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34"/>
  </p:notesMasterIdLst>
  <p:sldIdLst>
    <p:sldId id="256" r:id="rId2"/>
    <p:sldId id="257" r:id="rId3"/>
    <p:sldId id="270" r:id="rId4"/>
    <p:sldId id="259" r:id="rId5"/>
    <p:sldId id="261" r:id="rId6"/>
    <p:sldId id="262" r:id="rId7"/>
    <p:sldId id="267" r:id="rId8"/>
    <p:sldId id="273" r:id="rId9"/>
    <p:sldId id="272" r:id="rId10"/>
    <p:sldId id="285" r:id="rId11"/>
    <p:sldId id="286" r:id="rId12"/>
    <p:sldId id="287" r:id="rId13"/>
    <p:sldId id="288" r:id="rId14"/>
    <p:sldId id="289" r:id="rId15"/>
    <p:sldId id="281" r:id="rId16"/>
    <p:sldId id="282" r:id="rId17"/>
    <p:sldId id="284" r:id="rId18"/>
    <p:sldId id="283" r:id="rId19"/>
    <p:sldId id="258" r:id="rId20"/>
    <p:sldId id="263" r:id="rId21"/>
    <p:sldId id="264" r:id="rId22"/>
    <p:sldId id="269" r:id="rId23"/>
    <p:sldId id="268" r:id="rId24"/>
    <p:sldId id="265" r:id="rId25"/>
    <p:sldId id="271" r:id="rId26"/>
    <p:sldId id="274" r:id="rId27"/>
    <p:sldId id="275" r:id="rId28"/>
    <p:sldId id="276" r:id="rId29"/>
    <p:sldId id="277" r:id="rId30"/>
    <p:sldId id="278" r:id="rId31"/>
    <p:sldId id="279" r:id="rId32"/>
    <p:sldId id="280" r:id="rId3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5pPr>
    <a:lvl6pPr marL="22860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6pPr>
    <a:lvl7pPr marL="27432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7pPr>
    <a:lvl8pPr marL="32004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8pPr>
    <a:lvl9pPr marL="36576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E25E649-3F16-4E02-A733-19D2CDBF48F0}" styleName="中間スタイル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中間スタイル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ABFCF23-3B69-468F-B69F-88F6DE6A72F2}" styleName="中間スタイル 1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E171933-4619-4E11-9A3F-F7608DF75F80}" styleName="中間スタイル 1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B9631B5-78F2-41C9-869B-9F39066F8104}" styleName="中間スタイル 3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FECB4D8-DB02-4DC6-A0A2-4F2EBAE1DC90}" styleName="中間スタイル 1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00" autoAdjust="0"/>
    <p:restoredTop sz="88061" autoAdjust="0"/>
  </p:normalViewPr>
  <p:slideViewPr>
    <p:cSldViewPr snapToGrid="0">
      <p:cViewPr>
        <p:scale>
          <a:sx n="70" d="100"/>
          <a:sy n="70" d="100"/>
        </p:scale>
        <p:origin x="-1284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B636C1-A8E2-4ECF-8DC0-BE94130077AE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8F3375-A50E-4DD1-A9B9-589702402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65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mention</a:t>
            </a:r>
            <a:r>
              <a:rPr lang="en-US" baseline="0" dirty="0"/>
              <a:t> status of regrade requests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8F3375-A50E-4DD1-A9B9-589702402CC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9287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Child can block /</a:t>
            </a:r>
            <a:r>
              <a:rPr lang="en-US" baseline="0" dirty="0"/>
              <a:t> ignore this signal.  Keep this in mind for </a:t>
            </a:r>
            <a:r>
              <a:rPr lang="en-US" baseline="0" dirty="0" err="1"/>
              <a:t>tshlab</a:t>
            </a:r>
            <a:r>
              <a:rPr lang="en-US" baseline="0" dirty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8F3375-A50E-4DD1-A9B9-589702402CC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789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SIGKILL cannot be blocked.  Child is (eventually) terminated.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8F3375-A50E-4DD1-A9B9-589702402CC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7409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Answer: </a:t>
            </a:r>
            <a:r>
              <a:rPr lang="en-US" dirty="0" smtClean="0"/>
              <a:t>we</a:t>
            </a:r>
            <a:r>
              <a:rPr lang="en-US" baseline="0" dirty="0" smtClean="0"/>
              <a:t> don’t know. Perhaps SIGKILL has been delivered, or it might not have been delivered.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8F3375-A50E-4DD1-A9B9-589702402CC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5473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When the handler for a particular signal is invoked, that signal is automatically blocked until the handler returns.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Other signals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can arrive and </a:t>
            </a:r>
            <a:r>
              <a:rPr lang="en-US" sz="12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interupt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the handler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8F3375-A50E-4DD1-A9B9-589702402CC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7386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Elaborate a little bit on what “preserve </a:t>
            </a:r>
            <a:r>
              <a:rPr lang="en-US" dirty="0" err="1"/>
              <a:t>errno</a:t>
            </a:r>
            <a:r>
              <a:rPr lang="en-US" dirty="0"/>
              <a:t>” means and tell the students your favorite error number</a:t>
            </a:r>
            <a:r>
              <a:rPr lang="en-US" baseline="0" dirty="0"/>
              <a:t> to build rapport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8F3375-A50E-4DD1-A9B9-589702402CC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908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8F3375-A50E-4DD1-A9B9-589702402CC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4867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Bonus question: how </a:t>
            </a:r>
            <a:r>
              <a:rPr lang="en-US" dirty="0"/>
              <a:t>many </a:t>
            </a:r>
            <a:r>
              <a:rPr lang="en-US" dirty="0" err="1"/>
              <a:t>fds</a:t>
            </a:r>
            <a:r>
              <a:rPr lang="en-US" dirty="0"/>
              <a:t> are open in the last forked child?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8F3375-A50E-4DD1-A9B9-589702402CC9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8636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3E282A1A-A886-4545-A923-9F499C46E8D5}" type="slidenum">
              <a:t>24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040" cy="4114440"/>
          </a:xfrm>
        </p:spPr>
        <p:txBody>
          <a:bodyPr/>
          <a:lstStyle/>
          <a:p>
            <a:r>
              <a:rPr lang="en-US" dirty="0"/>
              <a:t>Make</a:t>
            </a:r>
            <a:r>
              <a:rPr lang="en-US" baseline="0" dirty="0"/>
              <a:t> a joke about how despite the speech bubble TLBs can’t talk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4491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BBCACE63-9F95-4182-BFFB-348CB61C61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328788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BBCACE63-9F95-4182-BFFB-348CB61C61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631775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BBCACE63-9F95-4182-BFFB-348CB61C61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855430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BBCACE63-9F95-4182-BFFB-348CB61C61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023695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BBCACE63-9F95-4182-BFFB-348CB61C61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80006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BBCACE63-9F95-4182-BFFB-348CB61C61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95686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BBCACE63-9F95-4182-BFFB-348CB61C61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899995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BBCACE63-9F95-4182-BFFB-348CB61C61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520536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BBCACE63-9F95-4182-BFFB-348CB61C61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27967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BBCACE63-9F95-4182-BFFB-348CB61C61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897732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BBCACE63-9F95-4182-BFFB-348CB61C61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372758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BBCACE63-9F95-4182-BFFB-348CB61C61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246441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BBCACE63-9F95-4182-BFFB-348CB61C61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780399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650" y="371475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b="0"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4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  <a:ea typeface="+mn-ea"/>
                <a:cs typeface="+mn-cs"/>
              </a:rPr>
              <a:t>Carnegie Mellon</a:t>
            </a:r>
          </a:p>
        </p:txBody>
      </p:sp>
      <p:sp>
        <p:nvSpPr>
          <p:cNvPr id="8" name="Rectangle 7"/>
          <p:cNvSpPr/>
          <p:nvPr/>
        </p:nvSpPr>
        <p:spPr>
          <a:xfrm>
            <a:off x="8830843" y="6611779"/>
            <a:ext cx="33855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2148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transition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-96" charset="2"/>
        <a:buChar char="¢"/>
        <a:defRPr sz="24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Recitation 9: </a:t>
            </a:r>
            <a:r>
              <a:rPr lang="en-US" dirty="0" err="1"/>
              <a:t>Tshlab</a:t>
            </a:r>
            <a:r>
              <a:rPr lang="en-US" dirty="0"/>
              <a:t> + VM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Instructor: </a:t>
            </a:r>
            <a:r>
              <a:rPr lang="en-US" dirty="0" smtClean="0"/>
              <a:t>TAs</a:t>
            </a:r>
          </a:p>
          <a:p>
            <a:r>
              <a:rPr lang="en-US" dirty="0" smtClean="0"/>
              <a:t>29 October 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7184267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More on open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err="1" smtClean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int</a:t>
            </a:r>
            <a:r>
              <a:rPr kumimoji="1" lang="en-US" altLang="ja-JP" dirty="0" smtClean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 open(</a:t>
            </a:r>
            <a:r>
              <a:rPr kumimoji="1" lang="en-US" altLang="ja-JP" dirty="0" err="1" smtClean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const</a:t>
            </a:r>
            <a:r>
              <a:rPr kumimoji="1" lang="en-US" altLang="ja-JP" dirty="0" smtClean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 char *</a:t>
            </a:r>
            <a:r>
              <a:rPr kumimoji="1" lang="en-US" altLang="ja-JP" b="0" i="1" dirty="0" smtClean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pathname</a:t>
            </a:r>
            <a:r>
              <a:rPr kumimoji="1" lang="en-US" altLang="ja-JP" dirty="0" smtClean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,</a:t>
            </a:r>
            <a:br>
              <a:rPr kumimoji="1" lang="en-US" altLang="ja-JP" dirty="0" smtClean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</a:br>
            <a:r>
              <a:rPr kumimoji="1" lang="en-US" altLang="ja-JP" dirty="0" smtClean="0">
                <a:latin typeface="Consolas" panose="020B0609020204030204" pitchFamily="49" charset="0"/>
              </a:rPr>
              <a:t>         </a:t>
            </a:r>
            <a:r>
              <a:rPr kumimoji="1" lang="en-US" altLang="ja-JP" u="sng" dirty="0" err="1" smtClean="0">
                <a:latin typeface="Consolas" panose="020B0609020204030204" pitchFamily="49" charset="0"/>
              </a:rPr>
              <a:t>int</a:t>
            </a:r>
            <a:r>
              <a:rPr kumimoji="1" lang="en-US" altLang="ja-JP" u="sng" dirty="0" smtClean="0">
                <a:latin typeface="Consolas" panose="020B0609020204030204" pitchFamily="49" charset="0"/>
              </a:rPr>
              <a:t> </a:t>
            </a:r>
            <a:r>
              <a:rPr kumimoji="1" lang="en-US" altLang="ja-JP" b="0" i="1" u="sng" dirty="0" smtClean="0">
                <a:latin typeface="Consolas" panose="020B0609020204030204" pitchFamily="49" charset="0"/>
              </a:rPr>
              <a:t>flags</a:t>
            </a:r>
            <a:r>
              <a:rPr kumimoji="1" lang="en-US" altLang="ja-JP" dirty="0" smtClean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, </a:t>
            </a:r>
            <a:r>
              <a:rPr kumimoji="1" lang="en-US" altLang="ja-JP" dirty="0" err="1" smtClean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mode_t</a:t>
            </a:r>
            <a:r>
              <a:rPr kumimoji="1" lang="en-US" altLang="ja-JP" dirty="0" smtClean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 </a:t>
            </a:r>
            <a:r>
              <a:rPr kumimoji="1" lang="en-US" altLang="ja-JP" b="0" i="1" dirty="0" smtClean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mode</a:t>
            </a:r>
            <a:r>
              <a:rPr kumimoji="1" lang="en-US" altLang="ja-JP" dirty="0" smtClean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kumimoji="1" lang="en-US" altLang="ja-JP" dirty="0" smtClean="0"/>
              <a:t>For </a:t>
            </a:r>
            <a:r>
              <a:rPr kumimoji="1" lang="en-US" altLang="ja-JP" b="0" i="1" dirty="0" smtClean="0">
                <a:latin typeface="Consolas" panose="020B0609020204030204" pitchFamily="49" charset="0"/>
              </a:rPr>
              <a:t>flags</a:t>
            </a:r>
            <a:r>
              <a:rPr kumimoji="1" lang="en-US" altLang="ja-JP" dirty="0" smtClean="0"/>
              <a:t>, you can pass a bitwise-OR of one or more flags</a:t>
            </a:r>
          </a:p>
          <a:p>
            <a:r>
              <a:rPr kumimoji="1" lang="en-US" altLang="ja-JP" dirty="0" smtClean="0"/>
              <a:t>Three kinds of flags (we only discuss the important ones)</a:t>
            </a:r>
          </a:p>
          <a:p>
            <a:pPr lvl="1"/>
            <a:r>
              <a:rPr kumimoji="1" lang="en-US" altLang="ja-JP" dirty="0" smtClean="0"/>
              <a:t>Access modes (one of them must be included):</a:t>
            </a:r>
          </a:p>
          <a:p>
            <a:pPr lvl="2"/>
            <a:r>
              <a:rPr kumimoji="1" lang="en-US" altLang="ja-JP" b="1" dirty="0" smtClean="0">
                <a:latin typeface="Consolas" panose="020B0609020204030204" pitchFamily="49" charset="0"/>
              </a:rPr>
              <a:t>O_RDONLY</a:t>
            </a:r>
            <a:r>
              <a:rPr kumimoji="1" lang="en-US" altLang="ja-JP" dirty="0"/>
              <a:t>, </a:t>
            </a:r>
            <a:r>
              <a:rPr kumimoji="1" lang="en-US" altLang="ja-JP" b="1" dirty="0" smtClean="0">
                <a:latin typeface="Consolas" panose="020B0609020204030204" pitchFamily="49" charset="0"/>
              </a:rPr>
              <a:t>O_WRONLY</a:t>
            </a:r>
            <a:r>
              <a:rPr kumimoji="1" lang="en-US" altLang="ja-JP" dirty="0"/>
              <a:t>, </a:t>
            </a:r>
            <a:r>
              <a:rPr kumimoji="1" lang="en-US" altLang="ja-JP" b="1" dirty="0" smtClean="0">
                <a:latin typeface="Consolas" panose="020B0609020204030204" pitchFamily="49" charset="0"/>
              </a:rPr>
              <a:t>O_RDWR</a:t>
            </a:r>
            <a:endParaRPr kumimoji="1" lang="en-US" altLang="ja-JP" dirty="0" smtClean="0"/>
          </a:p>
          <a:p>
            <a:pPr lvl="1"/>
            <a:r>
              <a:rPr kumimoji="1" lang="en-US" altLang="ja-JP" dirty="0" smtClean="0"/>
              <a:t>File creation flags:</a:t>
            </a:r>
          </a:p>
          <a:p>
            <a:pPr lvl="2"/>
            <a:r>
              <a:rPr kumimoji="1" lang="en-US" altLang="ja-JP" b="1" dirty="0">
                <a:latin typeface="Consolas" panose="020B0609020204030204" pitchFamily="49" charset="0"/>
              </a:rPr>
              <a:t>O_CREAT</a:t>
            </a:r>
            <a:r>
              <a:rPr kumimoji="1" lang="en-US" altLang="ja-JP" dirty="0"/>
              <a:t>, </a:t>
            </a:r>
            <a:r>
              <a:rPr kumimoji="1" lang="en-US" altLang="ja-JP" b="1" dirty="0">
                <a:latin typeface="Consolas" panose="020B0609020204030204" pitchFamily="49" charset="0"/>
              </a:rPr>
              <a:t>O_TRUNC</a:t>
            </a:r>
            <a:r>
              <a:rPr kumimoji="1" lang="en-US" altLang="ja-JP" dirty="0"/>
              <a:t>, etc</a:t>
            </a:r>
            <a:r>
              <a:rPr kumimoji="1" lang="en-US" altLang="ja-JP" dirty="0" smtClean="0"/>
              <a:t>.</a:t>
            </a:r>
          </a:p>
          <a:p>
            <a:pPr lvl="1"/>
            <a:r>
              <a:rPr kumimoji="1" lang="en-US" altLang="ja-JP" dirty="0" smtClean="0"/>
              <a:t>File status flags</a:t>
            </a:r>
          </a:p>
        </p:txBody>
      </p:sp>
    </p:spTree>
    <p:extLst>
      <p:ext uri="{BB962C8B-B14F-4D97-AF65-F5344CB8AC3E}">
        <p14:creationId xmlns:p14="http://schemas.microsoft.com/office/powerpoint/2010/main" val="5804417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377549" cy="762000"/>
          </a:xfrm>
        </p:spPr>
        <p:txBody>
          <a:bodyPr/>
          <a:lstStyle/>
          <a:p>
            <a:r>
              <a:rPr kumimoji="1" lang="en-US" altLang="ja-JP" dirty="0" smtClean="0"/>
              <a:t>Access mode flags and file creation flags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O</a:t>
            </a:r>
            <a:r>
              <a:rPr kumimoji="1" lang="en-US" altLang="ja-JP" dirty="0" smtClean="0"/>
              <a:t>_RDONLY</a:t>
            </a:r>
          </a:p>
          <a:p>
            <a:pPr lvl="1"/>
            <a:r>
              <a:rPr kumimoji="1" lang="en-US" altLang="ja-JP" dirty="0" smtClean="0"/>
              <a:t>Open the file read-only.</a:t>
            </a:r>
          </a:p>
          <a:p>
            <a:r>
              <a:rPr kumimoji="1" lang="en-US" altLang="ja-JP" dirty="0" smtClean="0"/>
              <a:t>O_WRONLY</a:t>
            </a:r>
          </a:p>
          <a:p>
            <a:pPr lvl="1"/>
            <a:r>
              <a:rPr kumimoji="1" lang="en-US" altLang="ja-JP" dirty="0" smtClean="0"/>
              <a:t>Open the file write-only.</a:t>
            </a:r>
          </a:p>
          <a:p>
            <a:r>
              <a:rPr kumimoji="1" lang="en-US" altLang="ja-JP" dirty="0" smtClean="0"/>
              <a:t>O_RDWR</a:t>
            </a:r>
          </a:p>
          <a:p>
            <a:pPr lvl="1"/>
            <a:r>
              <a:rPr kumimoji="1" lang="en-US" altLang="ja-JP" dirty="0" smtClean="0"/>
              <a:t>Open the file read/write.</a:t>
            </a:r>
          </a:p>
          <a:p>
            <a:r>
              <a:rPr kumimoji="1" lang="en-US" altLang="ja-JP" dirty="0" smtClean="0"/>
              <a:t>O_CREAT</a:t>
            </a:r>
          </a:p>
          <a:p>
            <a:pPr lvl="1"/>
            <a:r>
              <a:rPr kumimoji="1" lang="en-US" altLang="ja-JP" dirty="0" smtClean="0"/>
              <a:t>If the provided </a:t>
            </a:r>
            <a:r>
              <a:rPr kumimoji="1" lang="en-US" altLang="ja-JP" i="1" dirty="0" smtClean="0">
                <a:latin typeface="Consolas" panose="020B0609020204030204" pitchFamily="49" charset="0"/>
              </a:rPr>
              <a:t>pathname</a:t>
            </a:r>
            <a:r>
              <a:rPr kumimoji="1" lang="en-US" altLang="ja-JP" dirty="0" smtClean="0"/>
              <a:t> does not exist, create it as a regular file.</a:t>
            </a:r>
          </a:p>
          <a:p>
            <a:r>
              <a:rPr kumimoji="1" lang="en-US" altLang="ja-JP" dirty="0" smtClean="0"/>
              <a:t>O_TRUNC</a:t>
            </a:r>
          </a:p>
          <a:p>
            <a:pPr lvl="1"/>
            <a:r>
              <a:rPr kumimoji="1" lang="en-US" altLang="ja-JP" dirty="0" smtClean="0"/>
              <a:t>If the file already exists and if the access mode allows writing (i.e. is </a:t>
            </a:r>
            <a:r>
              <a:rPr kumimoji="1" lang="en-US" altLang="ja-JP" b="1" dirty="0" smtClean="0"/>
              <a:t>O_RDWR</a:t>
            </a:r>
            <a:r>
              <a:rPr kumimoji="1" lang="en-US" altLang="ja-JP" dirty="0" smtClean="0"/>
              <a:t> or </a:t>
            </a:r>
            <a:r>
              <a:rPr kumimoji="1" lang="en-US" altLang="ja-JP" b="1" dirty="0" smtClean="0"/>
              <a:t>O_WRONLY</a:t>
            </a:r>
            <a:r>
              <a:rPr kumimoji="1" lang="en-US" altLang="ja-JP" dirty="0" smtClean="0"/>
              <a:t>), then the file will be truncated to length 0.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0537881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More on open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err="1" smtClean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int</a:t>
            </a:r>
            <a:r>
              <a:rPr kumimoji="1" lang="en-US" altLang="ja-JP" dirty="0" smtClean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 </a:t>
            </a:r>
            <a:r>
              <a:rPr kumimoji="1" lang="en-US" altLang="ja-JP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open(</a:t>
            </a:r>
            <a:r>
              <a:rPr kumimoji="1" lang="en-US" altLang="ja-JP" dirty="0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const</a:t>
            </a:r>
            <a:r>
              <a:rPr kumimoji="1" lang="en-US" altLang="ja-JP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 char *pathname,</a:t>
            </a:r>
            <a:br>
              <a:rPr kumimoji="1" lang="en-US" altLang="ja-JP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</a:br>
            <a:r>
              <a:rPr kumimoji="1" lang="en-US" altLang="ja-JP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         </a:t>
            </a:r>
            <a:r>
              <a:rPr kumimoji="1" lang="en-US" altLang="ja-JP" dirty="0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int</a:t>
            </a:r>
            <a:r>
              <a:rPr kumimoji="1" lang="en-US" altLang="ja-JP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 flags, </a:t>
            </a:r>
            <a:r>
              <a:rPr kumimoji="1" lang="en-US" altLang="ja-JP" u="sng" dirty="0" err="1">
                <a:latin typeface="Consolas" panose="020B0609020204030204" pitchFamily="49" charset="0"/>
              </a:rPr>
              <a:t>mode_t</a:t>
            </a:r>
            <a:r>
              <a:rPr kumimoji="1" lang="en-US" altLang="ja-JP" u="sng" dirty="0">
                <a:latin typeface="Consolas" panose="020B0609020204030204" pitchFamily="49" charset="0"/>
              </a:rPr>
              <a:t> </a:t>
            </a:r>
            <a:r>
              <a:rPr kumimoji="1" lang="en-US" altLang="ja-JP" b="0" i="1" u="sng" dirty="0" smtClean="0">
                <a:latin typeface="Consolas" panose="020B0609020204030204" pitchFamily="49" charset="0"/>
              </a:rPr>
              <a:t>mode</a:t>
            </a:r>
            <a:r>
              <a:rPr kumimoji="1" lang="en-US" altLang="ja-JP" dirty="0" smtClean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kumimoji="1" lang="en-US" altLang="ja-JP" dirty="0" smtClean="0"/>
              <a:t>For </a:t>
            </a:r>
            <a:r>
              <a:rPr kumimoji="1" lang="en-US" altLang="ja-JP" b="0" i="1" dirty="0" smtClean="0">
                <a:latin typeface="Consolas" panose="020B0609020204030204" pitchFamily="49" charset="0"/>
              </a:rPr>
              <a:t>mode</a:t>
            </a:r>
            <a:r>
              <a:rPr kumimoji="1" lang="en-US" altLang="ja-JP" dirty="0" smtClean="0"/>
              <a:t>, you can pass a bitwise-OR of one or more constants</a:t>
            </a:r>
          </a:p>
          <a:p>
            <a:r>
              <a:rPr kumimoji="1" lang="en-US" altLang="ja-JP" dirty="0" smtClean="0"/>
              <a:t>Specifies, when creating a file, what permission the file will be created with</a:t>
            </a:r>
          </a:p>
          <a:p>
            <a:r>
              <a:rPr kumimoji="1" lang="en-US" altLang="ja-JP" dirty="0" smtClean="0"/>
              <a:t>Only useful when </a:t>
            </a:r>
            <a:r>
              <a:rPr kumimoji="1" lang="en-US" altLang="ja-JP" b="0" i="1" dirty="0" smtClean="0">
                <a:latin typeface="Consolas" panose="020B0609020204030204" pitchFamily="49" charset="0"/>
              </a:rPr>
              <a:t>flags</a:t>
            </a:r>
            <a:r>
              <a:rPr kumimoji="1" lang="en-US" altLang="ja-JP" dirty="0" smtClean="0"/>
              <a:t> contain O_CREAT </a:t>
            </a:r>
            <a:r>
              <a:rPr kumimoji="1" lang="en-US" altLang="ja-JP" dirty="0" smtClean="0"/>
              <a:t>(</a:t>
            </a:r>
            <a:r>
              <a:rPr kumimoji="1" lang="en-US" altLang="ja-JP" dirty="0" smtClean="0"/>
              <a:t>or </a:t>
            </a:r>
            <a:r>
              <a:rPr kumimoji="1" lang="en-US" altLang="ja-JP" dirty="0" smtClean="0"/>
              <a:t>O_TMPFILE</a:t>
            </a:r>
            <a:r>
              <a:rPr kumimoji="1" lang="en-US" altLang="ja-JP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1234778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377549" cy="762000"/>
          </a:xfrm>
        </p:spPr>
        <p:txBody>
          <a:bodyPr/>
          <a:lstStyle/>
          <a:p>
            <a:r>
              <a:rPr kumimoji="1" lang="en-US" altLang="ja-JP" dirty="0" smtClean="0"/>
              <a:t>Linux permissions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Every file and directory has permission information</a:t>
            </a:r>
          </a:p>
          <a:p>
            <a:r>
              <a:rPr kumimoji="1" lang="en-US" altLang="ja-JP" dirty="0" smtClean="0"/>
              <a:t>You’ve seen it before</a:t>
            </a:r>
          </a:p>
          <a:p>
            <a:pPr lvl="1"/>
            <a:r>
              <a:rPr kumimoji="1" lang="en-US" altLang="ja-JP" dirty="0" smtClean="0">
                <a:latin typeface="Consolas" panose="020B0609020204030204" pitchFamily="49" charset="0"/>
              </a:rPr>
              <a:t>ls -l</a:t>
            </a:r>
            <a:r>
              <a:rPr kumimoji="1" lang="en-US" altLang="ja-JP" dirty="0" smtClean="0"/>
              <a:t> prints the permissions for each file/directory like:</a:t>
            </a:r>
            <a:br>
              <a:rPr kumimoji="1" lang="en-US" altLang="ja-JP" dirty="0" smtClean="0"/>
            </a:br>
            <a:r>
              <a:rPr kumimoji="1" lang="en-US" altLang="ja-JP" dirty="0" smtClean="0">
                <a:latin typeface="Consolas" panose="020B0609020204030204" pitchFamily="49" charset="0"/>
              </a:rPr>
              <a:t>-</a:t>
            </a:r>
            <a:r>
              <a:rPr kumimoji="1" lang="en-US" altLang="ja-JP" dirty="0" err="1" smtClean="0">
                <a:latin typeface="Consolas" panose="020B0609020204030204" pitchFamily="49" charset="0"/>
              </a:rPr>
              <a:t>rw</a:t>
            </a:r>
            <a:r>
              <a:rPr kumimoji="1" lang="en-US" altLang="ja-JP" dirty="0" smtClean="0">
                <a:latin typeface="Consolas" panose="020B0609020204030204" pitchFamily="49" charset="0"/>
              </a:rPr>
              <a:t>-r--r--</a:t>
            </a:r>
            <a:r>
              <a:rPr kumimoji="1" lang="en-US" altLang="ja-JP" dirty="0" smtClean="0"/>
              <a:t> ...		</a:t>
            </a:r>
            <a:r>
              <a:rPr kumimoji="1" lang="en-US" altLang="ja-JP" dirty="0" err="1" smtClean="0">
                <a:latin typeface="Consolas" panose="020B0609020204030204" pitchFamily="49" charset="0"/>
              </a:rPr>
              <a:t>drwxr</a:t>
            </a:r>
            <a:r>
              <a:rPr kumimoji="1" lang="en-US" altLang="ja-JP" dirty="0" smtClean="0">
                <a:latin typeface="Consolas" panose="020B0609020204030204" pitchFamily="49" charset="0"/>
              </a:rPr>
              <a:t>-</a:t>
            </a:r>
            <a:r>
              <a:rPr kumimoji="1" lang="en-US" altLang="ja-JP" dirty="0" err="1" smtClean="0">
                <a:latin typeface="Consolas" panose="020B0609020204030204" pitchFamily="49" charset="0"/>
              </a:rPr>
              <a:t>xr</a:t>
            </a:r>
            <a:r>
              <a:rPr kumimoji="1" lang="en-US" altLang="ja-JP" dirty="0" smtClean="0">
                <a:latin typeface="Consolas" panose="020B0609020204030204" pitchFamily="49" charset="0"/>
              </a:rPr>
              <a:t>-x</a:t>
            </a:r>
            <a:r>
              <a:rPr kumimoji="1" lang="en-US" altLang="ja-JP" dirty="0" smtClean="0"/>
              <a:t> ...</a:t>
            </a:r>
          </a:p>
          <a:p>
            <a:pPr lvl="1"/>
            <a:r>
              <a:rPr kumimoji="1" lang="en-US" altLang="ja-JP" dirty="0" err="1" smtClean="0">
                <a:latin typeface="Consolas" panose="020B0609020204030204" pitchFamily="49" charset="0"/>
              </a:rPr>
              <a:t>chmod</a:t>
            </a:r>
            <a:r>
              <a:rPr kumimoji="1" lang="en-US" altLang="ja-JP" dirty="0" smtClean="0"/>
              <a:t> changes the permissions for files/directories</a:t>
            </a:r>
          </a:p>
          <a:p>
            <a:pPr lvl="2"/>
            <a:r>
              <a:rPr kumimoji="1" lang="en-US" altLang="ja-JP" dirty="0" smtClean="0">
                <a:latin typeface="Consolas" panose="020B0609020204030204" pitchFamily="49" charset="0"/>
              </a:rPr>
              <a:t>$ </a:t>
            </a:r>
            <a:r>
              <a:rPr kumimoji="1" lang="en-US" altLang="ja-JP" dirty="0" err="1" smtClean="0">
                <a:latin typeface="Consolas" panose="020B0609020204030204" pitchFamily="49" charset="0"/>
              </a:rPr>
              <a:t>chmod</a:t>
            </a:r>
            <a:r>
              <a:rPr kumimoji="1" lang="en-US" altLang="ja-JP" dirty="0" smtClean="0">
                <a:latin typeface="Consolas" panose="020B0609020204030204" pitchFamily="49" charset="0"/>
              </a:rPr>
              <a:t> -R 777 /</a:t>
            </a:r>
          </a:p>
          <a:p>
            <a:r>
              <a:rPr kumimoji="1" lang="en-US" altLang="ja-JP" dirty="0" smtClean="0"/>
              <a:t>There are read (R), write (W) and executable (X) permissions for user (USR), group (GRP) and other (OTH)</a:t>
            </a:r>
          </a:p>
        </p:txBody>
      </p:sp>
    </p:spTree>
    <p:extLst>
      <p:ext uri="{BB962C8B-B14F-4D97-AF65-F5344CB8AC3E}">
        <p14:creationId xmlns:p14="http://schemas.microsoft.com/office/powerpoint/2010/main" val="2030792158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377549" cy="762000"/>
          </a:xfrm>
        </p:spPr>
        <p:txBody>
          <a:bodyPr/>
          <a:lstStyle/>
          <a:p>
            <a:r>
              <a:rPr kumimoji="1" lang="en-US" altLang="ja-JP" dirty="0" smtClean="0"/>
              <a:t>Specify permissions in open()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96875" y="3193577"/>
            <a:ext cx="7896225" cy="3140548"/>
          </a:xfrm>
        </p:spPr>
        <p:txBody>
          <a:bodyPr/>
          <a:lstStyle/>
          <a:p>
            <a:r>
              <a:rPr kumimoji="1" lang="en-US" altLang="ja-JP" dirty="0" smtClean="0"/>
              <a:t>These constants can be bitwise-</a:t>
            </a:r>
            <a:r>
              <a:rPr kumimoji="1" lang="en-US" altLang="ja-JP" dirty="0" err="1" smtClean="0"/>
              <a:t>OR’d</a:t>
            </a:r>
            <a:r>
              <a:rPr kumimoji="1" lang="en-US" altLang="ja-JP" dirty="0" smtClean="0"/>
              <a:t> and passed to the third argument of open()</a:t>
            </a:r>
          </a:p>
          <a:p>
            <a:r>
              <a:rPr kumimoji="1" lang="en-US" altLang="ja-JP" dirty="0" smtClean="0"/>
              <a:t>What does </a:t>
            </a:r>
            <a:r>
              <a:rPr kumimoji="1" lang="en-US" altLang="ja-JP" dirty="0" smtClean="0">
                <a:latin typeface="Consolas" panose="020B0609020204030204" pitchFamily="49" charset="0"/>
              </a:rPr>
              <a:t>S_IRWXG | S_IXUSR | S_IXOTH</a:t>
            </a:r>
            <a:r>
              <a:rPr kumimoji="1" lang="en-US" altLang="ja-JP" dirty="0" smtClean="0"/>
              <a:t> mean?</a:t>
            </a:r>
          </a:p>
          <a:p>
            <a:r>
              <a:rPr kumimoji="1" lang="en-US" altLang="ja-JP" dirty="0" smtClean="0"/>
              <a:t>How to create a file which everyone can read from but only the user can write </a:t>
            </a:r>
            <a:r>
              <a:rPr kumimoji="1" lang="en-US" altLang="ja-JP" smtClean="0"/>
              <a:t>to it or </a:t>
            </a:r>
            <a:r>
              <a:rPr kumimoji="1" lang="en-US" altLang="ja-JP" dirty="0" smtClean="0"/>
              <a:t>execute it?</a:t>
            </a: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5202320"/>
              </p:ext>
            </p:extLst>
          </p:nvPr>
        </p:nvGraphicFramePr>
        <p:xfrm>
          <a:off x="566383" y="1383352"/>
          <a:ext cx="8011235" cy="1483360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1602247"/>
                <a:gridCol w="1602247"/>
                <a:gridCol w="1602247"/>
                <a:gridCol w="1602247"/>
                <a:gridCol w="1602247"/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Read (R)</a:t>
                      </a:r>
                      <a:endParaRPr kumimoji="1" lang="ja-JP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Write (W)</a:t>
                      </a:r>
                      <a:endParaRPr kumimoji="1" lang="ja-JP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Executable (X)</a:t>
                      </a:r>
                      <a:endParaRPr kumimoji="1" lang="ja-JP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All</a:t>
                      </a:r>
                      <a:r>
                        <a:rPr kumimoji="1" lang="en-US" altLang="ja-JP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1" lang="en-US" altLang="ja-JP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(RWX)</a:t>
                      </a:r>
                      <a:endParaRPr kumimoji="1" lang="ja-JP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User</a:t>
                      </a:r>
                      <a:r>
                        <a:rPr kumimoji="1" lang="en-US" altLang="ja-JP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(USR)</a:t>
                      </a:r>
                      <a:endParaRPr kumimoji="1" lang="ja-JP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 smtClean="0">
                          <a:latin typeface="Consolas" panose="020B0609020204030204" pitchFamily="49" charset="0"/>
                          <a:cs typeface="Calibri" panose="020F0502020204030204" pitchFamily="34" charset="0"/>
                        </a:rPr>
                        <a:t>S_IRUSR</a:t>
                      </a:r>
                      <a:endParaRPr kumimoji="1" lang="ja-JP" altLang="en-US" b="1" dirty="0">
                        <a:latin typeface="Consolas" panose="020B0609020204030204" pitchFamily="49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 smtClean="0">
                          <a:latin typeface="Consolas" panose="020B0609020204030204" pitchFamily="49" charset="0"/>
                          <a:cs typeface="Calibri" panose="020F0502020204030204" pitchFamily="34" charset="0"/>
                        </a:rPr>
                        <a:t>S_IWUSR</a:t>
                      </a:r>
                      <a:endParaRPr kumimoji="1" lang="ja-JP" altLang="en-US" b="1" dirty="0">
                        <a:latin typeface="Consolas" panose="020B0609020204030204" pitchFamily="49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 smtClean="0">
                          <a:latin typeface="Consolas" panose="020B0609020204030204" pitchFamily="49" charset="0"/>
                          <a:cs typeface="Calibri" panose="020F0502020204030204" pitchFamily="34" charset="0"/>
                        </a:rPr>
                        <a:t>S_IXUSR</a:t>
                      </a:r>
                      <a:endParaRPr kumimoji="1" lang="ja-JP" altLang="en-US" b="1" dirty="0">
                        <a:latin typeface="Consolas" panose="020B0609020204030204" pitchFamily="49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 smtClean="0">
                          <a:latin typeface="Consolas" panose="020B0609020204030204" pitchFamily="49" charset="0"/>
                          <a:cs typeface="Calibri" panose="020F0502020204030204" pitchFamily="34" charset="0"/>
                        </a:rPr>
                        <a:t>S_IRWXU</a:t>
                      </a:r>
                      <a:endParaRPr kumimoji="1" lang="ja-JP" altLang="en-US" b="1" dirty="0">
                        <a:latin typeface="Consolas" panose="020B0609020204030204" pitchFamily="49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Group</a:t>
                      </a:r>
                      <a:r>
                        <a:rPr kumimoji="1" lang="en-US" altLang="ja-JP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(GRP)</a:t>
                      </a:r>
                      <a:endParaRPr kumimoji="1" lang="ja-JP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 smtClean="0">
                          <a:latin typeface="Consolas" panose="020B0609020204030204" pitchFamily="49" charset="0"/>
                          <a:cs typeface="Calibri" panose="020F0502020204030204" pitchFamily="34" charset="0"/>
                        </a:rPr>
                        <a:t>S_IRGRP</a:t>
                      </a:r>
                      <a:endParaRPr kumimoji="1" lang="ja-JP" altLang="en-US" b="1" dirty="0">
                        <a:latin typeface="Consolas" panose="020B0609020204030204" pitchFamily="49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 smtClean="0">
                          <a:latin typeface="Consolas" panose="020B0609020204030204" pitchFamily="49" charset="0"/>
                          <a:cs typeface="Calibri" panose="020F0502020204030204" pitchFamily="34" charset="0"/>
                        </a:rPr>
                        <a:t>S_IWGRP</a:t>
                      </a:r>
                      <a:endParaRPr kumimoji="1" lang="ja-JP" altLang="en-US" b="1" dirty="0">
                        <a:latin typeface="Consolas" panose="020B0609020204030204" pitchFamily="49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 smtClean="0">
                          <a:latin typeface="Consolas" panose="020B0609020204030204" pitchFamily="49" charset="0"/>
                          <a:cs typeface="Calibri" panose="020F0502020204030204" pitchFamily="34" charset="0"/>
                        </a:rPr>
                        <a:t>S_IXGRP</a:t>
                      </a:r>
                      <a:endParaRPr kumimoji="1" lang="ja-JP" altLang="en-US" b="1" dirty="0">
                        <a:latin typeface="Consolas" panose="020B0609020204030204" pitchFamily="49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 smtClean="0">
                          <a:latin typeface="Consolas" panose="020B0609020204030204" pitchFamily="49" charset="0"/>
                          <a:cs typeface="Calibri" panose="020F0502020204030204" pitchFamily="34" charset="0"/>
                        </a:rPr>
                        <a:t>S_IRWXG</a:t>
                      </a:r>
                      <a:endParaRPr kumimoji="1" lang="ja-JP" altLang="en-US" b="1" dirty="0">
                        <a:latin typeface="Consolas" panose="020B0609020204030204" pitchFamily="49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Other (OTH)</a:t>
                      </a:r>
                      <a:endParaRPr kumimoji="1" lang="ja-JP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 smtClean="0">
                          <a:latin typeface="Consolas" panose="020B0609020204030204" pitchFamily="49" charset="0"/>
                          <a:cs typeface="Calibri" panose="020F0502020204030204" pitchFamily="34" charset="0"/>
                        </a:rPr>
                        <a:t>S_IROTH</a:t>
                      </a:r>
                      <a:endParaRPr kumimoji="1" lang="ja-JP" altLang="en-US" b="1" dirty="0">
                        <a:latin typeface="Consolas" panose="020B0609020204030204" pitchFamily="49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 smtClean="0">
                          <a:latin typeface="Consolas" panose="020B0609020204030204" pitchFamily="49" charset="0"/>
                          <a:cs typeface="Calibri" panose="020F0502020204030204" pitchFamily="34" charset="0"/>
                        </a:rPr>
                        <a:t>S_IWOTH</a:t>
                      </a:r>
                      <a:endParaRPr kumimoji="1" lang="ja-JP" altLang="en-US" b="1" dirty="0">
                        <a:latin typeface="Consolas" panose="020B0609020204030204" pitchFamily="49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 smtClean="0">
                          <a:latin typeface="Consolas" panose="020B0609020204030204" pitchFamily="49" charset="0"/>
                          <a:cs typeface="Calibri" panose="020F0502020204030204" pitchFamily="34" charset="0"/>
                        </a:rPr>
                        <a:t>S_IXOTH</a:t>
                      </a:r>
                      <a:endParaRPr kumimoji="1" lang="ja-JP" altLang="en-US" b="1" dirty="0">
                        <a:latin typeface="Consolas" panose="020B0609020204030204" pitchFamily="49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 smtClean="0">
                          <a:latin typeface="Consolas" panose="020B0609020204030204" pitchFamily="49" charset="0"/>
                          <a:cs typeface="Calibri" panose="020F0502020204030204" pitchFamily="34" charset="0"/>
                        </a:rPr>
                        <a:t>S_IRWXO</a:t>
                      </a:r>
                      <a:endParaRPr kumimoji="1" lang="ja-JP" altLang="en-US" b="1" dirty="0">
                        <a:latin typeface="Consolas" panose="020B0609020204030204" pitchFamily="49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6830608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File descriptors</a:t>
            </a:r>
            <a:endParaRPr kumimoji="1" lang="ja-JP" altLang="en-US" dirty="0"/>
          </a:p>
        </p:txBody>
      </p:sp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1234086"/>
              </p:ext>
            </p:extLst>
          </p:nvPr>
        </p:nvGraphicFramePr>
        <p:xfrm>
          <a:off x="1802049" y="1785155"/>
          <a:ext cx="1295993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99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fd</a:t>
                      </a:r>
                      <a:endParaRPr kumimoji="1" lang="ja-JP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kumimoji="1" lang="ja-JP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kumimoji="1" lang="ja-JP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kumimoji="1" lang="ja-JP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graphicFrame>
        <p:nvGraphicFramePr>
          <p:cNvPr id="5" name="コンテンツ プレースホルダー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62287531"/>
              </p:ext>
            </p:extLst>
          </p:nvPr>
        </p:nvGraphicFramePr>
        <p:xfrm>
          <a:off x="4643603" y="3356924"/>
          <a:ext cx="3449519" cy="2225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44951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open file table</a:t>
                      </a:r>
                      <a:endParaRPr kumimoji="1" lang="ja-JP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Standard</a:t>
                      </a:r>
                      <a:r>
                        <a:rPr kumimoji="1" lang="en-US" altLang="ja-JP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input</a:t>
                      </a:r>
                      <a:endParaRPr kumimoji="1" lang="ja-JP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Standard output</a:t>
                      </a:r>
                      <a:endParaRPr kumimoji="1" lang="ja-JP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Standard error</a:t>
                      </a:r>
                      <a:endParaRPr kumimoji="1" lang="ja-JP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cxnSp>
        <p:nvCxnSpPr>
          <p:cNvPr id="7" name="直線矢印コネクタ 6"/>
          <p:cNvCxnSpPr/>
          <p:nvPr/>
        </p:nvCxnSpPr>
        <p:spPr bwMode="auto">
          <a:xfrm>
            <a:off x="3234519" y="2374710"/>
            <a:ext cx="1296537" cy="152855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直線矢印コネクタ 11"/>
          <p:cNvCxnSpPr/>
          <p:nvPr/>
        </p:nvCxnSpPr>
        <p:spPr bwMode="auto">
          <a:xfrm>
            <a:off x="3236791" y="2745478"/>
            <a:ext cx="1296537" cy="152855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直線矢印コネクタ 12"/>
          <p:cNvCxnSpPr/>
          <p:nvPr/>
        </p:nvCxnSpPr>
        <p:spPr bwMode="auto">
          <a:xfrm>
            <a:off x="3252711" y="3116246"/>
            <a:ext cx="1296537" cy="152855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四角形吹き出し 13"/>
          <p:cNvSpPr/>
          <p:nvPr/>
        </p:nvSpPr>
        <p:spPr bwMode="auto">
          <a:xfrm>
            <a:off x="818866" y="4517409"/>
            <a:ext cx="3357349" cy="1583140"/>
          </a:xfrm>
          <a:prstGeom prst="wedgeRectCallout">
            <a:avLst>
              <a:gd name="adj1" fmla="val 46133"/>
              <a:gd name="adj2" fmla="val -61871"/>
            </a:avLst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dirty="0" err="1">
                <a:latin typeface="Calibri" pitchFamily="34" charset="0"/>
              </a:rPr>
              <a:t>stdin</a:t>
            </a:r>
            <a:r>
              <a:rPr kumimoji="1" lang="en-US" altLang="ja-JP" dirty="0">
                <a:latin typeface="Calibri" pitchFamily="34" charset="0"/>
              </a:rPr>
              <a:t>, </a:t>
            </a:r>
            <a:r>
              <a:rPr kumimoji="1" lang="en-US" altLang="ja-JP" dirty="0" err="1">
                <a:latin typeface="Calibri" pitchFamily="34" charset="0"/>
              </a:rPr>
              <a:t>stdout</a:t>
            </a:r>
            <a:r>
              <a:rPr kumimoji="1" lang="en-US" altLang="ja-JP" dirty="0">
                <a:latin typeface="Calibri" pitchFamily="34" charset="0"/>
              </a:rPr>
              <a:t>, </a:t>
            </a:r>
            <a:r>
              <a:rPr kumimoji="1" lang="en-US" altLang="ja-JP" dirty="0" err="1">
                <a:latin typeface="Calibri" pitchFamily="34" charset="0"/>
              </a:rPr>
              <a:t>stderr</a:t>
            </a:r>
            <a:r>
              <a:rPr kumimoji="1" lang="en-US" altLang="ja-JP" dirty="0">
                <a:latin typeface="Calibri" pitchFamily="34" charset="0"/>
              </a:rPr>
              <a:t> are opened automatically and closed by normal termination or exit()</a:t>
            </a:r>
            <a:endParaRPr kumimoji="1" lang="ja-JP" alt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06437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open(“foo.txt”)</a:t>
            </a:r>
            <a:endParaRPr kumimoji="1" lang="ja-JP" altLang="en-US" dirty="0"/>
          </a:p>
        </p:txBody>
      </p:sp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9171318"/>
              </p:ext>
            </p:extLst>
          </p:nvPr>
        </p:nvGraphicFramePr>
        <p:xfrm>
          <a:off x="1802049" y="1785155"/>
          <a:ext cx="1295993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99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fd</a:t>
                      </a:r>
                      <a:endParaRPr kumimoji="1" lang="ja-JP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kumimoji="1" lang="ja-JP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kumimoji="1" lang="ja-JP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kumimoji="1" lang="ja-JP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kumimoji="1" lang="ja-JP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graphicFrame>
        <p:nvGraphicFramePr>
          <p:cNvPr id="5" name="コンテンツ プレースホルダー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3987961"/>
              </p:ext>
            </p:extLst>
          </p:nvPr>
        </p:nvGraphicFramePr>
        <p:xfrm>
          <a:off x="4643603" y="3356924"/>
          <a:ext cx="3449519" cy="2225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44951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open file table</a:t>
                      </a:r>
                      <a:endParaRPr kumimoji="1" lang="ja-JP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Standard</a:t>
                      </a:r>
                      <a:r>
                        <a:rPr kumimoji="1" lang="en-US" altLang="ja-JP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input</a:t>
                      </a:r>
                      <a:endParaRPr kumimoji="1" lang="ja-JP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Standard output</a:t>
                      </a:r>
                      <a:endParaRPr kumimoji="1" lang="ja-JP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Standard error</a:t>
                      </a:r>
                      <a:endParaRPr kumimoji="1" lang="ja-JP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Consolas" panose="020B0609020204030204" pitchFamily="49" charset="0"/>
                          <a:cs typeface="Calibri" panose="020F0502020204030204" pitchFamily="34" charset="0"/>
                        </a:rPr>
                        <a:t>foo.txt</a:t>
                      </a:r>
                      <a:endParaRPr kumimoji="1" lang="ja-JP" altLang="en-US" dirty="0">
                        <a:latin typeface="Consolas" panose="020B0609020204030204" pitchFamily="49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cxnSp>
        <p:nvCxnSpPr>
          <p:cNvPr id="7" name="直線矢印コネクタ 6"/>
          <p:cNvCxnSpPr/>
          <p:nvPr/>
        </p:nvCxnSpPr>
        <p:spPr bwMode="auto">
          <a:xfrm>
            <a:off x="3234519" y="2374710"/>
            <a:ext cx="1296537" cy="152855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直線矢印コネクタ 11"/>
          <p:cNvCxnSpPr/>
          <p:nvPr/>
        </p:nvCxnSpPr>
        <p:spPr bwMode="auto">
          <a:xfrm>
            <a:off x="3236791" y="2745478"/>
            <a:ext cx="1296537" cy="152855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直線矢印コネクタ 12"/>
          <p:cNvCxnSpPr/>
          <p:nvPr/>
        </p:nvCxnSpPr>
        <p:spPr bwMode="auto">
          <a:xfrm>
            <a:off x="3252711" y="3116246"/>
            <a:ext cx="1296537" cy="152855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" name="直線矢印コネクタ 7"/>
          <p:cNvCxnSpPr/>
          <p:nvPr/>
        </p:nvCxnSpPr>
        <p:spPr bwMode="auto">
          <a:xfrm>
            <a:off x="3268631" y="3487014"/>
            <a:ext cx="1296537" cy="152855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8742750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open(“foo.txt”)</a:t>
            </a:r>
            <a:endParaRPr kumimoji="1" lang="ja-JP" altLang="en-US" dirty="0"/>
          </a:p>
        </p:txBody>
      </p:sp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7949703"/>
              </p:ext>
            </p:extLst>
          </p:nvPr>
        </p:nvGraphicFramePr>
        <p:xfrm>
          <a:off x="1802049" y="1785155"/>
          <a:ext cx="1295993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99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fd</a:t>
                      </a:r>
                      <a:endParaRPr kumimoji="1" lang="ja-JP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kumimoji="1" lang="ja-JP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kumimoji="1" lang="ja-JP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kumimoji="1" lang="ja-JP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kumimoji="1" lang="ja-JP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kumimoji="1" lang="ja-JP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graphicFrame>
        <p:nvGraphicFramePr>
          <p:cNvPr id="5" name="コンテンツ プレースホルダー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4169148"/>
              </p:ext>
            </p:extLst>
          </p:nvPr>
        </p:nvGraphicFramePr>
        <p:xfrm>
          <a:off x="4643603" y="3356924"/>
          <a:ext cx="3449519" cy="2225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44951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open file table</a:t>
                      </a:r>
                      <a:endParaRPr kumimoji="1" lang="ja-JP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Standard</a:t>
                      </a:r>
                      <a:r>
                        <a:rPr kumimoji="1" lang="en-US" altLang="ja-JP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input</a:t>
                      </a:r>
                      <a:endParaRPr kumimoji="1" lang="ja-JP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Standard output</a:t>
                      </a:r>
                      <a:endParaRPr kumimoji="1" lang="ja-JP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Standard error</a:t>
                      </a:r>
                      <a:endParaRPr kumimoji="1" lang="ja-JP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Consolas" panose="020B0609020204030204" pitchFamily="49" charset="0"/>
                          <a:cs typeface="Calibri" panose="020F0502020204030204" pitchFamily="34" charset="0"/>
                        </a:rPr>
                        <a:t>foo.txt</a:t>
                      </a:r>
                      <a:endParaRPr kumimoji="1" lang="ja-JP" altLang="en-US" dirty="0">
                        <a:latin typeface="Consolas" panose="020B0609020204030204" pitchFamily="49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latin typeface="Consolas" panose="020B0609020204030204" pitchFamily="49" charset="0"/>
                          <a:cs typeface="Calibri" panose="020F0502020204030204" pitchFamily="34" charset="0"/>
                        </a:rPr>
                        <a:t>foo.txt</a:t>
                      </a:r>
                      <a:endParaRPr kumimoji="1" lang="ja-JP" altLang="en-US" dirty="0">
                        <a:latin typeface="Consolas" panose="020B0609020204030204" pitchFamily="49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cxnSp>
        <p:nvCxnSpPr>
          <p:cNvPr id="7" name="直線矢印コネクタ 6"/>
          <p:cNvCxnSpPr/>
          <p:nvPr/>
        </p:nvCxnSpPr>
        <p:spPr bwMode="auto">
          <a:xfrm>
            <a:off x="3234519" y="2374710"/>
            <a:ext cx="1296537" cy="152855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直線矢印コネクタ 11"/>
          <p:cNvCxnSpPr/>
          <p:nvPr/>
        </p:nvCxnSpPr>
        <p:spPr bwMode="auto">
          <a:xfrm>
            <a:off x="3236791" y="2745478"/>
            <a:ext cx="1296537" cy="152855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直線矢印コネクタ 12"/>
          <p:cNvCxnSpPr/>
          <p:nvPr/>
        </p:nvCxnSpPr>
        <p:spPr bwMode="auto">
          <a:xfrm>
            <a:off x="3252711" y="3116246"/>
            <a:ext cx="1296537" cy="152855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" name="直線矢印コネクタ 7"/>
          <p:cNvCxnSpPr/>
          <p:nvPr/>
        </p:nvCxnSpPr>
        <p:spPr bwMode="auto">
          <a:xfrm>
            <a:off x="3268631" y="3487014"/>
            <a:ext cx="1296537" cy="152855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直線矢印コネクタ 9"/>
          <p:cNvCxnSpPr/>
          <p:nvPr/>
        </p:nvCxnSpPr>
        <p:spPr bwMode="auto">
          <a:xfrm>
            <a:off x="3268631" y="3880521"/>
            <a:ext cx="1296537" cy="152855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四角形吹き出し 10"/>
          <p:cNvSpPr/>
          <p:nvPr/>
        </p:nvSpPr>
        <p:spPr bwMode="auto">
          <a:xfrm>
            <a:off x="266131" y="4644796"/>
            <a:ext cx="3459707" cy="1851538"/>
          </a:xfrm>
          <a:prstGeom prst="wedgeRectCallout">
            <a:avLst>
              <a:gd name="adj1" fmla="val 68710"/>
              <a:gd name="adj2" fmla="val -9736"/>
            </a:avLst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dirty="0">
                <a:latin typeface="Calibri" pitchFamily="34" charset="0"/>
              </a:rPr>
              <a:t>Each call to open() creates a new open file description</a:t>
            </a:r>
            <a:endParaRPr kumimoji="1" lang="ja-JP" altLang="en-US" dirty="0">
              <a:latin typeface="Calibri" pitchFamily="34" charset="0"/>
            </a:endParaRPr>
          </a:p>
        </p:txBody>
      </p:sp>
      <p:graphicFrame>
        <p:nvGraphicFramePr>
          <p:cNvPr id="14" name="コンテンツ プレースホルダー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6406261"/>
              </p:ext>
            </p:extLst>
          </p:nvPr>
        </p:nvGraphicFramePr>
        <p:xfrm>
          <a:off x="6073253" y="1148260"/>
          <a:ext cx="2404280" cy="1112520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4042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inode</a:t>
                      </a:r>
                      <a:r>
                        <a:rPr kumimoji="1" lang="en-US" altLang="ja-JP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table</a:t>
                      </a:r>
                      <a:endParaRPr kumimoji="1" lang="ja-JP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Consolas" panose="020B0609020204030204" pitchFamily="49" charset="0"/>
                          <a:cs typeface="Calibri" panose="020F0502020204030204" pitchFamily="34" charset="0"/>
                        </a:rPr>
                        <a:t>foo.txt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kumimoji="1" lang="en-US" altLang="ja-JP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cxnSp>
        <p:nvCxnSpPr>
          <p:cNvPr id="23" name="直線矢印コネクタ 22"/>
          <p:cNvCxnSpPr/>
          <p:nvPr/>
        </p:nvCxnSpPr>
        <p:spPr bwMode="auto">
          <a:xfrm flipH="1" flipV="1">
            <a:off x="8215952" y="1991434"/>
            <a:ext cx="1" cy="3024131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直線矢印コネクタ 23"/>
          <p:cNvCxnSpPr/>
          <p:nvPr/>
        </p:nvCxnSpPr>
        <p:spPr bwMode="auto">
          <a:xfrm flipH="1" flipV="1">
            <a:off x="7956645" y="1991434"/>
            <a:ext cx="259307" cy="3417637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513384272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dup2(STDOUT_FILENO, 3)</a:t>
            </a:r>
            <a:endParaRPr kumimoji="1" lang="ja-JP" altLang="en-US" dirty="0"/>
          </a:p>
        </p:txBody>
      </p:sp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3110307"/>
              </p:ext>
            </p:extLst>
          </p:nvPr>
        </p:nvGraphicFramePr>
        <p:xfrm>
          <a:off x="1802049" y="1785155"/>
          <a:ext cx="1295993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99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fd</a:t>
                      </a:r>
                      <a:endParaRPr kumimoji="1" lang="ja-JP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kumimoji="1" lang="ja-JP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kumimoji="1" lang="ja-JP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kumimoji="1" lang="ja-JP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kumimoji="1" lang="ja-JP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kumimoji="1" lang="ja-JP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graphicFrame>
        <p:nvGraphicFramePr>
          <p:cNvPr id="5" name="コンテンツ プレースホルダー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58630061"/>
              </p:ext>
            </p:extLst>
          </p:nvPr>
        </p:nvGraphicFramePr>
        <p:xfrm>
          <a:off x="4643603" y="3356924"/>
          <a:ext cx="3449519" cy="2225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44951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open file table</a:t>
                      </a:r>
                      <a:endParaRPr kumimoji="1" lang="ja-JP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Standard</a:t>
                      </a:r>
                      <a:r>
                        <a:rPr kumimoji="1" lang="en-US" altLang="ja-JP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input</a:t>
                      </a:r>
                      <a:endParaRPr kumimoji="1" lang="ja-JP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Standard output</a:t>
                      </a:r>
                      <a:endParaRPr kumimoji="1" lang="ja-JP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Standard error</a:t>
                      </a:r>
                      <a:endParaRPr kumimoji="1" lang="ja-JP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Consolas" panose="020B0609020204030204" pitchFamily="49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Consolas" panose="020B0609020204030204" pitchFamily="49" charset="0"/>
                          <a:cs typeface="Calibri" panose="020F0502020204030204" pitchFamily="34" charset="0"/>
                        </a:rPr>
                        <a:t>foo.txt</a:t>
                      </a:r>
                      <a:endParaRPr kumimoji="1" lang="ja-JP" altLang="en-US" dirty="0">
                        <a:latin typeface="Consolas" panose="020B0609020204030204" pitchFamily="49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cxnSp>
        <p:nvCxnSpPr>
          <p:cNvPr id="7" name="直線矢印コネクタ 6"/>
          <p:cNvCxnSpPr/>
          <p:nvPr/>
        </p:nvCxnSpPr>
        <p:spPr bwMode="auto">
          <a:xfrm>
            <a:off x="3234519" y="2374710"/>
            <a:ext cx="1296537" cy="152855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直線矢印コネクタ 11"/>
          <p:cNvCxnSpPr/>
          <p:nvPr/>
        </p:nvCxnSpPr>
        <p:spPr bwMode="auto">
          <a:xfrm>
            <a:off x="3236791" y="2745478"/>
            <a:ext cx="1296537" cy="152855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直線矢印コネクタ 12"/>
          <p:cNvCxnSpPr/>
          <p:nvPr/>
        </p:nvCxnSpPr>
        <p:spPr bwMode="auto">
          <a:xfrm>
            <a:off x="3252711" y="3116246"/>
            <a:ext cx="1296537" cy="152855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" name="直線矢印コネクタ 7"/>
          <p:cNvCxnSpPr/>
          <p:nvPr/>
        </p:nvCxnSpPr>
        <p:spPr bwMode="auto">
          <a:xfrm>
            <a:off x="3268631" y="3487014"/>
            <a:ext cx="1262425" cy="764275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" name="四角形吹き出し 5"/>
          <p:cNvSpPr/>
          <p:nvPr/>
        </p:nvSpPr>
        <p:spPr bwMode="auto">
          <a:xfrm>
            <a:off x="1569493" y="5090615"/>
            <a:ext cx="2606722" cy="1009934"/>
          </a:xfrm>
          <a:prstGeom prst="wedgeRectCallout">
            <a:avLst>
              <a:gd name="adj1" fmla="val 65554"/>
              <a:gd name="adj2" fmla="val -51014"/>
            </a:avLst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dirty="0">
                <a:latin typeface="Calibri" pitchFamily="34" charset="0"/>
              </a:rPr>
              <a:t>Closed silently</a:t>
            </a:r>
            <a:endParaRPr kumimoji="1" lang="ja-JP" alt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0337531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IO and Fork()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File descriptor management can be tricky.</a:t>
            </a:r>
          </a:p>
          <a:p>
            <a:r>
              <a:rPr lang="en-US" sz="2000" dirty="0"/>
              <a:t>How many file descriptors are open in the parent process at the indicated point?  </a:t>
            </a:r>
          </a:p>
          <a:p>
            <a:r>
              <a:rPr lang="en-US" sz="2000" dirty="0"/>
              <a:t>How many does each child have open at the call to </a:t>
            </a:r>
            <a:r>
              <a:rPr lang="en-US" sz="2000" dirty="0" err="1"/>
              <a:t>execve</a:t>
            </a:r>
            <a:r>
              <a:rPr lang="en-US" sz="2000" dirty="0"/>
              <a:t>?</a:t>
            </a:r>
          </a:p>
          <a:p>
            <a:endParaRPr lang="en-US" sz="2000" dirty="0"/>
          </a:p>
          <a:p>
            <a:pPr marL="0" indent="0">
              <a:buNone/>
            </a:pP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main(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char**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for 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&lt; 4;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++)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fd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open(“foo”, O_RDONLY);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pid_t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fork();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== 0)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{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ofd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open(“bar”, O_RDONLY);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execve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(...);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}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// How many file descriptors are open in the parent?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5708198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Labs</a:t>
            </a:r>
          </a:p>
          <a:p>
            <a:r>
              <a:rPr lang="en-US" dirty="0"/>
              <a:t>Signals</a:t>
            </a:r>
          </a:p>
          <a:p>
            <a:r>
              <a:rPr lang="en-US" dirty="0"/>
              <a:t>IO</a:t>
            </a:r>
          </a:p>
          <a:p>
            <a:r>
              <a:rPr lang="en-US" dirty="0"/>
              <a:t>Virtual Memory</a:t>
            </a:r>
          </a:p>
        </p:txBody>
      </p:sp>
    </p:spTree>
    <p:extLst>
      <p:ext uri="{BB962C8B-B14F-4D97-AF65-F5344CB8AC3E}">
        <p14:creationId xmlns:p14="http://schemas.microsoft.com/office/powerpoint/2010/main" val="809719144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Redirecting 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File descriptors can be directed to identify different open files.</a:t>
            </a:r>
          </a:p>
          <a:p>
            <a:pPr marL="0" indent="0">
              <a:buNone/>
            </a:pP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int main(int </a:t>
            </a:r>
            <a:r>
              <a:rPr lang="en-US" sz="15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, char** </a:t>
            </a:r>
            <a:r>
              <a:rPr lang="en-US" sz="15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0" indent="0">
              <a:buNone/>
            </a:pP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5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    for (</a:t>
            </a:r>
            <a:r>
              <a:rPr lang="en-US" sz="15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sz="15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 &lt; 4; </a:t>
            </a:r>
            <a:r>
              <a:rPr lang="en-US" sz="15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++)</a:t>
            </a:r>
          </a:p>
          <a:p>
            <a:pPr marL="0" indent="0">
              <a:buNone/>
            </a:pP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0" indent="0">
              <a:buNone/>
            </a:pP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5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fd</a:t>
            </a: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 = open(“foo”,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O_RDONLY</a:t>
            </a: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5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pid_t</a:t>
            </a: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 = fork();</a:t>
            </a:r>
          </a:p>
          <a:p>
            <a:pPr marL="0" indent="0">
              <a:buNone/>
            </a:pP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(</a:t>
            </a:r>
            <a:r>
              <a:rPr lang="en-US" sz="15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 == 0)</a:t>
            </a:r>
          </a:p>
          <a:p>
            <a:pPr marL="0" indent="0">
              <a:buNone/>
            </a:pP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        {</a:t>
            </a:r>
          </a:p>
          <a:p>
            <a:pPr marL="0" indent="0">
              <a:buNone/>
            </a:pP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5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ofd</a:t>
            </a: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 = open(“bar”,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O_WRONLY</a:t>
            </a: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dup2(</a:t>
            </a:r>
            <a:r>
              <a:rPr lang="en-US" sz="15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fd</a:t>
            </a: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, STDIN_FILENO);</a:t>
            </a:r>
          </a:p>
          <a:p>
            <a:pPr marL="0" indent="0">
              <a:buNone/>
            </a:pP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dup2(</a:t>
            </a:r>
            <a:r>
              <a:rPr lang="en-US" sz="15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ofd</a:t>
            </a: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, STDOUT_FILENO);</a:t>
            </a:r>
          </a:p>
          <a:p>
            <a:pPr marL="0" indent="0">
              <a:buNone/>
            </a:pP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5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execve</a:t>
            </a: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(...);</a:t>
            </a:r>
          </a:p>
          <a:p>
            <a:pPr marL="0" indent="0">
              <a:buNone/>
            </a:pP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        }</a:t>
            </a:r>
          </a:p>
          <a:p>
            <a:pPr marL="0" indent="0">
              <a:buNone/>
            </a:pP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buNone/>
            </a:pP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    // How many file descriptors are open in the parent?</a:t>
            </a:r>
          </a:p>
          <a:p>
            <a:pPr marL="0" indent="0">
              <a:buNone/>
            </a:pPr>
            <a:r>
              <a:rPr lang="en-US" sz="155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550" dirty="0"/>
          </a:p>
        </p:txBody>
      </p:sp>
    </p:spTree>
    <p:extLst>
      <p:ext uri="{BB962C8B-B14F-4D97-AF65-F5344CB8AC3E}">
        <p14:creationId xmlns:p14="http://schemas.microsoft.com/office/powerpoint/2010/main" val="3017675529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Redirecting 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 the two points (A and B) in main, how many file descriptors are open?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main(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char**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i,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open(“foo”, O_WRONLY);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dup2(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STDOUT_FILENO);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// Point A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close(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// Point B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</p:txBody>
      </p:sp>
    </p:spTree>
    <p:extLst>
      <p:ext uri="{BB962C8B-B14F-4D97-AF65-F5344CB8AC3E}">
        <p14:creationId xmlns:p14="http://schemas.microsoft.com/office/powerpoint/2010/main" val="494028060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Access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processor tries to write to a memory address.</a:t>
            </a:r>
          </a:p>
          <a:p>
            <a:r>
              <a:rPr lang="en-US" dirty="0"/>
              <a:t>List different steps that are required to complete this operation.</a:t>
            </a:r>
          </a:p>
        </p:txBody>
      </p:sp>
    </p:spTree>
    <p:extLst>
      <p:ext uri="{BB962C8B-B14F-4D97-AF65-F5344CB8AC3E}">
        <p14:creationId xmlns:p14="http://schemas.microsoft.com/office/powerpoint/2010/main" val="298427673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Access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processor tries to write to a memory address.</a:t>
            </a:r>
          </a:p>
          <a:p>
            <a:r>
              <a:rPr lang="en-US" dirty="0"/>
              <a:t>List different steps that are required to complete this operation. (non exhaustive list)</a:t>
            </a:r>
          </a:p>
          <a:p>
            <a:endParaRPr lang="en-US" dirty="0"/>
          </a:p>
          <a:p>
            <a:r>
              <a:rPr lang="en-US" dirty="0"/>
              <a:t>Virtual to physical address conversion (TLB lookup)</a:t>
            </a:r>
          </a:p>
          <a:p>
            <a:r>
              <a:rPr lang="en-US" dirty="0"/>
              <a:t>TLB miss</a:t>
            </a:r>
          </a:p>
          <a:p>
            <a:r>
              <a:rPr lang="en-US" dirty="0"/>
              <a:t>Page fault, page loaded from disk</a:t>
            </a:r>
          </a:p>
          <a:p>
            <a:r>
              <a:rPr lang="en-US" dirty="0"/>
              <a:t>TLB updated, check permissions</a:t>
            </a:r>
          </a:p>
          <a:p>
            <a:r>
              <a:rPr lang="en-US" dirty="0"/>
              <a:t>L1 Cache miss (and L2 … and)</a:t>
            </a:r>
          </a:p>
          <a:p>
            <a:r>
              <a:rPr lang="en-US" dirty="0"/>
              <a:t>Request sent to memory</a:t>
            </a:r>
          </a:p>
          <a:p>
            <a:r>
              <a:rPr lang="en-US" dirty="0"/>
              <a:t>Memory sends data to processor</a:t>
            </a:r>
          </a:p>
          <a:p>
            <a:r>
              <a:rPr lang="en-US" dirty="0"/>
              <a:t>Cache updated</a:t>
            </a:r>
          </a:p>
        </p:txBody>
      </p:sp>
    </p:spTree>
    <p:extLst>
      <p:ext uri="{BB962C8B-B14F-4D97-AF65-F5344CB8AC3E}">
        <p14:creationId xmlns:p14="http://schemas.microsoft.com/office/powerpoint/2010/main" val="3464052194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357018" y="601234"/>
            <a:ext cx="7592093" cy="430887"/>
          </a:xfrm>
          <a:noFill/>
          <a:ln>
            <a:noFill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 hangingPunct="0">
              <a:lnSpc>
                <a:spcPct val="100000"/>
              </a:lnSpc>
            </a:pPr>
            <a:r>
              <a:rPr lang="en-US" sz="2800" dirty="0">
                <a:solidFill>
                  <a:srgbClr val="000000"/>
                </a:solidFill>
                <a:cs typeface="Calibri" panose="020F0502020204030204" pitchFamily="34" charset="0"/>
              </a:rPr>
              <a:t>Address Translation with TLB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idx="1"/>
          </p:nvPr>
        </p:nvSpPr>
        <p:spPr>
          <a:noFill/>
          <a:ln>
            <a:noFill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/>
          <a:p>
            <a:pPr hangingPunct="0">
              <a:spcBef>
                <a:spcPts val="0"/>
              </a:spcBef>
              <a:spcAft>
                <a:spcPts val="653"/>
              </a:spcAft>
              <a:buClr>
                <a:srgbClr val="B80047"/>
              </a:buClr>
              <a:buSzPct val="65000"/>
            </a:pPr>
            <a:r>
              <a:rPr lang="en-US" sz="2200" dirty="0">
                <a:solidFill>
                  <a:srgbClr val="000000"/>
                </a:solidFill>
                <a:cs typeface="Calibri" panose="020F0502020204030204" pitchFamily="34" charset="0"/>
              </a:rPr>
              <a:t>Translate 0x15213, given the contents of the TLB and the first 32 entries of the page table below.</a:t>
            </a:r>
          </a:p>
          <a:p>
            <a:pPr hangingPunct="0">
              <a:spcBef>
                <a:spcPts val="0"/>
              </a:spcBef>
              <a:spcAft>
                <a:spcPts val="653"/>
              </a:spcAft>
              <a:buClr>
                <a:srgbClr val="B80047"/>
              </a:buClr>
              <a:buSzPct val="65000"/>
            </a:pPr>
            <a:r>
              <a:rPr lang="en-US" sz="2200" dirty="0">
                <a:solidFill>
                  <a:srgbClr val="000000"/>
                </a:solidFill>
                <a:cs typeface="Calibri" panose="020F0502020204030204" pitchFamily="34" charset="0"/>
              </a:rPr>
              <a:t>1MB Virtual Memory</a:t>
            </a:r>
            <a:br>
              <a:rPr lang="en-US" sz="2200" dirty="0">
                <a:solidFill>
                  <a:srgbClr val="000000"/>
                </a:solidFill>
                <a:cs typeface="Calibri" panose="020F0502020204030204" pitchFamily="34" charset="0"/>
              </a:rPr>
            </a:br>
            <a:r>
              <a:rPr lang="en-US" sz="2200" dirty="0">
                <a:solidFill>
                  <a:srgbClr val="000000"/>
                </a:solidFill>
                <a:cs typeface="Calibri" panose="020F0502020204030204" pitchFamily="34" charset="0"/>
              </a:rPr>
              <a:t>256KB Physical Memory </a:t>
            </a:r>
            <a:br>
              <a:rPr lang="en-US" sz="2200" dirty="0">
                <a:solidFill>
                  <a:srgbClr val="000000"/>
                </a:solidFill>
                <a:cs typeface="Calibri" panose="020F0502020204030204" pitchFamily="34" charset="0"/>
              </a:rPr>
            </a:br>
            <a:r>
              <a:rPr lang="en-US" sz="2200" dirty="0">
                <a:solidFill>
                  <a:srgbClr val="000000"/>
                </a:solidFill>
                <a:cs typeface="Calibri" panose="020F0502020204030204" pitchFamily="34" charset="0"/>
              </a:rPr>
              <a:t>4KB page size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2117370"/>
              </p:ext>
            </p:extLst>
          </p:nvPr>
        </p:nvGraphicFramePr>
        <p:xfrm>
          <a:off x="1837712" y="3456835"/>
          <a:ext cx="2221247" cy="3164738"/>
        </p:xfrm>
        <a:graphic>
          <a:graphicData uri="http://schemas.openxmlformats.org/drawingml/2006/table">
            <a:tbl>
              <a:tblPr firstRow="1" bandRow="1"/>
              <a:tblGrid>
                <a:gridCol w="632402">
                  <a:extLst>
                    <a:ext uri="{9D8B030D-6E8A-4147-A177-3AD203B41FA5}">
                      <a16:colId xmlns:a16="http://schemas.microsoft.com/office/drawing/2014/main" xmlns="" val="750327193"/>
                    </a:ext>
                  </a:extLst>
                </a:gridCol>
                <a:gridCol w="482468">
                  <a:extLst>
                    <a:ext uri="{9D8B030D-6E8A-4147-A177-3AD203B41FA5}">
                      <a16:colId xmlns:a16="http://schemas.microsoft.com/office/drawing/2014/main" xmlns="" val="776500037"/>
                    </a:ext>
                  </a:extLst>
                </a:gridCol>
                <a:gridCol w="522973">
                  <a:extLst>
                    <a:ext uri="{9D8B030D-6E8A-4147-A177-3AD203B41FA5}">
                      <a16:colId xmlns:a16="http://schemas.microsoft.com/office/drawing/2014/main" xmlns="" val="3071005244"/>
                    </a:ext>
                  </a:extLst>
                </a:gridCol>
                <a:gridCol w="583404">
                  <a:extLst>
                    <a:ext uri="{9D8B030D-6E8A-4147-A177-3AD203B41FA5}">
                      <a16:colId xmlns:a16="http://schemas.microsoft.com/office/drawing/2014/main" xmlns="" val="3507773072"/>
                    </a:ext>
                  </a:extLst>
                </a:gridCol>
              </a:tblGrid>
              <a:tr h="306075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 b="1"/>
                      </a:pPr>
                      <a:r>
                        <a:rPr lang="en-US" sz="1400" b="1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Index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 b="1"/>
                      </a:pPr>
                      <a:r>
                        <a:rPr lang="en-US" sz="1400" b="1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Tag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 b="1"/>
                      </a:pPr>
                      <a:r>
                        <a:rPr lang="en-US" sz="1400" b="1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PPN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500" b="1"/>
                      </a:pPr>
                      <a:r>
                        <a:rPr lang="en-US" sz="1400" b="1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Valid</a:t>
                      </a:r>
                    </a:p>
                  </a:txBody>
                  <a:tcPr marL="82970" marR="82970" marT="41485" marB="41485"/>
                </a:tc>
                <a:extLst>
                  <a:ext uri="{0D108BD9-81ED-4DB2-BD59-A6C34878D82A}">
                    <a16:rowId xmlns:a16="http://schemas.microsoft.com/office/drawing/2014/main" xmlns="" val="4045778920"/>
                  </a:ext>
                </a:extLst>
              </a:tr>
              <a:tr h="331881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05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13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</a:t>
                      </a:r>
                    </a:p>
                  </a:txBody>
                  <a:tcPr marL="82970" marR="82970" marT="41485" marB="41485"/>
                </a:tc>
                <a:extLst>
                  <a:ext uri="{0D108BD9-81ED-4DB2-BD59-A6C34878D82A}">
                    <a16:rowId xmlns:a16="http://schemas.microsoft.com/office/drawing/2014/main" xmlns="" val="880471108"/>
                  </a:ext>
                </a:extLst>
              </a:tr>
              <a:tr h="331881"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en-US" sz="1600" b="0" i="0" u="none" strike="noStrike" kern="1200" cap="none">
                        <a:ln>
                          <a:noFill/>
                        </a:ln>
                        <a:latin typeface="Liberation Sans" pitchFamily="18"/>
                      </a:endParaRP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3F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15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b="0" i="0" u="none" strike="noStrike" kern="1200" cap="none" dirty="0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</a:t>
                      </a:r>
                    </a:p>
                  </a:txBody>
                  <a:tcPr marL="82970" marR="82970" marT="41485" marB="41485"/>
                </a:tc>
                <a:extLst>
                  <a:ext uri="{0D108BD9-81ED-4DB2-BD59-A6C34878D82A}">
                    <a16:rowId xmlns:a16="http://schemas.microsoft.com/office/drawing/2014/main" xmlns="" val="2384056099"/>
                  </a:ext>
                </a:extLst>
              </a:tr>
              <a:tr h="331881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10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0F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</a:t>
                      </a:r>
                    </a:p>
                  </a:txBody>
                  <a:tcPr marL="82970" marR="82970" marT="41485" marB="41485"/>
                </a:tc>
                <a:extLst>
                  <a:ext uri="{0D108BD9-81ED-4DB2-BD59-A6C34878D82A}">
                    <a16:rowId xmlns:a16="http://schemas.microsoft.com/office/drawing/2014/main" xmlns="" val="352637580"/>
                  </a:ext>
                </a:extLst>
              </a:tr>
              <a:tr h="331881"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en-US" sz="1600" b="0" i="0" u="none" strike="noStrike" kern="1200" cap="none">
                        <a:ln>
                          <a:noFill/>
                        </a:ln>
                        <a:latin typeface="Liberation Sans" pitchFamily="18"/>
                      </a:endParaRP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0F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1E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</a:t>
                      </a:r>
                    </a:p>
                  </a:txBody>
                  <a:tcPr marL="82970" marR="82970" marT="41485" marB="41485"/>
                </a:tc>
                <a:extLst>
                  <a:ext uri="{0D108BD9-81ED-4DB2-BD59-A6C34878D82A}">
                    <a16:rowId xmlns:a16="http://schemas.microsoft.com/office/drawing/2014/main" xmlns="" val="841571916"/>
                  </a:ext>
                </a:extLst>
              </a:tr>
              <a:tr h="331881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2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1F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01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</a:t>
                      </a:r>
                    </a:p>
                  </a:txBody>
                  <a:tcPr marL="82970" marR="82970" marT="41485" marB="41485"/>
                </a:tc>
                <a:extLst>
                  <a:ext uri="{0D108BD9-81ED-4DB2-BD59-A6C34878D82A}">
                    <a16:rowId xmlns:a16="http://schemas.microsoft.com/office/drawing/2014/main" xmlns="" val="4194030246"/>
                  </a:ext>
                </a:extLst>
              </a:tr>
              <a:tr h="331881"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en-US" sz="1600" b="0" i="0" u="none" strike="noStrike" kern="1200" cap="none">
                        <a:ln>
                          <a:noFill/>
                        </a:ln>
                        <a:latin typeface="Liberation Sans" pitchFamily="18"/>
                      </a:endParaRP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11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1F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</a:t>
                      </a:r>
                    </a:p>
                  </a:txBody>
                  <a:tcPr marL="82970" marR="82970" marT="41485" marB="41485"/>
                </a:tc>
                <a:extLst>
                  <a:ext uri="{0D108BD9-81ED-4DB2-BD59-A6C34878D82A}">
                    <a16:rowId xmlns:a16="http://schemas.microsoft.com/office/drawing/2014/main" xmlns="" val="2191096790"/>
                  </a:ext>
                </a:extLst>
              </a:tr>
              <a:tr h="331881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3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03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2B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</a:t>
                      </a:r>
                    </a:p>
                  </a:txBody>
                  <a:tcPr marL="82970" marR="82970" marT="41485" marB="41485"/>
                </a:tc>
                <a:extLst>
                  <a:ext uri="{0D108BD9-81ED-4DB2-BD59-A6C34878D82A}">
                    <a16:rowId xmlns:a16="http://schemas.microsoft.com/office/drawing/2014/main" xmlns="" val="2749749823"/>
                  </a:ext>
                </a:extLst>
              </a:tr>
              <a:tr h="331881"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en-US" sz="1600" b="0" i="0" u="none" strike="noStrike" kern="1200" cap="none">
                        <a:ln>
                          <a:noFill/>
                        </a:ln>
                        <a:latin typeface="Liberation Sans" pitchFamily="18"/>
                      </a:endParaRP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1D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23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b="0" i="0" u="none" strike="noStrike" kern="1200" cap="none" dirty="0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</a:t>
                      </a:r>
                    </a:p>
                  </a:txBody>
                  <a:tcPr marL="82970" marR="82970" marT="41485" marB="41485"/>
                </a:tc>
                <a:extLst>
                  <a:ext uri="{0D108BD9-81ED-4DB2-BD59-A6C34878D82A}">
                    <a16:rowId xmlns:a16="http://schemas.microsoft.com/office/drawing/2014/main" xmlns="" val="2340757458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273670"/>
              </p:ext>
            </p:extLst>
          </p:nvPr>
        </p:nvGraphicFramePr>
        <p:xfrm>
          <a:off x="5062661" y="2231858"/>
          <a:ext cx="3222597" cy="4519450"/>
        </p:xfrm>
        <a:graphic>
          <a:graphicData uri="http://schemas.openxmlformats.org/drawingml/2006/table">
            <a:tbl>
              <a:tblPr firstRow="1" bandRow="1"/>
              <a:tblGrid>
                <a:gridCol w="486708">
                  <a:extLst>
                    <a:ext uri="{9D8B030D-6E8A-4147-A177-3AD203B41FA5}">
                      <a16:colId xmlns:a16="http://schemas.microsoft.com/office/drawing/2014/main" xmlns="" val="1004836584"/>
                    </a:ext>
                  </a:extLst>
                </a:gridCol>
                <a:gridCol w="533535">
                  <a:extLst>
                    <a:ext uri="{9D8B030D-6E8A-4147-A177-3AD203B41FA5}">
                      <a16:colId xmlns:a16="http://schemas.microsoft.com/office/drawing/2014/main" xmlns="" val="2869557998"/>
                    </a:ext>
                  </a:extLst>
                </a:gridCol>
                <a:gridCol w="533535">
                  <a:extLst>
                    <a:ext uri="{9D8B030D-6E8A-4147-A177-3AD203B41FA5}">
                      <a16:colId xmlns:a16="http://schemas.microsoft.com/office/drawing/2014/main" xmlns="" val="2615584461"/>
                    </a:ext>
                  </a:extLst>
                </a:gridCol>
                <a:gridCol w="578888">
                  <a:extLst>
                    <a:ext uri="{9D8B030D-6E8A-4147-A177-3AD203B41FA5}">
                      <a16:colId xmlns:a16="http://schemas.microsoft.com/office/drawing/2014/main" xmlns="" val="3531250243"/>
                    </a:ext>
                  </a:extLst>
                </a:gridCol>
                <a:gridCol w="499613">
                  <a:extLst>
                    <a:ext uri="{9D8B030D-6E8A-4147-A177-3AD203B41FA5}">
                      <a16:colId xmlns:a16="http://schemas.microsoft.com/office/drawing/2014/main" xmlns="" val="901960864"/>
                    </a:ext>
                  </a:extLst>
                </a:gridCol>
                <a:gridCol w="590318">
                  <a:extLst>
                    <a:ext uri="{9D8B030D-6E8A-4147-A177-3AD203B41FA5}">
                      <a16:colId xmlns:a16="http://schemas.microsoft.com/office/drawing/2014/main" xmlns="" val="945199334"/>
                    </a:ext>
                  </a:extLst>
                </a:gridCol>
              </a:tblGrid>
              <a:tr h="233046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 b="1"/>
                      </a:pPr>
                      <a:r>
                        <a:rPr lang="en-US" sz="1200" b="1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VPN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 b="1"/>
                      </a:pPr>
                      <a:r>
                        <a:rPr lang="en-US" sz="1200" b="1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PPN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 b="1"/>
                      </a:pPr>
                      <a:r>
                        <a:rPr lang="en-US" sz="1200" b="1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Valid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 b="1"/>
                      </a:pPr>
                      <a:r>
                        <a:rPr lang="en-US" sz="1200" b="1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VPN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 b="1"/>
                      </a:pPr>
                      <a:r>
                        <a:rPr lang="en-US" sz="1200" b="1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PPN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 b="1"/>
                      </a:pPr>
                      <a:r>
                        <a:rPr lang="en-US" sz="1200" b="1" i="0" u="none" strike="noStrike" kern="1200" cap="none" dirty="0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Valid</a:t>
                      </a:r>
                    </a:p>
                  </a:txBody>
                  <a:tcPr marL="82970" marR="82970" marT="41485" marB="41485"/>
                </a:tc>
                <a:extLst>
                  <a:ext uri="{0D108BD9-81ED-4DB2-BD59-A6C34878D82A}">
                    <a16:rowId xmlns:a16="http://schemas.microsoft.com/office/drawing/2014/main" xmlns="" val="3830991568"/>
                  </a:ext>
                </a:extLst>
              </a:tr>
              <a:tr h="259236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00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17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10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26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</a:t>
                      </a:r>
                    </a:p>
                  </a:txBody>
                  <a:tcPr marL="82970" marR="82970" marT="41485" marB="41485"/>
                </a:tc>
                <a:extLst>
                  <a:ext uri="{0D108BD9-81ED-4DB2-BD59-A6C34878D82A}">
                    <a16:rowId xmlns:a16="http://schemas.microsoft.com/office/drawing/2014/main" xmlns="" val="2336238017"/>
                  </a:ext>
                </a:extLst>
              </a:tr>
              <a:tr h="259236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01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28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11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17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</a:t>
                      </a:r>
                    </a:p>
                  </a:txBody>
                  <a:tcPr marL="82970" marR="82970" marT="41485" marB="41485"/>
                </a:tc>
                <a:extLst>
                  <a:ext uri="{0D108BD9-81ED-4DB2-BD59-A6C34878D82A}">
                    <a16:rowId xmlns:a16="http://schemas.microsoft.com/office/drawing/2014/main" xmlns="" val="1530674586"/>
                  </a:ext>
                </a:extLst>
              </a:tr>
              <a:tr h="259236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02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14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12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0E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</a:t>
                      </a:r>
                    </a:p>
                  </a:txBody>
                  <a:tcPr marL="82970" marR="82970" marT="41485" marB="41485"/>
                </a:tc>
                <a:extLst>
                  <a:ext uri="{0D108BD9-81ED-4DB2-BD59-A6C34878D82A}">
                    <a16:rowId xmlns:a16="http://schemas.microsoft.com/office/drawing/2014/main" xmlns="" val="4066499218"/>
                  </a:ext>
                </a:extLst>
              </a:tr>
              <a:tr h="259236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03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0B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13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10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</a:t>
                      </a:r>
                    </a:p>
                  </a:txBody>
                  <a:tcPr marL="82970" marR="82970" marT="41485" marB="41485"/>
                </a:tc>
                <a:extLst>
                  <a:ext uri="{0D108BD9-81ED-4DB2-BD59-A6C34878D82A}">
                    <a16:rowId xmlns:a16="http://schemas.microsoft.com/office/drawing/2014/main" xmlns="" val="1848054277"/>
                  </a:ext>
                </a:extLst>
              </a:tr>
              <a:tr h="259236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04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26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14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13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</a:t>
                      </a:r>
                    </a:p>
                  </a:txBody>
                  <a:tcPr marL="82970" marR="82970" marT="41485" marB="41485"/>
                </a:tc>
                <a:extLst>
                  <a:ext uri="{0D108BD9-81ED-4DB2-BD59-A6C34878D82A}">
                    <a16:rowId xmlns:a16="http://schemas.microsoft.com/office/drawing/2014/main" xmlns="" val="3944293608"/>
                  </a:ext>
                </a:extLst>
              </a:tr>
              <a:tr h="259236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05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13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15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18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</a:t>
                      </a:r>
                    </a:p>
                  </a:txBody>
                  <a:tcPr marL="82970" marR="82970" marT="41485" marB="41485"/>
                </a:tc>
                <a:extLst>
                  <a:ext uri="{0D108BD9-81ED-4DB2-BD59-A6C34878D82A}">
                    <a16:rowId xmlns:a16="http://schemas.microsoft.com/office/drawing/2014/main" xmlns="" val="3431346643"/>
                  </a:ext>
                </a:extLst>
              </a:tr>
              <a:tr h="259236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06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0F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16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31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</a:t>
                      </a:r>
                    </a:p>
                  </a:txBody>
                  <a:tcPr marL="82970" marR="82970" marT="41485" marB="41485"/>
                </a:tc>
                <a:extLst>
                  <a:ext uri="{0D108BD9-81ED-4DB2-BD59-A6C34878D82A}">
                    <a16:rowId xmlns:a16="http://schemas.microsoft.com/office/drawing/2014/main" xmlns="" val="2835573036"/>
                  </a:ext>
                </a:extLst>
              </a:tr>
              <a:tr h="259236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07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10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 dirty="0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17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12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</a:t>
                      </a:r>
                    </a:p>
                  </a:txBody>
                  <a:tcPr marL="82970" marR="82970" marT="41485" marB="41485"/>
                </a:tc>
                <a:extLst>
                  <a:ext uri="{0D108BD9-81ED-4DB2-BD59-A6C34878D82A}">
                    <a16:rowId xmlns:a16="http://schemas.microsoft.com/office/drawing/2014/main" xmlns="" val="3484067950"/>
                  </a:ext>
                </a:extLst>
              </a:tr>
              <a:tr h="259236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08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1C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18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23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</a:t>
                      </a:r>
                    </a:p>
                  </a:txBody>
                  <a:tcPr marL="82970" marR="82970" marT="41485" marB="41485"/>
                </a:tc>
                <a:extLst>
                  <a:ext uri="{0D108BD9-81ED-4DB2-BD59-A6C34878D82A}">
                    <a16:rowId xmlns:a16="http://schemas.microsoft.com/office/drawing/2014/main" xmlns="" val="403921177"/>
                  </a:ext>
                </a:extLst>
              </a:tr>
              <a:tr h="259236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09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25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19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04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</a:t>
                      </a:r>
                    </a:p>
                  </a:txBody>
                  <a:tcPr marL="82970" marR="82970" marT="41485" marB="41485"/>
                </a:tc>
                <a:extLst>
                  <a:ext uri="{0D108BD9-81ED-4DB2-BD59-A6C34878D82A}">
                    <a16:rowId xmlns:a16="http://schemas.microsoft.com/office/drawing/2014/main" xmlns="" val="3991104292"/>
                  </a:ext>
                </a:extLst>
              </a:tr>
              <a:tr h="259236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0A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31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1A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0C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</a:t>
                      </a:r>
                    </a:p>
                  </a:txBody>
                  <a:tcPr marL="82970" marR="82970" marT="41485" marB="41485"/>
                </a:tc>
                <a:extLst>
                  <a:ext uri="{0D108BD9-81ED-4DB2-BD59-A6C34878D82A}">
                    <a16:rowId xmlns:a16="http://schemas.microsoft.com/office/drawing/2014/main" xmlns="" val="2136320371"/>
                  </a:ext>
                </a:extLst>
              </a:tr>
              <a:tr h="259236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0B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16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1B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2B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</a:t>
                      </a:r>
                    </a:p>
                  </a:txBody>
                  <a:tcPr marL="82970" marR="82970" marT="41485" marB="41485"/>
                </a:tc>
                <a:extLst>
                  <a:ext uri="{0D108BD9-81ED-4DB2-BD59-A6C34878D82A}">
                    <a16:rowId xmlns:a16="http://schemas.microsoft.com/office/drawing/2014/main" xmlns="" val="3758806964"/>
                  </a:ext>
                </a:extLst>
              </a:tr>
              <a:tr h="259236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0C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01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1C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1E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</a:t>
                      </a:r>
                    </a:p>
                  </a:txBody>
                  <a:tcPr marL="82970" marR="82970" marT="41485" marB="41485"/>
                </a:tc>
                <a:extLst>
                  <a:ext uri="{0D108BD9-81ED-4DB2-BD59-A6C34878D82A}">
                    <a16:rowId xmlns:a16="http://schemas.microsoft.com/office/drawing/2014/main" xmlns="" val="4022686836"/>
                  </a:ext>
                </a:extLst>
              </a:tr>
              <a:tr h="259236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0D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15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1D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3E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</a:t>
                      </a:r>
                    </a:p>
                  </a:txBody>
                  <a:tcPr marL="82970" marR="82970" marT="41485" marB="41485"/>
                </a:tc>
                <a:extLst>
                  <a:ext uri="{0D108BD9-81ED-4DB2-BD59-A6C34878D82A}">
                    <a16:rowId xmlns:a16="http://schemas.microsoft.com/office/drawing/2014/main" xmlns="" val="731615283"/>
                  </a:ext>
                </a:extLst>
              </a:tr>
              <a:tr h="259236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0E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0C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1E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27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</a:t>
                      </a:r>
                    </a:p>
                  </a:txBody>
                  <a:tcPr marL="82970" marR="82970" marT="41485" marB="41485"/>
                </a:tc>
                <a:extLst>
                  <a:ext uri="{0D108BD9-81ED-4DB2-BD59-A6C34878D82A}">
                    <a16:rowId xmlns:a16="http://schemas.microsoft.com/office/drawing/2014/main" xmlns="" val="3065961637"/>
                  </a:ext>
                </a:extLst>
              </a:tr>
              <a:tr h="259236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0F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2B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1F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15</a:t>
                      </a:r>
                    </a:p>
                  </a:txBody>
                  <a:tcPr marL="82970" marR="82970" marT="41485" marB="41485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300"/>
                      </a:pPr>
                      <a:r>
                        <a:rPr lang="en-US" sz="1200" b="0" i="0" u="none" strike="noStrike" kern="1200" cap="none" dirty="0">
                          <a:ln>
                            <a:noFill/>
                          </a:ln>
                          <a:latin typeface="Liberation Sans" pitchFamily="18"/>
                          <a:ea typeface="AR PL UMing TW MBE" pitchFamily="2"/>
                          <a:cs typeface="Raghindi" pitchFamily="2"/>
                        </a:rPr>
                        <a:t>1</a:t>
                      </a:r>
                    </a:p>
                  </a:txBody>
                  <a:tcPr marL="82970" marR="82970" marT="41485" marB="41485"/>
                </a:tc>
                <a:extLst>
                  <a:ext uri="{0D108BD9-81ED-4DB2-BD59-A6C34878D82A}">
                    <a16:rowId xmlns:a16="http://schemas.microsoft.com/office/drawing/2014/main" xmlns="" val="202341034"/>
                  </a:ext>
                </a:extLst>
              </a:tr>
            </a:tbl>
          </a:graphicData>
        </a:graphic>
      </p:graphicFrame>
      <p:sp>
        <p:nvSpPr>
          <p:cNvPr id="6" name="Freeform 5"/>
          <p:cNvSpPr/>
          <p:nvPr/>
        </p:nvSpPr>
        <p:spPr>
          <a:xfrm>
            <a:off x="357018" y="3578912"/>
            <a:ext cx="1078611" cy="912671"/>
          </a:xfrm>
          <a:custGeom>
            <a:avLst>
              <a:gd name="f0" fmla="val 25667"/>
              <a:gd name="f1" fmla="val 38841"/>
            </a:avLst>
            <a:gdLst>
              <a:gd name="f2" fmla="val 10800000"/>
              <a:gd name="f3" fmla="val 5400000"/>
              <a:gd name="f4" fmla="val 16200000"/>
              <a:gd name="f5" fmla="val w"/>
              <a:gd name="f6" fmla="val h"/>
              <a:gd name="f7" fmla="val 0"/>
              <a:gd name="f8" fmla="val 21600"/>
              <a:gd name="f9" fmla="+- 0 0 1"/>
              <a:gd name="f10" fmla="val -2147483647"/>
              <a:gd name="f11" fmla="val 2147483647"/>
              <a:gd name="f12" fmla="val 3590"/>
              <a:gd name="f13" fmla="val 8970"/>
              <a:gd name="f14" fmla="val 12630"/>
              <a:gd name="f15" fmla="val 18010"/>
              <a:gd name="f16" fmla="*/ f5 1 21600"/>
              <a:gd name="f17" fmla="*/ f6 1 21600"/>
              <a:gd name="f18" fmla="pin -2147483647 f0 2147483647"/>
              <a:gd name="f19" fmla="pin -2147483647 f1 2147483647"/>
              <a:gd name="f20" fmla="+- 0 0 f12"/>
              <a:gd name="f21" fmla="+- 3590 0 f7"/>
              <a:gd name="f22" fmla="+- 0 0 f3"/>
              <a:gd name="f23" fmla="+- 21600 0 f15"/>
              <a:gd name="f24" fmla="+- 18010 0 f8"/>
              <a:gd name="f25" fmla="+- f18 0 10800"/>
              <a:gd name="f26" fmla="+- f19 0 10800"/>
              <a:gd name="f27" fmla="+- f19 0 21600"/>
              <a:gd name="f28" fmla="+- f18 0 21600"/>
              <a:gd name="f29" fmla="*/ f18 f16 1"/>
              <a:gd name="f30" fmla="*/ f19 f17 1"/>
              <a:gd name="f31" fmla="*/ 800 f16 1"/>
              <a:gd name="f32" fmla="*/ 20800 f16 1"/>
              <a:gd name="f33" fmla="*/ 20800 f17 1"/>
              <a:gd name="f34" fmla="*/ 800 f17 1"/>
              <a:gd name="f35" fmla="abs f20"/>
              <a:gd name="f36" fmla="abs f21"/>
              <a:gd name="f37" fmla="?: f20 f22 f3"/>
              <a:gd name="f38" fmla="?: f20 f3 f22"/>
              <a:gd name="f39" fmla="?: f20 f4 f3"/>
              <a:gd name="f40" fmla="?: f20 f3 f4"/>
              <a:gd name="f41" fmla="abs f23"/>
              <a:gd name="f42" fmla="?: f21 f22 f3"/>
              <a:gd name="f43" fmla="?: f21 f3 f22"/>
              <a:gd name="f44" fmla="?: f23 0 f2"/>
              <a:gd name="f45" fmla="?: f23 f2 0"/>
              <a:gd name="f46" fmla="abs f24"/>
              <a:gd name="f47" fmla="?: f23 f22 f3"/>
              <a:gd name="f48" fmla="?: f23 f3 f22"/>
              <a:gd name="f49" fmla="?: f23 f4 f3"/>
              <a:gd name="f50" fmla="?: f23 f3 f4"/>
              <a:gd name="f51" fmla="?: f24 f22 f3"/>
              <a:gd name="f52" fmla="?: f24 f3 f22"/>
              <a:gd name="f53" fmla="?: f20 0 f2"/>
              <a:gd name="f54" fmla="?: f20 f2 0"/>
              <a:gd name="f55" fmla="abs f25"/>
              <a:gd name="f56" fmla="abs f26"/>
              <a:gd name="f57" fmla="?: f20 f40 f39"/>
              <a:gd name="f58" fmla="?: f20 f39 f40"/>
              <a:gd name="f59" fmla="?: f21 f38 f37"/>
              <a:gd name="f60" fmla="?: f21 f45 f44"/>
              <a:gd name="f61" fmla="?: f21 f44 f45"/>
              <a:gd name="f62" fmla="?: f23 f42 f43"/>
              <a:gd name="f63" fmla="?: f23 f50 f49"/>
              <a:gd name="f64" fmla="?: f23 f49 f50"/>
              <a:gd name="f65" fmla="?: f24 f48 f47"/>
              <a:gd name="f66" fmla="?: f24 f54 f53"/>
              <a:gd name="f67" fmla="?: f24 f53 f54"/>
              <a:gd name="f68" fmla="?: f20 f51 f52"/>
              <a:gd name="f69" fmla="+- f55 0 f56"/>
              <a:gd name="f70" fmla="+- f56 0 f55"/>
              <a:gd name="f71" fmla="?: f21 f58 f57"/>
              <a:gd name="f72" fmla="?: f23 f60 f61"/>
              <a:gd name="f73" fmla="?: f24 f64 f63"/>
              <a:gd name="f74" fmla="?: f20 f66 f67"/>
              <a:gd name="f75" fmla="?: f26 f9 f69"/>
              <a:gd name="f76" fmla="?: f26 f69 f9"/>
              <a:gd name="f77" fmla="?: f25 f9 f70"/>
              <a:gd name="f78" fmla="?: f25 f70 f9"/>
              <a:gd name="f79" fmla="?: f18 f9 f75"/>
              <a:gd name="f80" fmla="?: f18 f9 f76"/>
              <a:gd name="f81" fmla="?: f27 f77 f9"/>
              <a:gd name="f82" fmla="?: f27 f78 f9"/>
              <a:gd name="f83" fmla="?: f28 f76 f9"/>
              <a:gd name="f84" fmla="?: f28 f75 f9"/>
              <a:gd name="f85" fmla="?: f19 f9 f78"/>
              <a:gd name="f86" fmla="?: f19 f9 f77"/>
              <a:gd name="f87" fmla="?: f79 f18 0"/>
              <a:gd name="f88" fmla="?: f79 f19 6280"/>
              <a:gd name="f89" fmla="?: f80 f18 0"/>
              <a:gd name="f90" fmla="?: f80 f19 15320"/>
              <a:gd name="f91" fmla="?: f81 f18 6280"/>
              <a:gd name="f92" fmla="?: f81 f19 21600"/>
              <a:gd name="f93" fmla="?: f82 f18 15320"/>
              <a:gd name="f94" fmla="?: f82 f19 21600"/>
              <a:gd name="f95" fmla="?: f83 f18 21600"/>
              <a:gd name="f96" fmla="?: f83 f19 15320"/>
              <a:gd name="f97" fmla="?: f84 f18 21600"/>
              <a:gd name="f98" fmla="?: f84 f19 6280"/>
              <a:gd name="f99" fmla="?: f85 f18 15320"/>
              <a:gd name="f100" fmla="?: f85 f19 0"/>
              <a:gd name="f101" fmla="?: f86 f18 6280"/>
              <a:gd name="f102" fmla="?: f86 f19 0"/>
            </a:gdLst>
            <a:ahLst>
              <a:ahXY gdRefX="f0" minX="f10" maxX="f11" gdRefY="f1" minY="f10" maxY="f11">
                <a:pos x="f29" y="f30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31" t="f34" r="f32" b="f33"/>
            <a:pathLst>
              <a:path w="21600" h="21600">
                <a:moveTo>
                  <a:pt x="f12" y="f7"/>
                </a:moveTo>
                <a:arcTo wR="f35" hR="f36" stAng="f71" swAng="f59"/>
                <a:lnTo>
                  <a:pt x="f87" y="f88"/>
                </a:lnTo>
                <a:lnTo>
                  <a:pt x="f7" y="f13"/>
                </a:lnTo>
                <a:lnTo>
                  <a:pt x="f7" y="f14"/>
                </a:lnTo>
                <a:lnTo>
                  <a:pt x="f89" y="f90"/>
                </a:lnTo>
                <a:lnTo>
                  <a:pt x="f7" y="f15"/>
                </a:lnTo>
                <a:arcTo wR="f36" hR="f41" stAng="f72" swAng="f62"/>
                <a:lnTo>
                  <a:pt x="f91" y="f92"/>
                </a:lnTo>
                <a:lnTo>
                  <a:pt x="f13" y="f8"/>
                </a:lnTo>
                <a:lnTo>
                  <a:pt x="f14" y="f8"/>
                </a:lnTo>
                <a:lnTo>
                  <a:pt x="f93" y="f94"/>
                </a:lnTo>
                <a:lnTo>
                  <a:pt x="f15" y="f8"/>
                </a:lnTo>
                <a:arcTo wR="f41" hR="f46" stAng="f73" swAng="f65"/>
                <a:lnTo>
                  <a:pt x="f95" y="f96"/>
                </a:lnTo>
                <a:lnTo>
                  <a:pt x="f8" y="f14"/>
                </a:lnTo>
                <a:lnTo>
                  <a:pt x="f8" y="f13"/>
                </a:lnTo>
                <a:lnTo>
                  <a:pt x="f97" y="f98"/>
                </a:lnTo>
                <a:lnTo>
                  <a:pt x="f8" y="f12"/>
                </a:lnTo>
                <a:arcTo wR="f46" hR="f35" stAng="f74" swAng="f68"/>
                <a:lnTo>
                  <a:pt x="f99" y="f100"/>
                </a:lnTo>
                <a:lnTo>
                  <a:pt x="f14" y="f7"/>
                </a:lnTo>
                <a:lnTo>
                  <a:pt x="f13" y="f7"/>
                </a:lnTo>
                <a:lnTo>
                  <a:pt x="f101" y="f102"/>
                </a:lnTo>
                <a:close/>
              </a:path>
            </a:pathLst>
          </a:custGeom>
          <a:noFill/>
          <a:ln w="0">
            <a:solidFill>
              <a:srgbClr val="3465A4"/>
            </a:solidFill>
            <a:prstDash val="solid"/>
          </a:ln>
        </p:spPr>
        <p:txBody>
          <a:bodyPr vert="horz" wrap="none" lIns="81664" tIns="40832" rIns="81664" bIns="40832" anchor="ctr" anchorCtr="0" compatLnSpc="0">
            <a:noAutofit/>
          </a:bodyPr>
          <a:lstStyle/>
          <a:p>
            <a:pPr algn="ctr" hangingPunct="0">
              <a:spcBef>
                <a:spcPts val="0"/>
              </a:spcBef>
              <a:spcAft>
                <a:spcPts val="0"/>
              </a:spcAft>
            </a:pPr>
            <a:r>
              <a:rPr lang="en-US" sz="1633" b="0">
                <a:latin typeface="Liberation Sans" pitchFamily="18"/>
                <a:ea typeface="AR PL UMing TW MBE" pitchFamily="2"/>
                <a:cs typeface="Raghindi" pitchFamily="2"/>
              </a:rPr>
              <a:t>2-way</a:t>
            </a:r>
          </a:p>
          <a:p>
            <a:pPr algn="ctr" hangingPunct="0">
              <a:spcBef>
                <a:spcPts val="0"/>
              </a:spcBef>
              <a:spcAft>
                <a:spcPts val="0"/>
              </a:spcAft>
            </a:pPr>
            <a:r>
              <a:rPr lang="en-US" sz="1633" b="0">
                <a:latin typeface="Liberation Sans" pitchFamily="18"/>
                <a:ea typeface="AR PL UMing TW MBE" pitchFamily="2"/>
                <a:cs typeface="Raghindi" pitchFamily="2"/>
              </a:rPr>
              <a:t>set</a:t>
            </a:r>
          </a:p>
          <a:p>
            <a:pPr algn="ctr" hangingPunct="0">
              <a:spcBef>
                <a:spcPts val="0"/>
              </a:spcBef>
              <a:spcAft>
                <a:spcPts val="0"/>
              </a:spcAft>
            </a:pPr>
            <a:r>
              <a:rPr lang="en-US" sz="1633" b="0">
                <a:latin typeface="Liberation Sans" pitchFamily="18"/>
                <a:ea typeface="AR PL UMing TW MBE" pitchFamily="2"/>
                <a:cs typeface="Raghindi" pitchFamily="2"/>
              </a:rPr>
              <a:t>associative</a:t>
            </a:r>
          </a:p>
        </p:txBody>
      </p:sp>
    </p:spTree>
    <p:extLst>
      <p:ext uri="{BB962C8B-B14F-4D97-AF65-F5344CB8AC3E}">
        <p14:creationId xmlns:p14="http://schemas.microsoft.com/office/powerpoint/2010/main" val="2648118100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 you get stuck on </a:t>
            </a:r>
            <a:r>
              <a:rPr lang="en-US" dirty="0" err="1" smtClean="0"/>
              <a:t>tshlab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Read the </a:t>
            </a:r>
            <a:r>
              <a:rPr lang="en-US" dirty="0" err="1"/>
              <a:t>writeup</a:t>
            </a:r>
            <a:r>
              <a:rPr lang="en-US" dirty="0"/>
              <a:t>!</a:t>
            </a:r>
          </a:p>
          <a:p>
            <a:r>
              <a:rPr lang="en-US" dirty="0"/>
              <a:t>Do manual unit testing before </a:t>
            </a:r>
            <a:r>
              <a:rPr lang="en-US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runtrace</a:t>
            </a:r>
            <a:r>
              <a:rPr lang="en-US" dirty="0"/>
              <a:t> and </a:t>
            </a:r>
            <a:r>
              <a:rPr lang="en-US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sdriver</a:t>
            </a:r>
            <a:r>
              <a:rPr lang="en-US" dirty="0"/>
              <a:t>!</a:t>
            </a:r>
          </a:p>
          <a:p>
            <a:r>
              <a:rPr lang="en-US" dirty="0"/>
              <a:t>Post private questions on piazza!</a:t>
            </a:r>
          </a:p>
          <a:p>
            <a:endParaRPr lang="en-US" dirty="0"/>
          </a:p>
          <a:p>
            <a:r>
              <a:rPr lang="en-US" dirty="0"/>
              <a:t>Read the man pages on the </a:t>
            </a:r>
            <a:r>
              <a:rPr lang="en-US" dirty="0" err="1"/>
              <a:t>syscalls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Especially the error conditions</a:t>
            </a:r>
          </a:p>
          <a:p>
            <a:pPr lvl="1"/>
            <a:r>
              <a:rPr lang="en-US" dirty="0"/>
              <a:t>What errors should terminate the shell?</a:t>
            </a:r>
          </a:p>
          <a:p>
            <a:pPr lvl="1"/>
            <a:r>
              <a:rPr lang="en-US" dirty="0"/>
              <a:t>What errors should be reported?</a:t>
            </a:r>
          </a:p>
        </p:txBody>
      </p:sp>
    </p:spTree>
    <p:extLst>
      <p:ext uri="{BB962C8B-B14F-4D97-AF65-F5344CB8AC3E}">
        <p14:creationId xmlns:p14="http://schemas.microsoft.com/office/powerpoint/2010/main" val="2937292748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man wait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41193" y="1201005"/>
            <a:ext cx="81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800" b="0" dirty="0">
                <a:latin typeface="Calibri" pitchFamily="34" charset="0"/>
              </a:rPr>
              <a:t>Taken from </a:t>
            </a:r>
            <a:r>
              <a:rPr kumimoji="1" lang="en-US" altLang="ja-JP" sz="1800" dirty="0">
                <a:latin typeface="Calibri" pitchFamily="34" charset="0"/>
              </a:rPr>
              <a:t>http://man7.org/linux/man-pages/man2/wait.2.html</a:t>
            </a:r>
            <a:endParaRPr kumimoji="1" lang="ja-JP" altLang="en-US" sz="1800" dirty="0">
              <a:latin typeface="Calibri" pitchFamily="34" charset="0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41193" y="1570337"/>
            <a:ext cx="836607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Consolas" panose="020B0609020204030204" pitchFamily="49" charset="0"/>
              </a:rPr>
              <a:t>WAIT(2)                   Linux Programmer's Manual                  WAIT(2)</a:t>
            </a:r>
          </a:p>
          <a:p>
            <a:endParaRPr kumimoji="1" lang="en-US" altLang="ja-JP" sz="1200" b="0" dirty="0">
              <a:latin typeface="Consolas" panose="020B0609020204030204" pitchFamily="49" charset="0"/>
            </a:endParaRPr>
          </a:p>
          <a:p>
            <a:r>
              <a:rPr kumimoji="1" lang="en-US" altLang="ja-JP" sz="1200" b="0" dirty="0">
                <a:latin typeface="Consolas" panose="020B0609020204030204" pitchFamily="49" charset="0"/>
              </a:rPr>
              <a:t>NAME</a:t>
            </a:r>
          </a:p>
          <a:p>
            <a:endParaRPr kumimoji="1" lang="en-US" altLang="ja-JP" sz="1200" b="0" dirty="0">
              <a:latin typeface="Consolas" panose="020B0609020204030204" pitchFamily="49" charset="0"/>
            </a:endParaRPr>
          </a:p>
          <a:p>
            <a:r>
              <a:rPr kumimoji="1" lang="en-US" altLang="ja-JP" sz="1200" b="0" dirty="0">
                <a:latin typeface="Consolas" panose="020B0609020204030204" pitchFamily="49" charset="0"/>
              </a:rPr>
              <a:t>       wait, </a:t>
            </a:r>
            <a:r>
              <a:rPr kumimoji="1" lang="en-US" altLang="ja-JP" sz="1200" b="0" dirty="0" err="1">
                <a:latin typeface="Consolas" panose="020B0609020204030204" pitchFamily="49" charset="0"/>
              </a:rPr>
              <a:t>waitpid</a:t>
            </a:r>
            <a:r>
              <a:rPr kumimoji="1" lang="en-US" altLang="ja-JP" sz="1200" b="0" dirty="0">
                <a:latin typeface="Consolas" panose="020B0609020204030204" pitchFamily="49" charset="0"/>
              </a:rPr>
              <a:t>, </a:t>
            </a:r>
            <a:r>
              <a:rPr kumimoji="1" lang="en-US" altLang="ja-JP" sz="1200" b="0" dirty="0" err="1">
                <a:latin typeface="Consolas" panose="020B0609020204030204" pitchFamily="49" charset="0"/>
              </a:rPr>
              <a:t>waitid</a:t>
            </a:r>
            <a:r>
              <a:rPr kumimoji="1" lang="en-US" altLang="ja-JP" sz="1200" b="0" dirty="0">
                <a:latin typeface="Consolas" panose="020B0609020204030204" pitchFamily="49" charset="0"/>
              </a:rPr>
              <a:t> - wait for process to change state</a:t>
            </a:r>
          </a:p>
          <a:p>
            <a:endParaRPr kumimoji="1" lang="en-US" altLang="ja-JP" sz="1200" b="0" dirty="0">
              <a:latin typeface="Consolas" panose="020B0609020204030204" pitchFamily="49" charset="0"/>
            </a:endParaRPr>
          </a:p>
          <a:p>
            <a:r>
              <a:rPr kumimoji="1" lang="en-US" altLang="ja-JP" sz="1200" b="0" dirty="0">
                <a:latin typeface="Consolas" panose="020B0609020204030204" pitchFamily="49" charset="0"/>
              </a:rPr>
              <a:t>SYNOPSIS</a:t>
            </a:r>
          </a:p>
          <a:p>
            <a:endParaRPr kumimoji="1" lang="en-US" altLang="ja-JP" sz="1200" b="0" dirty="0">
              <a:latin typeface="Consolas" panose="020B0609020204030204" pitchFamily="49" charset="0"/>
            </a:endParaRPr>
          </a:p>
          <a:p>
            <a:r>
              <a:rPr kumimoji="1" lang="en-US" altLang="ja-JP" sz="1200" dirty="0">
                <a:latin typeface="Consolas" panose="020B0609020204030204" pitchFamily="49" charset="0"/>
              </a:rPr>
              <a:t>       #include &lt;sys/</a:t>
            </a:r>
            <a:r>
              <a:rPr kumimoji="1" lang="en-US" altLang="ja-JP" sz="1200" dirty="0" err="1">
                <a:latin typeface="Consolas" panose="020B0609020204030204" pitchFamily="49" charset="0"/>
              </a:rPr>
              <a:t>types.h</a:t>
            </a:r>
            <a:r>
              <a:rPr kumimoji="1" lang="en-US" altLang="ja-JP" sz="1200" dirty="0">
                <a:latin typeface="Consolas" panose="020B0609020204030204" pitchFamily="49" charset="0"/>
              </a:rPr>
              <a:t>&gt;</a:t>
            </a:r>
          </a:p>
          <a:p>
            <a:r>
              <a:rPr kumimoji="1" lang="en-US" altLang="ja-JP" sz="1200" dirty="0">
                <a:latin typeface="Consolas" panose="020B0609020204030204" pitchFamily="49" charset="0"/>
              </a:rPr>
              <a:t>       #include &lt;sys/</a:t>
            </a:r>
            <a:r>
              <a:rPr kumimoji="1" lang="en-US" altLang="ja-JP" sz="1200" dirty="0" err="1">
                <a:latin typeface="Consolas" panose="020B0609020204030204" pitchFamily="49" charset="0"/>
              </a:rPr>
              <a:t>wait.h</a:t>
            </a:r>
            <a:r>
              <a:rPr kumimoji="1" lang="en-US" altLang="ja-JP" sz="1200" dirty="0">
                <a:latin typeface="Consolas" panose="020B0609020204030204" pitchFamily="49" charset="0"/>
              </a:rPr>
              <a:t>&gt;</a:t>
            </a:r>
          </a:p>
          <a:p>
            <a:endParaRPr kumimoji="1" lang="en-US" altLang="ja-JP" sz="1200" dirty="0">
              <a:latin typeface="Consolas" panose="020B0609020204030204" pitchFamily="49" charset="0"/>
            </a:endParaRPr>
          </a:p>
          <a:p>
            <a:r>
              <a:rPr kumimoji="1" lang="en-US" altLang="ja-JP" sz="1200" dirty="0">
                <a:latin typeface="Consolas" panose="020B0609020204030204" pitchFamily="49" charset="0"/>
              </a:rPr>
              <a:t>       </a:t>
            </a:r>
            <a:r>
              <a:rPr kumimoji="1" lang="en-US" altLang="ja-JP" sz="1200" dirty="0" err="1">
                <a:latin typeface="Consolas" panose="020B0609020204030204" pitchFamily="49" charset="0"/>
              </a:rPr>
              <a:t>pid_t</a:t>
            </a:r>
            <a:r>
              <a:rPr kumimoji="1" lang="en-US" altLang="ja-JP" sz="1200" dirty="0">
                <a:latin typeface="Consolas" panose="020B0609020204030204" pitchFamily="49" charset="0"/>
              </a:rPr>
              <a:t> wait(</a:t>
            </a:r>
            <a:r>
              <a:rPr kumimoji="1" lang="en-US" altLang="ja-JP" sz="1200" dirty="0" err="1">
                <a:latin typeface="Consolas" panose="020B0609020204030204" pitchFamily="49" charset="0"/>
              </a:rPr>
              <a:t>int</a:t>
            </a:r>
            <a:r>
              <a:rPr kumimoji="1" lang="en-US" altLang="ja-JP" sz="1200" dirty="0">
                <a:latin typeface="Consolas" panose="020B0609020204030204" pitchFamily="49" charset="0"/>
              </a:rPr>
              <a:t> *</a:t>
            </a:r>
            <a:r>
              <a:rPr kumimoji="1" lang="en-US" altLang="ja-JP" sz="1200" i="1" dirty="0" err="1">
                <a:latin typeface="Consolas" panose="020B0609020204030204" pitchFamily="49" charset="0"/>
              </a:rPr>
              <a:t>wstatus</a:t>
            </a:r>
            <a:r>
              <a:rPr kumimoji="1" lang="en-US" altLang="ja-JP" sz="1200" dirty="0">
                <a:latin typeface="Consolas" panose="020B0609020204030204" pitchFamily="49" charset="0"/>
              </a:rPr>
              <a:t>);</a:t>
            </a:r>
          </a:p>
          <a:p>
            <a:endParaRPr kumimoji="1" lang="en-US" altLang="ja-JP" sz="1200" dirty="0">
              <a:latin typeface="Consolas" panose="020B0609020204030204" pitchFamily="49" charset="0"/>
            </a:endParaRPr>
          </a:p>
          <a:p>
            <a:r>
              <a:rPr kumimoji="1" lang="en-US" altLang="ja-JP" sz="1200" dirty="0">
                <a:latin typeface="Consolas" panose="020B0609020204030204" pitchFamily="49" charset="0"/>
              </a:rPr>
              <a:t>       </a:t>
            </a:r>
            <a:r>
              <a:rPr kumimoji="1" lang="en-US" altLang="ja-JP" sz="1200" dirty="0" err="1">
                <a:latin typeface="Consolas" panose="020B0609020204030204" pitchFamily="49" charset="0"/>
              </a:rPr>
              <a:t>pid_t</a:t>
            </a:r>
            <a:r>
              <a:rPr kumimoji="1" lang="en-US" altLang="ja-JP" sz="1200" dirty="0">
                <a:latin typeface="Consolas" panose="020B0609020204030204" pitchFamily="49" charset="0"/>
              </a:rPr>
              <a:t> </a:t>
            </a:r>
            <a:r>
              <a:rPr kumimoji="1" lang="en-US" altLang="ja-JP" sz="1200" dirty="0" err="1">
                <a:latin typeface="Consolas" panose="020B0609020204030204" pitchFamily="49" charset="0"/>
              </a:rPr>
              <a:t>waitpid</a:t>
            </a:r>
            <a:r>
              <a:rPr kumimoji="1" lang="en-US" altLang="ja-JP" sz="1200" dirty="0">
                <a:latin typeface="Consolas" panose="020B0609020204030204" pitchFamily="49" charset="0"/>
              </a:rPr>
              <a:t>(</a:t>
            </a:r>
            <a:r>
              <a:rPr kumimoji="1" lang="en-US" altLang="ja-JP" sz="1200" dirty="0" err="1">
                <a:latin typeface="Consolas" panose="020B0609020204030204" pitchFamily="49" charset="0"/>
              </a:rPr>
              <a:t>pid_t</a:t>
            </a:r>
            <a:r>
              <a:rPr kumimoji="1" lang="en-US" altLang="ja-JP" sz="1200" dirty="0">
                <a:latin typeface="Consolas" panose="020B0609020204030204" pitchFamily="49" charset="0"/>
              </a:rPr>
              <a:t> </a:t>
            </a:r>
            <a:r>
              <a:rPr kumimoji="1" lang="en-US" altLang="ja-JP" sz="1200" i="1" dirty="0" err="1">
                <a:latin typeface="Consolas" panose="020B0609020204030204" pitchFamily="49" charset="0"/>
              </a:rPr>
              <a:t>pid</a:t>
            </a:r>
            <a:r>
              <a:rPr kumimoji="1" lang="en-US" altLang="ja-JP" sz="1200" dirty="0">
                <a:latin typeface="Consolas" panose="020B0609020204030204" pitchFamily="49" charset="0"/>
              </a:rPr>
              <a:t>, </a:t>
            </a:r>
            <a:r>
              <a:rPr kumimoji="1" lang="en-US" altLang="ja-JP" sz="1200" dirty="0" err="1">
                <a:latin typeface="Consolas" panose="020B0609020204030204" pitchFamily="49" charset="0"/>
              </a:rPr>
              <a:t>int</a:t>
            </a:r>
            <a:r>
              <a:rPr kumimoji="1" lang="en-US" altLang="ja-JP" sz="1200" dirty="0">
                <a:latin typeface="Consolas" panose="020B0609020204030204" pitchFamily="49" charset="0"/>
              </a:rPr>
              <a:t> *</a:t>
            </a:r>
            <a:r>
              <a:rPr kumimoji="1" lang="en-US" altLang="ja-JP" sz="1200" i="1" dirty="0" err="1">
                <a:latin typeface="Consolas" panose="020B0609020204030204" pitchFamily="49" charset="0"/>
              </a:rPr>
              <a:t>wstatus</a:t>
            </a:r>
            <a:r>
              <a:rPr kumimoji="1" lang="en-US" altLang="ja-JP" sz="1200" dirty="0">
                <a:latin typeface="Consolas" panose="020B0609020204030204" pitchFamily="49" charset="0"/>
              </a:rPr>
              <a:t>, </a:t>
            </a:r>
            <a:r>
              <a:rPr kumimoji="1" lang="en-US" altLang="ja-JP" sz="1200" dirty="0" err="1">
                <a:latin typeface="Consolas" panose="020B0609020204030204" pitchFamily="49" charset="0"/>
              </a:rPr>
              <a:t>int</a:t>
            </a:r>
            <a:r>
              <a:rPr kumimoji="1" lang="en-US" altLang="ja-JP" sz="1200" dirty="0">
                <a:latin typeface="Consolas" panose="020B0609020204030204" pitchFamily="49" charset="0"/>
              </a:rPr>
              <a:t> </a:t>
            </a:r>
            <a:r>
              <a:rPr kumimoji="1" lang="en-US" altLang="ja-JP" sz="1200" i="1" dirty="0">
                <a:latin typeface="Consolas" panose="020B0609020204030204" pitchFamily="49" charset="0"/>
              </a:rPr>
              <a:t>options</a:t>
            </a:r>
            <a:r>
              <a:rPr kumimoji="1" lang="en-US" altLang="ja-JP" sz="1200" dirty="0">
                <a:latin typeface="Consolas" panose="020B0609020204030204" pitchFamily="49" charset="0"/>
              </a:rPr>
              <a:t>);</a:t>
            </a:r>
          </a:p>
          <a:p>
            <a:endParaRPr kumimoji="1" lang="en-US" altLang="ja-JP" sz="1200" dirty="0">
              <a:latin typeface="Consolas" panose="020B0609020204030204" pitchFamily="49" charset="0"/>
            </a:endParaRPr>
          </a:p>
          <a:p>
            <a:r>
              <a:rPr kumimoji="1" lang="en-US" altLang="ja-JP" sz="1200" dirty="0">
                <a:latin typeface="Consolas" panose="020B0609020204030204" pitchFamily="49" charset="0"/>
              </a:rPr>
              <a:t>       </a:t>
            </a:r>
            <a:r>
              <a:rPr kumimoji="1" lang="en-US" altLang="ja-JP" sz="1200" dirty="0" err="1">
                <a:latin typeface="Consolas" panose="020B0609020204030204" pitchFamily="49" charset="0"/>
              </a:rPr>
              <a:t>int</a:t>
            </a:r>
            <a:r>
              <a:rPr kumimoji="1" lang="en-US" altLang="ja-JP" sz="1200" dirty="0">
                <a:latin typeface="Consolas" panose="020B0609020204030204" pitchFamily="49" charset="0"/>
              </a:rPr>
              <a:t> </a:t>
            </a:r>
            <a:r>
              <a:rPr kumimoji="1" lang="en-US" altLang="ja-JP" sz="1200" dirty="0" err="1">
                <a:latin typeface="Consolas" panose="020B0609020204030204" pitchFamily="49" charset="0"/>
              </a:rPr>
              <a:t>waitid</a:t>
            </a:r>
            <a:r>
              <a:rPr kumimoji="1" lang="en-US" altLang="ja-JP" sz="1200" dirty="0">
                <a:latin typeface="Consolas" panose="020B0609020204030204" pitchFamily="49" charset="0"/>
              </a:rPr>
              <a:t>(</a:t>
            </a:r>
            <a:r>
              <a:rPr kumimoji="1" lang="en-US" altLang="ja-JP" sz="1200" dirty="0" err="1">
                <a:latin typeface="Consolas" panose="020B0609020204030204" pitchFamily="49" charset="0"/>
              </a:rPr>
              <a:t>idtype_t</a:t>
            </a:r>
            <a:r>
              <a:rPr kumimoji="1" lang="en-US" altLang="ja-JP" sz="1200" dirty="0">
                <a:latin typeface="Consolas" panose="020B0609020204030204" pitchFamily="49" charset="0"/>
              </a:rPr>
              <a:t> </a:t>
            </a:r>
            <a:r>
              <a:rPr kumimoji="1" lang="en-US" altLang="ja-JP" sz="1200" i="1" dirty="0" err="1">
                <a:latin typeface="Consolas" panose="020B0609020204030204" pitchFamily="49" charset="0"/>
              </a:rPr>
              <a:t>idtype</a:t>
            </a:r>
            <a:r>
              <a:rPr kumimoji="1" lang="en-US" altLang="ja-JP" sz="1200" dirty="0">
                <a:latin typeface="Consolas" panose="020B0609020204030204" pitchFamily="49" charset="0"/>
              </a:rPr>
              <a:t>, </a:t>
            </a:r>
            <a:r>
              <a:rPr kumimoji="1" lang="en-US" altLang="ja-JP" sz="1200" dirty="0" err="1">
                <a:latin typeface="Consolas" panose="020B0609020204030204" pitchFamily="49" charset="0"/>
              </a:rPr>
              <a:t>id_t</a:t>
            </a:r>
            <a:r>
              <a:rPr kumimoji="1" lang="en-US" altLang="ja-JP" sz="1200" dirty="0">
                <a:latin typeface="Consolas" panose="020B0609020204030204" pitchFamily="49" charset="0"/>
              </a:rPr>
              <a:t> </a:t>
            </a:r>
            <a:r>
              <a:rPr kumimoji="1" lang="en-US" altLang="ja-JP" sz="1200" i="1" dirty="0">
                <a:latin typeface="Consolas" panose="020B0609020204030204" pitchFamily="49" charset="0"/>
              </a:rPr>
              <a:t>id</a:t>
            </a:r>
            <a:r>
              <a:rPr kumimoji="1" lang="en-US" altLang="ja-JP" sz="1200" dirty="0">
                <a:latin typeface="Consolas" panose="020B0609020204030204" pitchFamily="49" charset="0"/>
              </a:rPr>
              <a:t>, </a:t>
            </a:r>
            <a:r>
              <a:rPr kumimoji="1" lang="en-US" altLang="ja-JP" sz="1200" dirty="0" err="1">
                <a:latin typeface="Consolas" panose="020B0609020204030204" pitchFamily="49" charset="0"/>
              </a:rPr>
              <a:t>siginfo_t</a:t>
            </a:r>
            <a:r>
              <a:rPr kumimoji="1" lang="en-US" altLang="ja-JP" sz="1200" dirty="0">
                <a:latin typeface="Consolas" panose="020B0609020204030204" pitchFamily="49" charset="0"/>
              </a:rPr>
              <a:t> *</a:t>
            </a:r>
            <a:r>
              <a:rPr kumimoji="1" lang="en-US" altLang="ja-JP" sz="1200" i="1" dirty="0" err="1">
                <a:latin typeface="Consolas" panose="020B0609020204030204" pitchFamily="49" charset="0"/>
              </a:rPr>
              <a:t>infop</a:t>
            </a:r>
            <a:r>
              <a:rPr kumimoji="1" lang="en-US" altLang="ja-JP" sz="1200" dirty="0">
                <a:latin typeface="Consolas" panose="020B0609020204030204" pitchFamily="49" charset="0"/>
              </a:rPr>
              <a:t>, </a:t>
            </a:r>
            <a:r>
              <a:rPr kumimoji="1" lang="en-US" altLang="ja-JP" sz="1200" dirty="0" err="1">
                <a:latin typeface="Consolas" panose="020B0609020204030204" pitchFamily="49" charset="0"/>
              </a:rPr>
              <a:t>int</a:t>
            </a:r>
            <a:r>
              <a:rPr kumimoji="1" lang="en-US" altLang="ja-JP" sz="1200" dirty="0">
                <a:latin typeface="Consolas" panose="020B0609020204030204" pitchFamily="49" charset="0"/>
              </a:rPr>
              <a:t> </a:t>
            </a:r>
            <a:r>
              <a:rPr kumimoji="1" lang="en-US" altLang="ja-JP" sz="1200" i="1" dirty="0">
                <a:latin typeface="Consolas" panose="020B0609020204030204" pitchFamily="49" charset="0"/>
              </a:rPr>
              <a:t>options</a:t>
            </a:r>
            <a:r>
              <a:rPr kumimoji="1" lang="en-US" altLang="ja-JP" sz="1200" dirty="0">
                <a:latin typeface="Consolas" panose="020B0609020204030204" pitchFamily="49" charset="0"/>
              </a:rPr>
              <a:t>);</a:t>
            </a:r>
          </a:p>
          <a:p>
            <a:r>
              <a:rPr kumimoji="1" lang="en-US" altLang="ja-JP" sz="1200" b="0" dirty="0">
                <a:latin typeface="Consolas" panose="020B0609020204030204" pitchFamily="49" charset="0"/>
              </a:rPr>
              <a:t>                       /* This is the </a:t>
            </a:r>
            <a:r>
              <a:rPr kumimoji="1" lang="en-US" altLang="ja-JP" sz="1200" b="0" dirty="0" err="1">
                <a:latin typeface="Consolas" panose="020B0609020204030204" pitchFamily="49" charset="0"/>
              </a:rPr>
              <a:t>glibc</a:t>
            </a:r>
            <a:r>
              <a:rPr kumimoji="1" lang="en-US" altLang="ja-JP" sz="1200" b="0" dirty="0">
                <a:latin typeface="Consolas" panose="020B0609020204030204" pitchFamily="49" charset="0"/>
              </a:rPr>
              <a:t> and POSIX interface; see</a:t>
            </a:r>
          </a:p>
          <a:p>
            <a:r>
              <a:rPr kumimoji="1" lang="en-US" altLang="ja-JP" sz="1200" b="0" dirty="0">
                <a:latin typeface="Consolas" panose="020B0609020204030204" pitchFamily="49" charset="0"/>
              </a:rPr>
              <a:t>                          NOTES for information on the raw system call. */</a:t>
            </a:r>
          </a:p>
        </p:txBody>
      </p:sp>
    </p:spTree>
    <p:extLst>
      <p:ext uri="{BB962C8B-B14F-4D97-AF65-F5344CB8AC3E}">
        <p14:creationId xmlns:p14="http://schemas.microsoft.com/office/powerpoint/2010/main" val="4251900762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391197" cy="762000"/>
          </a:xfrm>
        </p:spPr>
        <p:txBody>
          <a:bodyPr/>
          <a:lstStyle/>
          <a:p>
            <a:r>
              <a:rPr kumimoji="1" lang="en-US" altLang="ja-JP" dirty="0"/>
              <a:t>man pages (probably) cover all you need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What arguments does the function take?</a:t>
            </a:r>
          </a:p>
          <a:p>
            <a:pPr lvl="1"/>
            <a:r>
              <a:rPr kumimoji="1" lang="en-US" altLang="ja-JP" dirty="0"/>
              <a:t>read SYNOPSIS</a:t>
            </a:r>
          </a:p>
          <a:p>
            <a:r>
              <a:rPr kumimoji="1" lang="en-US" altLang="ja-JP" dirty="0"/>
              <a:t>What does the function do?</a:t>
            </a:r>
          </a:p>
          <a:p>
            <a:pPr lvl="1"/>
            <a:r>
              <a:rPr kumimoji="1" lang="en-US" altLang="ja-JP" dirty="0"/>
              <a:t>read DESCRIPTION</a:t>
            </a:r>
          </a:p>
          <a:p>
            <a:r>
              <a:rPr kumimoji="1" lang="en-US" altLang="ja-JP" dirty="0"/>
              <a:t>What does the function return?</a:t>
            </a:r>
          </a:p>
          <a:p>
            <a:pPr lvl="1"/>
            <a:r>
              <a:rPr kumimoji="1" lang="en-US" altLang="ja-JP" dirty="0"/>
              <a:t>read RETURN VALUE</a:t>
            </a:r>
          </a:p>
          <a:p>
            <a:r>
              <a:rPr kumimoji="1" lang="en-US" altLang="ja-JP" dirty="0"/>
              <a:t>What errors can the function fail with?</a:t>
            </a:r>
          </a:p>
          <a:p>
            <a:pPr lvl="1"/>
            <a:r>
              <a:rPr kumimoji="1" lang="en-US" altLang="ja-JP" dirty="0"/>
              <a:t>read ERRORS</a:t>
            </a:r>
          </a:p>
          <a:p>
            <a:r>
              <a:rPr kumimoji="1" lang="en-US" altLang="ja-JP" dirty="0"/>
              <a:t>Is there anything I should watch out for?</a:t>
            </a:r>
          </a:p>
          <a:p>
            <a:pPr lvl="1"/>
            <a:r>
              <a:rPr kumimoji="1" lang="en-US" altLang="ja-JP" dirty="0"/>
              <a:t>read NOTES</a:t>
            </a:r>
          </a:p>
          <a:p>
            <a:r>
              <a:rPr kumimoji="1" lang="en-US" altLang="ja-JP" dirty="0"/>
              <a:t>Different categories for man page entries with the same name</a:t>
            </a:r>
          </a:p>
          <a:p>
            <a:r>
              <a:rPr kumimoji="1" lang="en-US" altLang="ja-JP" dirty="0"/>
              <a:t>Looking up man pages online is not an academic integrity violation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07329749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Function arguments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Should I do dup2(old, new) or dup2(new, old)?</a:t>
            </a:r>
          </a:p>
          <a:p>
            <a:r>
              <a:rPr kumimoji="1" lang="en-US" altLang="ja-JP" dirty="0"/>
              <a:t>Read the man page:</a:t>
            </a:r>
          </a:p>
          <a:p>
            <a:endParaRPr kumimoji="1" lang="en-US" altLang="ja-JP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kumimoji="1" lang="en-US" altLang="ja-JP" dirty="0">
                <a:solidFill>
                  <a:srgbClr val="FF0000"/>
                </a:solidFill>
                <a:latin typeface="Consolas" panose="020B0609020204030204" pitchFamily="49" charset="0"/>
              </a:rPr>
              <a:t>$ man dup2</a:t>
            </a:r>
          </a:p>
          <a:p>
            <a:endParaRPr kumimoji="1" lang="en-US" altLang="ja-JP" sz="1400" dirty="0"/>
          </a:p>
          <a:p>
            <a:pPr marL="0" indent="0">
              <a:buNone/>
            </a:pPr>
            <a:r>
              <a:rPr kumimoji="1" lang="en-US" altLang="ja-JP" sz="1400" b="0" dirty="0">
                <a:latin typeface="Consolas" panose="020B0609020204030204" pitchFamily="49" charset="0"/>
              </a:rPr>
              <a:t>SYNOPSIS</a:t>
            </a:r>
          </a:p>
          <a:p>
            <a:pPr marL="0" indent="0">
              <a:buNone/>
            </a:pPr>
            <a:endParaRPr kumimoji="1" lang="en-US" altLang="ja-JP" sz="1400" b="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kumimoji="1" lang="en-US" altLang="ja-JP" sz="1400" b="0" dirty="0">
                <a:latin typeface="Consolas" panose="020B0609020204030204" pitchFamily="49" charset="0"/>
              </a:rPr>
              <a:t>       </a:t>
            </a:r>
            <a:r>
              <a:rPr kumimoji="1" lang="en-US" altLang="ja-JP" sz="1400" dirty="0">
                <a:latin typeface="Consolas" panose="020B0609020204030204" pitchFamily="49" charset="0"/>
              </a:rPr>
              <a:t>#include &lt;</a:t>
            </a:r>
            <a:r>
              <a:rPr kumimoji="1" lang="en-US" altLang="ja-JP" sz="1400" dirty="0" err="1">
                <a:latin typeface="Consolas" panose="020B0609020204030204" pitchFamily="49" charset="0"/>
              </a:rPr>
              <a:t>unistd.h</a:t>
            </a:r>
            <a:r>
              <a:rPr kumimoji="1" lang="en-US" altLang="ja-JP" sz="1400" dirty="0">
                <a:latin typeface="Consolas" panose="020B0609020204030204" pitchFamily="49" charset="0"/>
              </a:rPr>
              <a:t>&gt;</a:t>
            </a:r>
          </a:p>
          <a:p>
            <a:pPr marL="0" indent="0">
              <a:buNone/>
            </a:pPr>
            <a:endParaRPr kumimoji="1" lang="en-US" altLang="ja-JP" sz="14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kumimoji="1" lang="en-US" altLang="ja-JP" sz="1400" dirty="0">
                <a:latin typeface="Consolas" panose="020B0609020204030204" pitchFamily="49" charset="0"/>
              </a:rPr>
              <a:t>       </a:t>
            </a:r>
            <a:r>
              <a:rPr kumimoji="1" lang="en-US" altLang="ja-JP" sz="1400" dirty="0" err="1">
                <a:latin typeface="Consolas" panose="020B0609020204030204" pitchFamily="49" charset="0"/>
              </a:rPr>
              <a:t>int</a:t>
            </a:r>
            <a:r>
              <a:rPr kumimoji="1" lang="en-US" altLang="ja-JP" sz="1400" dirty="0">
                <a:latin typeface="Consolas" panose="020B0609020204030204" pitchFamily="49" charset="0"/>
              </a:rPr>
              <a:t> dup(</a:t>
            </a:r>
            <a:r>
              <a:rPr kumimoji="1" lang="en-US" altLang="ja-JP" sz="1400" dirty="0" err="1">
                <a:latin typeface="Consolas" panose="020B0609020204030204" pitchFamily="49" charset="0"/>
              </a:rPr>
              <a:t>int</a:t>
            </a:r>
            <a:r>
              <a:rPr kumimoji="1" lang="en-US" altLang="ja-JP" sz="1400" dirty="0">
                <a:latin typeface="Consolas" panose="020B0609020204030204" pitchFamily="49" charset="0"/>
              </a:rPr>
              <a:t> </a:t>
            </a:r>
            <a:r>
              <a:rPr kumimoji="1" lang="en-US" altLang="ja-JP" sz="1400" i="1" dirty="0" err="1">
                <a:latin typeface="Consolas" panose="020B0609020204030204" pitchFamily="49" charset="0"/>
              </a:rPr>
              <a:t>oldfd</a:t>
            </a:r>
            <a:r>
              <a:rPr kumimoji="1" lang="en-US" altLang="ja-JP" sz="1400" dirty="0">
                <a:latin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kumimoji="1" lang="en-US" altLang="ja-JP" sz="1400" dirty="0">
                <a:latin typeface="Consolas" panose="020B0609020204030204" pitchFamily="49" charset="0"/>
              </a:rPr>
              <a:t>       </a:t>
            </a:r>
            <a:r>
              <a:rPr kumimoji="1" lang="en-US" altLang="ja-JP" sz="1400" dirty="0" err="1">
                <a:latin typeface="Consolas" panose="020B0609020204030204" pitchFamily="49" charset="0"/>
              </a:rPr>
              <a:t>int</a:t>
            </a:r>
            <a:r>
              <a:rPr kumimoji="1" lang="en-US" altLang="ja-JP" sz="1400" dirty="0">
                <a:latin typeface="Consolas" panose="020B0609020204030204" pitchFamily="49" charset="0"/>
              </a:rPr>
              <a:t> dup2(</a:t>
            </a:r>
            <a:r>
              <a:rPr kumimoji="1" lang="en-US" altLang="ja-JP" sz="1400" dirty="0" err="1">
                <a:latin typeface="Consolas" panose="020B0609020204030204" pitchFamily="49" charset="0"/>
              </a:rPr>
              <a:t>int</a:t>
            </a:r>
            <a:r>
              <a:rPr kumimoji="1" lang="en-US" altLang="ja-JP" sz="1400" dirty="0">
                <a:latin typeface="Consolas" panose="020B0609020204030204" pitchFamily="49" charset="0"/>
              </a:rPr>
              <a:t> </a:t>
            </a:r>
            <a:r>
              <a:rPr kumimoji="1" lang="en-US" altLang="ja-JP" sz="1400" i="1" dirty="0" err="1">
                <a:latin typeface="Consolas" panose="020B0609020204030204" pitchFamily="49" charset="0"/>
              </a:rPr>
              <a:t>oldfd</a:t>
            </a:r>
            <a:r>
              <a:rPr kumimoji="1" lang="en-US" altLang="ja-JP" sz="1400" dirty="0">
                <a:latin typeface="Consolas" panose="020B0609020204030204" pitchFamily="49" charset="0"/>
              </a:rPr>
              <a:t>, </a:t>
            </a:r>
            <a:r>
              <a:rPr kumimoji="1" lang="en-US" altLang="ja-JP" sz="1400" dirty="0" err="1">
                <a:latin typeface="Consolas" panose="020B0609020204030204" pitchFamily="49" charset="0"/>
              </a:rPr>
              <a:t>int</a:t>
            </a:r>
            <a:r>
              <a:rPr kumimoji="1" lang="en-US" altLang="ja-JP" sz="1400" dirty="0">
                <a:latin typeface="Consolas" panose="020B0609020204030204" pitchFamily="49" charset="0"/>
              </a:rPr>
              <a:t> </a:t>
            </a:r>
            <a:r>
              <a:rPr kumimoji="1" lang="en-US" altLang="ja-JP" sz="1400" i="1" dirty="0" err="1">
                <a:latin typeface="Consolas" panose="020B0609020204030204" pitchFamily="49" charset="0"/>
              </a:rPr>
              <a:t>newfd</a:t>
            </a:r>
            <a:r>
              <a:rPr kumimoji="1" lang="en-US" altLang="ja-JP" sz="1400" dirty="0">
                <a:latin typeface="Consolas" panose="020B0609020204030204" pitchFamily="49" charset="0"/>
              </a:rPr>
              <a:t>);</a:t>
            </a:r>
            <a:endParaRPr kumimoji="1" lang="en-US" altLang="ja-JP" sz="1400" b="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3938614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Function behavior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How should I write my format string when I need to print a long double in </a:t>
            </a:r>
            <a:r>
              <a:rPr kumimoji="1" lang="en-US" altLang="ja-JP" dirty="0" err="1"/>
              <a:t>octals</a:t>
            </a:r>
            <a:r>
              <a:rPr kumimoji="1" lang="en-US" altLang="ja-JP" dirty="0"/>
              <a:t> with precision 5 and zero-padded?</a:t>
            </a:r>
          </a:p>
          <a:p>
            <a:r>
              <a:rPr kumimoji="1" lang="en-US" altLang="ja-JP" dirty="0"/>
              <a:t>Read the man page:</a:t>
            </a:r>
          </a:p>
          <a:p>
            <a:endParaRPr kumimoji="1" lang="en-US" altLang="ja-JP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kumimoji="1" lang="en-US" altLang="ja-JP" dirty="0">
                <a:solidFill>
                  <a:srgbClr val="FF0000"/>
                </a:solidFill>
                <a:latin typeface="Consolas" panose="020B0609020204030204" pitchFamily="49" charset="0"/>
              </a:rPr>
              <a:t>$ man </a:t>
            </a:r>
            <a:r>
              <a:rPr kumimoji="1" lang="en-US" altLang="ja-JP" dirty="0" err="1">
                <a:solidFill>
                  <a:srgbClr val="FF0000"/>
                </a:solidFill>
                <a:latin typeface="Consolas" panose="020B0609020204030204" pitchFamily="49" charset="0"/>
              </a:rPr>
              <a:t>printf</a:t>
            </a:r>
            <a:endParaRPr kumimoji="1" lang="en-US" altLang="ja-JP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endParaRPr kumimoji="1" lang="en-US" altLang="ja-JP" sz="1400" dirty="0"/>
          </a:p>
          <a:p>
            <a:pPr marL="0" indent="0">
              <a:buNone/>
            </a:pPr>
            <a:r>
              <a:rPr kumimoji="1" lang="en-US" altLang="ja-JP" sz="1400" b="0" dirty="0">
                <a:latin typeface="Consolas" panose="020B0609020204030204" pitchFamily="49" charset="0"/>
              </a:rPr>
              <a:t>DESCRIPTION</a:t>
            </a:r>
          </a:p>
          <a:p>
            <a:pPr marL="0" indent="0">
              <a:buNone/>
            </a:pPr>
            <a:r>
              <a:rPr kumimoji="1" lang="en-US" altLang="ja-JP" sz="1400" dirty="0">
                <a:latin typeface="Consolas" panose="020B0609020204030204" pitchFamily="49" charset="0"/>
              </a:rPr>
              <a:t>Flag characters</a:t>
            </a:r>
          </a:p>
          <a:p>
            <a:pPr marL="0" indent="0">
              <a:buNone/>
            </a:pPr>
            <a:r>
              <a:rPr kumimoji="1" lang="en-US" altLang="ja-JP" sz="1400" b="0" dirty="0">
                <a:latin typeface="Consolas" panose="020B0609020204030204" pitchFamily="49" charset="0"/>
              </a:rPr>
              <a:t>       The character % is followed by zero or more of the following flags:</a:t>
            </a:r>
          </a:p>
          <a:p>
            <a:pPr marL="0" indent="0">
              <a:buNone/>
            </a:pPr>
            <a:endParaRPr kumimoji="1" lang="en-US" altLang="ja-JP" sz="1400" b="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kumimoji="1" lang="en-US" altLang="ja-JP" sz="1400" b="0" dirty="0">
                <a:latin typeface="Consolas" panose="020B0609020204030204" pitchFamily="49" charset="0"/>
              </a:rPr>
              <a:t>       </a:t>
            </a:r>
            <a:r>
              <a:rPr kumimoji="1" lang="en-US" altLang="ja-JP" sz="1400" dirty="0">
                <a:latin typeface="Consolas" panose="020B0609020204030204" pitchFamily="49" charset="0"/>
              </a:rPr>
              <a:t>#</a:t>
            </a:r>
            <a:r>
              <a:rPr kumimoji="1" lang="en-US" altLang="ja-JP" sz="1400" b="0" dirty="0">
                <a:latin typeface="Consolas" panose="020B0609020204030204" pitchFamily="49" charset="0"/>
              </a:rPr>
              <a:t>      The value should be converted...</a:t>
            </a:r>
          </a:p>
          <a:p>
            <a:pPr marL="0" indent="0">
              <a:buNone/>
            </a:pPr>
            <a:r>
              <a:rPr kumimoji="1" lang="en-US" altLang="ja-JP" sz="1400" b="0" dirty="0">
                <a:latin typeface="Consolas" panose="020B0609020204030204" pitchFamily="49" charset="0"/>
              </a:rPr>
              <a:t>       </a:t>
            </a:r>
            <a:r>
              <a:rPr kumimoji="1" lang="en-US" altLang="ja-JP" sz="1400" dirty="0">
                <a:latin typeface="Consolas" panose="020B0609020204030204" pitchFamily="49" charset="0"/>
              </a:rPr>
              <a:t>0</a:t>
            </a:r>
            <a:r>
              <a:rPr kumimoji="1" lang="en-US" altLang="ja-JP" sz="1400" b="0" dirty="0">
                <a:latin typeface="Consolas" panose="020B0609020204030204" pitchFamily="49" charset="0"/>
              </a:rPr>
              <a:t>      The value should be zero padded...</a:t>
            </a:r>
          </a:p>
          <a:p>
            <a:pPr marL="0" indent="0">
              <a:buNone/>
            </a:pPr>
            <a:r>
              <a:rPr kumimoji="1" lang="en-US" altLang="ja-JP" sz="1400" b="0" dirty="0">
                <a:latin typeface="Consolas" panose="020B0609020204030204" pitchFamily="49" charset="0"/>
              </a:rPr>
              <a:t>       </a:t>
            </a:r>
            <a:r>
              <a:rPr kumimoji="1" lang="en-US" altLang="ja-JP" sz="1400" dirty="0">
                <a:latin typeface="Consolas" panose="020B0609020204030204" pitchFamily="49" charset="0"/>
              </a:rPr>
              <a:t>-</a:t>
            </a:r>
            <a:r>
              <a:rPr kumimoji="1" lang="en-US" altLang="ja-JP" sz="1400" b="0" dirty="0">
                <a:latin typeface="Consolas" panose="020B0609020204030204" pitchFamily="49" charset="0"/>
              </a:rPr>
              <a:t>      The converted value is to be left adjusted...</a:t>
            </a:r>
          </a:p>
          <a:p>
            <a:pPr marL="0" indent="0">
              <a:buNone/>
            </a:pPr>
            <a:r>
              <a:rPr kumimoji="1" lang="en-US" altLang="ja-JP" sz="1400" b="0" dirty="0">
                <a:latin typeface="Consolas" panose="020B0609020204030204" pitchFamily="49" charset="0"/>
              </a:rPr>
              <a:t>       </a:t>
            </a:r>
            <a:r>
              <a:rPr kumimoji="1" lang="en-US" altLang="ja-JP" sz="1400" dirty="0">
                <a:latin typeface="Consolas" panose="020B0609020204030204" pitchFamily="49" charset="0"/>
              </a:rPr>
              <a:t>' '</a:t>
            </a:r>
            <a:r>
              <a:rPr kumimoji="1" lang="en-US" altLang="ja-JP" sz="1400" b="0" dirty="0">
                <a:latin typeface="Consolas" panose="020B0609020204030204" pitchFamily="49" charset="0"/>
              </a:rPr>
              <a:t>    (a space) A blank should be left before...</a:t>
            </a:r>
          </a:p>
          <a:p>
            <a:pPr marL="0" indent="0">
              <a:buNone/>
            </a:pPr>
            <a:r>
              <a:rPr kumimoji="1" lang="en-US" altLang="ja-JP" sz="1400" b="0" dirty="0">
                <a:latin typeface="Consolas" panose="020B0609020204030204" pitchFamily="49" charset="0"/>
              </a:rPr>
              <a:t>       </a:t>
            </a:r>
            <a:r>
              <a:rPr kumimoji="1" lang="en-US" altLang="ja-JP" sz="1400" dirty="0">
                <a:latin typeface="Consolas" panose="020B0609020204030204" pitchFamily="49" charset="0"/>
              </a:rPr>
              <a:t>+</a:t>
            </a:r>
            <a:r>
              <a:rPr kumimoji="1" lang="en-US" altLang="ja-JP" sz="1400" b="0" dirty="0">
                <a:latin typeface="Consolas" panose="020B0609020204030204" pitchFamily="49" charset="0"/>
              </a:rPr>
              <a:t>      A sign (+ or -) should always ...</a:t>
            </a:r>
          </a:p>
        </p:txBody>
      </p:sp>
    </p:spTree>
    <p:extLst>
      <p:ext uri="{BB962C8B-B14F-4D97-AF65-F5344CB8AC3E}">
        <p14:creationId xmlns:p14="http://schemas.microsoft.com/office/powerpoint/2010/main" val="4273186999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tshlab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dirty="0" err="1"/>
              <a:t>m</a:t>
            </a:r>
            <a:r>
              <a:rPr lang="en-US" dirty="0" err="1" smtClean="0"/>
              <a:t>alloclab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tshlab</a:t>
            </a:r>
            <a:r>
              <a:rPr lang="en-US" dirty="0" smtClean="0"/>
              <a:t> </a:t>
            </a:r>
            <a:r>
              <a:rPr lang="en-US" dirty="0"/>
              <a:t>due Tuesday</a:t>
            </a:r>
          </a:p>
          <a:p>
            <a:endParaRPr lang="en-US" dirty="0"/>
          </a:p>
          <a:p>
            <a:r>
              <a:rPr lang="en-US" dirty="0" err="1" smtClean="0"/>
              <a:t>malloclab</a:t>
            </a:r>
            <a:r>
              <a:rPr lang="en-US" dirty="0" smtClean="0"/>
              <a:t> </a:t>
            </a:r>
            <a:r>
              <a:rPr lang="en-US" dirty="0"/>
              <a:t>is released immediately after</a:t>
            </a:r>
          </a:p>
          <a:p>
            <a:pPr lvl="1"/>
            <a:r>
              <a:rPr lang="en-US" dirty="0"/>
              <a:t>Start early</a:t>
            </a:r>
          </a:p>
          <a:p>
            <a:pPr lvl="1"/>
            <a:r>
              <a:rPr lang="en-US" dirty="0"/>
              <a:t>Do the checkpoint first, don’t immediately go for the final</a:t>
            </a:r>
          </a:p>
          <a:p>
            <a:pPr lvl="1"/>
            <a:r>
              <a:rPr lang="en-US" dirty="0"/>
              <a:t>Expect a recitation next week</a:t>
            </a:r>
          </a:p>
          <a:p>
            <a:pPr lvl="2"/>
            <a:r>
              <a:rPr lang="en-US" dirty="0"/>
              <a:t>Working for several hours will improve the value significantly</a:t>
            </a:r>
          </a:p>
        </p:txBody>
      </p:sp>
    </p:spTree>
    <p:extLst>
      <p:ext uri="{BB962C8B-B14F-4D97-AF65-F5344CB8AC3E}">
        <p14:creationId xmlns:p14="http://schemas.microsoft.com/office/powerpoint/2010/main" val="2823965277"/>
      </p:ext>
    </p:extLst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Function return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What does </a:t>
            </a:r>
            <a:r>
              <a:rPr kumimoji="1" lang="en-US" altLang="ja-JP" dirty="0" err="1"/>
              <a:t>waitpid</a:t>
            </a:r>
            <a:r>
              <a:rPr kumimoji="1" lang="en-US" altLang="ja-JP" dirty="0"/>
              <a:t>() return with and without WNOHANG?</a:t>
            </a:r>
          </a:p>
          <a:p>
            <a:r>
              <a:rPr kumimoji="1" lang="en-US" altLang="ja-JP" dirty="0"/>
              <a:t>Read the man page:</a:t>
            </a:r>
          </a:p>
          <a:p>
            <a:endParaRPr kumimoji="1" lang="en-US" altLang="ja-JP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kumimoji="1" lang="en-US" altLang="ja-JP" dirty="0">
                <a:solidFill>
                  <a:srgbClr val="FF0000"/>
                </a:solidFill>
                <a:latin typeface="Consolas" panose="020B0609020204030204" pitchFamily="49" charset="0"/>
              </a:rPr>
              <a:t>$ man </a:t>
            </a:r>
            <a:r>
              <a:rPr kumimoji="1" lang="en-US" altLang="ja-JP" dirty="0" err="1">
                <a:solidFill>
                  <a:srgbClr val="FF0000"/>
                </a:solidFill>
                <a:latin typeface="Consolas" panose="020B0609020204030204" pitchFamily="49" charset="0"/>
              </a:rPr>
              <a:t>waitpid</a:t>
            </a:r>
            <a:endParaRPr kumimoji="1" lang="en-US" altLang="ja-JP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endParaRPr kumimoji="1" lang="en-US" altLang="ja-JP" sz="1400" dirty="0"/>
          </a:p>
          <a:p>
            <a:pPr marL="0" indent="0">
              <a:buNone/>
            </a:pPr>
            <a:r>
              <a:rPr kumimoji="1" lang="en-US" altLang="ja-JP" sz="1400" b="0" dirty="0">
                <a:latin typeface="Consolas" panose="020B0609020204030204" pitchFamily="49" charset="0"/>
              </a:rPr>
              <a:t>RETURN VALUE</a:t>
            </a:r>
          </a:p>
          <a:p>
            <a:pPr marL="0" indent="0">
              <a:buNone/>
            </a:pPr>
            <a:endParaRPr kumimoji="1" lang="en-US" altLang="ja-JP" sz="1400" b="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kumimoji="1" lang="en-US" altLang="ja-JP" sz="1400" b="0" dirty="0">
                <a:latin typeface="Consolas" panose="020B0609020204030204" pitchFamily="49" charset="0"/>
              </a:rPr>
              <a:t>       </a:t>
            </a:r>
            <a:r>
              <a:rPr kumimoji="1" lang="en-US" altLang="ja-JP" sz="1400" dirty="0" err="1">
                <a:latin typeface="Consolas" panose="020B0609020204030204" pitchFamily="49" charset="0"/>
              </a:rPr>
              <a:t>waitpid</a:t>
            </a:r>
            <a:r>
              <a:rPr kumimoji="1" lang="en-US" altLang="ja-JP" sz="1400" b="0" dirty="0">
                <a:latin typeface="Consolas" panose="020B0609020204030204" pitchFamily="49" charset="0"/>
              </a:rPr>
              <a:t>(): on success, returns the process ID of the child whose</a:t>
            </a:r>
          </a:p>
          <a:p>
            <a:pPr marL="0" indent="0">
              <a:buNone/>
            </a:pPr>
            <a:r>
              <a:rPr kumimoji="1" lang="en-US" altLang="ja-JP" sz="1400" b="0" dirty="0">
                <a:latin typeface="Consolas" panose="020B0609020204030204" pitchFamily="49" charset="0"/>
              </a:rPr>
              <a:t>       state has changed; if </a:t>
            </a:r>
            <a:r>
              <a:rPr kumimoji="1" lang="en-US" altLang="ja-JP" sz="1400" dirty="0">
                <a:latin typeface="Consolas" panose="020B0609020204030204" pitchFamily="49" charset="0"/>
              </a:rPr>
              <a:t>WNOHANG</a:t>
            </a:r>
            <a:r>
              <a:rPr kumimoji="1" lang="en-US" altLang="ja-JP" sz="1400" b="0" dirty="0">
                <a:latin typeface="Consolas" panose="020B0609020204030204" pitchFamily="49" charset="0"/>
              </a:rPr>
              <a:t> was specified and one or more</a:t>
            </a:r>
          </a:p>
          <a:p>
            <a:pPr marL="0" indent="0">
              <a:buNone/>
            </a:pPr>
            <a:r>
              <a:rPr kumimoji="1" lang="en-US" altLang="ja-JP" sz="1400" b="0" dirty="0">
                <a:latin typeface="Consolas" panose="020B0609020204030204" pitchFamily="49" charset="0"/>
              </a:rPr>
              <a:t>       child(</a:t>
            </a:r>
            <a:r>
              <a:rPr kumimoji="1" lang="en-US" altLang="ja-JP" sz="1400" b="0" dirty="0" err="1">
                <a:latin typeface="Consolas" panose="020B0609020204030204" pitchFamily="49" charset="0"/>
              </a:rPr>
              <a:t>ren</a:t>
            </a:r>
            <a:r>
              <a:rPr kumimoji="1" lang="en-US" altLang="ja-JP" sz="1400" b="0" dirty="0">
                <a:latin typeface="Consolas" panose="020B0609020204030204" pitchFamily="49" charset="0"/>
              </a:rPr>
              <a:t>) specified by </a:t>
            </a:r>
            <a:r>
              <a:rPr kumimoji="1" lang="en-US" altLang="ja-JP" sz="1400" b="0" i="1" dirty="0" err="1">
                <a:latin typeface="Consolas" panose="020B0609020204030204" pitchFamily="49" charset="0"/>
              </a:rPr>
              <a:t>pid</a:t>
            </a:r>
            <a:r>
              <a:rPr kumimoji="1" lang="en-US" altLang="ja-JP" sz="1400" b="0" dirty="0">
                <a:latin typeface="Consolas" panose="020B0609020204030204" pitchFamily="49" charset="0"/>
              </a:rPr>
              <a:t> exist, but have not yet changed state,</a:t>
            </a:r>
          </a:p>
          <a:p>
            <a:pPr marL="0" indent="0">
              <a:buNone/>
            </a:pPr>
            <a:r>
              <a:rPr kumimoji="1" lang="en-US" altLang="ja-JP" sz="1400" b="0" dirty="0">
                <a:latin typeface="Consolas" panose="020B0609020204030204" pitchFamily="49" charset="0"/>
              </a:rPr>
              <a:t>       then 0 is returned.  On error, -1 is returned.</a:t>
            </a:r>
          </a:p>
          <a:p>
            <a:pPr marL="0" indent="0">
              <a:buNone/>
            </a:pPr>
            <a:endParaRPr kumimoji="1" lang="en-US" altLang="ja-JP" sz="1400" b="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kumimoji="1" lang="en-US" altLang="ja-JP" sz="1400" b="0" dirty="0">
                <a:latin typeface="Consolas" panose="020B0609020204030204" pitchFamily="49" charset="0"/>
              </a:rPr>
              <a:t>       Each of these calls sets </a:t>
            </a:r>
            <a:r>
              <a:rPr kumimoji="1" lang="en-US" altLang="ja-JP" sz="1400" b="0" dirty="0" err="1">
                <a:latin typeface="Consolas" panose="020B0609020204030204" pitchFamily="49" charset="0"/>
              </a:rPr>
              <a:t>errno</a:t>
            </a:r>
            <a:r>
              <a:rPr kumimoji="1" lang="en-US" altLang="ja-JP" sz="1400" b="0" dirty="0">
                <a:latin typeface="Consolas" panose="020B0609020204030204" pitchFamily="49" charset="0"/>
              </a:rPr>
              <a:t> to an appropriate value in the case of</a:t>
            </a:r>
          </a:p>
          <a:p>
            <a:pPr marL="0" indent="0">
              <a:buNone/>
            </a:pPr>
            <a:r>
              <a:rPr kumimoji="1" lang="en-US" altLang="ja-JP" sz="1400" b="0" dirty="0">
                <a:latin typeface="Consolas" panose="020B0609020204030204" pitchFamily="49" charset="0"/>
              </a:rPr>
              <a:t>       an error.</a:t>
            </a:r>
          </a:p>
        </p:txBody>
      </p:sp>
    </p:spTree>
    <p:extLst>
      <p:ext uri="{BB962C8B-B14F-4D97-AF65-F5344CB8AC3E}">
        <p14:creationId xmlns:p14="http://schemas.microsoft.com/office/powerpoint/2010/main" val="2168730993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Potential errors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How should I check </a:t>
            </a:r>
            <a:r>
              <a:rPr kumimoji="1" lang="en-US" altLang="ja-JP" dirty="0" err="1"/>
              <a:t>waitpid</a:t>
            </a:r>
            <a:r>
              <a:rPr kumimoji="1" lang="en-US" altLang="ja-JP" dirty="0"/>
              <a:t> for errors?</a:t>
            </a:r>
          </a:p>
          <a:p>
            <a:r>
              <a:rPr kumimoji="1" lang="en-US" altLang="ja-JP" dirty="0"/>
              <a:t>Read the man page:</a:t>
            </a:r>
          </a:p>
          <a:p>
            <a:endParaRPr kumimoji="1" lang="en-US" altLang="ja-JP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kumimoji="1" lang="en-US" altLang="ja-JP" dirty="0">
                <a:solidFill>
                  <a:srgbClr val="FF0000"/>
                </a:solidFill>
                <a:latin typeface="Consolas" panose="020B0609020204030204" pitchFamily="49" charset="0"/>
              </a:rPr>
              <a:t>$ man </a:t>
            </a:r>
            <a:r>
              <a:rPr kumimoji="1" lang="en-US" altLang="ja-JP" dirty="0" err="1">
                <a:solidFill>
                  <a:srgbClr val="FF0000"/>
                </a:solidFill>
                <a:latin typeface="Consolas" panose="020B0609020204030204" pitchFamily="49" charset="0"/>
              </a:rPr>
              <a:t>waitpid</a:t>
            </a:r>
            <a:endParaRPr kumimoji="1" lang="en-US" altLang="ja-JP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endParaRPr kumimoji="1" lang="en-US" altLang="ja-JP" sz="1400" dirty="0"/>
          </a:p>
          <a:p>
            <a:pPr marL="0" indent="0">
              <a:buNone/>
            </a:pPr>
            <a:r>
              <a:rPr kumimoji="1" lang="en-US" altLang="ja-JP" sz="1400" b="0" dirty="0">
                <a:latin typeface="Consolas" panose="020B0609020204030204" pitchFamily="49" charset="0"/>
              </a:rPr>
              <a:t>ERRORS</a:t>
            </a:r>
          </a:p>
          <a:p>
            <a:pPr marL="0" indent="0">
              <a:buNone/>
            </a:pPr>
            <a:endParaRPr kumimoji="1" lang="en-US" altLang="ja-JP" sz="1400" b="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kumimoji="1" lang="en-US" altLang="ja-JP" sz="1400" b="0" dirty="0">
                <a:latin typeface="Consolas" panose="020B0609020204030204" pitchFamily="49" charset="0"/>
              </a:rPr>
              <a:t>       </a:t>
            </a:r>
            <a:r>
              <a:rPr kumimoji="1" lang="en-US" altLang="ja-JP" sz="1400" dirty="0">
                <a:latin typeface="Consolas" panose="020B0609020204030204" pitchFamily="49" charset="0"/>
              </a:rPr>
              <a:t>ECHILD</a:t>
            </a:r>
            <a:r>
              <a:rPr kumimoji="1" lang="en-US" altLang="ja-JP" sz="1400" b="0" dirty="0">
                <a:latin typeface="Consolas" panose="020B0609020204030204" pitchFamily="49" charset="0"/>
              </a:rPr>
              <a:t> (for </a:t>
            </a:r>
            <a:r>
              <a:rPr kumimoji="1" lang="en-US" altLang="ja-JP" sz="1400" dirty="0" err="1">
                <a:latin typeface="Consolas" panose="020B0609020204030204" pitchFamily="49" charset="0"/>
              </a:rPr>
              <a:t>waitpid</a:t>
            </a:r>
            <a:r>
              <a:rPr kumimoji="1" lang="en-US" altLang="ja-JP" sz="1400" b="0" dirty="0">
                <a:latin typeface="Consolas" panose="020B0609020204030204" pitchFamily="49" charset="0"/>
              </a:rPr>
              <a:t>() or </a:t>
            </a:r>
            <a:r>
              <a:rPr kumimoji="1" lang="en-US" altLang="ja-JP" sz="1400" dirty="0" err="1">
                <a:latin typeface="Consolas" panose="020B0609020204030204" pitchFamily="49" charset="0"/>
              </a:rPr>
              <a:t>waitid</a:t>
            </a:r>
            <a:r>
              <a:rPr kumimoji="1" lang="en-US" altLang="ja-JP" sz="1400" b="0" dirty="0">
                <a:latin typeface="Consolas" panose="020B0609020204030204" pitchFamily="49" charset="0"/>
              </a:rPr>
              <a:t>()) The process specified by </a:t>
            </a:r>
            <a:r>
              <a:rPr kumimoji="1" lang="en-US" altLang="ja-JP" sz="1400" b="0" i="1" dirty="0" err="1">
                <a:latin typeface="Consolas" panose="020B0609020204030204" pitchFamily="49" charset="0"/>
              </a:rPr>
              <a:t>pid</a:t>
            </a:r>
            <a:endParaRPr kumimoji="1" lang="en-US" altLang="ja-JP" sz="1400" b="0" i="1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kumimoji="1" lang="en-US" altLang="ja-JP" sz="1400" b="0" dirty="0">
                <a:latin typeface="Consolas" panose="020B0609020204030204" pitchFamily="49" charset="0"/>
              </a:rPr>
              <a:t>              (</a:t>
            </a:r>
            <a:r>
              <a:rPr kumimoji="1" lang="en-US" altLang="ja-JP" sz="1400" dirty="0" err="1">
                <a:latin typeface="Consolas" panose="020B0609020204030204" pitchFamily="49" charset="0"/>
              </a:rPr>
              <a:t>waitpid</a:t>
            </a:r>
            <a:r>
              <a:rPr kumimoji="1" lang="en-US" altLang="ja-JP" sz="1400" b="0" dirty="0">
                <a:latin typeface="Consolas" panose="020B0609020204030204" pitchFamily="49" charset="0"/>
              </a:rPr>
              <a:t>()) or </a:t>
            </a:r>
            <a:r>
              <a:rPr kumimoji="1" lang="en-US" altLang="ja-JP" sz="1400" b="0" i="1" dirty="0" err="1">
                <a:latin typeface="Consolas" panose="020B0609020204030204" pitchFamily="49" charset="0"/>
              </a:rPr>
              <a:t>idtype</a:t>
            </a:r>
            <a:r>
              <a:rPr kumimoji="1" lang="en-US" altLang="ja-JP" sz="1400" b="0" dirty="0">
                <a:latin typeface="Consolas" panose="020B0609020204030204" pitchFamily="49" charset="0"/>
              </a:rPr>
              <a:t> and </a:t>
            </a:r>
            <a:r>
              <a:rPr kumimoji="1" lang="en-US" altLang="ja-JP" sz="1400" b="0" i="1" dirty="0">
                <a:latin typeface="Consolas" panose="020B0609020204030204" pitchFamily="49" charset="0"/>
              </a:rPr>
              <a:t>id</a:t>
            </a:r>
            <a:r>
              <a:rPr kumimoji="1" lang="en-US" altLang="ja-JP" sz="1400" b="0" dirty="0">
                <a:latin typeface="Consolas" panose="020B0609020204030204" pitchFamily="49" charset="0"/>
              </a:rPr>
              <a:t> (</a:t>
            </a:r>
            <a:r>
              <a:rPr kumimoji="1" lang="en-US" altLang="ja-JP" sz="1400" dirty="0" err="1">
                <a:latin typeface="Consolas" panose="020B0609020204030204" pitchFamily="49" charset="0"/>
              </a:rPr>
              <a:t>waitid</a:t>
            </a:r>
            <a:r>
              <a:rPr kumimoji="1" lang="en-US" altLang="ja-JP" sz="1400" b="0" dirty="0">
                <a:latin typeface="Consolas" panose="020B0609020204030204" pitchFamily="49" charset="0"/>
              </a:rPr>
              <a:t>()) does not exist or is</a:t>
            </a:r>
          </a:p>
          <a:p>
            <a:pPr marL="0" indent="0">
              <a:buNone/>
            </a:pPr>
            <a:r>
              <a:rPr kumimoji="1" lang="en-US" altLang="ja-JP" sz="1400" b="0" dirty="0">
                <a:latin typeface="Consolas" panose="020B0609020204030204" pitchFamily="49" charset="0"/>
              </a:rPr>
              <a:t>              not a child of the calling process.  (This can happen for</a:t>
            </a:r>
          </a:p>
          <a:p>
            <a:pPr marL="0" indent="0">
              <a:buNone/>
            </a:pPr>
            <a:r>
              <a:rPr kumimoji="1" lang="en-US" altLang="ja-JP" sz="1400" b="0" dirty="0">
                <a:latin typeface="Consolas" panose="020B0609020204030204" pitchFamily="49" charset="0"/>
              </a:rPr>
              <a:t>              one's own child if the action for </a:t>
            </a:r>
            <a:r>
              <a:rPr kumimoji="1" lang="en-US" altLang="ja-JP" sz="1400" dirty="0">
                <a:latin typeface="Consolas" panose="020B0609020204030204" pitchFamily="49" charset="0"/>
              </a:rPr>
              <a:t>SIGCHLD</a:t>
            </a:r>
            <a:r>
              <a:rPr kumimoji="1" lang="en-US" altLang="ja-JP" sz="1400" b="0" dirty="0">
                <a:latin typeface="Consolas" panose="020B0609020204030204" pitchFamily="49" charset="0"/>
              </a:rPr>
              <a:t> is set to </a:t>
            </a:r>
            <a:r>
              <a:rPr kumimoji="1" lang="en-US" altLang="ja-JP" sz="1400" dirty="0">
                <a:latin typeface="Consolas" panose="020B0609020204030204" pitchFamily="49" charset="0"/>
              </a:rPr>
              <a:t>SIG_IGN</a:t>
            </a:r>
            <a:r>
              <a:rPr kumimoji="1" lang="en-US" altLang="ja-JP" sz="1400" b="0" dirty="0">
                <a:latin typeface="Consolas" panose="020B0609020204030204" pitchFamily="49" charset="0"/>
              </a:rPr>
              <a:t>.</a:t>
            </a:r>
          </a:p>
          <a:p>
            <a:pPr marL="0" indent="0">
              <a:buNone/>
            </a:pPr>
            <a:r>
              <a:rPr kumimoji="1" lang="en-US" altLang="ja-JP" sz="1400" b="0" dirty="0">
                <a:latin typeface="Consolas" panose="020B0609020204030204" pitchFamily="49" charset="0"/>
              </a:rPr>
              <a:t>              See also the Linux Notes section about threads.)</a:t>
            </a:r>
          </a:p>
          <a:p>
            <a:pPr marL="0" indent="0">
              <a:buNone/>
            </a:pPr>
            <a:endParaRPr kumimoji="1" lang="en-US" altLang="ja-JP" sz="1400" b="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kumimoji="1" lang="en-US" altLang="ja-JP" sz="1400" b="0" dirty="0">
                <a:latin typeface="Consolas" panose="020B0609020204030204" pitchFamily="49" charset="0"/>
              </a:rPr>
              <a:t>       </a:t>
            </a:r>
            <a:r>
              <a:rPr kumimoji="1" lang="en-US" altLang="ja-JP" sz="1400" dirty="0">
                <a:latin typeface="Consolas" panose="020B0609020204030204" pitchFamily="49" charset="0"/>
              </a:rPr>
              <a:t>EINTR</a:t>
            </a:r>
            <a:r>
              <a:rPr kumimoji="1" lang="en-US" altLang="ja-JP" sz="1400" b="0" dirty="0">
                <a:latin typeface="Consolas" panose="020B0609020204030204" pitchFamily="49" charset="0"/>
              </a:rPr>
              <a:t>  </a:t>
            </a:r>
            <a:r>
              <a:rPr kumimoji="1" lang="en-US" altLang="ja-JP" sz="1400" dirty="0">
                <a:latin typeface="Consolas" panose="020B0609020204030204" pitchFamily="49" charset="0"/>
              </a:rPr>
              <a:t>WNOHANG</a:t>
            </a:r>
            <a:r>
              <a:rPr kumimoji="1" lang="en-US" altLang="ja-JP" sz="1400" b="0" dirty="0">
                <a:latin typeface="Consolas" panose="020B0609020204030204" pitchFamily="49" charset="0"/>
              </a:rPr>
              <a:t> was not set and an unblocked signal or a </a:t>
            </a:r>
            <a:r>
              <a:rPr kumimoji="1" lang="en-US" altLang="ja-JP" sz="1400" dirty="0">
                <a:latin typeface="Consolas" panose="020B0609020204030204" pitchFamily="49" charset="0"/>
              </a:rPr>
              <a:t>SIGCHLD</a:t>
            </a:r>
            <a:r>
              <a:rPr kumimoji="1" lang="en-US" altLang="ja-JP" sz="1400" b="0" dirty="0">
                <a:latin typeface="Consolas" panose="020B0609020204030204" pitchFamily="49" charset="0"/>
              </a:rPr>
              <a:t> was</a:t>
            </a:r>
          </a:p>
          <a:p>
            <a:pPr marL="0" indent="0">
              <a:buNone/>
            </a:pPr>
            <a:r>
              <a:rPr kumimoji="1" lang="en-US" altLang="ja-JP" sz="1400" b="0" dirty="0">
                <a:latin typeface="Consolas" panose="020B0609020204030204" pitchFamily="49" charset="0"/>
              </a:rPr>
              <a:t>              caught; see signal(7).</a:t>
            </a:r>
          </a:p>
          <a:p>
            <a:pPr marL="0" indent="0">
              <a:buNone/>
            </a:pPr>
            <a:endParaRPr kumimoji="1" lang="en-US" altLang="ja-JP" sz="1400" b="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kumimoji="1" lang="en-US" altLang="ja-JP" sz="1400" b="0" dirty="0">
                <a:latin typeface="Consolas" panose="020B0609020204030204" pitchFamily="49" charset="0"/>
              </a:rPr>
              <a:t>       </a:t>
            </a:r>
            <a:r>
              <a:rPr kumimoji="1" lang="en-US" altLang="ja-JP" sz="1400" dirty="0">
                <a:latin typeface="Consolas" panose="020B0609020204030204" pitchFamily="49" charset="0"/>
              </a:rPr>
              <a:t>EINVAL</a:t>
            </a:r>
            <a:r>
              <a:rPr kumimoji="1" lang="en-US" altLang="ja-JP" sz="1400" b="0" dirty="0">
                <a:latin typeface="Consolas" panose="020B0609020204030204" pitchFamily="49" charset="0"/>
              </a:rPr>
              <a:t> The </a:t>
            </a:r>
            <a:r>
              <a:rPr kumimoji="1" lang="en-US" altLang="ja-JP" sz="1400" b="0" i="1" dirty="0">
                <a:latin typeface="Consolas" panose="020B0609020204030204" pitchFamily="49" charset="0"/>
              </a:rPr>
              <a:t>options</a:t>
            </a:r>
            <a:r>
              <a:rPr kumimoji="1" lang="en-US" altLang="ja-JP" sz="1400" b="0" dirty="0">
                <a:latin typeface="Consolas" panose="020B0609020204030204" pitchFamily="49" charset="0"/>
              </a:rPr>
              <a:t> argument was invalid.</a:t>
            </a:r>
          </a:p>
        </p:txBody>
      </p:sp>
    </p:spTree>
    <p:extLst>
      <p:ext uri="{BB962C8B-B14F-4D97-AF65-F5344CB8AC3E}">
        <p14:creationId xmlns:p14="http://schemas.microsoft.com/office/powerpoint/2010/main" val="2195427874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Get advice from the developers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I </a:t>
            </a:r>
            <a:r>
              <a:rPr kumimoji="1" lang="en-US" altLang="ja-JP" dirty="0" err="1"/>
              <a:t>sprintf</a:t>
            </a:r>
            <a:r>
              <a:rPr kumimoji="1" lang="en-US" altLang="ja-JP" dirty="0"/>
              <a:t> from a string into itself, is this okay?</a:t>
            </a:r>
          </a:p>
          <a:p>
            <a:r>
              <a:rPr kumimoji="1" lang="en-US" altLang="ja-JP" dirty="0"/>
              <a:t>Read the man page:</a:t>
            </a:r>
          </a:p>
          <a:p>
            <a:endParaRPr kumimoji="1" lang="en-US" altLang="ja-JP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kumimoji="1" lang="en-US" altLang="ja-JP" dirty="0">
                <a:solidFill>
                  <a:srgbClr val="FF0000"/>
                </a:solidFill>
                <a:latin typeface="Consolas" panose="020B0609020204030204" pitchFamily="49" charset="0"/>
              </a:rPr>
              <a:t>$ man </a:t>
            </a:r>
            <a:r>
              <a:rPr kumimoji="1" lang="en-US" altLang="ja-JP" dirty="0" err="1">
                <a:solidFill>
                  <a:srgbClr val="FF0000"/>
                </a:solidFill>
                <a:latin typeface="Consolas" panose="020B0609020204030204" pitchFamily="49" charset="0"/>
              </a:rPr>
              <a:t>sprintf</a:t>
            </a:r>
            <a:endParaRPr kumimoji="1" lang="en-US" altLang="ja-JP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endParaRPr kumimoji="1" lang="en-US" altLang="ja-JP" sz="1400" dirty="0"/>
          </a:p>
          <a:p>
            <a:pPr marL="0" indent="0">
              <a:lnSpc>
                <a:spcPts val="1200"/>
              </a:lnSpc>
              <a:buNone/>
            </a:pPr>
            <a:r>
              <a:rPr kumimoji="1" lang="en-US" altLang="ja-JP" sz="1400" b="0" dirty="0">
                <a:latin typeface="Consolas" panose="020B0609020204030204" pitchFamily="49" charset="0"/>
              </a:rPr>
              <a:t>NOTES</a:t>
            </a:r>
          </a:p>
          <a:p>
            <a:pPr marL="0" indent="0">
              <a:lnSpc>
                <a:spcPts val="1200"/>
              </a:lnSpc>
              <a:buNone/>
            </a:pPr>
            <a:endParaRPr kumimoji="1" lang="en-US" altLang="ja-JP" sz="1400" b="0" dirty="0">
              <a:latin typeface="Consolas" panose="020B0609020204030204" pitchFamily="49" charset="0"/>
            </a:endParaRPr>
          </a:p>
          <a:p>
            <a:pPr marL="0" indent="0">
              <a:lnSpc>
                <a:spcPts val="1200"/>
              </a:lnSpc>
              <a:buNone/>
            </a:pPr>
            <a:r>
              <a:rPr kumimoji="1" lang="en-US" altLang="ja-JP" sz="1400" b="0" dirty="0">
                <a:latin typeface="Consolas" panose="020B0609020204030204" pitchFamily="49" charset="0"/>
              </a:rPr>
              <a:t>       Some programs imprudently rely on code such as the following</a:t>
            </a:r>
          </a:p>
          <a:p>
            <a:pPr marL="0" indent="0">
              <a:lnSpc>
                <a:spcPts val="1200"/>
              </a:lnSpc>
              <a:buNone/>
            </a:pPr>
            <a:endParaRPr kumimoji="1" lang="en-US" altLang="ja-JP" sz="1400" b="0" dirty="0">
              <a:latin typeface="Consolas" panose="020B0609020204030204" pitchFamily="49" charset="0"/>
            </a:endParaRPr>
          </a:p>
          <a:p>
            <a:pPr marL="0" indent="0">
              <a:lnSpc>
                <a:spcPts val="1200"/>
              </a:lnSpc>
              <a:buNone/>
            </a:pPr>
            <a:r>
              <a:rPr kumimoji="1" lang="en-US" altLang="ja-JP" sz="1400" b="0" dirty="0">
                <a:latin typeface="Consolas" panose="020B0609020204030204" pitchFamily="49" charset="0"/>
              </a:rPr>
              <a:t>           </a:t>
            </a:r>
            <a:r>
              <a:rPr kumimoji="1" lang="en-US" altLang="ja-JP" sz="1400" b="0" dirty="0" err="1">
                <a:latin typeface="Consolas" panose="020B0609020204030204" pitchFamily="49" charset="0"/>
              </a:rPr>
              <a:t>sprintf</a:t>
            </a:r>
            <a:r>
              <a:rPr kumimoji="1" lang="en-US" altLang="ja-JP" sz="1400" b="0" dirty="0">
                <a:latin typeface="Consolas" panose="020B0609020204030204" pitchFamily="49" charset="0"/>
              </a:rPr>
              <a:t>(</a:t>
            </a:r>
            <a:r>
              <a:rPr kumimoji="1" lang="en-US" altLang="ja-JP" sz="1400" b="0" dirty="0" err="1">
                <a:latin typeface="Consolas" panose="020B0609020204030204" pitchFamily="49" charset="0"/>
              </a:rPr>
              <a:t>buf</a:t>
            </a:r>
            <a:r>
              <a:rPr kumimoji="1" lang="en-US" altLang="ja-JP" sz="1400" b="0" dirty="0">
                <a:latin typeface="Consolas" panose="020B0609020204030204" pitchFamily="49" charset="0"/>
              </a:rPr>
              <a:t>, "%s some further text", </a:t>
            </a:r>
            <a:r>
              <a:rPr kumimoji="1" lang="en-US" altLang="ja-JP" sz="1400" b="0" dirty="0" err="1">
                <a:latin typeface="Consolas" panose="020B0609020204030204" pitchFamily="49" charset="0"/>
              </a:rPr>
              <a:t>buf</a:t>
            </a:r>
            <a:r>
              <a:rPr kumimoji="1" lang="en-US" altLang="ja-JP" sz="1400" b="0" dirty="0">
                <a:latin typeface="Consolas" panose="020B0609020204030204" pitchFamily="49" charset="0"/>
              </a:rPr>
              <a:t>);</a:t>
            </a:r>
          </a:p>
          <a:p>
            <a:pPr marL="0" indent="0">
              <a:lnSpc>
                <a:spcPts val="1200"/>
              </a:lnSpc>
              <a:buNone/>
            </a:pPr>
            <a:endParaRPr kumimoji="1" lang="en-US" altLang="ja-JP" sz="1400" b="0" dirty="0">
              <a:latin typeface="Consolas" panose="020B0609020204030204" pitchFamily="49" charset="0"/>
            </a:endParaRPr>
          </a:p>
          <a:p>
            <a:pPr marL="0" indent="0">
              <a:lnSpc>
                <a:spcPts val="1200"/>
              </a:lnSpc>
              <a:buNone/>
            </a:pPr>
            <a:r>
              <a:rPr kumimoji="1" lang="en-US" altLang="ja-JP" sz="1400" b="0" dirty="0">
                <a:latin typeface="Consolas" panose="020B0609020204030204" pitchFamily="49" charset="0"/>
              </a:rPr>
              <a:t>       to append text to </a:t>
            </a:r>
            <a:r>
              <a:rPr kumimoji="1" lang="en-US" altLang="ja-JP" sz="1400" b="0" i="1" dirty="0" err="1">
                <a:latin typeface="Consolas" panose="020B0609020204030204" pitchFamily="49" charset="0"/>
              </a:rPr>
              <a:t>buf</a:t>
            </a:r>
            <a:r>
              <a:rPr kumimoji="1" lang="en-US" altLang="ja-JP" sz="1400" b="0" dirty="0">
                <a:latin typeface="Consolas" panose="020B0609020204030204" pitchFamily="49" charset="0"/>
              </a:rPr>
              <a:t>.  However, the standards explicitly note that</a:t>
            </a:r>
          </a:p>
          <a:p>
            <a:pPr marL="0" indent="0">
              <a:lnSpc>
                <a:spcPts val="1200"/>
              </a:lnSpc>
              <a:buNone/>
            </a:pPr>
            <a:r>
              <a:rPr kumimoji="1" lang="en-US" altLang="ja-JP" sz="1400" b="0" dirty="0">
                <a:latin typeface="Consolas" panose="020B0609020204030204" pitchFamily="49" charset="0"/>
              </a:rPr>
              <a:t>       the results are undefined if source and destination buffers overlap</a:t>
            </a:r>
          </a:p>
          <a:p>
            <a:pPr marL="0" indent="0">
              <a:lnSpc>
                <a:spcPts val="1200"/>
              </a:lnSpc>
              <a:buNone/>
            </a:pPr>
            <a:r>
              <a:rPr kumimoji="1" lang="en-US" altLang="ja-JP" sz="1400" b="0" dirty="0">
                <a:latin typeface="Consolas" panose="020B0609020204030204" pitchFamily="49" charset="0"/>
              </a:rPr>
              <a:t>       when calling </a:t>
            </a:r>
            <a:r>
              <a:rPr kumimoji="1" lang="en-US" altLang="ja-JP" sz="1400" dirty="0" err="1">
                <a:latin typeface="Consolas" panose="020B0609020204030204" pitchFamily="49" charset="0"/>
              </a:rPr>
              <a:t>sprintf</a:t>
            </a:r>
            <a:r>
              <a:rPr kumimoji="1" lang="en-US" altLang="ja-JP" sz="1400" b="0" dirty="0">
                <a:latin typeface="Consolas" panose="020B0609020204030204" pitchFamily="49" charset="0"/>
              </a:rPr>
              <a:t>(), </a:t>
            </a:r>
            <a:r>
              <a:rPr kumimoji="1" lang="en-US" altLang="ja-JP" sz="1400" dirty="0" err="1">
                <a:latin typeface="Consolas" panose="020B0609020204030204" pitchFamily="49" charset="0"/>
              </a:rPr>
              <a:t>snprintf</a:t>
            </a:r>
            <a:r>
              <a:rPr kumimoji="1" lang="en-US" altLang="ja-JP" sz="1400" b="0" dirty="0">
                <a:latin typeface="Consolas" panose="020B0609020204030204" pitchFamily="49" charset="0"/>
              </a:rPr>
              <a:t>(), </a:t>
            </a:r>
            <a:r>
              <a:rPr kumimoji="1" lang="en-US" altLang="ja-JP" sz="1400" dirty="0" err="1">
                <a:latin typeface="Consolas" panose="020B0609020204030204" pitchFamily="49" charset="0"/>
              </a:rPr>
              <a:t>vsprintf</a:t>
            </a:r>
            <a:r>
              <a:rPr kumimoji="1" lang="en-US" altLang="ja-JP" sz="1400" b="0" dirty="0">
                <a:latin typeface="Consolas" panose="020B0609020204030204" pitchFamily="49" charset="0"/>
              </a:rPr>
              <a:t>(), and </a:t>
            </a:r>
            <a:r>
              <a:rPr kumimoji="1" lang="en-US" altLang="ja-JP" sz="1400" dirty="0" err="1">
                <a:latin typeface="Consolas" panose="020B0609020204030204" pitchFamily="49" charset="0"/>
              </a:rPr>
              <a:t>vsnprintf</a:t>
            </a:r>
            <a:r>
              <a:rPr kumimoji="1" lang="en-US" altLang="ja-JP" sz="1400" b="0" dirty="0">
                <a:latin typeface="Consolas" panose="020B0609020204030204" pitchFamily="49" charset="0"/>
              </a:rPr>
              <a:t>().</a:t>
            </a:r>
          </a:p>
          <a:p>
            <a:pPr marL="0" indent="0">
              <a:lnSpc>
                <a:spcPts val="1200"/>
              </a:lnSpc>
              <a:buNone/>
            </a:pPr>
            <a:r>
              <a:rPr kumimoji="1" lang="en-US" altLang="ja-JP" sz="1400" b="0" dirty="0">
                <a:latin typeface="Consolas" panose="020B0609020204030204" pitchFamily="49" charset="0"/>
              </a:rPr>
              <a:t>       Depending on the version of </a:t>
            </a:r>
            <a:r>
              <a:rPr kumimoji="1" lang="en-US" altLang="ja-JP" sz="1400" b="0" dirty="0" err="1">
                <a:latin typeface="Consolas" panose="020B0609020204030204" pitchFamily="49" charset="0"/>
              </a:rPr>
              <a:t>gcc</a:t>
            </a:r>
            <a:r>
              <a:rPr kumimoji="1" lang="en-US" altLang="ja-JP" sz="1400" b="0" dirty="0">
                <a:latin typeface="Consolas" panose="020B0609020204030204" pitchFamily="49" charset="0"/>
              </a:rPr>
              <a:t>(1) used, and the compiler options</a:t>
            </a:r>
          </a:p>
          <a:p>
            <a:pPr marL="0" indent="0">
              <a:lnSpc>
                <a:spcPts val="1200"/>
              </a:lnSpc>
              <a:buNone/>
            </a:pPr>
            <a:r>
              <a:rPr kumimoji="1" lang="en-US" altLang="ja-JP" sz="1400" b="0" dirty="0">
                <a:latin typeface="Consolas" panose="020B0609020204030204" pitchFamily="49" charset="0"/>
              </a:rPr>
              <a:t>       employed, calls such as the above will </a:t>
            </a:r>
            <a:r>
              <a:rPr kumimoji="1" lang="en-US" altLang="ja-JP" sz="1400" dirty="0">
                <a:latin typeface="Consolas" panose="020B0609020204030204" pitchFamily="49" charset="0"/>
              </a:rPr>
              <a:t>not</a:t>
            </a:r>
            <a:r>
              <a:rPr kumimoji="1" lang="en-US" altLang="ja-JP" sz="1400" b="0" dirty="0">
                <a:latin typeface="Consolas" panose="020B0609020204030204" pitchFamily="49" charset="0"/>
              </a:rPr>
              <a:t> produce the expected</a:t>
            </a:r>
          </a:p>
          <a:p>
            <a:pPr marL="0" indent="0">
              <a:lnSpc>
                <a:spcPts val="1200"/>
              </a:lnSpc>
              <a:buNone/>
            </a:pPr>
            <a:r>
              <a:rPr kumimoji="1" lang="en-US" altLang="ja-JP" sz="1400" b="0" dirty="0">
                <a:latin typeface="Consolas" panose="020B0609020204030204" pitchFamily="49" charset="0"/>
              </a:rPr>
              <a:t>       results.</a:t>
            </a:r>
          </a:p>
          <a:p>
            <a:pPr marL="0" indent="0">
              <a:lnSpc>
                <a:spcPts val="1200"/>
              </a:lnSpc>
              <a:buNone/>
            </a:pPr>
            <a:endParaRPr kumimoji="1" lang="en-US" altLang="ja-JP" sz="1400" b="0" dirty="0">
              <a:latin typeface="Consolas" panose="020B0609020204030204" pitchFamily="49" charset="0"/>
            </a:endParaRPr>
          </a:p>
          <a:p>
            <a:pPr marL="0" indent="0">
              <a:lnSpc>
                <a:spcPts val="1200"/>
              </a:lnSpc>
              <a:buNone/>
            </a:pPr>
            <a:r>
              <a:rPr kumimoji="1" lang="en-US" altLang="ja-JP" sz="1400" b="0" dirty="0">
                <a:latin typeface="Consolas" panose="020B0609020204030204" pitchFamily="49" charset="0"/>
              </a:rPr>
              <a:t>       The </a:t>
            </a:r>
            <a:r>
              <a:rPr kumimoji="1" lang="en-US" altLang="ja-JP" sz="1400" b="0" dirty="0" err="1">
                <a:latin typeface="Consolas" panose="020B0609020204030204" pitchFamily="49" charset="0"/>
              </a:rPr>
              <a:t>glibc</a:t>
            </a:r>
            <a:r>
              <a:rPr kumimoji="1" lang="en-US" altLang="ja-JP" sz="1400" b="0" dirty="0">
                <a:latin typeface="Consolas" panose="020B0609020204030204" pitchFamily="49" charset="0"/>
              </a:rPr>
              <a:t> implementation of the functions </a:t>
            </a:r>
            <a:r>
              <a:rPr kumimoji="1" lang="en-US" altLang="ja-JP" sz="1400" dirty="0" err="1">
                <a:latin typeface="Consolas" panose="020B0609020204030204" pitchFamily="49" charset="0"/>
              </a:rPr>
              <a:t>snprintf</a:t>
            </a:r>
            <a:r>
              <a:rPr kumimoji="1" lang="en-US" altLang="ja-JP" sz="1400" b="0" dirty="0">
                <a:latin typeface="Consolas" panose="020B0609020204030204" pitchFamily="49" charset="0"/>
              </a:rPr>
              <a:t>() and </a:t>
            </a:r>
            <a:r>
              <a:rPr kumimoji="1" lang="en-US" altLang="ja-JP" sz="1400" dirty="0" err="1">
                <a:latin typeface="Consolas" panose="020B0609020204030204" pitchFamily="49" charset="0"/>
              </a:rPr>
              <a:t>vsnprintf</a:t>
            </a:r>
            <a:r>
              <a:rPr kumimoji="1" lang="en-US" altLang="ja-JP" sz="1400" b="0" dirty="0">
                <a:latin typeface="Consolas" panose="020B0609020204030204" pitchFamily="49" charset="0"/>
              </a:rPr>
              <a:t>()</a:t>
            </a:r>
          </a:p>
          <a:p>
            <a:pPr marL="0" indent="0">
              <a:lnSpc>
                <a:spcPts val="1200"/>
              </a:lnSpc>
              <a:buNone/>
            </a:pPr>
            <a:r>
              <a:rPr kumimoji="1" lang="en-US" altLang="ja-JP" sz="1400" b="0" dirty="0">
                <a:latin typeface="Consolas" panose="020B0609020204030204" pitchFamily="49" charset="0"/>
              </a:rPr>
              <a:t>       conforms to the C99 standard, that is, behaves as described above,</a:t>
            </a:r>
          </a:p>
          <a:p>
            <a:pPr marL="0" indent="0">
              <a:lnSpc>
                <a:spcPts val="1200"/>
              </a:lnSpc>
              <a:buNone/>
            </a:pPr>
            <a:r>
              <a:rPr kumimoji="1" lang="en-US" altLang="ja-JP" sz="1400" b="0" dirty="0">
                <a:latin typeface="Consolas" panose="020B0609020204030204" pitchFamily="49" charset="0"/>
              </a:rPr>
              <a:t>       since </a:t>
            </a:r>
            <a:r>
              <a:rPr kumimoji="1" lang="en-US" altLang="ja-JP" sz="1400" b="0" dirty="0" err="1">
                <a:latin typeface="Consolas" panose="020B0609020204030204" pitchFamily="49" charset="0"/>
              </a:rPr>
              <a:t>glibc</a:t>
            </a:r>
            <a:r>
              <a:rPr kumimoji="1" lang="en-US" altLang="ja-JP" sz="1400" b="0" dirty="0">
                <a:latin typeface="Consolas" panose="020B0609020204030204" pitchFamily="49" charset="0"/>
              </a:rPr>
              <a:t> version 2.1.  Until </a:t>
            </a:r>
            <a:r>
              <a:rPr kumimoji="1" lang="en-US" altLang="ja-JP" sz="1400" b="0" dirty="0" err="1">
                <a:latin typeface="Consolas" panose="020B0609020204030204" pitchFamily="49" charset="0"/>
              </a:rPr>
              <a:t>glibc</a:t>
            </a:r>
            <a:r>
              <a:rPr kumimoji="1" lang="en-US" altLang="ja-JP" sz="1400" b="0" dirty="0">
                <a:latin typeface="Consolas" panose="020B0609020204030204" pitchFamily="49" charset="0"/>
              </a:rPr>
              <a:t> 2.0.6, they would return -1</a:t>
            </a:r>
          </a:p>
          <a:p>
            <a:pPr marL="0" indent="0">
              <a:lnSpc>
                <a:spcPts val="1200"/>
              </a:lnSpc>
              <a:buNone/>
            </a:pPr>
            <a:r>
              <a:rPr kumimoji="1" lang="en-US" altLang="ja-JP" sz="1400" b="0" dirty="0">
                <a:latin typeface="Consolas" panose="020B0609020204030204" pitchFamily="49" charset="0"/>
              </a:rPr>
              <a:t>       when the output was truncated.</a:t>
            </a:r>
          </a:p>
        </p:txBody>
      </p:sp>
    </p:spTree>
    <p:extLst>
      <p:ext uri="{BB962C8B-B14F-4D97-AF65-F5344CB8AC3E}">
        <p14:creationId xmlns:p14="http://schemas.microsoft.com/office/powerpoint/2010/main" val="69808531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Parent process sends SIGINT to a child process.</a:t>
            </a:r>
            <a:br>
              <a:rPr lang="en-US" dirty="0"/>
            </a:br>
            <a:r>
              <a:rPr lang="en-US" dirty="0"/>
              <a:t>What is the behavior of the child?</a:t>
            </a:r>
          </a:p>
          <a:p>
            <a:endParaRPr lang="en-US" dirty="0"/>
          </a:p>
          <a:p>
            <a:r>
              <a:rPr lang="en-US" dirty="0"/>
              <a:t>What is the default?</a:t>
            </a:r>
          </a:p>
          <a:p>
            <a:r>
              <a:rPr lang="en-US" dirty="0"/>
              <a:t>What else could the child do?</a:t>
            </a:r>
          </a:p>
        </p:txBody>
      </p:sp>
    </p:spTree>
    <p:extLst>
      <p:ext uri="{BB962C8B-B14F-4D97-AF65-F5344CB8AC3E}">
        <p14:creationId xmlns:p14="http://schemas.microsoft.com/office/powerpoint/2010/main" val="2827704867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Signals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Parent process sends SIGKILL to a child process.</a:t>
            </a:r>
            <a:br>
              <a:rPr lang="en-US" dirty="0"/>
            </a:br>
            <a:r>
              <a:rPr lang="en-US" dirty="0"/>
              <a:t>What is the behavior of the child?</a:t>
            </a:r>
          </a:p>
          <a:p>
            <a:endParaRPr lang="en-US" dirty="0"/>
          </a:p>
          <a:p>
            <a:r>
              <a:rPr lang="en-US" dirty="0"/>
              <a:t>What is the default?</a:t>
            </a:r>
          </a:p>
          <a:p>
            <a:r>
              <a:rPr lang="en-US" dirty="0"/>
              <a:t>What else could the child do?</a:t>
            </a:r>
          </a:p>
        </p:txBody>
      </p:sp>
    </p:spTree>
    <p:extLst>
      <p:ext uri="{BB962C8B-B14F-4D97-AF65-F5344CB8AC3E}">
        <p14:creationId xmlns:p14="http://schemas.microsoft.com/office/powerpoint/2010/main" val="3865456473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Sending Signals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Parent sends SIGKILL to a child process.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pid_t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...; // child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kill(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SIGKILL);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// At this point, what could have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// happened to the child process?</a:t>
            </a:r>
          </a:p>
        </p:txBody>
      </p:sp>
    </p:spTree>
    <p:extLst>
      <p:ext uri="{BB962C8B-B14F-4D97-AF65-F5344CB8AC3E}">
        <p14:creationId xmlns:p14="http://schemas.microsoft.com/office/powerpoint/2010/main" val="475295184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Blocking Signals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shell is currently running its handler for SIGCHLD.</a:t>
            </a:r>
          </a:p>
          <a:p>
            <a:endParaRPr lang="en-US" dirty="0"/>
          </a:p>
          <a:p>
            <a:r>
              <a:rPr lang="en-US" dirty="0"/>
              <a:t>What signals can it receive?</a:t>
            </a:r>
          </a:p>
          <a:p>
            <a:r>
              <a:rPr lang="en-US" dirty="0"/>
              <a:t>What signals can it not receive (i.e., blocked)?</a:t>
            </a:r>
          </a:p>
        </p:txBody>
      </p:sp>
    </p:spTree>
    <p:extLst>
      <p:ext uri="{BB962C8B-B14F-4D97-AF65-F5344CB8AC3E}">
        <p14:creationId xmlns:p14="http://schemas.microsoft.com/office/powerpoint/2010/main" val="900203619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Errno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Included from &lt;</a:t>
            </a:r>
            <a:r>
              <a:rPr lang="en-US" dirty="0" err="1"/>
              <a:t>errno.h</a:t>
            </a:r>
            <a:r>
              <a:rPr lang="en-US" dirty="0"/>
              <a:t>&gt;</a:t>
            </a:r>
          </a:p>
          <a:p>
            <a:r>
              <a:rPr lang="en-US" dirty="0"/>
              <a:t>Global integer variable – usually 0</a:t>
            </a:r>
          </a:p>
          <a:p>
            <a:r>
              <a:rPr lang="en-US" dirty="0"/>
              <a:t>When a system call fails (usually indicated by returning</a:t>
            </a:r>
            <a:br>
              <a:rPr lang="en-US" dirty="0"/>
            </a:br>
            <a:r>
              <a:rPr lang="en-US" dirty="0"/>
              <a:t>-1), it also will set </a:t>
            </a:r>
            <a:r>
              <a:rPr lang="en-US" dirty="0" err="1"/>
              <a:t>errno</a:t>
            </a:r>
            <a:r>
              <a:rPr lang="en-US" dirty="0"/>
              <a:t> to a value describing what went wrong</a:t>
            </a:r>
          </a:p>
          <a:p>
            <a:r>
              <a:rPr lang="en-US" dirty="0"/>
              <a:t>Example: let’s assume there is no “</a:t>
            </a:r>
            <a:r>
              <a:rPr lang="en-US" dirty="0" err="1"/>
              <a:t>foo.txt</a:t>
            </a:r>
            <a:r>
              <a:rPr lang="en-US" dirty="0"/>
              <a:t>” in our path</a:t>
            </a:r>
          </a:p>
          <a:p>
            <a:pPr marL="0" indent="0">
              <a:buNone/>
            </a:pPr>
            <a:r>
              <a:rPr lang="en-US" sz="2000" b="0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000" b="0" dirty="0" err="1">
                <a:latin typeface="Courier New" charset="0"/>
                <a:ea typeface="Courier New" charset="0"/>
                <a:cs typeface="Courier New" charset="0"/>
              </a:rPr>
              <a:t>fd</a:t>
            </a:r>
            <a:r>
              <a:rPr lang="en-US" sz="2000" b="0" dirty="0">
                <a:latin typeface="Courier New" charset="0"/>
                <a:ea typeface="Courier New" charset="0"/>
                <a:cs typeface="Courier New" charset="0"/>
              </a:rPr>
              <a:t> = open(”</a:t>
            </a:r>
            <a:r>
              <a:rPr lang="en-US" sz="2000" b="0" dirty="0" err="1">
                <a:latin typeface="Courier New" charset="0"/>
                <a:ea typeface="Courier New" charset="0"/>
                <a:cs typeface="Courier New" charset="0"/>
              </a:rPr>
              <a:t>foo.txt</a:t>
            </a:r>
            <a:r>
              <a:rPr lang="en-US" sz="2000" b="0" dirty="0">
                <a:latin typeface="Courier New" charset="0"/>
                <a:ea typeface="Courier New" charset="0"/>
                <a:cs typeface="Courier New" charset="0"/>
              </a:rPr>
              <a:t>”, O_RDONLY);</a:t>
            </a:r>
          </a:p>
          <a:p>
            <a:pPr marL="0" indent="0">
              <a:buNone/>
            </a:pPr>
            <a:r>
              <a:rPr lang="en-US" sz="2000" b="0" dirty="0">
                <a:latin typeface="Courier New" charset="0"/>
                <a:ea typeface="Courier New" charset="0"/>
                <a:cs typeface="Courier New" charset="0"/>
              </a:rPr>
              <a:t>if(</a:t>
            </a:r>
            <a:r>
              <a:rPr lang="en-US" sz="2000" b="0" dirty="0" err="1">
                <a:latin typeface="Courier New" charset="0"/>
                <a:ea typeface="Courier New" charset="0"/>
                <a:cs typeface="Courier New" charset="0"/>
              </a:rPr>
              <a:t>fd</a:t>
            </a:r>
            <a:r>
              <a:rPr lang="en-US" sz="2000" b="0" dirty="0">
                <a:latin typeface="Courier New" charset="0"/>
                <a:ea typeface="Courier New" charset="0"/>
                <a:cs typeface="Courier New" charset="0"/>
              </a:rPr>
              <a:t> &lt; 0) </a:t>
            </a:r>
            <a:r>
              <a:rPr lang="en-US" sz="2000" b="0" dirty="0" err="1">
                <a:latin typeface="Courier New" charset="0"/>
                <a:ea typeface="Courier New" charset="0"/>
                <a:cs typeface="Courier New" charset="0"/>
              </a:rPr>
              <a:t>printf</a:t>
            </a:r>
            <a:r>
              <a:rPr lang="en-US" sz="2000" b="0" dirty="0">
                <a:latin typeface="Courier New" charset="0"/>
                <a:ea typeface="Courier New" charset="0"/>
                <a:cs typeface="Courier New" charset="0"/>
              </a:rPr>
              <a:t>(“%d\n”, </a:t>
            </a:r>
            <a:r>
              <a:rPr lang="en-US" sz="2000" b="0" dirty="0" err="1">
                <a:latin typeface="Courier New" charset="0"/>
                <a:ea typeface="Courier New" charset="0"/>
                <a:cs typeface="Courier New" charset="0"/>
              </a:rPr>
              <a:t>errno</a:t>
            </a:r>
            <a:r>
              <a:rPr lang="en-US" sz="2000" b="0" dirty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  <a:p>
            <a:r>
              <a:rPr lang="en-US" dirty="0">
                <a:latin typeface="Calibri" charset="0"/>
                <a:ea typeface="Calibri" charset="0"/>
                <a:cs typeface="Calibri" charset="0"/>
              </a:rPr>
              <a:t>The code above will print 2 – in the man pages, we can see that 2 is ENOENT “</a:t>
            </a:r>
            <a:r>
              <a:rPr lang="en-US" dirty="0"/>
              <a:t>No such file or directory”</a:t>
            </a:r>
          </a:p>
          <a:p>
            <a:r>
              <a:rPr lang="en-US" dirty="0">
                <a:latin typeface="Calibri" charset="0"/>
                <a:ea typeface="Calibri" charset="0"/>
                <a:cs typeface="Calibri" charset="0"/>
              </a:rPr>
              <a:t>In shell lab, your signal handlers must preserve </a:t>
            </a:r>
            <a:r>
              <a:rPr lang="en-US" dirty="0" err="1">
                <a:latin typeface="Calibri" charset="0"/>
                <a:ea typeface="Calibri" charset="0"/>
                <a:cs typeface="Calibri" charset="0"/>
              </a:rPr>
              <a:t>errno</a:t>
            </a:r>
            <a:endParaRPr lang="en-US" dirty="0">
              <a:latin typeface="Calibri" charset="0"/>
              <a:ea typeface="Calibri" charset="0"/>
              <a:cs typeface="Calibri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7119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IO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Needed for </a:t>
            </a:r>
            <a:r>
              <a:rPr lang="en-US" sz="2800" dirty="0" err="1">
                <a:latin typeface="Calibri" charset="0"/>
                <a:ea typeface="Calibri" charset="0"/>
                <a:cs typeface="Calibri" charset="0"/>
              </a:rPr>
              <a:t>tshlab</a:t>
            </a:r>
            <a:endParaRPr lang="en-US" sz="2800" dirty="0">
              <a:latin typeface="Calibri" charset="0"/>
              <a:ea typeface="Calibri" charset="0"/>
              <a:cs typeface="Calibri" charset="0"/>
            </a:endParaRPr>
          </a:p>
          <a:p>
            <a:r>
              <a:rPr lang="en-US" sz="2000" b="0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0" dirty="0">
                <a:latin typeface="Courier New" charset="0"/>
                <a:ea typeface="Courier New" charset="0"/>
                <a:cs typeface="Courier New" charset="0"/>
              </a:rPr>
              <a:t> open(</a:t>
            </a:r>
            <a:r>
              <a:rPr lang="en-US" sz="2000" b="0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sz="2000" b="0" dirty="0">
                <a:latin typeface="Courier New" charset="0"/>
                <a:ea typeface="Courier New" charset="0"/>
                <a:cs typeface="Courier New" charset="0"/>
              </a:rPr>
              <a:t> char *pathname, </a:t>
            </a:r>
            <a:r>
              <a:rPr lang="en-US" sz="2000" b="0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0" dirty="0">
                <a:latin typeface="Courier New" charset="0"/>
                <a:ea typeface="Courier New" charset="0"/>
                <a:cs typeface="Courier New" charset="0"/>
              </a:rPr>
              <a:t> flags);</a:t>
            </a:r>
          </a:p>
          <a:p>
            <a:pPr lvl="1"/>
            <a:r>
              <a:rPr lang="en-US" sz="1600" dirty="0">
                <a:latin typeface="Calibri" charset="0"/>
                <a:ea typeface="Calibri" charset="0"/>
                <a:cs typeface="Calibri" charset="0"/>
              </a:rPr>
              <a:t>Some important flags:</a:t>
            </a:r>
          </a:p>
          <a:p>
            <a:pPr lvl="1"/>
            <a:r>
              <a:rPr lang="en-US" sz="1600" b="0" dirty="0">
                <a:latin typeface="Calibri" charset="0"/>
                <a:ea typeface="Calibri" charset="0"/>
                <a:cs typeface="Calibri" charset="0"/>
              </a:rPr>
              <a:t>O_CREAT – creates file if needed, opens for read/write</a:t>
            </a:r>
          </a:p>
          <a:p>
            <a:pPr lvl="1"/>
            <a:r>
              <a:rPr lang="en-US" sz="1600" dirty="0">
                <a:latin typeface="Calibri" charset="0"/>
                <a:ea typeface="Calibri" charset="0"/>
                <a:cs typeface="Calibri" charset="0"/>
              </a:rPr>
              <a:t>O_RDWR – opens for read/write</a:t>
            </a:r>
          </a:p>
          <a:p>
            <a:pPr lvl="1"/>
            <a:r>
              <a:rPr lang="en-US" sz="1600" b="0" dirty="0">
                <a:latin typeface="Calibri" charset="0"/>
                <a:ea typeface="Calibri" charset="0"/>
                <a:cs typeface="Calibri" charset="0"/>
              </a:rPr>
              <a:t>O_RDONLY – opens for read only</a:t>
            </a:r>
          </a:p>
          <a:p>
            <a:pPr lvl="1"/>
            <a:r>
              <a:rPr lang="en-US" sz="1600" dirty="0" smtClean="0">
                <a:latin typeface="Calibri" charset="0"/>
                <a:ea typeface="Calibri" charset="0"/>
                <a:cs typeface="Calibri" charset="0"/>
              </a:rPr>
              <a:t>Various permission modes</a:t>
            </a:r>
            <a:endParaRPr lang="en-US" sz="1600" b="0" dirty="0">
              <a:latin typeface="Calibri" charset="0"/>
              <a:ea typeface="Calibri" charset="0"/>
              <a:cs typeface="Calibri" charset="0"/>
            </a:endParaRPr>
          </a:p>
          <a:p>
            <a:r>
              <a:rPr lang="en-US" sz="2000" b="0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0" dirty="0">
                <a:latin typeface="Courier New" charset="0"/>
                <a:ea typeface="Courier New" charset="0"/>
                <a:cs typeface="Courier New" charset="0"/>
              </a:rPr>
              <a:t> close(</a:t>
            </a:r>
            <a:r>
              <a:rPr lang="en-US" sz="2000" b="0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000" b="0" dirty="0" err="1">
                <a:latin typeface="Courier New" charset="0"/>
                <a:ea typeface="Courier New" charset="0"/>
                <a:cs typeface="Courier New" charset="0"/>
              </a:rPr>
              <a:t>fd</a:t>
            </a:r>
            <a:r>
              <a:rPr lang="en-US" sz="2000" b="0" dirty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  <a:p>
            <a:r>
              <a:rPr lang="en-US" sz="2000" b="0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0" dirty="0">
                <a:latin typeface="Courier New" charset="0"/>
                <a:ea typeface="Courier New" charset="0"/>
                <a:cs typeface="Courier New" charset="0"/>
              </a:rPr>
              <a:t> dup2(</a:t>
            </a:r>
            <a:r>
              <a:rPr lang="en-US" sz="2000" b="0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000" b="0" dirty="0" err="1">
                <a:latin typeface="Courier New" charset="0"/>
                <a:ea typeface="Courier New" charset="0"/>
                <a:cs typeface="Courier New" charset="0"/>
              </a:rPr>
              <a:t>oldfd</a:t>
            </a:r>
            <a:r>
              <a:rPr lang="en-US" sz="2000" b="0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2000" b="0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000" b="0" dirty="0" err="1">
                <a:latin typeface="Courier New" charset="0"/>
                <a:ea typeface="Courier New" charset="0"/>
                <a:cs typeface="Courier New" charset="0"/>
              </a:rPr>
              <a:t>newfd</a:t>
            </a:r>
            <a:r>
              <a:rPr lang="en-US" sz="2000" b="0" dirty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  <a:p>
            <a:endParaRPr lang="en-US" sz="2000" b="0" dirty="0">
              <a:latin typeface="Courier New" charset="0"/>
              <a:ea typeface="Courier New" charset="0"/>
              <a:cs typeface="Courier New" charset="0"/>
            </a:endParaRPr>
          </a:p>
          <a:p>
            <a:pPr marL="0" indent="0">
              <a:buNone/>
            </a:pP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Needed for life</a:t>
            </a:r>
          </a:p>
          <a:p>
            <a:r>
              <a:rPr lang="en-US" sz="2000" b="0" dirty="0" err="1">
                <a:latin typeface="Courier New" charset="0"/>
                <a:ea typeface="Courier New" charset="0"/>
                <a:cs typeface="Courier New" charset="0"/>
              </a:rPr>
              <a:t>ssize_t</a:t>
            </a:r>
            <a:r>
              <a:rPr lang="en-US" sz="2000" b="0" dirty="0">
                <a:latin typeface="Courier New" charset="0"/>
                <a:ea typeface="Courier New" charset="0"/>
                <a:cs typeface="Courier New" charset="0"/>
              </a:rPr>
              <a:t> read(</a:t>
            </a:r>
            <a:r>
              <a:rPr lang="en-US" sz="2000" b="0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000" b="0" dirty="0" err="1">
                <a:latin typeface="Courier New" charset="0"/>
                <a:ea typeface="Courier New" charset="0"/>
                <a:cs typeface="Courier New" charset="0"/>
              </a:rPr>
              <a:t>fd</a:t>
            </a:r>
            <a:r>
              <a:rPr lang="en-US" sz="2000" b="0" dirty="0">
                <a:latin typeface="Courier New" charset="0"/>
                <a:ea typeface="Courier New" charset="0"/>
                <a:cs typeface="Courier New" charset="0"/>
              </a:rPr>
              <a:t>, void *</a:t>
            </a:r>
            <a:r>
              <a:rPr lang="en-US" sz="2000" b="0" dirty="0" err="1">
                <a:latin typeface="Courier New" charset="0"/>
                <a:ea typeface="Courier New" charset="0"/>
                <a:cs typeface="Courier New" charset="0"/>
              </a:rPr>
              <a:t>buf</a:t>
            </a:r>
            <a:r>
              <a:rPr lang="en-US" sz="2000" b="0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2000" b="0" dirty="0" err="1">
                <a:latin typeface="Courier New" charset="0"/>
                <a:ea typeface="Courier New" charset="0"/>
                <a:cs typeface="Courier New" charset="0"/>
              </a:rPr>
              <a:t>size_t</a:t>
            </a:r>
            <a:r>
              <a:rPr lang="en-US" sz="2000" b="0" dirty="0">
                <a:latin typeface="Courier New" charset="0"/>
                <a:ea typeface="Courier New" charset="0"/>
                <a:cs typeface="Courier New" charset="0"/>
              </a:rPr>
              <a:t> count);</a:t>
            </a:r>
          </a:p>
          <a:p>
            <a:r>
              <a:rPr lang="en-US" sz="2000" b="0" dirty="0" err="1">
                <a:latin typeface="Courier New" charset="0"/>
                <a:ea typeface="Courier New" charset="0"/>
                <a:cs typeface="Courier New" charset="0"/>
              </a:rPr>
              <a:t>ssize_t</a:t>
            </a:r>
            <a:r>
              <a:rPr lang="en-US" sz="2000" b="0" dirty="0">
                <a:latin typeface="Courier New" charset="0"/>
                <a:ea typeface="Courier New" charset="0"/>
                <a:cs typeface="Courier New" charset="0"/>
              </a:rPr>
              <a:t> write(</a:t>
            </a:r>
            <a:r>
              <a:rPr lang="en-US" sz="2000" b="0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0" dirty="0">
                <a:latin typeface="Courier New" charset="0"/>
                <a:ea typeface="Courier New" charset="0"/>
                <a:cs typeface="Courier New" charset="0"/>
              </a:rPr>
              <a:t> </a:t>
            </a:r>
            <a:r>
              <a:rPr lang="en-US" sz="2000" b="0" dirty="0" err="1">
                <a:latin typeface="Courier New" charset="0"/>
                <a:ea typeface="Courier New" charset="0"/>
                <a:cs typeface="Courier New" charset="0"/>
              </a:rPr>
              <a:t>fd</a:t>
            </a:r>
            <a:r>
              <a:rPr lang="en-US" sz="2000" b="0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2000" b="0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sz="2000" b="0" dirty="0">
                <a:latin typeface="Courier New" charset="0"/>
                <a:ea typeface="Courier New" charset="0"/>
                <a:cs typeface="Courier New" charset="0"/>
              </a:rPr>
              <a:t> void *</a:t>
            </a:r>
            <a:r>
              <a:rPr lang="en-US" sz="2000" b="0" dirty="0" err="1">
                <a:latin typeface="Courier New" charset="0"/>
                <a:ea typeface="Courier New" charset="0"/>
                <a:cs typeface="Courier New" charset="0"/>
              </a:rPr>
              <a:t>buf</a:t>
            </a:r>
            <a:r>
              <a:rPr lang="en-US" sz="2000" b="0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2000" b="0" dirty="0" err="1">
                <a:latin typeface="Courier New" charset="0"/>
                <a:ea typeface="Courier New" charset="0"/>
                <a:cs typeface="Courier New" charset="0"/>
              </a:rPr>
              <a:t>size_t</a:t>
            </a:r>
            <a:r>
              <a:rPr lang="en-US" sz="2000" b="0" dirty="0">
                <a:latin typeface="Courier New" charset="0"/>
                <a:ea typeface="Courier New" charset="0"/>
                <a:cs typeface="Courier New" charset="0"/>
              </a:rPr>
              <a:t> count);</a:t>
            </a:r>
          </a:p>
          <a:p>
            <a:r>
              <a:rPr lang="en-US" sz="2000" b="0" dirty="0" err="1">
                <a:latin typeface="Courier New" charset="0"/>
                <a:ea typeface="Courier New" charset="0"/>
                <a:cs typeface="Courier New" charset="0"/>
              </a:rPr>
              <a:t>off_t</a:t>
            </a:r>
            <a:r>
              <a:rPr lang="en-US" sz="2000" b="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000" b="0" dirty="0" err="1">
                <a:latin typeface="Courier New" charset="0"/>
                <a:ea typeface="Courier New" charset="0"/>
                <a:cs typeface="Courier New" charset="0"/>
              </a:rPr>
              <a:t>lseek</a:t>
            </a:r>
            <a:r>
              <a:rPr lang="en-US" sz="2000" b="0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2000" b="0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000" b="0" dirty="0" err="1">
                <a:latin typeface="Courier New" charset="0"/>
                <a:ea typeface="Courier New" charset="0"/>
                <a:cs typeface="Courier New" charset="0"/>
              </a:rPr>
              <a:t>fd</a:t>
            </a:r>
            <a:r>
              <a:rPr lang="en-US" sz="2000" b="0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2000" b="0" dirty="0" err="1">
                <a:latin typeface="Courier New" charset="0"/>
                <a:ea typeface="Courier New" charset="0"/>
                <a:cs typeface="Courier New" charset="0"/>
              </a:rPr>
              <a:t>off_t</a:t>
            </a:r>
            <a:r>
              <a:rPr lang="en-US" sz="2000" b="0" dirty="0">
                <a:latin typeface="Courier New" charset="0"/>
                <a:ea typeface="Courier New" charset="0"/>
                <a:cs typeface="Courier New" charset="0"/>
              </a:rPr>
              <a:t> offset, </a:t>
            </a:r>
            <a:r>
              <a:rPr lang="en-US" sz="2000" b="0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0" dirty="0">
                <a:latin typeface="Courier New" charset="0"/>
                <a:ea typeface="Courier New" charset="0"/>
                <a:cs typeface="Courier New" charset="0"/>
              </a:rPr>
              <a:t> whence);</a:t>
            </a:r>
          </a:p>
        </p:txBody>
      </p:sp>
    </p:spTree>
    <p:extLst>
      <p:ext uri="{BB962C8B-B14F-4D97-AF65-F5344CB8AC3E}">
        <p14:creationId xmlns:p14="http://schemas.microsoft.com/office/powerpoint/2010/main" val="191960554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5213-f16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15213-f16" id="{F7D05112-3BA3-4530-B57E-F0A0289F27EB}" vid="{38B48207-34DD-4318-A784-F6837CBE9AD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15213-f16</Template>
  <TotalTime>3233</TotalTime>
  <Words>1970</Words>
  <Application>Microsoft Office PowerPoint</Application>
  <PresentationFormat>画面に合わせる (4:3)</PresentationFormat>
  <Paragraphs>514</Paragraphs>
  <Slides>32</Slides>
  <Notes>9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32</vt:i4>
      </vt:variant>
    </vt:vector>
  </HeadingPairs>
  <TitlesOfParts>
    <vt:vector size="33" baseType="lpstr">
      <vt:lpstr>15213-f16</vt:lpstr>
      <vt:lpstr>Recitation 9: Tshlab + VM</vt:lpstr>
      <vt:lpstr>Outline</vt:lpstr>
      <vt:lpstr>tshlab and malloclab</vt:lpstr>
      <vt:lpstr>Signals</vt:lpstr>
      <vt:lpstr>More Signals</vt:lpstr>
      <vt:lpstr>Sending Signals</vt:lpstr>
      <vt:lpstr>Blocking Signals</vt:lpstr>
      <vt:lpstr>Errno</vt:lpstr>
      <vt:lpstr>IO functions</vt:lpstr>
      <vt:lpstr>More on open</vt:lpstr>
      <vt:lpstr>Access mode flags and file creation flags</vt:lpstr>
      <vt:lpstr>More on open</vt:lpstr>
      <vt:lpstr>Linux permissions</vt:lpstr>
      <vt:lpstr>Specify permissions in open()</vt:lpstr>
      <vt:lpstr>File descriptors</vt:lpstr>
      <vt:lpstr>open(“foo.txt”)</vt:lpstr>
      <vt:lpstr>open(“foo.txt”)</vt:lpstr>
      <vt:lpstr>dup2(STDOUT_FILENO, 3)</vt:lpstr>
      <vt:lpstr>IO and Fork()</vt:lpstr>
      <vt:lpstr>Redirecting IO</vt:lpstr>
      <vt:lpstr>Redirecting IO</vt:lpstr>
      <vt:lpstr>Memory Access</vt:lpstr>
      <vt:lpstr>Memory Access</vt:lpstr>
      <vt:lpstr>Address Translation with TLB</vt:lpstr>
      <vt:lpstr>If you get stuck on tshlab</vt:lpstr>
      <vt:lpstr>man wait</vt:lpstr>
      <vt:lpstr>man pages (probably) cover all you need</vt:lpstr>
      <vt:lpstr>Function arguments</vt:lpstr>
      <vt:lpstr>Function behavior</vt:lpstr>
      <vt:lpstr>Function return</vt:lpstr>
      <vt:lpstr>Potential errors</vt:lpstr>
      <vt:lpstr>Get advice from the developers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Recitation Q: Tshlab + VM</dc:title>
  <dc:creator>Brian Railing</dc:creator>
  <cp:lastModifiedBy>Greek Fellows</cp:lastModifiedBy>
  <cp:revision>119</cp:revision>
  <dcterms:created xsi:type="dcterms:W3CDTF">2016-10-29T04:03:28Z</dcterms:created>
  <dcterms:modified xsi:type="dcterms:W3CDTF">2018-10-29T05:04:59Z</dcterms:modified>
</cp:coreProperties>
</file>