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48"/>
  </p:notesMasterIdLst>
  <p:sldIdLst>
    <p:sldId id="256" r:id="rId3"/>
    <p:sldId id="257" r:id="rId4"/>
    <p:sldId id="258" r:id="rId5"/>
    <p:sldId id="259" r:id="rId6"/>
    <p:sldId id="260" r:id="rId7"/>
    <p:sldId id="261" r:id="rId8"/>
    <p:sldId id="262" r:id="rId9"/>
    <p:sldId id="263" r:id="rId10"/>
    <p:sldId id="264" r:id="rId11"/>
    <p:sldId id="286" r:id="rId12"/>
    <p:sldId id="265" r:id="rId13"/>
    <p:sldId id="287" r:id="rId14"/>
    <p:sldId id="266" r:id="rId15"/>
    <p:sldId id="288" r:id="rId16"/>
    <p:sldId id="267" r:id="rId17"/>
    <p:sldId id="268" r:id="rId18"/>
    <p:sldId id="269" r:id="rId19"/>
    <p:sldId id="305" r:id="rId20"/>
    <p:sldId id="290" r:id="rId21"/>
    <p:sldId id="270" r:id="rId22"/>
    <p:sldId id="271" r:id="rId23"/>
    <p:sldId id="291" r:id="rId24"/>
    <p:sldId id="272" r:id="rId25"/>
    <p:sldId id="292" r:id="rId26"/>
    <p:sldId id="294" r:id="rId27"/>
    <p:sldId id="295" r:id="rId28"/>
    <p:sldId id="303" r:id="rId29"/>
    <p:sldId id="304" r:id="rId30"/>
    <p:sldId id="274" r:id="rId31"/>
    <p:sldId id="277" r:id="rId32"/>
    <p:sldId id="278" r:id="rId33"/>
    <p:sldId id="279" r:id="rId34"/>
    <p:sldId id="280" r:id="rId35"/>
    <p:sldId id="281" r:id="rId36"/>
    <p:sldId id="282" r:id="rId37"/>
    <p:sldId id="283" r:id="rId38"/>
    <p:sldId id="275" r:id="rId39"/>
    <p:sldId id="276" r:id="rId40"/>
    <p:sldId id="273" r:id="rId41"/>
    <p:sldId id="293" r:id="rId42"/>
    <p:sldId id="298" r:id="rId43"/>
    <p:sldId id="299" r:id="rId44"/>
    <p:sldId id="300" r:id="rId45"/>
    <p:sldId id="301" r:id="rId46"/>
    <p:sldId id="302" r:id="rId47"/>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94" autoAdjust="0"/>
    <p:restoredTop sz="78664" autoAdjust="0"/>
  </p:normalViewPr>
  <p:slideViewPr>
    <p:cSldViewPr snapToGrid="0">
      <p:cViewPr varScale="1">
        <p:scale>
          <a:sx n="76" d="100"/>
          <a:sy n="76" d="100"/>
        </p:scale>
        <p:origin x="102" y="7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theme" Target="theme/theme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8" name="PlaceHolder 1"/>
          <p:cNvSpPr>
            <a:spLocks noGrp="1"/>
          </p:cNvSpPr>
          <p:nvPr>
            <p:ph type="body"/>
          </p:nvPr>
        </p:nvSpPr>
        <p:spPr>
          <a:xfrm>
            <a:off x="777240" y="4777560"/>
            <a:ext cx="6217560" cy="4525920"/>
          </a:xfrm>
          <a:prstGeom prst="rect">
            <a:avLst/>
          </a:prstGeom>
        </p:spPr>
        <p:txBody>
          <a:bodyPr lIns="0" tIns="0" rIns="0" bIns="0"/>
          <a:lstStyle/>
          <a:p>
            <a:r>
              <a:rPr lang="en-US" sz="2000" b="0" strike="noStrike" spc="-1">
                <a:solidFill>
                  <a:srgbClr val="000000"/>
                </a:solidFill>
                <a:uFill>
                  <a:solidFill>
                    <a:srgbClr val="FFFFFF"/>
                  </a:solidFill>
                </a:uFill>
                <a:latin typeface="Arial"/>
              </a:rPr>
              <a:t>Click to edit the notes format</a:t>
            </a:r>
          </a:p>
        </p:txBody>
      </p:sp>
      <p:sp>
        <p:nvSpPr>
          <p:cNvPr id="79" name="PlaceHolder 2"/>
          <p:cNvSpPr>
            <a:spLocks noGrp="1"/>
          </p:cNvSpPr>
          <p:nvPr>
            <p:ph type="hdr"/>
          </p:nvPr>
        </p:nvSpPr>
        <p:spPr>
          <a:xfrm>
            <a:off x="0" y="0"/>
            <a:ext cx="3372840" cy="502560"/>
          </a:xfrm>
          <a:prstGeom prst="rect">
            <a:avLst/>
          </a:prstGeom>
        </p:spPr>
        <p:txBody>
          <a:bodyPr lIns="0" tIns="0" rIns="0" bIns="0"/>
          <a:lstStyle/>
          <a:p>
            <a:r>
              <a:rPr lang="en-US" sz="1400" b="0" strike="noStrike" spc="-1">
                <a:solidFill>
                  <a:srgbClr val="000000"/>
                </a:solidFill>
                <a:uFill>
                  <a:solidFill>
                    <a:srgbClr val="FFFFFF"/>
                  </a:solidFill>
                </a:uFill>
                <a:latin typeface="Times New Roman"/>
              </a:rPr>
              <a:t>&lt;header&gt;</a:t>
            </a:r>
          </a:p>
        </p:txBody>
      </p:sp>
      <p:sp>
        <p:nvSpPr>
          <p:cNvPr id="80" name="PlaceHolder 3"/>
          <p:cNvSpPr>
            <a:spLocks noGrp="1"/>
          </p:cNvSpPr>
          <p:nvPr>
            <p:ph type="dt"/>
          </p:nvPr>
        </p:nvSpPr>
        <p:spPr>
          <a:xfrm>
            <a:off x="4399200" y="0"/>
            <a:ext cx="3372840" cy="502560"/>
          </a:xfrm>
          <a:prstGeom prst="rect">
            <a:avLst/>
          </a:prstGeom>
        </p:spPr>
        <p:txBody>
          <a:bodyPr lIns="0" tIns="0" rIns="0" bIns="0"/>
          <a:lstStyle/>
          <a:p>
            <a:pPr algn="r"/>
            <a:r>
              <a:rPr lang="en-US" sz="1400" b="0" strike="noStrike" spc="-1">
                <a:solidFill>
                  <a:srgbClr val="000000"/>
                </a:solidFill>
                <a:uFill>
                  <a:solidFill>
                    <a:srgbClr val="FFFFFF"/>
                  </a:solidFill>
                </a:uFill>
                <a:latin typeface="Times New Roman"/>
              </a:rPr>
              <a:t>&lt;date/time&gt;</a:t>
            </a:r>
          </a:p>
        </p:txBody>
      </p:sp>
      <p:sp>
        <p:nvSpPr>
          <p:cNvPr id="81" name="PlaceHolder 4"/>
          <p:cNvSpPr>
            <a:spLocks noGrp="1"/>
          </p:cNvSpPr>
          <p:nvPr>
            <p:ph type="ftr"/>
          </p:nvPr>
        </p:nvSpPr>
        <p:spPr>
          <a:xfrm>
            <a:off x="0" y="9555480"/>
            <a:ext cx="3372840" cy="502560"/>
          </a:xfrm>
          <a:prstGeom prst="rect">
            <a:avLst/>
          </a:prstGeom>
        </p:spPr>
        <p:txBody>
          <a:bodyPr lIns="0" tIns="0" rIns="0" bIns="0" anchor="b"/>
          <a:lstStyle/>
          <a:p>
            <a:r>
              <a:rPr lang="en-US" sz="1400" b="0" strike="noStrike" spc="-1">
                <a:solidFill>
                  <a:srgbClr val="000000"/>
                </a:solidFill>
                <a:uFill>
                  <a:solidFill>
                    <a:srgbClr val="FFFFFF"/>
                  </a:solidFill>
                </a:uFill>
                <a:latin typeface="Times New Roman"/>
              </a:rPr>
              <a:t>&lt;footer&gt;</a:t>
            </a:r>
          </a:p>
        </p:txBody>
      </p:sp>
      <p:sp>
        <p:nvSpPr>
          <p:cNvPr id="82" name="PlaceHolder 5"/>
          <p:cNvSpPr>
            <a:spLocks noGrp="1"/>
          </p:cNvSpPr>
          <p:nvPr>
            <p:ph type="sldNum"/>
          </p:nvPr>
        </p:nvSpPr>
        <p:spPr>
          <a:xfrm>
            <a:off x="4399200" y="9555480"/>
            <a:ext cx="3372840" cy="502560"/>
          </a:xfrm>
          <a:prstGeom prst="rect">
            <a:avLst/>
          </a:prstGeom>
        </p:spPr>
        <p:txBody>
          <a:bodyPr lIns="0" tIns="0" rIns="0" bIns="0" anchor="b"/>
          <a:lstStyle/>
          <a:p>
            <a:pPr algn="r"/>
            <a:fld id="{F548E9E2-571C-4E40-B906-E6389E3E47E7}" type="slidenum">
              <a:rPr lang="en-US" sz="1400" b="0" strike="noStrike" spc="-1">
                <a:solidFill>
                  <a:srgbClr val="000000"/>
                </a:solidFill>
                <a:uFill>
                  <a:solidFill>
                    <a:srgbClr val="FFFFFF"/>
                  </a:solidFill>
                </a:uFill>
                <a:latin typeface="Times New Roman"/>
              </a:rPr>
              <a:t>‹#›</a:t>
            </a:fld>
            <a:endParaRPr lang="en-US" sz="1400" b="0" strike="noStrike" spc="-1">
              <a:solidFill>
                <a:srgbClr val="000000"/>
              </a:solidFill>
              <a:uFill>
                <a:solidFill>
                  <a:srgbClr val="FFFFFF"/>
                </a:solidFill>
              </a:uFill>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 name="PlaceHolder 1"/>
          <p:cNvSpPr>
            <a:spLocks noGrp="1"/>
          </p:cNvSpPr>
          <p:nvPr>
            <p:ph type="body"/>
          </p:nvPr>
        </p:nvSpPr>
        <p:spPr>
          <a:xfrm>
            <a:off x="685800" y="4400640"/>
            <a:ext cx="5486040" cy="3600000"/>
          </a:xfrm>
          <a:prstGeom prst="rect">
            <a:avLst/>
          </a:prstGeom>
        </p:spPr>
        <p:txBody>
          <a:bodyPr/>
          <a:lstStyle/>
          <a:p>
            <a:r>
              <a:rPr lang="en-US" sz="2000" b="0" strike="noStrike" spc="-1">
                <a:solidFill>
                  <a:srgbClr val="000000"/>
                </a:solidFill>
                <a:uFill>
                  <a:solidFill>
                    <a:srgbClr val="FFFFFF"/>
                  </a:solidFill>
                </a:uFill>
                <a:latin typeface="Arial"/>
              </a:rPr>
              <a:t>ISOMORPHIC!</a:t>
            </a:r>
          </a:p>
          <a:p>
            <a:endParaRPr lang="en-US" sz="2000" b="0" strike="noStrike" spc="-1">
              <a:solidFill>
                <a:srgbClr val="000000"/>
              </a:solidFill>
              <a:uFill>
                <a:solidFill>
                  <a:srgbClr val="FFFFFF"/>
                </a:solidFill>
              </a:uFill>
              <a:latin typeface="Arial"/>
            </a:endParaRPr>
          </a:p>
          <a:p>
            <a:r>
              <a:rPr lang="en-US" sz="2000" b="0" strike="noStrike" spc="-1">
                <a:solidFill>
                  <a:srgbClr val="000000"/>
                </a:solidFill>
                <a:uFill>
                  <a:solidFill>
                    <a:srgbClr val="FFFFFF"/>
                  </a:solidFill>
                </a:uFill>
                <a:latin typeface="Arial"/>
              </a:rPr>
              <a:t>Answer: C</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3" name="PlaceHolder 1"/>
          <p:cNvSpPr>
            <a:spLocks noGrp="1"/>
          </p:cNvSpPr>
          <p:nvPr>
            <p:ph type="body"/>
          </p:nvPr>
        </p:nvSpPr>
        <p:spPr>
          <a:xfrm>
            <a:off x="685800" y="4400640"/>
            <a:ext cx="5486040" cy="3600000"/>
          </a:xfrm>
          <a:prstGeom prst="rect">
            <a:avLst/>
          </a:prstGeom>
        </p:spPr>
        <p:txBody>
          <a:bodyPr/>
          <a:lstStyle/>
          <a:p>
            <a:r>
              <a:rPr lang="en-US" sz="2000" b="0" strike="noStrike" spc="-1">
                <a:solidFill>
                  <a:srgbClr val="000000"/>
                </a:solidFill>
                <a:uFill>
                  <a:solidFill>
                    <a:srgbClr val="FFFFFF"/>
                  </a:solidFill>
                </a:uFill>
                <a:latin typeface="Arial"/>
              </a:rPr>
              <a:t>Answer: D (set 3)</a:t>
            </a:r>
          </a:p>
          <a:p>
            <a:endParaRPr lang="en-US" sz="2000" b="0" strike="noStrike" spc="-1">
              <a:solidFill>
                <a:srgbClr val="000000"/>
              </a:solidFill>
              <a:uFill>
                <a:solidFill>
                  <a:srgbClr val="FFFFFF"/>
                </a:solidFill>
              </a:uFill>
              <a:latin typeface="Arial"/>
            </a:endParaRPr>
          </a:p>
          <a:p>
            <a:r>
              <a:rPr lang="en-US" sz="2000" b="0" strike="noStrike" spc="-1">
                <a:solidFill>
                  <a:srgbClr val="000000"/>
                </a:solidFill>
                <a:uFill>
                  <a:solidFill>
                    <a:srgbClr val="FFFFFF"/>
                  </a:solidFill>
                </a:uFill>
                <a:latin typeface="Arial"/>
              </a:rPr>
              <a:t>0xFA1C = 11111010000 11 100</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 name="PlaceHolder 1"/>
          <p:cNvSpPr>
            <a:spLocks noGrp="1"/>
          </p:cNvSpPr>
          <p:nvPr>
            <p:ph type="body"/>
          </p:nvPr>
        </p:nvSpPr>
        <p:spPr>
          <a:xfrm>
            <a:off x="685800" y="4400640"/>
            <a:ext cx="5486040" cy="3600000"/>
          </a:xfrm>
          <a:prstGeom prst="rect">
            <a:avLst/>
          </a:prstGeom>
        </p:spPr>
        <p:txBody>
          <a:bodyPr/>
          <a:lstStyle/>
          <a:p>
            <a:r>
              <a:rPr lang="en-US" sz="2000" b="0" strike="noStrike" spc="-1">
                <a:solidFill>
                  <a:srgbClr val="000000"/>
                </a:solidFill>
                <a:uFill>
                  <a:solidFill>
                    <a:srgbClr val="FFFFFF"/>
                  </a:solidFill>
                </a:uFill>
                <a:latin typeface="Arial"/>
              </a:rPr>
              <a:t>Answer: D</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 name="PlaceHolder 1"/>
          <p:cNvSpPr>
            <a:spLocks noGrp="1"/>
          </p:cNvSpPr>
          <p:nvPr>
            <p:ph type="body"/>
          </p:nvPr>
        </p:nvSpPr>
        <p:spPr>
          <a:xfrm>
            <a:off x="685800" y="4400640"/>
            <a:ext cx="5486040" cy="3600000"/>
          </a:xfrm>
          <a:prstGeom prst="rect">
            <a:avLst/>
          </a:prstGeom>
        </p:spPr>
        <p:txBody>
          <a:bodyPr/>
          <a:lstStyle/>
          <a:p>
            <a:r>
              <a:rPr lang="en-US" sz="2000" b="0" strike="noStrike" spc="-1">
                <a:solidFill>
                  <a:srgbClr val="000000"/>
                </a:solidFill>
                <a:uFill>
                  <a:solidFill>
                    <a:srgbClr val="FFFFFF"/>
                  </a:solidFill>
                </a:uFill>
                <a:latin typeface="Arial"/>
              </a:rPr>
              <a:t>Answer: D</a:t>
            </a:r>
          </a:p>
        </p:txBody>
      </p:sp>
    </p:spTree>
    <p:extLst>
      <p:ext uri="{BB962C8B-B14F-4D97-AF65-F5344CB8AC3E}">
        <p14:creationId xmlns:p14="http://schemas.microsoft.com/office/powerpoint/2010/main" val="25108584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 name="PlaceHolder 1"/>
          <p:cNvSpPr>
            <a:spLocks noGrp="1"/>
          </p:cNvSpPr>
          <p:nvPr>
            <p:ph type="body"/>
          </p:nvPr>
        </p:nvSpPr>
        <p:spPr>
          <a:xfrm>
            <a:off x="685800" y="4400640"/>
            <a:ext cx="5486040" cy="3600000"/>
          </a:xfrm>
          <a:prstGeom prst="rect">
            <a:avLst/>
          </a:prstGeom>
        </p:spPr>
        <p:txBody>
          <a:bodyPr/>
          <a:lstStyle/>
          <a:p>
            <a:endParaRPr lang="en-US" sz="2000" b="0" strike="noStrike" spc="-1" dirty="0">
              <a:solidFill>
                <a:srgbClr val="000000"/>
              </a:solidFill>
              <a:uFill>
                <a:solidFill>
                  <a:srgbClr val="FFFFFF"/>
                </a:solidFill>
              </a:uFill>
              <a:latin typeface="Arial"/>
            </a:endParaRPr>
          </a:p>
        </p:txBody>
      </p:sp>
      <p:sp>
        <p:nvSpPr>
          <p:cNvPr id="386" name="TextShape 2"/>
          <p:cNvSpPr txBox="1"/>
          <p:nvPr/>
        </p:nvSpPr>
        <p:spPr>
          <a:xfrm>
            <a:off x="3884760" y="8685360"/>
            <a:ext cx="2971440" cy="458280"/>
          </a:xfrm>
          <a:prstGeom prst="rect">
            <a:avLst/>
          </a:prstGeom>
          <a:noFill/>
          <a:ln>
            <a:noFill/>
          </a:ln>
        </p:spPr>
        <p:txBody>
          <a:bodyPr anchor="b"/>
          <a:lstStyle/>
          <a:p>
            <a:pPr algn="r">
              <a:lnSpc>
                <a:spcPct val="100000"/>
              </a:lnSpc>
            </a:pPr>
            <a:fld id="{51BC2CE5-D856-4E35-81E6-E8D6FB5EB884}" type="slidenum">
              <a:rPr lang="en-US" sz="1200" b="0" strike="noStrike" spc="-1">
                <a:solidFill>
                  <a:srgbClr val="000000"/>
                </a:solidFill>
                <a:uFill>
                  <a:solidFill>
                    <a:srgbClr val="FFFFFF"/>
                  </a:solidFill>
                </a:uFill>
                <a:latin typeface="+mn-lt"/>
                <a:ea typeface="+mn-ea"/>
              </a:rPr>
              <a:t>25</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30611841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 name="PlaceHolder 1"/>
          <p:cNvSpPr>
            <a:spLocks noGrp="1"/>
          </p:cNvSpPr>
          <p:nvPr>
            <p:ph type="body"/>
          </p:nvPr>
        </p:nvSpPr>
        <p:spPr>
          <a:xfrm>
            <a:off x="685800" y="4400640"/>
            <a:ext cx="5486040" cy="3600000"/>
          </a:xfrm>
          <a:prstGeom prst="rect">
            <a:avLst/>
          </a:prstGeom>
        </p:spPr>
        <p:txBody>
          <a:bodyPr/>
          <a:lstStyle/>
          <a:p>
            <a:endParaRPr lang="en-US" sz="2000" b="0" strike="noStrike" spc="-1" dirty="0">
              <a:solidFill>
                <a:srgbClr val="000000"/>
              </a:solidFill>
              <a:uFill>
                <a:solidFill>
                  <a:srgbClr val="FFFFFF"/>
                </a:solidFill>
              </a:uFill>
              <a:latin typeface="Arial"/>
            </a:endParaRPr>
          </a:p>
        </p:txBody>
      </p:sp>
      <p:sp>
        <p:nvSpPr>
          <p:cNvPr id="386" name="TextShape 2"/>
          <p:cNvSpPr txBox="1"/>
          <p:nvPr/>
        </p:nvSpPr>
        <p:spPr>
          <a:xfrm>
            <a:off x="3884760" y="8685360"/>
            <a:ext cx="2971440" cy="458280"/>
          </a:xfrm>
          <a:prstGeom prst="rect">
            <a:avLst/>
          </a:prstGeom>
          <a:noFill/>
          <a:ln>
            <a:noFill/>
          </a:ln>
        </p:spPr>
        <p:txBody>
          <a:bodyPr anchor="b"/>
          <a:lstStyle/>
          <a:p>
            <a:pPr algn="r">
              <a:lnSpc>
                <a:spcPct val="100000"/>
              </a:lnSpc>
            </a:pPr>
            <a:fld id="{51BC2CE5-D856-4E35-81E6-E8D6FB5EB884}" type="slidenum">
              <a:rPr lang="en-US" sz="1200" b="0" strike="noStrike" spc="-1">
                <a:solidFill>
                  <a:srgbClr val="000000"/>
                </a:solidFill>
                <a:uFill>
                  <a:solidFill>
                    <a:srgbClr val="FFFFFF"/>
                  </a:solidFill>
                </a:uFill>
                <a:latin typeface="+mn-lt"/>
                <a:ea typeface="+mn-ea"/>
              </a:rPr>
              <a:t>26</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35156337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 name="PlaceHolder 1"/>
          <p:cNvSpPr>
            <a:spLocks noGrp="1"/>
          </p:cNvSpPr>
          <p:nvPr>
            <p:ph type="body"/>
          </p:nvPr>
        </p:nvSpPr>
        <p:spPr>
          <a:xfrm>
            <a:off x="685800" y="4400640"/>
            <a:ext cx="5486040" cy="3600000"/>
          </a:xfrm>
          <a:prstGeom prst="rect">
            <a:avLst/>
          </a:prstGeom>
        </p:spPr>
        <p:txBody>
          <a:bodyPr/>
          <a:lstStyle/>
          <a:p>
            <a:endParaRPr lang="en-US" sz="2000" b="0" strike="noStrike" spc="-1" dirty="0">
              <a:solidFill>
                <a:srgbClr val="000000"/>
              </a:solidFill>
              <a:uFill>
                <a:solidFill>
                  <a:srgbClr val="FFFFFF"/>
                </a:solidFill>
              </a:uFill>
              <a:latin typeface="Arial"/>
            </a:endParaRPr>
          </a:p>
        </p:txBody>
      </p:sp>
      <p:sp>
        <p:nvSpPr>
          <p:cNvPr id="386" name="TextShape 2"/>
          <p:cNvSpPr txBox="1"/>
          <p:nvPr/>
        </p:nvSpPr>
        <p:spPr>
          <a:xfrm>
            <a:off x="3884760" y="8685360"/>
            <a:ext cx="2971440" cy="458280"/>
          </a:xfrm>
          <a:prstGeom prst="rect">
            <a:avLst/>
          </a:prstGeom>
          <a:noFill/>
          <a:ln>
            <a:noFill/>
          </a:ln>
        </p:spPr>
        <p:txBody>
          <a:bodyPr anchor="b"/>
          <a:lstStyle/>
          <a:p>
            <a:pPr algn="r">
              <a:lnSpc>
                <a:spcPct val="100000"/>
              </a:lnSpc>
            </a:pPr>
            <a:fld id="{51BC2CE5-D856-4E35-81E6-E8D6FB5EB884}" type="slidenum">
              <a:rPr lang="en-US" sz="1200" b="0" strike="noStrike" spc="-1">
                <a:solidFill>
                  <a:srgbClr val="000000"/>
                </a:solidFill>
                <a:uFill>
                  <a:solidFill>
                    <a:srgbClr val="FFFFFF"/>
                  </a:solidFill>
                </a:uFill>
                <a:latin typeface="+mn-lt"/>
                <a:ea typeface="+mn-ea"/>
              </a:rPr>
              <a:t>27</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39275093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 name="PlaceHolder 1"/>
          <p:cNvSpPr>
            <a:spLocks noGrp="1"/>
          </p:cNvSpPr>
          <p:nvPr>
            <p:ph type="body"/>
          </p:nvPr>
        </p:nvSpPr>
        <p:spPr>
          <a:xfrm>
            <a:off x="685800" y="4400640"/>
            <a:ext cx="5486040" cy="3600000"/>
          </a:xfrm>
          <a:prstGeom prst="rect">
            <a:avLst/>
          </a:prstGeom>
        </p:spPr>
        <p:txBody>
          <a:bodyPr/>
          <a:lstStyle/>
          <a:p>
            <a:endParaRPr lang="en-US" sz="2000" b="0" strike="noStrike" spc="-1" dirty="0">
              <a:solidFill>
                <a:srgbClr val="000000"/>
              </a:solidFill>
              <a:uFill>
                <a:solidFill>
                  <a:srgbClr val="FFFFFF"/>
                </a:solidFill>
              </a:uFill>
              <a:latin typeface="Arial"/>
            </a:endParaRPr>
          </a:p>
        </p:txBody>
      </p:sp>
      <p:sp>
        <p:nvSpPr>
          <p:cNvPr id="386" name="TextShape 2"/>
          <p:cNvSpPr txBox="1"/>
          <p:nvPr/>
        </p:nvSpPr>
        <p:spPr>
          <a:xfrm>
            <a:off x="3884760" y="8685360"/>
            <a:ext cx="2971440" cy="458280"/>
          </a:xfrm>
          <a:prstGeom prst="rect">
            <a:avLst/>
          </a:prstGeom>
          <a:noFill/>
          <a:ln>
            <a:noFill/>
          </a:ln>
        </p:spPr>
        <p:txBody>
          <a:bodyPr anchor="b"/>
          <a:lstStyle/>
          <a:p>
            <a:pPr algn="r">
              <a:lnSpc>
                <a:spcPct val="100000"/>
              </a:lnSpc>
            </a:pPr>
            <a:fld id="{51BC2CE5-D856-4E35-81E6-E8D6FB5EB884}" type="slidenum">
              <a:rPr lang="en-US" sz="1200" b="0" strike="noStrike" spc="-1">
                <a:solidFill>
                  <a:srgbClr val="000000"/>
                </a:solidFill>
                <a:uFill>
                  <a:solidFill>
                    <a:srgbClr val="FFFFFF"/>
                  </a:solidFill>
                </a:uFill>
                <a:latin typeface="+mn-lt"/>
                <a:ea typeface="+mn-ea"/>
              </a:rPr>
              <a:t>28</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36895541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 name="PlaceHolder 1"/>
          <p:cNvSpPr>
            <a:spLocks noGrp="1"/>
          </p:cNvSpPr>
          <p:nvPr>
            <p:ph type="body"/>
          </p:nvPr>
        </p:nvSpPr>
        <p:spPr>
          <a:xfrm>
            <a:off x="685800" y="4400640"/>
            <a:ext cx="5486040" cy="3600000"/>
          </a:xfrm>
          <a:prstGeom prst="rect">
            <a:avLst/>
          </a:prstGeom>
        </p:spPr>
        <p:txBody>
          <a:bodyPr/>
          <a:lstStyle/>
          <a:p>
            <a:endParaRPr lang="en-US" sz="2000" b="0" strike="noStrike" spc="-1" dirty="0">
              <a:solidFill>
                <a:srgbClr val="000000"/>
              </a:solidFill>
              <a:uFill>
                <a:solidFill>
                  <a:srgbClr val="FFFFFF"/>
                </a:solidFill>
              </a:uFill>
              <a:latin typeface="Arial"/>
            </a:endParaRPr>
          </a:p>
        </p:txBody>
      </p:sp>
      <p:sp>
        <p:nvSpPr>
          <p:cNvPr id="386" name="TextShape 2"/>
          <p:cNvSpPr txBox="1"/>
          <p:nvPr/>
        </p:nvSpPr>
        <p:spPr>
          <a:xfrm>
            <a:off x="3884760" y="8685360"/>
            <a:ext cx="2971440" cy="458280"/>
          </a:xfrm>
          <a:prstGeom prst="rect">
            <a:avLst/>
          </a:prstGeom>
          <a:noFill/>
          <a:ln>
            <a:noFill/>
          </a:ln>
        </p:spPr>
        <p:txBody>
          <a:bodyPr anchor="b"/>
          <a:lstStyle/>
          <a:p>
            <a:pPr algn="r">
              <a:lnSpc>
                <a:spcPct val="100000"/>
              </a:lnSpc>
            </a:pPr>
            <a:fld id="{51BC2CE5-D856-4E35-81E6-E8D6FB5EB884}" type="slidenum">
              <a:rPr lang="en-US" sz="1200" b="0" strike="noStrike" spc="-1">
                <a:solidFill>
                  <a:srgbClr val="000000"/>
                </a:solidFill>
                <a:uFill>
                  <a:solidFill>
                    <a:srgbClr val="FFFFFF"/>
                  </a:solidFill>
                </a:uFill>
                <a:latin typeface="+mn-lt"/>
                <a:ea typeface="+mn-ea"/>
              </a:rPr>
              <a:t>39</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37256673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 name="PlaceHolder 1"/>
          <p:cNvSpPr>
            <a:spLocks noGrp="1"/>
          </p:cNvSpPr>
          <p:nvPr>
            <p:ph type="body"/>
          </p:nvPr>
        </p:nvSpPr>
        <p:spPr>
          <a:xfrm>
            <a:off x="685800" y="4400640"/>
            <a:ext cx="5486040" cy="3600000"/>
          </a:xfrm>
          <a:prstGeom prst="rect">
            <a:avLst/>
          </a:prstGeom>
        </p:spPr>
        <p:txBody>
          <a:bodyPr/>
          <a:lstStyle/>
          <a:p>
            <a:endParaRPr lang="en-US" sz="2000" b="0" strike="noStrike" spc="-1" dirty="0">
              <a:solidFill>
                <a:srgbClr val="000000"/>
              </a:solidFill>
              <a:uFill>
                <a:solidFill>
                  <a:srgbClr val="FFFFFF"/>
                </a:solidFill>
              </a:uFill>
              <a:latin typeface="Arial"/>
            </a:endParaRPr>
          </a:p>
        </p:txBody>
      </p:sp>
      <p:sp>
        <p:nvSpPr>
          <p:cNvPr id="386" name="TextShape 2"/>
          <p:cNvSpPr txBox="1"/>
          <p:nvPr/>
        </p:nvSpPr>
        <p:spPr>
          <a:xfrm>
            <a:off x="3884760" y="8685360"/>
            <a:ext cx="2971440" cy="458280"/>
          </a:xfrm>
          <a:prstGeom prst="rect">
            <a:avLst/>
          </a:prstGeom>
          <a:noFill/>
          <a:ln>
            <a:noFill/>
          </a:ln>
        </p:spPr>
        <p:txBody>
          <a:bodyPr anchor="b"/>
          <a:lstStyle/>
          <a:p>
            <a:pPr algn="r">
              <a:lnSpc>
                <a:spcPct val="100000"/>
              </a:lnSpc>
            </a:pPr>
            <a:fld id="{51BC2CE5-D856-4E35-81E6-E8D6FB5EB884}" type="slidenum">
              <a:rPr lang="en-US" sz="1200" b="0" strike="noStrike" spc="-1">
                <a:solidFill>
                  <a:srgbClr val="000000"/>
                </a:solidFill>
                <a:uFill>
                  <a:solidFill>
                    <a:srgbClr val="FFFFFF"/>
                  </a:solidFill>
                </a:uFill>
                <a:latin typeface="+mn-lt"/>
                <a:ea typeface="+mn-ea"/>
              </a:rPr>
              <a:t>40</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916716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 name="PlaceHolder 1"/>
          <p:cNvSpPr>
            <a:spLocks noGrp="1"/>
          </p:cNvSpPr>
          <p:nvPr>
            <p:ph type="body"/>
          </p:nvPr>
        </p:nvSpPr>
        <p:spPr>
          <a:xfrm>
            <a:off x="685800" y="4400640"/>
            <a:ext cx="5486040" cy="3600000"/>
          </a:xfrm>
          <a:prstGeom prst="rect">
            <a:avLst/>
          </a:prstGeom>
        </p:spPr>
        <p:txBody>
          <a:bodyPr/>
          <a:lstStyle/>
          <a:p>
            <a:r>
              <a:rPr lang="en-US" sz="2000" b="0" strike="noStrike" spc="-1">
                <a:solidFill>
                  <a:srgbClr val="000000"/>
                </a:solidFill>
                <a:uFill>
                  <a:solidFill>
                    <a:srgbClr val="FFFFFF"/>
                  </a:solidFill>
                </a:uFill>
                <a:latin typeface="Arial"/>
              </a:rPr>
              <a:t>ISOMORPHIC!</a:t>
            </a:r>
          </a:p>
          <a:p>
            <a:endParaRPr lang="en-US" sz="2000" b="0" strike="noStrike" spc="-1">
              <a:solidFill>
                <a:srgbClr val="000000"/>
              </a:solidFill>
              <a:uFill>
                <a:solidFill>
                  <a:srgbClr val="FFFFFF"/>
                </a:solidFill>
              </a:uFill>
              <a:latin typeface="Arial"/>
            </a:endParaRPr>
          </a:p>
          <a:p>
            <a:r>
              <a:rPr lang="en-US" sz="2000" b="0" strike="noStrike" spc="-1">
                <a:solidFill>
                  <a:srgbClr val="000000"/>
                </a:solidFill>
                <a:uFill>
                  <a:solidFill>
                    <a:srgbClr val="FFFFFF"/>
                  </a:solidFill>
                </a:uFill>
                <a:latin typeface="Arial"/>
              </a:rPr>
              <a:t>Answer: C</a:t>
            </a:r>
          </a:p>
        </p:txBody>
      </p:sp>
    </p:spTree>
    <p:extLst>
      <p:ext uri="{BB962C8B-B14F-4D97-AF65-F5344CB8AC3E}">
        <p14:creationId xmlns:p14="http://schemas.microsoft.com/office/powerpoint/2010/main" val="34581676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 name="PlaceHolder 1"/>
          <p:cNvSpPr>
            <a:spLocks noGrp="1"/>
          </p:cNvSpPr>
          <p:nvPr>
            <p:ph type="body"/>
          </p:nvPr>
        </p:nvSpPr>
        <p:spPr>
          <a:xfrm>
            <a:off x="685800" y="4400640"/>
            <a:ext cx="5486040" cy="3600000"/>
          </a:xfrm>
          <a:prstGeom prst="rect">
            <a:avLst/>
          </a:prstGeom>
        </p:spPr>
        <p:txBody>
          <a:bodyPr/>
          <a:lstStyle/>
          <a:p>
            <a:r>
              <a:rPr lang="en-US" sz="2000" b="0" strike="noStrike" spc="-1">
                <a:solidFill>
                  <a:srgbClr val="000000"/>
                </a:solidFill>
                <a:uFill>
                  <a:solidFill>
                    <a:srgbClr val="FFFFFF"/>
                  </a:solidFill>
                </a:uFill>
                <a:latin typeface="Arial"/>
              </a:rPr>
              <a:t>Answer: C</a:t>
            </a:r>
          </a:p>
          <a:p>
            <a:endParaRPr lang="en-US" sz="2000" b="0" strike="noStrike" spc="-1">
              <a:solidFill>
                <a:srgbClr val="000000"/>
              </a:solidFill>
              <a:uFill>
                <a:solidFill>
                  <a:srgbClr val="FFFFFF"/>
                </a:solidFill>
              </a:uFill>
              <a:latin typeface="Arial"/>
            </a:endParaRPr>
          </a:p>
          <a:p>
            <a:r>
              <a:rPr lang="en-US" sz="2000" b="0" strike="noStrike" spc="-1">
                <a:solidFill>
                  <a:srgbClr val="000000"/>
                </a:solidFill>
                <a:uFill>
                  <a:solidFill>
                    <a:srgbClr val="FFFFFF"/>
                  </a:solidFill>
                </a:uFill>
                <a:latin typeface="Arial"/>
              </a:rPr>
              <a:t>Show address stream, assuming array starts at 0x100</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 name="PlaceHolder 1"/>
          <p:cNvSpPr>
            <a:spLocks noGrp="1"/>
          </p:cNvSpPr>
          <p:nvPr>
            <p:ph type="body"/>
          </p:nvPr>
        </p:nvSpPr>
        <p:spPr>
          <a:xfrm>
            <a:off x="685800" y="4400640"/>
            <a:ext cx="5486040" cy="3600000"/>
          </a:xfrm>
          <a:prstGeom prst="rect">
            <a:avLst/>
          </a:prstGeom>
        </p:spPr>
        <p:txBody>
          <a:bodyPr/>
          <a:lstStyle/>
          <a:p>
            <a:r>
              <a:rPr lang="en-US" sz="2000" b="0" strike="noStrike" spc="-1">
                <a:solidFill>
                  <a:srgbClr val="000000"/>
                </a:solidFill>
                <a:uFill>
                  <a:solidFill>
                    <a:srgbClr val="FFFFFF"/>
                  </a:solidFill>
                </a:uFill>
                <a:latin typeface="Arial"/>
              </a:rPr>
              <a:t>Answer: C</a:t>
            </a:r>
          </a:p>
          <a:p>
            <a:endParaRPr lang="en-US" sz="2000" b="0" strike="noStrike" spc="-1">
              <a:solidFill>
                <a:srgbClr val="000000"/>
              </a:solidFill>
              <a:uFill>
                <a:solidFill>
                  <a:srgbClr val="FFFFFF"/>
                </a:solidFill>
              </a:uFill>
              <a:latin typeface="Arial"/>
            </a:endParaRPr>
          </a:p>
          <a:p>
            <a:r>
              <a:rPr lang="en-US" sz="2000" b="0" strike="noStrike" spc="-1">
                <a:solidFill>
                  <a:srgbClr val="000000"/>
                </a:solidFill>
                <a:uFill>
                  <a:solidFill>
                    <a:srgbClr val="FFFFFF"/>
                  </a:solidFill>
                </a:uFill>
                <a:latin typeface="Arial"/>
              </a:rPr>
              <a:t>Show address stream, assuming array starts at 0x100</a:t>
            </a:r>
          </a:p>
        </p:txBody>
      </p:sp>
    </p:spTree>
    <p:extLst>
      <p:ext uri="{BB962C8B-B14F-4D97-AF65-F5344CB8AC3E}">
        <p14:creationId xmlns:p14="http://schemas.microsoft.com/office/powerpoint/2010/main" val="29438063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 name="PlaceHolder 1"/>
          <p:cNvSpPr>
            <a:spLocks noGrp="1"/>
          </p:cNvSpPr>
          <p:nvPr>
            <p:ph type="body"/>
          </p:nvPr>
        </p:nvSpPr>
        <p:spPr>
          <a:xfrm>
            <a:off x="685800" y="4400640"/>
            <a:ext cx="5486040" cy="3600000"/>
          </a:xfrm>
          <a:prstGeom prst="rect">
            <a:avLst/>
          </a:prstGeom>
        </p:spPr>
        <p:txBody>
          <a:bodyPr/>
          <a:lstStyle/>
          <a:p>
            <a:r>
              <a:rPr lang="en-US" sz="2000" b="0" strike="noStrike" spc="-1">
                <a:solidFill>
                  <a:srgbClr val="000000"/>
                </a:solidFill>
                <a:uFill>
                  <a:solidFill>
                    <a:srgbClr val="FFFFFF"/>
                  </a:solidFill>
                </a:uFill>
                <a:latin typeface="Arial"/>
              </a:rPr>
              <a:t>Answer: D</a:t>
            </a:r>
          </a:p>
          <a:p>
            <a:endParaRPr lang="en-US" sz="2000" b="0" strike="noStrike" spc="-1">
              <a:solidFill>
                <a:srgbClr val="000000"/>
              </a:solidFill>
              <a:uFill>
                <a:solidFill>
                  <a:srgbClr val="FFFFFF"/>
                </a:solidFill>
              </a:uFill>
              <a:latin typeface="Arial"/>
            </a:endParaRPr>
          </a:p>
          <a:p>
            <a:r>
              <a:rPr lang="en-US" sz="2000" b="0" strike="noStrike" spc="-1">
                <a:solidFill>
                  <a:srgbClr val="000000"/>
                </a:solidFill>
                <a:uFill>
                  <a:solidFill>
                    <a:srgbClr val="FFFFFF"/>
                  </a:solidFill>
                </a:uFill>
                <a:latin typeface="Arial"/>
              </a:rPr>
              <a:t>16 byte blocks, 4 bytes per int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 name="PlaceHolder 1"/>
          <p:cNvSpPr>
            <a:spLocks noGrp="1"/>
          </p:cNvSpPr>
          <p:nvPr>
            <p:ph type="body"/>
          </p:nvPr>
        </p:nvSpPr>
        <p:spPr>
          <a:xfrm>
            <a:off x="685800" y="4400640"/>
            <a:ext cx="5486040" cy="3600000"/>
          </a:xfrm>
          <a:prstGeom prst="rect">
            <a:avLst/>
          </a:prstGeom>
        </p:spPr>
        <p:txBody>
          <a:bodyPr/>
          <a:lstStyle/>
          <a:p>
            <a:r>
              <a:rPr lang="en-US" sz="2000" b="0" strike="noStrike" spc="-1">
                <a:solidFill>
                  <a:srgbClr val="000000"/>
                </a:solidFill>
                <a:uFill>
                  <a:solidFill>
                    <a:srgbClr val="FFFFFF"/>
                  </a:solidFill>
                </a:uFill>
                <a:latin typeface="Arial"/>
              </a:rPr>
              <a:t>Answer: D</a:t>
            </a:r>
          </a:p>
          <a:p>
            <a:endParaRPr lang="en-US" sz="2000" b="0" strike="noStrike" spc="-1">
              <a:solidFill>
                <a:srgbClr val="000000"/>
              </a:solidFill>
              <a:uFill>
                <a:solidFill>
                  <a:srgbClr val="FFFFFF"/>
                </a:solidFill>
              </a:uFill>
              <a:latin typeface="Arial"/>
            </a:endParaRPr>
          </a:p>
          <a:p>
            <a:r>
              <a:rPr lang="en-US" sz="2000" b="0" strike="noStrike" spc="-1">
                <a:solidFill>
                  <a:srgbClr val="000000"/>
                </a:solidFill>
                <a:uFill>
                  <a:solidFill>
                    <a:srgbClr val="FFFFFF"/>
                  </a:solidFill>
                </a:uFill>
                <a:latin typeface="Arial"/>
              </a:rPr>
              <a:t>16 byte blocks, 4 bytes per int</a:t>
            </a:r>
          </a:p>
        </p:txBody>
      </p:sp>
    </p:spTree>
    <p:extLst>
      <p:ext uri="{BB962C8B-B14F-4D97-AF65-F5344CB8AC3E}">
        <p14:creationId xmlns:p14="http://schemas.microsoft.com/office/powerpoint/2010/main" val="5842551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 name="PlaceHolder 1"/>
          <p:cNvSpPr>
            <a:spLocks noGrp="1"/>
          </p:cNvSpPr>
          <p:nvPr>
            <p:ph type="body"/>
          </p:nvPr>
        </p:nvSpPr>
        <p:spPr>
          <a:xfrm>
            <a:off x="685800" y="4400640"/>
            <a:ext cx="5486040" cy="3600000"/>
          </a:xfrm>
          <a:prstGeom prst="rect">
            <a:avLst/>
          </a:prstGeom>
        </p:spPr>
        <p:txBody>
          <a:bodyPr/>
          <a:lstStyle/>
          <a:p>
            <a:r>
              <a:rPr lang="en-US" sz="2000" b="0" strike="noStrike" spc="-1">
                <a:solidFill>
                  <a:srgbClr val="000000"/>
                </a:solidFill>
                <a:uFill>
                  <a:solidFill>
                    <a:srgbClr val="FFFFFF"/>
                  </a:solidFill>
                </a:uFill>
                <a:latin typeface="Arial"/>
              </a:rPr>
              <a:t>Answer: B</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 name="PlaceHolder 1"/>
          <p:cNvSpPr>
            <a:spLocks noGrp="1"/>
          </p:cNvSpPr>
          <p:nvPr>
            <p:ph type="body"/>
          </p:nvPr>
        </p:nvSpPr>
        <p:spPr>
          <a:xfrm>
            <a:off x="685800" y="4400640"/>
            <a:ext cx="5486040" cy="3600000"/>
          </a:xfrm>
          <a:prstGeom prst="rect">
            <a:avLst/>
          </a:prstGeom>
        </p:spPr>
        <p:txBody>
          <a:bodyPr/>
          <a:lstStyle/>
          <a:p>
            <a:r>
              <a:rPr lang="en-US" sz="2000" b="0" strike="noStrike" spc="-1">
                <a:solidFill>
                  <a:srgbClr val="000000"/>
                </a:solidFill>
                <a:uFill>
                  <a:solidFill>
                    <a:srgbClr val="FFFFFF"/>
                  </a:solidFill>
                </a:uFill>
                <a:latin typeface="Arial"/>
              </a:rPr>
              <a:t>Answer: B</a:t>
            </a:r>
          </a:p>
        </p:txBody>
      </p:sp>
    </p:spTree>
    <p:extLst>
      <p:ext uri="{BB962C8B-B14F-4D97-AF65-F5344CB8AC3E}">
        <p14:creationId xmlns:p14="http://schemas.microsoft.com/office/powerpoint/2010/main" val="32079187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3" name="PlaceHolder 1"/>
          <p:cNvSpPr>
            <a:spLocks noGrp="1"/>
          </p:cNvSpPr>
          <p:nvPr>
            <p:ph type="body"/>
          </p:nvPr>
        </p:nvSpPr>
        <p:spPr>
          <a:xfrm>
            <a:off x="685800" y="4400640"/>
            <a:ext cx="5486040" cy="3600000"/>
          </a:xfrm>
          <a:prstGeom prst="rect">
            <a:avLst/>
          </a:prstGeom>
        </p:spPr>
        <p:txBody>
          <a:bodyPr/>
          <a:lstStyle/>
          <a:p>
            <a:r>
              <a:rPr lang="en-US" sz="2000" b="0" strike="noStrike" spc="-1">
                <a:solidFill>
                  <a:srgbClr val="000000"/>
                </a:solidFill>
                <a:uFill>
                  <a:solidFill>
                    <a:srgbClr val="FFFFFF"/>
                  </a:solidFill>
                </a:uFill>
                <a:latin typeface="Arial"/>
              </a:rPr>
              <a:t>Answer: D (set 3)</a:t>
            </a:r>
          </a:p>
          <a:p>
            <a:endParaRPr lang="en-US" sz="2000" b="0" strike="noStrike" spc="-1">
              <a:solidFill>
                <a:srgbClr val="000000"/>
              </a:solidFill>
              <a:uFill>
                <a:solidFill>
                  <a:srgbClr val="FFFFFF"/>
                </a:solidFill>
              </a:uFill>
              <a:latin typeface="Arial"/>
            </a:endParaRPr>
          </a:p>
          <a:p>
            <a:r>
              <a:rPr lang="en-US" sz="2000" b="0" strike="noStrike" spc="-1">
                <a:solidFill>
                  <a:srgbClr val="000000"/>
                </a:solidFill>
                <a:uFill>
                  <a:solidFill>
                    <a:srgbClr val="FFFFFF"/>
                  </a:solidFill>
                </a:uFill>
                <a:latin typeface="Arial"/>
              </a:rPr>
              <a:t>0xFA1C = 11111010000 11 100</a:t>
            </a:r>
          </a:p>
        </p:txBody>
      </p:sp>
    </p:spTree>
    <p:extLst>
      <p:ext uri="{BB962C8B-B14F-4D97-AF65-F5344CB8AC3E}">
        <p14:creationId xmlns:p14="http://schemas.microsoft.com/office/powerpoint/2010/main" val="19807055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28560" y="273960"/>
            <a:ext cx="7886520" cy="993960"/>
          </a:xfrm>
          <a:prstGeom prst="rect">
            <a:avLst/>
          </a:prstGeom>
        </p:spPr>
        <p:txBody>
          <a:bodyPr lIns="0" tIns="0" rIns="0" bIns="0" anchor="ctr"/>
          <a:lstStyle/>
          <a:p>
            <a:endParaRPr lang="en-US" sz="1350" b="0" strike="noStrike" spc="-1">
              <a:solidFill>
                <a:srgbClr val="000000"/>
              </a:solidFill>
              <a:uFill>
                <a:solidFill>
                  <a:srgbClr val="FFFFFF"/>
                </a:solidFill>
              </a:uFill>
              <a:latin typeface="Arial"/>
            </a:endParaRPr>
          </a:p>
        </p:txBody>
      </p:sp>
      <p:sp>
        <p:nvSpPr>
          <p:cNvPr id="27" name="PlaceHolder 2"/>
          <p:cNvSpPr>
            <a:spLocks noGrp="1"/>
          </p:cNvSpPr>
          <p:nvPr>
            <p:ph type="body"/>
          </p:nvPr>
        </p:nvSpPr>
        <p:spPr>
          <a:xfrm>
            <a:off x="628560" y="1369080"/>
            <a:ext cx="7886520" cy="155628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
        <p:nvSpPr>
          <p:cNvPr id="28" name="PlaceHolder 3"/>
          <p:cNvSpPr>
            <a:spLocks noGrp="1"/>
          </p:cNvSpPr>
          <p:nvPr>
            <p:ph type="body"/>
          </p:nvPr>
        </p:nvSpPr>
        <p:spPr>
          <a:xfrm>
            <a:off x="628560" y="3073680"/>
            <a:ext cx="7886520" cy="155628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28560" y="273960"/>
            <a:ext cx="7886520" cy="993960"/>
          </a:xfrm>
          <a:prstGeom prst="rect">
            <a:avLst/>
          </a:prstGeom>
        </p:spPr>
        <p:txBody>
          <a:bodyPr lIns="0" tIns="0" rIns="0" bIns="0" anchor="ctr"/>
          <a:lstStyle/>
          <a:p>
            <a:endParaRPr lang="en-US" sz="1350" b="0" strike="noStrike" spc="-1">
              <a:solidFill>
                <a:srgbClr val="000000"/>
              </a:solidFill>
              <a:uFill>
                <a:solidFill>
                  <a:srgbClr val="FFFFFF"/>
                </a:solidFill>
              </a:uFill>
              <a:latin typeface="Arial"/>
            </a:endParaRPr>
          </a:p>
        </p:txBody>
      </p:sp>
      <p:sp>
        <p:nvSpPr>
          <p:cNvPr id="30" name="PlaceHolder 2"/>
          <p:cNvSpPr>
            <a:spLocks noGrp="1"/>
          </p:cNvSpPr>
          <p:nvPr>
            <p:ph type="body"/>
          </p:nvPr>
        </p:nvSpPr>
        <p:spPr>
          <a:xfrm>
            <a:off x="628560" y="1369080"/>
            <a:ext cx="3848400" cy="155628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
        <p:nvSpPr>
          <p:cNvPr id="31" name="PlaceHolder 3"/>
          <p:cNvSpPr>
            <a:spLocks noGrp="1"/>
          </p:cNvSpPr>
          <p:nvPr>
            <p:ph type="body"/>
          </p:nvPr>
        </p:nvSpPr>
        <p:spPr>
          <a:xfrm>
            <a:off x="4669920" y="1369080"/>
            <a:ext cx="3848400" cy="155628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
        <p:nvSpPr>
          <p:cNvPr id="32" name="PlaceHolder 4"/>
          <p:cNvSpPr>
            <a:spLocks noGrp="1"/>
          </p:cNvSpPr>
          <p:nvPr>
            <p:ph type="body"/>
          </p:nvPr>
        </p:nvSpPr>
        <p:spPr>
          <a:xfrm>
            <a:off x="4669920" y="3073680"/>
            <a:ext cx="3848400" cy="155628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
        <p:nvSpPr>
          <p:cNvPr id="33" name="PlaceHolder 5"/>
          <p:cNvSpPr>
            <a:spLocks noGrp="1"/>
          </p:cNvSpPr>
          <p:nvPr>
            <p:ph type="body"/>
          </p:nvPr>
        </p:nvSpPr>
        <p:spPr>
          <a:xfrm>
            <a:off x="628560" y="3073680"/>
            <a:ext cx="3848400" cy="155628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628560" y="273960"/>
            <a:ext cx="7886520" cy="993960"/>
          </a:xfrm>
          <a:prstGeom prst="rect">
            <a:avLst/>
          </a:prstGeom>
        </p:spPr>
        <p:txBody>
          <a:bodyPr lIns="0" tIns="0" rIns="0" bIns="0" anchor="ctr"/>
          <a:lstStyle/>
          <a:p>
            <a:endParaRPr lang="en-US" sz="1350" b="0" strike="noStrike" spc="-1">
              <a:solidFill>
                <a:srgbClr val="000000"/>
              </a:solidFill>
              <a:uFill>
                <a:solidFill>
                  <a:srgbClr val="FFFFFF"/>
                </a:solidFill>
              </a:uFill>
              <a:latin typeface="Arial"/>
            </a:endParaRPr>
          </a:p>
        </p:txBody>
      </p:sp>
      <p:sp>
        <p:nvSpPr>
          <p:cNvPr id="35" name="PlaceHolder 2"/>
          <p:cNvSpPr>
            <a:spLocks noGrp="1"/>
          </p:cNvSpPr>
          <p:nvPr>
            <p:ph type="body"/>
          </p:nvPr>
        </p:nvSpPr>
        <p:spPr>
          <a:xfrm>
            <a:off x="628560" y="1369080"/>
            <a:ext cx="7886520" cy="326304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
        <p:nvSpPr>
          <p:cNvPr id="36" name="PlaceHolder 3"/>
          <p:cNvSpPr>
            <a:spLocks noGrp="1"/>
          </p:cNvSpPr>
          <p:nvPr>
            <p:ph type="body"/>
          </p:nvPr>
        </p:nvSpPr>
        <p:spPr>
          <a:xfrm>
            <a:off x="628560" y="1369080"/>
            <a:ext cx="7886520" cy="326304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pic>
        <p:nvPicPr>
          <p:cNvPr id="37" name="Picture 36"/>
          <p:cNvPicPr/>
          <p:nvPr/>
        </p:nvPicPr>
        <p:blipFill>
          <a:blip r:embed="rId2"/>
          <a:stretch/>
        </p:blipFill>
        <p:spPr>
          <a:xfrm>
            <a:off x="2526480" y="1369080"/>
            <a:ext cx="4089960" cy="3263040"/>
          </a:xfrm>
          <a:prstGeom prst="rect">
            <a:avLst/>
          </a:prstGeom>
          <a:ln>
            <a:noFill/>
          </a:ln>
        </p:spPr>
      </p:pic>
      <p:pic>
        <p:nvPicPr>
          <p:cNvPr id="38" name="Picture 37"/>
          <p:cNvPicPr/>
          <p:nvPr/>
        </p:nvPicPr>
        <p:blipFill>
          <a:blip r:embed="rId2"/>
          <a:stretch/>
        </p:blipFill>
        <p:spPr>
          <a:xfrm>
            <a:off x="2526480" y="1369080"/>
            <a:ext cx="4089960" cy="3263040"/>
          </a:xfrm>
          <a:prstGeom prst="rect">
            <a:avLst/>
          </a:prstGeom>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4" name="PlaceHolder 1"/>
          <p:cNvSpPr>
            <a:spLocks noGrp="1"/>
          </p:cNvSpPr>
          <p:nvPr>
            <p:ph type="title"/>
          </p:nvPr>
        </p:nvSpPr>
        <p:spPr>
          <a:xfrm>
            <a:off x="628560" y="273960"/>
            <a:ext cx="7886520" cy="993960"/>
          </a:xfrm>
          <a:prstGeom prst="rect">
            <a:avLst/>
          </a:prstGeom>
        </p:spPr>
        <p:txBody>
          <a:bodyPr lIns="0" tIns="0" rIns="0" bIns="0" anchor="ctr"/>
          <a:lstStyle/>
          <a:p>
            <a:endParaRPr lang="en-US" sz="1350" b="0" strike="noStrike" spc="-1">
              <a:solidFill>
                <a:srgbClr val="000000"/>
              </a:solidFill>
              <a:uFill>
                <a:solidFill>
                  <a:srgbClr val="FFFFFF"/>
                </a:solidFill>
              </a:uFill>
              <a:latin typeface="Arial"/>
            </a:endParaRPr>
          </a:p>
        </p:txBody>
      </p:sp>
      <p:sp>
        <p:nvSpPr>
          <p:cNvPr id="45" name="PlaceHolder 2"/>
          <p:cNvSpPr>
            <a:spLocks noGrp="1"/>
          </p:cNvSpPr>
          <p:nvPr>
            <p:ph type="subTitle"/>
          </p:nvPr>
        </p:nvSpPr>
        <p:spPr>
          <a:xfrm>
            <a:off x="628560" y="1369080"/>
            <a:ext cx="7886520" cy="3263040"/>
          </a:xfrm>
          <a:prstGeom prst="rect">
            <a:avLst/>
          </a:prstGeom>
        </p:spPr>
        <p:txBody>
          <a:bodyPr lIns="0" tIns="0" rIns="0" bIns="0" anchor="ctr"/>
          <a:lstStyle/>
          <a:p>
            <a:pPr algn="ctr"/>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628560" y="273960"/>
            <a:ext cx="7886520" cy="993960"/>
          </a:xfrm>
          <a:prstGeom prst="rect">
            <a:avLst/>
          </a:prstGeom>
        </p:spPr>
        <p:txBody>
          <a:bodyPr lIns="0" tIns="0" rIns="0" bIns="0" anchor="ctr"/>
          <a:lstStyle/>
          <a:p>
            <a:endParaRPr lang="en-US" sz="1350" b="0" strike="noStrike" spc="-1">
              <a:solidFill>
                <a:srgbClr val="000000"/>
              </a:solidFill>
              <a:uFill>
                <a:solidFill>
                  <a:srgbClr val="FFFFFF"/>
                </a:solidFill>
              </a:uFill>
              <a:latin typeface="Arial"/>
            </a:endParaRPr>
          </a:p>
        </p:txBody>
      </p:sp>
      <p:sp>
        <p:nvSpPr>
          <p:cNvPr id="47" name="PlaceHolder 2"/>
          <p:cNvSpPr>
            <a:spLocks noGrp="1"/>
          </p:cNvSpPr>
          <p:nvPr>
            <p:ph type="body"/>
          </p:nvPr>
        </p:nvSpPr>
        <p:spPr>
          <a:xfrm>
            <a:off x="628560" y="1369080"/>
            <a:ext cx="7886520" cy="326304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628560" y="273960"/>
            <a:ext cx="7886520" cy="993960"/>
          </a:xfrm>
          <a:prstGeom prst="rect">
            <a:avLst/>
          </a:prstGeom>
        </p:spPr>
        <p:txBody>
          <a:bodyPr lIns="0" tIns="0" rIns="0" bIns="0" anchor="ctr"/>
          <a:lstStyle/>
          <a:p>
            <a:endParaRPr lang="en-US" sz="1350" b="0" strike="noStrike" spc="-1">
              <a:solidFill>
                <a:srgbClr val="000000"/>
              </a:solidFill>
              <a:uFill>
                <a:solidFill>
                  <a:srgbClr val="FFFFFF"/>
                </a:solidFill>
              </a:uFill>
              <a:latin typeface="Arial"/>
            </a:endParaRPr>
          </a:p>
        </p:txBody>
      </p:sp>
      <p:sp>
        <p:nvSpPr>
          <p:cNvPr id="49" name="PlaceHolder 2"/>
          <p:cNvSpPr>
            <a:spLocks noGrp="1"/>
          </p:cNvSpPr>
          <p:nvPr>
            <p:ph type="body"/>
          </p:nvPr>
        </p:nvSpPr>
        <p:spPr>
          <a:xfrm>
            <a:off x="628560" y="1369080"/>
            <a:ext cx="3848400" cy="326304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
        <p:nvSpPr>
          <p:cNvPr id="50" name="PlaceHolder 3"/>
          <p:cNvSpPr>
            <a:spLocks noGrp="1"/>
          </p:cNvSpPr>
          <p:nvPr>
            <p:ph type="body"/>
          </p:nvPr>
        </p:nvSpPr>
        <p:spPr>
          <a:xfrm>
            <a:off x="4669920" y="1369080"/>
            <a:ext cx="3848400" cy="326304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1" name="PlaceHolder 1"/>
          <p:cNvSpPr>
            <a:spLocks noGrp="1"/>
          </p:cNvSpPr>
          <p:nvPr>
            <p:ph type="title"/>
          </p:nvPr>
        </p:nvSpPr>
        <p:spPr>
          <a:xfrm>
            <a:off x="628560" y="273960"/>
            <a:ext cx="7886520" cy="993960"/>
          </a:xfrm>
          <a:prstGeom prst="rect">
            <a:avLst/>
          </a:prstGeom>
        </p:spPr>
        <p:txBody>
          <a:bodyPr lIns="0" tIns="0" rIns="0" bIns="0" anchor="ctr"/>
          <a:lstStyle/>
          <a:p>
            <a:endParaRPr lang="en-US" sz="1350" b="0" strike="noStrike" spc="-1">
              <a:solidFill>
                <a:srgbClr val="000000"/>
              </a:solidFill>
              <a:uFill>
                <a:solidFill>
                  <a:srgbClr val="FFFFFF"/>
                </a:solidFill>
              </a:uFill>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2" name="PlaceHolder 1"/>
          <p:cNvSpPr>
            <a:spLocks noGrp="1"/>
          </p:cNvSpPr>
          <p:nvPr>
            <p:ph type="subTitle"/>
          </p:nvPr>
        </p:nvSpPr>
        <p:spPr>
          <a:xfrm>
            <a:off x="628560" y="273960"/>
            <a:ext cx="7886520" cy="4608720"/>
          </a:xfrm>
          <a:prstGeom prst="rect">
            <a:avLst/>
          </a:prstGeom>
        </p:spPr>
        <p:txBody>
          <a:bodyPr lIns="0" tIns="0" rIns="0" bIns="0" anchor="ctr"/>
          <a:lstStyle/>
          <a:p>
            <a:pPr algn="ctr"/>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628560" y="273960"/>
            <a:ext cx="7886520" cy="993960"/>
          </a:xfrm>
          <a:prstGeom prst="rect">
            <a:avLst/>
          </a:prstGeom>
        </p:spPr>
        <p:txBody>
          <a:bodyPr lIns="0" tIns="0" rIns="0" bIns="0" anchor="ctr"/>
          <a:lstStyle/>
          <a:p>
            <a:endParaRPr lang="en-US" sz="1350" b="0" strike="noStrike" spc="-1">
              <a:solidFill>
                <a:srgbClr val="000000"/>
              </a:solidFill>
              <a:uFill>
                <a:solidFill>
                  <a:srgbClr val="FFFFFF"/>
                </a:solidFill>
              </a:uFill>
              <a:latin typeface="Arial"/>
            </a:endParaRPr>
          </a:p>
        </p:txBody>
      </p:sp>
      <p:sp>
        <p:nvSpPr>
          <p:cNvPr id="54" name="PlaceHolder 2"/>
          <p:cNvSpPr>
            <a:spLocks noGrp="1"/>
          </p:cNvSpPr>
          <p:nvPr>
            <p:ph type="body"/>
          </p:nvPr>
        </p:nvSpPr>
        <p:spPr>
          <a:xfrm>
            <a:off x="628560" y="1369080"/>
            <a:ext cx="3848400" cy="155628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
        <p:nvSpPr>
          <p:cNvPr id="55" name="PlaceHolder 3"/>
          <p:cNvSpPr>
            <a:spLocks noGrp="1"/>
          </p:cNvSpPr>
          <p:nvPr>
            <p:ph type="body"/>
          </p:nvPr>
        </p:nvSpPr>
        <p:spPr>
          <a:xfrm>
            <a:off x="628560" y="3073680"/>
            <a:ext cx="3848400" cy="155628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
        <p:nvSpPr>
          <p:cNvPr id="56" name="PlaceHolder 4"/>
          <p:cNvSpPr>
            <a:spLocks noGrp="1"/>
          </p:cNvSpPr>
          <p:nvPr>
            <p:ph type="body"/>
          </p:nvPr>
        </p:nvSpPr>
        <p:spPr>
          <a:xfrm>
            <a:off x="4669920" y="1369080"/>
            <a:ext cx="3848400" cy="326304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28560" y="273960"/>
            <a:ext cx="7886520" cy="993960"/>
          </a:xfrm>
          <a:prstGeom prst="rect">
            <a:avLst/>
          </a:prstGeom>
        </p:spPr>
        <p:txBody>
          <a:bodyPr lIns="0" tIns="0" rIns="0" bIns="0" anchor="ctr"/>
          <a:lstStyle/>
          <a:p>
            <a:endParaRPr lang="en-US" sz="1350" b="0" strike="noStrike" spc="-1">
              <a:solidFill>
                <a:srgbClr val="000000"/>
              </a:solidFill>
              <a:uFill>
                <a:solidFill>
                  <a:srgbClr val="FFFFFF"/>
                </a:solidFill>
              </a:uFill>
              <a:latin typeface="Arial"/>
            </a:endParaRPr>
          </a:p>
        </p:txBody>
      </p:sp>
      <p:sp>
        <p:nvSpPr>
          <p:cNvPr id="6" name="PlaceHolder 2"/>
          <p:cNvSpPr>
            <a:spLocks noGrp="1"/>
          </p:cNvSpPr>
          <p:nvPr>
            <p:ph type="subTitle"/>
          </p:nvPr>
        </p:nvSpPr>
        <p:spPr>
          <a:xfrm>
            <a:off x="628560" y="1369080"/>
            <a:ext cx="7886520" cy="3263040"/>
          </a:xfrm>
          <a:prstGeom prst="rect">
            <a:avLst/>
          </a:prstGeom>
        </p:spPr>
        <p:txBody>
          <a:bodyPr lIns="0" tIns="0" rIns="0" bIns="0" anchor="ctr"/>
          <a:lstStyle/>
          <a:p>
            <a:pPr algn="ctr"/>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628560" y="273960"/>
            <a:ext cx="7886520" cy="993960"/>
          </a:xfrm>
          <a:prstGeom prst="rect">
            <a:avLst/>
          </a:prstGeom>
        </p:spPr>
        <p:txBody>
          <a:bodyPr lIns="0" tIns="0" rIns="0" bIns="0" anchor="ctr"/>
          <a:lstStyle/>
          <a:p>
            <a:endParaRPr lang="en-US" sz="1350" b="0" strike="noStrike" spc="-1">
              <a:solidFill>
                <a:srgbClr val="000000"/>
              </a:solidFill>
              <a:uFill>
                <a:solidFill>
                  <a:srgbClr val="FFFFFF"/>
                </a:solidFill>
              </a:uFill>
              <a:latin typeface="Arial"/>
            </a:endParaRPr>
          </a:p>
        </p:txBody>
      </p:sp>
      <p:sp>
        <p:nvSpPr>
          <p:cNvPr id="58" name="PlaceHolder 2"/>
          <p:cNvSpPr>
            <a:spLocks noGrp="1"/>
          </p:cNvSpPr>
          <p:nvPr>
            <p:ph type="body"/>
          </p:nvPr>
        </p:nvSpPr>
        <p:spPr>
          <a:xfrm>
            <a:off x="628560" y="1369080"/>
            <a:ext cx="3848400" cy="326304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
        <p:nvSpPr>
          <p:cNvPr id="59" name="PlaceHolder 3"/>
          <p:cNvSpPr>
            <a:spLocks noGrp="1"/>
          </p:cNvSpPr>
          <p:nvPr>
            <p:ph type="body"/>
          </p:nvPr>
        </p:nvSpPr>
        <p:spPr>
          <a:xfrm>
            <a:off x="4669920" y="1369080"/>
            <a:ext cx="3848400" cy="155628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
        <p:nvSpPr>
          <p:cNvPr id="60" name="PlaceHolder 4"/>
          <p:cNvSpPr>
            <a:spLocks noGrp="1"/>
          </p:cNvSpPr>
          <p:nvPr>
            <p:ph type="body"/>
          </p:nvPr>
        </p:nvSpPr>
        <p:spPr>
          <a:xfrm>
            <a:off x="4669920" y="3073680"/>
            <a:ext cx="3848400" cy="155628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628560" y="273960"/>
            <a:ext cx="7886520" cy="993960"/>
          </a:xfrm>
          <a:prstGeom prst="rect">
            <a:avLst/>
          </a:prstGeom>
        </p:spPr>
        <p:txBody>
          <a:bodyPr lIns="0" tIns="0" rIns="0" bIns="0" anchor="ctr"/>
          <a:lstStyle/>
          <a:p>
            <a:endParaRPr lang="en-US" sz="1350" b="0" strike="noStrike" spc="-1">
              <a:solidFill>
                <a:srgbClr val="000000"/>
              </a:solidFill>
              <a:uFill>
                <a:solidFill>
                  <a:srgbClr val="FFFFFF"/>
                </a:solidFill>
              </a:uFill>
              <a:latin typeface="Arial"/>
            </a:endParaRPr>
          </a:p>
        </p:txBody>
      </p:sp>
      <p:sp>
        <p:nvSpPr>
          <p:cNvPr id="62" name="PlaceHolder 2"/>
          <p:cNvSpPr>
            <a:spLocks noGrp="1"/>
          </p:cNvSpPr>
          <p:nvPr>
            <p:ph type="body"/>
          </p:nvPr>
        </p:nvSpPr>
        <p:spPr>
          <a:xfrm>
            <a:off x="628560" y="1369080"/>
            <a:ext cx="3848400" cy="155628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
        <p:nvSpPr>
          <p:cNvPr id="63" name="PlaceHolder 3"/>
          <p:cNvSpPr>
            <a:spLocks noGrp="1"/>
          </p:cNvSpPr>
          <p:nvPr>
            <p:ph type="body"/>
          </p:nvPr>
        </p:nvSpPr>
        <p:spPr>
          <a:xfrm>
            <a:off x="4669920" y="1369080"/>
            <a:ext cx="3848400" cy="155628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
        <p:nvSpPr>
          <p:cNvPr id="64" name="PlaceHolder 4"/>
          <p:cNvSpPr>
            <a:spLocks noGrp="1"/>
          </p:cNvSpPr>
          <p:nvPr>
            <p:ph type="body"/>
          </p:nvPr>
        </p:nvSpPr>
        <p:spPr>
          <a:xfrm>
            <a:off x="628560" y="3073680"/>
            <a:ext cx="7886520" cy="155628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628560" y="273960"/>
            <a:ext cx="7886520" cy="993960"/>
          </a:xfrm>
          <a:prstGeom prst="rect">
            <a:avLst/>
          </a:prstGeom>
        </p:spPr>
        <p:txBody>
          <a:bodyPr lIns="0" tIns="0" rIns="0" bIns="0" anchor="ctr"/>
          <a:lstStyle/>
          <a:p>
            <a:endParaRPr lang="en-US" sz="1350" b="0" strike="noStrike" spc="-1">
              <a:solidFill>
                <a:srgbClr val="000000"/>
              </a:solidFill>
              <a:uFill>
                <a:solidFill>
                  <a:srgbClr val="FFFFFF"/>
                </a:solidFill>
              </a:uFill>
              <a:latin typeface="Arial"/>
            </a:endParaRPr>
          </a:p>
        </p:txBody>
      </p:sp>
      <p:sp>
        <p:nvSpPr>
          <p:cNvPr id="66" name="PlaceHolder 2"/>
          <p:cNvSpPr>
            <a:spLocks noGrp="1"/>
          </p:cNvSpPr>
          <p:nvPr>
            <p:ph type="body"/>
          </p:nvPr>
        </p:nvSpPr>
        <p:spPr>
          <a:xfrm>
            <a:off x="628560" y="1369080"/>
            <a:ext cx="7886520" cy="155628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
        <p:nvSpPr>
          <p:cNvPr id="67" name="PlaceHolder 3"/>
          <p:cNvSpPr>
            <a:spLocks noGrp="1"/>
          </p:cNvSpPr>
          <p:nvPr>
            <p:ph type="body"/>
          </p:nvPr>
        </p:nvSpPr>
        <p:spPr>
          <a:xfrm>
            <a:off x="628560" y="3073680"/>
            <a:ext cx="7886520" cy="155628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628560" y="273960"/>
            <a:ext cx="7886520" cy="993960"/>
          </a:xfrm>
          <a:prstGeom prst="rect">
            <a:avLst/>
          </a:prstGeom>
        </p:spPr>
        <p:txBody>
          <a:bodyPr lIns="0" tIns="0" rIns="0" bIns="0" anchor="ctr"/>
          <a:lstStyle/>
          <a:p>
            <a:endParaRPr lang="en-US" sz="1350" b="0" strike="noStrike" spc="-1">
              <a:solidFill>
                <a:srgbClr val="000000"/>
              </a:solidFill>
              <a:uFill>
                <a:solidFill>
                  <a:srgbClr val="FFFFFF"/>
                </a:solidFill>
              </a:uFill>
              <a:latin typeface="Arial"/>
            </a:endParaRPr>
          </a:p>
        </p:txBody>
      </p:sp>
      <p:sp>
        <p:nvSpPr>
          <p:cNvPr id="69" name="PlaceHolder 2"/>
          <p:cNvSpPr>
            <a:spLocks noGrp="1"/>
          </p:cNvSpPr>
          <p:nvPr>
            <p:ph type="body"/>
          </p:nvPr>
        </p:nvSpPr>
        <p:spPr>
          <a:xfrm>
            <a:off x="628560" y="1369080"/>
            <a:ext cx="3848400" cy="155628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
        <p:nvSpPr>
          <p:cNvPr id="70" name="PlaceHolder 3"/>
          <p:cNvSpPr>
            <a:spLocks noGrp="1"/>
          </p:cNvSpPr>
          <p:nvPr>
            <p:ph type="body"/>
          </p:nvPr>
        </p:nvSpPr>
        <p:spPr>
          <a:xfrm>
            <a:off x="4669920" y="1369080"/>
            <a:ext cx="3848400" cy="155628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
        <p:nvSpPr>
          <p:cNvPr id="71" name="PlaceHolder 4"/>
          <p:cNvSpPr>
            <a:spLocks noGrp="1"/>
          </p:cNvSpPr>
          <p:nvPr>
            <p:ph type="body"/>
          </p:nvPr>
        </p:nvSpPr>
        <p:spPr>
          <a:xfrm>
            <a:off x="4669920" y="3073680"/>
            <a:ext cx="3848400" cy="155628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
        <p:nvSpPr>
          <p:cNvPr id="72" name="PlaceHolder 5"/>
          <p:cNvSpPr>
            <a:spLocks noGrp="1"/>
          </p:cNvSpPr>
          <p:nvPr>
            <p:ph type="body"/>
          </p:nvPr>
        </p:nvSpPr>
        <p:spPr>
          <a:xfrm>
            <a:off x="628560" y="3073680"/>
            <a:ext cx="3848400" cy="155628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628560" y="273960"/>
            <a:ext cx="7886520" cy="993960"/>
          </a:xfrm>
          <a:prstGeom prst="rect">
            <a:avLst/>
          </a:prstGeom>
        </p:spPr>
        <p:txBody>
          <a:bodyPr lIns="0" tIns="0" rIns="0" bIns="0" anchor="ctr"/>
          <a:lstStyle/>
          <a:p>
            <a:endParaRPr lang="en-US" sz="1350" b="0" strike="noStrike" spc="-1">
              <a:solidFill>
                <a:srgbClr val="000000"/>
              </a:solidFill>
              <a:uFill>
                <a:solidFill>
                  <a:srgbClr val="FFFFFF"/>
                </a:solidFill>
              </a:uFill>
              <a:latin typeface="Arial"/>
            </a:endParaRPr>
          </a:p>
        </p:txBody>
      </p:sp>
      <p:sp>
        <p:nvSpPr>
          <p:cNvPr id="74" name="PlaceHolder 2"/>
          <p:cNvSpPr>
            <a:spLocks noGrp="1"/>
          </p:cNvSpPr>
          <p:nvPr>
            <p:ph type="body"/>
          </p:nvPr>
        </p:nvSpPr>
        <p:spPr>
          <a:xfrm>
            <a:off x="628560" y="1369080"/>
            <a:ext cx="7886520" cy="326304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
        <p:nvSpPr>
          <p:cNvPr id="75" name="PlaceHolder 3"/>
          <p:cNvSpPr>
            <a:spLocks noGrp="1"/>
          </p:cNvSpPr>
          <p:nvPr>
            <p:ph type="body"/>
          </p:nvPr>
        </p:nvSpPr>
        <p:spPr>
          <a:xfrm>
            <a:off x="628560" y="1369080"/>
            <a:ext cx="7886520" cy="326304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pic>
        <p:nvPicPr>
          <p:cNvPr id="76" name="Picture 75"/>
          <p:cNvPicPr/>
          <p:nvPr/>
        </p:nvPicPr>
        <p:blipFill>
          <a:blip r:embed="rId2"/>
          <a:stretch/>
        </p:blipFill>
        <p:spPr>
          <a:xfrm>
            <a:off x="2526480" y="1369080"/>
            <a:ext cx="4089960" cy="3263040"/>
          </a:xfrm>
          <a:prstGeom prst="rect">
            <a:avLst/>
          </a:prstGeom>
          <a:ln>
            <a:noFill/>
          </a:ln>
        </p:spPr>
      </p:pic>
      <p:pic>
        <p:nvPicPr>
          <p:cNvPr id="77" name="Picture 76"/>
          <p:cNvPicPr/>
          <p:nvPr/>
        </p:nvPicPr>
        <p:blipFill>
          <a:blip r:embed="rId2"/>
          <a:stretch/>
        </p:blipFill>
        <p:spPr>
          <a:xfrm>
            <a:off x="2526480" y="1369080"/>
            <a:ext cx="4089960" cy="3263040"/>
          </a:xfrm>
          <a:prstGeom prst="rect">
            <a:avLst/>
          </a:prstGeom>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628560" y="273960"/>
            <a:ext cx="7886520" cy="993960"/>
          </a:xfrm>
          <a:prstGeom prst="rect">
            <a:avLst/>
          </a:prstGeom>
        </p:spPr>
        <p:txBody>
          <a:bodyPr lIns="0" tIns="0" rIns="0" bIns="0" anchor="ctr"/>
          <a:lstStyle/>
          <a:p>
            <a:endParaRPr lang="en-US" sz="1350" b="0" strike="noStrike" spc="-1">
              <a:solidFill>
                <a:srgbClr val="000000"/>
              </a:solidFill>
              <a:uFill>
                <a:solidFill>
                  <a:srgbClr val="FFFFFF"/>
                </a:solidFill>
              </a:uFill>
              <a:latin typeface="Arial"/>
            </a:endParaRPr>
          </a:p>
        </p:txBody>
      </p:sp>
      <p:sp>
        <p:nvSpPr>
          <p:cNvPr id="8" name="PlaceHolder 2"/>
          <p:cNvSpPr>
            <a:spLocks noGrp="1"/>
          </p:cNvSpPr>
          <p:nvPr>
            <p:ph type="body"/>
          </p:nvPr>
        </p:nvSpPr>
        <p:spPr>
          <a:xfrm>
            <a:off x="628560" y="1369080"/>
            <a:ext cx="7886520" cy="326304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628560" y="273960"/>
            <a:ext cx="7886520" cy="993960"/>
          </a:xfrm>
          <a:prstGeom prst="rect">
            <a:avLst/>
          </a:prstGeom>
        </p:spPr>
        <p:txBody>
          <a:bodyPr lIns="0" tIns="0" rIns="0" bIns="0" anchor="ctr"/>
          <a:lstStyle/>
          <a:p>
            <a:endParaRPr lang="en-US" sz="1350" b="0" strike="noStrike" spc="-1">
              <a:solidFill>
                <a:srgbClr val="000000"/>
              </a:solidFill>
              <a:uFill>
                <a:solidFill>
                  <a:srgbClr val="FFFFFF"/>
                </a:solidFill>
              </a:uFill>
              <a:latin typeface="Arial"/>
            </a:endParaRPr>
          </a:p>
        </p:txBody>
      </p:sp>
      <p:sp>
        <p:nvSpPr>
          <p:cNvPr id="10" name="PlaceHolder 2"/>
          <p:cNvSpPr>
            <a:spLocks noGrp="1"/>
          </p:cNvSpPr>
          <p:nvPr>
            <p:ph type="body"/>
          </p:nvPr>
        </p:nvSpPr>
        <p:spPr>
          <a:xfrm>
            <a:off x="628560" y="1369080"/>
            <a:ext cx="3848400" cy="326304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
        <p:nvSpPr>
          <p:cNvPr id="11" name="PlaceHolder 3"/>
          <p:cNvSpPr>
            <a:spLocks noGrp="1"/>
          </p:cNvSpPr>
          <p:nvPr>
            <p:ph type="body"/>
          </p:nvPr>
        </p:nvSpPr>
        <p:spPr>
          <a:xfrm>
            <a:off x="4669920" y="1369080"/>
            <a:ext cx="3848400" cy="326304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628560" y="273960"/>
            <a:ext cx="7886520" cy="993960"/>
          </a:xfrm>
          <a:prstGeom prst="rect">
            <a:avLst/>
          </a:prstGeom>
        </p:spPr>
        <p:txBody>
          <a:bodyPr lIns="0" tIns="0" rIns="0" bIns="0" anchor="ctr"/>
          <a:lstStyle/>
          <a:p>
            <a:endParaRPr lang="en-US" sz="1350" b="0" strike="noStrike" spc="-1">
              <a:solidFill>
                <a:srgbClr val="000000"/>
              </a:solidFill>
              <a:uFill>
                <a:solidFill>
                  <a:srgbClr val="FFFFFF"/>
                </a:solidFill>
              </a:u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628560" y="273960"/>
            <a:ext cx="7886520" cy="4608720"/>
          </a:xfrm>
          <a:prstGeom prst="rect">
            <a:avLst/>
          </a:prstGeom>
        </p:spPr>
        <p:txBody>
          <a:bodyPr lIns="0" tIns="0" rIns="0" bIns="0" anchor="ctr"/>
          <a:lstStyle/>
          <a:p>
            <a:pPr algn="ctr"/>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628560" y="273960"/>
            <a:ext cx="7886520" cy="993960"/>
          </a:xfrm>
          <a:prstGeom prst="rect">
            <a:avLst/>
          </a:prstGeom>
        </p:spPr>
        <p:txBody>
          <a:bodyPr lIns="0" tIns="0" rIns="0" bIns="0" anchor="ctr"/>
          <a:lstStyle/>
          <a:p>
            <a:endParaRPr lang="en-US" sz="1350" b="0" strike="noStrike" spc="-1">
              <a:solidFill>
                <a:srgbClr val="000000"/>
              </a:solidFill>
              <a:uFill>
                <a:solidFill>
                  <a:srgbClr val="FFFFFF"/>
                </a:solidFill>
              </a:uFill>
              <a:latin typeface="Arial"/>
            </a:endParaRPr>
          </a:p>
        </p:txBody>
      </p:sp>
      <p:sp>
        <p:nvSpPr>
          <p:cNvPr id="15" name="PlaceHolder 2"/>
          <p:cNvSpPr>
            <a:spLocks noGrp="1"/>
          </p:cNvSpPr>
          <p:nvPr>
            <p:ph type="body"/>
          </p:nvPr>
        </p:nvSpPr>
        <p:spPr>
          <a:xfrm>
            <a:off x="628560" y="1369080"/>
            <a:ext cx="3848400" cy="155628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
        <p:nvSpPr>
          <p:cNvPr id="16" name="PlaceHolder 3"/>
          <p:cNvSpPr>
            <a:spLocks noGrp="1"/>
          </p:cNvSpPr>
          <p:nvPr>
            <p:ph type="body"/>
          </p:nvPr>
        </p:nvSpPr>
        <p:spPr>
          <a:xfrm>
            <a:off x="628560" y="3073680"/>
            <a:ext cx="3848400" cy="155628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
        <p:nvSpPr>
          <p:cNvPr id="17" name="PlaceHolder 4"/>
          <p:cNvSpPr>
            <a:spLocks noGrp="1"/>
          </p:cNvSpPr>
          <p:nvPr>
            <p:ph type="body"/>
          </p:nvPr>
        </p:nvSpPr>
        <p:spPr>
          <a:xfrm>
            <a:off x="4669920" y="1369080"/>
            <a:ext cx="3848400" cy="326304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628560" y="273960"/>
            <a:ext cx="7886520" cy="993960"/>
          </a:xfrm>
          <a:prstGeom prst="rect">
            <a:avLst/>
          </a:prstGeom>
        </p:spPr>
        <p:txBody>
          <a:bodyPr lIns="0" tIns="0" rIns="0" bIns="0" anchor="ctr"/>
          <a:lstStyle/>
          <a:p>
            <a:endParaRPr lang="en-US" sz="1350" b="0" strike="noStrike" spc="-1">
              <a:solidFill>
                <a:srgbClr val="000000"/>
              </a:solidFill>
              <a:uFill>
                <a:solidFill>
                  <a:srgbClr val="FFFFFF"/>
                </a:solidFill>
              </a:uFill>
              <a:latin typeface="Arial"/>
            </a:endParaRPr>
          </a:p>
        </p:txBody>
      </p:sp>
      <p:sp>
        <p:nvSpPr>
          <p:cNvPr id="19" name="PlaceHolder 2"/>
          <p:cNvSpPr>
            <a:spLocks noGrp="1"/>
          </p:cNvSpPr>
          <p:nvPr>
            <p:ph type="body"/>
          </p:nvPr>
        </p:nvSpPr>
        <p:spPr>
          <a:xfrm>
            <a:off x="628560" y="1369080"/>
            <a:ext cx="3848400" cy="326304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
        <p:nvSpPr>
          <p:cNvPr id="20" name="PlaceHolder 3"/>
          <p:cNvSpPr>
            <a:spLocks noGrp="1"/>
          </p:cNvSpPr>
          <p:nvPr>
            <p:ph type="body"/>
          </p:nvPr>
        </p:nvSpPr>
        <p:spPr>
          <a:xfrm>
            <a:off x="4669920" y="1369080"/>
            <a:ext cx="3848400" cy="155628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
        <p:nvSpPr>
          <p:cNvPr id="21" name="PlaceHolder 4"/>
          <p:cNvSpPr>
            <a:spLocks noGrp="1"/>
          </p:cNvSpPr>
          <p:nvPr>
            <p:ph type="body"/>
          </p:nvPr>
        </p:nvSpPr>
        <p:spPr>
          <a:xfrm>
            <a:off x="4669920" y="3073680"/>
            <a:ext cx="3848400" cy="155628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628560" y="273960"/>
            <a:ext cx="7886520" cy="993960"/>
          </a:xfrm>
          <a:prstGeom prst="rect">
            <a:avLst/>
          </a:prstGeom>
        </p:spPr>
        <p:txBody>
          <a:bodyPr lIns="0" tIns="0" rIns="0" bIns="0" anchor="ctr"/>
          <a:lstStyle/>
          <a:p>
            <a:endParaRPr lang="en-US" sz="1350" b="0" strike="noStrike" spc="-1">
              <a:solidFill>
                <a:srgbClr val="000000"/>
              </a:solidFill>
              <a:uFill>
                <a:solidFill>
                  <a:srgbClr val="FFFFFF"/>
                </a:solidFill>
              </a:uFill>
              <a:latin typeface="Arial"/>
            </a:endParaRPr>
          </a:p>
        </p:txBody>
      </p:sp>
      <p:sp>
        <p:nvSpPr>
          <p:cNvPr id="23" name="PlaceHolder 2"/>
          <p:cNvSpPr>
            <a:spLocks noGrp="1"/>
          </p:cNvSpPr>
          <p:nvPr>
            <p:ph type="body"/>
          </p:nvPr>
        </p:nvSpPr>
        <p:spPr>
          <a:xfrm>
            <a:off x="628560" y="1369080"/>
            <a:ext cx="3848400" cy="155628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
        <p:nvSpPr>
          <p:cNvPr id="24" name="PlaceHolder 3"/>
          <p:cNvSpPr>
            <a:spLocks noGrp="1"/>
          </p:cNvSpPr>
          <p:nvPr>
            <p:ph type="body"/>
          </p:nvPr>
        </p:nvSpPr>
        <p:spPr>
          <a:xfrm>
            <a:off x="4669920" y="1369080"/>
            <a:ext cx="3848400" cy="155628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
        <p:nvSpPr>
          <p:cNvPr id="25" name="PlaceHolder 4"/>
          <p:cNvSpPr>
            <a:spLocks noGrp="1"/>
          </p:cNvSpPr>
          <p:nvPr>
            <p:ph type="body"/>
          </p:nvPr>
        </p:nvSpPr>
        <p:spPr>
          <a:xfrm>
            <a:off x="628560" y="3073680"/>
            <a:ext cx="7886520" cy="1556280"/>
          </a:xfrm>
          <a:prstGeom prst="rect">
            <a:avLst/>
          </a:prstGeom>
        </p:spPr>
        <p:txBody>
          <a:bodyPr lIns="0" tIns="0" rIns="0" bIns="0"/>
          <a:lstStyle/>
          <a:p>
            <a:endParaRPr lang="en-US" sz="2100" b="0" strike="noStrike" spc="-1">
              <a:solidFill>
                <a:srgbClr val="000000"/>
              </a:solidFill>
              <a:uFill>
                <a:solidFill>
                  <a:srgbClr val="FFFFFF"/>
                </a:solidFill>
              </a:u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4"/>
          <a:stretch>
            <a:fillRect/>
          </a:stretch>
        </a:blip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1131120"/>
            <a:ext cx="6857640" cy="995400"/>
          </a:xfrm>
          <a:prstGeom prst="rect">
            <a:avLst/>
          </a:prstGeom>
        </p:spPr>
        <p:txBody>
          <a:bodyPr anchor="b"/>
          <a:lstStyle/>
          <a:p>
            <a:pPr>
              <a:lnSpc>
                <a:spcPct val="100000"/>
              </a:lnSpc>
            </a:pPr>
            <a:r>
              <a:rPr lang="en-US" sz="3000" b="0" strike="noStrike" spc="-1">
                <a:solidFill>
                  <a:srgbClr val="000000"/>
                </a:solidFill>
                <a:uFill>
                  <a:solidFill>
                    <a:srgbClr val="FFFFFF"/>
                  </a:solidFill>
                </a:uFill>
                <a:latin typeface="Arial"/>
              </a:rPr>
              <a:t>Click to edit Master title style</a:t>
            </a:r>
          </a:p>
        </p:txBody>
      </p:sp>
      <p:sp>
        <p:nvSpPr>
          <p:cNvPr id="6" name="PlaceHolder 2"/>
          <p:cNvSpPr>
            <a:spLocks noGrp="1"/>
          </p:cNvSpPr>
          <p:nvPr>
            <p:ph type="dt"/>
          </p:nvPr>
        </p:nvSpPr>
        <p:spPr>
          <a:xfrm>
            <a:off x="628560" y="4767120"/>
            <a:ext cx="2057040" cy="273600"/>
          </a:xfrm>
          <a:prstGeom prst="rect">
            <a:avLst/>
          </a:prstGeom>
        </p:spPr>
        <p:txBody>
          <a:bodyPr anchor="ctr"/>
          <a:lstStyle/>
          <a:p>
            <a:pPr>
              <a:lnSpc>
                <a:spcPct val="100000"/>
              </a:lnSpc>
            </a:pPr>
            <a:fld id="{69C6959B-E086-4C6F-8FE1-68023BD82EFF}" type="datetime">
              <a:rPr lang="en-US" sz="900" b="0" strike="noStrike" spc="-1">
                <a:solidFill>
                  <a:srgbClr val="8B8B8B"/>
                </a:solidFill>
                <a:uFill>
                  <a:solidFill>
                    <a:srgbClr val="FFFFFF"/>
                  </a:solidFill>
                </a:uFill>
                <a:latin typeface="Arial"/>
              </a:rPr>
              <a:t>10/8/2018</a:t>
            </a:fld>
            <a:endParaRPr lang="en-US" sz="1400" b="0" strike="noStrike" spc="-1">
              <a:solidFill>
                <a:srgbClr val="000000"/>
              </a:solidFill>
              <a:uFill>
                <a:solidFill>
                  <a:srgbClr val="FFFFFF"/>
                </a:solidFill>
              </a:uFill>
              <a:latin typeface="Times New Roman"/>
            </a:endParaRPr>
          </a:p>
        </p:txBody>
      </p:sp>
      <p:sp>
        <p:nvSpPr>
          <p:cNvPr id="2" name="PlaceHolder 3"/>
          <p:cNvSpPr>
            <a:spLocks noGrp="1"/>
          </p:cNvSpPr>
          <p:nvPr>
            <p:ph type="ftr"/>
          </p:nvPr>
        </p:nvSpPr>
        <p:spPr>
          <a:xfrm>
            <a:off x="3029040" y="4767120"/>
            <a:ext cx="3085920" cy="273600"/>
          </a:xfrm>
          <a:prstGeom prst="rect">
            <a:avLst/>
          </a:prstGeom>
        </p:spPr>
        <p:txBody>
          <a:bodyPr anchor="ctr"/>
          <a:lstStyle/>
          <a:p>
            <a:endParaRPr lang="en-US" sz="2400" b="0" strike="noStrike" spc="-1">
              <a:solidFill>
                <a:srgbClr val="000000"/>
              </a:solidFill>
              <a:uFill>
                <a:solidFill>
                  <a:srgbClr val="FFFFFF"/>
                </a:solidFill>
              </a:uFill>
              <a:latin typeface="Times New Roman"/>
            </a:endParaRPr>
          </a:p>
        </p:txBody>
      </p:sp>
      <p:sp>
        <p:nvSpPr>
          <p:cNvPr id="3" name="PlaceHolder 4"/>
          <p:cNvSpPr>
            <a:spLocks noGrp="1"/>
          </p:cNvSpPr>
          <p:nvPr>
            <p:ph type="sldNum"/>
          </p:nvPr>
        </p:nvSpPr>
        <p:spPr>
          <a:xfrm>
            <a:off x="6458040" y="4767120"/>
            <a:ext cx="2057040" cy="273600"/>
          </a:xfrm>
          <a:prstGeom prst="rect">
            <a:avLst/>
          </a:prstGeom>
        </p:spPr>
        <p:txBody>
          <a:bodyPr anchor="ctr"/>
          <a:lstStyle/>
          <a:p>
            <a:pPr algn="r">
              <a:lnSpc>
                <a:spcPct val="100000"/>
              </a:lnSpc>
            </a:pPr>
            <a:fld id="{6D7E1EC7-2EF3-4D2E-80D4-6C91008BD56A}" type="slidenum">
              <a:rPr lang="en-US" sz="900" b="0" strike="noStrike" spc="-1">
                <a:solidFill>
                  <a:srgbClr val="8B8B8B"/>
                </a:solidFill>
                <a:uFill>
                  <a:solidFill>
                    <a:srgbClr val="FFFFFF"/>
                  </a:solidFill>
                </a:uFill>
                <a:latin typeface="Arial"/>
              </a:rPr>
              <a:t>‹#›</a:t>
            </a:fld>
            <a:endParaRPr lang="en-US" sz="1400" b="0" strike="noStrike" spc="-1">
              <a:solidFill>
                <a:srgbClr val="000000"/>
              </a:solidFill>
              <a:uFill>
                <a:solidFill>
                  <a:srgbClr val="FFFFFF"/>
                </a:solidFill>
              </a:uFill>
              <a:latin typeface="Times New Roman"/>
            </a:endParaRPr>
          </a:p>
        </p:txBody>
      </p:sp>
      <p:sp>
        <p:nvSpPr>
          <p:cNvPr id="4" name="PlaceHolder 5"/>
          <p:cNvSpPr>
            <a:spLocks noGrp="1"/>
          </p:cNvSpPr>
          <p:nvPr>
            <p:ph type="body"/>
          </p:nvPr>
        </p:nvSpPr>
        <p:spPr>
          <a:xfrm>
            <a:off x="457200" y="1203480"/>
            <a:ext cx="8229240" cy="2982960"/>
          </a:xfrm>
          <a:prstGeom prst="rect">
            <a:avLst/>
          </a:prstGeom>
        </p:spPr>
        <p:txBody>
          <a:bodyPr lIns="0" tIns="0" rIns="0" bIns="0"/>
          <a:lstStyle/>
          <a:p>
            <a:pPr marL="432000" indent="-324000">
              <a:buClr>
                <a:srgbClr val="000000"/>
              </a:buClr>
              <a:buSzPct val="45000"/>
              <a:buFont typeface="Wingdings" charset="2"/>
              <a:buChar char=""/>
            </a:pPr>
            <a:r>
              <a:rPr lang="en-US" sz="2100" b="0" strike="noStrike" spc="-1">
                <a:solidFill>
                  <a:srgbClr val="000000"/>
                </a:solidFill>
                <a:uFill>
                  <a:solidFill>
                    <a:srgbClr val="FFFFFF"/>
                  </a:solidFill>
                </a:uFill>
                <a:latin typeface="Arial"/>
              </a:rPr>
              <a:t>Click to edit the outline text format</a:t>
            </a:r>
          </a:p>
          <a:p>
            <a:pPr marL="864000" lvl="1" indent="-324000">
              <a:buClr>
                <a:srgbClr val="000000"/>
              </a:buClr>
              <a:buSzPct val="75000"/>
              <a:buFont typeface="Symbol" charset="2"/>
              <a:buChar char=""/>
            </a:pPr>
            <a:r>
              <a:rPr lang="en-US" sz="1500" b="0" strike="noStrike" spc="-1">
                <a:solidFill>
                  <a:srgbClr val="000000"/>
                </a:solidFill>
                <a:uFill>
                  <a:solidFill>
                    <a:srgbClr val="FFFFFF"/>
                  </a:solidFill>
                </a:uFill>
                <a:latin typeface="Arial"/>
              </a:rPr>
              <a:t>Second Outline Level</a:t>
            </a:r>
          </a:p>
          <a:p>
            <a:pPr marL="1296000" lvl="2" indent="-288000">
              <a:buClr>
                <a:srgbClr val="000000"/>
              </a:buClr>
              <a:buSzPct val="45000"/>
              <a:buFont typeface="Wingdings" charset="2"/>
              <a:buChar char=""/>
            </a:pPr>
            <a:r>
              <a:rPr lang="en-US" sz="1350" b="0" strike="noStrike" spc="-1">
                <a:solidFill>
                  <a:srgbClr val="000000"/>
                </a:solidFill>
                <a:uFill>
                  <a:solidFill>
                    <a:srgbClr val="FFFFFF"/>
                  </a:solidFill>
                </a:uFill>
                <a:latin typeface="Arial"/>
              </a:rPr>
              <a:t>Third Outline Level</a:t>
            </a:r>
          </a:p>
          <a:p>
            <a:pPr marL="1728000" lvl="3" indent="-216000">
              <a:buClr>
                <a:srgbClr val="000000"/>
              </a:buClr>
              <a:buSzPct val="75000"/>
              <a:buFont typeface="Symbol" charset="2"/>
              <a:buChar char=""/>
            </a:pPr>
            <a:r>
              <a:rPr lang="en-US" sz="1350" b="0" strike="noStrike" spc="-1">
                <a:solidFill>
                  <a:srgbClr val="000000"/>
                </a:solidFill>
                <a:uFill>
                  <a:solidFill>
                    <a:srgbClr val="FFFFFF"/>
                  </a:solidFill>
                </a:uFill>
                <a:latin typeface="Arial"/>
              </a:rPr>
              <a:t>Fourth Outline Level</a:t>
            </a:r>
          </a:p>
          <a:p>
            <a:pPr marL="2160000" lvl="4" indent="-216000">
              <a:buClr>
                <a:srgbClr val="000000"/>
              </a:buClr>
              <a:buSzPct val="45000"/>
              <a:buFont typeface="Wingdings" charset="2"/>
              <a:buChar char=""/>
            </a:pPr>
            <a:r>
              <a:rPr lang="en-US" sz="2000" b="0" strike="noStrike" spc="-1">
                <a:solidFill>
                  <a:srgbClr val="000000"/>
                </a:solidFill>
                <a:uFill>
                  <a:solidFill>
                    <a:srgbClr val="FFFFFF"/>
                  </a:solidFill>
                </a:uFill>
                <a:latin typeface="Arial"/>
              </a:rPr>
              <a:t>Fifth Outline Level</a:t>
            </a:r>
          </a:p>
          <a:p>
            <a:pPr marL="2592000" lvl="5" indent="-216000">
              <a:buClr>
                <a:srgbClr val="000000"/>
              </a:buClr>
              <a:buSzPct val="45000"/>
              <a:buFont typeface="Wingdings" charset="2"/>
              <a:buChar char=""/>
            </a:pPr>
            <a:r>
              <a:rPr lang="en-US" sz="2000" b="0" strike="noStrike" spc="-1">
                <a:solidFill>
                  <a:srgbClr val="000000"/>
                </a:solidFill>
                <a:uFill>
                  <a:solidFill>
                    <a:srgbClr val="FFFFFF"/>
                  </a:solidFill>
                </a:uFill>
                <a:latin typeface="Arial"/>
              </a:rPr>
              <a:t>Sixth Outline Level</a:t>
            </a:r>
          </a:p>
          <a:p>
            <a:pPr marL="3024000" lvl="6" indent="-216000">
              <a:buClr>
                <a:srgbClr val="000000"/>
              </a:buClr>
              <a:buSzPct val="45000"/>
              <a:buFont typeface="Wingdings" charset="2"/>
              <a:buChar char=""/>
            </a:pPr>
            <a:r>
              <a:rPr lang="en-US" sz="2000" b="0" strike="noStrike" spc="-1">
                <a:solidFill>
                  <a:srgbClr val="000000"/>
                </a:solidFill>
                <a:uFill>
                  <a:solidFill>
                    <a:srgbClr val="FFFFFF"/>
                  </a:solidFill>
                </a:u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14"/>
          <a:stretch>
            <a:fillRect/>
          </a:stretch>
        </a:blipFill>
        <a:effectLst/>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628560" y="273960"/>
            <a:ext cx="7886520" cy="993960"/>
          </a:xfrm>
          <a:prstGeom prst="rect">
            <a:avLst/>
          </a:prstGeom>
        </p:spPr>
        <p:txBody>
          <a:bodyPr anchor="ctr"/>
          <a:lstStyle/>
          <a:p>
            <a:pPr>
              <a:lnSpc>
                <a:spcPct val="90000"/>
              </a:lnSpc>
            </a:pPr>
            <a:r>
              <a:rPr lang="en-US" sz="3300" b="0" strike="noStrike" spc="-1">
                <a:solidFill>
                  <a:srgbClr val="000000"/>
                </a:solidFill>
                <a:uFill>
                  <a:solidFill>
                    <a:srgbClr val="FFFFFF"/>
                  </a:solidFill>
                </a:uFill>
                <a:latin typeface="Arial"/>
              </a:rPr>
              <a:t>Click to edit Master title style</a:t>
            </a:r>
          </a:p>
        </p:txBody>
      </p:sp>
      <p:sp>
        <p:nvSpPr>
          <p:cNvPr id="40" name="PlaceHolder 2"/>
          <p:cNvSpPr>
            <a:spLocks noGrp="1"/>
          </p:cNvSpPr>
          <p:nvPr>
            <p:ph type="body"/>
          </p:nvPr>
        </p:nvSpPr>
        <p:spPr>
          <a:xfrm>
            <a:off x="628560" y="1369080"/>
            <a:ext cx="7886520" cy="3263040"/>
          </a:xfrm>
          <a:prstGeom prst="rect">
            <a:avLst/>
          </a:prstGeom>
        </p:spPr>
        <p:txBody>
          <a:bodyPr/>
          <a:lstStyle/>
          <a:p>
            <a:pPr marL="171360" indent="-171000">
              <a:lnSpc>
                <a:spcPct val="100000"/>
              </a:lnSpc>
              <a:buClr>
                <a:srgbClr val="000000"/>
              </a:buClr>
              <a:buFont typeface="Arial"/>
              <a:buChar char="•"/>
            </a:pPr>
            <a:r>
              <a:rPr lang="en-US" sz="2100" b="0" strike="noStrike" spc="-1">
                <a:solidFill>
                  <a:srgbClr val="000000"/>
                </a:solidFill>
                <a:uFill>
                  <a:solidFill>
                    <a:srgbClr val="FFFFFF"/>
                  </a:solidFill>
                </a:uFill>
                <a:latin typeface="Arial"/>
              </a:rPr>
              <a:t>Click to edit Master text styles</a:t>
            </a:r>
          </a:p>
          <a:p>
            <a:pPr marL="514440" lvl="1" indent="-171000">
              <a:lnSpc>
                <a:spcPct val="100000"/>
              </a:lnSpc>
              <a:buClr>
                <a:srgbClr val="000000"/>
              </a:buClr>
              <a:buFont typeface="Arial"/>
              <a:buChar char="•"/>
            </a:pPr>
            <a:r>
              <a:rPr lang="en-US" sz="1800" b="0" strike="noStrike" spc="-1">
                <a:solidFill>
                  <a:srgbClr val="000000"/>
                </a:solidFill>
                <a:uFill>
                  <a:solidFill>
                    <a:srgbClr val="FFFFFF"/>
                  </a:solidFill>
                </a:uFill>
                <a:latin typeface="Arial"/>
              </a:rPr>
              <a:t>Second level</a:t>
            </a:r>
            <a:endParaRPr lang="en-US" sz="2100" b="0" strike="noStrike" spc="-1">
              <a:solidFill>
                <a:srgbClr val="000000"/>
              </a:solidFill>
              <a:uFill>
                <a:solidFill>
                  <a:srgbClr val="FFFFFF"/>
                </a:solidFill>
              </a:uFill>
              <a:latin typeface="Arial"/>
            </a:endParaRPr>
          </a:p>
          <a:p>
            <a:pPr marL="857160" lvl="2" indent="-171000">
              <a:lnSpc>
                <a:spcPct val="100000"/>
              </a:lnSpc>
              <a:buClr>
                <a:srgbClr val="000000"/>
              </a:buClr>
              <a:buFont typeface="Arial"/>
              <a:buChar char="•"/>
            </a:pPr>
            <a:r>
              <a:rPr lang="en-US" sz="1500" b="0" strike="noStrike" spc="-1">
                <a:solidFill>
                  <a:srgbClr val="000000"/>
                </a:solidFill>
                <a:uFill>
                  <a:solidFill>
                    <a:srgbClr val="FFFFFF"/>
                  </a:solidFill>
                </a:uFill>
                <a:latin typeface="Arial"/>
              </a:rPr>
              <a:t>Third level</a:t>
            </a:r>
            <a:endParaRPr lang="en-US" sz="2100" b="0" strike="noStrike" spc="-1">
              <a:solidFill>
                <a:srgbClr val="000000"/>
              </a:solidFill>
              <a:uFill>
                <a:solidFill>
                  <a:srgbClr val="FFFFFF"/>
                </a:solidFill>
              </a:uFill>
              <a:latin typeface="Arial"/>
            </a:endParaRPr>
          </a:p>
          <a:p>
            <a:pPr marL="1200240" lvl="3" indent="-171000">
              <a:lnSpc>
                <a:spcPct val="100000"/>
              </a:lnSpc>
              <a:buClr>
                <a:srgbClr val="000000"/>
              </a:buClr>
              <a:buFont typeface="Arial"/>
              <a:buChar char="•"/>
            </a:pPr>
            <a:r>
              <a:rPr lang="en-US" sz="1350" b="0" strike="noStrike" spc="-1">
                <a:solidFill>
                  <a:srgbClr val="000000"/>
                </a:solidFill>
                <a:uFill>
                  <a:solidFill>
                    <a:srgbClr val="FFFFFF"/>
                  </a:solidFill>
                </a:uFill>
                <a:latin typeface="Arial"/>
              </a:rPr>
              <a:t>Fourth level</a:t>
            </a:r>
            <a:endParaRPr lang="en-US" sz="2100" b="0" strike="noStrike" spc="-1">
              <a:solidFill>
                <a:srgbClr val="000000"/>
              </a:solidFill>
              <a:uFill>
                <a:solidFill>
                  <a:srgbClr val="FFFFFF"/>
                </a:solidFill>
              </a:uFill>
              <a:latin typeface="Arial"/>
            </a:endParaRPr>
          </a:p>
          <a:p>
            <a:pPr marL="1542960" lvl="4" indent="-171000">
              <a:lnSpc>
                <a:spcPct val="100000"/>
              </a:lnSpc>
              <a:buClr>
                <a:srgbClr val="000000"/>
              </a:buClr>
              <a:buFont typeface="Arial"/>
              <a:buChar char="•"/>
            </a:pPr>
            <a:r>
              <a:rPr lang="en-US" sz="1350" b="0" strike="noStrike" spc="-1">
                <a:solidFill>
                  <a:srgbClr val="000000"/>
                </a:solidFill>
                <a:uFill>
                  <a:solidFill>
                    <a:srgbClr val="FFFFFF"/>
                  </a:solidFill>
                </a:uFill>
                <a:latin typeface="Arial"/>
              </a:rPr>
              <a:t>Fifth level</a:t>
            </a:r>
            <a:endParaRPr lang="en-US" sz="2100" b="0" strike="noStrike" spc="-1">
              <a:solidFill>
                <a:srgbClr val="000000"/>
              </a:solidFill>
              <a:uFill>
                <a:solidFill>
                  <a:srgbClr val="FFFFFF"/>
                </a:solidFill>
              </a:uFill>
              <a:latin typeface="Arial"/>
            </a:endParaRPr>
          </a:p>
        </p:txBody>
      </p:sp>
      <p:sp>
        <p:nvSpPr>
          <p:cNvPr id="41" name="PlaceHolder 3"/>
          <p:cNvSpPr>
            <a:spLocks noGrp="1"/>
          </p:cNvSpPr>
          <p:nvPr>
            <p:ph type="dt"/>
          </p:nvPr>
        </p:nvSpPr>
        <p:spPr>
          <a:xfrm>
            <a:off x="628560" y="4767120"/>
            <a:ext cx="2057040" cy="273600"/>
          </a:xfrm>
          <a:prstGeom prst="rect">
            <a:avLst/>
          </a:prstGeom>
        </p:spPr>
        <p:txBody>
          <a:bodyPr anchor="ctr"/>
          <a:lstStyle/>
          <a:p>
            <a:pPr>
              <a:lnSpc>
                <a:spcPct val="100000"/>
              </a:lnSpc>
            </a:pPr>
            <a:fld id="{7AE128E9-ACAC-45F3-87F9-8E1685EA21F4}" type="datetime">
              <a:rPr lang="en-US" sz="900" b="0" strike="noStrike" spc="-1">
                <a:solidFill>
                  <a:srgbClr val="8B8B8B"/>
                </a:solidFill>
                <a:uFill>
                  <a:solidFill>
                    <a:srgbClr val="FFFFFF"/>
                  </a:solidFill>
                </a:uFill>
                <a:latin typeface="Arial"/>
              </a:rPr>
              <a:t>10/8/2018</a:t>
            </a:fld>
            <a:endParaRPr lang="en-US" sz="1400" b="0" strike="noStrike" spc="-1">
              <a:solidFill>
                <a:srgbClr val="000000"/>
              </a:solidFill>
              <a:uFill>
                <a:solidFill>
                  <a:srgbClr val="FFFFFF"/>
                </a:solidFill>
              </a:uFill>
              <a:latin typeface="Times New Roman"/>
            </a:endParaRPr>
          </a:p>
        </p:txBody>
      </p:sp>
      <p:sp>
        <p:nvSpPr>
          <p:cNvPr id="42" name="PlaceHolder 4"/>
          <p:cNvSpPr>
            <a:spLocks noGrp="1"/>
          </p:cNvSpPr>
          <p:nvPr>
            <p:ph type="ftr"/>
          </p:nvPr>
        </p:nvSpPr>
        <p:spPr>
          <a:xfrm>
            <a:off x="3029040" y="4767120"/>
            <a:ext cx="3085920" cy="273600"/>
          </a:xfrm>
          <a:prstGeom prst="rect">
            <a:avLst/>
          </a:prstGeom>
        </p:spPr>
        <p:txBody>
          <a:bodyPr anchor="ctr"/>
          <a:lstStyle/>
          <a:p>
            <a:endParaRPr lang="en-US" sz="2400" b="0" strike="noStrike" spc="-1">
              <a:solidFill>
                <a:srgbClr val="000000"/>
              </a:solidFill>
              <a:uFill>
                <a:solidFill>
                  <a:srgbClr val="FFFFFF"/>
                </a:solidFill>
              </a:uFill>
              <a:latin typeface="Times New Roman"/>
            </a:endParaRPr>
          </a:p>
        </p:txBody>
      </p:sp>
      <p:sp>
        <p:nvSpPr>
          <p:cNvPr id="43" name="PlaceHolder 5"/>
          <p:cNvSpPr>
            <a:spLocks noGrp="1"/>
          </p:cNvSpPr>
          <p:nvPr>
            <p:ph type="sldNum"/>
          </p:nvPr>
        </p:nvSpPr>
        <p:spPr>
          <a:xfrm>
            <a:off x="6458040" y="4767120"/>
            <a:ext cx="2057040" cy="273600"/>
          </a:xfrm>
          <a:prstGeom prst="rect">
            <a:avLst/>
          </a:prstGeom>
        </p:spPr>
        <p:txBody>
          <a:bodyPr anchor="ctr"/>
          <a:lstStyle/>
          <a:p>
            <a:pPr algn="r">
              <a:lnSpc>
                <a:spcPct val="100000"/>
              </a:lnSpc>
            </a:pPr>
            <a:fld id="{C3208C13-E7F3-4728-8A41-101E32838253}" type="slidenum">
              <a:rPr lang="en-US" sz="900" b="0" strike="noStrike" spc="-1">
                <a:solidFill>
                  <a:srgbClr val="8B8B8B"/>
                </a:solidFill>
                <a:uFill>
                  <a:solidFill>
                    <a:srgbClr val="FFFFFF"/>
                  </a:solidFill>
                </a:uFill>
                <a:latin typeface="Arial"/>
              </a:rPr>
              <a:t>‹#›</a:t>
            </a:fld>
            <a:endParaRPr lang="en-US" sz="1400" b="0" strike="noStrike" spc="-1">
              <a:solidFill>
                <a:srgbClr val="000000"/>
              </a:solidFill>
              <a:uFill>
                <a:solidFill>
                  <a:srgbClr val="FFFFFF"/>
                </a:solidFill>
              </a:uFill>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hyperlink" Target="http://www.cs.cmu.edu/~213" TargetMode="Externa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TextShape 1"/>
          <p:cNvSpPr txBox="1"/>
          <p:nvPr/>
        </p:nvSpPr>
        <p:spPr>
          <a:xfrm>
            <a:off x="685800" y="1131120"/>
            <a:ext cx="6857640" cy="995400"/>
          </a:xfrm>
          <a:prstGeom prst="rect">
            <a:avLst/>
          </a:prstGeom>
          <a:noFill/>
          <a:ln>
            <a:noFill/>
          </a:ln>
        </p:spPr>
        <p:txBody>
          <a:bodyPr anchor="b"/>
          <a:lstStyle/>
          <a:p>
            <a:pPr>
              <a:lnSpc>
                <a:spcPct val="100000"/>
              </a:lnSpc>
            </a:pPr>
            <a:r>
              <a:rPr lang="en-US" sz="3000" b="0" strike="noStrike" spc="-1">
                <a:solidFill>
                  <a:srgbClr val="000000"/>
                </a:solidFill>
                <a:uFill>
                  <a:solidFill>
                    <a:srgbClr val="FFFFFF"/>
                  </a:solidFill>
                </a:uFill>
                <a:latin typeface="Arial"/>
              </a:rPr>
              <a:t>15-213 Recitation 7
Caches and Blocking</a:t>
            </a:r>
            <a:endParaRPr lang="en-US" sz="1350" b="0" strike="noStrike" spc="-1">
              <a:solidFill>
                <a:srgbClr val="000000"/>
              </a:solidFill>
              <a:uFill>
                <a:solidFill>
                  <a:srgbClr val="FFFFFF"/>
                </a:solidFill>
              </a:uFill>
              <a:latin typeface="Arial"/>
            </a:endParaRPr>
          </a:p>
        </p:txBody>
      </p:sp>
      <p:sp>
        <p:nvSpPr>
          <p:cNvPr id="84" name="TextShape 2"/>
          <p:cNvSpPr txBox="1"/>
          <p:nvPr/>
        </p:nvSpPr>
        <p:spPr>
          <a:xfrm>
            <a:off x="685800" y="3144960"/>
            <a:ext cx="7314840" cy="797760"/>
          </a:xfrm>
          <a:prstGeom prst="rect">
            <a:avLst/>
          </a:prstGeom>
          <a:noFill/>
          <a:ln>
            <a:noFill/>
          </a:ln>
        </p:spPr>
        <p:txBody>
          <a:bodyPr/>
          <a:lstStyle/>
          <a:p>
            <a:pPr>
              <a:lnSpc>
                <a:spcPct val="100000"/>
              </a:lnSpc>
            </a:pPr>
            <a:r>
              <a:rPr lang="en-US" sz="2400" b="0" strike="noStrike" spc="-1" dirty="0">
                <a:solidFill>
                  <a:srgbClr val="000000"/>
                </a:solidFill>
                <a:uFill>
                  <a:solidFill>
                    <a:srgbClr val="FFFFFF"/>
                  </a:solidFill>
                </a:uFill>
                <a:latin typeface="Arial"/>
              </a:rPr>
              <a:t>8 October 2018</a:t>
            </a:r>
            <a:endParaRPr lang="en-US" sz="32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CustomShape 1"/>
          <p:cNvSpPr/>
          <p:nvPr/>
        </p:nvSpPr>
        <p:spPr>
          <a:xfrm>
            <a:off x="1557720" y="1772640"/>
            <a:ext cx="5928480" cy="912600"/>
          </a:xfrm>
          <a:prstGeom prst="rect">
            <a:avLst/>
          </a:prstGeom>
          <a:noFill/>
          <a:ln cap="rnd">
            <a:solidFill>
              <a:schemeClr val="tx1">
                <a:lumMod val="50000"/>
                <a:lumOff val="50000"/>
              </a:schemeClr>
            </a:solidFill>
            <a:custDash/>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US" sz="1350" b="0" strike="noStrike" spc="-1">
                <a:solidFill>
                  <a:srgbClr val="008000"/>
                </a:solidFill>
                <a:uFill>
                  <a:solidFill>
                    <a:srgbClr val="FFFFFF"/>
                  </a:solidFill>
                </a:uFill>
                <a:latin typeface="Courier New"/>
              </a:rPr>
              <a:t>void </a:t>
            </a:r>
            <a:r>
              <a:rPr lang="en-US" sz="1350" b="0" strike="noStrike" spc="-1">
                <a:solidFill>
                  <a:srgbClr val="000000"/>
                </a:solidFill>
                <a:uFill>
                  <a:solidFill>
                    <a:srgbClr val="FFFFFF"/>
                  </a:solidFill>
                </a:uFill>
                <a:latin typeface="Courier New"/>
              </a:rPr>
              <a:t>who(</a:t>
            </a:r>
            <a:r>
              <a:rPr lang="en-US" sz="1350" b="0" strike="noStrike" spc="-1">
                <a:solidFill>
                  <a:srgbClr val="008000"/>
                </a:solidFill>
                <a:uFill>
                  <a:solidFill>
                    <a:srgbClr val="FFFFFF"/>
                  </a:solidFill>
                </a:uFill>
                <a:latin typeface="Courier New"/>
              </a:rPr>
              <a:t>int </a:t>
            </a:r>
            <a:r>
              <a:rPr lang="en-US" sz="1350" b="0" strike="noStrike" spc="-1">
                <a:solidFill>
                  <a:srgbClr val="000000"/>
                </a:solidFill>
                <a:uFill>
                  <a:solidFill>
                    <a:srgbClr val="FFFFFF"/>
                  </a:solidFill>
                </a:uFill>
                <a:latin typeface="Courier New"/>
              </a:rPr>
              <a:t>*arr, </a:t>
            </a:r>
            <a:r>
              <a:rPr lang="en-US" sz="1350" b="0" strike="noStrike" spc="-1">
                <a:solidFill>
                  <a:srgbClr val="008000"/>
                </a:solidFill>
                <a:uFill>
                  <a:solidFill>
                    <a:srgbClr val="FFFFFF"/>
                  </a:solidFill>
                </a:uFill>
                <a:latin typeface="Courier New"/>
              </a:rPr>
              <a:t>int </a:t>
            </a:r>
            <a:r>
              <a:rPr lang="en-US" sz="1350" b="0" strike="noStrike" spc="-1">
                <a:solidFill>
                  <a:srgbClr val="000000"/>
                </a:solidFill>
                <a:uFill>
                  <a:solidFill>
                    <a:srgbClr val="FFFFFF"/>
                  </a:solidFill>
                </a:uFill>
                <a:latin typeface="Courier New"/>
              </a:rPr>
              <a:t>size) {</a:t>
            </a:r>
            <a:endParaRPr lang="en-US" sz="1800" b="0" strike="noStrike" spc="-1">
              <a:solidFill>
                <a:srgbClr val="000000"/>
              </a:solidFill>
              <a:uFill>
                <a:solidFill>
                  <a:srgbClr val="FFFFFF"/>
                </a:solidFill>
              </a:uFill>
              <a:latin typeface="Arial"/>
            </a:endParaRPr>
          </a:p>
          <a:p>
            <a:pPr>
              <a:lnSpc>
                <a:spcPct val="100000"/>
              </a:lnSpc>
            </a:pPr>
            <a:r>
              <a:rPr lang="en-US" sz="1350" b="0" strike="noStrike" spc="-1">
                <a:solidFill>
                  <a:srgbClr val="000090"/>
                </a:solidFill>
                <a:uFill>
                  <a:solidFill>
                    <a:srgbClr val="FFFFFF"/>
                  </a:solidFill>
                </a:uFill>
                <a:latin typeface="Courier New"/>
              </a:rPr>
              <a:t>  for </a:t>
            </a:r>
            <a:r>
              <a:rPr lang="en-US" sz="1350" b="0" strike="noStrike" spc="-1">
                <a:solidFill>
                  <a:srgbClr val="000000"/>
                </a:solidFill>
                <a:uFill>
                  <a:solidFill>
                    <a:srgbClr val="FFFFFF"/>
                  </a:solidFill>
                </a:uFill>
                <a:latin typeface="Courier New"/>
              </a:rPr>
              <a:t>(</a:t>
            </a:r>
            <a:r>
              <a:rPr lang="en-US" sz="1350" b="0" strike="noStrike" spc="-1">
                <a:solidFill>
                  <a:srgbClr val="008000"/>
                </a:solidFill>
                <a:uFill>
                  <a:solidFill>
                    <a:srgbClr val="FFFFFF"/>
                  </a:solidFill>
                </a:uFill>
                <a:latin typeface="Courier New"/>
              </a:rPr>
              <a:t>int </a:t>
            </a:r>
            <a:r>
              <a:rPr lang="en-US" sz="1350" b="0" strike="noStrike" spc="-1">
                <a:solidFill>
                  <a:srgbClr val="000000"/>
                </a:solidFill>
                <a:uFill>
                  <a:solidFill>
                    <a:srgbClr val="FFFFFF"/>
                  </a:solidFill>
                </a:uFill>
                <a:latin typeface="Courier New"/>
              </a:rPr>
              <a:t>i = </a:t>
            </a:r>
            <a:r>
              <a:rPr lang="en-US" sz="1350" b="0" strike="noStrike" spc="-1">
                <a:solidFill>
                  <a:srgbClr val="FF0000"/>
                </a:solidFill>
                <a:uFill>
                  <a:solidFill>
                    <a:srgbClr val="FFFFFF"/>
                  </a:solidFill>
                </a:uFill>
                <a:latin typeface="Courier New"/>
              </a:rPr>
              <a:t>0</a:t>
            </a:r>
            <a:r>
              <a:rPr lang="en-US" sz="1350" b="0" strike="noStrike" spc="-1">
                <a:solidFill>
                  <a:srgbClr val="000000"/>
                </a:solidFill>
                <a:uFill>
                  <a:solidFill>
                    <a:srgbClr val="FFFFFF"/>
                  </a:solidFill>
                </a:uFill>
                <a:latin typeface="Courier New"/>
              </a:rPr>
              <a:t>; i &lt; size-</a:t>
            </a:r>
            <a:r>
              <a:rPr lang="en-US" sz="1350" b="0" strike="noStrike" spc="-1">
                <a:solidFill>
                  <a:srgbClr val="FF0000"/>
                </a:solidFill>
                <a:uFill>
                  <a:solidFill>
                    <a:srgbClr val="FFFFFF"/>
                  </a:solidFill>
                </a:uFill>
                <a:latin typeface="Courier New"/>
              </a:rPr>
              <a:t>1</a:t>
            </a:r>
            <a:r>
              <a:rPr lang="en-US" sz="1350" b="0" strike="noStrike" spc="-1">
                <a:solidFill>
                  <a:srgbClr val="000000"/>
                </a:solidFill>
                <a:uFill>
                  <a:solidFill>
                    <a:srgbClr val="FFFFFF"/>
                  </a:solidFill>
                </a:uFill>
                <a:latin typeface="Courier New"/>
              </a:rPr>
              <a:t>; ++i)</a:t>
            </a:r>
            <a:endParaRPr lang="en-US" sz="1800" b="0" strike="noStrike" spc="-1">
              <a:solidFill>
                <a:srgbClr val="000000"/>
              </a:solidFill>
              <a:uFill>
                <a:solidFill>
                  <a:srgbClr val="FFFFFF"/>
                </a:solidFill>
              </a:uFill>
              <a:latin typeface="Arial"/>
            </a:endParaRPr>
          </a:p>
          <a:p>
            <a:pPr>
              <a:lnSpc>
                <a:spcPct val="100000"/>
              </a:lnSpc>
            </a:pPr>
            <a:r>
              <a:rPr lang="en-US" sz="1350" b="0" strike="noStrike" spc="-1">
                <a:solidFill>
                  <a:srgbClr val="000000"/>
                </a:solidFill>
                <a:uFill>
                  <a:solidFill>
                    <a:srgbClr val="FFFFFF"/>
                  </a:solidFill>
                </a:uFill>
                <a:latin typeface="Courier New"/>
              </a:rPr>
              <a:t>    arr[i] = arr[i+</a:t>
            </a:r>
            <a:r>
              <a:rPr lang="en-US" sz="1350" b="0" strike="noStrike" spc="-1">
                <a:solidFill>
                  <a:srgbClr val="FF0000"/>
                </a:solidFill>
                <a:uFill>
                  <a:solidFill>
                    <a:srgbClr val="FFFFFF"/>
                  </a:solidFill>
                </a:uFill>
                <a:latin typeface="Courier New"/>
              </a:rPr>
              <a:t>1</a:t>
            </a:r>
            <a:r>
              <a:rPr lang="en-US" sz="1350" b="0" strike="noStrike" spc="-1">
                <a:solidFill>
                  <a:srgbClr val="000000"/>
                </a:solidFill>
                <a:uFill>
                  <a:solidFill>
                    <a:srgbClr val="FFFFFF"/>
                  </a:solidFill>
                </a:uFill>
                <a:latin typeface="Courier New"/>
              </a:rPr>
              <a:t>];</a:t>
            </a:r>
            <a:endParaRPr lang="en-US" sz="1800" b="0" strike="noStrike" spc="-1">
              <a:solidFill>
                <a:srgbClr val="000000"/>
              </a:solidFill>
              <a:uFill>
                <a:solidFill>
                  <a:srgbClr val="FFFFFF"/>
                </a:solidFill>
              </a:uFill>
              <a:latin typeface="Arial"/>
            </a:endParaRPr>
          </a:p>
          <a:p>
            <a:pPr>
              <a:lnSpc>
                <a:spcPct val="100000"/>
              </a:lnSpc>
            </a:pPr>
            <a:r>
              <a:rPr lang="en-US" sz="1350" b="0" strike="noStrike" spc="-1">
                <a:solidFill>
                  <a:srgbClr val="000000"/>
                </a:solidFill>
                <a:uFill>
                  <a:solidFill>
                    <a:srgbClr val="FFFFFF"/>
                  </a:solidFill>
                </a:uFill>
                <a:latin typeface="Courier New"/>
              </a:rPr>
              <a:t>}</a:t>
            </a:r>
            <a:endParaRPr lang="en-US" sz="1800" b="0" strike="noStrike" spc="-1">
              <a:solidFill>
                <a:srgbClr val="000000"/>
              </a:solidFill>
              <a:uFill>
                <a:solidFill>
                  <a:srgbClr val="FFFFFF"/>
                </a:solidFill>
              </a:uFill>
              <a:latin typeface="Arial"/>
            </a:endParaRPr>
          </a:p>
        </p:txBody>
      </p:sp>
      <p:sp>
        <p:nvSpPr>
          <p:cNvPr id="100" name="TextShape 2"/>
          <p:cNvSpPr txBox="1"/>
          <p:nvPr/>
        </p:nvSpPr>
        <p:spPr>
          <a:xfrm>
            <a:off x="1486080" y="914400"/>
            <a:ext cx="6057000" cy="856800"/>
          </a:xfrm>
          <a:prstGeom prst="rect">
            <a:avLst/>
          </a:prstGeom>
          <a:noFill/>
          <a:ln>
            <a:noFill/>
          </a:ln>
        </p:spPr>
        <p:txBody>
          <a:bodyPr/>
          <a:lstStyle/>
          <a:p>
            <a:pPr marL="171360" indent="-171000">
              <a:lnSpc>
                <a:spcPct val="90000"/>
              </a:lnSpc>
              <a:buClr>
                <a:srgbClr val="000000"/>
              </a:buClr>
              <a:buFont typeface="Arial"/>
              <a:buChar char="•"/>
            </a:pPr>
            <a:r>
              <a:rPr lang="en-US" sz="2100" b="0" strike="noStrike" spc="-1">
                <a:solidFill>
                  <a:srgbClr val="000000"/>
                </a:solidFill>
                <a:uFill>
                  <a:solidFill>
                    <a:srgbClr val="FFFFFF"/>
                  </a:solidFill>
                </a:uFill>
                <a:latin typeface="Arial"/>
              </a:rPr>
              <a:t>The following function exhibits which type of locality? Consider </a:t>
            </a:r>
            <a:r>
              <a:rPr lang="en-US" sz="2100" b="0" i="1" strike="noStrike" spc="-1">
                <a:solidFill>
                  <a:srgbClr val="000000"/>
                </a:solidFill>
                <a:uFill>
                  <a:solidFill>
                    <a:srgbClr val="FFFFFF"/>
                  </a:solidFill>
                </a:uFill>
                <a:latin typeface="Arial"/>
              </a:rPr>
              <a:t>only</a:t>
            </a:r>
            <a:r>
              <a:rPr lang="en-US" sz="2100" b="0" strike="noStrike" spc="-1">
                <a:solidFill>
                  <a:srgbClr val="000000"/>
                </a:solidFill>
                <a:uFill>
                  <a:solidFill>
                    <a:srgbClr val="FFFFFF"/>
                  </a:solidFill>
                </a:uFill>
                <a:latin typeface="Arial"/>
              </a:rPr>
              <a:t> array accesses.</a:t>
            </a:r>
          </a:p>
        </p:txBody>
      </p:sp>
      <p:sp>
        <p:nvSpPr>
          <p:cNvPr id="101" name="TextShape 3"/>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What Type of Locality?</a:t>
            </a:r>
            <a:endParaRPr lang="en-US" sz="1350" b="0" strike="noStrike" spc="-1">
              <a:solidFill>
                <a:srgbClr val="000000"/>
              </a:solidFill>
              <a:uFill>
                <a:solidFill>
                  <a:srgbClr val="FFFFFF"/>
                </a:solidFill>
              </a:uFill>
              <a:latin typeface="Arial"/>
            </a:endParaRPr>
          </a:p>
        </p:txBody>
      </p:sp>
      <p:sp>
        <p:nvSpPr>
          <p:cNvPr id="102" name="TextShape 4"/>
          <p:cNvSpPr txBox="1"/>
          <p:nvPr/>
        </p:nvSpPr>
        <p:spPr>
          <a:xfrm>
            <a:off x="1143360" y="4767480"/>
            <a:ext cx="1543680" cy="273240"/>
          </a:xfrm>
          <a:prstGeom prst="rect">
            <a:avLst/>
          </a:prstGeom>
          <a:noFill/>
          <a:ln>
            <a:noFill/>
          </a:ln>
        </p:spPr>
        <p:txBody>
          <a:bodyPr anchor="ctr"/>
          <a:lstStyle/>
          <a:p>
            <a:pPr algn="r">
              <a:lnSpc>
                <a:spcPct val="100000"/>
              </a:lnSpc>
            </a:pPr>
            <a:fld id="{3C9D0ABD-413C-47B8-80D8-BAD0205A50AF}" type="slidenum">
              <a:rPr lang="en-US" sz="900" b="0" strike="noStrike" spc="-1">
                <a:solidFill>
                  <a:srgbClr val="8B8B8B"/>
                </a:solidFill>
                <a:uFill>
                  <a:solidFill>
                    <a:srgbClr val="FFFFFF"/>
                  </a:solidFill>
                </a:uFill>
                <a:latin typeface="Arial"/>
              </a:rPr>
              <a:t>10</a:t>
            </a:fld>
            <a:endParaRPr lang="en-US" sz="1400" b="0" strike="noStrike" spc="-1">
              <a:solidFill>
                <a:srgbClr val="000000"/>
              </a:solidFill>
              <a:uFill>
                <a:solidFill>
                  <a:srgbClr val="FFFFFF"/>
                </a:solidFill>
              </a:uFill>
              <a:latin typeface="Times New Roman"/>
            </a:endParaRPr>
          </a:p>
        </p:txBody>
      </p:sp>
      <p:graphicFrame>
        <p:nvGraphicFramePr>
          <p:cNvPr id="103" name="Table 5"/>
          <p:cNvGraphicFramePr/>
          <p:nvPr/>
        </p:nvGraphicFramePr>
        <p:xfrm>
          <a:off x="5429160" y="3029040"/>
          <a:ext cx="2457000" cy="1645920"/>
        </p:xfrm>
        <a:graphic>
          <a:graphicData uri="http://schemas.openxmlformats.org/drawingml/2006/table">
            <a:tbl>
              <a:tblPr/>
              <a:tblGrid>
                <a:gridCol w="430920">
                  <a:extLst>
                    <a:ext uri="{9D8B030D-6E8A-4147-A177-3AD203B41FA5}">
                      <a16:colId xmlns:a16="http://schemas.microsoft.com/office/drawing/2014/main" val="20000"/>
                    </a:ext>
                  </a:extLst>
                </a:gridCol>
                <a:gridCol w="2026080">
                  <a:extLst>
                    <a:ext uri="{9D8B030D-6E8A-4147-A177-3AD203B41FA5}">
                      <a16:colId xmlns:a16="http://schemas.microsoft.com/office/drawing/2014/main" val="20001"/>
                    </a:ext>
                  </a:extLst>
                </a:gridCol>
              </a:tblGrid>
              <a:tr h="388440">
                <a:tc>
                  <a:txBody>
                    <a:bodyPr/>
                    <a:lstStyle/>
                    <a:p>
                      <a:pPr>
                        <a:lnSpc>
                          <a:spcPct val="100000"/>
                        </a:lnSpc>
                      </a:pPr>
                      <a:r>
                        <a:rPr lang="en-US" sz="2100" b="1" strike="noStrike" spc="-1">
                          <a:solidFill>
                            <a:srgbClr val="660066"/>
                          </a:solidFill>
                          <a:uFill>
                            <a:solidFill>
                              <a:srgbClr val="FFFFFF"/>
                            </a:solidFill>
                          </a:uFill>
                          <a:latin typeface="Arial"/>
                        </a:rPr>
                        <a:t>A.</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Spatial</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0"/>
                  </a:ext>
                </a:extLst>
              </a:tr>
              <a:tr h="388440">
                <a:tc>
                  <a:txBody>
                    <a:bodyPr/>
                    <a:lstStyle/>
                    <a:p>
                      <a:pPr>
                        <a:lnSpc>
                          <a:spcPct val="100000"/>
                        </a:lnSpc>
                      </a:pPr>
                      <a:r>
                        <a:rPr lang="en-US" sz="2100" b="1" strike="noStrike" spc="-1">
                          <a:solidFill>
                            <a:srgbClr val="660066"/>
                          </a:solidFill>
                          <a:uFill>
                            <a:solidFill>
                              <a:srgbClr val="FFFFFF"/>
                            </a:solidFill>
                          </a:uFill>
                          <a:latin typeface="Arial"/>
                        </a:rPr>
                        <a:t>B.</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Temporal</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1"/>
                  </a:ext>
                </a:extLst>
              </a:tr>
              <a:tr h="388440">
                <a:tc>
                  <a:txBody>
                    <a:bodyPr/>
                    <a:lstStyle/>
                    <a:p>
                      <a:pPr>
                        <a:lnSpc>
                          <a:spcPct val="100000"/>
                        </a:lnSpc>
                      </a:pPr>
                      <a:r>
                        <a:rPr lang="en-US" sz="2100" b="1" strike="noStrike" spc="-1">
                          <a:solidFill>
                            <a:srgbClr val="660066"/>
                          </a:solidFill>
                          <a:uFill>
                            <a:solidFill>
                              <a:srgbClr val="FFFFFF"/>
                            </a:solidFill>
                          </a:uFill>
                          <a:latin typeface="Arial"/>
                        </a:rPr>
                        <a:t>C.</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Both A and B</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2"/>
                  </a:ext>
                </a:extLst>
              </a:tr>
              <a:tr h="388800">
                <a:tc>
                  <a:txBody>
                    <a:bodyPr/>
                    <a:lstStyle/>
                    <a:p>
                      <a:pPr>
                        <a:lnSpc>
                          <a:spcPct val="100000"/>
                        </a:lnSpc>
                      </a:pPr>
                      <a:r>
                        <a:rPr lang="en-US" sz="2100" b="1" strike="noStrike" spc="-1">
                          <a:solidFill>
                            <a:srgbClr val="660066"/>
                          </a:solidFill>
                          <a:uFill>
                            <a:solidFill>
                              <a:srgbClr val="FFFFFF"/>
                            </a:solidFill>
                          </a:uFill>
                          <a:latin typeface="Arial"/>
                        </a:rPr>
                        <a:t>D.</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dirty="0">
                          <a:solidFill>
                            <a:srgbClr val="000000"/>
                          </a:solidFill>
                          <a:uFill>
                            <a:solidFill>
                              <a:srgbClr val="FFFFFF"/>
                            </a:solidFill>
                          </a:uFill>
                          <a:latin typeface="Century Gothic"/>
                        </a:rPr>
                        <a:t>Neither A nor B</a:t>
                      </a:r>
                      <a:endParaRPr lang="en-US" sz="1800" b="0" strike="noStrike" spc="-1" dirty="0">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3"/>
                  </a:ext>
                </a:extLst>
              </a:tr>
            </a:tbl>
          </a:graphicData>
        </a:graphic>
      </p:graphicFrame>
      <p:sp>
        <p:nvSpPr>
          <p:cNvPr id="104" name="CustomShape 6"/>
          <p:cNvSpPr/>
          <p:nvPr/>
        </p:nvSpPr>
        <p:spPr>
          <a:xfrm>
            <a:off x="5467260" y="3879760"/>
            <a:ext cx="342360" cy="342360"/>
          </a:xfrm>
          <a:prstGeom prst="ellipse">
            <a:avLst/>
          </a:prstGeom>
          <a:noFill/>
          <a:ln w="57240">
            <a:solidFill>
              <a:srgbClr val="00FF00"/>
            </a:solidFill>
            <a:round/>
          </a:ln>
        </p:spPr>
        <p:style>
          <a:lnRef idx="0">
            <a:scrgbClr r="0" g="0" b="0"/>
          </a:lnRef>
          <a:fillRef idx="0">
            <a:scrgbClr r="0" g="0" b="0"/>
          </a:fillRef>
          <a:effectRef idx="0">
            <a:scrgbClr r="0" g="0" b="0"/>
          </a:effectRef>
          <a:fontRef idx="minor"/>
        </p:style>
      </p:sp>
    </p:spTree>
    <p:extLst>
      <p:ext uri="{BB962C8B-B14F-4D97-AF65-F5344CB8AC3E}">
        <p14:creationId xmlns:p14="http://schemas.microsoft.com/office/powerpoint/2010/main" val="28255684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CustomShape 1"/>
          <p:cNvSpPr/>
          <p:nvPr/>
        </p:nvSpPr>
        <p:spPr>
          <a:xfrm>
            <a:off x="1557720" y="1772640"/>
            <a:ext cx="5928480" cy="912600"/>
          </a:xfrm>
          <a:prstGeom prst="rect">
            <a:avLst/>
          </a:prstGeom>
          <a:noFill/>
          <a:ln cap="rnd">
            <a:solidFill>
              <a:schemeClr val="tx1">
                <a:lumMod val="50000"/>
                <a:lumOff val="50000"/>
              </a:schemeClr>
            </a:solidFill>
            <a:custDash/>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US" sz="1350" b="0" strike="noStrike" spc="-1">
                <a:solidFill>
                  <a:srgbClr val="008000"/>
                </a:solidFill>
                <a:uFill>
                  <a:solidFill>
                    <a:srgbClr val="FFFFFF"/>
                  </a:solidFill>
                </a:uFill>
                <a:latin typeface="Courier New"/>
              </a:rPr>
              <a:t>void </a:t>
            </a:r>
            <a:r>
              <a:rPr lang="en-US" sz="1350" b="0" strike="noStrike" spc="-1">
                <a:solidFill>
                  <a:srgbClr val="000000"/>
                </a:solidFill>
                <a:uFill>
                  <a:solidFill>
                    <a:srgbClr val="FFFFFF"/>
                  </a:solidFill>
                </a:uFill>
                <a:latin typeface="Courier New"/>
              </a:rPr>
              <a:t>coo(</a:t>
            </a:r>
            <a:r>
              <a:rPr lang="en-US" sz="1350" b="0" strike="noStrike" spc="-1">
                <a:solidFill>
                  <a:srgbClr val="008000"/>
                </a:solidFill>
                <a:uFill>
                  <a:solidFill>
                    <a:srgbClr val="FFFFFF"/>
                  </a:solidFill>
                </a:uFill>
                <a:latin typeface="Courier New"/>
              </a:rPr>
              <a:t>int </a:t>
            </a:r>
            <a:r>
              <a:rPr lang="en-US" sz="1350" b="0" strike="noStrike" spc="-1">
                <a:solidFill>
                  <a:srgbClr val="000000"/>
                </a:solidFill>
                <a:uFill>
                  <a:solidFill>
                    <a:srgbClr val="FFFFFF"/>
                  </a:solidFill>
                </a:uFill>
                <a:latin typeface="Courier New"/>
              </a:rPr>
              <a:t>*arr, </a:t>
            </a:r>
            <a:r>
              <a:rPr lang="en-US" sz="1350" b="0" strike="noStrike" spc="-1">
                <a:solidFill>
                  <a:srgbClr val="008000"/>
                </a:solidFill>
                <a:uFill>
                  <a:solidFill>
                    <a:srgbClr val="FFFFFF"/>
                  </a:solidFill>
                </a:uFill>
                <a:latin typeface="Courier New"/>
              </a:rPr>
              <a:t>int </a:t>
            </a:r>
            <a:r>
              <a:rPr lang="en-US" sz="1350" b="0" strike="noStrike" spc="-1">
                <a:solidFill>
                  <a:srgbClr val="000000"/>
                </a:solidFill>
                <a:uFill>
                  <a:solidFill>
                    <a:srgbClr val="FFFFFF"/>
                  </a:solidFill>
                </a:uFill>
                <a:latin typeface="Courier New"/>
              </a:rPr>
              <a:t>size) {</a:t>
            </a:r>
            <a:endParaRPr lang="en-US" sz="1800" b="0" strike="noStrike" spc="-1">
              <a:solidFill>
                <a:srgbClr val="000000"/>
              </a:solidFill>
              <a:uFill>
                <a:solidFill>
                  <a:srgbClr val="FFFFFF"/>
                </a:solidFill>
              </a:uFill>
              <a:latin typeface="Arial"/>
            </a:endParaRPr>
          </a:p>
          <a:p>
            <a:pPr>
              <a:lnSpc>
                <a:spcPct val="100000"/>
              </a:lnSpc>
            </a:pPr>
            <a:r>
              <a:rPr lang="en-US" sz="1350" b="0" strike="noStrike" spc="-1">
                <a:solidFill>
                  <a:srgbClr val="000090"/>
                </a:solidFill>
                <a:uFill>
                  <a:solidFill>
                    <a:srgbClr val="FFFFFF"/>
                  </a:solidFill>
                </a:uFill>
                <a:latin typeface="Courier New"/>
              </a:rPr>
              <a:t>  for </a:t>
            </a:r>
            <a:r>
              <a:rPr lang="en-US" sz="1350" b="0" strike="noStrike" spc="-1">
                <a:solidFill>
                  <a:srgbClr val="000000"/>
                </a:solidFill>
                <a:uFill>
                  <a:solidFill>
                    <a:srgbClr val="FFFFFF"/>
                  </a:solidFill>
                </a:uFill>
                <a:latin typeface="Courier New"/>
              </a:rPr>
              <a:t>(</a:t>
            </a:r>
            <a:r>
              <a:rPr lang="en-US" sz="1350" b="0" strike="noStrike" spc="-1">
                <a:solidFill>
                  <a:srgbClr val="008000"/>
                </a:solidFill>
                <a:uFill>
                  <a:solidFill>
                    <a:srgbClr val="FFFFFF"/>
                  </a:solidFill>
                </a:uFill>
                <a:latin typeface="Courier New"/>
              </a:rPr>
              <a:t>int </a:t>
            </a:r>
            <a:r>
              <a:rPr lang="en-US" sz="1350" b="0" strike="noStrike" spc="-1">
                <a:solidFill>
                  <a:srgbClr val="000000"/>
                </a:solidFill>
                <a:uFill>
                  <a:solidFill>
                    <a:srgbClr val="FFFFFF"/>
                  </a:solidFill>
                </a:uFill>
                <a:latin typeface="Courier New"/>
              </a:rPr>
              <a:t>i = size-</a:t>
            </a:r>
            <a:r>
              <a:rPr lang="en-US" sz="1350" b="0" strike="noStrike" spc="-1">
                <a:solidFill>
                  <a:srgbClr val="FF0000"/>
                </a:solidFill>
                <a:uFill>
                  <a:solidFill>
                    <a:srgbClr val="FFFFFF"/>
                  </a:solidFill>
                </a:uFill>
                <a:latin typeface="Courier New"/>
              </a:rPr>
              <a:t>2</a:t>
            </a:r>
            <a:r>
              <a:rPr lang="en-US" sz="1350" b="0" strike="noStrike" spc="-1">
                <a:solidFill>
                  <a:srgbClr val="000000"/>
                </a:solidFill>
                <a:uFill>
                  <a:solidFill>
                    <a:srgbClr val="FFFFFF"/>
                  </a:solidFill>
                </a:uFill>
                <a:latin typeface="Courier New"/>
              </a:rPr>
              <a:t>; i &gt;= </a:t>
            </a:r>
            <a:r>
              <a:rPr lang="en-US" sz="1350" b="0" strike="noStrike" spc="-1">
                <a:solidFill>
                  <a:srgbClr val="FF0000"/>
                </a:solidFill>
                <a:uFill>
                  <a:solidFill>
                    <a:srgbClr val="FFFFFF"/>
                  </a:solidFill>
                </a:uFill>
                <a:latin typeface="Courier New"/>
              </a:rPr>
              <a:t>0</a:t>
            </a:r>
            <a:r>
              <a:rPr lang="en-US" sz="1350" b="0" strike="noStrike" spc="-1">
                <a:solidFill>
                  <a:srgbClr val="000000"/>
                </a:solidFill>
                <a:uFill>
                  <a:solidFill>
                    <a:srgbClr val="FFFFFF"/>
                  </a:solidFill>
                </a:uFill>
                <a:latin typeface="Courier New"/>
              </a:rPr>
              <a:t>; --i)</a:t>
            </a:r>
            <a:endParaRPr lang="en-US" sz="1800" b="0" strike="noStrike" spc="-1">
              <a:solidFill>
                <a:srgbClr val="000000"/>
              </a:solidFill>
              <a:uFill>
                <a:solidFill>
                  <a:srgbClr val="FFFFFF"/>
                </a:solidFill>
              </a:uFill>
              <a:latin typeface="Arial"/>
            </a:endParaRPr>
          </a:p>
          <a:p>
            <a:pPr>
              <a:lnSpc>
                <a:spcPct val="100000"/>
              </a:lnSpc>
            </a:pPr>
            <a:r>
              <a:rPr lang="en-US" sz="1350" b="0" strike="noStrike" spc="-1">
                <a:solidFill>
                  <a:srgbClr val="000000"/>
                </a:solidFill>
                <a:uFill>
                  <a:solidFill>
                    <a:srgbClr val="FFFFFF"/>
                  </a:solidFill>
                </a:uFill>
                <a:latin typeface="Courier New"/>
              </a:rPr>
              <a:t>    arr[i] = arr[i+</a:t>
            </a:r>
            <a:r>
              <a:rPr lang="en-US" sz="1350" b="0" strike="noStrike" spc="-1">
                <a:solidFill>
                  <a:srgbClr val="FF0000"/>
                </a:solidFill>
                <a:uFill>
                  <a:solidFill>
                    <a:srgbClr val="FFFFFF"/>
                  </a:solidFill>
                </a:uFill>
                <a:latin typeface="Courier New"/>
              </a:rPr>
              <a:t>1</a:t>
            </a:r>
            <a:r>
              <a:rPr lang="en-US" sz="1350" b="0" strike="noStrike" spc="-1">
                <a:solidFill>
                  <a:srgbClr val="000000"/>
                </a:solidFill>
                <a:uFill>
                  <a:solidFill>
                    <a:srgbClr val="FFFFFF"/>
                  </a:solidFill>
                </a:uFill>
                <a:latin typeface="Courier New"/>
              </a:rPr>
              <a:t>];</a:t>
            </a:r>
            <a:endParaRPr lang="en-US" sz="1800" b="0" strike="noStrike" spc="-1">
              <a:solidFill>
                <a:srgbClr val="000000"/>
              </a:solidFill>
              <a:uFill>
                <a:solidFill>
                  <a:srgbClr val="FFFFFF"/>
                </a:solidFill>
              </a:uFill>
              <a:latin typeface="Arial"/>
            </a:endParaRPr>
          </a:p>
          <a:p>
            <a:pPr>
              <a:lnSpc>
                <a:spcPct val="100000"/>
              </a:lnSpc>
            </a:pPr>
            <a:r>
              <a:rPr lang="en-US" sz="1350" b="0" strike="noStrike" spc="-1">
                <a:solidFill>
                  <a:srgbClr val="000000"/>
                </a:solidFill>
                <a:uFill>
                  <a:solidFill>
                    <a:srgbClr val="FFFFFF"/>
                  </a:solidFill>
                </a:uFill>
                <a:latin typeface="Courier New"/>
              </a:rPr>
              <a:t>}</a:t>
            </a:r>
            <a:endParaRPr lang="en-US" sz="1800" b="0" strike="noStrike" spc="-1">
              <a:solidFill>
                <a:srgbClr val="000000"/>
              </a:solidFill>
              <a:uFill>
                <a:solidFill>
                  <a:srgbClr val="FFFFFF"/>
                </a:solidFill>
              </a:uFill>
              <a:latin typeface="Arial"/>
            </a:endParaRPr>
          </a:p>
        </p:txBody>
      </p:sp>
      <p:sp>
        <p:nvSpPr>
          <p:cNvPr id="106" name="TextShape 2"/>
          <p:cNvSpPr txBox="1"/>
          <p:nvPr/>
        </p:nvSpPr>
        <p:spPr>
          <a:xfrm>
            <a:off x="1486080" y="914400"/>
            <a:ext cx="6057000" cy="856800"/>
          </a:xfrm>
          <a:prstGeom prst="rect">
            <a:avLst/>
          </a:prstGeom>
          <a:noFill/>
          <a:ln>
            <a:noFill/>
          </a:ln>
        </p:spPr>
        <p:txBody>
          <a:bodyPr/>
          <a:lstStyle/>
          <a:p>
            <a:pPr marL="171360" indent="-171000">
              <a:lnSpc>
                <a:spcPct val="90000"/>
              </a:lnSpc>
              <a:buClr>
                <a:srgbClr val="000000"/>
              </a:buClr>
              <a:buFont typeface="Arial"/>
              <a:buChar char="•"/>
            </a:pPr>
            <a:r>
              <a:rPr lang="en-US" sz="2100" b="0" strike="noStrike" spc="-1">
                <a:solidFill>
                  <a:srgbClr val="000000"/>
                </a:solidFill>
                <a:uFill>
                  <a:solidFill>
                    <a:srgbClr val="FFFFFF"/>
                  </a:solidFill>
                </a:uFill>
                <a:latin typeface="Arial"/>
              </a:rPr>
              <a:t>The following function exhibits which type of locality? Consider </a:t>
            </a:r>
            <a:r>
              <a:rPr lang="en-US" sz="2100" b="0" i="1" strike="noStrike" spc="-1">
                <a:solidFill>
                  <a:srgbClr val="000000"/>
                </a:solidFill>
                <a:uFill>
                  <a:solidFill>
                    <a:srgbClr val="FFFFFF"/>
                  </a:solidFill>
                </a:uFill>
                <a:latin typeface="Arial"/>
              </a:rPr>
              <a:t>only</a:t>
            </a:r>
            <a:r>
              <a:rPr lang="en-US" sz="2100" b="0" strike="noStrike" spc="-1">
                <a:solidFill>
                  <a:srgbClr val="000000"/>
                </a:solidFill>
                <a:uFill>
                  <a:solidFill>
                    <a:srgbClr val="FFFFFF"/>
                  </a:solidFill>
                </a:uFill>
                <a:latin typeface="Arial"/>
              </a:rPr>
              <a:t> array accesses.</a:t>
            </a:r>
          </a:p>
        </p:txBody>
      </p:sp>
      <p:sp>
        <p:nvSpPr>
          <p:cNvPr id="107" name="TextShape 3"/>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What Type of Locality?</a:t>
            </a:r>
            <a:endParaRPr lang="en-US" sz="1350" b="0" strike="noStrike" spc="-1">
              <a:solidFill>
                <a:srgbClr val="000000"/>
              </a:solidFill>
              <a:uFill>
                <a:solidFill>
                  <a:srgbClr val="FFFFFF"/>
                </a:solidFill>
              </a:uFill>
              <a:latin typeface="Arial"/>
            </a:endParaRPr>
          </a:p>
        </p:txBody>
      </p:sp>
      <p:sp>
        <p:nvSpPr>
          <p:cNvPr id="108" name="TextShape 4"/>
          <p:cNvSpPr txBox="1"/>
          <p:nvPr/>
        </p:nvSpPr>
        <p:spPr>
          <a:xfrm>
            <a:off x="1143360" y="4767480"/>
            <a:ext cx="1543680" cy="273240"/>
          </a:xfrm>
          <a:prstGeom prst="rect">
            <a:avLst/>
          </a:prstGeom>
          <a:noFill/>
          <a:ln>
            <a:noFill/>
          </a:ln>
        </p:spPr>
        <p:txBody>
          <a:bodyPr anchor="ctr"/>
          <a:lstStyle/>
          <a:p>
            <a:pPr algn="r">
              <a:lnSpc>
                <a:spcPct val="100000"/>
              </a:lnSpc>
            </a:pPr>
            <a:fld id="{6A60FB8C-F6AE-4D3C-A127-82F7F260BDD3}" type="slidenum">
              <a:rPr lang="en-US" sz="900" b="0" strike="noStrike" spc="-1">
                <a:solidFill>
                  <a:srgbClr val="8B8B8B"/>
                </a:solidFill>
                <a:uFill>
                  <a:solidFill>
                    <a:srgbClr val="FFFFFF"/>
                  </a:solidFill>
                </a:uFill>
                <a:latin typeface="Arial"/>
              </a:rPr>
              <a:t>11</a:t>
            </a:fld>
            <a:endParaRPr lang="en-US" sz="1400" b="0" strike="noStrike" spc="-1">
              <a:solidFill>
                <a:srgbClr val="000000"/>
              </a:solidFill>
              <a:uFill>
                <a:solidFill>
                  <a:srgbClr val="FFFFFF"/>
                </a:solidFill>
              </a:uFill>
              <a:latin typeface="Times New Roman"/>
            </a:endParaRPr>
          </a:p>
        </p:txBody>
      </p:sp>
      <p:graphicFrame>
        <p:nvGraphicFramePr>
          <p:cNvPr id="109" name="Table 5"/>
          <p:cNvGraphicFramePr/>
          <p:nvPr/>
        </p:nvGraphicFramePr>
        <p:xfrm>
          <a:off x="5429160" y="3029040"/>
          <a:ext cx="2457000" cy="1645920"/>
        </p:xfrm>
        <a:graphic>
          <a:graphicData uri="http://schemas.openxmlformats.org/drawingml/2006/table">
            <a:tbl>
              <a:tblPr/>
              <a:tblGrid>
                <a:gridCol w="430920">
                  <a:extLst>
                    <a:ext uri="{9D8B030D-6E8A-4147-A177-3AD203B41FA5}">
                      <a16:colId xmlns:a16="http://schemas.microsoft.com/office/drawing/2014/main" val="20000"/>
                    </a:ext>
                  </a:extLst>
                </a:gridCol>
                <a:gridCol w="2026080">
                  <a:extLst>
                    <a:ext uri="{9D8B030D-6E8A-4147-A177-3AD203B41FA5}">
                      <a16:colId xmlns:a16="http://schemas.microsoft.com/office/drawing/2014/main" val="20001"/>
                    </a:ext>
                  </a:extLst>
                </a:gridCol>
              </a:tblGrid>
              <a:tr h="388440">
                <a:tc>
                  <a:txBody>
                    <a:bodyPr/>
                    <a:lstStyle/>
                    <a:p>
                      <a:pPr>
                        <a:lnSpc>
                          <a:spcPct val="100000"/>
                        </a:lnSpc>
                      </a:pPr>
                      <a:r>
                        <a:rPr lang="en-US" sz="2100" b="1" strike="noStrike" spc="-1">
                          <a:solidFill>
                            <a:srgbClr val="660066"/>
                          </a:solidFill>
                          <a:uFill>
                            <a:solidFill>
                              <a:srgbClr val="FFFFFF"/>
                            </a:solidFill>
                          </a:uFill>
                          <a:latin typeface="Arial"/>
                        </a:rPr>
                        <a:t>A.</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Spatial</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0"/>
                  </a:ext>
                </a:extLst>
              </a:tr>
              <a:tr h="388440">
                <a:tc>
                  <a:txBody>
                    <a:bodyPr/>
                    <a:lstStyle/>
                    <a:p>
                      <a:pPr>
                        <a:lnSpc>
                          <a:spcPct val="100000"/>
                        </a:lnSpc>
                      </a:pPr>
                      <a:r>
                        <a:rPr lang="en-US" sz="2100" b="1" strike="noStrike" spc="-1">
                          <a:solidFill>
                            <a:srgbClr val="660066"/>
                          </a:solidFill>
                          <a:uFill>
                            <a:solidFill>
                              <a:srgbClr val="FFFFFF"/>
                            </a:solidFill>
                          </a:uFill>
                          <a:latin typeface="Arial"/>
                        </a:rPr>
                        <a:t>B.</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Temporal</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1"/>
                  </a:ext>
                </a:extLst>
              </a:tr>
              <a:tr h="388440">
                <a:tc>
                  <a:txBody>
                    <a:bodyPr/>
                    <a:lstStyle/>
                    <a:p>
                      <a:pPr>
                        <a:lnSpc>
                          <a:spcPct val="100000"/>
                        </a:lnSpc>
                      </a:pPr>
                      <a:r>
                        <a:rPr lang="en-US" sz="2100" b="1" strike="noStrike" spc="-1">
                          <a:solidFill>
                            <a:srgbClr val="660066"/>
                          </a:solidFill>
                          <a:uFill>
                            <a:solidFill>
                              <a:srgbClr val="FFFFFF"/>
                            </a:solidFill>
                          </a:uFill>
                          <a:latin typeface="Arial"/>
                        </a:rPr>
                        <a:t>C.</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Both A and B</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2"/>
                  </a:ext>
                </a:extLst>
              </a:tr>
              <a:tr h="388800">
                <a:tc>
                  <a:txBody>
                    <a:bodyPr/>
                    <a:lstStyle/>
                    <a:p>
                      <a:pPr>
                        <a:lnSpc>
                          <a:spcPct val="100000"/>
                        </a:lnSpc>
                      </a:pPr>
                      <a:r>
                        <a:rPr lang="en-US" sz="2100" b="1" strike="noStrike" spc="-1">
                          <a:solidFill>
                            <a:srgbClr val="660066"/>
                          </a:solidFill>
                          <a:uFill>
                            <a:solidFill>
                              <a:srgbClr val="FFFFFF"/>
                            </a:solidFill>
                          </a:uFill>
                          <a:latin typeface="Arial"/>
                        </a:rPr>
                        <a:t>D.</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dirty="0">
                          <a:solidFill>
                            <a:srgbClr val="000000"/>
                          </a:solidFill>
                          <a:uFill>
                            <a:solidFill>
                              <a:srgbClr val="FFFFFF"/>
                            </a:solidFill>
                          </a:uFill>
                          <a:latin typeface="Century Gothic"/>
                        </a:rPr>
                        <a:t>Neither A nor B</a:t>
                      </a:r>
                      <a:endParaRPr lang="en-US" sz="1800" b="0" strike="noStrike" spc="-1" dirty="0">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CustomShape 1"/>
          <p:cNvSpPr/>
          <p:nvPr/>
        </p:nvSpPr>
        <p:spPr>
          <a:xfrm>
            <a:off x="1557720" y="1772640"/>
            <a:ext cx="5928480" cy="912600"/>
          </a:xfrm>
          <a:prstGeom prst="rect">
            <a:avLst/>
          </a:prstGeom>
          <a:noFill/>
          <a:ln cap="rnd">
            <a:solidFill>
              <a:schemeClr val="tx1">
                <a:lumMod val="50000"/>
                <a:lumOff val="50000"/>
              </a:schemeClr>
            </a:solidFill>
            <a:custDash/>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US" sz="1350" b="0" strike="noStrike" spc="-1">
                <a:solidFill>
                  <a:srgbClr val="008000"/>
                </a:solidFill>
                <a:uFill>
                  <a:solidFill>
                    <a:srgbClr val="FFFFFF"/>
                  </a:solidFill>
                </a:uFill>
                <a:latin typeface="Courier New"/>
              </a:rPr>
              <a:t>void </a:t>
            </a:r>
            <a:r>
              <a:rPr lang="en-US" sz="1350" b="0" strike="noStrike" spc="-1">
                <a:solidFill>
                  <a:srgbClr val="000000"/>
                </a:solidFill>
                <a:uFill>
                  <a:solidFill>
                    <a:srgbClr val="FFFFFF"/>
                  </a:solidFill>
                </a:uFill>
                <a:latin typeface="Courier New"/>
              </a:rPr>
              <a:t>coo(</a:t>
            </a:r>
            <a:r>
              <a:rPr lang="en-US" sz="1350" b="0" strike="noStrike" spc="-1">
                <a:solidFill>
                  <a:srgbClr val="008000"/>
                </a:solidFill>
                <a:uFill>
                  <a:solidFill>
                    <a:srgbClr val="FFFFFF"/>
                  </a:solidFill>
                </a:uFill>
                <a:latin typeface="Courier New"/>
              </a:rPr>
              <a:t>int </a:t>
            </a:r>
            <a:r>
              <a:rPr lang="en-US" sz="1350" b="0" strike="noStrike" spc="-1">
                <a:solidFill>
                  <a:srgbClr val="000000"/>
                </a:solidFill>
                <a:uFill>
                  <a:solidFill>
                    <a:srgbClr val="FFFFFF"/>
                  </a:solidFill>
                </a:uFill>
                <a:latin typeface="Courier New"/>
              </a:rPr>
              <a:t>*arr, </a:t>
            </a:r>
            <a:r>
              <a:rPr lang="en-US" sz="1350" b="0" strike="noStrike" spc="-1">
                <a:solidFill>
                  <a:srgbClr val="008000"/>
                </a:solidFill>
                <a:uFill>
                  <a:solidFill>
                    <a:srgbClr val="FFFFFF"/>
                  </a:solidFill>
                </a:uFill>
                <a:latin typeface="Courier New"/>
              </a:rPr>
              <a:t>int </a:t>
            </a:r>
            <a:r>
              <a:rPr lang="en-US" sz="1350" b="0" strike="noStrike" spc="-1">
                <a:solidFill>
                  <a:srgbClr val="000000"/>
                </a:solidFill>
                <a:uFill>
                  <a:solidFill>
                    <a:srgbClr val="FFFFFF"/>
                  </a:solidFill>
                </a:uFill>
                <a:latin typeface="Courier New"/>
              </a:rPr>
              <a:t>size) {</a:t>
            </a:r>
            <a:endParaRPr lang="en-US" sz="1800" b="0" strike="noStrike" spc="-1">
              <a:solidFill>
                <a:srgbClr val="000000"/>
              </a:solidFill>
              <a:uFill>
                <a:solidFill>
                  <a:srgbClr val="FFFFFF"/>
                </a:solidFill>
              </a:uFill>
              <a:latin typeface="Arial"/>
            </a:endParaRPr>
          </a:p>
          <a:p>
            <a:pPr>
              <a:lnSpc>
                <a:spcPct val="100000"/>
              </a:lnSpc>
            </a:pPr>
            <a:r>
              <a:rPr lang="en-US" sz="1350" b="0" strike="noStrike" spc="-1">
                <a:solidFill>
                  <a:srgbClr val="000090"/>
                </a:solidFill>
                <a:uFill>
                  <a:solidFill>
                    <a:srgbClr val="FFFFFF"/>
                  </a:solidFill>
                </a:uFill>
                <a:latin typeface="Courier New"/>
              </a:rPr>
              <a:t>  for </a:t>
            </a:r>
            <a:r>
              <a:rPr lang="en-US" sz="1350" b="0" strike="noStrike" spc="-1">
                <a:solidFill>
                  <a:srgbClr val="000000"/>
                </a:solidFill>
                <a:uFill>
                  <a:solidFill>
                    <a:srgbClr val="FFFFFF"/>
                  </a:solidFill>
                </a:uFill>
                <a:latin typeface="Courier New"/>
              </a:rPr>
              <a:t>(</a:t>
            </a:r>
            <a:r>
              <a:rPr lang="en-US" sz="1350" b="0" strike="noStrike" spc="-1">
                <a:solidFill>
                  <a:srgbClr val="008000"/>
                </a:solidFill>
                <a:uFill>
                  <a:solidFill>
                    <a:srgbClr val="FFFFFF"/>
                  </a:solidFill>
                </a:uFill>
                <a:latin typeface="Courier New"/>
              </a:rPr>
              <a:t>int </a:t>
            </a:r>
            <a:r>
              <a:rPr lang="en-US" sz="1350" b="0" strike="noStrike" spc="-1">
                <a:solidFill>
                  <a:srgbClr val="000000"/>
                </a:solidFill>
                <a:uFill>
                  <a:solidFill>
                    <a:srgbClr val="FFFFFF"/>
                  </a:solidFill>
                </a:uFill>
                <a:latin typeface="Courier New"/>
              </a:rPr>
              <a:t>i = size-</a:t>
            </a:r>
            <a:r>
              <a:rPr lang="en-US" sz="1350" b="0" strike="noStrike" spc="-1">
                <a:solidFill>
                  <a:srgbClr val="FF0000"/>
                </a:solidFill>
                <a:uFill>
                  <a:solidFill>
                    <a:srgbClr val="FFFFFF"/>
                  </a:solidFill>
                </a:uFill>
                <a:latin typeface="Courier New"/>
              </a:rPr>
              <a:t>2</a:t>
            </a:r>
            <a:r>
              <a:rPr lang="en-US" sz="1350" b="0" strike="noStrike" spc="-1">
                <a:solidFill>
                  <a:srgbClr val="000000"/>
                </a:solidFill>
                <a:uFill>
                  <a:solidFill>
                    <a:srgbClr val="FFFFFF"/>
                  </a:solidFill>
                </a:uFill>
                <a:latin typeface="Courier New"/>
              </a:rPr>
              <a:t>; i &gt;= </a:t>
            </a:r>
            <a:r>
              <a:rPr lang="en-US" sz="1350" b="0" strike="noStrike" spc="-1">
                <a:solidFill>
                  <a:srgbClr val="FF0000"/>
                </a:solidFill>
                <a:uFill>
                  <a:solidFill>
                    <a:srgbClr val="FFFFFF"/>
                  </a:solidFill>
                </a:uFill>
                <a:latin typeface="Courier New"/>
              </a:rPr>
              <a:t>0</a:t>
            </a:r>
            <a:r>
              <a:rPr lang="en-US" sz="1350" b="0" strike="noStrike" spc="-1">
                <a:solidFill>
                  <a:srgbClr val="000000"/>
                </a:solidFill>
                <a:uFill>
                  <a:solidFill>
                    <a:srgbClr val="FFFFFF"/>
                  </a:solidFill>
                </a:uFill>
                <a:latin typeface="Courier New"/>
              </a:rPr>
              <a:t>; --i)</a:t>
            </a:r>
            <a:endParaRPr lang="en-US" sz="1800" b="0" strike="noStrike" spc="-1">
              <a:solidFill>
                <a:srgbClr val="000000"/>
              </a:solidFill>
              <a:uFill>
                <a:solidFill>
                  <a:srgbClr val="FFFFFF"/>
                </a:solidFill>
              </a:uFill>
              <a:latin typeface="Arial"/>
            </a:endParaRPr>
          </a:p>
          <a:p>
            <a:pPr>
              <a:lnSpc>
                <a:spcPct val="100000"/>
              </a:lnSpc>
            </a:pPr>
            <a:r>
              <a:rPr lang="en-US" sz="1350" b="0" strike="noStrike" spc="-1">
                <a:solidFill>
                  <a:srgbClr val="000000"/>
                </a:solidFill>
                <a:uFill>
                  <a:solidFill>
                    <a:srgbClr val="FFFFFF"/>
                  </a:solidFill>
                </a:uFill>
                <a:latin typeface="Courier New"/>
              </a:rPr>
              <a:t>    arr[i] = arr[i+</a:t>
            </a:r>
            <a:r>
              <a:rPr lang="en-US" sz="1350" b="0" strike="noStrike" spc="-1">
                <a:solidFill>
                  <a:srgbClr val="FF0000"/>
                </a:solidFill>
                <a:uFill>
                  <a:solidFill>
                    <a:srgbClr val="FFFFFF"/>
                  </a:solidFill>
                </a:uFill>
                <a:latin typeface="Courier New"/>
              </a:rPr>
              <a:t>1</a:t>
            </a:r>
            <a:r>
              <a:rPr lang="en-US" sz="1350" b="0" strike="noStrike" spc="-1">
                <a:solidFill>
                  <a:srgbClr val="000000"/>
                </a:solidFill>
                <a:uFill>
                  <a:solidFill>
                    <a:srgbClr val="FFFFFF"/>
                  </a:solidFill>
                </a:uFill>
                <a:latin typeface="Courier New"/>
              </a:rPr>
              <a:t>];</a:t>
            </a:r>
            <a:endParaRPr lang="en-US" sz="1800" b="0" strike="noStrike" spc="-1">
              <a:solidFill>
                <a:srgbClr val="000000"/>
              </a:solidFill>
              <a:uFill>
                <a:solidFill>
                  <a:srgbClr val="FFFFFF"/>
                </a:solidFill>
              </a:uFill>
              <a:latin typeface="Arial"/>
            </a:endParaRPr>
          </a:p>
          <a:p>
            <a:pPr>
              <a:lnSpc>
                <a:spcPct val="100000"/>
              </a:lnSpc>
            </a:pPr>
            <a:r>
              <a:rPr lang="en-US" sz="1350" b="0" strike="noStrike" spc="-1">
                <a:solidFill>
                  <a:srgbClr val="000000"/>
                </a:solidFill>
                <a:uFill>
                  <a:solidFill>
                    <a:srgbClr val="FFFFFF"/>
                  </a:solidFill>
                </a:uFill>
                <a:latin typeface="Courier New"/>
              </a:rPr>
              <a:t>}</a:t>
            </a:r>
            <a:endParaRPr lang="en-US" sz="1800" b="0" strike="noStrike" spc="-1">
              <a:solidFill>
                <a:srgbClr val="000000"/>
              </a:solidFill>
              <a:uFill>
                <a:solidFill>
                  <a:srgbClr val="FFFFFF"/>
                </a:solidFill>
              </a:uFill>
              <a:latin typeface="Arial"/>
            </a:endParaRPr>
          </a:p>
        </p:txBody>
      </p:sp>
      <p:sp>
        <p:nvSpPr>
          <p:cNvPr id="106" name="TextShape 2"/>
          <p:cNvSpPr txBox="1"/>
          <p:nvPr/>
        </p:nvSpPr>
        <p:spPr>
          <a:xfrm>
            <a:off x="1486080" y="914400"/>
            <a:ext cx="6057000" cy="856800"/>
          </a:xfrm>
          <a:prstGeom prst="rect">
            <a:avLst/>
          </a:prstGeom>
          <a:noFill/>
          <a:ln>
            <a:noFill/>
          </a:ln>
        </p:spPr>
        <p:txBody>
          <a:bodyPr/>
          <a:lstStyle/>
          <a:p>
            <a:pPr marL="171360" indent="-171000">
              <a:lnSpc>
                <a:spcPct val="90000"/>
              </a:lnSpc>
              <a:buClr>
                <a:srgbClr val="000000"/>
              </a:buClr>
              <a:buFont typeface="Arial"/>
              <a:buChar char="•"/>
            </a:pPr>
            <a:r>
              <a:rPr lang="en-US" sz="2100" b="0" strike="noStrike" spc="-1">
                <a:solidFill>
                  <a:srgbClr val="000000"/>
                </a:solidFill>
                <a:uFill>
                  <a:solidFill>
                    <a:srgbClr val="FFFFFF"/>
                  </a:solidFill>
                </a:uFill>
                <a:latin typeface="Arial"/>
              </a:rPr>
              <a:t>The following function exhibits which type of locality? Consider </a:t>
            </a:r>
            <a:r>
              <a:rPr lang="en-US" sz="2100" b="0" i="1" strike="noStrike" spc="-1">
                <a:solidFill>
                  <a:srgbClr val="000000"/>
                </a:solidFill>
                <a:uFill>
                  <a:solidFill>
                    <a:srgbClr val="FFFFFF"/>
                  </a:solidFill>
                </a:uFill>
                <a:latin typeface="Arial"/>
              </a:rPr>
              <a:t>only</a:t>
            </a:r>
            <a:r>
              <a:rPr lang="en-US" sz="2100" b="0" strike="noStrike" spc="-1">
                <a:solidFill>
                  <a:srgbClr val="000000"/>
                </a:solidFill>
                <a:uFill>
                  <a:solidFill>
                    <a:srgbClr val="FFFFFF"/>
                  </a:solidFill>
                </a:uFill>
                <a:latin typeface="Arial"/>
              </a:rPr>
              <a:t> array accesses.</a:t>
            </a:r>
          </a:p>
        </p:txBody>
      </p:sp>
      <p:sp>
        <p:nvSpPr>
          <p:cNvPr id="107" name="TextShape 3"/>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What Type of Locality?</a:t>
            </a:r>
            <a:endParaRPr lang="en-US" sz="1350" b="0" strike="noStrike" spc="-1">
              <a:solidFill>
                <a:srgbClr val="000000"/>
              </a:solidFill>
              <a:uFill>
                <a:solidFill>
                  <a:srgbClr val="FFFFFF"/>
                </a:solidFill>
              </a:uFill>
              <a:latin typeface="Arial"/>
            </a:endParaRPr>
          </a:p>
        </p:txBody>
      </p:sp>
      <p:sp>
        <p:nvSpPr>
          <p:cNvPr id="108" name="TextShape 4"/>
          <p:cNvSpPr txBox="1"/>
          <p:nvPr/>
        </p:nvSpPr>
        <p:spPr>
          <a:xfrm>
            <a:off x="1143360" y="4767480"/>
            <a:ext cx="1543680" cy="273240"/>
          </a:xfrm>
          <a:prstGeom prst="rect">
            <a:avLst/>
          </a:prstGeom>
          <a:noFill/>
          <a:ln>
            <a:noFill/>
          </a:ln>
        </p:spPr>
        <p:txBody>
          <a:bodyPr anchor="ctr"/>
          <a:lstStyle/>
          <a:p>
            <a:pPr algn="r">
              <a:lnSpc>
                <a:spcPct val="100000"/>
              </a:lnSpc>
            </a:pPr>
            <a:fld id="{6A60FB8C-F6AE-4D3C-A127-82F7F260BDD3}" type="slidenum">
              <a:rPr lang="en-US" sz="900" b="0" strike="noStrike" spc="-1">
                <a:solidFill>
                  <a:srgbClr val="8B8B8B"/>
                </a:solidFill>
                <a:uFill>
                  <a:solidFill>
                    <a:srgbClr val="FFFFFF"/>
                  </a:solidFill>
                </a:uFill>
                <a:latin typeface="Arial"/>
              </a:rPr>
              <a:t>12</a:t>
            </a:fld>
            <a:endParaRPr lang="en-US" sz="1400" b="0" strike="noStrike" spc="-1">
              <a:solidFill>
                <a:srgbClr val="000000"/>
              </a:solidFill>
              <a:uFill>
                <a:solidFill>
                  <a:srgbClr val="FFFFFF"/>
                </a:solidFill>
              </a:uFill>
              <a:latin typeface="Times New Roman"/>
            </a:endParaRPr>
          </a:p>
        </p:txBody>
      </p:sp>
      <p:graphicFrame>
        <p:nvGraphicFramePr>
          <p:cNvPr id="109" name="Table 5"/>
          <p:cNvGraphicFramePr/>
          <p:nvPr/>
        </p:nvGraphicFramePr>
        <p:xfrm>
          <a:off x="5429160" y="3029040"/>
          <a:ext cx="2457000" cy="1645920"/>
        </p:xfrm>
        <a:graphic>
          <a:graphicData uri="http://schemas.openxmlformats.org/drawingml/2006/table">
            <a:tbl>
              <a:tblPr/>
              <a:tblGrid>
                <a:gridCol w="430920">
                  <a:extLst>
                    <a:ext uri="{9D8B030D-6E8A-4147-A177-3AD203B41FA5}">
                      <a16:colId xmlns:a16="http://schemas.microsoft.com/office/drawing/2014/main" val="20000"/>
                    </a:ext>
                  </a:extLst>
                </a:gridCol>
                <a:gridCol w="2026080">
                  <a:extLst>
                    <a:ext uri="{9D8B030D-6E8A-4147-A177-3AD203B41FA5}">
                      <a16:colId xmlns:a16="http://schemas.microsoft.com/office/drawing/2014/main" val="20001"/>
                    </a:ext>
                  </a:extLst>
                </a:gridCol>
              </a:tblGrid>
              <a:tr h="388440">
                <a:tc>
                  <a:txBody>
                    <a:bodyPr/>
                    <a:lstStyle/>
                    <a:p>
                      <a:pPr>
                        <a:lnSpc>
                          <a:spcPct val="100000"/>
                        </a:lnSpc>
                      </a:pPr>
                      <a:r>
                        <a:rPr lang="en-US" sz="2100" b="1" strike="noStrike" spc="-1">
                          <a:solidFill>
                            <a:srgbClr val="660066"/>
                          </a:solidFill>
                          <a:uFill>
                            <a:solidFill>
                              <a:srgbClr val="FFFFFF"/>
                            </a:solidFill>
                          </a:uFill>
                          <a:latin typeface="Arial"/>
                        </a:rPr>
                        <a:t>A.</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Spatial</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0"/>
                  </a:ext>
                </a:extLst>
              </a:tr>
              <a:tr h="388440">
                <a:tc>
                  <a:txBody>
                    <a:bodyPr/>
                    <a:lstStyle/>
                    <a:p>
                      <a:pPr>
                        <a:lnSpc>
                          <a:spcPct val="100000"/>
                        </a:lnSpc>
                      </a:pPr>
                      <a:r>
                        <a:rPr lang="en-US" sz="2100" b="1" strike="noStrike" spc="-1">
                          <a:solidFill>
                            <a:srgbClr val="660066"/>
                          </a:solidFill>
                          <a:uFill>
                            <a:solidFill>
                              <a:srgbClr val="FFFFFF"/>
                            </a:solidFill>
                          </a:uFill>
                          <a:latin typeface="Arial"/>
                        </a:rPr>
                        <a:t>B.</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Temporal</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1"/>
                  </a:ext>
                </a:extLst>
              </a:tr>
              <a:tr h="388440">
                <a:tc>
                  <a:txBody>
                    <a:bodyPr/>
                    <a:lstStyle/>
                    <a:p>
                      <a:pPr>
                        <a:lnSpc>
                          <a:spcPct val="100000"/>
                        </a:lnSpc>
                      </a:pPr>
                      <a:r>
                        <a:rPr lang="en-US" sz="2100" b="1" strike="noStrike" spc="-1">
                          <a:solidFill>
                            <a:srgbClr val="660066"/>
                          </a:solidFill>
                          <a:uFill>
                            <a:solidFill>
                              <a:srgbClr val="FFFFFF"/>
                            </a:solidFill>
                          </a:uFill>
                          <a:latin typeface="Arial"/>
                        </a:rPr>
                        <a:t>C.</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Both A and B</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2"/>
                  </a:ext>
                </a:extLst>
              </a:tr>
              <a:tr h="388800">
                <a:tc>
                  <a:txBody>
                    <a:bodyPr/>
                    <a:lstStyle/>
                    <a:p>
                      <a:pPr>
                        <a:lnSpc>
                          <a:spcPct val="100000"/>
                        </a:lnSpc>
                      </a:pPr>
                      <a:r>
                        <a:rPr lang="en-US" sz="2100" b="1" strike="noStrike" spc="-1">
                          <a:solidFill>
                            <a:srgbClr val="660066"/>
                          </a:solidFill>
                          <a:uFill>
                            <a:solidFill>
                              <a:srgbClr val="FFFFFF"/>
                            </a:solidFill>
                          </a:uFill>
                          <a:latin typeface="Arial"/>
                        </a:rPr>
                        <a:t>D.</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dirty="0">
                          <a:solidFill>
                            <a:srgbClr val="000000"/>
                          </a:solidFill>
                          <a:uFill>
                            <a:solidFill>
                              <a:srgbClr val="FFFFFF"/>
                            </a:solidFill>
                          </a:uFill>
                          <a:latin typeface="Century Gothic"/>
                        </a:rPr>
                        <a:t>Neither A nor B</a:t>
                      </a:r>
                      <a:endParaRPr lang="en-US" sz="1800" b="0" strike="noStrike" spc="-1" dirty="0">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3"/>
                  </a:ext>
                </a:extLst>
              </a:tr>
            </a:tbl>
          </a:graphicData>
        </a:graphic>
      </p:graphicFrame>
      <p:sp>
        <p:nvSpPr>
          <p:cNvPr id="110" name="CustomShape 6"/>
          <p:cNvSpPr/>
          <p:nvPr/>
        </p:nvSpPr>
        <p:spPr>
          <a:xfrm>
            <a:off x="5467260" y="3879760"/>
            <a:ext cx="342360" cy="342360"/>
          </a:xfrm>
          <a:prstGeom prst="ellipse">
            <a:avLst/>
          </a:prstGeom>
          <a:noFill/>
          <a:ln w="57240">
            <a:solidFill>
              <a:srgbClr val="00FF00"/>
            </a:solidFill>
            <a:round/>
          </a:ln>
        </p:spPr>
        <p:style>
          <a:lnRef idx="0">
            <a:scrgbClr r="0" g="0" b="0"/>
          </a:lnRef>
          <a:fillRef idx="0">
            <a:scrgbClr r="0" g="0" b="0"/>
          </a:fillRef>
          <a:effectRef idx="0">
            <a:scrgbClr r="0" g="0" b="0"/>
          </a:effectRef>
          <a:fontRef idx="minor"/>
        </p:style>
      </p:sp>
    </p:spTree>
    <p:extLst>
      <p:ext uri="{BB962C8B-B14F-4D97-AF65-F5344CB8AC3E}">
        <p14:creationId xmlns:p14="http://schemas.microsoft.com/office/powerpoint/2010/main" val="14111111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TextShape 1"/>
          <p:cNvSpPr txBox="1"/>
          <p:nvPr/>
        </p:nvSpPr>
        <p:spPr>
          <a:xfrm>
            <a:off x="1486080" y="914400"/>
            <a:ext cx="6057000" cy="1199880"/>
          </a:xfrm>
          <a:prstGeom prst="rect">
            <a:avLst/>
          </a:prstGeom>
          <a:noFill/>
          <a:ln>
            <a:noFill/>
          </a:ln>
        </p:spPr>
        <p:txBody>
          <a:bodyPr/>
          <a:lstStyle/>
          <a:p>
            <a:pPr marL="171360" indent="-171000">
              <a:lnSpc>
                <a:spcPct val="90000"/>
              </a:lnSpc>
              <a:buClr>
                <a:srgbClr val="000000"/>
              </a:buClr>
              <a:buFont typeface="Arial"/>
              <a:buChar char="•"/>
            </a:pPr>
            <a:r>
              <a:rPr lang="en-US" sz="2000" b="0" strike="noStrike" spc="-1">
                <a:solidFill>
                  <a:srgbClr val="000000"/>
                </a:solidFill>
                <a:uFill>
                  <a:solidFill>
                    <a:srgbClr val="FFFFFF"/>
                  </a:solidFill>
                </a:uFill>
                <a:latin typeface="Arial"/>
              </a:rPr>
              <a:t>Given the following address partition, how many </a:t>
            </a:r>
            <a:r>
              <a:rPr lang="en-US" sz="2000" b="0" strike="noStrike" spc="-1">
                <a:solidFill>
                  <a:srgbClr val="000000"/>
                </a:solidFill>
                <a:uFill>
                  <a:solidFill>
                    <a:srgbClr val="FFFFFF"/>
                  </a:solidFill>
                </a:uFill>
                <a:latin typeface="Courier New"/>
              </a:rPr>
              <a:t>int</a:t>
            </a:r>
            <a:r>
              <a:rPr lang="en-US" sz="2000" b="0" strike="noStrike" spc="-1">
                <a:solidFill>
                  <a:srgbClr val="000000"/>
                </a:solidFill>
                <a:uFill>
                  <a:solidFill>
                    <a:srgbClr val="FFFFFF"/>
                  </a:solidFill>
                </a:uFill>
                <a:latin typeface="Arial"/>
              </a:rPr>
              <a:t> values will fit in a single data block?</a:t>
            </a:r>
            <a:endParaRPr lang="en-US" sz="2100" b="0" strike="noStrike" spc="-1">
              <a:solidFill>
                <a:srgbClr val="000000"/>
              </a:solidFill>
              <a:uFill>
                <a:solidFill>
                  <a:srgbClr val="FFFFFF"/>
                </a:solidFill>
              </a:uFill>
              <a:latin typeface="Arial"/>
            </a:endParaRPr>
          </a:p>
        </p:txBody>
      </p:sp>
      <p:sp>
        <p:nvSpPr>
          <p:cNvPr id="112" name="TextShape 2"/>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Calculating Cache Parameters</a:t>
            </a:r>
            <a:endParaRPr lang="en-US" sz="1350" b="0" strike="noStrike" spc="-1">
              <a:solidFill>
                <a:srgbClr val="000000"/>
              </a:solidFill>
              <a:uFill>
                <a:solidFill>
                  <a:srgbClr val="FFFFFF"/>
                </a:solidFill>
              </a:uFill>
              <a:latin typeface="Arial"/>
            </a:endParaRPr>
          </a:p>
        </p:txBody>
      </p:sp>
      <p:sp>
        <p:nvSpPr>
          <p:cNvPr id="113" name="TextShape 3"/>
          <p:cNvSpPr txBox="1"/>
          <p:nvPr/>
        </p:nvSpPr>
        <p:spPr>
          <a:xfrm>
            <a:off x="1143360" y="4767480"/>
            <a:ext cx="1543680" cy="273240"/>
          </a:xfrm>
          <a:prstGeom prst="rect">
            <a:avLst/>
          </a:prstGeom>
          <a:noFill/>
          <a:ln>
            <a:noFill/>
          </a:ln>
        </p:spPr>
        <p:txBody>
          <a:bodyPr anchor="ctr"/>
          <a:lstStyle/>
          <a:p>
            <a:pPr algn="r">
              <a:lnSpc>
                <a:spcPct val="100000"/>
              </a:lnSpc>
            </a:pPr>
            <a:fld id="{AF32E56E-BF4E-49D8-BE45-8C1F37A1679B}" type="slidenum">
              <a:rPr lang="en-US" sz="900" b="0" strike="noStrike" spc="-1">
                <a:solidFill>
                  <a:srgbClr val="8B8B8B"/>
                </a:solidFill>
                <a:uFill>
                  <a:solidFill>
                    <a:srgbClr val="FFFFFF"/>
                  </a:solidFill>
                </a:uFill>
                <a:latin typeface="Arial"/>
              </a:rPr>
              <a:t>13</a:t>
            </a:fld>
            <a:endParaRPr lang="en-US" sz="1400" b="0" strike="noStrike" spc="-1">
              <a:solidFill>
                <a:srgbClr val="000000"/>
              </a:solidFill>
              <a:uFill>
                <a:solidFill>
                  <a:srgbClr val="FFFFFF"/>
                </a:solidFill>
              </a:uFill>
              <a:latin typeface="Times New Roman"/>
            </a:endParaRPr>
          </a:p>
        </p:txBody>
      </p:sp>
      <p:sp>
        <p:nvSpPr>
          <p:cNvPr id="114" name="CustomShape 4"/>
          <p:cNvSpPr/>
          <p:nvPr/>
        </p:nvSpPr>
        <p:spPr>
          <a:xfrm>
            <a:off x="2301120" y="2486880"/>
            <a:ext cx="70272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a:solidFill>
                  <a:srgbClr val="000000"/>
                </a:solidFill>
                <a:uFill>
                  <a:solidFill>
                    <a:srgbClr val="FFFFFF"/>
                  </a:solidFill>
                </a:uFill>
                <a:latin typeface="Century Gothic"/>
              </a:rPr>
              <a:t>18 </a:t>
            </a:r>
            <a:r>
              <a:rPr lang="en-US" sz="1500" b="0" strike="noStrike" spc="-1">
                <a:solidFill>
                  <a:srgbClr val="000000"/>
                </a:solidFill>
                <a:uFill>
                  <a:solidFill>
                    <a:srgbClr val="FFFFFF"/>
                  </a:solidFill>
                </a:uFill>
                <a:latin typeface="Century Gothic"/>
              </a:rPr>
              <a:t>bits</a:t>
            </a:r>
            <a:endParaRPr lang="en-US" sz="1800" b="0" strike="noStrike" spc="-1">
              <a:solidFill>
                <a:srgbClr val="000000"/>
              </a:solidFill>
              <a:uFill>
                <a:solidFill>
                  <a:srgbClr val="FFFFFF"/>
                </a:solidFill>
              </a:uFill>
              <a:latin typeface="Arial"/>
            </a:endParaRPr>
          </a:p>
        </p:txBody>
      </p:sp>
      <p:sp>
        <p:nvSpPr>
          <p:cNvPr id="115" name="CustomShape 5"/>
          <p:cNvSpPr/>
          <p:nvPr/>
        </p:nvSpPr>
        <p:spPr>
          <a:xfrm>
            <a:off x="3133800" y="2486880"/>
            <a:ext cx="70272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a:solidFill>
                  <a:srgbClr val="000000"/>
                </a:solidFill>
                <a:uFill>
                  <a:solidFill>
                    <a:srgbClr val="FFFFFF"/>
                  </a:solidFill>
                </a:uFill>
                <a:latin typeface="Century Gothic"/>
              </a:rPr>
              <a:t>10</a:t>
            </a:r>
            <a:r>
              <a:rPr lang="en-US" sz="1500" b="0" strike="noStrike" spc="-1">
                <a:solidFill>
                  <a:srgbClr val="000000"/>
                </a:solidFill>
                <a:uFill>
                  <a:solidFill>
                    <a:srgbClr val="FFFFFF"/>
                  </a:solidFill>
                </a:uFill>
                <a:latin typeface="Century Gothic"/>
              </a:rPr>
              <a:t> bits</a:t>
            </a:r>
            <a:endParaRPr lang="en-US" sz="1800" b="0" strike="noStrike" spc="-1">
              <a:solidFill>
                <a:srgbClr val="000000"/>
              </a:solidFill>
              <a:uFill>
                <a:solidFill>
                  <a:srgbClr val="FFFFFF"/>
                </a:solidFill>
              </a:uFill>
              <a:latin typeface="Arial"/>
            </a:endParaRPr>
          </a:p>
        </p:txBody>
      </p:sp>
      <p:sp>
        <p:nvSpPr>
          <p:cNvPr id="116" name="CustomShape 6"/>
          <p:cNvSpPr/>
          <p:nvPr/>
        </p:nvSpPr>
        <p:spPr>
          <a:xfrm>
            <a:off x="3927600" y="2771280"/>
            <a:ext cx="856800" cy="173520"/>
          </a:xfrm>
          <a:prstGeom prst="rect">
            <a:avLst/>
          </a:prstGeom>
          <a:noFill/>
          <a:ln w="12600">
            <a:solidFill>
              <a:schemeClr val="tx1"/>
            </a:solidFill>
            <a:miter/>
          </a:ln>
        </p:spPr>
        <p:style>
          <a:lnRef idx="0">
            <a:scrgbClr r="0" g="0" b="0"/>
          </a:lnRef>
          <a:fillRef idx="0">
            <a:scrgbClr r="0" g="0" b="0"/>
          </a:fillRef>
          <a:effectRef idx="0">
            <a:scrgbClr r="0" g="0" b="0"/>
          </a:effectRef>
          <a:fontRef idx="minor"/>
        </p:style>
      </p:sp>
      <p:sp>
        <p:nvSpPr>
          <p:cNvPr id="117" name="CustomShape 7"/>
          <p:cNvSpPr/>
          <p:nvPr/>
        </p:nvSpPr>
        <p:spPr>
          <a:xfrm>
            <a:off x="3070440" y="2771280"/>
            <a:ext cx="856800" cy="173520"/>
          </a:xfrm>
          <a:prstGeom prst="rect">
            <a:avLst/>
          </a:prstGeom>
          <a:noFill/>
          <a:ln w="12600">
            <a:solidFill>
              <a:schemeClr val="tx1"/>
            </a:solidFill>
            <a:miter/>
          </a:ln>
        </p:spPr>
        <p:style>
          <a:lnRef idx="0">
            <a:scrgbClr r="0" g="0" b="0"/>
          </a:lnRef>
          <a:fillRef idx="0">
            <a:scrgbClr r="0" g="0" b="0"/>
          </a:fillRef>
          <a:effectRef idx="0">
            <a:scrgbClr r="0" g="0" b="0"/>
          </a:effectRef>
          <a:fontRef idx="minor"/>
        </p:style>
      </p:sp>
      <p:sp>
        <p:nvSpPr>
          <p:cNvPr id="118" name="CustomShape 8"/>
          <p:cNvSpPr/>
          <p:nvPr/>
        </p:nvSpPr>
        <p:spPr>
          <a:xfrm>
            <a:off x="2213280" y="2771280"/>
            <a:ext cx="856800" cy="173520"/>
          </a:xfrm>
          <a:prstGeom prst="rect">
            <a:avLst/>
          </a:prstGeom>
          <a:noFill/>
          <a:ln w="12600">
            <a:solidFill>
              <a:schemeClr val="tx1"/>
            </a:solidFill>
            <a:miter/>
          </a:ln>
        </p:spPr>
        <p:style>
          <a:lnRef idx="0">
            <a:scrgbClr r="0" g="0" b="0"/>
          </a:lnRef>
          <a:fillRef idx="0">
            <a:scrgbClr r="0" g="0" b="0"/>
          </a:fillRef>
          <a:effectRef idx="0">
            <a:scrgbClr r="0" g="0" b="0"/>
          </a:effectRef>
          <a:fontRef idx="minor"/>
        </p:style>
      </p:sp>
      <p:sp>
        <p:nvSpPr>
          <p:cNvPr id="119" name="CustomShape 9"/>
          <p:cNvSpPr/>
          <p:nvPr/>
        </p:nvSpPr>
        <p:spPr>
          <a:xfrm>
            <a:off x="4077720" y="2486880"/>
            <a:ext cx="59580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a:solidFill>
                  <a:srgbClr val="000000"/>
                </a:solidFill>
                <a:uFill>
                  <a:solidFill>
                    <a:srgbClr val="FFFFFF"/>
                  </a:solidFill>
                </a:uFill>
                <a:latin typeface="Century Gothic"/>
              </a:rPr>
              <a:t>4</a:t>
            </a:r>
            <a:r>
              <a:rPr lang="en-US" sz="1500" b="0" strike="noStrike" spc="-1">
                <a:solidFill>
                  <a:srgbClr val="000000"/>
                </a:solidFill>
                <a:uFill>
                  <a:solidFill>
                    <a:srgbClr val="FFFFFF"/>
                  </a:solidFill>
                </a:uFill>
                <a:latin typeface="Century Gothic"/>
              </a:rPr>
              <a:t> bits</a:t>
            </a:r>
            <a:endParaRPr lang="en-US" sz="1800" b="0" strike="noStrike" spc="-1">
              <a:solidFill>
                <a:srgbClr val="000000"/>
              </a:solidFill>
              <a:uFill>
                <a:solidFill>
                  <a:srgbClr val="FFFFFF"/>
                </a:solidFill>
              </a:uFill>
              <a:latin typeface="Arial"/>
            </a:endParaRPr>
          </a:p>
        </p:txBody>
      </p:sp>
      <p:sp>
        <p:nvSpPr>
          <p:cNvPr id="120" name="CustomShape 10"/>
          <p:cNvSpPr/>
          <p:nvPr/>
        </p:nvSpPr>
        <p:spPr>
          <a:xfrm>
            <a:off x="4677480" y="2887560"/>
            <a:ext cx="260280" cy="2505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050" b="0" strike="noStrike" spc="-1">
                <a:solidFill>
                  <a:srgbClr val="000000"/>
                </a:solidFill>
                <a:uFill>
                  <a:solidFill>
                    <a:srgbClr val="FFFFFF"/>
                  </a:solidFill>
                </a:uFill>
                <a:latin typeface="Courier New"/>
              </a:rPr>
              <a:t>0</a:t>
            </a:r>
            <a:endParaRPr lang="en-US" sz="1800" b="0" strike="noStrike" spc="-1">
              <a:solidFill>
                <a:srgbClr val="000000"/>
              </a:solidFill>
              <a:uFill>
                <a:solidFill>
                  <a:srgbClr val="FFFFFF"/>
                </a:solidFill>
              </a:uFill>
              <a:latin typeface="Arial"/>
            </a:endParaRPr>
          </a:p>
        </p:txBody>
      </p:sp>
      <p:sp>
        <p:nvSpPr>
          <p:cNvPr id="121" name="CustomShape 11"/>
          <p:cNvSpPr/>
          <p:nvPr/>
        </p:nvSpPr>
        <p:spPr>
          <a:xfrm>
            <a:off x="2146680" y="2887560"/>
            <a:ext cx="339480" cy="2505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050" b="0" strike="noStrike" spc="-1">
                <a:solidFill>
                  <a:srgbClr val="000000"/>
                </a:solidFill>
                <a:uFill>
                  <a:solidFill>
                    <a:srgbClr val="FFFFFF"/>
                  </a:solidFill>
                </a:uFill>
                <a:latin typeface="Courier New"/>
              </a:rPr>
              <a:t>31</a:t>
            </a:r>
            <a:endParaRPr lang="en-US" sz="1800" b="0" strike="noStrike" spc="-1">
              <a:solidFill>
                <a:srgbClr val="000000"/>
              </a:solidFill>
              <a:uFill>
                <a:solidFill>
                  <a:srgbClr val="FFFFFF"/>
                </a:solidFill>
              </a:uFill>
              <a:latin typeface="Arial"/>
            </a:endParaRPr>
          </a:p>
        </p:txBody>
      </p:sp>
      <p:sp>
        <p:nvSpPr>
          <p:cNvPr id="122" name="CustomShape 12"/>
          <p:cNvSpPr/>
          <p:nvPr/>
        </p:nvSpPr>
        <p:spPr>
          <a:xfrm>
            <a:off x="2457000" y="3357000"/>
            <a:ext cx="44964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123" name="CustomShape 13"/>
          <p:cNvSpPr/>
          <p:nvPr/>
        </p:nvSpPr>
        <p:spPr>
          <a:xfrm>
            <a:off x="3069360" y="3357000"/>
            <a:ext cx="857880" cy="523800"/>
          </a:xfrm>
          <a:prstGeom prst="rect">
            <a:avLst/>
          </a:prstGeom>
          <a:noFill/>
          <a:ln>
            <a:noFill/>
          </a:ln>
        </p:spPr>
        <p:style>
          <a:lnRef idx="0">
            <a:scrgbClr r="0" g="0" b="0"/>
          </a:lnRef>
          <a:fillRef idx="0">
            <a:scrgbClr r="0" g="0" b="0"/>
          </a:fillRef>
          <a:effectRef idx="0">
            <a:scrgbClr r="0" g="0" b="0"/>
          </a:effectRef>
          <a:fontRef idx="minor"/>
        </p:style>
        <p:txBody>
          <a:bodyPr lIns="68040" tIns="33480" rIns="68040" bIns="33480"/>
          <a:lstStyle/>
          <a:p>
            <a:pPr>
              <a:lnSpc>
                <a:spcPct val="100000"/>
              </a:lnSpc>
            </a:pPr>
            <a:r>
              <a:rPr lang="en-US" sz="1500" b="0" i="1" strike="noStrike" spc="-1">
                <a:solidFill>
                  <a:srgbClr val="000000"/>
                </a:solidFill>
                <a:uFill>
                  <a:solidFill>
                    <a:srgbClr val="FFFFFF"/>
                  </a:solidFill>
                </a:uFill>
                <a:latin typeface="Century Gothic"/>
              </a:rPr>
              <a:t>Set index</a:t>
            </a:r>
            <a:endParaRPr lang="en-US" sz="1800" b="0" strike="noStrike" spc="-1">
              <a:solidFill>
                <a:srgbClr val="000000"/>
              </a:solidFill>
              <a:uFill>
                <a:solidFill>
                  <a:srgbClr val="FFFFFF"/>
                </a:solidFill>
              </a:uFill>
              <a:latin typeface="Arial"/>
            </a:endParaRPr>
          </a:p>
        </p:txBody>
      </p:sp>
      <p:sp>
        <p:nvSpPr>
          <p:cNvPr id="124" name="CustomShape 14"/>
          <p:cNvSpPr/>
          <p:nvPr/>
        </p:nvSpPr>
        <p:spPr>
          <a:xfrm>
            <a:off x="3913920" y="3357000"/>
            <a:ext cx="112788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a:solidFill>
                  <a:srgbClr val="000000"/>
                </a:solidFill>
                <a:uFill>
                  <a:solidFill>
                    <a:srgbClr val="FFFFFF"/>
                  </a:solidFill>
                </a:uFill>
                <a:latin typeface="Century Gothic"/>
              </a:rPr>
              <a:t>Block offset</a:t>
            </a:r>
            <a:endParaRPr lang="en-US" sz="1800" b="0" strike="noStrike" spc="-1">
              <a:solidFill>
                <a:srgbClr val="000000"/>
              </a:solidFill>
              <a:uFill>
                <a:solidFill>
                  <a:srgbClr val="FFFFFF"/>
                </a:solidFill>
              </a:uFill>
              <a:latin typeface="Arial"/>
            </a:endParaRPr>
          </a:p>
        </p:txBody>
      </p:sp>
      <p:sp>
        <p:nvSpPr>
          <p:cNvPr id="125" name="CustomShape 15"/>
          <p:cNvSpPr/>
          <p:nvPr/>
        </p:nvSpPr>
        <p:spPr>
          <a:xfrm rot="5400000">
            <a:off x="2499120" y="2806920"/>
            <a:ext cx="228240" cy="799560"/>
          </a:xfrm>
          <a:prstGeom prst="rightBrace">
            <a:avLst>
              <a:gd name="adj1" fmla="val 29167"/>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126" name="CustomShape 16"/>
          <p:cNvSpPr/>
          <p:nvPr/>
        </p:nvSpPr>
        <p:spPr>
          <a:xfrm rot="5400000">
            <a:off x="3356280" y="2806920"/>
            <a:ext cx="228240" cy="799560"/>
          </a:xfrm>
          <a:prstGeom prst="rightBrace">
            <a:avLst>
              <a:gd name="adj1" fmla="val 29167"/>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127" name="CustomShape 17"/>
          <p:cNvSpPr/>
          <p:nvPr/>
        </p:nvSpPr>
        <p:spPr>
          <a:xfrm rot="5400000">
            <a:off x="4270680" y="2806920"/>
            <a:ext cx="228240" cy="799560"/>
          </a:xfrm>
          <a:prstGeom prst="rightBrace">
            <a:avLst>
              <a:gd name="adj1" fmla="val 29167"/>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128" name="CustomShape 18"/>
          <p:cNvSpPr/>
          <p:nvPr/>
        </p:nvSpPr>
        <p:spPr>
          <a:xfrm>
            <a:off x="1276920" y="2693880"/>
            <a:ext cx="937080" cy="3189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500" b="0" i="1" strike="noStrike" spc="-1">
                <a:solidFill>
                  <a:srgbClr val="000000"/>
                </a:solidFill>
                <a:uFill>
                  <a:solidFill>
                    <a:srgbClr val="FFFFFF"/>
                  </a:solidFill>
                </a:uFill>
                <a:latin typeface="Century Gothic"/>
              </a:rPr>
              <a:t>Address:</a:t>
            </a:r>
            <a:endParaRPr lang="en-US" sz="1800" b="0" strike="noStrike" spc="-1">
              <a:solidFill>
                <a:srgbClr val="000000"/>
              </a:solidFill>
              <a:uFill>
                <a:solidFill>
                  <a:srgbClr val="FFFFFF"/>
                </a:solidFill>
              </a:uFill>
              <a:latin typeface="Arial"/>
            </a:endParaRPr>
          </a:p>
        </p:txBody>
      </p:sp>
      <p:graphicFrame>
        <p:nvGraphicFramePr>
          <p:cNvPr id="129" name="Table 19"/>
          <p:cNvGraphicFramePr/>
          <p:nvPr/>
        </p:nvGraphicFramePr>
        <p:xfrm>
          <a:off x="5200560" y="2297520"/>
          <a:ext cx="2457000" cy="2674440"/>
        </p:xfrm>
        <a:graphic>
          <a:graphicData uri="http://schemas.openxmlformats.org/drawingml/2006/table">
            <a:tbl>
              <a:tblPr/>
              <a:tblGrid>
                <a:gridCol w="430920">
                  <a:extLst>
                    <a:ext uri="{9D8B030D-6E8A-4147-A177-3AD203B41FA5}">
                      <a16:colId xmlns:a16="http://schemas.microsoft.com/office/drawing/2014/main" val="20000"/>
                    </a:ext>
                  </a:extLst>
                </a:gridCol>
                <a:gridCol w="2026080">
                  <a:extLst>
                    <a:ext uri="{9D8B030D-6E8A-4147-A177-3AD203B41FA5}">
                      <a16:colId xmlns:a16="http://schemas.microsoft.com/office/drawing/2014/main" val="20001"/>
                    </a:ext>
                  </a:extLst>
                </a:gridCol>
              </a:tblGrid>
              <a:tr h="388440">
                <a:tc>
                  <a:txBody>
                    <a:bodyPr/>
                    <a:lstStyle/>
                    <a:p>
                      <a:endParaRPr lang="en-US"/>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 of int in block</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0"/>
                  </a:ext>
                </a:extLst>
              </a:tr>
              <a:tr h="388800">
                <a:tc>
                  <a:txBody>
                    <a:bodyPr/>
                    <a:lstStyle/>
                    <a:p>
                      <a:pPr>
                        <a:lnSpc>
                          <a:spcPct val="100000"/>
                        </a:lnSpc>
                      </a:pPr>
                      <a:r>
                        <a:rPr lang="en-US" sz="2100" b="1" strike="noStrike" spc="-1">
                          <a:solidFill>
                            <a:srgbClr val="660066"/>
                          </a:solidFill>
                          <a:uFill>
                            <a:solidFill>
                              <a:srgbClr val="FFFFFF"/>
                            </a:solidFill>
                          </a:uFill>
                          <a:latin typeface="Arial"/>
                        </a:rPr>
                        <a:t>A.</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0</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1"/>
                  </a:ext>
                </a:extLst>
              </a:tr>
              <a:tr h="388800">
                <a:tc>
                  <a:txBody>
                    <a:bodyPr/>
                    <a:lstStyle/>
                    <a:p>
                      <a:pPr>
                        <a:lnSpc>
                          <a:spcPct val="100000"/>
                        </a:lnSpc>
                      </a:pPr>
                      <a:r>
                        <a:rPr lang="en-US" sz="2100" b="1" strike="noStrike" spc="-1">
                          <a:solidFill>
                            <a:srgbClr val="660066"/>
                          </a:solidFill>
                          <a:uFill>
                            <a:solidFill>
                              <a:srgbClr val="FFFFFF"/>
                            </a:solidFill>
                          </a:uFill>
                          <a:latin typeface="Arial"/>
                        </a:rPr>
                        <a:t>B.</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1</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2"/>
                  </a:ext>
                </a:extLst>
              </a:tr>
              <a:tr h="388800">
                <a:tc>
                  <a:txBody>
                    <a:bodyPr/>
                    <a:lstStyle/>
                    <a:p>
                      <a:pPr>
                        <a:lnSpc>
                          <a:spcPct val="100000"/>
                        </a:lnSpc>
                      </a:pPr>
                      <a:r>
                        <a:rPr lang="en-US" sz="2100" b="1" strike="noStrike" spc="-1">
                          <a:solidFill>
                            <a:srgbClr val="660066"/>
                          </a:solidFill>
                          <a:uFill>
                            <a:solidFill>
                              <a:srgbClr val="FFFFFF"/>
                            </a:solidFill>
                          </a:uFill>
                          <a:latin typeface="Arial"/>
                        </a:rPr>
                        <a:t>C.</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2</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3"/>
                  </a:ext>
                </a:extLst>
              </a:tr>
              <a:tr h="388800">
                <a:tc>
                  <a:txBody>
                    <a:bodyPr/>
                    <a:lstStyle/>
                    <a:p>
                      <a:pPr>
                        <a:lnSpc>
                          <a:spcPct val="100000"/>
                        </a:lnSpc>
                      </a:pPr>
                      <a:r>
                        <a:rPr lang="en-US" sz="2100" b="1" strike="noStrike" spc="-1">
                          <a:solidFill>
                            <a:srgbClr val="660066"/>
                          </a:solidFill>
                          <a:uFill>
                            <a:solidFill>
                              <a:srgbClr val="FFFFFF"/>
                            </a:solidFill>
                          </a:uFill>
                          <a:latin typeface="Arial"/>
                        </a:rPr>
                        <a:t>D.</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4</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4"/>
                  </a:ext>
                </a:extLst>
              </a:tr>
              <a:tr h="620640">
                <a:tc>
                  <a:txBody>
                    <a:bodyPr/>
                    <a:lstStyle/>
                    <a:p>
                      <a:pPr>
                        <a:lnSpc>
                          <a:spcPct val="100000"/>
                        </a:lnSpc>
                      </a:pPr>
                      <a:r>
                        <a:rPr lang="en-US" sz="2100" b="1" strike="noStrike" spc="-1">
                          <a:solidFill>
                            <a:srgbClr val="660066"/>
                          </a:solidFill>
                          <a:uFill>
                            <a:solidFill>
                              <a:srgbClr val="FFFFFF"/>
                            </a:solidFill>
                          </a:uFill>
                          <a:latin typeface="Arial"/>
                        </a:rPr>
                        <a:t>E.</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Unknown: We need more info</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TextShape 1"/>
          <p:cNvSpPr txBox="1"/>
          <p:nvPr/>
        </p:nvSpPr>
        <p:spPr>
          <a:xfrm>
            <a:off x="1486080" y="914400"/>
            <a:ext cx="6057000" cy="1199880"/>
          </a:xfrm>
          <a:prstGeom prst="rect">
            <a:avLst/>
          </a:prstGeom>
          <a:noFill/>
          <a:ln>
            <a:noFill/>
          </a:ln>
        </p:spPr>
        <p:txBody>
          <a:bodyPr/>
          <a:lstStyle/>
          <a:p>
            <a:pPr marL="171360" indent="-171000">
              <a:lnSpc>
                <a:spcPct val="90000"/>
              </a:lnSpc>
              <a:buClr>
                <a:srgbClr val="000000"/>
              </a:buClr>
              <a:buFont typeface="Arial"/>
              <a:buChar char="•"/>
            </a:pPr>
            <a:r>
              <a:rPr lang="en-US" sz="2000" b="0" strike="noStrike" spc="-1">
                <a:solidFill>
                  <a:srgbClr val="000000"/>
                </a:solidFill>
                <a:uFill>
                  <a:solidFill>
                    <a:srgbClr val="FFFFFF"/>
                  </a:solidFill>
                </a:uFill>
                <a:latin typeface="Arial"/>
              </a:rPr>
              <a:t>Given the following address partition, how many </a:t>
            </a:r>
            <a:r>
              <a:rPr lang="en-US" sz="2000" b="0" strike="noStrike" spc="-1">
                <a:solidFill>
                  <a:srgbClr val="000000"/>
                </a:solidFill>
                <a:uFill>
                  <a:solidFill>
                    <a:srgbClr val="FFFFFF"/>
                  </a:solidFill>
                </a:uFill>
                <a:latin typeface="Courier New"/>
              </a:rPr>
              <a:t>int</a:t>
            </a:r>
            <a:r>
              <a:rPr lang="en-US" sz="2000" b="0" strike="noStrike" spc="-1">
                <a:solidFill>
                  <a:srgbClr val="000000"/>
                </a:solidFill>
                <a:uFill>
                  <a:solidFill>
                    <a:srgbClr val="FFFFFF"/>
                  </a:solidFill>
                </a:uFill>
                <a:latin typeface="Arial"/>
              </a:rPr>
              <a:t> values will fit in a single data block?</a:t>
            </a:r>
            <a:endParaRPr lang="en-US" sz="2100" b="0" strike="noStrike" spc="-1">
              <a:solidFill>
                <a:srgbClr val="000000"/>
              </a:solidFill>
              <a:uFill>
                <a:solidFill>
                  <a:srgbClr val="FFFFFF"/>
                </a:solidFill>
              </a:uFill>
              <a:latin typeface="Arial"/>
            </a:endParaRPr>
          </a:p>
        </p:txBody>
      </p:sp>
      <p:sp>
        <p:nvSpPr>
          <p:cNvPr id="112" name="TextShape 2"/>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Calculating Cache Parameters</a:t>
            </a:r>
            <a:endParaRPr lang="en-US" sz="1350" b="0" strike="noStrike" spc="-1">
              <a:solidFill>
                <a:srgbClr val="000000"/>
              </a:solidFill>
              <a:uFill>
                <a:solidFill>
                  <a:srgbClr val="FFFFFF"/>
                </a:solidFill>
              </a:uFill>
              <a:latin typeface="Arial"/>
            </a:endParaRPr>
          </a:p>
        </p:txBody>
      </p:sp>
      <p:sp>
        <p:nvSpPr>
          <p:cNvPr id="113" name="TextShape 3"/>
          <p:cNvSpPr txBox="1"/>
          <p:nvPr/>
        </p:nvSpPr>
        <p:spPr>
          <a:xfrm>
            <a:off x="1143360" y="4767480"/>
            <a:ext cx="1543680" cy="273240"/>
          </a:xfrm>
          <a:prstGeom prst="rect">
            <a:avLst/>
          </a:prstGeom>
          <a:noFill/>
          <a:ln>
            <a:noFill/>
          </a:ln>
        </p:spPr>
        <p:txBody>
          <a:bodyPr anchor="ctr"/>
          <a:lstStyle/>
          <a:p>
            <a:pPr algn="r">
              <a:lnSpc>
                <a:spcPct val="100000"/>
              </a:lnSpc>
            </a:pPr>
            <a:fld id="{AF32E56E-BF4E-49D8-BE45-8C1F37A1679B}" type="slidenum">
              <a:rPr lang="en-US" sz="900" b="0" strike="noStrike" spc="-1">
                <a:solidFill>
                  <a:srgbClr val="8B8B8B"/>
                </a:solidFill>
                <a:uFill>
                  <a:solidFill>
                    <a:srgbClr val="FFFFFF"/>
                  </a:solidFill>
                </a:uFill>
                <a:latin typeface="Arial"/>
              </a:rPr>
              <a:t>14</a:t>
            </a:fld>
            <a:endParaRPr lang="en-US" sz="1400" b="0" strike="noStrike" spc="-1">
              <a:solidFill>
                <a:srgbClr val="000000"/>
              </a:solidFill>
              <a:uFill>
                <a:solidFill>
                  <a:srgbClr val="FFFFFF"/>
                </a:solidFill>
              </a:uFill>
              <a:latin typeface="Times New Roman"/>
            </a:endParaRPr>
          </a:p>
        </p:txBody>
      </p:sp>
      <p:sp>
        <p:nvSpPr>
          <p:cNvPr id="114" name="CustomShape 4"/>
          <p:cNvSpPr/>
          <p:nvPr/>
        </p:nvSpPr>
        <p:spPr>
          <a:xfrm>
            <a:off x="2301120" y="2486880"/>
            <a:ext cx="70272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a:solidFill>
                  <a:srgbClr val="000000"/>
                </a:solidFill>
                <a:uFill>
                  <a:solidFill>
                    <a:srgbClr val="FFFFFF"/>
                  </a:solidFill>
                </a:uFill>
                <a:latin typeface="Century Gothic"/>
              </a:rPr>
              <a:t>18 </a:t>
            </a:r>
            <a:r>
              <a:rPr lang="en-US" sz="1500" b="0" strike="noStrike" spc="-1">
                <a:solidFill>
                  <a:srgbClr val="000000"/>
                </a:solidFill>
                <a:uFill>
                  <a:solidFill>
                    <a:srgbClr val="FFFFFF"/>
                  </a:solidFill>
                </a:uFill>
                <a:latin typeface="Century Gothic"/>
              </a:rPr>
              <a:t>bits</a:t>
            </a:r>
            <a:endParaRPr lang="en-US" sz="1800" b="0" strike="noStrike" spc="-1">
              <a:solidFill>
                <a:srgbClr val="000000"/>
              </a:solidFill>
              <a:uFill>
                <a:solidFill>
                  <a:srgbClr val="FFFFFF"/>
                </a:solidFill>
              </a:uFill>
              <a:latin typeface="Arial"/>
            </a:endParaRPr>
          </a:p>
        </p:txBody>
      </p:sp>
      <p:sp>
        <p:nvSpPr>
          <p:cNvPr id="115" name="CustomShape 5"/>
          <p:cNvSpPr/>
          <p:nvPr/>
        </p:nvSpPr>
        <p:spPr>
          <a:xfrm>
            <a:off x="3133800" y="2486880"/>
            <a:ext cx="70272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a:solidFill>
                  <a:srgbClr val="000000"/>
                </a:solidFill>
                <a:uFill>
                  <a:solidFill>
                    <a:srgbClr val="FFFFFF"/>
                  </a:solidFill>
                </a:uFill>
                <a:latin typeface="Century Gothic"/>
              </a:rPr>
              <a:t>10</a:t>
            </a:r>
            <a:r>
              <a:rPr lang="en-US" sz="1500" b="0" strike="noStrike" spc="-1">
                <a:solidFill>
                  <a:srgbClr val="000000"/>
                </a:solidFill>
                <a:uFill>
                  <a:solidFill>
                    <a:srgbClr val="FFFFFF"/>
                  </a:solidFill>
                </a:uFill>
                <a:latin typeface="Century Gothic"/>
              </a:rPr>
              <a:t> bits</a:t>
            </a:r>
            <a:endParaRPr lang="en-US" sz="1800" b="0" strike="noStrike" spc="-1">
              <a:solidFill>
                <a:srgbClr val="000000"/>
              </a:solidFill>
              <a:uFill>
                <a:solidFill>
                  <a:srgbClr val="FFFFFF"/>
                </a:solidFill>
              </a:uFill>
              <a:latin typeface="Arial"/>
            </a:endParaRPr>
          </a:p>
        </p:txBody>
      </p:sp>
      <p:sp>
        <p:nvSpPr>
          <p:cNvPr id="116" name="CustomShape 6"/>
          <p:cNvSpPr/>
          <p:nvPr/>
        </p:nvSpPr>
        <p:spPr>
          <a:xfrm>
            <a:off x="3927600" y="2771280"/>
            <a:ext cx="856800" cy="173520"/>
          </a:xfrm>
          <a:prstGeom prst="rect">
            <a:avLst/>
          </a:prstGeom>
          <a:noFill/>
          <a:ln w="12600">
            <a:solidFill>
              <a:schemeClr val="tx1"/>
            </a:solidFill>
            <a:miter/>
          </a:ln>
        </p:spPr>
        <p:style>
          <a:lnRef idx="0">
            <a:scrgbClr r="0" g="0" b="0"/>
          </a:lnRef>
          <a:fillRef idx="0">
            <a:scrgbClr r="0" g="0" b="0"/>
          </a:fillRef>
          <a:effectRef idx="0">
            <a:scrgbClr r="0" g="0" b="0"/>
          </a:effectRef>
          <a:fontRef idx="minor"/>
        </p:style>
      </p:sp>
      <p:sp>
        <p:nvSpPr>
          <p:cNvPr id="117" name="CustomShape 7"/>
          <p:cNvSpPr/>
          <p:nvPr/>
        </p:nvSpPr>
        <p:spPr>
          <a:xfrm>
            <a:off x="3070440" y="2771280"/>
            <a:ext cx="856800" cy="173520"/>
          </a:xfrm>
          <a:prstGeom prst="rect">
            <a:avLst/>
          </a:prstGeom>
          <a:noFill/>
          <a:ln w="12600">
            <a:solidFill>
              <a:schemeClr val="tx1"/>
            </a:solidFill>
            <a:miter/>
          </a:ln>
        </p:spPr>
        <p:style>
          <a:lnRef idx="0">
            <a:scrgbClr r="0" g="0" b="0"/>
          </a:lnRef>
          <a:fillRef idx="0">
            <a:scrgbClr r="0" g="0" b="0"/>
          </a:fillRef>
          <a:effectRef idx="0">
            <a:scrgbClr r="0" g="0" b="0"/>
          </a:effectRef>
          <a:fontRef idx="minor"/>
        </p:style>
      </p:sp>
      <p:sp>
        <p:nvSpPr>
          <p:cNvPr id="118" name="CustomShape 8"/>
          <p:cNvSpPr/>
          <p:nvPr/>
        </p:nvSpPr>
        <p:spPr>
          <a:xfrm>
            <a:off x="2213280" y="2771280"/>
            <a:ext cx="856800" cy="173520"/>
          </a:xfrm>
          <a:prstGeom prst="rect">
            <a:avLst/>
          </a:prstGeom>
          <a:noFill/>
          <a:ln w="12600">
            <a:solidFill>
              <a:schemeClr val="tx1"/>
            </a:solidFill>
            <a:miter/>
          </a:ln>
        </p:spPr>
        <p:style>
          <a:lnRef idx="0">
            <a:scrgbClr r="0" g="0" b="0"/>
          </a:lnRef>
          <a:fillRef idx="0">
            <a:scrgbClr r="0" g="0" b="0"/>
          </a:fillRef>
          <a:effectRef idx="0">
            <a:scrgbClr r="0" g="0" b="0"/>
          </a:effectRef>
          <a:fontRef idx="minor"/>
        </p:style>
      </p:sp>
      <p:sp>
        <p:nvSpPr>
          <p:cNvPr id="119" name="CustomShape 9"/>
          <p:cNvSpPr/>
          <p:nvPr/>
        </p:nvSpPr>
        <p:spPr>
          <a:xfrm>
            <a:off x="4077720" y="2486880"/>
            <a:ext cx="59580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a:solidFill>
                  <a:srgbClr val="000000"/>
                </a:solidFill>
                <a:uFill>
                  <a:solidFill>
                    <a:srgbClr val="FFFFFF"/>
                  </a:solidFill>
                </a:uFill>
                <a:latin typeface="Century Gothic"/>
              </a:rPr>
              <a:t>4</a:t>
            </a:r>
            <a:r>
              <a:rPr lang="en-US" sz="1500" b="0" strike="noStrike" spc="-1">
                <a:solidFill>
                  <a:srgbClr val="000000"/>
                </a:solidFill>
                <a:uFill>
                  <a:solidFill>
                    <a:srgbClr val="FFFFFF"/>
                  </a:solidFill>
                </a:uFill>
                <a:latin typeface="Century Gothic"/>
              </a:rPr>
              <a:t> bits</a:t>
            </a:r>
            <a:endParaRPr lang="en-US" sz="1800" b="0" strike="noStrike" spc="-1">
              <a:solidFill>
                <a:srgbClr val="000000"/>
              </a:solidFill>
              <a:uFill>
                <a:solidFill>
                  <a:srgbClr val="FFFFFF"/>
                </a:solidFill>
              </a:uFill>
              <a:latin typeface="Arial"/>
            </a:endParaRPr>
          </a:p>
        </p:txBody>
      </p:sp>
      <p:sp>
        <p:nvSpPr>
          <p:cNvPr id="120" name="CustomShape 10"/>
          <p:cNvSpPr/>
          <p:nvPr/>
        </p:nvSpPr>
        <p:spPr>
          <a:xfrm>
            <a:off x="4677480" y="2887560"/>
            <a:ext cx="260280" cy="2505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050" b="0" strike="noStrike" spc="-1">
                <a:solidFill>
                  <a:srgbClr val="000000"/>
                </a:solidFill>
                <a:uFill>
                  <a:solidFill>
                    <a:srgbClr val="FFFFFF"/>
                  </a:solidFill>
                </a:uFill>
                <a:latin typeface="Courier New"/>
              </a:rPr>
              <a:t>0</a:t>
            </a:r>
            <a:endParaRPr lang="en-US" sz="1800" b="0" strike="noStrike" spc="-1">
              <a:solidFill>
                <a:srgbClr val="000000"/>
              </a:solidFill>
              <a:uFill>
                <a:solidFill>
                  <a:srgbClr val="FFFFFF"/>
                </a:solidFill>
              </a:uFill>
              <a:latin typeface="Arial"/>
            </a:endParaRPr>
          </a:p>
        </p:txBody>
      </p:sp>
      <p:sp>
        <p:nvSpPr>
          <p:cNvPr id="121" name="CustomShape 11"/>
          <p:cNvSpPr/>
          <p:nvPr/>
        </p:nvSpPr>
        <p:spPr>
          <a:xfrm>
            <a:off x="2146680" y="2887560"/>
            <a:ext cx="339480" cy="2505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050" b="0" strike="noStrike" spc="-1">
                <a:solidFill>
                  <a:srgbClr val="000000"/>
                </a:solidFill>
                <a:uFill>
                  <a:solidFill>
                    <a:srgbClr val="FFFFFF"/>
                  </a:solidFill>
                </a:uFill>
                <a:latin typeface="Courier New"/>
              </a:rPr>
              <a:t>31</a:t>
            </a:r>
            <a:endParaRPr lang="en-US" sz="1800" b="0" strike="noStrike" spc="-1">
              <a:solidFill>
                <a:srgbClr val="000000"/>
              </a:solidFill>
              <a:uFill>
                <a:solidFill>
                  <a:srgbClr val="FFFFFF"/>
                </a:solidFill>
              </a:uFill>
              <a:latin typeface="Arial"/>
            </a:endParaRPr>
          </a:p>
        </p:txBody>
      </p:sp>
      <p:sp>
        <p:nvSpPr>
          <p:cNvPr id="122" name="CustomShape 12"/>
          <p:cNvSpPr/>
          <p:nvPr/>
        </p:nvSpPr>
        <p:spPr>
          <a:xfrm>
            <a:off x="2457000" y="3357000"/>
            <a:ext cx="44964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123" name="CustomShape 13"/>
          <p:cNvSpPr/>
          <p:nvPr/>
        </p:nvSpPr>
        <p:spPr>
          <a:xfrm>
            <a:off x="3069360" y="3357000"/>
            <a:ext cx="857880" cy="523800"/>
          </a:xfrm>
          <a:prstGeom prst="rect">
            <a:avLst/>
          </a:prstGeom>
          <a:noFill/>
          <a:ln>
            <a:noFill/>
          </a:ln>
        </p:spPr>
        <p:style>
          <a:lnRef idx="0">
            <a:scrgbClr r="0" g="0" b="0"/>
          </a:lnRef>
          <a:fillRef idx="0">
            <a:scrgbClr r="0" g="0" b="0"/>
          </a:fillRef>
          <a:effectRef idx="0">
            <a:scrgbClr r="0" g="0" b="0"/>
          </a:effectRef>
          <a:fontRef idx="minor"/>
        </p:style>
        <p:txBody>
          <a:bodyPr lIns="68040" tIns="33480" rIns="68040" bIns="33480"/>
          <a:lstStyle/>
          <a:p>
            <a:pPr>
              <a:lnSpc>
                <a:spcPct val="100000"/>
              </a:lnSpc>
            </a:pPr>
            <a:r>
              <a:rPr lang="en-US" sz="1500" b="0" i="1" strike="noStrike" spc="-1">
                <a:solidFill>
                  <a:srgbClr val="000000"/>
                </a:solidFill>
                <a:uFill>
                  <a:solidFill>
                    <a:srgbClr val="FFFFFF"/>
                  </a:solidFill>
                </a:uFill>
                <a:latin typeface="Century Gothic"/>
              </a:rPr>
              <a:t>Set index</a:t>
            </a:r>
            <a:endParaRPr lang="en-US" sz="1800" b="0" strike="noStrike" spc="-1">
              <a:solidFill>
                <a:srgbClr val="000000"/>
              </a:solidFill>
              <a:uFill>
                <a:solidFill>
                  <a:srgbClr val="FFFFFF"/>
                </a:solidFill>
              </a:uFill>
              <a:latin typeface="Arial"/>
            </a:endParaRPr>
          </a:p>
        </p:txBody>
      </p:sp>
      <p:sp>
        <p:nvSpPr>
          <p:cNvPr id="124" name="CustomShape 14"/>
          <p:cNvSpPr/>
          <p:nvPr/>
        </p:nvSpPr>
        <p:spPr>
          <a:xfrm>
            <a:off x="3913920" y="3357000"/>
            <a:ext cx="112788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a:solidFill>
                  <a:srgbClr val="000000"/>
                </a:solidFill>
                <a:uFill>
                  <a:solidFill>
                    <a:srgbClr val="FFFFFF"/>
                  </a:solidFill>
                </a:uFill>
                <a:latin typeface="Century Gothic"/>
              </a:rPr>
              <a:t>Block offset</a:t>
            </a:r>
            <a:endParaRPr lang="en-US" sz="1800" b="0" strike="noStrike" spc="-1">
              <a:solidFill>
                <a:srgbClr val="000000"/>
              </a:solidFill>
              <a:uFill>
                <a:solidFill>
                  <a:srgbClr val="FFFFFF"/>
                </a:solidFill>
              </a:uFill>
              <a:latin typeface="Arial"/>
            </a:endParaRPr>
          </a:p>
        </p:txBody>
      </p:sp>
      <p:sp>
        <p:nvSpPr>
          <p:cNvPr id="125" name="CustomShape 15"/>
          <p:cNvSpPr/>
          <p:nvPr/>
        </p:nvSpPr>
        <p:spPr>
          <a:xfrm rot="5400000">
            <a:off x="2499120" y="2806920"/>
            <a:ext cx="228240" cy="799560"/>
          </a:xfrm>
          <a:prstGeom prst="rightBrace">
            <a:avLst>
              <a:gd name="adj1" fmla="val 29167"/>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126" name="CustomShape 16"/>
          <p:cNvSpPr/>
          <p:nvPr/>
        </p:nvSpPr>
        <p:spPr>
          <a:xfrm rot="5400000">
            <a:off x="3356280" y="2806920"/>
            <a:ext cx="228240" cy="799560"/>
          </a:xfrm>
          <a:prstGeom prst="rightBrace">
            <a:avLst>
              <a:gd name="adj1" fmla="val 29167"/>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127" name="CustomShape 17"/>
          <p:cNvSpPr/>
          <p:nvPr/>
        </p:nvSpPr>
        <p:spPr>
          <a:xfrm rot="5400000">
            <a:off x="4270680" y="2806920"/>
            <a:ext cx="228240" cy="799560"/>
          </a:xfrm>
          <a:prstGeom prst="rightBrace">
            <a:avLst>
              <a:gd name="adj1" fmla="val 29167"/>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128" name="CustomShape 18"/>
          <p:cNvSpPr/>
          <p:nvPr/>
        </p:nvSpPr>
        <p:spPr>
          <a:xfrm>
            <a:off x="1276920" y="2693880"/>
            <a:ext cx="937080" cy="3189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500" b="0" i="1" strike="noStrike" spc="-1">
                <a:solidFill>
                  <a:srgbClr val="000000"/>
                </a:solidFill>
                <a:uFill>
                  <a:solidFill>
                    <a:srgbClr val="FFFFFF"/>
                  </a:solidFill>
                </a:uFill>
                <a:latin typeface="Century Gothic"/>
              </a:rPr>
              <a:t>Address:</a:t>
            </a:r>
            <a:endParaRPr lang="en-US" sz="1800" b="0" strike="noStrike" spc="-1">
              <a:solidFill>
                <a:srgbClr val="000000"/>
              </a:solidFill>
              <a:uFill>
                <a:solidFill>
                  <a:srgbClr val="FFFFFF"/>
                </a:solidFill>
              </a:uFill>
              <a:latin typeface="Arial"/>
            </a:endParaRPr>
          </a:p>
        </p:txBody>
      </p:sp>
      <p:graphicFrame>
        <p:nvGraphicFramePr>
          <p:cNvPr id="129" name="Table 19"/>
          <p:cNvGraphicFramePr/>
          <p:nvPr/>
        </p:nvGraphicFramePr>
        <p:xfrm>
          <a:off x="5200560" y="2297520"/>
          <a:ext cx="2457000" cy="2674440"/>
        </p:xfrm>
        <a:graphic>
          <a:graphicData uri="http://schemas.openxmlformats.org/drawingml/2006/table">
            <a:tbl>
              <a:tblPr/>
              <a:tblGrid>
                <a:gridCol w="430920">
                  <a:extLst>
                    <a:ext uri="{9D8B030D-6E8A-4147-A177-3AD203B41FA5}">
                      <a16:colId xmlns:a16="http://schemas.microsoft.com/office/drawing/2014/main" val="20000"/>
                    </a:ext>
                  </a:extLst>
                </a:gridCol>
                <a:gridCol w="2026080">
                  <a:extLst>
                    <a:ext uri="{9D8B030D-6E8A-4147-A177-3AD203B41FA5}">
                      <a16:colId xmlns:a16="http://schemas.microsoft.com/office/drawing/2014/main" val="20001"/>
                    </a:ext>
                  </a:extLst>
                </a:gridCol>
              </a:tblGrid>
              <a:tr h="388440">
                <a:tc>
                  <a:txBody>
                    <a:bodyPr/>
                    <a:lstStyle/>
                    <a:p>
                      <a:endParaRPr lang="en-US"/>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 of int in block</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0"/>
                  </a:ext>
                </a:extLst>
              </a:tr>
              <a:tr h="388800">
                <a:tc>
                  <a:txBody>
                    <a:bodyPr/>
                    <a:lstStyle/>
                    <a:p>
                      <a:pPr>
                        <a:lnSpc>
                          <a:spcPct val="100000"/>
                        </a:lnSpc>
                      </a:pPr>
                      <a:r>
                        <a:rPr lang="en-US" sz="2100" b="1" strike="noStrike" spc="-1">
                          <a:solidFill>
                            <a:srgbClr val="660066"/>
                          </a:solidFill>
                          <a:uFill>
                            <a:solidFill>
                              <a:srgbClr val="FFFFFF"/>
                            </a:solidFill>
                          </a:uFill>
                          <a:latin typeface="Arial"/>
                        </a:rPr>
                        <a:t>A.</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0</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1"/>
                  </a:ext>
                </a:extLst>
              </a:tr>
              <a:tr h="388800">
                <a:tc>
                  <a:txBody>
                    <a:bodyPr/>
                    <a:lstStyle/>
                    <a:p>
                      <a:pPr>
                        <a:lnSpc>
                          <a:spcPct val="100000"/>
                        </a:lnSpc>
                      </a:pPr>
                      <a:r>
                        <a:rPr lang="en-US" sz="2100" b="1" strike="noStrike" spc="-1">
                          <a:solidFill>
                            <a:srgbClr val="660066"/>
                          </a:solidFill>
                          <a:uFill>
                            <a:solidFill>
                              <a:srgbClr val="FFFFFF"/>
                            </a:solidFill>
                          </a:uFill>
                          <a:latin typeface="Arial"/>
                        </a:rPr>
                        <a:t>B.</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1</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2"/>
                  </a:ext>
                </a:extLst>
              </a:tr>
              <a:tr h="388800">
                <a:tc>
                  <a:txBody>
                    <a:bodyPr/>
                    <a:lstStyle/>
                    <a:p>
                      <a:pPr>
                        <a:lnSpc>
                          <a:spcPct val="100000"/>
                        </a:lnSpc>
                      </a:pPr>
                      <a:r>
                        <a:rPr lang="en-US" sz="2100" b="1" strike="noStrike" spc="-1">
                          <a:solidFill>
                            <a:srgbClr val="660066"/>
                          </a:solidFill>
                          <a:uFill>
                            <a:solidFill>
                              <a:srgbClr val="FFFFFF"/>
                            </a:solidFill>
                          </a:uFill>
                          <a:latin typeface="Arial"/>
                        </a:rPr>
                        <a:t>C.</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2</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3"/>
                  </a:ext>
                </a:extLst>
              </a:tr>
              <a:tr h="388800">
                <a:tc>
                  <a:txBody>
                    <a:bodyPr/>
                    <a:lstStyle/>
                    <a:p>
                      <a:pPr>
                        <a:lnSpc>
                          <a:spcPct val="100000"/>
                        </a:lnSpc>
                      </a:pPr>
                      <a:r>
                        <a:rPr lang="en-US" sz="2100" b="1" strike="noStrike" spc="-1">
                          <a:solidFill>
                            <a:srgbClr val="660066"/>
                          </a:solidFill>
                          <a:uFill>
                            <a:solidFill>
                              <a:srgbClr val="FFFFFF"/>
                            </a:solidFill>
                          </a:uFill>
                          <a:latin typeface="Arial"/>
                        </a:rPr>
                        <a:t>D.</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4</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4"/>
                  </a:ext>
                </a:extLst>
              </a:tr>
              <a:tr h="620640">
                <a:tc>
                  <a:txBody>
                    <a:bodyPr/>
                    <a:lstStyle/>
                    <a:p>
                      <a:pPr>
                        <a:lnSpc>
                          <a:spcPct val="100000"/>
                        </a:lnSpc>
                      </a:pPr>
                      <a:r>
                        <a:rPr lang="en-US" sz="2100" b="1" strike="noStrike" spc="-1">
                          <a:solidFill>
                            <a:srgbClr val="660066"/>
                          </a:solidFill>
                          <a:uFill>
                            <a:solidFill>
                              <a:srgbClr val="FFFFFF"/>
                            </a:solidFill>
                          </a:uFill>
                          <a:latin typeface="Arial"/>
                        </a:rPr>
                        <a:t>E.</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Unknown: We need more info</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5"/>
                  </a:ext>
                </a:extLst>
              </a:tr>
            </a:tbl>
          </a:graphicData>
        </a:graphic>
      </p:graphicFrame>
      <p:sp>
        <p:nvSpPr>
          <p:cNvPr id="130" name="CustomShape 20"/>
          <p:cNvSpPr/>
          <p:nvPr/>
        </p:nvSpPr>
        <p:spPr>
          <a:xfrm>
            <a:off x="5238660" y="3937000"/>
            <a:ext cx="342360" cy="342360"/>
          </a:xfrm>
          <a:prstGeom prst="ellipse">
            <a:avLst/>
          </a:prstGeom>
          <a:noFill/>
          <a:ln w="57240">
            <a:solidFill>
              <a:srgbClr val="00FF00"/>
            </a:solidFill>
            <a:round/>
          </a:ln>
        </p:spPr>
        <p:style>
          <a:lnRef idx="0">
            <a:scrgbClr r="0" g="0" b="0"/>
          </a:lnRef>
          <a:fillRef idx="0">
            <a:scrgbClr r="0" g="0" b="0"/>
          </a:fillRef>
          <a:effectRef idx="0">
            <a:scrgbClr r="0" g="0" b="0"/>
          </a:effectRef>
          <a:fontRef idx="minor"/>
        </p:style>
      </p:sp>
    </p:spTree>
    <p:extLst>
      <p:ext uri="{BB962C8B-B14F-4D97-AF65-F5344CB8AC3E}">
        <p14:creationId xmlns:p14="http://schemas.microsoft.com/office/powerpoint/2010/main" val="28985024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TextShape 1"/>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Interlude: terminology</a:t>
            </a:r>
            <a:endParaRPr lang="en-US" sz="1350" b="0" strike="noStrike" spc="-1">
              <a:solidFill>
                <a:srgbClr val="000000"/>
              </a:solidFill>
              <a:uFill>
                <a:solidFill>
                  <a:srgbClr val="FFFFFF"/>
                </a:solidFill>
              </a:uFill>
              <a:latin typeface="Arial"/>
            </a:endParaRPr>
          </a:p>
        </p:txBody>
      </p:sp>
      <p:sp>
        <p:nvSpPr>
          <p:cNvPr id="132" name="TextShape 2"/>
          <p:cNvSpPr txBox="1"/>
          <p:nvPr/>
        </p:nvSpPr>
        <p:spPr>
          <a:xfrm>
            <a:off x="628560" y="1369080"/>
            <a:ext cx="7886520" cy="3263040"/>
          </a:xfrm>
          <a:prstGeom prst="rect">
            <a:avLst/>
          </a:prstGeom>
          <a:noFill/>
          <a:ln>
            <a:noFill/>
          </a:ln>
        </p:spPr>
        <p:txBody>
          <a:bodyPr/>
          <a:lstStyle/>
          <a:p>
            <a:pPr marL="171360" indent="-171000">
              <a:lnSpc>
                <a:spcPct val="90000"/>
              </a:lnSpc>
              <a:buClr>
                <a:srgbClr val="000000"/>
              </a:buClr>
              <a:buFont typeface="Arial"/>
              <a:buChar char="•"/>
            </a:pPr>
            <a:r>
              <a:rPr lang="en-US" sz="2100" b="0" strike="noStrike" spc="-1">
                <a:solidFill>
                  <a:srgbClr val="000000"/>
                </a:solidFill>
                <a:uFill>
                  <a:solidFill>
                    <a:srgbClr val="FFFFFF"/>
                  </a:solidFill>
                </a:uFill>
                <a:latin typeface="Arial"/>
              </a:rPr>
              <a:t>A </a:t>
            </a:r>
            <a:r>
              <a:rPr lang="en-US" sz="2100" b="1" strike="noStrike" spc="-1">
                <a:solidFill>
                  <a:srgbClr val="000000"/>
                </a:solidFill>
                <a:uFill>
                  <a:solidFill>
                    <a:srgbClr val="FFFFFF"/>
                  </a:solidFill>
                </a:uFill>
                <a:latin typeface="Arial"/>
              </a:rPr>
              <a:t>direct-mapped</a:t>
            </a:r>
            <a:r>
              <a:rPr lang="en-US" sz="2100" b="0" strike="noStrike" spc="-1">
                <a:solidFill>
                  <a:srgbClr val="000000"/>
                </a:solidFill>
                <a:uFill>
                  <a:solidFill>
                    <a:srgbClr val="FFFFFF"/>
                  </a:solidFill>
                </a:uFill>
                <a:latin typeface="Arial"/>
              </a:rPr>
              <a:t> cache only contains one line per set. This means E = 2</a:t>
            </a:r>
            <a:r>
              <a:rPr lang="en-US" sz="2100" b="0" strike="noStrike" spc="-1" baseline="30000">
                <a:solidFill>
                  <a:srgbClr val="000000"/>
                </a:solidFill>
                <a:uFill>
                  <a:solidFill>
                    <a:srgbClr val="FFFFFF"/>
                  </a:solidFill>
                </a:uFill>
                <a:latin typeface="Arial"/>
              </a:rPr>
              <a:t>e</a:t>
            </a:r>
            <a:r>
              <a:rPr lang="en-US" sz="2100" b="0" strike="noStrike" spc="-1">
                <a:solidFill>
                  <a:srgbClr val="000000"/>
                </a:solidFill>
                <a:uFill>
                  <a:solidFill>
                    <a:srgbClr val="FFFFFF"/>
                  </a:solidFill>
                </a:uFill>
                <a:latin typeface="Arial"/>
              </a:rPr>
              <a:t> = 1.</a:t>
            </a:r>
          </a:p>
        </p:txBody>
      </p:sp>
      <p:graphicFrame>
        <p:nvGraphicFramePr>
          <p:cNvPr id="133" name="Table 3"/>
          <p:cNvGraphicFramePr/>
          <p:nvPr/>
        </p:nvGraphicFramePr>
        <p:xfrm>
          <a:off x="1147320" y="2253600"/>
          <a:ext cx="5758200" cy="370440"/>
        </p:xfrm>
        <a:graphic>
          <a:graphicData uri="http://schemas.openxmlformats.org/drawingml/2006/table">
            <a:tbl>
              <a:tblPr/>
              <a:tblGrid>
                <a:gridCol w="1197720">
                  <a:extLst>
                    <a:ext uri="{9D8B030D-6E8A-4147-A177-3AD203B41FA5}">
                      <a16:colId xmlns:a16="http://schemas.microsoft.com/office/drawing/2014/main" val="20000"/>
                    </a:ext>
                  </a:extLst>
                </a:gridCol>
                <a:gridCol w="569880">
                  <a:extLst>
                    <a:ext uri="{9D8B030D-6E8A-4147-A177-3AD203B41FA5}">
                      <a16:colId xmlns:a16="http://schemas.microsoft.com/office/drawing/2014/main" val="20001"/>
                    </a:ext>
                  </a:extLst>
                </a:gridCol>
                <a:gridCol w="569880">
                  <a:extLst>
                    <a:ext uri="{9D8B030D-6E8A-4147-A177-3AD203B41FA5}">
                      <a16:colId xmlns:a16="http://schemas.microsoft.com/office/drawing/2014/main" val="20002"/>
                    </a:ext>
                  </a:extLst>
                </a:gridCol>
                <a:gridCol w="569880">
                  <a:extLst>
                    <a:ext uri="{9D8B030D-6E8A-4147-A177-3AD203B41FA5}">
                      <a16:colId xmlns:a16="http://schemas.microsoft.com/office/drawing/2014/main" val="20003"/>
                    </a:ext>
                  </a:extLst>
                </a:gridCol>
                <a:gridCol w="569880">
                  <a:extLst>
                    <a:ext uri="{9D8B030D-6E8A-4147-A177-3AD203B41FA5}">
                      <a16:colId xmlns:a16="http://schemas.microsoft.com/office/drawing/2014/main" val="20004"/>
                    </a:ext>
                  </a:extLst>
                </a:gridCol>
                <a:gridCol w="569880">
                  <a:extLst>
                    <a:ext uri="{9D8B030D-6E8A-4147-A177-3AD203B41FA5}">
                      <a16:colId xmlns:a16="http://schemas.microsoft.com/office/drawing/2014/main" val="20005"/>
                    </a:ext>
                  </a:extLst>
                </a:gridCol>
                <a:gridCol w="569880">
                  <a:extLst>
                    <a:ext uri="{9D8B030D-6E8A-4147-A177-3AD203B41FA5}">
                      <a16:colId xmlns:a16="http://schemas.microsoft.com/office/drawing/2014/main" val="20006"/>
                    </a:ext>
                  </a:extLst>
                </a:gridCol>
                <a:gridCol w="569880">
                  <a:extLst>
                    <a:ext uri="{9D8B030D-6E8A-4147-A177-3AD203B41FA5}">
                      <a16:colId xmlns:a16="http://schemas.microsoft.com/office/drawing/2014/main" val="20007"/>
                    </a:ext>
                  </a:extLst>
                </a:gridCol>
                <a:gridCol w="571320">
                  <a:extLst>
                    <a:ext uri="{9D8B030D-6E8A-4147-A177-3AD203B41FA5}">
                      <a16:colId xmlns:a16="http://schemas.microsoft.com/office/drawing/2014/main" val="20008"/>
                    </a:ext>
                  </a:extLst>
                </a:gridCol>
              </a:tblGrid>
              <a:tr h="370440">
                <a:tc>
                  <a:txBody>
                    <a:bodyPr/>
                    <a:lstStyle/>
                    <a:p>
                      <a:pPr>
                        <a:lnSpc>
                          <a:spcPct val="100000"/>
                        </a:lnSpc>
                      </a:pPr>
                      <a:r>
                        <a:rPr lang="en-US" sz="1350" b="0" strike="noStrike" spc="-1">
                          <a:solidFill>
                            <a:srgbClr val="000000"/>
                          </a:solidFill>
                          <a:uFill>
                            <a:solidFill>
                              <a:srgbClr val="FFFFFF"/>
                            </a:solidFill>
                          </a:uFill>
                          <a:latin typeface="Arial"/>
                        </a:rPr>
                        <a:t>Memory</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0</a:t>
                      </a:r>
                      <a:r>
                        <a:rPr lang="en-US" sz="1350" b="0" strike="noStrike" spc="-1">
                          <a:solidFill>
                            <a:srgbClr val="00B050"/>
                          </a:solidFill>
                          <a:uFill>
                            <a:solidFill>
                              <a:srgbClr val="FFFFFF"/>
                            </a:solidFill>
                          </a:uFill>
                          <a:latin typeface="Arial"/>
                        </a:rPr>
                        <a:t>0</a:t>
                      </a:r>
                      <a:r>
                        <a:rPr lang="en-US" sz="1350" b="0" strike="noStrike" spc="-1">
                          <a:solidFill>
                            <a:srgbClr val="0070C0"/>
                          </a:solidFill>
                          <a:uFill>
                            <a:solidFill>
                              <a:srgbClr val="FFFFFF"/>
                            </a:solidFill>
                          </a:uFill>
                          <a:latin typeface="Arial"/>
                        </a:rPr>
                        <a:t>0</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0</a:t>
                      </a:r>
                      <a:r>
                        <a:rPr lang="en-US" sz="1350" b="0" strike="noStrike" spc="-1">
                          <a:solidFill>
                            <a:srgbClr val="00B050"/>
                          </a:solidFill>
                          <a:uFill>
                            <a:solidFill>
                              <a:srgbClr val="FFFFFF"/>
                            </a:solidFill>
                          </a:uFill>
                          <a:latin typeface="Arial"/>
                        </a:rPr>
                        <a:t>0</a:t>
                      </a:r>
                      <a:r>
                        <a:rPr lang="en-US" sz="1350" b="0" strike="noStrike" spc="-1">
                          <a:solidFill>
                            <a:srgbClr val="0070C0"/>
                          </a:solidFill>
                          <a:uFill>
                            <a:solidFill>
                              <a:srgbClr val="FFFFFF"/>
                            </a:solidFill>
                          </a:uFill>
                          <a:latin typeface="Arial"/>
                        </a:rPr>
                        <a:t>1</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0</a:t>
                      </a:r>
                      <a:r>
                        <a:rPr lang="en-US" sz="1350" b="0" strike="noStrike" spc="-1">
                          <a:solidFill>
                            <a:srgbClr val="00B050"/>
                          </a:solidFill>
                          <a:uFill>
                            <a:solidFill>
                              <a:srgbClr val="FFFFFF"/>
                            </a:solidFill>
                          </a:uFill>
                          <a:latin typeface="Arial"/>
                        </a:rPr>
                        <a:t>1</a:t>
                      </a:r>
                      <a:r>
                        <a:rPr lang="en-US" sz="1350" b="0" strike="noStrike" spc="-1">
                          <a:solidFill>
                            <a:srgbClr val="0070C0"/>
                          </a:solidFill>
                          <a:uFill>
                            <a:solidFill>
                              <a:srgbClr val="FFFFFF"/>
                            </a:solidFill>
                          </a:uFill>
                          <a:latin typeface="Arial"/>
                        </a:rPr>
                        <a:t>0</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0</a:t>
                      </a:r>
                      <a:r>
                        <a:rPr lang="en-US" sz="1350" b="0" strike="noStrike" spc="-1">
                          <a:solidFill>
                            <a:srgbClr val="00B050"/>
                          </a:solidFill>
                          <a:uFill>
                            <a:solidFill>
                              <a:srgbClr val="FFFFFF"/>
                            </a:solidFill>
                          </a:uFill>
                          <a:latin typeface="Arial"/>
                        </a:rPr>
                        <a:t>1</a:t>
                      </a:r>
                      <a:r>
                        <a:rPr lang="en-US" sz="1350" b="0" strike="noStrike" spc="-1">
                          <a:solidFill>
                            <a:srgbClr val="0070C0"/>
                          </a:solidFill>
                          <a:uFill>
                            <a:solidFill>
                              <a:srgbClr val="FFFFFF"/>
                            </a:solidFill>
                          </a:uFill>
                          <a:latin typeface="Arial"/>
                        </a:rPr>
                        <a:t>1</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1</a:t>
                      </a:r>
                      <a:r>
                        <a:rPr lang="en-US" sz="1350" b="0" strike="noStrike" spc="-1">
                          <a:solidFill>
                            <a:srgbClr val="00B050"/>
                          </a:solidFill>
                          <a:uFill>
                            <a:solidFill>
                              <a:srgbClr val="FFFFFF"/>
                            </a:solidFill>
                          </a:uFill>
                          <a:latin typeface="Arial"/>
                        </a:rPr>
                        <a:t>0</a:t>
                      </a:r>
                      <a:r>
                        <a:rPr lang="en-US" sz="1350" b="0" strike="noStrike" spc="-1">
                          <a:solidFill>
                            <a:srgbClr val="0070C0"/>
                          </a:solidFill>
                          <a:uFill>
                            <a:solidFill>
                              <a:srgbClr val="FFFFFF"/>
                            </a:solidFill>
                          </a:uFill>
                          <a:latin typeface="Arial"/>
                        </a:rPr>
                        <a:t>0</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1</a:t>
                      </a:r>
                      <a:r>
                        <a:rPr lang="en-US" sz="1350" b="0" strike="noStrike" spc="-1">
                          <a:solidFill>
                            <a:srgbClr val="00B050"/>
                          </a:solidFill>
                          <a:uFill>
                            <a:solidFill>
                              <a:srgbClr val="FFFFFF"/>
                            </a:solidFill>
                          </a:uFill>
                          <a:latin typeface="Arial"/>
                        </a:rPr>
                        <a:t>0</a:t>
                      </a:r>
                      <a:r>
                        <a:rPr lang="en-US" sz="1350" b="0" strike="noStrike" spc="-1">
                          <a:solidFill>
                            <a:srgbClr val="0070C0"/>
                          </a:solidFill>
                          <a:uFill>
                            <a:solidFill>
                              <a:srgbClr val="FFFFFF"/>
                            </a:solidFill>
                          </a:uFill>
                          <a:latin typeface="Arial"/>
                        </a:rPr>
                        <a:t>1</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1</a:t>
                      </a:r>
                      <a:r>
                        <a:rPr lang="en-US" sz="1350" b="0" strike="noStrike" spc="-1">
                          <a:solidFill>
                            <a:srgbClr val="00B050"/>
                          </a:solidFill>
                          <a:uFill>
                            <a:solidFill>
                              <a:srgbClr val="FFFFFF"/>
                            </a:solidFill>
                          </a:uFill>
                          <a:latin typeface="Arial"/>
                        </a:rPr>
                        <a:t>1</a:t>
                      </a:r>
                      <a:r>
                        <a:rPr lang="en-US" sz="1350" b="0" strike="noStrike" spc="-1">
                          <a:solidFill>
                            <a:srgbClr val="0070C0"/>
                          </a:solidFill>
                          <a:uFill>
                            <a:solidFill>
                              <a:srgbClr val="FFFFFF"/>
                            </a:solidFill>
                          </a:uFill>
                          <a:latin typeface="Arial"/>
                        </a:rPr>
                        <a:t>0</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1</a:t>
                      </a:r>
                      <a:r>
                        <a:rPr lang="en-US" sz="1350" b="0" strike="noStrike" spc="-1">
                          <a:solidFill>
                            <a:srgbClr val="00B050"/>
                          </a:solidFill>
                          <a:uFill>
                            <a:solidFill>
                              <a:srgbClr val="FFFFFF"/>
                            </a:solidFill>
                          </a:uFill>
                          <a:latin typeface="Arial"/>
                        </a:rPr>
                        <a:t>1</a:t>
                      </a:r>
                      <a:r>
                        <a:rPr lang="en-US" sz="1350" b="0" strike="noStrike" spc="-1">
                          <a:solidFill>
                            <a:srgbClr val="0070C0"/>
                          </a:solidFill>
                          <a:uFill>
                            <a:solidFill>
                              <a:srgbClr val="FFFFFF"/>
                            </a:solidFill>
                          </a:uFill>
                          <a:latin typeface="Arial"/>
                        </a:rPr>
                        <a:t>1</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bl>
          </a:graphicData>
        </a:graphic>
      </p:graphicFrame>
      <p:graphicFrame>
        <p:nvGraphicFramePr>
          <p:cNvPr id="134" name="Table 4"/>
          <p:cNvGraphicFramePr/>
          <p:nvPr>
            <p:extLst>
              <p:ext uri="{D42A27DB-BD31-4B8C-83A1-F6EECF244321}">
                <p14:modId xmlns:p14="http://schemas.microsoft.com/office/powerpoint/2010/main" val="1623202820"/>
              </p:ext>
            </p:extLst>
          </p:nvPr>
        </p:nvGraphicFramePr>
        <p:xfrm>
          <a:off x="2102760" y="3547440"/>
          <a:ext cx="3464640" cy="1112040"/>
        </p:xfrm>
        <a:graphic>
          <a:graphicData uri="http://schemas.openxmlformats.org/drawingml/2006/table">
            <a:tbl>
              <a:tblPr/>
              <a:tblGrid>
                <a:gridCol w="1527120">
                  <a:extLst>
                    <a:ext uri="{9D8B030D-6E8A-4147-A177-3AD203B41FA5}">
                      <a16:colId xmlns:a16="http://schemas.microsoft.com/office/drawing/2014/main" val="20000"/>
                    </a:ext>
                  </a:extLst>
                </a:gridCol>
                <a:gridCol w="484200">
                  <a:extLst>
                    <a:ext uri="{9D8B030D-6E8A-4147-A177-3AD203B41FA5}">
                      <a16:colId xmlns:a16="http://schemas.microsoft.com/office/drawing/2014/main" val="20001"/>
                    </a:ext>
                  </a:extLst>
                </a:gridCol>
                <a:gridCol w="484200">
                  <a:extLst>
                    <a:ext uri="{9D8B030D-6E8A-4147-A177-3AD203B41FA5}">
                      <a16:colId xmlns:a16="http://schemas.microsoft.com/office/drawing/2014/main" val="20002"/>
                    </a:ext>
                  </a:extLst>
                </a:gridCol>
                <a:gridCol w="484200">
                  <a:extLst>
                    <a:ext uri="{9D8B030D-6E8A-4147-A177-3AD203B41FA5}">
                      <a16:colId xmlns:a16="http://schemas.microsoft.com/office/drawing/2014/main" val="20003"/>
                    </a:ext>
                  </a:extLst>
                </a:gridCol>
                <a:gridCol w="484920">
                  <a:extLst>
                    <a:ext uri="{9D8B030D-6E8A-4147-A177-3AD203B41FA5}">
                      <a16:colId xmlns:a16="http://schemas.microsoft.com/office/drawing/2014/main" val="20004"/>
                    </a:ext>
                  </a:extLst>
                </a:gridCol>
              </a:tblGrid>
              <a:tr h="370800">
                <a:tc>
                  <a:txBody>
                    <a:bodyPr/>
                    <a:lstStyle/>
                    <a:p>
                      <a:pPr>
                        <a:lnSpc>
                          <a:spcPct val="100000"/>
                        </a:lnSpc>
                      </a:pPr>
                      <a:r>
                        <a:rPr lang="en-US" sz="1350" b="0" strike="noStrike" spc="-1">
                          <a:solidFill>
                            <a:srgbClr val="000000"/>
                          </a:solidFill>
                          <a:uFill>
                            <a:solidFill>
                              <a:srgbClr val="FFFFFF"/>
                            </a:solidFill>
                          </a:uFill>
                          <a:latin typeface="Arial"/>
                        </a:rPr>
                        <a:t>Cache (bytes)</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2E75B6"/>
                          </a:solidFill>
                          <a:uFill>
                            <a:solidFill>
                              <a:srgbClr val="FFFFFF"/>
                            </a:solidFill>
                          </a:uFill>
                          <a:latin typeface="Arial"/>
                        </a:rPr>
                        <a:t>B0</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2E75B6"/>
                          </a:solidFill>
                          <a:uFill>
                            <a:solidFill>
                              <a:srgbClr val="FFFFFF"/>
                            </a:solidFill>
                          </a:uFill>
                          <a:latin typeface="Arial"/>
                        </a:rPr>
                        <a:t>B1</a:t>
                      </a:r>
                      <a:endParaRPr lang="en-US" sz="1800" b="0" strike="noStrike" spc="-1">
                        <a:solidFill>
                          <a:srgbClr val="000000"/>
                        </a:solidFill>
                        <a:uFill>
                          <a:solidFill>
                            <a:srgbClr val="FFFFFF"/>
                          </a:solidFill>
                        </a:uFill>
                        <a:latin typeface="Arial"/>
                      </a:endParaRPr>
                    </a:p>
                  </a:txBody>
                  <a:tcPr>
                    <a:lnL w="12240">
                      <a:solidFill>
                        <a:srgbClr val="000000"/>
                      </a:solidFill>
                    </a:lnL>
                    <a:lnR w="2808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2E75B6"/>
                          </a:solidFill>
                          <a:uFill>
                            <a:solidFill>
                              <a:srgbClr val="FFFFFF"/>
                            </a:solidFill>
                          </a:uFill>
                          <a:latin typeface="Arial"/>
                        </a:rPr>
                        <a:t>B0</a:t>
                      </a:r>
                      <a:endParaRPr lang="en-US" sz="1800" b="0" strike="noStrike" spc="-1">
                        <a:solidFill>
                          <a:srgbClr val="000000"/>
                        </a:solidFill>
                        <a:uFill>
                          <a:solidFill>
                            <a:srgbClr val="FFFFFF"/>
                          </a:solidFill>
                        </a:uFill>
                        <a:latin typeface="Arial"/>
                      </a:endParaRPr>
                    </a:p>
                  </a:txBody>
                  <a:tcPr>
                    <a:lnL w="2808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2E75B6"/>
                          </a:solidFill>
                          <a:uFill>
                            <a:solidFill>
                              <a:srgbClr val="FFFFFF"/>
                            </a:solidFill>
                          </a:uFill>
                          <a:latin typeface="Arial"/>
                        </a:rPr>
                        <a:t>B1</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r h="370800">
                <a:tc>
                  <a:txBody>
                    <a:bodyPr/>
                    <a:lstStyle/>
                    <a:p>
                      <a:pPr>
                        <a:lnSpc>
                          <a:spcPct val="100000"/>
                        </a:lnSpc>
                      </a:pPr>
                      <a:r>
                        <a:rPr lang="en-US" sz="1350" b="0" strike="noStrike" spc="-1">
                          <a:solidFill>
                            <a:srgbClr val="000000"/>
                          </a:solidFill>
                          <a:uFill>
                            <a:solidFill>
                              <a:srgbClr val="FFFFFF"/>
                            </a:solidFill>
                          </a:uFill>
                          <a:latin typeface="Arial"/>
                        </a:rPr>
                        <a:t>Cache (lines)</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gridSpan="2">
                  <a:txBody>
                    <a:bodyPr/>
                    <a:lstStyle/>
                    <a:p>
                      <a:pPr>
                        <a:lnSpc>
                          <a:spcPct val="100000"/>
                        </a:lnSpc>
                      </a:pPr>
                      <a:r>
                        <a:rPr lang="en-US" sz="1350" b="0" strike="noStrike" spc="-1" dirty="0">
                          <a:solidFill>
                            <a:srgbClr val="000000"/>
                          </a:solidFill>
                          <a:uFill>
                            <a:solidFill>
                              <a:srgbClr val="FFFFFF"/>
                            </a:solidFill>
                          </a:uFill>
                          <a:latin typeface="Arial"/>
                        </a:rPr>
                        <a:t>L0</a:t>
                      </a:r>
                      <a:endParaRPr lang="en-US" sz="1800" b="0" strike="noStrike" spc="-1" dirty="0">
                        <a:solidFill>
                          <a:srgbClr val="000000"/>
                        </a:solidFill>
                        <a:uFill>
                          <a:solidFill>
                            <a:srgbClr val="FFFFFF"/>
                          </a:solidFill>
                        </a:uFill>
                        <a:latin typeface="Arial"/>
                      </a:endParaRPr>
                    </a:p>
                  </a:txBody>
                  <a:tcPr>
                    <a:lnL w="12240">
                      <a:solidFill>
                        <a:srgbClr val="000000"/>
                      </a:solidFill>
                    </a:lnL>
                    <a:lnR w="28080">
                      <a:solidFill>
                        <a:srgbClr val="000000"/>
                      </a:solidFill>
                    </a:lnR>
                    <a:lnT w="12240">
                      <a:solidFill>
                        <a:srgbClr val="000000"/>
                      </a:solidFill>
                    </a:lnT>
                    <a:lnB w="12240">
                      <a:solidFill>
                        <a:srgbClr val="000000"/>
                      </a:solidFill>
                    </a:lnB>
                    <a:noFill/>
                  </a:tcPr>
                </a:tc>
                <a:tc hMerge="1">
                  <a:txBody>
                    <a:bodyPr/>
                    <a:lstStyle/>
                    <a:p>
                      <a:pPr>
                        <a:lnSpc>
                          <a:spcPct val="100000"/>
                        </a:lnSpc>
                      </a:pPr>
                      <a:r>
                        <a:rPr lang="en-US" sz="1350" b="0" strike="noStrike" spc="-1">
                          <a:solidFill>
                            <a:srgbClr val="000000"/>
                          </a:solidFill>
                          <a:uFill>
                            <a:solidFill>
                              <a:srgbClr val="FFFFFF"/>
                            </a:solidFill>
                          </a:uFill>
                          <a:latin typeface="Arial"/>
                        </a:rPr>
                        <a:t>L0</a:t>
                      </a:r>
                      <a:endParaRPr lang="en-US" sz="1800" b="0" strike="noStrike" spc="-1">
                        <a:solidFill>
                          <a:srgbClr val="000000"/>
                        </a:solidFill>
                        <a:uFill>
                          <a:solidFill>
                            <a:srgbClr val="FFFFFF"/>
                          </a:solidFill>
                        </a:uFill>
                        <a:latin typeface="Arial"/>
                      </a:endParaRPr>
                    </a:p>
                  </a:txBody>
                  <a:tcPr>
                    <a:lnL w="28080">
                      <a:solidFill>
                        <a:srgbClr val="000000"/>
                      </a:solidFill>
                    </a:lnL>
                    <a:lnR w="12240">
                      <a:solidFill>
                        <a:srgbClr val="000000"/>
                      </a:solidFill>
                    </a:lnR>
                    <a:lnT w="12240">
                      <a:solidFill>
                        <a:srgbClr val="000000"/>
                      </a:solidFill>
                    </a:lnT>
                    <a:lnB w="12240">
                      <a:solidFill>
                        <a:srgbClr val="000000"/>
                      </a:solidFill>
                    </a:lnB>
                    <a:noFill/>
                  </a:tcPr>
                </a:tc>
                <a:tc gridSpan="2">
                  <a:txBody>
                    <a:bodyPr/>
                    <a:lstStyle/>
                    <a:p>
                      <a:r>
                        <a:rPr kumimoji="0" lang="en-US" sz="1350" b="0" i="0" u="none" strike="noStrike" kern="1200" cap="none" spc="-1" normalizeH="0" baseline="0" noProof="0" dirty="0">
                          <a:ln>
                            <a:noFill/>
                          </a:ln>
                          <a:solidFill>
                            <a:srgbClr val="000000"/>
                          </a:solidFill>
                          <a:effectLst/>
                          <a:uLnTx/>
                          <a:uFill>
                            <a:solidFill>
                              <a:srgbClr val="FFFFFF"/>
                            </a:solidFill>
                          </a:uFill>
                          <a:latin typeface="+mn-lt"/>
                        </a:rPr>
                        <a:t>L0</a:t>
                      </a:r>
                      <a:endParaRPr lang="en-US" dirty="0"/>
                    </a:p>
                  </a:txBody>
                  <a:tcPr>
                    <a:lnL w="28080" cap="flat" cmpd="sng" algn="ctr">
                      <a:solidFill>
                        <a:srgbClr val="000000"/>
                      </a:solidFill>
                      <a:prstDash val="solid"/>
                      <a:round/>
                      <a:headEnd type="none" w="med" len="med"/>
                      <a:tailEnd type="none" w="med" len="med"/>
                    </a:lnL>
                    <a:lnT w="12240" cap="flat" cmpd="sng" algn="ctr">
                      <a:solidFill>
                        <a:srgbClr val="000000"/>
                      </a:solidFill>
                      <a:prstDash val="solid"/>
                      <a:round/>
                      <a:headEnd type="none" w="med" len="med"/>
                      <a:tailEnd type="none" w="med" len="med"/>
                    </a:lnT>
                  </a:tcPr>
                </a:tc>
                <a:tc hMerge="1">
                  <a:txBody>
                    <a:bodyPr/>
                    <a:lstStyle/>
                    <a:p>
                      <a:endParaRPr lang="en-US" dirty="0"/>
                    </a:p>
                  </a:txBody>
                  <a:tcPr>
                    <a:lnT w="1224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01"/>
                  </a:ext>
                </a:extLst>
              </a:tr>
              <a:tr h="370440">
                <a:tc>
                  <a:txBody>
                    <a:bodyPr/>
                    <a:lstStyle/>
                    <a:p>
                      <a:pPr>
                        <a:lnSpc>
                          <a:spcPct val="100000"/>
                        </a:lnSpc>
                      </a:pPr>
                      <a:r>
                        <a:rPr lang="en-US" sz="1350" b="0" strike="noStrike" spc="-1">
                          <a:solidFill>
                            <a:srgbClr val="000000"/>
                          </a:solidFill>
                          <a:uFill>
                            <a:solidFill>
                              <a:srgbClr val="FFFFFF"/>
                            </a:solidFill>
                          </a:uFill>
                          <a:latin typeface="Arial"/>
                        </a:rPr>
                        <a:t>Cache (sets)</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gridSpan="2">
                  <a:txBody>
                    <a:bodyPr/>
                    <a:lstStyle/>
                    <a:p>
                      <a:pPr>
                        <a:lnSpc>
                          <a:spcPct val="100000"/>
                        </a:lnSpc>
                      </a:pPr>
                      <a:r>
                        <a:rPr lang="en-US" sz="1350" b="0" strike="noStrike" spc="-1" dirty="0">
                          <a:solidFill>
                            <a:srgbClr val="000000"/>
                          </a:solidFill>
                          <a:uFill>
                            <a:solidFill>
                              <a:srgbClr val="FFFFFF"/>
                            </a:solidFill>
                          </a:uFill>
                          <a:latin typeface="+mn-lt"/>
                        </a:rPr>
                        <a:t>S0</a:t>
                      </a:r>
                      <a:endParaRPr lang="en-US" sz="1800" b="0" strike="noStrike" spc="-1" dirty="0">
                        <a:solidFill>
                          <a:srgbClr val="000000"/>
                        </a:solidFill>
                        <a:uFill>
                          <a:solidFill>
                            <a:srgbClr val="FFFFFF"/>
                          </a:solidFill>
                        </a:uFill>
                        <a:latin typeface="Arial"/>
                      </a:endParaRPr>
                    </a:p>
                  </a:txBody>
                  <a:tcPr>
                    <a:lnL w="12240">
                      <a:solidFill>
                        <a:srgbClr val="000000"/>
                      </a:solidFill>
                    </a:lnL>
                    <a:lnR w="28080">
                      <a:solidFill>
                        <a:srgbClr val="000000"/>
                      </a:solidFill>
                    </a:lnR>
                    <a:lnT w="12240">
                      <a:solidFill>
                        <a:srgbClr val="000000"/>
                      </a:solidFill>
                    </a:lnT>
                    <a:lnB w="12240">
                      <a:solidFill>
                        <a:srgbClr val="000000"/>
                      </a:solidFill>
                    </a:lnB>
                    <a:noFill/>
                  </a:tcPr>
                </a:tc>
                <a:tc hMerge="1">
                  <a:txBody>
                    <a:bodyPr/>
                    <a:lstStyle/>
                    <a:p>
                      <a:pPr>
                        <a:lnSpc>
                          <a:spcPct val="100000"/>
                        </a:lnSpc>
                      </a:pPr>
                      <a:r>
                        <a:rPr lang="en-US" sz="1350" b="0" strike="noStrike" spc="-1">
                          <a:solidFill>
                            <a:srgbClr val="00B050"/>
                          </a:solidFill>
                          <a:uFill>
                            <a:solidFill>
                              <a:srgbClr val="FFFFFF"/>
                            </a:solidFill>
                          </a:uFill>
                          <a:latin typeface="Arial"/>
                        </a:rPr>
                        <a:t>S1</a:t>
                      </a:r>
                      <a:endParaRPr lang="en-US" sz="1800" b="0" strike="noStrike" spc="-1">
                        <a:solidFill>
                          <a:srgbClr val="000000"/>
                        </a:solidFill>
                        <a:uFill>
                          <a:solidFill>
                            <a:srgbClr val="FFFFFF"/>
                          </a:solidFill>
                        </a:uFill>
                        <a:latin typeface="Arial"/>
                      </a:endParaRPr>
                    </a:p>
                  </a:txBody>
                  <a:tcPr>
                    <a:lnL w="28080">
                      <a:solidFill>
                        <a:srgbClr val="000000"/>
                      </a:solidFill>
                    </a:lnL>
                    <a:lnR w="12240">
                      <a:solidFill>
                        <a:srgbClr val="000000"/>
                      </a:solidFill>
                    </a:lnR>
                    <a:lnT w="12240">
                      <a:solidFill>
                        <a:srgbClr val="000000"/>
                      </a:solidFill>
                    </a:lnT>
                    <a:lnB w="12240">
                      <a:solidFill>
                        <a:srgbClr val="000000"/>
                      </a:solidFill>
                    </a:lnB>
                    <a:noFill/>
                  </a:tcPr>
                </a:tc>
                <a:tc gridSpan="2">
                  <a:txBody>
                    <a:bodyPr/>
                    <a:lstStyle/>
                    <a:p>
                      <a:r>
                        <a:rPr kumimoji="0" lang="en-US" sz="1350" b="0" i="0" u="none" strike="noStrike" kern="1200" cap="none" spc="-1" normalizeH="0" baseline="0" noProof="0" dirty="0">
                          <a:ln>
                            <a:noFill/>
                          </a:ln>
                          <a:solidFill>
                            <a:srgbClr val="000000"/>
                          </a:solidFill>
                          <a:effectLst/>
                          <a:uLnTx/>
                          <a:uFill>
                            <a:solidFill>
                              <a:srgbClr val="FFFFFF"/>
                            </a:solidFill>
                          </a:uFill>
                          <a:latin typeface="+mn-lt"/>
                        </a:rPr>
                        <a:t>S1</a:t>
                      </a:r>
                      <a:endParaRPr lang="en-US" dirty="0"/>
                    </a:p>
                  </a:txBody>
                  <a:tcPr>
                    <a:lnL w="28080" cap="flat" cmpd="sng" algn="ctr">
                      <a:solidFill>
                        <a:srgbClr val="000000"/>
                      </a:solidFill>
                      <a:prstDash val="solid"/>
                      <a:round/>
                      <a:headEnd type="none" w="med" len="med"/>
                      <a:tailEnd type="none" w="med" len="med"/>
                    </a:lnL>
                  </a:tcPr>
                </a:tc>
                <a:tc hMerge="1">
                  <a:txBody>
                    <a:bodyPr/>
                    <a:lstStyle/>
                    <a:p>
                      <a:endParaRPr lang="en-US" dirty="0"/>
                    </a:p>
                  </a:txBody>
                  <a:tcPr/>
                </a:tc>
                <a:extLst>
                  <a:ext uri="{0D108BD9-81ED-4DB2-BD59-A6C34878D82A}">
                    <a16:rowId xmlns:a16="http://schemas.microsoft.com/office/drawing/2014/main" val="10002"/>
                  </a:ext>
                </a:extLst>
              </a:tr>
            </a:tbl>
          </a:graphicData>
        </a:graphic>
      </p:graphicFrame>
      <p:sp>
        <p:nvSpPr>
          <p:cNvPr id="135" name="CustomShape 5"/>
          <p:cNvSpPr/>
          <p:nvPr/>
        </p:nvSpPr>
        <p:spPr>
          <a:xfrm flipH="1" flipV="1">
            <a:off x="2770560" y="2715840"/>
            <a:ext cx="1036800" cy="709200"/>
          </a:xfrm>
          <a:custGeom>
            <a:avLst/>
            <a:gdLst/>
            <a:ahLst/>
            <a:cxnLst/>
            <a:rect l="l" t="t" r="r" b="b"/>
            <a:pathLst>
              <a:path w="21600" h="21600">
                <a:moveTo>
                  <a:pt x="0" y="0"/>
                </a:moveTo>
                <a:lnTo>
                  <a:pt x="21600" y="21600"/>
                </a:lnTo>
              </a:path>
            </a:pathLst>
          </a:custGeom>
          <a:noFill/>
          <a:ln>
            <a:tailEnd type="triangle" w="med" len="med"/>
          </a:ln>
        </p:spPr>
        <p:style>
          <a:lnRef idx="1">
            <a:schemeClr val="dk1"/>
          </a:lnRef>
          <a:fillRef idx="0">
            <a:schemeClr val="dk1"/>
          </a:fillRef>
          <a:effectRef idx="0">
            <a:schemeClr val="dk1"/>
          </a:effectRef>
          <a:fontRef idx="minor"/>
        </p:style>
      </p:sp>
      <p:sp>
        <p:nvSpPr>
          <p:cNvPr id="136" name="CustomShape 6"/>
          <p:cNvSpPr/>
          <p:nvPr/>
        </p:nvSpPr>
        <p:spPr>
          <a:xfrm flipH="1" flipV="1">
            <a:off x="3288960" y="2715840"/>
            <a:ext cx="1036800" cy="709200"/>
          </a:xfrm>
          <a:custGeom>
            <a:avLst/>
            <a:gdLst/>
            <a:ahLst/>
            <a:cxnLst/>
            <a:rect l="l" t="t" r="r" b="b"/>
            <a:pathLst>
              <a:path w="21600" h="21600">
                <a:moveTo>
                  <a:pt x="0" y="0"/>
                </a:moveTo>
                <a:lnTo>
                  <a:pt x="21600" y="21600"/>
                </a:lnTo>
              </a:path>
            </a:pathLst>
          </a:custGeom>
          <a:noFill/>
          <a:ln>
            <a:tailEnd type="triangle" w="med" len="med"/>
          </a:ln>
        </p:spPr>
        <p:style>
          <a:lnRef idx="1">
            <a:schemeClr val="dk1"/>
          </a:lnRef>
          <a:fillRef idx="0">
            <a:schemeClr val="dk1"/>
          </a:fillRef>
          <a:effectRef idx="0">
            <a:schemeClr val="dk1"/>
          </a:effectRef>
          <a:fontRef idx="minor"/>
        </p:style>
      </p:sp>
      <p:sp>
        <p:nvSpPr>
          <p:cNvPr id="137" name="CustomShape 7"/>
          <p:cNvSpPr/>
          <p:nvPr/>
        </p:nvSpPr>
        <p:spPr>
          <a:xfrm flipH="1" flipV="1">
            <a:off x="3807720" y="2715840"/>
            <a:ext cx="1036800" cy="709200"/>
          </a:xfrm>
          <a:custGeom>
            <a:avLst/>
            <a:gdLst/>
            <a:ahLst/>
            <a:cxnLst/>
            <a:rect l="l" t="t" r="r" b="b"/>
            <a:pathLst>
              <a:path w="21600" h="21600">
                <a:moveTo>
                  <a:pt x="0" y="0"/>
                </a:moveTo>
                <a:lnTo>
                  <a:pt x="21600" y="21600"/>
                </a:lnTo>
              </a:path>
            </a:pathLst>
          </a:custGeom>
          <a:noFill/>
          <a:ln>
            <a:tailEnd type="triangle" w="med" len="med"/>
          </a:ln>
        </p:spPr>
        <p:style>
          <a:lnRef idx="1">
            <a:schemeClr val="dk1"/>
          </a:lnRef>
          <a:fillRef idx="0">
            <a:schemeClr val="dk1"/>
          </a:fillRef>
          <a:effectRef idx="0">
            <a:schemeClr val="dk1"/>
          </a:effectRef>
          <a:fontRef idx="minor"/>
        </p:style>
      </p:sp>
      <p:sp>
        <p:nvSpPr>
          <p:cNvPr id="138" name="CustomShape 8"/>
          <p:cNvSpPr/>
          <p:nvPr/>
        </p:nvSpPr>
        <p:spPr>
          <a:xfrm flipH="1" flipV="1">
            <a:off x="4326480" y="2715840"/>
            <a:ext cx="1036800" cy="709200"/>
          </a:xfrm>
          <a:custGeom>
            <a:avLst/>
            <a:gdLst/>
            <a:ahLst/>
            <a:cxnLst/>
            <a:rect l="l" t="t" r="r" b="b"/>
            <a:pathLst>
              <a:path w="21600" h="21600">
                <a:moveTo>
                  <a:pt x="0" y="0"/>
                </a:moveTo>
                <a:lnTo>
                  <a:pt x="21600" y="21600"/>
                </a:lnTo>
              </a:path>
            </a:pathLst>
          </a:custGeom>
          <a:noFill/>
          <a:ln>
            <a:tailEnd type="triangle" w="med" len="med"/>
          </a:ln>
        </p:spPr>
        <p:style>
          <a:lnRef idx="1">
            <a:schemeClr val="dk1"/>
          </a:lnRef>
          <a:fillRef idx="0">
            <a:schemeClr val="dk1"/>
          </a:fillRef>
          <a:effectRef idx="0">
            <a:schemeClr val="dk1"/>
          </a:effectRef>
          <a:fontRef idx="minor"/>
        </p:style>
      </p:sp>
      <p:sp>
        <p:nvSpPr>
          <p:cNvPr id="139" name="CustomShape 9"/>
          <p:cNvSpPr/>
          <p:nvPr/>
        </p:nvSpPr>
        <p:spPr>
          <a:xfrm flipV="1">
            <a:off x="3827880" y="2715840"/>
            <a:ext cx="1036800" cy="709200"/>
          </a:xfrm>
          <a:custGeom>
            <a:avLst/>
            <a:gdLst/>
            <a:ahLst/>
            <a:cxnLst/>
            <a:rect l="l" t="t" r="r" b="b"/>
            <a:pathLst>
              <a:path w="21600" h="21600">
                <a:moveTo>
                  <a:pt x="0" y="0"/>
                </a:moveTo>
                <a:lnTo>
                  <a:pt x="21600" y="21600"/>
                </a:lnTo>
              </a:path>
            </a:pathLst>
          </a:custGeom>
          <a:noFill/>
          <a:ln>
            <a:tailEnd type="triangle" w="med" len="med"/>
          </a:ln>
        </p:spPr>
        <p:style>
          <a:lnRef idx="1">
            <a:schemeClr val="dk1"/>
          </a:lnRef>
          <a:fillRef idx="0">
            <a:schemeClr val="dk1"/>
          </a:fillRef>
          <a:effectRef idx="0">
            <a:schemeClr val="dk1"/>
          </a:effectRef>
          <a:fontRef idx="minor"/>
        </p:style>
      </p:sp>
      <p:sp>
        <p:nvSpPr>
          <p:cNvPr id="140" name="CustomShape 10"/>
          <p:cNvSpPr/>
          <p:nvPr/>
        </p:nvSpPr>
        <p:spPr>
          <a:xfrm flipV="1">
            <a:off x="4346280" y="2715840"/>
            <a:ext cx="1067040" cy="709200"/>
          </a:xfrm>
          <a:custGeom>
            <a:avLst/>
            <a:gdLst/>
            <a:ahLst/>
            <a:cxnLst/>
            <a:rect l="l" t="t" r="r" b="b"/>
            <a:pathLst>
              <a:path w="21600" h="21600">
                <a:moveTo>
                  <a:pt x="0" y="0"/>
                </a:moveTo>
                <a:lnTo>
                  <a:pt x="21600" y="21600"/>
                </a:lnTo>
              </a:path>
            </a:pathLst>
          </a:custGeom>
          <a:noFill/>
          <a:ln>
            <a:tailEnd type="triangle" w="med" len="med"/>
          </a:ln>
        </p:spPr>
        <p:style>
          <a:lnRef idx="1">
            <a:schemeClr val="dk1"/>
          </a:lnRef>
          <a:fillRef idx="0">
            <a:schemeClr val="dk1"/>
          </a:fillRef>
          <a:effectRef idx="0">
            <a:schemeClr val="dk1"/>
          </a:effectRef>
          <a:fontRef idx="minor"/>
        </p:style>
      </p:sp>
      <p:sp>
        <p:nvSpPr>
          <p:cNvPr id="141" name="CustomShape 11"/>
          <p:cNvSpPr/>
          <p:nvPr/>
        </p:nvSpPr>
        <p:spPr>
          <a:xfrm flipV="1">
            <a:off x="4864320" y="2715840"/>
            <a:ext cx="1036800" cy="709200"/>
          </a:xfrm>
          <a:custGeom>
            <a:avLst/>
            <a:gdLst/>
            <a:ahLst/>
            <a:cxnLst/>
            <a:rect l="l" t="t" r="r" b="b"/>
            <a:pathLst>
              <a:path w="21600" h="21600">
                <a:moveTo>
                  <a:pt x="0" y="0"/>
                </a:moveTo>
                <a:lnTo>
                  <a:pt x="21600" y="21600"/>
                </a:lnTo>
              </a:path>
            </a:pathLst>
          </a:custGeom>
          <a:noFill/>
          <a:ln>
            <a:tailEnd type="triangle" w="med" len="med"/>
          </a:ln>
        </p:spPr>
        <p:style>
          <a:lnRef idx="1">
            <a:schemeClr val="dk1"/>
          </a:lnRef>
          <a:fillRef idx="0">
            <a:schemeClr val="dk1"/>
          </a:fillRef>
          <a:effectRef idx="0">
            <a:schemeClr val="dk1"/>
          </a:effectRef>
          <a:fontRef idx="minor"/>
        </p:style>
      </p:sp>
      <p:sp>
        <p:nvSpPr>
          <p:cNvPr id="142" name="CustomShape 12"/>
          <p:cNvSpPr/>
          <p:nvPr/>
        </p:nvSpPr>
        <p:spPr>
          <a:xfrm flipV="1">
            <a:off x="5383080" y="2715840"/>
            <a:ext cx="1067040" cy="709200"/>
          </a:xfrm>
          <a:custGeom>
            <a:avLst/>
            <a:gdLst/>
            <a:ahLst/>
            <a:cxnLst/>
            <a:rect l="l" t="t" r="r" b="b"/>
            <a:pathLst>
              <a:path w="21600" h="21600">
                <a:moveTo>
                  <a:pt x="0" y="0"/>
                </a:moveTo>
                <a:lnTo>
                  <a:pt x="21600" y="21600"/>
                </a:lnTo>
              </a:path>
            </a:pathLst>
          </a:custGeom>
          <a:noFill/>
          <a:ln>
            <a:tailEnd type="triangle" w="med" len="med"/>
          </a:ln>
        </p:spPr>
        <p:style>
          <a:lnRef idx="1">
            <a:schemeClr val="dk1"/>
          </a:lnRef>
          <a:fillRef idx="0">
            <a:schemeClr val="dk1"/>
          </a:fillRef>
          <a:effectRef idx="0">
            <a:schemeClr val="dk1"/>
          </a:effectRef>
          <a:fontRef idx="minor"/>
        </p:style>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135"/>
                                        </p:tgtEl>
                                        <p:attrNameLst>
                                          <p:attrName>style.visibility</p:attrName>
                                        </p:attrNameLst>
                                      </p:cBhvr>
                                      <p:to>
                                        <p:strVal val="visible"/>
                                      </p:to>
                                    </p:set>
                                  </p:childTnLst>
                                </p:cTn>
                              </p:par>
                              <p:par>
                                <p:cTn id="7" presetID="1" presetClass="entr" fill="hold" nodeType="withEffect">
                                  <p:stCondLst>
                                    <p:cond delay="0"/>
                                  </p:stCondLst>
                                  <p:childTnLst>
                                    <p:set>
                                      <p:cBhvr>
                                        <p:cTn id="8" dur="1" fill="hold">
                                          <p:stCondLst>
                                            <p:cond delay="0"/>
                                          </p:stCondLst>
                                        </p:cTn>
                                        <p:tgtEl>
                                          <p:spTgt spid="13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fill="hold" nodeType="clickEffect">
                                  <p:stCondLst>
                                    <p:cond delay="0"/>
                                  </p:stCondLst>
                                  <p:childTnLst>
                                    <p:set>
                                      <p:cBhvr>
                                        <p:cTn id="12" dur="1" fill="hold">
                                          <p:stCondLst>
                                            <p:cond delay="0"/>
                                          </p:stCondLst>
                                        </p:cTn>
                                        <p:tgtEl>
                                          <p:spTgt spid="135"/>
                                        </p:tgtEl>
                                        <p:attrNameLst>
                                          <p:attrName>style.visibility</p:attrName>
                                        </p:attrNameLst>
                                      </p:cBhvr>
                                      <p:to>
                                        <p:strVal val="hidden"/>
                                      </p:to>
                                    </p:set>
                                  </p:childTnLst>
                                </p:cTn>
                              </p:par>
                              <p:par>
                                <p:cTn id="13" presetID="1" presetClass="exit" fill="hold" nodeType="withEffect">
                                  <p:stCondLst>
                                    <p:cond delay="0"/>
                                  </p:stCondLst>
                                  <p:childTnLst>
                                    <p:set>
                                      <p:cBhvr>
                                        <p:cTn id="14" dur="1" fill="hold">
                                          <p:stCondLst>
                                            <p:cond delay="0"/>
                                          </p:stCondLst>
                                        </p:cTn>
                                        <p:tgtEl>
                                          <p:spTgt spid="136"/>
                                        </p:tgtEl>
                                        <p:attrNameLst>
                                          <p:attrName>style.visibility</p:attrName>
                                        </p:attrNameLst>
                                      </p:cBhvr>
                                      <p:to>
                                        <p:strVal val="hidden"/>
                                      </p:to>
                                    </p:set>
                                  </p:childTnLst>
                                </p:cTn>
                              </p:par>
                            </p:childTnLst>
                          </p:cTn>
                        </p:par>
                        <p:par>
                          <p:cTn id="15" fill="hold">
                            <p:stCondLst>
                              <p:cond delay="0"/>
                            </p:stCondLst>
                            <p:childTnLst>
                              <p:par>
                                <p:cTn id="16" presetID="1" presetClass="entr" fill="hold" nodeType="afterEffect">
                                  <p:stCondLst>
                                    <p:cond delay="0"/>
                                  </p:stCondLst>
                                  <p:childTnLst>
                                    <p:set>
                                      <p:cBhvr>
                                        <p:cTn id="17" dur="1" fill="hold">
                                          <p:stCondLst>
                                            <p:cond delay="0"/>
                                          </p:stCondLst>
                                        </p:cTn>
                                        <p:tgtEl>
                                          <p:spTgt spid="137"/>
                                        </p:tgtEl>
                                        <p:attrNameLst>
                                          <p:attrName>style.visibility</p:attrName>
                                        </p:attrNameLst>
                                      </p:cBhvr>
                                      <p:to>
                                        <p:strVal val="visible"/>
                                      </p:to>
                                    </p:set>
                                  </p:childTnLst>
                                </p:cTn>
                              </p:par>
                              <p:par>
                                <p:cTn id="18" presetID="1" presetClass="entr" fill="hold" nodeType="withEffect">
                                  <p:stCondLst>
                                    <p:cond delay="0"/>
                                  </p:stCondLst>
                                  <p:childTnLst>
                                    <p:set>
                                      <p:cBhvr>
                                        <p:cTn id="19" dur="1" fill="hold">
                                          <p:stCondLst>
                                            <p:cond delay="0"/>
                                          </p:stCondLst>
                                        </p:cTn>
                                        <p:tgtEl>
                                          <p:spTgt spid="138"/>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xit" fill="hold" nodeType="clickEffect">
                                  <p:stCondLst>
                                    <p:cond delay="0"/>
                                  </p:stCondLst>
                                  <p:childTnLst>
                                    <p:set>
                                      <p:cBhvr>
                                        <p:cTn id="23" dur="1" fill="hold">
                                          <p:stCondLst>
                                            <p:cond delay="0"/>
                                          </p:stCondLst>
                                        </p:cTn>
                                        <p:tgtEl>
                                          <p:spTgt spid="137"/>
                                        </p:tgtEl>
                                        <p:attrNameLst>
                                          <p:attrName>style.visibility</p:attrName>
                                        </p:attrNameLst>
                                      </p:cBhvr>
                                      <p:to>
                                        <p:strVal val="hidden"/>
                                      </p:to>
                                    </p:set>
                                  </p:childTnLst>
                                </p:cTn>
                              </p:par>
                              <p:par>
                                <p:cTn id="24" presetID="1" presetClass="exit" fill="hold" nodeType="withEffect">
                                  <p:stCondLst>
                                    <p:cond delay="0"/>
                                  </p:stCondLst>
                                  <p:childTnLst>
                                    <p:set>
                                      <p:cBhvr>
                                        <p:cTn id="25" dur="1" fill="hold">
                                          <p:stCondLst>
                                            <p:cond delay="0"/>
                                          </p:stCondLst>
                                        </p:cTn>
                                        <p:tgtEl>
                                          <p:spTgt spid="138"/>
                                        </p:tgtEl>
                                        <p:attrNameLst>
                                          <p:attrName>style.visibility</p:attrName>
                                        </p:attrNameLst>
                                      </p:cBhvr>
                                      <p:to>
                                        <p:strVal val="hidden"/>
                                      </p:to>
                                    </p:set>
                                  </p:childTnLst>
                                </p:cTn>
                              </p:par>
                            </p:childTnLst>
                          </p:cTn>
                        </p:par>
                        <p:par>
                          <p:cTn id="26" fill="hold">
                            <p:stCondLst>
                              <p:cond delay="0"/>
                            </p:stCondLst>
                            <p:childTnLst>
                              <p:par>
                                <p:cTn id="27" presetID="1" presetClass="entr" fill="hold" nodeType="afterEffect">
                                  <p:stCondLst>
                                    <p:cond delay="0"/>
                                  </p:stCondLst>
                                  <p:childTnLst>
                                    <p:set>
                                      <p:cBhvr>
                                        <p:cTn id="28" dur="1" fill="hold">
                                          <p:stCondLst>
                                            <p:cond delay="0"/>
                                          </p:stCondLst>
                                        </p:cTn>
                                        <p:tgtEl>
                                          <p:spTgt spid="139"/>
                                        </p:tgtEl>
                                        <p:attrNameLst>
                                          <p:attrName>style.visibility</p:attrName>
                                        </p:attrNameLst>
                                      </p:cBhvr>
                                      <p:to>
                                        <p:strVal val="visible"/>
                                      </p:to>
                                    </p:set>
                                  </p:childTnLst>
                                </p:cTn>
                              </p:par>
                              <p:par>
                                <p:cTn id="29" presetID="1" presetClass="entr" fill="hold" nodeType="withEffect">
                                  <p:stCondLst>
                                    <p:cond delay="0"/>
                                  </p:stCondLst>
                                  <p:childTnLst>
                                    <p:set>
                                      <p:cBhvr>
                                        <p:cTn id="30" dur="1" fill="hold">
                                          <p:stCondLst>
                                            <p:cond delay="0"/>
                                          </p:stCondLst>
                                        </p:cTn>
                                        <p:tgtEl>
                                          <p:spTgt spid="14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fill="hold" nodeType="clickEffect">
                                  <p:stCondLst>
                                    <p:cond delay="0"/>
                                  </p:stCondLst>
                                  <p:childTnLst>
                                    <p:set>
                                      <p:cBhvr>
                                        <p:cTn id="34" dur="1" fill="hold">
                                          <p:stCondLst>
                                            <p:cond delay="0"/>
                                          </p:stCondLst>
                                        </p:cTn>
                                        <p:tgtEl>
                                          <p:spTgt spid="139"/>
                                        </p:tgtEl>
                                        <p:attrNameLst>
                                          <p:attrName>style.visibility</p:attrName>
                                        </p:attrNameLst>
                                      </p:cBhvr>
                                      <p:to>
                                        <p:strVal val="hidden"/>
                                      </p:to>
                                    </p:set>
                                  </p:childTnLst>
                                </p:cTn>
                              </p:par>
                              <p:par>
                                <p:cTn id="35" presetID="1" presetClass="exit" fill="hold" nodeType="withEffect">
                                  <p:stCondLst>
                                    <p:cond delay="0"/>
                                  </p:stCondLst>
                                  <p:childTnLst>
                                    <p:set>
                                      <p:cBhvr>
                                        <p:cTn id="36" dur="1" fill="hold">
                                          <p:stCondLst>
                                            <p:cond delay="0"/>
                                          </p:stCondLst>
                                        </p:cTn>
                                        <p:tgtEl>
                                          <p:spTgt spid="140"/>
                                        </p:tgtEl>
                                        <p:attrNameLst>
                                          <p:attrName>style.visibility</p:attrName>
                                        </p:attrNameLst>
                                      </p:cBhvr>
                                      <p:to>
                                        <p:strVal val="hidden"/>
                                      </p:to>
                                    </p:set>
                                  </p:childTnLst>
                                </p:cTn>
                              </p:par>
                            </p:childTnLst>
                          </p:cTn>
                        </p:par>
                        <p:par>
                          <p:cTn id="37" fill="hold">
                            <p:stCondLst>
                              <p:cond delay="0"/>
                            </p:stCondLst>
                            <p:childTnLst>
                              <p:par>
                                <p:cTn id="38" presetID="1" presetClass="entr" fill="hold" nodeType="afterEffect">
                                  <p:stCondLst>
                                    <p:cond delay="0"/>
                                  </p:stCondLst>
                                  <p:childTnLst>
                                    <p:set>
                                      <p:cBhvr>
                                        <p:cTn id="39" dur="1" fill="hold">
                                          <p:stCondLst>
                                            <p:cond delay="0"/>
                                          </p:stCondLst>
                                        </p:cTn>
                                        <p:tgtEl>
                                          <p:spTgt spid="141"/>
                                        </p:tgtEl>
                                        <p:attrNameLst>
                                          <p:attrName>style.visibility</p:attrName>
                                        </p:attrNameLst>
                                      </p:cBhvr>
                                      <p:to>
                                        <p:strVal val="visible"/>
                                      </p:to>
                                    </p:set>
                                  </p:childTnLst>
                                </p:cTn>
                              </p:par>
                              <p:par>
                                <p:cTn id="40" presetID="1" presetClass="entr" fill="hold" nodeType="withEffect">
                                  <p:stCondLst>
                                    <p:cond delay="0"/>
                                  </p:stCondLst>
                                  <p:childTnLst>
                                    <p:set>
                                      <p:cBhvr>
                                        <p:cTn id="41" dur="1" fill="hold">
                                          <p:stCondLst>
                                            <p:cond delay="0"/>
                                          </p:stCondLst>
                                        </p:cTn>
                                        <p:tgtEl>
                                          <p:spTgt spid="1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TextShape 1"/>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Interlude: terminology</a:t>
            </a:r>
            <a:endParaRPr lang="en-US" sz="1350" b="0" strike="noStrike" spc="-1">
              <a:solidFill>
                <a:srgbClr val="000000"/>
              </a:solidFill>
              <a:uFill>
                <a:solidFill>
                  <a:srgbClr val="FFFFFF"/>
                </a:solidFill>
              </a:uFill>
              <a:latin typeface="Arial"/>
            </a:endParaRPr>
          </a:p>
        </p:txBody>
      </p:sp>
      <p:sp>
        <p:nvSpPr>
          <p:cNvPr id="144" name="TextShape 2"/>
          <p:cNvSpPr txBox="1"/>
          <p:nvPr/>
        </p:nvSpPr>
        <p:spPr>
          <a:xfrm>
            <a:off x="628560" y="1369080"/>
            <a:ext cx="7886520" cy="3263040"/>
          </a:xfrm>
          <a:prstGeom prst="rect">
            <a:avLst/>
          </a:prstGeom>
          <a:noFill/>
          <a:ln>
            <a:noFill/>
          </a:ln>
        </p:spPr>
        <p:txBody>
          <a:bodyPr/>
          <a:lstStyle/>
          <a:p>
            <a:pPr marL="171360" indent="-171000">
              <a:lnSpc>
                <a:spcPct val="90000"/>
              </a:lnSpc>
              <a:buClr>
                <a:srgbClr val="000000"/>
              </a:buClr>
              <a:buFont typeface="Arial"/>
              <a:buChar char="•"/>
            </a:pPr>
            <a:r>
              <a:rPr lang="en-US" sz="2100" b="0" strike="noStrike" spc="-1">
                <a:solidFill>
                  <a:srgbClr val="000000"/>
                </a:solidFill>
                <a:uFill>
                  <a:solidFill>
                    <a:srgbClr val="FFFFFF"/>
                  </a:solidFill>
                </a:uFill>
                <a:latin typeface="Arial"/>
              </a:rPr>
              <a:t>A </a:t>
            </a:r>
            <a:r>
              <a:rPr lang="en-US" sz="2100" b="1" strike="noStrike" spc="-1">
                <a:solidFill>
                  <a:srgbClr val="000000"/>
                </a:solidFill>
                <a:uFill>
                  <a:solidFill>
                    <a:srgbClr val="FFFFFF"/>
                  </a:solidFill>
                </a:uFill>
                <a:latin typeface="Arial"/>
              </a:rPr>
              <a:t>fully associative</a:t>
            </a:r>
            <a:r>
              <a:rPr lang="en-US" sz="2100" b="0" strike="noStrike" spc="-1">
                <a:solidFill>
                  <a:srgbClr val="000000"/>
                </a:solidFill>
                <a:uFill>
                  <a:solidFill>
                    <a:srgbClr val="FFFFFF"/>
                  </a:solidFill>
                </a:uFill>
                <a:latin typeface="Arial"/>
              </a:rPr>
              <a:t> cache has 1 set, and many lines for that one set. This means S = 2</a:t>
            </a:r>
            <a:r>
              <a:rPr lang="en-US" sz="2100" b="0" strike="noStrike" spc="-1" baseline="30000">
                <a:solidFill>
                  <a:srgbClr val="000000"/>
                </a:solidFill>
                <a:uFill>
                  <a:solidFill>
                    <a:srgbClr val="FFFFFF"/>
                  </a:solidFill>
                </a:uFill>
                <a:latin typeface="Arial"/>
              </a:rPr>
              <a:t>s</a:t>
            </a:r>
            <a:r>
              <a:rPr lang="en-US" sz="2100" b="0" strike="noStrike" spc="-1">
                <a:solidFill>
                  <a:srgbClr val="000000"/>
                </a:solidFill>
                <a:uFill>
                  <a:solidFill>
                    <a:srgbClr val="FFFFFF"/>
                  </a:solidFill>
                </a:uFill>
                <a:latin typeface="Arial"/>
              </a:rPr>
              <a:t> = 1.</a:t>
            </a:r>
          </a:p>
          <a:p>
            <a:pPr>
              <a:lnSpc>
                <a:spcPct val="90000"/>
              </a:lnSpc>
            </a:pPr>
            <a:endParaRPr lang="en-US" sz="2100" b="0" strike="noStrike" spc="-1">
              <a:solidFill>
                <a:srgbClr val="000000"/>
              </a:solidFill>
              <a:uFill>
                <a:solidFill>
                  <a:srgbClr val="FFFFFF"/>
                </a:solidFill>
              </a:uFill>
              <a:latin typeface="Arial"/>
            </a:endParaRPr>
          </a:p>
        </p:txBody>
      </p:sp>
      <p:graphicFrame>
        <p:nvGraphicFramePr>
          <p:cNvPr id="145" name="Table 3"/>
          <p:cNvGraphicFramePr/>
          <p:nvPr>
            <p:extLst>
              <p:ext uri="{D42A27DB-BD31-4B8C-83A1-F6EECF244321}">
                <p14:modId xmlns:p14="http://schemas.microsoft.com/office/powerpoint/2010/main" val="2854139883"/>
              </p:ext>
            </p:extLst>
          </p:nvPr>
        </p:nvGraphicFramePr>
        <p:xfrm>
          <a:off x="2102760" y="3520080"/>
          <a:ext cx="3464640" cy="1112040"/>
        </p:xfrm>
        <a:graphic>
          <a:graphicData uri="http://schemas.openxmlformats.org/drawingml/2006/table">
            <a:tbl>
              <a:tblPr/>
              <a:tblGrid>
                <a:gridCol w="1527120">
                  <a:extLst>
                    <a:ext uri="{9D8B030D-6E8A-4147-A177-3AD203B41FA5}">
                      <a16:colId xmlns:a16="http://schemas.microsoft.com/office/drawing/2014/main" val="20000"/>
                    </a:ext>
                  </a:extLst>
                </a:gridCol>
                <a:gridCol w="484200">
                  <a:extLst>
                    <a:ext uri="{9D8B030D-6E8A-4147-A177-3AD203B41FA5}">
                      <a16:colId xmlns:a16="http://schemas.microsoft.com/office/drawing/2014/main" val="20001"/>
                    </a:ext>
                  </a:extLst>
                </a:gridCol>
                <a:gridCol w="484200">
                  <a:extLst>
                    <a:ext uri="{9D8B030D-6E8A-4147-A177-3AD203B41FA5}">
                      <a16:colId xmlns:a16="http://schemas.microsoft.com/office/drawing/2014/main" val="20002"/>
                    </a:ext>
                  </a:extLst>
                </a:gridCol>
                <a:gridCol w="484200">
                  <a:extLst>
                    <a:ext uri="{9D8B030D-6E8A-4147-A177-3AD203B41FA5}">
                      <a16:colId xmlns:a16="http://schemas.microsoft.com/office/drawing/2014/main" val="20003"/>
                    </a:ext>
                  </a:extLst>
                </a:gridCol>
                <a:gridCol w="484920">
                  <a:extLst>
                    <a:ext uri="{9D8B030D-6E8A-4147-A177-3AD203B41FA5}">
                      <a16:colId xmlns:a16="http://schemas.microsoft.com/office/drawing/2014/main" val="20004"/>
                    </a:ext>
                  </a:extLst>
                </a:gridCol>
              </a:tblGrid>
              <a:tr h="370800">
                <a:tc>
                  <a:txBody>
                    <a:bodyPr/>
                    <a:lstStyle/>
                    <a:p>
                      <a:pPr>
                        <a:lnSpc>
                          <a:spcPct val="100000"/>
                        </a:lnSpc>
                      </a:pPr>
                      <a:r>
                        <a:rPr lang="en-US" sz="1350" b="0" strike="noStrike" spc="-1">
                          <a:solidFill>
                            <a:srgbClr val="000000"/>
                          </a:solidFill>
                          <a:uFill>
                            <a:solidFill>
                              <a:srgbClr val="FFFFFF"/>
                            </a:solidFill>
                          </a:uFill>
                          <a:latin typeface="Arial"/>
                        </a:rPr>
                        <a:t>Cache (bytes)</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70C0"/>
                          </a:solidFill>
                          <a:uFill>
                            <a:solidFill>
                              <a:srgbClr val="FFFFFF"/>
                            </a:solidFill>
                          </a:uFill>
                          <a:latin typeface="Arial"/>
                        </a:rPr>
                        <a:t>B0</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70C0"/>
                          </a:solidFill>
                          <a:uFill>
                            <a:solidFill>
                              <a:srgbClr val="FFFFFF"/>
                            </a:solidFill>
                          </a:uFill>
                          <a:latin typeface="Arial"/>
                        </a:rPr>
                        <a:t>B1</a:t>
                      </a:r>
                      <a:endParaRPr lang="en-US" sz="1800" b="0" strike="noStrike" spc="-1">
                        <a:solidFill>
                          <a:srgbClr val="000000"/>
                        </a:solidFill>
                        <a:uFill>
                          <a:solidFill>
                            <a:srgbClr val="FFFFFF"/>
                          </a:solidFill>
                        </a:uFill>
                        <a:latin typeface="Arial"/>
                      </a:endParaRPr>
                    </a:p>
                  </a:txBody>
                  <a:tcPr>
                    <a:lnL w="12240">
                      <a:solidFill>
                        <a:srgbClr val="000000"/>
                      </a:solidFill>
                    </a:lnL>
                    <a:lnR w="2808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70C0"/>
                          </a:solidFill>
                          <a:uFill>
                            <a:solidFill>
                              <a:srgbClr val="FFFFFF"/>
                            </a:solidFill>
                          </a:uFill>
                          <a:latin typeface="Arial"/>
                        </a:rPr>
                        <a:t>B0</a:t>
                      </a:r>
                      <a:endParaRPr lang="en-US" sz="1800" b="0" strike="noStrike" spc="-1">
                        <a:solidFill>
                          <a:srgbClr val="000000"/>
                        </a:solidFill>
                        <a:uFill>
                          <a:solidFill>
                            <a:srgbClr val="FFFFFF"/>
                          </a:solidFill>
                        </a:uFill>
                        <a:latin typeface="Arial"/>
                      </a:endParaRPr>
                    </a:p>
                  </a:txBody>
                  <a:tcPr>
                    <a:lnL w="2808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70C0"/>
                          </a:solidFill>
                          <a:uFill>
                            <a:solidFill>
                              <a:srgbClr val="FFFFFF"/>
                            </a:solidFill>
                          </a:uFill>
                          <a:latin typeface="Arial"/>
                        </a:rPr>
                        <a:t>B1</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r h="370800">
                <a:tc>
                  <a:txBody>
                    <a:bodyPr/>
                    <a:lstStyle/>
                    <a:p>
                      <a:pPr>
                        <a:lnSpc>
                          <a:spcPct val="100000"/>
                        </a:lnSpc>
                      </a:pPr>
                      <a:r>
                        <a:rPr lang="en-US" sz="1350" b="0" strike="noStrike" spc="-1">
                          <a:solidFill>
                            <a:srgbClr val="000000"/>
                          </a:solidFill>
                          <a:uFill>
                            <a:solidFill>
                              <a:srgbClr val="FFFFFF"/>
                            </a:solidFill>
                          </a:uFill>
                          <a:latin typeface="Arial"/>
                        </a:rPr>
                        <a:t>Cache (lines)</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gridSpan="2">
                  <a:txBody>
                    <a:bodyPr/>
                    <a:lstStyle/>
                    <a:p>
                      <a:pPr>
                        <a:lnSpc>
                          <a:spcPct val="100000"/>
                        </a:lnSpc>
                      </a:pPr>
                      <a:r>
                        <a:rPr lang="en-US" sz="1350" b="0" strike="noStrike" spc="-1">
                          <a:solidFill>
                            <a:srgbClr val="000000"/>
                          </a:solidFill>
                          <a:uFill>
                            <a:solidFill>
                              <a:srgbClr val="FFFFFF"/>
                            </a:solidFill>
                          </a:uFill>
                          <a:latin typeface="Arial"/>
                        </a:rPr>
                        <a:t>L0</a:t>
                      </a:r>
                      <a:endParaRPr lang="en-US" sz="1800" b="0" strike="noStrike" spc="-1">
                        <a:solidFill>
                          <a:srgbClr val="000000"/>
                        </a:solidFill>
                        <a:uFill>
                          <a:solidFill>
                            <a:srgbClr val="FFFFFF"/>
                          </a:solidFill>
                        </a:uFill>
                        <a:latin typeface="Arial"/>
                      </a:endParaRPr>
                    </a:p>
                  </a:txBody>
                  <a:tcPr>
                    <a:lnL w="12240">
                      <a:solidFill>
                        <a:srgbClr val="000000"/>
                      </a:solidFill>
                    </a:lnL>
                    <a:lnR w="28080">
                      <a:solidFill>
                        <a:srgbClr val="000000"/>
                      </a:solidFill>
                    </a:lnR>
                    <a:lnT w="12240">
                      <a:solidFill>
                        <a:srgbClr val="000000"/>
                      </a:solidFill>
                    </a:lnT>
                    <a:lnB w="12240">
                      <a:solidFill>
                        <a:srgbClr val="000000"/>
                      </a:solidFill>
                    </a:lnB>
                    <a:noFill/>
                  </a:tcPr>
                </a:tc>
                <a:tc hMerge="1">
                  <a:txBody>
                    <a:bodyPr/>
                    <a:lstStyle/>
                    <a:p>
                      <a:pPr>
                        <a:lnSpc>
                          <a:spcPct val="100000"/>
                        </a:lnSpc>
                      </a:pPr>
                      <a:r>
                        <a:rPr lang="en-US" sz="1350" b="0" strike="noStrike" spc="-1">
                          <a:solidFill>
                            <a:srgbClr val="000000"/>
                          </a:solidFill>
                          <a:uFill>
                            <a:solidFill>
                              <a:srgbClr val="FFFFFF"/>
                            </a:solidFill>
                          </a:uFill>
                          <a:latin typeface="Arial"/>
                        </a:rPr>
                        <a:t>L1</a:t>
                      </a:r>
                      <a:endParaRPr lang="en-US" sz="1800" b="0" strike="noStrike" spc="-1">
                        <a:solidFill>
                          <a:srgbClr val="000000"/>
                        </a:solidFill>
                        <a:uFill>
                          <a:solidFill>
                            <a:srgbClr val="FFFFFF"/>
                          </a:solidFill>
                        </a:uFill>
                        <a:latin typeface="Arial"/>
                      </a:endParaRPr>
                    </a:p>
                  </a:txBody>
                  <a:tcPr>
                    <a:lnL w="28080">
                      <a:solidFill>
                        <a:srgbClr val="000000"/>
                      </a:solidFill>
                    </a:lnL>
                    <a:lnR w="12240">
                      <a:solidFill>
                        <a:srgbClr val="000000"/>
                      </a:solidFill>
                    </a:lnR>
                    <a:lnT w="12240">
                      <a:solidFill>
                        <a:srgbClr val="000000"/>
                      </a:solidFill>
                    </a:lnT>
                    <a:lnB w="12240">
                      <a:solidFill>
                        <a:srgbClr val="000000"/>
                      </a:solidFill>
                    </a:lnB>
                    <a:noFill/>
                  </a:tcPr>
                </a:tc>
                <a:tc gridSpan="2">
                  <a:txBody>
                    <a:bodyPr/>
                    <a:lstStyle/>
                    <a:p>
                      <a:r>
                        <a:rPr kumimoji="0" lang="en-US" sz="1350" b="0" i="0" u="none" strike="noStrike" kern="1200" cap="none" spc="-1" normalizeH="0" baseline="0" noProof="0" dirty="0">
                          <a:ln>
                            <a:noFill/>
                          </a:ln>
                          <a:solidFill>
                            <a:srgbClr val="000000"/>
                          </a:solidFill>
                          <a:effectLst/>
                          <a:uLnTx/>
                          <a:uFill>
                            <a:solidFill>
                              <a:srgbClr val="FFFFFF"/>
                            </a:solidFill>
                          </a:uFill>
                          <a:latin typeface="+mn-lt"/>
                        </a:rPr>
                        <a:t>L1</a:t>
                      </a:r>
                      <a:endParaRPr lang="en-US" dirty="0"/>
                    </a:p>
                  </a:txBody>
                  <a:tcPr>
                    <a:lnL w="28080" cap="flat" cmpd="sng" algn="ctr">
                      <a:solidFill>
                        <a:srgbClr val="000000"/>
                      </a:solidFill>
                      <a:prstDash val="solid"/>
                      <a:round/>
                      <a:headEnd type="none" w="med" len="med"/>
                      <a:tailEnd type="none" w="med" len="med"/>
                    </a:lnL>
                    <a:lnT w="12240" cap="flat" cmpd="sng" algn="ctr">
                      <a:solidFill>
                        <a:srgbClr val="000000"/>
                      </a:solidFill>
                      <a:prstDash val="solid"/>
                      <a:round/>
                      <a:headEnd type="none" w="med" len="med"/>
                      <a:tailEnd type="none" w="med" len="med"/>
                    </a:lnT>
                  </a:tcPr>
                </a:tc>
                <a:tc hMerge="1">
                  <a:txBody>
                    <a:bodyPr/>
                    <a:lstStyle/>
                    <a:p>
                      <a:endParaRPr lang="en-US" dirty="0"/>
                    </a:p>
                  </a:txBody>
                  <a:tcPr>
                    <a:lnT w="1224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01"/>
                  </a:ext>
                </a:extLst>
              </a:tr>
              <a:tr h="370440">
                <a:tc>
                  <a:txBody>
                    <a:bodyPr/>
                    <a:lstStyle/>
                    <a:p>
                      <a:pPr>
                        <a:lnSpc>
                          <a:spcPct val="100000"/>
                        </a:lnSpc>
                      </a:pPr>
                      <a:r>
                        <a:rPr lang="en-US" sz="1350" b="0" strike="noStrike" spc="-1">
                          <a:solidFill>
                            <a:srgbClr val="000000"/>
                          </a:solidFill>
                          <a:uFill>
                            <a:solidFill>
                              <a:srgbClr val="FFFFFF"/>
                            </a:solidFill>
                          </a:uFill>
                          <a:latin typeface="Arial"/>
                        </a:rPr>
                        <a:t>Cache (sets)</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gridSpan="4">
                  <a:txBody>
                    <a:bodyPr/>
                    <a:lstStyle/>
                    <a:p>
                      <a:pPr>
                        <a:lnSpc>
                          <a:spcPct val="100000"/>
                        </a:lnSpc>
                      </a:pPr>
                      <a:r>
                        <a:rPr lang="en-US" sz="1350" b="0" strike="noStrike" spc="-1" dirty="0">
                          <a:solidFill>
                            <a:srgbClr val="000000"/>
                          </a:solidFill>
                          <a:uFill>
                            <a:solidFill>
                              <a:srgbClr val="FFFFFF"/>
                            </a:solidFill>
                          </a:uFill>
                          <a:latin typeface="Arial"/>
                        </a:rPr>
                        <a:t>S0</a:t>
                      </a:r>
                      <a:endParaRPr lang="en-US" sz="1800" b="0" strike="noStrike" spc="-1" dirty="0">
                        <a:solidFill>
                          <a:srgbClr val="000000"/>
                        </a:solidFill>
                        <a:uFill>
                          <a:solidFill>
                            <a:srgbClr val="FFFFFF"/>
                          </a:solidFill>
                        </a:uFill>
                        <a:latin typeface="Arial"/>
                      </a:endParaRPr>
                    </a:p>
                  </a:txBody>
                  <a:tcPr>
                    <a:lnL w="12240">
                      <a:solidFill>
                        <a:srgbClr val="000000"/>
                      </a:solidFill>
                    </a:lnL>
                    <a:lnT w="12240">
                      <a:solidFill>
                        <a:srgbClr val="000000"/>
                      </a:solidFill>
                    </a:lnT>
                    <a:lnB w="12240" cap="flat" cmpd="sng" algn="ctr">
                      <a:solidFill>
                        <a:srgbClr val="000000"/>
                      </a:solidFill>
                      <a:prstDash val="solid"/>
                      <a:round/>
                      <a:headEnd type="none" w="med" len="med"/>
                      <a:tailEnd type="none" w="med" len="med"/>
                    </a:lnB>
                    <a:noFill/>
                  </a:tcPr>
                </a:tc>
                <a:tc hMerge="1">
                  <a:txBody>
                    <a:bodyPr/>
                    <a:lstStyle/>
                    <a:p>
                      <a:endParaRPr lang="en-US"/>
                    </a:p>
                  </a:txBody>
                  <a:tcPr>
                    <a:solidFill>
                      <a:srgbClr val="729FCF"/>
                    </a:solidFill>
                  </a:tcPr>
                </a:tc>
                <a:tc hMerge="1">
                  <a:txBody>
                    <a:bodyPr/>
                    <a:lstStyle/>
                    <a:p>
                      <a:endParaRPr lang="en-US"/>
                    </a:p>
                  </a:txBody>
                  <a:tcPr>
                    <a:solidFill>
                      <a:srgbClr val="729FCF"/>
                    </a:solidFill>
                  </a:tcPr>
                </a:tc>
                <a:tc hMerge="1">
                  <a:txBody>
                    <a:bodyPr/>
                    <a:lstStyle/>
                    <a:p>
                      <a:endParaRPr lang="en-US" dirty="0"/>
                    </a:p>
                  </a:txBody>
                  <a:tcPr>
                    <a:lnL w="1224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10002"/>
                  </a:ext>
                </a:extLst>
              </a:tr>
            </a:tbl>
          </a:graphicData>
        </a:graphic>
      </p:graphicFrame>
      <p:graphicFrame>
        <p:nvGraphicFramePr>
          <p:cNvPr id="146" name="Table 4"/>
          <p:cNvGraphicFramePr/>
          <p:nvPr/>
        </p:nvGraphicFramePr>
        <p:xfrm>
          <a:off x="1147320" y="2253600"/>
          <a:ext cx="5758200" cy="370440"/>
        </p:xfrm>
        <a:graphic>
          <a:graphicData uri="http://schemas.openxmlformats.org/drawingml/2006/table">
            <a:tbl>
              <a:tblPr/>
              <a:tblGrid>
                <a:gridCol w="1197720">
                  <a:extLst>
                    <a:ext uri="{9D8B030D-6E8A-4147-A177-3AD203B41FA5}">
                      <a16:colId xmlns:a16="http://schemas.microsoft.com/office/drawing/2014/main" val="20000"/>
                    </a:ext>
                  </a:extLst>
                </a:gridCol>
                <a:gridCol w="569880">
                  <a:extLst>
                    <a:ext uri="{9D8B030D-6E8A-4147-A177-3AD203B41FA5}">
                      <a16:colId xmlns:a16="http://schemas.microsoft.com/office/drawing/2014/main" val="20001"/>
                    </a:ext>
                  </a:extLst>
                </a:gridCol>
                <a:gridCol w="569880">
                  <a:extLst>
                    <a:ext uri="{9D8B030D-6E8A-4147-A177-3AD203B41FA5}">
                      <a16:colId xmlns:a16="http://schemas.microsoft.com/office/drawing/2014/main" val="20002"/>
                    </a:ext>
                  </a:extLst>
                </a:gridCol>
                <a:gridCol w="569880">
                  <a:extLst>
                    <a:ext uri="{9D8B030D-6E8A-4147-A177-3AD203B41FA5}">
                      <a16:colId xmlns:a16="http://schemas.microsoft.com/office/drawing/2014/main" val="20003"/>
                    </a:ext>
                  </a:extLst>
                </a:gridCol>
                <a:gridCol w="569880">
                  <a:extLst>
                    <a:ext uri="{9D8B030D-6E8A-4147-A177-3AD203B41FA5}">
                      <a16:colId xmlns:a16="http://schemas.microsoft.com/office/drawing/2014/main" val="20004"/>
                    </a:ext>
                  </a:extLst>
                </a:gridCol>
                <a:gridCol w="569880">
                  <a:extLst>
                    <a:ext uri="{9D8B030D-6E8A-4147-A177-3AD203B41FA5}">
                      <a16:colId xmlns:a16="http://schemas.microsoft.com/office/drawing/2014/main" val="20005"/>
                    </a:ext>
                  </a:extLst>
                </a:gridCol>
                <a:gridCol w="569880">
                  <a:extLst>
                    <a:ext uri="{9D8B030D-6E8A-4147-A177-3AD203B41FA5}">
                      <a16:colId xmlns:a16="http://schemas.microsoft.com/office/drawing/2014/main" val="20006"/>
                    </a:ext>
                  </a:extLst>
                </a:gridCol>
                <a:gridCol w="569880">
                  <a:extLst>
                    <a:ext uri="{9D8B030D-6E8A-4147-A177-3AD203B41FA5}">
                      <a16:colId xmlns:a16="http://schemas.microsoft.com/office/drawing/2014/main" val="20007"/>
                    </a:ext>
                  </a:extLst>
                </a:gridCol>
                <a:gridCol w="571320">
                  <a:extLst>
                    <a:ext uri="{9D8B030D-6E8A-4147-A177-3AD203B41FA5}">
                      <a16:colId xmlns:a16="http://schemas.microsoft.com/office/drawing/2014/main" val="20008"/>
                    </a:ext>
                  </a:extLst>
                </a:gridCol>
              </a:tblGrid>
              <a:tr h="370440">
                <a:tc>
                  <a:txBody>
                    <a:bodyPr/>
                    <a:lstStyle/>
                    <a:p>
                      <a:pPr>
                        <a:lnSpc>
                          <a:spcPct val="100000"/>
                        </a:lnSpc>
                      </a:pPr>
                      <a:r>
                        <a:rPr lang="en-US" sz="1350" b="0" strike="noStrike" spc="-1">
                          <a:solidFill>
                            <a:srgbClr val="000000"/>
                          </a:solidFill>
                          <a:uFill>
                            <a:solidFill>
                              <a:srgbClr val="FFFFFF"/>
                            </a:solidFill>
                          </a:uFill>
                          <a:latin typeface="Arial"/>
                        </a:rPr>
                        <a:t>Memory</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00</a:t>
                      </a:r>
                      <a:r>
                        <a:rPr lang="en-US" sz="1350" b="0" strike="noStrike" spc="-1">
                          <a:solidFill>
                            <a:srgbClr val="0070C0"/>
                          </a:solidFill>
                          <a:uFill>
                            <a:solidFill>
                              <a:srgbClr val="FFFFFF"/>
                            </a:solidFill>
                          </a:uFill>
                          <a:latin typeface="Arial"/>
                        </a:rPr>
                        <a:t>0</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00</a:t>
                      </a:r>
                      <a:r>
                        <a:rPr lang="en-US" sz="1350" b="0" strike="noStrike" spc="-1">
                          <a:solidFill>
                            <a:srgbClr val="0070C0"/>
                          </a:solidFill>
                          <a:uFill>
                            <a:solidFill>
                              <a:srgbClr val="FFFFFF"/>
                            </a:solidFill>
                          </a:uFill>
                          <a:latin typeface="Arial"/>
                        </a:rPr>
                        <a:t>1</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01</a:t>
                      </a:r>
                      <a:r>
                        <a:rPr lang="en-US" sz="1350" b="0" strike="noStrike" spc="-1">
                          <a:solidFill>
                            <a:srgbClr val="0070C0"/>
                          </a:solidFill>
                          <a:uFill>
                            <a:solidFill>
                              <a:srgbClr val="FFFFFF"/>
                            </a:solidFill>
                          </a:uFill>
                          <a:latin typeface="Arial"/>
                        </a:rPr>
                        <a:t>0</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01</a:t>
                      </a:r>
                      <a:r>
                        <a:rPr lang="en-US" sz="1350" b="0" strike="noStrike" spc="-1">
                          <a:solidFill>
                            <a:srgbClr val="0070C0"/>
                          </a:solidFill>
                          <a:uFill>
                            <a:solidFill>
                              <a:srgbClr val="FFFFFF"/>
                            </a:solidFill>
                          </a:uFill>
                          <a:latin typeface="Arial"/>
                        </a:rPr>
                        <a:t>1</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10</a:t>
                      </a:r>
                      <a:r>
                        <a:rPr lang="en-US" sz="1350" b="0" strike="noStrike" spc="-1">
                          <a:solidFill>
                            <a:srgbClr val="0070C0"/>
                          </a:solidFill>
                          <a:uFill>
                            <a:solidFill>
                              <a:srgbClr val="FFFFFF"/>
                            </a:solidFill>
                          </a:uFill>
                          <a:latin typeface="Arial"/>
                        </a:rPr>
                        <a:t>0</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10</a:t>
                      </a:r>
                      <a:r>
                        <a:rPr lang="en-US" sz="1350" b="0" strike="noStrike" spc="-1">
                          <a:solidFill>
                            <a:srgbClr val="0070C0"/>
                          </a:solidFill>
                          <a:uFill>
                            <a:solidFill>
                              <a:srgbClr val="FFFFFF"/>
                            </a:solidFill>
                          </a:uFill>
                          <a:latin typeface="Arial"/>
                        </a:rPr>
                        <a:t>1</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11</a:t>
                      </a:r>
                      <a:r>
                        <a:rPr lang="en-US" sz="1350" b="0" strike="noStrike" spc="-1">
                          <a:solidFill>
                            <a:srgbClr val="0070C0"/>
                          </a:solidFill>
                          <a:uFill>
                            <a:solidFill>
                              <a:srgbClr val="FFFFFF"/>
                            </a:solidFill>
                          </a:uFill>
                          <a:latin typeface="Arial"/>
                        </a:rPr>
                        <a:t>0</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11</a:t>
                      </a:r>
                      <a:r>
                        <a:rPr lang="en-US" sz="1350" b="0" strike="noStrike" spc="-1">
                          <a:solidFill>
                            <a:srgbClr val="0070C0"/>
                          </a:solidFill>
                          <a:uFill>
                            <a:solidFill>
                              <a:srgbClr val="FFFFFF"/>
                            </a:solidFill>
                          </a:uFill>
                          <a:latin typeface="Arial"/>
                        </a:rPr>
                        <a:t>1</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bl>
          </a:graphicData>
        </a:graphic>
      </p:graphicFrame>
      <p:sp>
        <p:nvSpPr>
          <p:cNvPr id="147" name="CustomShape 5"/>
          <p:cNvSpPr/>
          <p:nvPr/>
        </p:nvSpPr>
        <p:spPr>
          <a:xfrm rot="5400000">
            <a:off x="3978360" y="3009240"/>
            <a:ext cx="204480" cy="654840"/>
          </a:xfrm>
          <a:prstGeom prst="leftBrace">
            <a:avLst>
              <a:gd name="adj1" fmla="val 8333"/>
              <a:gd name="adj2" fmla="val 50000"/>
            </a:avLst>
          </a:prstGeom>
          <a:noFill/>
          <a:ln/>
        </p:spPr>
        <p:style>
          <a:lnRef idx="1">
            <a:schemeClr val="dk1"/>
          </a:lnRef>
          <a:fillRef idx="0">
            <a:schemeClr val="dk1"/>
          </a:fillRef>
          <a:effectRef idx="0">
            <a:schemeClr val="dk1"/>
          </a:effectRef>
          <a:fontRef idx="minor"/>
        </p:style>
      </p:sp>
      <p:sp>
        <p:nvSpPr>
          <p:cNvPr id="148" name="CustomShape 6"/>
          <p:cNvSpPr/>
          <p:nvPr/>
        </p:nvSpPr>
        <p:spPr>
          <a:xfrm rot="5400000">
            <a:off x="5015520" y="3016080"/>
            <a:ext cx="204480" cy="654840"/>
          </a:xfrm>
          <a:prstGeom prst="leftBrace">
            <a:avLst>
              <a:gd name="adj1" fmla="val 8333"/>
              <a:gd name="adj2" fmla="val 50000"/>
            </a:avLst>
          </a:prstGeom>
          <a:noFill/>
          <a:ln/>
        </p:spPr>
        <p:style>
          <a:lnRef idx="1">
            <a:schemeClr val="dk1"/>
          </a:lnRef>
          <a:fillRef idx="0">
            <a:schemeClr val="dk1"/>
          </a:fillRef>
          <a:effectRef idx="0">
            <a:schemeClr val="dk1"/>
          </a:effectRef>
          <a:fontRef idx="minor"/>
        </p:style>
      </p:sp>
      <p:sp>
        <p:nvSpPr>
          <p:cNvPr id="149" name="CustomShape 7"/>
          <p:cNvSpPr/>
          <p:nvPr/>
        </p:nvSpPr>
        <p:spPr>
          <a:xfrm rot="16200000" flipV="1">
            <a:off x="2777040" y="2449800"/>
            <a:ext cx="204480" cy="654840"/>
          </a:xfrm>
          <a:prstGeom prst="leftBrace">
            <a:avLst>
              <a:gd name="adj1" fmla="val 8333"/>
              <a:gd name="adj2" fmla="val 50000"/>
            </a:avLst>
          </a:prstGeom>
          <a:noFill/>
          <a:ln/>
        </p:spPr>
        <p:style>
          <a:lnRef idx="1">
            <a:schemeClr val="dk1"/>
          </a:lnRef>
          <a:fillRef idx="0">
            <a:schemeClr val="dk1"/>
          </a:fillRef>
          <a:effectRef idx="0">
            <a:schemeClr val="dk1"/>
          </a:effectRef>
          <a:fontRef idx="minor"/>
        </p:style>
      </p:sp>
      <p:sp>
        <p:nvSpPr>
          <p:cNvPr id="150" name="CustomShape 8"/>
          <p:cNvSpPr/>
          <p:nvPr/>
        </p:nvSpPr>
        <p:spPr>
          <a:xfrm rot="16200000" flipV="1">
            <a:off x="3978000" y="2449800"/>
            <a:ext cx="204480" cy="654840"/>
          </a:xfrm>
          <a:prstGeom prst="leftBrace">
            <a:avLst>
              <a:gd name="adj1" fmla="val 8333"/>
              <a:gd name="adj2" fmla="val 50000"/>
            </a:avLst>
          </a:prstGeom>
          <a:noFill/>
          <a:ln/>
        </p:spPr>
        <p:style>
          <a:lnRef idx="1">
            <a:schemeClr val="dk1"/>
          </a:lnRef>
          <a:fillRef idx="0">
            <a:schemeClr val="dk1"/>
          </a:fillRef>
          <a:effectRef idx="0">
            <a:schemeClr val="dk1"/>
          </a:effectRef>
          <a:fontRef idx="minor"/>
        </p:style>
      </p:sp>
      <p:sp>
        <p:nvSpPr>
          <p:cNvPr id="151" name="CustomShape 9"/>
          <p:cNvSpPr/>
          <p:nvPr/>
        </p:nvSpPr>
        <p:spPr>
          <a:xfrm rot="16200000" flipV="1">
            <a:off x="5015520" y="2449800"/>
            <a:ext cx="204480" cy="654840"/>
          </a:xfrm>
          <a:prstGeom prst="leftBrace">
            <a:avLst>
              <a:gd name="adj1" fmla="val 8333"/>
              <a:gd name="adj2" fmla="val 50000"/>
            </a:avLst>
          </a:prstGeom>
          <a:noFill/>
          <a:ln/>
        </p:spPr>
        <p:style>
          <a:lnRef idx="1">
            <a:schemeClr val="dk1"/>
          </a:lnRef>
          <a:fillRef idx="0">
            <a:schemeClr val="dk1"/>
          </a:fillRef>
          <a:effectRef idx="0">
            <a:schemeClr val="dk1"/>
          </a:effectRef>
          <a:fontRef idx="minor"/>
        </p:style>
      </p:sp>
      <p:sp>
        <p:nvSpPr>
          <p:cNvPr id="152" name="CustomShape 10"/>
          <p:cNvSpPr/>
          <p:nvPr/>
        </p:nvSpPr>
        <p:spPr>
          <a:xfrm rot="16200000" flipV="1">
            <a:off x="6216480" y="2449800"/>
            <a:ext cx="204480" cy="654840"/>
          </a:xfrm>
          <a:prstGeom prst="leftBrace">
            <a:avLst>
              <a:gd name="adj1" fmla="val 8333"/>
              <a:gd name="adj2" fmla="val 50000"/>
            </a:avLst>
          </a:prstGeom>
          <a:noFill/>
          <a:ln/>
        </p:spPr>
        <p:style>
          <a:lnRef idx="1">
            <a:schemeClr val="dk1"/>
          </a:lnRef>
          <a:fillRef idx="0">
            <a:schemeClr val="dk1"/>
          </a:fillRef>
          <a:effectRef idx="0">
            <a:schemeClr val="dk1"/>
          </a:effectRef>
          <a:fontRef idx="minor"/>
        </p:style>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149"/>
                                        </p:tgtEl>
                                        <p:attrNameLst>
                                          <p:attrName>style.visibility</p:attrName>
                                        </p:attrNameLst>
                                      </p:cBhvr>
                                      <p:to>
                                        <p:strVal val="visible"/>
                                      </p:to>
                                    </p:set>
                                  </p:childTnLst>
                                </p:cTn>
                              </p:par>
                              <p:par>
                                <p:cTn id="7" presetID="1" presetClass="entr" fill="hold" nodeType="withEffect">
                                  <p:stCondLst>
                                    <p:cond delay="0"/>
                                  </p:stCondLst>
                                  <p:childTnLst>
                                    <p:set>
                                      <p:cBhvr>
                                        <p:cTn id="8" dur="1" fill="hold">
                                          <p:stCondLst>
                                            <p:cond delay="0"/>
                                          </p:stCondLst>
                                        </p:cTn>
                                        <p:tgtEl>
                                          <p:spTgt spid="14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fill="hold" nodeType="clickEffect">
                                  <p:stCondLst>
                                    <p:cond delay="0"/>
                                  </p:stCondLst>
                                  <p:childTnLst>
                                    <p:set>
                                      <p:cBhvr>
                                        <p:cTn id="12" dur="1" fill="hold">
                                          <p:stCondLst>
                                            <p:cond delay="0"/>
                                          </p:stCondLst>
                                        </p:cTn>
                                        <p:tgtEl>
                                          <p:spTgt spid="149"/>
                                        </p:tgtEl>
                                        <p:attrNameLst>
                                          <p:attrName>style.visibility</p:attrName>
                                        </p:attrNameLst>
                                      </p:cBhvr>
                                      <p:to>
                                        <p:strVal val="hidden"/>
                                      </p:to>
                                    </p:set>
                                  </p:childTnLst>
                                </p:cTn>
                              </p:par>
                            </p:childTnLst>
                          </p:cTn>
                        </p:par>
                        <p:par>
                          <p:cTn id="13" fill="hold">
                            <p:stCondLst>
                              <p:cond delay="0"/>
                            </p:stCondLst>
                            <p:childTnLst>
                              <p:par>
                                <p:cTn id="14" presetID="1" presetClass="entr" fill="hold" nodeType="afterEffect">
                                  <p:stCondLst>
                                    <p:cond delay="0"/>
                                  </p:stCondLst>
                                  <p:childTnLst>
                                    <p:set>
                                      <p:cBhvr>
                                        <p:cTn id="15" dur="1" fill="hold">
                                          <p:stCondLst>
                                            <p:cond delay="0"/>
                                          </p:stCondLst>
                                        </p:cTn>
                                        <p:tgtEl>
                                          <p:spTgt spid="150"/>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xit" fill="hold" nodeType="clickEffect">
                                  <p:stCondLst>
                                    <p:cond delay="0"/>
                                  </p:stCondLst>
                                  <p:childTnLst>
                                    <p:set>
                                      <p:cBhvr>
                                        <p:cTn id="19" dur="1" fill="hold">
                                          <p:stCondLst>
                                            <p:cond delay="0"/>
                                          </p:stCondLst>
                                        </p:cTn>
                                        <p:tgtEl>
                                          <p:spTgt spid="150"/>
                                        </p:tgtEl>
                                        <p:attrNameLst>
                                          <p:attrName>style.visibility</p:attrName>
                                        </p:attrNameLst>
                                      </p:cBhvr>
                                      <p:to>
                                        <p:strVal val="hidden"/>
                                      </p:to>
                                    </p:set>
                                  </p:childTnLst>
                                </p:cTn>
                              </p:par>
                            </p:childTnLst>
                          </p:cTn>
                        </p:par>
                        <p:par>
                          <p:cTn id="20" fill="hold">
                            <p:stCondLst>
                              <p:cond delay="0"/>
                            </p:stCondLst>
                            <p:childTnLst>
                              <p:par>
                                <p:cTn id="21" presetID="1" presetClass="entr" fill="hold" nodeType="afterEffect">
                                  <p:stCondLst>
                                    <p:cond delay="0"/>
                                  </p:stCondLst>
                                  <p:childTnLst>
                                    <p:set>
                                      <p:cBhvr>
                                        <p:cTn id="22" dur="1" fill="hold">
                                          <p:stCondLst>
                                            <p:cond delay="0"/>
                                          </p:stCondLst>
                                        </p:cTn>
                                        <p:tgtEl>
                                          <p:spTgt spid="15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fill="hold" nodeType="clickEffect">
                                  <p:stCondLst>
                                    <p:cond delay="0"/>
                                  </p:stCondLst>
                                  <p:childTnLst>
                                    <p:set>
                                      <p:cBhvr>
                                        <p:cTn id="26" dur="1" fill="hold">
                                          <p:stCondLst>
                                            <p:cond delay="0"/>
                                          </p:stCondLst>
                                        </p:cTn>
                                        <p:tgtEl>
                                          <p:spTgt spid="151"/>
                                        </p:tgtEl>
                                        <p:attrNameLst>
                                          <p:attrName>style.visibility</p:attrName>
                                        </p:attrNameLst>
                                      </p:cBhvr>
                                      <p:to>
                                        <p:strVal val="hidden"/>
                                      </p:to>
                                    </p:set>
                                  </p:childTnLst>
                                </p:cTn>
                              </p:par>
                            </p:childTnLst>
                          </p:cTn>
                        </p:par>
                        <p:par>
                          <p:cTn id="27" fill="hold">
                            <p:stCondLst>
                              <p:cond delay="0"/>
                            </p:stCondLst>
                            <p:childTnLst>
                              <p:par>
                                <p:cTn id="28" presetID="1" presetClass="entr" fill="hold" nodeType="afterEffect">
                                  <p:stCondLst>
                                    <p:cond delay="0"/>
                                  </p:stCondLst>
                                  <p:childTnLst>
                                    <p:set>
                                      <p:cBhvr>
                                        <p:cTn id="29" dur="1" fill="hold">
                                          <p:stCondLst>
                                            <p:cond delay="0"/>
                                          </p:stCondLst>
                                        </p:cTn>
                                        <p:tgtEl>
                                          <p:spTgt spid="152"/>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xit" fill="hold" nodeType="clickEffect">
                                  <p:stCondLst>
                                    <p:cond delay="0"/>
                                  </p:stCondLst>
                                  <p:childTnLst>
                                    <p:set>
                                      <p:cBhvr>
                                        <p:cTn id="33" dur="1" fill="hold">
                                          <p:stCondLst>
                                            <p:cond delay="0"/>
                                          </p:stCondLst>
                                        </p:cTn>
                                        <p:tgtEl>
                                          <p:spTgt spid="147"/>
                                        </p:tgtEl>
                                        <p:attrNameLst>
                                          <p:attrName>style.visibility</p:attrName>
                                        </p:attrNameLst>
                                      </p:cBhvr>
                                      <p:to>
                                        <p:strVal val="hidden"/>
                                      </p:to>
                                    </p:set>
                                  </p:childTnLst>
                                </p:cTn>
                              </p:par>
                            </p:childTnLst>
                          </p:cTn>
                        </p:par>
                        <p:par>
                          <p:cTn id="34" fill="hold">
                            <p:stCondLst>
                              <p:cond delay="0"/>
                            </p:stCondLst>
                            <p:childTnLst>
                              <p:par>
                                <p:cTn id="35" presetID="1" presetClass="entr" fill="hold" nodeType="afterEffect">
                                  <p:stCondLst>
                                    <p:cond delay="0"/>
                                  </p:stCondLst>
                                  <p:childTnLst>
                                    <p:set>
                                      <p:cBhvr>
                                        <p:cTn id="36" dur="1" fill="hold">
                                          <p:stCondLst>
                                            <p:cond delay="0"/>
                                          </p:stCondLst>
                                        </p:cTn>
                                        <p:tgtEl>
                                          <p:spTgt spid="148"/>
                                        </p:tgtEl>
                                        <p:attrNameLst>
                                          <p:attrName>style.visibility</p:attrName>
                                        </p:attrNameLst>
                                      </p:cBhvr>
                                      <p:to>
                                        <p:strVal val="visible"/>
                                      </p:to>
                                    </p:set>
                                  </p:childTnLst>
                                </p:cTn>
                              </p:par>
                            </p:childTnLst>
                          </p:cTn>
                        </p:par>
                        <p:par>
                          <p:cTn id="37" fill="hold">
                            <p:stCondLst>
                              <p:cond delay="0"/>
                            </p:stCondLst>
                            <p:childTnLst>
                              <p:par>
                                <p:cTn id="38" presetID="1" presetClass="entr" fill="hold" nodeType="afterEffect">
                                  <p:stCondLst>
                                    <p:cond delay="0"/>
                                  </p:stCondLst>
                                  <p:childTnLst>
                                    <p:set>
                                      <p:cBhvr>
                                        <p:cTn id="39" dur="1" fill="hold">
                                          <p:stCondLst>
                                            <p:cond delay="0"/>
                                          </p:stCondLst>
                                        </p:cTn>
                                        <p:tgtEl>
                                          <p:spTgt spid="149"/>
                                        </p:tgtEl>
                                        <p:attrNameLst>
                                          <p:attrName>style.visibility</p:attrName>
                                        </p:attrNameLst>
                                      </p:cBhvr>
                                      <p:to>
                                        <p:strVal val="visible"/>
                                      </p:to>
                                    </p:set>
                                  </p:childTnLst>
                                </p:cTn>
                              </p:par>
                            </p:childTnLst>
                          </p:cTn>
                        </p:par>
                        <p:par>
                          <p:cTn id="40" fill="hold">
                            <p:stCondLst>
                              <p:cond delay="0"/>
                            </p:stCondLst>
                            <p:childTnLst>
                              <p:par>
                                <p:cTn id="41" presetID="1" presetClass="exit" fill="hold" nodeType="afterEffect">
                                  <p:stCondLst>
                                    <p:cond delay="0"/>
                                  </p:stCondLst>
                                  <p:childTnLst>
                                    <p:set>
                                      <p:cBhvr>
                                        <p:cTn id="42" dur="1" fill="hold">
                                          <p:stCondLst>
                                            <p:cond delay="0"/>
                                          </p:stCondLst>
                                        </p:cTn>
                                        <p:tgtEl>
                                          <p:spTgt spid="152"/>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 presetClass="exit" fill="hold" nodeType="clickEffect">
                                  <p:stCondLst>
                                    <p:cond delay="0"/>
                                  </p:stCondLst>
                                  <p:childTnLst>
                                    <p:set>
                                      <p:cBhvr>
                                        <p:cTn id="46" dur="1" fill="hold">
                                          <p:stCondLst>
                                            <p:cond delay="0"/>
                                          </p:stCondLst>
                                        </p:cTn>
                                        <p:tgtEl>
                                          <p:spTgt spid="149"/>
                                        </p:tgtEl>
                                        <p:attrNameLst>
                                          <p:attrName>style.visibility</p:attrName>
                                        </p:attrNameLst>
                                      </p:cBhvr>
                                      <p:to>
                                        <p:strVal val="hidden"/>
                                      </p:to>
                                    </p:set>
                                  </p:childTnLst>
                                </p:cTn>
                              </p:par>
                            </p:childTnLst>
                          </p:cTn>
                        </p:par>
                        <p:par>
                          <p:cTn id="47" fill="hold">
                            <p:stCondLst>
                              <p:cond delay="0"/>
                            </p:stCondLst>
                            <p:childTnLst>
                              <p:par>
                                <p:cTn id="48" presetID="1" presetClass="entr" fill="hold" nodeType="afterEffect">
                                  <p:stCondLst>
                                    <p:cond delay="0"/>
                                  </p:stCondLst>
                                  <p:childTnLst>
                                    <p:set>
                                      <p:cBhvr>
                                        <p:cTn id="49" dur="1" fill="hold">
                                          <p:stCondLst>
                                            <p:cond delay="0"/>
                                          </p:stCondLst>
                                        </p:cTn>
                                        <p:tgtEl>
                                          <p:spTgt spid="150"/>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xit" fill="hold" nodeType="clickEffect">
                                  <p:stCondLst>
                                    <p:cond delay="0"/>
                                  </p:stCondLst>
                                  <p:childTnLst>
                                    <p:set>
                                      <p:cBhvr>
                                        <p:cTn id="53" dur="1" fill="hold">
                                          <p:stCondLst>
                                            <p:cond delay="0"/>
                                          </p:stCondLst>
                                        </p:cTn>
                                        <p:tgtEl>
                                          <p:spTgt spid="150"/>
                                        </p:tgtEl>
                                        <p:attrNameLst>
                                          <p:attrName>style.visibility</p:attrName>
                                        </p:attrNameLst>
                                      </p:cBhvr>
                                      <p:to>
                                        <p:strVal val="hidden"/>
                                      </p:to>
                                    </p:set>
                                  </p:childTnLst>
                                </p:cTn>
                              </p:par>
                            </p:childTnLst>
                          </p:cTn>
                        </p:par>
                        <p:par>
                          <p:cTn id="54" fill="hold">
                            <p:stCondLst>
                              <p:cond delay="0"/>
                            </p:stCondLst>
                            <p:childTnLst>
                              <p:par>
                                <p:cTn id="55" presetID="1" presetClass="entr" fill="hold" nodeType="afterEffect">
                                  <p:stCondLst>
                                    <p:cond delay="0"/>
                                  </p:stCondLst>
                                  <p:childTnLst>
                                    <p:set>
                                      <p:cBhvr>
                                        <p:cTn id="56" dur="1" fill="hold">
                                          <p:stCondLst>
                                            <p:cond delay="0"/>
                                          </p:stCondLst>
                                        </p:cTn>
                                        <p:tgtEl>
                                          <p:spTgt spid="15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xit" fill="hold" nodeType="clickEffect">
                                  <p:stCondLst>
                                    <p:cond delay="0"/>
                                  </p:stCondLst>
                                  <p:childTnLst>
                                    <p:set>
                                      <p:cBhvr>
                                        <p:cTn id="60" dur="1" fill="hold">
                                          <p:stCondLst>
                                            <p:cond delay="0"/>
                                          </p:stCondLst>
                                        </p:cTn>
                                        <p:tgtEl>
                                          <p:spTgt spid="151"/>
                                        </p:tgtEl>
                                        <p:attrNameLst>
                                          <p:attrName>style.visibility</p:attrName>
                                        </p:attrNameLst>
                                      </p:cBhvr>
                                      <p:to>
                                        <p:strVal val="hidden"/>
                                      </p:to>
                                    </p:set>
                                  </p:childTnLst>
                                </p:cTn>
                              </p:par>
                            </p:childTnLst>
                          </p:cTn>
                        </p:par>
                        <p:par>
                          <p:cTn id="61" fill="hold">
                            <p:stCondLst>
                              <p:cond delay="0"/>
                            </p:stCondLst>
                            <p:childTnLst>
                              <p:par>
                                <p:cTn id="62" presetID="1" presetClass="entr" fill="hold" nodeType="afterEffect">
                                  <p:stCondLst>
                                    <p:cond delay="0"/>
                                  </p:stCondLst>
                                  <p:childTnLst>
                                    <p:set>
                                      <p:cBhvr>
                                        <p:cTn id="63" dur="1" fill="hold">
                                          <p:stCondLst>
                                            <p:cond delay="0"/>
                                          </p:stCondLst>
                                        </p:cTn>
                                        <p:tgtEl>
                                          <p:spTgt spid="1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TextShape 1"/>
          <p:cNvSpPr txBox="1"/>
          <p:nvPr/>
        </p:nvSpPr>
        <p:spPr>
          <a:xfrm>
            <a:off x="1486080" y="914400"/>
            <a:ext cx="6057000" cy="628200"/>
          </a:xfrm>
          <a:prstGeom prst="rect">
            <a:avLst/>
          </a:prstGeom>
          <a:noFill/>
          <a:ln>
            <a:noFill/>
          </a:ln>
        </p:spPr>
        <p:txBody>
          <a:bodyPr/>
          <a:lstStyle/>
          <a:p>
            <a:pPr marL="171360" indent="-171000">
              <a:lnSpc>
                <a:spcPct val="90000"/>
              </a:lnSpc>
              <a:buClr>
                <a:srgbClr val="000000"/>
              </a:buClr>
              <a:buFont typeface="Arial"/>
              <a:buChar char="•"/>
            </a:pPr>
            <a:r>
              <a:rPr lang="en-US" sz="1800" b="0" strike="noStrike" spc="-1">
                <a:solidFill>
                  <a:srgbClr val="000000"/>
                </a:solidFill>
                <a:uFill>
                  <a:solidFill>
                    <a:srgbClr val="FFFFFF"/>
                  </a:solidFill>
                </a:uFill>
                <a:latin typeface="Arial"/>
              </a:rPr>
              <a:t>Assuming a 32-bit address (i.e. m=32), how many bits are used for tag (t), set index (s), and block offset (b).</a:t>
            </a:r>
            <a:endParaRPr lang="en-US" sz="2100" b="0" strike="noStrike" spc="-1">
              <a:solidFill>
                <a:srgbClr val="000000"/>
              </a:solidFill>
              <a:uFill>
                <a:solidFill>
                  <a:srgbClr val="FFFFFF"/>
                </a:solidFill>
              </a:uFill>
              <a:latin typeface="Arial"/>
            </a:endParaRPr>
          </a:p>
        </p:txBody>
      </p:sp>
      <p:sp>
        <p:nvSpPr>
          <p:cNvPr id="154" name="TextShape 2"/>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Direct-Mapped Cache Example</a:t>
            </a:r>
            <a:endParaRPr lang="en-US" sz="1350" b="0" strike="noStrike" spc="-1">
              <a:solidFill>
                <a:srgbClr val="000000"/>
              </a:solidFill>
              <a:uFill>
                <a:solidFill>
                  <a:srgbClr val="FFFFFF"/>
                </a:solidFill>
              </a:uFill>
              <a:latin typeface="Arial"/>
            </a:endParaRPr>
          </a:p>
        </p:txBody>
      </p:sp>
      <p:sp>
        <p:nvSpPr>
          <p:cNvPr id="155" name="TextShape 3"/>
          <p:cNvSpPr txBox="1"/>
          <p:nvPr/>
        </p:nvSpPr>
        <p:spPr>
          <a:xfrm>
            <a:off x="1143360" y="4767480"/>
            <a:ext cx="1543680" cy="273240"/>
          </a:xfrm>
          <a:prstGeom prst="rect">
            <a:avLst/>
          </a:prstGeom>
          <a:noFill/>
          <a:ln>
            <a:noFill/>
          </a:ln>
        </p:spPr>
        <p:txBody>
          <a:bodyPr anchor="ctr"/>
          <a:lstStyle/>
          <a:p>
            <a:pPr algn="r">
              <a:lnSpc>
                <a:spcPct val="100000"/>
              </a:lnSpc>
            </a:pPr>
            <a:fld id="{CB3CB6D5-F967-4956-9363-AC774B7237B7}" type="slidenum">
              <a:rPr lang="en-US" sz="900" b="0" strike="noStrike" spc="-1">
                <a:solidFill>
                  <a:srgbClr val="8B8B8B"/>
                </a:solidFill>
                <a:uFill>
                  <a:solidFill>
                    <a:srgbClr val="FFFFFF"/>
                  </a:solidFill>
                </a:uFill>
                <a:latin typeface="Arial"/>
              </a:rPr>
              <a:t>17</a:t>
            </a:fld>
            <a:endParaRPr lang="en-US" sz="1400" b="0" strike="noStrike" spc="-1">
              <a:solidFill>
                <a:srgbClr val="000000"/>
              </a:solidFill>
              <a:uFill>
                <a:solidFill>
                  <a:srgbClr val="FFFFFF"/>
                </a:solidFill>
              </a:uFill>
              <a:latin typeface="Times New Roman"/>
            </a:endParaRPr>
          </a:p>
        </p:txBody>
      </p:sp>
      <p:sp>
        <p:nvSpPr>
          <p:cNvPr id="156" name="CustomShape 4"/>
          <p:cNvSpPr/>
          <p:nvPr/>
        </p:nvSpPr>
        <p:spPr>
          <a:xfrm>
            <a:off x="1863720" y="2093040"/>
            <a:ext cx="3199680" cy="342360"/>
          </a:xfrm>
          <a:prstGeom prst="rect">
            <a:avLst/>
          </a:prstGeom>
          <a:solidFill>
            <a:srgbClr val="C0C0C0"/>
          </a:solidFill>
          <a:ln w="12600">
            <a:solidFill>
              <a:schemeClr val="tx1"/>
            </a:solidFill>
            <a:miter/>
          </a:ln>
        </p:spPr>
        <p:style>
          <a:lnRef idx="0">
            <a:scrgbClr r="0" g="0" b="0"/>
          </a:lnRef>
          <a:fillRef idx="0">
            <a:scrgbClr r="0" g="0" b="0"/>
          </a:fillRef>
          <a:effectRef idx="0">
            <a:scrgbClr r="0" g="0" b="0"/>
          </a:effectRef>
          <a:fontRef idx="minor"/>
        </p:style>
      </p:sp>
      <p:sp>
        <p:nvSpPr>
          <p:cNvPr id="157" name="CustomShape 5"/>
          <p:cNvSpPr/>
          <p:nvPr/>
        </p:nvSpPr>
        <p:spPr>
          <a:xfrm>
            <a:off x="1863720" y="2503800"/>
            <a:ext cx="3199680" cy="342360"/>
          </a:xfrm>
          <a:prstGeom prst="rect">
            <a:avLst/>
          </a:prstGeom>
          <a:solidFill>
            <a:srgbClr val="C0C0C0"/>
          </a:solidFill>
          <a:ln w="12600">
            <a:solidFill>
              <a:schemeClr val="tx1"/>
            </a:solidFill>
            <a:miter/>
          </a:ln>
        </p:spPr>
        <p:style>
          <a:lnRef idx="0">
            <a:scrgbClr r="0" g="0" b="0"/>
          </a:lnRef>
          <a:fillRef idx="0">
            <a:scrgbClr r="0" g="0" b="0"/>
          </a:fillRef>
          <a:effectRef idx="0">
            <a:scrgbClr r="0" g="0" b="0"/>
          </a:effectRef>
          <a:fontRef idx="minor"/>
        </p:style>
      </p:sp>
      <p:sp>
        <p:nvSpPr>
          <p:cNvPr id="158" name="CustomShape 6"/>
          <p:cNvSpPr/>
          <p:nvPr/>
        </p:nvSpPr>
        <p:spPr>
          <a:xfrm>
            <a:off x="1978200" y="2150280"/>
            <a:ext cx="4568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16560" tIns="45000" rIns="90000" bIns="45000" anchor="ctr"/>
          <a:lstStyle/>
          <a:p>
            <a:pPr>
              <a:lnSpc>
                <a:spcPct val="100000"/>
              </a:lnSpc>
            </a:pPr>
            <a:r>
              <a:rPr lang="en-US" sz="1350" b="0" strike="noStrike" spc="-1">
                <a:solidFill>
                  <a:srgbClr val="000000"/>
                </a:solidFill>
                <a:uFill>
                  <a:solidFill>
                    <a:srgbClr val="FFFFFF"/>
                  </a:solidFill>
                </a:uFill>
                <a:latin typeface="Century Gothic"/>
              </a:rPr>
              <a:t>Valid</a:t>
            </a:r>
            <a:endParaRPr lang="en-US" sz="1800" b="0" strike="noStrike" spc="-1">
              <a:solidFill>
                <a:srgbClr val="000000"/>
              </a:solidFill>
              <a:uFill>
                <a:solidFill>
                  <a:srgbClr val="FFFFFF"/>
                </a:solidFill>
              </a:uFill>
              <a:latin typeface="Arial"/>
            </a:endParaRPr>
          </a:p>
        </p:txBody>
      </p:sp>
      <p:sp>
        <p:nvSpPr>
          <p:cNvPr id="159" name="CustomShape 7"/>
          <p:cNvSpPr/>
          <p:nvPr/>
        </p:nvSpPr>
        <p:spPr>
          <a:xfrm>
            <a:off x="1978200" y="2561040"/>
            <a:ext cx="4568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16560" tIns="45000" rIns="90000" bIns="45000" anchor="ctr"/>
          <a:lstStyle/>
          <a:p>
            <a:pPr>
              <a:lnSpc>
                <a:spcPct val="100000"/>
              </a:lnSpc>
            </a:pPr>
            <a:r>
              <a:rPr lang="en-US" sz="1350" b="0" strike="noStrike" spc="-1">
                <a:solidFill>
                  <a:srgbClr val="000000"/>
                </a:solidFill>
                <a:uFill>
                  <a:solidFill>
                    <a:srgbClr val="FFFFFF"/>
                  </a:solidFill>
                </a:uFill>
                <a:latin typeface="Century Gothic"/>
              </a:rPr>
              <a:t>Valid</a:t>
            </a:r>
            <a:endParaRPr lang="en-US" sz="1800" b="0" strike="noStrike" spc="-1">
              <a:solidFill>
                <a:srgbClr val="000000"/>
              </a:solidFill>
              <a:uFill>
                <a:solidFill>
                  <a:srgbClr val="FFFFFF"/>
                </a:solidFill>
              </a:uFill>
              <a:latin typeface="Arial"/>
            </a:endParaRPr>
          </a:p>
        </p:txBody>
      </p:sp>
      <p:sp>
        <p:nvSpPr>
          <p:cNvPr id="160" name="CustomShape 8"/>
          <p:cNvSpPr/>
          <p:nvPr/>
        </p:nvSpPr>
        <p:spPr>
          <a:xfrm>
            <a:off x="2549520" y="2150280"/>
            <a:ext cx="6854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161" name="CustomShape 9"/>
          <p:cNvSpPr/>
          <p:nvPr/>
        </p:nvSpPr>
        <p:spPr>
          <a:xfrm>
            <a:off x="2549520" y="2561040"/>
            <a:ext cx="6854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162" name="CustomShape 10"/>
          <p:cNvSpPr/>
          <p:nvPr/>
        </p:nvSpPr>
        <p:spPr>
          <a:xfrm>
            <a:off x="1261800" y="2115000"/>
            <a:ext cx="62604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Set 0:</a:t>
            </a:r>
            <a:endParaRPr lang="en-US" sz="1800" b="0" strike="noStrike" spc="-1">
              <a:solidFill>
                <a:srgbClr val="000000"/>
              </a:solidFill>
              <a:uFill>
                <a:solidFill>
                  <a:srgbClr val="FFFFFF"/>
                </a:solidFill>
              </a:uFill>
              <a:latin typeface="Arial"/>
            </a:endParaRPr>
          </a:p>
        </p:txBody>
      </p:sp>
      <p:sp>
        <p:nvSpPr>
          <p:cNvPr id="163" name="CustomShape 11"/>
          <p:cNvSpPr/>
          <p:nvPr/>
        </p:nvSpPr>
        <p:spPr>
          <a:xfrm>
            <a:off x="1261800" y="2539080"/>
            <a:ext cx="62604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Set 1:</a:t>
            </a:r>
            <a:endParaRPr lang="en-US" sz="1800" b="0" strike="noStrike" spc="-1">
              <a:solidFill>
                <a:srgbClr val="000000"/>
              </a:solidFill>
              <a:uFill>
                <a:solidFill>
                  <a:srgbClr val="FFFFFF"/>
                </a:solidFill>
              </a:uFill>
              <a:latin typeface="Arial"/>
            </a:endParaRPr>
          </a:p>
        </p:txBody>
      </p:sp>
      <p:sp>
        <p:nvSpPr>
          <p:cNvPr id="164" name="CustomShape 12"/>
          <p:cNvSpPr/>
          <p:nvPr/>
        </p:nvSpPr>
        <p:spPr>
          <a:xfrm>
            <a:off x="5121360" y="2093040"/>
            <a:ext cx="113760" cy="353160"/>
          </a:xfrm>
          <a:prstGeom prst="rightBrace">
            <a:avLst>
              <a:gd name="adj1" fmla="val 25781"/>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165" name="CustomShape 13"/>
          <p:cNvSpPr/>
          <p:nvPr/>
        </p:nvSpPr>
        <p:spPr>
          <a:xfrm>
            <a:off x="5258880" y="2115000"/>
            <a:ext cx="159552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i="1" strike="noStrike" spc="-1">
                <a:solidFill>
                  <a:srgbClr val="000000"/>
                </a:solidFill>
                <a:uFill>
                  <a:solidFill>
                    <a:srgbClr val="FFFFFF"/>
                  </a:solidFill>
                </a:uFill>
                <a:latin typeface="Century Gothic"/>
              </a:rPr>
              <a:t>E = 1</a:t>
            </a:r>
            <a:r>
              <a:rPr lang="en-US" sz="1350" b="0" strike="noStrike" spc="-1">
                <a:solidFill>
                  <a:srgbClr val="000000"/>
                </a:solidFill>
                <a:uFill>
                  <a:solidFill>
                    <a:srgbClr val="FFFFFF"/>
                  </a:solidFill>
                </a:uFill>
                <a:latin typeface="Century Gothic"/>
              </a:rPr>
              <a:t>  lines per set</a:t>
            </a:r>
            <a:endParaRPr lang="en-US" sz="1800" b="0" strike="noStrike" spc="-1">
              <a:solidFill>
                <a:srgbClr val="000000"/>
              </a:solidFill>
              <a:uFill>
                <a:solidFill>
                  <a:srgbClr val="FFFFFF"/>
                </a:solidFill>
              </a:uFill>
              <a:latin typeface="Arial"/>
            </a:endParaRPr>
          </a:p>
        </p:txBody>
      </p:sp>
      <p:sp>
        <p:nvSpPr>
          <p:cNvPr id="166" name="CustomShape 14"/>
          <p:cNvSpPr/>
          <p:nvPr/>
        </p:nvSpPr>
        <p:spPr>
          <a:xfrm>
            <a:off x="3349800" y="2150280"/>
            <a:ext cx="154260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Cache block</a:t>
            </a:r>
            <a:endParaRPr lang="en-US" sz="1800" b="0" strike="noStrike" spc="-1">
              <a:solidFill>
                <a:srgbClr val="000000"/>
              </a:solidFill>
              <a:uFill>
                <a:solidFill>
                  <a:srgbClr val="FFFFFF"/>
                </a:solidFill>
              </a:uFill>
              <a:latin typeface="Arial"/>
            </a:endParaRPr>
          </a:p>
        </p:txBody>
      </p:sp>
      <p:sp>
        <p:nvSpPr>
          <p:cNvPr id="167" name="CustomShape 15"/>
          <p:cNvSpPr/>
          <p:nvPr/>
        </p:nvSpPr>
        <p:spPr>
          <a:xfrm>
            <a:off x="3349800" y="2550240"/>
            <a:ext cx="154260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Cache block</a:t>
            </a:r>
            <a:endParaRPr lang="en-US" sz="1800" b="0" strike="noStrike" spc="-1">
              <a:solidFill>
                <a:srgbClr val="000000"/>
              </a:solidFill>
              <a:uFill>
                <a:solidFill>
                  <a:srgbClr val="FFFFFF"/>
                </a:solidFill>
              </a:uFill>
              <a:latin typeface="Arial"/>
            </a:endParaRPr>
          </a:p>
        </p:txBody>
      </p:sp>
      <p:sp>
        <p:nvSpPr>
          <p:cNvPr id="168" name="CustomShape 16"/>
          <p:cNvSpPr/>
          <p:nvPr/>
        </p:nvSpPr>
        <p:spPr>
          <a:xfrm rot="16200000">
            <a:off x="4016880" y="1214640"/>
            <a:ext cx="113760" cy="1485360"/>
          </a:xfrm>
          <a:prstGeom prst="rightBrace">
            <a:avLst>
              <a:gd name="adj1" fmla="val 108333"/>
              <a:gd name="adj2" fmla="val 52319"/>
            </a:avLst>
          </a:prstGeom>
          <a:noFill/>
          <a:ln w="12600">
            <a:solidFill>
              <a:schemeClr val="tx1"/>
            </a:solidFill>
            <a:round/>
          </a:ln>
        </p:spPr>
        <p:style>
          <a:lnRef idx="0">
            <a:scrgbClr r="0" g="0" b="0"/>
          </a:lnRef>
          <a:fillRef idx="0">
            <a:scrgbClr r="0" g="0" b="0"/>
          </a:fillRef>
          <a:effectRef idx="0">
            <a:scrgbClr r="0" g="0" b="0"/>
          </a:effectRef>
          <a:fontRef idx="minor"/>
        </p:style>
      </p:sp>
      <p:sp>
        <p:nvSpPr>
          <p:cNvPr id="169" name="CustomShape 17"/>
          <p:cNvSpPr/>
          <p:nvPr/>
        </p:nvSpPr>
        <p:spPr>
          <a:xfrm>
            <a:off x="3585960" y="1489320"/>
            <a:ext cx="1142640" cy="4557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200" b="0" i="1" strike="noStrike" spc="-1">
                <a:solidFill>
                  <a:srgbClr val="000000"/>
                </a:solidFill>
                <a:uFill>
                  <a:solidFill>
                    <a:srgbClr val="FFFFFF"/>
                  </a:solidFill>
                </a:uFill>
                <a:latin typeface="Century Gothic"/>
              </a:rPr>
              <a:t>8  </a:t>
            </a:r>
            <a:r>
              <a:rPr lang="en-US" sz="1200" b="0" strike="noStrike" spc="-1">
                <a:solidFill>
                  <a:srgbClr val="000000"/>
                </a:solidFill>
                <a:uFill>
                  <a:solidFill>
                    <a:srgbClr val="FFFFFF"/>
                  </a:solidFill>
                </a:uFill>
                <a:latin typeface="Century Gothic"/>
              </a:rPr>
              <a:t>bytes</a:t>
            </a:r>
            <a:endParaRPr lang="en-US" sz="1800" b="0" strike="noStrike" spc="-1">
              <a:solidFill>
                <a:srgbClr val="000000"/>
              </a:solidFill>
              <a:uFill>
                <a:solidFill>
                  <a:srgbClr val="FFFFFF"/>
                </a:solidFill>
              </a:uFill>
              <a:latin typeface="Arial"/>
            </a:endParaRPr>
          </a:p>
          <a:p>
            <a:pPr>
              <a:lnSpc>
                <a:spcPct val="100000"/>
              </a:lnSpc>
            </a:pPr>
            <a:r>
              <a:rPr lang="en-US" sz="1200" b="0" strike="noStrike" spc="-1">
                <a:solidFill>
                  <a:srgbClr val="000000"/>
                </a:solidFill>
                <a:uFill>
                  <a:solidFill>
                    <a:srgbClr val="FFFFFF"/>
                  </a:solidFill>
                </a:uFill>
                <a:latin typeface="Century Gothic"/>
              </a:rPr>
              <a:t>per data block</a:t>
            </a:r>
            <a:endParaRPr lang="en-US" sz="1800" b="0" strike="noStrike" spc="-1">
              <a:solidFill>
                <a:srgbClr val="000000"/>
              </a:solidFill>
              <a:uFill>
                <a:solidFill>
                  <a:srgbClr val="FFFFFF"/>
                </a:solidFill>
              </a:uFill>
              <a:latin typeface="Arial"/>
            </a:endParaRPr>
          </a:p>
        </p:txBody>
      </p:sp>
      <p:sp>
        <p:nvSpPr>
          <p:cNvPr id="170" name="CustomShape 18"/>
          <p:cNvSpPr/>
          <p:nvPr/>
        </p:nvSpPr>
        <p:spPr>
          <a:xfrm>
            <a:off x="1863720" y="2903760"/>
            <a:ext cx="3199680" cy="342360"/>
          </a:xfrm>
          <a:prstGeom prst="rect">
            <a:avLst/>
          </a:prstGeom>
          <a:solidFill>
            <a:srgbClr val="C0C0C0"/>
          </a:solidFill>
          <a:ln w="12600">
            <a:solidFill>
              <a:schemeClr val="tx1"/>
            </a:solidFill>
            <a:miter/>
          </a:ln>
        </p:spPr>
        <p:style>
          <a:lnRef idx="0">
            <a:scrgbClr r="0" g="0" b="0"/>
          </a:lnRef>
          <a:fillRef idx="0">
            <a:scrgbClr r="0" g="0" b="0"/>
          </a:fillRef>
          <a:effectRef idx="0">
            <a:scrgbClr r="0" g="0" b="0"/>
          </a:effectRef>
          <a:fontRef idx="minor"/>
        </p:style>
      </p:sp>
      <p:sp>
        <p:nvSpPr>
          <p:cNvPr id="171" name="CustomShape 19"/>
          <p:cNvSpPr/>
          <p:nvPr/>
        </p:nvSpPr>
        <p:spPr>
          <a:xfrm>
            <a:off x="1863720" y="3314520"/>
            <a:ext cx="3199680" cy="342360"/>
          </a:xfrm>
          <a:prstGeom prst="rect">
            <a:avLst/>
          </a:prstGeom>
          <a:solidFill>
            <a:srgbClr val="C0C0C0"/>
          </a:solidFill>
          <a:ln w="12600">
            <a:solidFill>
              <a:schemeClr val="tx1"/>
            </a:solidFill>
            <a:miter/>
          </a:ln>
        </p:spPr>
        <p:style>
          <a:lnRef idx="0">
            <a:scrgbClr r="0" g="0" b="0"/>
          </a:lnRef>
          <a:fillRef idx="0">
            <a:scrgbClr r="0" g="0" b="0"/>
          </a:fillRef>
          <a:effectRef idx="0">
            <a:scrgbClr r="0" g="0" b="0"/>
          </a:effectRef>
          <a:fontRef idx="minor"/>
        </p:style>
      </p:sp>
      <p:sp>
        <p:nvSpPr>
          <p:cNvPr id="172" name="CustomShape 20"/>
          <p:cNvSpPr/>
          <p:nvPr/>
        </p:nvSpPr>
        <p:spPr>
          <a:xfrm>
            <a:off x="1978200" y="2961000"/>
            <a:ext cx="4568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16560" tIns="45000" rIns="90000" bIns="45000" anchor="ctr"/>
          <a:lstStyle/>
          <a:p>
            <a:pPr>
              <a:lnSpc>
                <a:spcPct val="100000"/>
              </a:lnSpc>
            </a:pPr>
            <a:r>
              <a:rPr lang="en-US" sz="1350" b="0" strike="noStrike" spc="-1">
                <a:solidFill>
                  <a:srgbClr val="000000"/>
                </a:solidFill>
                <a:uFill>
                  <a:solidFill>
                    <a:srgbClr val="FFFFFF"/>
                  </a:solidFill>
                </a:uFill>
                <a:latin typeface="Century Gothic"/>
              </a:rPr>
              <a:t>Valid</a:t>
            </a:r>
            <a:endParaRPr lang="en-US" sz="1800" b="0" strike="noStrike" spc="-1">
              <a:solidFill>
                <a:srgbClr val="000000"/>
              </a:solidFill>
              <a:uFill>
                <a:solidFill>
                  <a:srgbClr val="FFFFFF"/>
                </a:solidFill>
              </a:uFill>
              <a:latin typeface="Arial"/>
            </a:endParaRPr>
          </a:p>
        </p:txBody>
      </p:sp>
      <p:sp>
        <p:nvSpPr>
          <p:cNvPr id="173" name="CustomShape 21"/>
          <p:cNvSpPr/>
          <p:nvPr/>
        </p:nvSpPr>
        <p:spPr>
          <a:xfrm>
            <a:off x="1978200" y="3371760"/>
            <a:ext cx="4568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16560" tIns="45000" rIns="90000" bIns="45000" anchor="ctr"/>
          <a:lstStyle/>
          <a:p>
            <a:pPr>
              <a:lnSpc>
                <a:spcPct val="100000"/>
              </a:lnSpc>
            </a:pPr>
            <a:r>
              <a:rPr lang="en-US" sz="1350" b="0" strike="noStrike" spc="-1">
                <a:solidFill>
                  <a:srgbClr val="000000"/>
                </a:solidFill>
                <a:uFill>
                  <a:solidFill>
                    <a:srgbClr val="FFFFFF"/>
                  </a:solidFill>
                </a:uFill>
                <a:latin typeface="Century Gothic"/>
              </a:rPr>
              <a:t>Valid</a:t>
            </a:r>
            <a:endParaRPr lang="en-US" sz="1800" b="0" strike="noStrike" spc="-1">
              <a:solidFill>
                <a:srgbClr val="000000"/>
              </a:solidFill>
              <a:uFill>
                <a:solidFill>
                  <a:srgbClr val="FFFFFF"/>
                </a:solidFill>
              </a:uFill>
              <a:latin typeface="Arial"/>
            </a:endParaRPr>
          </a:p>
        </p:txBody>
      </p:sp>
      <p:sp>
        <p:nvSpPr>
          <p:cNvPr id="174" name="CustomShape 22"/>
          <p:cNvSpPr/>
          <p:nvPr/>
        </p:nvSpPr>
        <p:spPr>
          <a:xfrm>
            <a:off x="2549520" y="2961000"/>
            <a:ext cx="6854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175" name="CustomShape 23"/>
          <p:cNvSpPr/>
          <p:nvPr/>
        </p:nvSpPr>
        <p:spPr>
          <a:xfrm>
            <a:off x="2549520" y="3371760"/>
            <a:ext cx="6854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176" name="CustomShape 24"/>
          <p:cNvSpPr/>
          <p:nvPr/>
        </p:nvSpPr>
        <p:spPr>
          <a:xfrm>
            <a:off x="1261800" y="2926080"/>
            <a:ext cx="62604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Set 2:</a:t>
            </a:r>
            <a:endParaRPr lang="en-US" sz="1800" b="0" strike="noStrike" spc="-1">
              <a:solidFill>
                <a:srgbClr val="000000"/>
              </a:solidFill>
              <a:uFill>
                <a:solidFill>
                  <a:srgbClr val="FFFFFF"/>
                </a:solidFill>
              </a:uFill>
              <a:latin typeface="Arial"/>
            </a:endParaRPr>
          </a:p>
        </p:txBody>
      </p:sp>
      <p:sp>
        <p:nvSpPr>
          <p:cNvPr id="177" name="CustomShape 25"/>
          <p:cNvSpPr/>
          <p:nvPr/>
        </p:nvSpPr>
        <p:spPr>
          <a:xfrm>
            <a:off x="1261800" y="3349800"/>
            <a:ext cx="62604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Set 3:</a:t>
            </a:r>
            <a:endParaRPr lang="en-US" sz="1800" b="0" strike="noStrike" spc="-1">
              <a:solidFill>
                <a:srgbClr val="000000"/>
              </a:solidFill>
              <a:uFill>
                <a:solidFill>
                  <a:srgbClr val="FFFFFF"/>
                </a:solidFill>
              </a:uFill>
              <a:latin typeface="Arial"/>
            </a:endParaRPr>
          </a:p>
        </p:txBody>
      </p:sp>
      <p:sp>
        <p:nvSpPr>
          <p:cNvPr id="178" name="CustomShape 26"/>
          <p:cNvSpPr/>
          <p:nvPr/>
        </p:nvSpPr>
        <p:spPr>
          <a:xfrm>
            <a:off x="3349800" y="2961000"/>
            <a:ext cx="154260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Cache block</a:t>
            </a:r>
            <a:endParaRPr lang="en-US" sz="1800" b="0" strike="noStrike" spc="-1">
              <a:solidFill>
                <a:srgbClr val="000000"/>
              </a:solidFill>
              <a:uFill>
                <a:solidFill>
                  <a:srgbClr val="FFFFFF"/>
                </a:solidFill>
              </a:uFill>
              <a:latin typeface="Arial"/>
            </a:endParaRPr>
          </a:p>
        </p:txBody>
      </p:sp>
      <p:sp>
        <p:nvSpPr>
          <p:cNvPr id="179" name="CustomShape 27"/>
          <p:cNvSpPr/>
          <p:nvPr/>
        </p:nvSpPr>
        <p:spPr>
          <a:xfrm>
            <a:off x="3349800" y="3360960"/>
            <a:ext cx="154260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Cache block</a:t>
            </a:r>
            <a:endParaRPr lang="en-US" sz="1800" b="0" strike="noStrike" spc="-1">
              <a:solidFill>
                <a:srgbClr val="000000"/>
              </a:solidFill>
              <a:uFill>
                <a:solidFill>
                  <a:srgbClr val="FFFFFF"/>
                </a:solidFill>
              </a:uFill>
              <a:latin typeface="Arial"/>
            </a:endParaRPr>
          </a:p>
        </p:txBody>
      </p:sp>
      <p:graphicFrame>
        <p:nvGraphicFramePr>
          <p:cNvPr id="180" name="Table 28"/>
          <p:cNvGraphicFramePr/>
          <p:nvPr>
            <p:extLst>
              <p:ext uri="{D42A27DB-BD31-4B8C-83A1-F6EECF244321}">
                <p14:modId xmlns:p14="http://schemas.microsoft.com/office/powerpoint/2010/main" val="1319772301"/>
              </p:ext>
            </p:extLst>
          </p:nvPr>
        </p:nvGraphicFramePr>
        <p:xfrm>
          <a:off x="5870340" y="2515580"/>
          <a:ext cx="2457000" cy="2194560"/>
        </p:xfrm>
        <a:graphic>
          <a:graphicData uri="http://schemas.openxmlformats.org/drawingml/2006/table">
            <a:tbl>
              <a:tblPr/>
              <a:tblGrid>
                <a:gridCol w="614160">
                  <a:extLst>
                    <a:ext uri="{9D8B030D-6E8A-4147-A177-3AD203B41FA5}">
                      <a16:colId xmlns:a16="http://schemas.microsoft.com/office/drawing/2014/main" val="20000"/>
                    </a:ext>
                  </a:extLst>
                </a:gridCol>
                <a:gridCol w="614160">
                  <a:extLst>
                    <a:ext uri="{9D8B030D-6E8A-4147-A177-3AD203B41FA5}">
                      <a16:colId xmlns:a16="http://schemas.microsoft.com/office/drawing/2014/main" val="20001"/>
                    </a:ext>
                  </a:extLst>
                </a:gridCol>
                <a:gridCol w="614160">
                  <a:extLst>
                    <a:ext uri="{9D8B030D-6E8A-4147-A177-3AD203B41FA5}">
                      <a16:colId xmlns:a16="http://schemas.microsoft.com/office/drawing/2014/main" val="20002"/>
                    </a:ext>
                  </a:extLst>
                </a:gridCol>
                <a:gridCol w="614520">
                  <a:extLst>
                    <a:ext uri="{9D8B030D-6E8A-4147-A177-3AD203B41FA5}">
                      <a16:colId xmlns:a16="http://schemas.microsoft.com/office/drawing/2014/main" val="20003"/>
                    </a:ext>
                  </a:extLst>
                </a:gridCol>
              </a:tblGrid>
              <a:tr h="344880">
                <a:tc>
                  <a:txBody>
                    <a:bodyPr/>
                    <a:lstStyle/>
                    <a:p>
                      <a:endParaRPr lang="en-US"/>
                    </a:p>
                  </a:txBody>
                  <a:tcPr marL="68400" marR="68400">
                    <a:noFill/>
                  </a:tcPr>
                </a:tc>
                <a:tc>
                  <a:txBody>
                    <a:bodyPr/>
                    <a:lstStyle/>
                    <a:p>
                      <a:pPr algn="ctr">
                        <a:lnSpc>
                          <a:spcPct val="100000"/>
                        </a:lnSpc>
                      </a:pPr>
                      <a:r>
                        <a:rPr lang="en-US" sz="1800" b="0" strike="noStrike" spc="-1" dirty="0">
                          <a:solidFill>
                            <a:srgbClr val="000000"/>
                          </a:solidFill>
                          <a:uFill>
                            <a:solidFill>
                              <a:srgbClr val="FFFFFF"/>
                            </a:solidFill>
                          </a:uFill>
                          <a:latin typeface="Arial"/>
                        </a:rPr>
                        <a:t>t</a:t>
                      </a: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s</a:t>
                      </a: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b</a:t>
                      </a:r>
                    </a:p>
                  </a:txBody>
                  <a:tcPr marL="68400" marR="68400">
                    <a:noFill/>
                  </a:tcPr>
                </a:tc>
                <a:extLst>
                  <a:ext uri="{0D108BD9-81ED-4DB2-BD59-A6C34878D82A}">
                    <a16:rowId xmlns:a16="http://schemas.microsoft.com/office/drawing/2014/main" val="10000"/>
                  </a:ext>
                </a:extLst>
              </a:tr>
              <a:tr h="344880">
                <a:tc>
                  <a:txBody>
                    <a:bodyPr/>
                    <a:lstStyle/>
                    <a:p>
                      <a:pPr>
                        <a:lnSpc>
                          <a:spcPct val="100000"/>
                        </a:lnSpc>
                      </a:pPr>
                      <a:r>
                        <a:rPr lang="en-US" sz="1800" b="1" strike="noStrike" spc="-1">
                          <a:solidFill>
                            <a:srgbClr val="660066"/>
                          </a:solidFill>
                          <a:uFill>
                            <a:solidFill>
                              <a:srgbClr val="FFFFFF"/>
                            </a:solidFill>
                          </a:uFill>
                          <a:latin typeface="Arial"/>
                        </a:rPr>
                        <a:t>A.</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1</a:t>
                      </a: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2</a:t>
                      </a: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3</a:t>
                      </a:r>
                    </a:p>
                  </a:txBody>
                  <a:tcPr marL="68400" marR="68400">
                    <a:noFill/>
                  </a:tcPr>
                </a:tc>
                <a:extLst>
                  <a:ext uri="{0D108BD9-81ED-4DB2-BD59-A6C34878D82A}">
                    <a16:rowId xmlns:a16="http://schemas.microsoft.com/office/drawing/2014/main" val="10001"/>
                  </a:ext>
                </a:extLst>
              </a:tr>
              <a:tr h="344880">
                <a:tc>
                  <a:txBody>
                    <a:bodyPr/>
                    <a:lstStyle/>
                    <a:p>
                      <a:pPr>
                        <a:lnSpc>
                          <a:spcPct val="100000"/>
                        </a:lnSpc>
                      </a:pPr>
                      <a:r>
                        <a:rPr lang="en-US" sz="1800" b="1" strike="noStrike" spc="-1">
                          <a:solidFill>
                            <a:srgbClr val="660066"/>
                          </a:solidFill>
                          <a:uFill>
                            <a:solidFill>
                              <a:srgbClr val="FFFFFF"/>
                            </a:solidFill>
                          </a:uFill>
                          <a:latin typeface="Arial"/>
                        </a:rPr>
                        <a:t>B.</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27</a:t>
                      </a: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2</a:t>
                      </a: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3</a:t>
                      </a:r>
                    </a:p>
                  </a:txBody>
                  <a:tcPr marL="68400" marR="68400">
                    <a:noFill/>
                  </a:tcPr>
                </a:tc>
                <a:extLst>
                  <a:ext uri="{0D108BD9-81ED-4DB2-BD59-A6C34878D82A}">
                    <a16:rowId xmlns:a16="http://schemas.microsoft.com/office/drawing/2014/main" val="10002"/>
                  </a:ext>
                </a:extLst>
              </a:tr>
              <a:tr h="344880">
                <a:tc>
                  <a:txBody>
                    <a:bodyPr/>
                    <a:lstStyle/>
                    <a:p>
                      <a:pPr>
                        <a:lnSpc>
                          <a:spcPct val="100000"/>
                        </a:lnSpc>
                      </a:pPr>
                      <a:r>
                        <a:rPr lang="en-US" sz="1800" b="1" strike="noStrike" spc="-1">
                          <a:solidFill>
                            <a:srgbClr val="660066"/>
                          </a:solidFill>
                          <a:uFill>
                            <a:solidFill>
                              <a:srgbClr val="FFFFFF"/>
                            </a:solidFill>
                          </a:uFill>
                          <a:latin typeface="Arial"/>
                        </a:rPr>
                        <a:t>C.</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25</a:t>
                      </a: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4</a:t>
                      </a: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3</a:t>
                      </a:r>
                    </a:p>
                  </a:txBody>
                  <a:tcPr marL="68400" marR="68400">
                    <a:noFill/>
                  </a:tcPr>
                </a:tc>
                <a:extLst>
                  <a:ext uri="{0D108BD9-81ED-4DB2-BD59-A6C34878D82A}">
                    <a16:rowId xmlns:a16="http://schemas.microsoft.com/office/drawing/2014/main" val="10003"/>
                  </a:ext>
                </a:extLst>
              </a:tr>
              <a:tr h="344880">
                <a:tc>
                  <a:txBody>
                    <a:bodyPr/>
                    <a:lstStyle/>
                    <a:p>
                      <a:pPr>
                        <a:lnSpc>
                          <a:spcPct val="100000"/>
                        </a:lnSpc>
                      </a:pPr>
                      <a:r>
                        <a:rPr lang="en-US" sz="1800" b="1" strike="noStrike" spc="-1">
                          <a:solidFill>
                            <a:srgbClr val="660066"/>
                          </a:solidFill>
                          <a:uFill>
                            <a:solidFill>
                              <a:srgbClr val="FFFFFF"/>
                            </a:solidFill>
                          </a:uFill>
                          <a:latin typeface="Arial"/>
                        </a:rPr>
                        <a:t>D.</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1</a:t>
                      </a: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4</a:t>
                      </a: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8</a:t>
                      </a:r>
                    </a:p>
                  </a:txBody>
                  <a:tcPr marL="68400" marR="68400">
                    <a:noFill/>
                  </a:tcPr>
                </a:tc>
                <a:extLst>
                  <a:ext uri="{0D108BD9-81ED-4DB2-BD59-A6C34878D82A}">
                    <a16:rowId xmlns:a16="http://schemas.microsoft.com/office/drawing/2014/main" val="10004"/>
                  </a:ext>
                </a:extLst>
              </a:tr>
              <a:tr h="345960">
                <a:tc>
                  <a:txBody>
                    <a:bodyPr/>
                    <a:lstStyle/>
                    <a:p>
                      <a:pPr>
                        <a:lnSpc>
                          <a:spcPct val="100000"/>
                        </a:lnSpc>
                      </a:pPr>
                      <a:r>
                        <a:rPr lang="en-US" sz="1800" b="1" strike="noStrike" spc="-1">
                          <a:solidFill>
                            <a:srgbClr val="660066"/>
                          </a:solidFill>
                          <a:uFill>
                            <a:solidFill>
                              <a:srgbClr val="FFFFFF"/>
                            </a:solidFill>
                          </a:uFill>
                          <a:latin typeface="Arial"/>
                        </a:rPr>
                        <a:t>E.</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20</a:t>
                      </a: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4</a:t>
                      </a:r>
                    </a:p>
                  </a:txBody>
                  <a:tcPr marL="68400" marR="68400">
                    <a:noFill/>
                  </a:tcPr>
                </a:tc>
                <a:tc>
                  <a:txBody>
                    <a:bodyPr/>
                    <a:lstStyle/>
                    <a:p>
                      <a:pPr algn="ctr">
                        <a:lnSpc>
                          <a:spcPct val="100000"/>
                        </a:lnSpc>
                      </a:pPr>
                      <a:r>
                        <a:rPr lang="en-US" sz="1800" b="0" strike="noStrike" spc="-1" dirty="0">
                          <a:solidFill>
                            <a:srgbClr val="000000"/>
                          </a:solidFill>
                          <a:uFill>
                            <a:solidFill>
                              <a:srgbClr val="FFFFFF"/>
                            </a:solidFill>
                          </a:uFill>
                          <a:latin typeface="Arial"/>
                        </a:rPr>
                        <a:t>8</a:t>
                      </a:r>
                    </a:p>
                  </a:txBody>
                  <a:tcPr marL="68400" marR="68400">
                    <a:noFill/>
                  </a:tcPr>
                </a:tc>
                <a:extLst>
                  <a:ext uri="{0D108BD9-81ED-4DB2-BD59-A6C34878D82A}">
                    <a16:rowId xmlns:a16="http://schemas.microsoft.com/office/drawing/2014/main" val="10005"/>
                  </a:ext>
                </a:extLst>
              </a:tr>
            </a:tbl>
          </a:graphicData>
        </a:graphic>
      </p:graphicFrame>
      <p:sp>
        <p:nvSpPr>
          <p:cNvPr id="181" name="CustomShape 29"/>
          <p:cNvSpPr/>
          <p:nvPr/>
        </p:nvSpPr>
        <p:spPr>
          <a:xfrm>
            <a:off x="1934640" y="3886200"/>
            <a:ext cx="54252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dirty="0">
                <a:solidFill>
                  <a:srgbClr val="000000"/>
                </a:solidFill>
                <a:uFill>
                  <a:solidFill>
                    <a:srgbClr val="FFFFFF"/>
                  </a:solidFill>
                </a:uFill>
                <a:latin typeface="Century Gothic"/>
              </a:rPr>
              <a:t>t </a:t>
            </a:r>
            <a:r>
              <a:rPr lang="en-US" sz="1500" b="0" strike="noStrike" spc="-1" dirty="0">
                <a:solidFill>
                  <a:srgbClr val="000000"/>
                </a:solidFill>
                <a:uFill>
                  <a:solidFill>
                    <a:srgbClr val="FFFFFF"/>
                  </a:solidFill>
                </a:uFill>
                <a:latin typeface="Century Gothic"/>
              </a:rPr>
              <a:t>bits</a:t>
            </a:r>
            <a:endParaRPr lang="en-US" sz="1800" b="0" strike="noStrike" spc="-1" dirty="0">
              <a:solidFill>
                <a:srgbClr val="000000"/>
              </a:solidFill>
              <a:uFill>
                <a:solidFill>
                  <a:srgbClr val="FFFFFF"/>
                </a:solidFill>
              </a:uFill>
              <a:latin typeface="Arial"/>
            </a:endParaRPr>
          </a:p>
        </p:txBody>
      </p:sp>
      <p:sp>
        <p:nvSpPr>
          <p:cNvPr id="182" name="CustomShape 30"/>
          <p:cNvSpPr/>
          <p:nvPr/>
        </p:nvSpPr>
        <p:spPr>
          <a:xfrm>
            <a:off x="2751480" y="3886200"/>
            <a:ext cx="58392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a:solidFill>
                  <a:srgbClr val="000000"/>
                </a:solidFill>
                <a:uFill>
                  <a:solidFill>
                    <a:srgbClr val="FFFFFF"/>
                  </a:solidFill>
                </a:uFill>
                <a:latin typeface="Century Gothic"/>
              </a:rPr>
              <a:t>s </a:t>
            </a:r>
            <a:r>
              <a:rPr lang="en-US" sz="1500" b="0" strike="noStrike" spc="-1">
                <a:solidFill>
                  <a:srgbClr val="000000"/>
                </a:solidFill>
                <a:uFill>
                  <a:solidFill>
                    <a:srgbClr val="FFFFFF"/>
                  </a:solidFill>
                </a:uFill>
                <a:latin typeface="Century Gothic"/>
              </a:rPr>
              <a:t>bits</a:t>
            </a:r>
            <a:endParaRPr lang="en-US" sz="1800" b="0" strike="noStrike" spc="-1">
              <a:solidFill>
                <a:srgbClr val="000000"/>
              </a:solidFill>
              <a:uFill>
                <a:solidFill>
                  <a:srgbClr val="FFFFFF"/>
                </a:solidFill>
              </a:uFill>
              <a:latin typeface="Arial"/>
            </a:endParaRPr>
          </a:p>
        </p:txBody>
      </p:sp>
      <p:sp>
        <p:nvSpPr>
          <p:cNvPr id="183" name="CustomShape 31"/>
          <p:cNvSpPr/>
          <p:nvPr/>
        </p:nvSpPr>
        <p:spPr>
          <a:xfrm>
            <a:off x="3555360" y="4170600"/>
            <a:ext cx="856800" cy="173520"/>
          </a:xfrm>
          <a:prstGeom prst="rect">
            <a:avLst/>
          </a:prstGeom>
          <a:noFill/>
          <a:ln w="12600">
            <a:solidFill>
              <a:schemeClr val="tx1"/>
            </a:solidFill>
            <a:miter/>
          </a:ln>
        </p:spPr>
        <p:style>
          <a:lnRef idx="0">
            <a:scrgbClr r="0" g="0" b="0"/>
          </a:lnRef>
          <a:fillRef idx="0">
            <a:scrgbClr r="0" g="0" b="0"/>
          </a:fillRef>
          <a:effectRef idx="0">
            <a:scrgbClr r="0" g="0" b="0"/>
          </a:effectRef>
          <a:fontRef idx="minor"/>
        </p:style>
      </p:sp>
      <p:sp>
        <p:nvSpPr>
          <p:cNvPr id="184" name="CustomShape 32"/>
          <p:cNvSpPr/>
          <p:nvPr/>
        </p:nvSpPr>
        <p:spPr>
          <a:xfrm>
            <a:off x="2698200" y="4170600"/>
            <a:ext cx="856800" cy="173520"/>
          </a:xfrm>
          <a:prstGeom prst="rect">
            <a:avLst/>
          </a:prstGeom>
          <a:noFill/>
          <a:ln w="12600">
            <a:solidFill>
              <a:schemeClr val="tx1"/>
            </a:solidFill>
            <a:miter/>
          </a:ln>
        </p:spPr>
        <p:style>
          <a:lnRef idx="0">
            <a:scrgbClr r="0" g="0" b="0"/>
          </a:lnRef>
          <a:fillRef idx="0">
            <a:scrgbClr r="0" g="0" b="0"/>
          </a:fillRef>
          <a:effectRef idx="0">
            <a:scrgbClr r="0" g="0" b="0"/>
          </a:effectRef>
          <a:fontRef idx="minor"/>
        </p:style>
      </p:sp>
      <p:sp>
        <p:nvSpPr>
          <p:cNvPr id="185" name="CustomShape 33"/>
          <p:cNvSpPr/>
          <p:nvPr/>
        </p:nvSpPr>
        <p:spPr>
          <a:xfrm>
            <a:off x="1841040" y="4170600"/>
            <a:ext cx="856800" cy="173520"/>
          </a:xfrm>
          <a:prstGeom prst="rect">
            <a:avLst/>
          </a:prstGeom>
          <a:noFill/>
          <a:ln w="12600">
            <a:solidFill>
              <a:schemeClr val="tx1"/>
            </a:solidFill>
            <a:miter/>
          </a:ln>
        </p:spPr>
        <p:style>
          <a:lnRef idx="0">
            <a:scrgbClr r="0" g="0" b="0"/>
          </a:lnRef>
          <a:fillRef idx="0">
            <a:scrgbClr r="0" g="0" b="0"/>
          </a:fillRef>
          <a:effectRef idx="0">
            <a:scrgbClr r="0" g="0" b="0"/>
          </a:effectRef>
          <a:fontRef idx="minor"/>
        </p:style>
      </p:sp>
      <p:sp>
        <p:nvSpPr>
          <p:cNvPr id="186" name="CustomShape 34"/>
          <p:cNvSpPr/>
          <p:nvPr/>
        </p:nvSpPr>
        <p:spPr>
          <a:xfrm>
            <a:off x="3717360" y="3886200"/>
            <a:ext cx="59616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a:solidFill>
                  <a:srgbClr val="000000"/>
                </a:solidFill>
                <a:uFill>
                  <a:solidFill>
                    <a:srgbClr val="FFFFFF"/>
                  </a:solidFill>
                </a:uFill>
                <a:latin typeface="Century Gothic"/>
              </a:rPr>
              <a:t>b </a:t>
            </a:r>
            <a:r>
              <a:rPr lang="en-US" sz="1500" b="0" strike="noStrike" spc="-1">
                <a:solidFill>
                  <a:srgbClr val="000000"/>
                </a:solidFill>
                <a:uFill>
                  <a:solidFill>
                    <a:srgbClr val="FFFFFF"/>
                  </a:solidFill>
                </a:uFill>
                <a:latin typeface="Century Gothic"/>
              </a:rPr>
              <a:t>bits</a:t>
            </a:r>
            <a:endParaRPr lang="en-US" sz="1800" b="0" strike="noStrike" spc="-1">
              <a:solidFill>
                <a:srgbClr val="000000"/>
              </a:solidFill>
              <a:uFill>
                <a:solidFill>
                  <a:srgbClr val="FFFFFF"/>
                </a:solidFill>
              </a:uFill>
              <a:latin typeface="Arial"/>
            </a:endParaRPr>
          </a:p>
        </p:txBody>
      </p:sp>
      <p:sp>
        <p:nvSpPr>
          <p:cNvPr id="187" name="CustomShape 35"/>
          <p:cNvSpPr/>
          <p:nvPr/>
        </p:nvSpPr>
        <p:spPr>
          <a:xfrm>
            <a:off x="4304880" y="4286880"/>
            <a:ext cx="260280" cy="2505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050" b="0" strike="noStrike" spc="-1">
                <a:solidFill>
                  <a:srgbClr val="000000"/>
                </a:solidFill>
                <a:uFill>
                  <a:solidFill>
                    <a:srgbClr val="FFFFFF"/>
                  </a:solidFill>
                </a:uFill>
                <a:latin typeface="Courier New"/>
              </a:rPr>
              <a:t>0</a:t>
            </a:r>
            <a:endParaRPr lang="en-US" sz="1800" b="0" strike="noStrike" spc="-1">
              <a:solidFill>
                <a:srgbClr val="000000"/>
              </a:solidFill>
              <a:uFill>
                <a:solidFill>
                  <a:srgbClr val="FFFFFF"/>
                </a:solidFill>
              </a:uFill>
              <a:latin typeface="Arial"/>
            </a:endParaRPr>
          </a:p>
        </p:txBody>
      </p:sp>
      <p:sp>
        <p:nvSpPr>
          <p:cNvPr id="188" name="CustomShape 36"/>
          <p:cNvSpPr/>
          <p:nvPr/>
        </p:nvSpPr>
        <p:spPr>
          <a:xfrm>
            <a:off x="1774440" y="4286880"/>
            <a:ext cx="339480" cy="2505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050" b="0" strike="noStrike" spc="-1">
                <a:solidFill>
                  <a:srgbClr val="000000"/>
                </a:solidFill>
                <a:uFill>
                  <a:solidFill>
                    <a:srgbClr val="FFFFFF"/>
                  </a:solidFill>
                </a:uFill>
                <a:latin typeface="Courier New"/>
              </a:rPr>
              <a:t>31</a:t>
            </a:r>
            <a:endParaRPr lang="en-US" sz="1800" b="0" strike="noStrike" spc="-1">
              <a:solidFill>
                <a:srgbClr val="000000"/>
              </a:solidFill>
              <a:uFill>
                <a:solidFill>
                  <a:srgbClr val="FFFFFF"/>
                </a:solidFill>
              </a:uFill>
              <a:latin typeface="Arial"/>
            </a:endParaRPr>
          </a:p>
        </p:txBody>
      </p:sp>
      <p:sp>
        <p:nvSpPr>
          <p:cNvPr id="189" name="CustomShape 37"/>
          <p:cNvSpPr/>
          <p:nvPr/>
        </p:nvSpPr>
        <p:spPr>
          <a:xfrm>
            <a:off x="2044080" y="4713840"/>
            <a:ext cx="414360" cy="27288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350" b="0" i="1"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190" name="CustomShape 38"/>
          <p:cNvSpPr/>
          <p:nvPr/>
        </p:nvSpPr>
        <p:spPr>
          <a:xfrm>
            <a:off x="2599560" y="4713840"/>
            <a:ext cx="1012680" cy="272880"/>
          </a:xfrm>
          <a:prstGeom prst="rect">
            <a:avLst/>
          </a:prstGeom>
          <a:noFill/>
          <a:ln>
            <a:noFill/>
          </a:ln>
        </p:spPr>
        <p:style>
          <a:lnRef idx="0">
            <a:scrgbClr r="0" g="0" b="0"/>
          </a:lnRef>
          <a:fillRef idx="0">
            <a:scrgbClr r="0" g="0" b="0"/>
          </a:fillRef>
          <a:effectRef idx="0">
            <a:scrgbClr r="0" g="0" b="0"/>
          </a:effectRef>
          <a:fontRef idx="minor"/>
        </p:style>
        <p:txBody>
          <a:bodyPr lIns="68040" tIns="33480" rIns="68040" bIns="33480"/>
          <a:lstStyle/>
          <a:p>
            <a:pPr>
              <a:lnSpc>
                <a:spcPct val="100000"/>
              </a:lnSpc>
            </a:pPr>
            <a:r>
              <a:rPr lang="en-US" sz="1350" b="0" i="1" strike="noStrike" spc="-1">
                <a:solidFill>
                  <a:srgbClr val="000000"/>
                </a:solidFill>
                <a:uFill>
                  <a:solidFill>
                    <a:srgbClr val="FFFFFF"/>
                  </a:solidFill>
                </a:uFill>
                <a:latin typeface="Century Gothic"/>
              </a:rPr>
              <a:t>Set index</a:t>
            </a:r>
            <a:endParaRPr lang="en-US" sz="1800" b="0" strike="noStrike" spc="-1">
              <a:solidFill>
                <a:srgbClr val="000000"/>
              </a:solidFill>
              <a:uFill>
                <a:solidFill>
                  <a:srgbClr val="FFFFFF"/>
                </a:solidFill>
              </a:uFill>
              <a:latin typeface="Arial"/>
            </a:endParaRPr>
          </a:p>
        </p:txBody>
      </p:sp>
      <p:sp>
        <p:nvSpPr>
          <p:cNvPr id="191" name="CustomShape 39"/>
          <p:cNvSpPr/>
          <p:nvPr/>
        </p:nvSpPr>
        <p:spPr>
          <a:xfrm rot="5400000">
            <a:off x="2126880" y="4206240"/>
            <a:ext cx="228240" cy="799560"/>
          </a:xfrm>
          <a:prstGeom prst="rightBrace">
            <a:avLst>
              <a:gd name="adj1" fmla="val 29167"/>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192" name="CustomShape 40"/>
          <p:cNvSpPr/>
          <p:nvPr/>
        </p:nvSpPr>
        <p:spPr>
          <a:xfrm rot="5400000">
            <a:off x="2984040" y="4206240"/>
            <a:ext cx="228240" cy="799560"/>
          </a:xfrm>
          <a:prstGeom prst="rightBrace">
            <a:avLst>
              <a:gd name="adj1" fmla="val 29167"/>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193" name="CustomShape 41"/>
          <p:cNvSpPr/>
          <p:nvPr/>
        </p:nvSpPr>
        <p:spPr>
          <a:xfrm rot="5400000">
            <a:off x="3898440" y="4206240"/>
            <a:ext cx="228240" cy="799560"/>
          </a:xfrm>
          <a:prstGeom prst="rightBrace">
            <a:avLst>
              <a:gd name="adj1" fmla="val 29167"/>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194" name="CustomShape 42"/>
          <p:cNvSpPr/>
          <p:nvPr/>
        </p:nvSpPr>
        <p:spPr>
          <a:xfrm>
            <a:off x="3574800" y="4713840"/>
            <a:ext cx="1018080" cy="27288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350" b="0" i="1" strike="noStrike" spc="-1">
                <a:solidFill>
                  <a:srgbClr val="000000"/>
                </a:solidFill>
                <a:uFill>
                  <a:solidFill>
                    <a:srgbClr val="FFFFFF"/>
                  </a:solidFill>
                </a:uFill>
                <a:latin typeface="Century Gothic"/>
              </a:rPr>
              <a:t>Block offset</a:t>
            </a:r>
            <a:endParaRPr lang="en-US" sz="1800" b="0" strike="noStrike" spc="-1">
              <a:solidFill>
                <a:srgbClr val="000000"/>
              </a:solidFill>
              <a:uFill>
                <a:solidFill>
                  <a:srgbClr val="FFFFFF"/>
                </a:solidFill>
              </a:uFill>
              <a:latin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TextShape 1"/>
          <p:cNvSpPr txBox="1"/>
          <p:nvPr/>
        </p:nvSpPr>
        <p:spPr>
          <a:xfrm>
            <a:off x="1486080" y="914400"/>
            <a:ext cx="6057000" cy="628200"/>
          </a:xfrm>
          <a:prstGeom prst="rect">
            <a:avLst/>
          </a:prstGeom>
          <a:noFill/>
          <a:ln>
            <a:noFill/>
          </a:ln>
        </p:spPr>
        <p:txBody>
          <a:bodyPr/>
          <a:lstStyle/>
          <a:p>
            <a:pPr marL="171360" indent="-171000">
              <a:lnSpc>
                <a:spcPct val="90000"/>
              </a:lnSpc>
              <a:buClr>
                <a:srgbClr val="000000"/>
              </a:buClr>
              <a:buFont typeface="Arial"/>
              <a:buChar char="•"/>
            </a:pPr>
            <a:r>
              <a:rPr lang="en-US" sz="1800" b="0" strike="noStrike" spc="-1">
                <a:solidFill>
                  <a:srgbClr val="000000"/>
                </a:solidFill>
                <a:uFill>
                  <a:solidFill>
                    <a:srgbClr val="FFFFFF"/>
                  </a:solidFill>
                </a:uFill>
                <a:latin typeface="Arial"/>
              </a:rPr>
              <a:t>Assuming a 32-bit address (i.e. m=32), how many bits are used for tag (t), set index (s), and block offset (b).</a:t>
            </a:r>
            <a:endParaRPr lang="en-US" sz="2100" b="0" strike="noStrike" spc="-1">
              <a:solidFill>
                <a:srgbClr val="000000"/>
              </a:solidFill>
              <a:uFill>
                <a:solidFill>
                  <a:srgbClr val="FFFFFF"/>
                </a:solidFill>
              </a:uFill>
              <a:latin typeface="Arial"/>
            </a:endParaRPr>
          </a:p>
        </p:txBody>
      </p:sp>
      <p:sp>
        <p:nvSpPr>
          <p:cNvPr id="154" name="TextShape 2"/>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Direct-Mapped Cache Example</a:t>
            </a:r>
            <a:endParaRPr lang="en-US" sz="1350" b="0" strike="noStrike" spc="-1">
              <a:solidFill>
                <a:srgbClr val="000000"/>
              </a:solidFill>
              <a:uFill>
                <a:solidFill>
                  <a:srgbClr val="FFFFFF"/>
                </a:solidFill>
              </a:uFill>
              <a:latin typeface="Arial"/>
            </a:endParaRPr>
          </a:p>
        </p:txBody>
      </p:sp>
      <p:sp>
        <p:nvSpPr>
          <p:cNvPr id="155" name="TextShape 3"/>
          <p:cNvSpPr txBox="1"/>
          <p:nvPr/>
        </p:nvSpPr>
        <p:spPr>
          <a:xfrm>
            <a:off x="1143360" y="4767480"/>
            <a:ext cx="1543680" cy="273240"/>
          </a:xfrm>
          <a:prstGeom prst="rect">
            <a:avLst/>
          </a:prstGeom>
          <a:noFill/>
          <a:ln>
            <a:noFill/>
          </a:ln>
        </p:spPr>
        <p:txBody>
          <a:bodyPr anchor="ctr"/>
          <a:lstStyle/>
          <a:p>
            <a:pPr algn="r">
              <a:lnSpc>
                <a:spcPct val="100000"/>
              </a:lnSpc>
            </a:pPr>
            <a:fld id="{CB3CB6D5-F967-4956-9363-AC774B7237B7}" type="slidenum">
              <a:rPr lang="en-US" sz="900" b="0" strike="noStrike" spc="-1">
                <a:solidFill>
                  <a:srgbClr val="8B8B8B"/>
                </a:solidFill>
                <a:uFill>
                  <a:solidFill>
                    <a:srgbClr val="FFFFFF"/>
                  </a:solidFill>
                </a:uFill>
                <a:latin typeface="Arial"/>
              </a:rPr>
              <a:t>18</a:t>
            </a:fld>
            <a:endParaRPr lang="en-US" sz="1400" b="0" strike="noStrike" spc="-1">
              <a:solidFill>
                <a:srgbClr val="000000"/>
              </a:solidFill>
              <a:uFill>
                <a:solidFill>
                  <a:srgbClr val="FFFFFF"/>
                </a:solidFill>
              </a:uFill>
              <a:latin typeface="Times New Roman"/>
            </a:endParaRPr>
          </a:p>
        </p:txBody>
      </p:sp>
      <p:sp>
        <p:nvSpPr>
          <p:cNvPr id="156" name="CustomShape 4"/>
          <p:cNvSpPr/>
          <p:nvPr/>
        </p:nvSpPr>
        <p:spPr>
          <a:xfrm>
            <a:off x="1863720" y="2093040"/>
            <a:ext cx="3199680" cy="342360"/>
          </a:xfrm>
          <a:prstGeom prst="rect">
            <a:avLst/>
          </a:prstGeom>
          <a:solidFill>
            <a:srgbClr val="C0C0C0"/>
          </a:solidFill>
          <a:ln w="12600">
            <a:solidFill>
              <a:schemeClr val="tx1"/>
            </a:solidFill>
            <a:miter/>
          </a:ln>
        </p:spPr>
        <p:style>
          <a:lnRef idx="0">
            <a:scrgbClr r="0" g="0" b="0"/>
          </a:lnRef>
          <a:fillRef idx="0">
            <a:scrgbClr r="0" g="0" b="0"/>
          </a:fillRef>
          <a:effectRef idx="0">
            <a:scrgbClr r="0" g="0" b="0"/>
          </a:effectRef>
          <a:fontRef idx="minor"/>
        </p:style>
      </p:sp>
      <p:sp>
        <p:nvSpPr>
          <p:cNvPr id="157" name="CustomShape 5"/>
          <p:cNvSpPr/>
          <p:nvPr/>
        </p:nvSpPr>
        <p:spPr>
          <a:xfrm>
            <a:off x="1863720" y="2503800"/>
            <a:ext cx="3199680" cy="342360"/>
          </a:xfrm>
          <a:prstGeom prst="rect">
            <a:avLst/>
          </a:prstGeom>
          <a:solidFill>
            <a:srgbClr val="C0C0C0"/>
          </a:solidFill>
          <a:ln w="12600">
            <a:solidFill>
              <a:schemeClr val="tx1"/>
            </a:solidFill>
            <a:miter/>
          </a:ln>
        </p:spPr>
        <p:style>
          <a:lnRef idx="0">
            <a:scrgbClr r="0" g="0" b="0"/>
          </a:lnRef>
          <a:fillRef idx="0">
            <a:scrgbClr r="0" g="0" b="0"/>
          </a:fillRef>
          <a:effectRef idx="0">
            <a:scrgbClr r="0" g="0" b="0"/>
          </a:effectRef>
          <a:fontRef idx="minor"/>
        </p:style>
      </p:sp>
      <p:sp>
        <p:nvSpPr>
          <p:cNvPr id="158" name="CustomShape 6"/>
          <p:cNvSpPr/>
          <p:nvPr/>
        </p:nvSpPr>
        <p:spPr>
          <a:xfrm>
            <a:off x="1978200" y="2150280"/>
            <a:ext cx="4568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16560" tIns="45000" rIns="90000" bIns="45000" anchor="ctr"/>
          <a:lstStyle/>
          <a:p>
            <a:pPr>
              <a:lnSpc>
                <a:spcPct val="100000"/>
              </a:lnSpc>
            </a:pPr>
            <a:r>
              <a:rPr lang="en-US" sz="1350" b="0" strike="noStrike" spc="-1">
                <a:solidFill>
                  <a:srgbClr val="000000"/>
                </a:solidFill>
                <a:uFill>
                  <a:solidFill>
                    <a:srgbClr val="FFFFFF"/>
                  </a:solidFill>
                </a:uFill>
                <a:latin typeface="Century Gothic"/>
              </a:rPr>
              <a:t>Valid</a:t>
            </a:r>
            <a:endParaRPr lang="en-US" sz="1800" b="0" strike="noStrike" spc="-1">
              <a:solidFill>
                <a:srgbClr val="000000"/>
              </a:solidFill>
              <a:uFill>
                <a:solidFill>
                  <a:srgbClr val="FFFFFF"/>
                </a:solidFill>
              </a:uFill>
              <a:latin typeface="Arial"/>
            </a:endParaRPr>
          </a:p>
        </p:txBody>
      </p:sp>
      <p:sp>
        <p:nvSpPr>
          <p:cNvPr id="159" name="CustomShape 7"/>
          <p:cNvSpPr/>
          <p:nvPr/>
        </p:nvSpPr>
        <p:spPr>
          <a:xfrm>
            <a:off x="1978200" y="2561040"/>
            <a:ext cx="4568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16560" tIns="45000" rIns="90000" bIns="45000" anchor="ctr"/>
          <a:lstStyle/>
          <a:p>
            <a:pPr>
              <a:lnSpc>
                <a:spcPct val="100000"/>
              </a:lnSpc>
            </a:pPr>
            <a:r>
              <a:rPr lang="en-US" sz="1350" b="0" strike="noStrike" spc="-1">
                <a:solidFill>
                  <a:srgbClr val="000000"/>
                </a:solidFill>
                <a:uFill>
                  <a:solidFill>
                    <a:srgbClr val="FFFFFF"/>
                  </a:solidFill>
                </a:uFill>
                <a:latin typeface="Century Gothic"/>
              </a:rPr>
              <a:t>Valid</a:t>
            </a:r>
            <a:endParaRPr lang="en-US" sz="1800" b="0" strike="noStrike" spc="-1">
              <a:solidFill>
                <a:srgbClr val="000000"/>
              </a:solidFill>
              <a:uFill>
                <a:solidFill>
                  <a:srgbClr val="FFFFFF"/>
                </a:solidFill>
              </a:uFill>
              <a:latin typeface="Arial"/>
            </a:endParaRPr>
          </a:p>
        </p:txBody>
      </p:sp>
      <p:sp>
        <p:nvSpPr>
          <p:cNvPr id="160" name="CustomShape 8"/>
          <p:cNvSpPr/>
          <p:nvPr/>
        </p:nvSpPr>
        <p:spPr>
          <a:xfrm>
            <a:off x="2549520" y="2150280"/>
            <a:ext cx="6854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161" name="CustomShape 9"/>
          <p:cNvSpPr/>
          <p:nvPr/>
        </p:nvSpPr>
        <p:spPr>
          <a:xfrm>
            <a:off x="2549520" y="2561040"/>
            <a:ext cx="6854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162" name="CustomShape 10"/>
          <p:cNvSpPr/>
          <p:nvPr/>
        </p:nvSpPr>
        <p:spPr>
          <a:xfrm>
            <a:off x="1261800" y="2115000"/>
            <a:ext cx="62604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Set 0:</a:t>
            </a:r>
            <a:endParaRPr lang="en-US" sz="1800" b="0" strike="noStrike" spc="-1">
              <a:solidFill>
                <a:srgbClr val="000000"/>
              </a:solidFill>
              <a:uFill>
                <a:solidFill>
                  <a:srgbClr val="FFFFFF"/>
                </a:solidFill>
              </a:uFill>
              <a:latin typeface="Arial"/>
            </a:endParaRPr>
          </a:p>
        </p:txBody>
      </p:sp>
      <p:sp>
        <p:nvSpPr>
          <p:cNvPr id="163" name="CustomShape 11"/>
          <p:cNvSpPr/>
          <p:nvPr/>
        </p:nvSpPr>
        <p:spPr>
          <a:xfrm>
            <a:off x="1261800" y="2539080"/>
            <a:ext cx="62604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Set 1:</a:t>
            </a:r>
            <a:endParaRPr lang="en-US" sz="1800" b="0" strike="noStrike" spc="-1">
              <a:solidFill>
                <a:srgbClr val="000000"/>
              </a:solidFill>
              <a:uFill>
                <a:solidFill>
                  <a:srgbClr val="FFFFFF"/>
                </a:solidFill>
              </a:uFill>
              <a:latin typeface="Arial"/>
            </a:endParaRPr>
          </a:p>
        </p:txBody>
      </p:sp>
      <p:sp>
        <p:nvSpPr>
          <p:cNvPr id="164" name="CustomShape 12"/>
          <p:cNvSpPr/>
          <p:nvPr/>
        </p:nvSpPr>
        <p:spPr>
          <a:xfrm>
            <a:off x="5121360" y="2093040"/>
            <a:ext cx="113760" cy="353160"/>
          </a:xfrm>
          <a:prstGeom prst="rightBrace">
            <a:avLst>
              <a:gd name="adj1" fmla="val 25781"/>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165" name="CustomShape 13"/>
          <p:cNvSpPr/>
          <p:nvPr/>
        </p:nvSpPr>
        <p:spPr>
          <a:xfrm>
            <a:off x="5258880" y="2115000"/>
            <a:ext cx="159552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i="1" strike="noStrike" spc="-1">
                <a:solidFill>
                  <a:srgbClr val="000000"/>
                </a:solidFill>
                <a:uFill>
                  <a:solidFill>
                    <a:srgbClr val="FFFFFF"/>
                  </a:solidFill>
                </a:uFill>
                <a:latin typeface="Century Gothic"/>
              </a:rPr>
              <a:t>E = 1</a:t>
            </a:r>
            <a:r>
              <a:rPr lang="en-US" sz="1350" b="0" strike="noStrike" spc="-1">
                <a:solidFill>
                  <a:srgbClr val="000000"/>
                </a:solidFill>
                <a:uFill>
                  <a:solidFill>
                    <a:srgbClr val="FFFFFF"/>
                  </a:solidFill>
                </a:uFill>
                <a:latin typeface="Century Gothic"/>
              </a:rPr>
              <a:t>  lines per set</a:t>
            </a:r>
            <a:endParaRPr lang="en-US" sz="1800" b="0" strike="noStrike" spc="-1">
              <a:solidFill>
                <a:srgbClr val="000000"/>
              </a:solidFill>
              <a:uFill>
                <a:solidFill>
                  <a:srgbClr val="FFFFFF"/>
                </a:solidFill>
              </a:uFill>
              <a:latin typeface="Arial"/>
            </a:endParaRPr>
          </a:p>
        </p:txBody>
      </p:sp>
      <p:sp>
        <p:nvSpPr>
          <p:cNvPr id="166" name="CustomShape 14"/>
          <p:cNvSpPr/>
          <p:nvPr/>
        </p:nvSpPr>
        <p:spPr>
          <a:xfrm>
            <a:off x="3349800" y="2150280"/>
            <a:ext cx="154260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Cache block</a:t>
            </a:r>
            <a:endParaRPr lang="en-US" sz="1800" b="0" strike="noStrike" spc="-1">
              <a:solidFill>
                <a:srgbClr val="000000"/>
              </a:solidFill>
              <a:uFill>
                <a:solidFill>
                  <a:srgbClr val="FFFFFF"/>
                </a:solidFill>
              </a:uFill>
              <a:latin typeface="Arial"/>
            </a:endParaRPr>
          </a:p>
        </p:txBody>
      </p:sp>
      <p:sp>
        <p:nvSpPr>
          <p:cNvPr id="167" name="CustomShape 15"/>
          <p:cNvSpPr/>
          <p:nvPr/>
        </p:nvSpPr>
        <p:spPr>
          <a:xfrm>
            <a:off x="3349800" y="2550240"/>
            <a:ext cx="154260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Cache block</a:t>
            </a:r>
            <a:endParaRPr lang="en-US" sz="1800" b="0" strike="noStrike" spc="-1">
              <a:solidFill>
                <a:srgbClr val="000000"/>
              </a:solidFill>
              <a:uFill>
                <a:solidFill>
                  <a:srgbClr val="FFFFFF"/>
                </a:solidFill>
              </a:uFill>
              <a:latin typeface="Arial"/>
            </a:endParaRPr>
          </a:p>
        </p:txBody>
      </p:sp>
      <p:sp>
        <p:nvSpPr>
          <p:cNvPr id="168" name="CustomShape 16"/>
          <p:cNvSpPr/>
          <p:nvPr/>
        </p:nvSpPr>
        <p:spPr>
          <a:xfrm rot="16200000">
            <a:off x="4016880" y="1214640"/>
            <a:ext cx="113760" cy="1485360"/>
          </a:xfrm>
          <a:prstGeom prst="rightBrace">
            <a:avLst>
              <a:gd name="adj1" fmla="val 108333"/>
              <a:gd name="adj2" fmla="val 52319"/>
            </a:avLst>
          </a:prstGeom>
          <a:noFill/>
          <a:ln w="12600">
            <a:solidFill>
              <a:schemeClr val="tx1"/>
            </a:solidFill>
            <a:round/>
          </a:ln>
        </p:spPr>
        <p:style>
          <a:lnRef idx="0">
            <a:scrgbClr r="0" g="0" b="0"/>
          </a:lnRef>
          <a:fillRef idx="0">
            <a:scrgbClr r="0" g="0" b="0"/>
          </a:fillRef>
          <a:effectRef idx="0">
            <a:scrgbClr r="0" g="0" b="0"/>
          </a:effectRef>
          <a:fontRef idx="minor"/>
        </p:style>
      </p:sp>
      <p:sp>
        <p:nvSpPr>
          <p:cNvPr id="169" name="CustomShape 17"/>
          <p:cNvSpPr/>
          <p:nvPr/>
        </p:nvSpPr>
        <p:spPr>
          <a:xfrm>
            <a:off x="3585960" y="1489320"/>
            <a:ext cx="1142640" cy="4557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200" b="0" i="1" strike="noStrike" spc="-1">
                <a:solidFill>
                  <a:srgbClr val="000000"/>
                </a:solidFill>
                <a:uFill>
                  <a:solidFill>
                    <a:srgbClr val="FFFFFF"/>
                  </a:solidFill>
                </a:uFill>
                <a:latin typeface="Century Gothic"/>
              </a:rPr>
              <a:t>8  </a:t>
            </a:r>
            <a:r>
              <a:rPr lang="en-US" sz="1200" b="0" strike="noStrike" spc="-1">
                <a:solidFill>
                  <a:srgbClr val="000000"/>
                </a:solidFill>
                <a:uFill>
                  <a:solidFill>
                    <a:srgbClr val="FFFFFF"/>
                  </a:solidFill>
                </a:uFill>
                <a:latin typeface="Century Gothic"/>
              </a:rPr>
              <a:t>bytes</a:t>
            </a:r>
            <a:endParaRPr lang="en-US" sz="1800" b="0" strike="noStrike" spc="-1">
              <a:solidFill>
                <a:srgbClr val="000000"/>
              </a:solidFill>
              <a:uFill>
                <a:solidFill>
                  <a:srgbClr val="FFFFFF"/>
                </a:solidFill>
              </a:uFill>
              <a:latin typeface="Arial"/>
            </a:endParaRPr>
          </a:p>
          <a:p>
            <a:pPr>
              <a:lnSpc>
                <a:spcPct val="100000"/>
              </a:lnSpc>
            </a:pPr>
            <a:r>
              <a:rPr lang="en-US" sz="1200" b="0" strike="noStrike" spc="-1">
                <a:solidFill>
                  <a:srgbClr val="000000"/>
                </a:solidFill>
                <a:uFill>
                  <a:solidFill>
                    <a:srgbClr val="FFFFFF"/>
                  </a:solidFill>
                </a:uFill>
                <a:latin typeface="Century Gothic"/>
              </a:rPr>
              <a:t>per data block</a:t>
            </a:r>
            <a:endParaRPr lang="en-US" sz="1800" b="0" strike="noStrike" spc="-1">
              <a:solidFill>
                <a:srgbClr val="000000"/>
              </a:solidFill>
              <a:uFill>
                <a:solidFill>
                  <a:srgbClr val="FFFFFF"/>
                </a:solidFill>
              </a:uFill>
              <a:latin typeface="Arial"/>
            </a:endParaRPr>
          </a:p>
        </p:txBody>
      </p:sp>
      <p:sp>
        <p:nvSpPr>
          <p:cNvPr id="170" name="CustomShape 18"/>
          <p:cNvSpPr/>
          <p:nvPr/>
        </p:nvSpPr>
        <p:spPr>
          <a:xfrm>
            <a:off x="1863720" y="2903760"/>
            <a:ext cx="3199680" cy="342360"/>
          </a:xfrm>
          <a:prstGeom prst="rect">
            <a:avLst/>
          </a:prstGeom>
          <a:solidFill>
            <a:srgbClr val="C0C0C0"/>
          </a:solidFill>
          <a:ln w="12600">
            <a:solidFill>
              <a:schemeClr val="tx1"/>
            </a:solidFill>
            <a:miter/>
          </a:ln>
        </p:spPr>
        <p:style>
          <a:lnRef idx="0">
            <a:scrgbClr r="0" g="0" b="0"/>
          </a:lnRef>
          <a:fillRef idx="0">
            <a:scrgbClr r="0" g="0" b="0"/>
          </a:fillRef>
          <a:effectRef idx="0">
            <a:scrgbClr r="0" g="0" b="0"/>
          </a:effectRef>
          <a:fontRef idx="minor"/>
        </p:style>
      </p:sp>
      <p:sp>
        <p:nvSpPr>
          <p:cNvPr id="171" name="CustomShape 19"/>
          <p:cNvSpPr/>
          <p:nvPr/>
        </p:nvSpPr>
        <p:spPr>
          <a:xfrm>
            <a:off x="1863720" y="3314520"/>
            <a:ext cx="3199680" cy="342360"/>
          </a:xfrm>
          <a:prstGeom prst="rect">
            <a:avLst/>
          </a:prstGeom>
          <a:solidFill>
            <a:srgbClr val="C0C0C0"/>
          </a:solidFill>
          <a:ln w="12600">
            <a:solidFill>
              <a:schemeClr val="tx1"/>
            </a:solidFill>
            <a:miter/>
          </a:ln>
        </p:spPr>
        <p:style>
          <a:lnRef idx="0">
            <a:scrgbClr r="0" g="0" b="0"/>
          </a:lnRef>
          <a:fillRef idx="0">
            <a:scrgbClr r="0" g="0" b="0"/>
          </a:fillRef>
          <a:effectRef idx="0">
            <a:scrgbClr r="0" g="0" b="0"/>
          </a:effectRef>
          <a:fontRef idx="minor"/>
        </p:style>
      </p:sp>
      <p:sp>
        <p:nvSpPr>
          <p:cNvPr id="172" name="CustomShape 20"/>
          <p:cNvSpPr/>
          <p:nvPr/>
        </p:nvSpPr>
        <p:spPr>
          <a:xfrm>
            <a:off x="1978200" y="2961000"/>
            <a:ext cx="4568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16560" tIns="45000" rIns="90000" bIns="45000" anchor="ctr"/>
          <a:lstStyle/>
          <a:p>
            <a:pPr>
              <a:lnSpc>
                <a:spcPct val="100000"/>
              </a:lnSpc>
            </a:pPr>
            <a:r>
              <a:rPr lang="en-US" sz="1350" b="0" strike="noStrike" spc="-1">
                <a:solidFill>
                  <a:srgbClr val="000000"/>
                </a:solidFill>
                <a:uFill>
                  <a:solidFill>
                    <a:srgbClr val="FFFFFF"/>
                  </a:solidFill>
                </a:uFill>
                <a:latin typeface="Century Gothic"/>
              </a:rPr>
              <a:t>Valid</a:t>
            </a:r>
            <a:endParaRPr lang="en-US" sz="1800" b="0" strike="noStrike" spc="-1">
              <a:solidFill>
                <a:srgbClr val="000000"/>
              </a:solidFill>
              <a:uFill>
                <a:solidFill>
                  <a:srgbClr val="FFFFFF"/>
                </a:solidFill>
              </a:uFill>
              <a:latin typeface="Arial"/>
            </a:endParaRPr>
          </a:p>
        </p:txBody>
      </p:sp>
      <p:sp>
        <p:nvSpPr>
          <p:cNvPr id="173" name="CustomShape 21"/>
          <p:cNvSpPr/>
          <p:nvPr/>
        </p:nvSpPr>
        <p:spPr>
          <a:xfrm>
            <a:off x="1978200" y="3371760"/>
            <a:ext cx="4568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16560" tIns="45000" rIns="90000" bIns="45000" anchor="ctr"/>
          <a:lstStyle/>
          <a:p>
            <a:pPr>
              <a:lnSpc>
                <a:spcPct val="100000"/>
              </a:lnSpc>
            </a:pPr>
            <a:r>
              <a:rPr lang="en-US" sz="1350" b="0" strike="noStrike" spc="-1">
                <a:solidFill>
                  <a:srgbClr val="000000"/>
                </a:solidFill>
                <a:uFill>
                  <a:solidFill>
                    <a:srgbClr val="FFFFFF"/>
                  </a:solidFill>
                </a:uFill>
                <a:latin typeface="Century Gothic"/>
              </a:rPr>
              <a:t>Valid</a:t>
            </a:r>
            <a:endParaRPr lang="en-US" sz="1800" b="0" strike="noStrike" spc="-1">
              <a:solidFill>
                <a:srgbClr val="000000"/>
              </a:solidFill>
              <a:uFill>
                <a:solidFill>
                  <a:srgbClr val="FFFFFF"/>
                </a:solidFill>
              </a:uFill>
              <a:latin typeface="Arial"/>
            </a:endParaRPr>
          </a:p>
        </p:txBody>
      </p:sp>
      <p:sp>
        <p:nvSpPr>
          <p:cNvPr id="174" name="CustomShape 22"/>
          <p:cNvSpPr/>
          <p:nvPr/>
        </p:nvSpPr>
        <p:spPr>
          <a:xfrm>
            <a:off x="2549520" y="2961000"/>
            <a:ext cx="6854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175" name="CustomShape 23"/>
          <p:cNvSpPr/>
          <p:nvPr/>
        </p:nvSpPr>
        <p:spPr>
          <a:xfrm>
            <a:off x="2549520" y="3371760"/>
            <a:ext cx="6854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176" name="CustomShape 24"/>
          <p:cNvSpPr/>
          <p:nvPr/>
        </p:nvSpPr>
        <p:spPr>
          <a:xfrm>
            <a:off x="1261800" y="2926080"/>
            <a:ext cx="62604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Set 2:</a:t>
            </a:r>
            <a:endParaRPr lang="en-US" sz="1800" b="0" strike="noStrike" spc="-1">
              <a:solidFill>
                <a:srgbClr val="000000"/>
              </a:solidFill>
              <a:uFill>
                <a:solidFill>
                  <a:srgbClr val="FFFFFF"/>
                </a:solidFill>
              </a:uFill>
              <a:latin typeface="Arial"/>
            </a:endParaRPr>
          </a:p>
        </p:txBody>
      </p:sp>
      <p:sp>
        <p:nvSpPr>
          <p:cNvPr id="177" name="CustomShape 25"/>
          <p:cNvSpPr/>
          <p:nvPr/>
        </p:nvSpPr>
        <p:spPr>
          <a:xfrm>
            <a:off x="1261800" y="3349800"/>
            <a:ext cx="62604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Set 3:</a:t>
            </a:r>
            <a:endParaRPr lang="en-US" sz="1800" b="0" strike="noStrike" spc="-1">
              <a:solidFill>
                <a:srgbClr val="000000"/>
              </a:solidFill>
              <a:uFill>
                <a:solidFill>
                  <a:srgbClr val="FFFFFF"/>
                </a:solidFill>
              </a:uFill>
              <a:latin typeface="Arial"/>
            </a:endParaRPr>
          </a:p>
        </p:txBody>
      </p:sp>
      <p:sp>
        <p:nvSpPr>
          <p:cNvPr id="178" name="CustomShape 26"/>
          <p:cNvSpPr/>
          <p:nvPr/>
        </p:nvSpPr>
        <p:spPr>
          <a:xfrm>
            <a:off x="3349800" y="2961000"/>
            <a:ext cx="154260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Cache block</a:t>
            </a:r>
            <a:endParaRPr lang="en-US" sz="1800" b="0" strike="noStrike" spc="-1">
              <a:solidFill>
                <a:srgbClr val="000000"/>
              </a:solidFill>
              <a:uFill>
                <a:solidFill>
                  <a:srgbClr val="FFFFFF"/>
                </a:solidFill>
              </a:uFill>
              <a:latin typeface="Arial"/>
            </a:endParaRPr>
          </a:p>
        </p:txBody>
      </p:sp>
      <p:sp>
        <p:nvSpPr>
          <p:cNvPr id="179" name="CustomShape 27"/>
          <p:cNvSpPr/>
          <p:nvPr/>
        </p:nvSpPr>
        <p:spPr>
          <a:xfrm>
            <a:off x="3349800" y="3360960"/>
            <a:ext cx="154260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Cache block</a:t>
            </a:r>
            <a:endParaRPr lang="en-US" sz="1800" b="0" strike="noStrike" spc="-1">
              <a:solidFill>
                <a:srgbClr val="000000"/>
              </a:solidFill>
              <a:uFill>
                <a:solidFill>
                  <a:srgbClr val="FFFFFF"/>
                </a:solidFill>
              </a:uFill>
              <a:latin typeface="Arial"/>
            </a:endParaRPr>
          </a:p>
        </p:txBody>
      </p:sp>
      <p:graphicFrame>
        <p:nvGraphicFramePr>
          <p:cNvPr id="180" name="Table 28"/>
          <p:cNvGraphicFramePr/>
          <p:nvPr/>
        </p:nvGraphicFramePr>
        <p:xfrm>
          <a:off x="5870340" y="2515580"/>
          <a:ext cx="2457000" cy="2194560"/>
        </p:xfrm>
        <a:graphic>
          <a:graphicData uri="http://schemas.openxmlformats.org/drawingml/2006/table">
            <a:tbl>
              <a:tblPr/>
              <a:tblGrid>
                <a:gridCol w="614160">
                  <a:extLst>
                    <a:ext uri="{9D8B030D-6E8A-4147-A177-3AD203B41FA5}">
                      <a16:colId xmlns:a16="http://schemas.microsoft.com/office/drawing/2014/main" val="20000"/>
                    </a:ext>
                  </a:extLst>
                </a:gridCol>
                <a:gridCol w="614160">
                  <a:extLst>
                    <a:ext uri="{9D8B030D-6E8A-4147-A177-3AD203B41FA5}">
                      <a16:colId xmlns:a16="http://schemas.microsoft.com/office/drawing/2014/main" val="20001"/>
                    </a:ext>
                  </a:extLst>
                </a:gridCol>
                <a:gridCol w="614160">
                  <a:extLst>
                    <a:ext uri="{9D8B030D-6E8A-4147-A177-3AD203B41FA5}">
                      <a16:colId xmlns:a16="http://schemas.microsoft.com/office/drawing/2014/main" val="20002"/>
                    </a:ext>
                  </a:extLst>
                </a:gridCol>
                <a:gridCol w="614520">
                  <a:extLst>
                    <a:ext uri="{9D8B030D-6E8A-4147-A177-3AD203B41FA5}">
                      <a16:colId xmlns:a16="http://schemas.microsoft.com/office/drawing/2014/main" val="20003"/>
                    </a:ext>
                  </a:extLst>
                </a:gridCol>
              </a:tblGrid>
              <a:tr h="344880">
                <a:tc>
                  <a:txBody>
                    <a:bodyPr/>
                    <a:lstStyle/>
                    <a:p>
                      <a:endParaRPr lang="en-US"/>
                    </a:p>
                  </a:txBody>
                  <a:tcPr marL="68400" marR="68400">
                    <a:noFill/>
                  </a:tcPr>
                </a:tc>
                <a:tc>
                  <a:txBody>
                    <a:bodyPr/>
                    <a:lstStyle/>
                    <a:p>
                      <a:pPr algn="ctr">
                        <a:lnSpc>
                          <a:spcPct val="100000"/>
                        </a:lnSpc>
                      </a:pPr>
                      <a:r>
                        <a:rPr lang="en-US" sz="1800" b="0" strike="noStrike" spc="-1" dirty="0">
                          <a:solidFill>
                            <a:srgbClr val="000000"/>
                          </a:solidFill>
                          <a:uFill>
                            <a:solidFill>
                              <a:srgbClr val="FFFFFF"/>
                            </a:solidFill>
                          </a:uFill>
                          <a:latin typeface="Arial"/>
                        </a:rPr>
                        <a:t>t</a:t>
                      </a: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s</a:t>
                      </a: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b</a:t>
                      </a:r>
                    </a:p>
                  </a:txBody>
                  <a:tcPr marL="68400" marR="68400">
                    <a:noFill/>
                  </a:tcPr>
                </a:tc>
                <a:extLst>
                  <a:ext uri="{0D108BD9-81ED-4DB2-BD59-A6C34878D82A}">
                    <a16:rowId xmlns:a16="http://schemas.microsoft.com/office/drawing/2014/main" val="10000"/>
                  </a:ext>
                </a:extLst>
              </a:tr>
              <a:tr h="344880">
                <a:tc>
                  <a:txBody>
                    <a:bodyPr/>
                    <a:lstStyle/>
                    <a:p>
                      <a:pPr>
                        <a:lnSpc>
                          <a:spcPct val="100000"/>
                        </a:lnSpc>
                      </a:pPr>
                      <a:r>
                        <a:rPr lang="en-US" sz="1800" b="1" strike="noStrike" spc="-1">
                          <a:solidFill>
                            <a:srgbClr val="660066"/>
                          </a:solidFill>
                          <a:uFill>
                            <a:solidFill>
                              <a:srgbClr val="FFFFFF"/>
                            </a:solidFill>
                          </a:uFill>
                          <a:latin typeface="Arial"/>
                        </a:rPr>
                        <a:t>A.</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1</a:t>
                      </a: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2</a:t>
                      </a: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3</a:t>
                      </a:r>
                    </a:p>
                  </a:txBody>
                  <a:tcPr marL="68400" marR="68400">
                    <a:noFill/>
                  </a:tcPr>
                </a:tc>
                <a:extLst>
                  <a:ext uri="{0D108BD9-81ED-4DB2-BD59-A6C34878D82A}">
                    <a16:rowId xmlns:a16="http://schemas.microsoft.com/office/drawing/2014/main" val="10001"/>
                  </a:ext>
                </a:extLst>
              </a:tr>
              <a:tr h="344880">
                <a:tc>
                  <a:txBody>
                    <a:bodyPr/>
                    <a:lstStyle/>
                    <a:p>
                      <a:pPr>
                        <a:lnSpc>
                          <a:spcPct val="100000"/>
                        </a:lnSpc>
                      </a:pPr>
                      <a:r>
                        <a:rPr lang="en-US" sz="1800" b="1" strike="noStrike" spc="-1">
                          <a:solidFill>
                            <a:srgbClr val="660066"/>
                          </a:solidFill>
                          <a:uFill>
                            <a:solidFill>
                              <a:srgbClr val="FFFFFF"/>
                            </a:solidFill>
                          </a:uFill>
                          <a:latin typeface="Arial"/>
                        </a:rPr>
                        <a:t>B.</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27</a:t>
                      </a: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2</a:t>
                      </a:r>
                    </a:p>
                  </a:txBody>
                  <a:tcPr marL="68400" marR="68400">
                    <a:noFill/>
                  </a:tcPr>
                </a:tc>
                <a:tc>
                  <a:txBody>
                    <a:bodyPr/>
                    <a:lstStyle/>
                    <a:p>
                      <a:pPr algn="ctr">
                        <a:lnSpc>
                          <a:spcPct val="100000"/>
                        </a:lnSpc>
                      </a:pPr>
                      <a:r>
                        <a:rPr lang="en-US" sz="1800" b="0" strike="noStrike" spc="-1" dirty="0">
                          <a:solidFill>
                            <a:srgbClr val="000000"/>
                          </a:solidFill>
                          <a:uFill>
                            <a:solidFill>
                              <a:srgbClr val="FFFFFF"/>
                            </a:solidFill>
                          </a:uFill>
                          <a:latin typeface="Arial"/>
                        </a:rPr>
                        <a:t>3</a:t>
                      </a:r>
                    </a:p>
                  </a:txBody>
                  <a:tcPr marL="68400" marR="68400">
                    <a:noFill/>
                  </a:tcPr>
                </a:tc>
                <a:extLst>
                  <a:ext uri="{0D108BD9-81ED-4DB2-BD59-A6C34878D82A}">
                    <a16:rowId xmlns:a16="http://schemas.microsoft.com/office/drawing/2014/main" val="10002"/>
                  </a:ext>
                </a:extLst>
              </a:tr>
              <a:tr h="344880">
                <a:tc>
                  <a:txBody>
                    <a:bodyPr/>
                    <a:lstStyle/>
                    <a:p>
                      <a:pPr>
                        <a:lnSpc>
                          <a:spcPct val="100000"/>
                        </a:lnSpc>
                      </a:pPr>
                      <a:r>
                        <a:rPr lang="en-US" sz="1800" b="1" strike="noStrike" spc="-1">
                          <a:solidFill>
                            <a:srgbClr val="660066"/>
                          </a:solidFill>
                          <a:uFill>
                            <a:solidFill>
                              <a:srgbClr val="FFFFFF"/>
                            </a:solidFill>
                          </a:uFill>
                          <a:latin typeface="Arial"/>
                        </a:rPr>
                        <a:t>C.</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25</a:t>
                      </a: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4</a:t>
                      </a: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3</a:t>
                      </a:r>
                    </a:p>
                  </a:txBody>
                  <a:tcPr marL="68400" marR="68400">
                    <a:noFill/>
                  </a:tcPr>
                </a:tc>
                <a:extLst>
                  <a:ext uri="{0D108BD9-81ED-4DB2-BD59-A6C34878D82A}">
                    <a16:rowId xmlns:a16="http://schemas.microsoft.com/office/drawing/2014/main" val="10003"/>
                  </a:ext>
                </a:extLst>
              </a:tr>
              <a:tr h="344880">
                <a:tc>
                  <a:txBody>
                    <a:bodyPr/>
                    <a:lstStyle/>
                    <a:p>
                      <a:pPr>
                        <a:lnSpc>
                          <a:spcPct val="100000"/>
                        </a:lnSpc>
                      </a:pPr>
                      <a:r>
                        <a:rPr lang="en-US" sz="1800" b="1" strike="noStrike" spc="-1">
                          <a:solidFill>
                            <a:srgbClr val="660066"/>
                          </a:solidFill>
                          <a:uFill>
                            <a:solidFill>
                              <a:srgbClr val="FFFFFF"/>
                            </a:solidFill>
                          </a:uFill>
                          <a:latin typeface="Arial"/>
                        </a:rPr>
                        <a:t>D.</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1</a:t>
                      </a: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4</a:t>
                      </a: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8</a:t>
                      </a:r>
                    </a:p>
                  </a:txBody>
                  <a:tcPr marL="68400" marR="68400">
                    <a:noFill/>
                  </a:tcPr>
                </a:tc>
                <a:extLst>
                  <a:ext uri="{0D108BD9-81ED-4DB2-BD59-A6C34878D82A}">
                    <a16:rowId xmlns:a16="http://schemas.microsoft.com/office/drawing/2014/main" val="10004"/>
                  </a:ext>
                </a:extLst>
              </a:tr>
              <a:tr h="345960">
                <a:tc>
                  <a:txBody>
                    <a:bodyPr/>
                    <a:lstStyle/>
                    <a:p>
                      <a:pPr>
                        <a:lnSpc>
                          <a:spcPct val="100000"/>
                        </a:lnSpc>
                      </a:pPr>
                      <a:r>
                        <a:rPr lang="en-US" sz="1800" b="1" strike="noStrike" spc="-1">
                          <a:solidFill>
                            <a:srgbClr val="660066"/>
                          </a:solidFill>
                          <a:uFill>
                            <a:solidFill>
                              <a:srgbClr val="FFFFFF"/>
                            </a:solidFill>
                          </a:uFill>
                          <a:latin typeface="Arial"/>
                        </a:rPr>
                        <a:t>E.</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20</a:t>
                      </a:r>
                    </a:p>
                  </a:txBody>
                  <a:tcPr marL="68400" marR="68400">
                    <a:noFill/>
                  </a:tcPr>
                </a:tc>
                <a:tc>
                  <a:txBody>
                    <a:bodyPr/>
                    <a:lstStyle/>
                    <a:p>
                      <a:pPr algn="ctr">
                        <a:lnSpc>
                          <a:spcPct val="100000"/>
                        </a:lnSpc>
                      </a:pPr>
                      <a:r>
                        <a:rPr lang="en-US" sz="1800" b="0" strike="noStrike" spc="-1">
                          <a:solidFill>
                            <a:srgbClr val="000000"/>
                          </a:solidFill>
                          <a:uFill>
                            <a:solidFill>
                              <a:srgbClr val="FFFFFF"/>
                            </a:solidFill>
                          </a:uFill>
                          <a:latin typeface="Arial"/>
                        </a:rPr>
                        <a:t>4</a:t>
                      </a:r>
                    </a:p>
                  </a:txBody>
                  <a:tcPr marL="68400" marR="68400">
                    <a:noFill/>
                  </a:tcPr>
                </a:tc>
                <a:tc>
                  <a:txBody>
                    <a:bodyPr/>
                    <a:lstStyle/>
                    <a:p>
                      <a:pPr algn="ctr">
                        <a:lnSpc>
                          <a:spcPct val="100000"/>
                        </a:lnSpc>
                      </a:pPr>
                      <a:r>
                        <a:rPr lang="en-US" sz="1800" b="0" strike="noStrike" spc="-1" dirty="0">
                          <a:solidFill>
                            <a:srgbClr val="000000"/>
                          </a:solidFill>
                          <a:uFill>
                            <a:solidFill>
                              <a:srgbClr val="FFFFFF"/>
                            </a:solidFill>
                          </a:uFill>
                          <a:latin typeface="Arial"/>
                        </a:rPr>
                        <a:t>8</a:t>
                      </a:r>
                    </a:p>
                  </a:txBody>
                  <a:tcPr marL="68400" marR="68400">
                    <a:noFill/>
                  </a:tcPr>
                </a:tc>
                <a:extLst>
                  <a:ext uri="{0D108BD9-81ED-4DB2-BD59-A6C34878D82A}">
                    <a16:rowId xmlns:a16="http://schemas.microsoft.com/office/drawing/2014/main" val="10005"/>
                  </a:ext>
                </a:extLst>
              </a:tr>
            </a:tbl>
          </a:graphicData>
        </a:graphic>
      </p:graphicFrame>
      <p:sp>
        <p:nvSpPr>
          <p:cNvPr id="181" name="CustomShape 29"/>
          <p:cNvSpPr/>
          <p:nvPr/>
        </p:nvSpPr>
        <p:spPr>
          <a:xfrm>
            <a:off x="1934640" y="3886200"/>
            <a:ext cx="54252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dirty="0">
                <a:solidFill>
                  <a:srgbClr val="000000"/>
                </a:solidFill>
                <a:uFill>
                  <a:solidFill>
                    <a:srgbClr val="FFFFFF"/>
                  </a:solidFill>
                </a:uFill>
                <a:latin typeface="Century Gothic"/>
              </a:rPr>
              <a:t>t </a:t>
            </a:r>
            <a:r>
              <a:rPr lang="en-US" sz="1500" b="0" strike="noStrike" spc="-1" dirty="0">
                <a:solidFill>
                  <a:srgbClr val="000000"/>
                </a:solidFill>
                <a:uFill>
                  <a:solidFill>
                    <a:srgbClr val="FFFFFF"/>
                  </a:solidFill>
                </a:uFill>
                <a:latin typeface="Century Gothic"/>
              </a:rPr>
              <a:t>bits</a:t>
            </a:r>
            <a:endParaRPr lang="en-US" sz="1800" b="0" strike="noStrike" spc="-1" dirty="0">
              <a:solidFill>
                <a:srgbClr val="000000"/>
              </a:solidFill>
              <a:uFill>
                <a:solidFill>
                  <a:srgbClr val="FFFFFF"/>
                </a:solidFill>
              </a:uFill>
              <a:latin typeface="Arial"/>
            </a:endParaRPr>
          </a:p>
        </p:txBody>
      </p:sp>
      <p:sp>
        <p:nvSpPr>
          <p:cNvPr id="182" name="CustomShape 30"/>
          <p:cNvSpPr/>
          <p:nvPr/>
        </p:nvSpPr>
        <p:spPr>
          <a:xfrm>
            <a:off x="2751480" y="3886200"/>
            <a:ext cx="58392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a:solidFill>
                  <a:srgbClr val="000000"/>
                </a:solidFill>
                <a:uFill>
                  <a:solidFill>
                    <a:srgbClr val="FFFFFF"/>
                  </a:solidFill>
                </a:uFill>
                <a:latin typeface="Century Gothic"/>
              </a:rPr>
              <a:t>s </a:t>
            </a:r>
            <a:r>
              <a:rPr lang="en-US" sz="1500" b="0" strike="noStrike" spc="-1">
                <a:solidFill>
                  <a:srgbClr val="000000"/>
                </a:solidFill>
                <a:uFill>
                  <a:solidFill>
                    <a:srgbClr val="FFFFFF"/>
                  </a:solidFill>
                </a:uFill>
                <a:latin typeface="Century Gothic"/>
              </a:rPr>
              <a:t>bits</a:t>
            </a:r>
            <a:endParaRPr lang="en-US" sz="1800" b="0" strike="noStrike" spc="-1">
              <a:solidFill>
                <a:srgbClr val="000000"/>
              </a:solidFill>
              <a:uFill>
                <a:solidFill>
                  <a:srgbClr val="FFFFFF"/>
                </a:solidFill>
              </a:uFill>
              <a:latin typeface="Arial"/>
            </a:endParaRPr>
          </a:p>
        </p:txBody>
      </p:sp>
      <p:sp>
        <p:nvSpPr>
          <p:cNvPr id="183" name="CustomShape 31"/>
          <p:cNvSpPr/>
          <p:nvPr/>
        </p:nvSpPr>
        <p:spPr>
          <a:xfrm>
            <a:off x="3555360" y="4170600"/>
            <a:ext cx="856800" cy="173520"/>
          </a:xfrm>
          <a:prstGeom prst="rect">
            <a:avLst/>
          </a:prstGeom>
          <a:noFill/>
          <a:ln w="12600">
            <a:solidFill>
              <a:schemeClr val="tx1"/>
            </a:solidFill>
            <a:miter/>
          </a:ln>
        </p:spPr>
        <p:style>
          <a:lnRef idx="0">
            <a:scrgbClr r="0" g="0" b="0"/>
          </a:lnRef>
          <a:fillRef idx="0">
            <a:scrgbClr r="0" g="0" b="0"/>
          </a:fillRef>
          <a:effectRef idx="0">
            <a:scrgbClr r="0" g="0" b="0"/>
          </a:effectRef>
          <a:fontRef idx="minor"/>
        </p:style>
      </p:sp>
      <p:sp>
        <p:nvSpPr>
          <p:cNvPr id="184" name="CustomShape 32"/>
          <p:cNvSpPr/>
          <p:nvPr/>
        </p:nvSpPr>
        <p:spPr>
          <a:xfrm>
            <a:off x="2698200" y="4170600"/>
            <a:ext cx="856800" cy="173520"/>
          </a:xfrm>
          <a:prstGeom prst="rect">
            <a:avLst/>
          </a:prstGeom>
          <a:noFill/>
          <a:ln w="12600">
            <a:solidFill>
              <a:schemeClr val="tx1"/>
            </a:solidFill>
            <a:miter/>
          </a:ln>
        </p:spPr>
        <p:style>
          <a:lnRef idx="0">
            <a:scrgbClr r="0" g="0" b="0"/>
          </a:lnRef>
          <a:fillRef idx="0">
            <a:scrgbClr r="0" g="0" b="0"/>
          </a:fillRef>
          <a:effectRef idx="0">
            <a:scrgbClr r="0" g="0" b="0"/>
          </a:effectRef>
          <a:fontRef idx="minor"/>
        </p:style>
      </p:sp>
      <p:sp>
        <p:nvSpPr>
          <p:cNvPr id="185" name="CustomShape 33"/>
          <p:cNvSpPr/>
          <p:nvPr/>
        </p:nvSpPr>
        <p:spPr>
          <a:xfrm>
            <a:off x="1841040" y="4170600"/>
            <a:ext cx="856800" cy="173520"/>
          </a:xfrm>
          <a:prstGeom prst="rect">
            <a:avLst/>
          </a:prstGeom>
          <a:noFill/>
          <a:ln w="12600">
            <a:solidFill>
              <a:schemeClr val="tx1"/>
            </a:solidFill>
            <a:miter/>
          </a:ln>
        </p:spPr>
        <p:style>
          <a:lnRef idx="0">
            <a:scrgbClr r="0" g="0" b="0"/>
          </a:lnRef>
          <a:fillRef idx="0">
            <a:scrgbClr r="0" g="0" b="0"/>
          </a:fillRef>
          <a:effectRef idx="0">
            <a:scrgbClr r="0" g="0" b="0"/>
          </a:effectRef>
          <a:fontRef idx="minor"/>
        </p:style>
      </p:sp>
      <p:sp>
        <p:nvSpPr>
          <p:cNvPr id="186" name="CustomShape 34"/>
          <p:cNvSpPr/>
          <p:nvPr/>
        </p:nvSpPr>
        <p:spPr>
          <a:xfrm>
            <a:off x="3717360" y="3886200"/>
            <a:ext cx="59616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a:solidFill>
                  <a:srgbClr val="000000"/>
                </a:solidFill>
                <a:uFill>
                  <a:solidFill>
                    <a:srgbClr val="FFFFFF"/>
                  </a:solidFill>
                </a:uFill>
                <a:latin typeface="Century Gothic"/>
              </a:rPr>
              <a:t>b </a:t>
            </a:r>
            <a:r>
              <a:rPr lang="en-US" sz="1500" b="0" strike="noStrike" spc="-1">
                <a:solidFill>
                  <a:srgbClr val="000000"/>
                </a:solidFill>
                <a:uFill>
                  <a:solidFill>
                    <a:srgbClr val="FFFFFF"/>
                  </a:solidFill>
                </a:uFill>
                <a:latin typeface="Century Gothic"/>
              </a:rPr>
              <a:t>bits</a:t>
            </a:r>
            <a:endParaRPr lang="en-US" sz="1800" b="0" strike="noStrike" spc="-1">
              <a:solidFill>
                <a:srgbClr val="000000"/>
              </a:solidFill>
              <a:uFill>
                <a:solidFill>
                  <a:srgbClr val="FFFFFF"/>
                </a:solidFill>
              </a:uFill>
              <a:latin typeface="Arial"/>
            </a:endParaRPr>
          </a:p>
        </p:txBody>
      </p:sp>
      <p:sp>
        <p:nvSpPr>
          <p:cNvPr id="187" name="CustomShape 35"/>
          <p:cNvSpPr/>
          <p:nvPr/>
        </p:nvSpPr>
        <p:spPr>
          <a:xfrm>
            <a:off x="4304880" y="4286880"/>
            <a:ext cx="260280" cy="2505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050" b="0" strike="noStrike" spc="-1">
                <a:solidFill>
                  <a:srgbClr val="000000"/>
                </a:solidFill>
                <a:uFill>
                  <a:solidFill>
                    <a:srgbClr val="FFFFFF"/>
                  </a:solidFill>
                </a:uFill>
                <a:latin typeface="Courier New"/>
              </a:rPr>
              <a:t>0</a:t>
            </a:r>
            <a:endParaRPr lang="en-US" sz="1800" b="0" strike="noStrike" spc="-1">
              <a:solidFill>
                <a:srgbClr val="000000"/>
              </a:solidFill>
              <a:uFill>
                <a:solidFill>
                  <a:srgbClr val="FFFFFF"/>
                </a:solidFill>
              </a:uFill>
              <a:latin typeface="Arial"/>
            </a:endParaRPr>
          </a:p>
        </p:txBody>
      </p:sp>
      <p:sp>
        <p:nvSpPr>
          <p:cNvPr id="188" name="CustomShape 36"/>
          <p:cNvSpPr/>
          <p:nvPr/>
        </p:nvSpPr>
        <p:spPr>
          <a:xfrm>
            <a:off x="1774440" y="4286880"/>
            <a:ext cx="339480" cy="2505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050" b="0" strike="noStrike" spc="-1">
                <a:solidFill>
                  <a:srgbClr val="000000"/>
                </a:solidFill>
                <a:uFill>
                  <a:solidFill>
                    <a:srgbClr val="FFFFFF"/>
                  </a:solidFill>
                </a:uFill>
                <a:latin typeface="Courier New"/>
              </a:rPr>
              <a:t>31</a:t>
            </a:r>
            <a:endParaRPr lang="en-US" sz="1800" b="0" strike="noStrike" spc="-1">
              <a:solidFill>
                <a:srgbClr val="000000"/>
              </a:solidFill>
              <a:uFill>
                <a:solidFill>
                  <a:srgbClr val="FFFFFF"/>
                </a:solidFill>
              </a:uFill>
              <a:latin typeface="Arial"/>
            </a:endParaRPr>
          </a:p>
        </p:txBody>
      </p:sp>
      <p:sp>
        <p:nvSpPr>
          <p:cNvPr id="189" name="CustomShape 37"/>
          <p:cNvSpPr/>
          <p:nvPr/>
        </p:nvSpPr>
        <p:spPr>
          <a:xfrm>
            <a:off x="2044080" y="4713840"/>
            <a:ext cx="414360" cy="27288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350" b="0" i="1"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190" name="CustomShape 38"/>
          <p:cNvSpPr/>
          <p:nvPr/>
        </p:nvSpPr>
        <p:spPr>
          <a:xfrm>
            <a:off x="2599560" y="4713840"/>
            <a:ext cx="1012680" cy="272880"/>
          </a:xfrm>
          <a:prstGeom prst="rect">
            <a:avLst/>
          </a:prstGeom>
          <a:noFill/>
          <a:ln>
            <a:noFill/>
          </a:ln>
        </p:spPr>
        <p:style>
          <a:lnRef idx="0">
            <a:scrgbClr r="0" g="0" b="0"/>
          </a:lnRef>
          <a:fillRef idx="0">
            <a:scrgbClr r="0" g="0" b="0"/>
          </a:fillRef>
          <a:effectRef idx="0">
            <a:scrgbClr r="0" g="0" b="0"/>
          </a:effectRef>
          <a:fontRef idx="minor"/>
        </p:style>
        <p:txBody>
          <a:bodyPr lIns="68040" tIns="33480" rIns="68040" bIns="33480"/>
          <a:lstStyle/>
          <a:p>
            <a:pPr>
              <a:lnSpc>
                <a:spcPct val="100000"/>
              </a:lnSpc>
            </a:pPr>
            <a:r>
              <a:rPr lang="en-US" sz="1350" b="0" i="1" strike="noStrike" spc="-1">
                <a:solidFill>
                  <a:srgbClr val="000000"/>
                </a:solidFill>
                <a:uFill>
                  <a:solidFill>
                    <a:srgbClr val="FFFFFF"/>
                  </a:solidFill>
                </a:uFill>
                <a:latin typeface="Century Gothic"/>
              </a:rPr>
              <a:t>Set index</a:t>
            </a:r>
            <a:endParaRPr lang="en-US" sz="1800" b="0" strike="noStrike" spc="-1">
              <a:solidFill>
                <a:srgbClr val="000000"/>
              </a:solidFill>
              <a:uFill>
                <a:solidFill>
                  <a:srgbClr val="FFFFFF"/>
                </a:solidFill>
              </a:uFill>
              <a:latin typeface="Arial"/>
            </a:endParaRPr>
          </a:p>
        </p:txBody>
      </p:sp>
      <p:sp>
        <p:nvSpPr>
          <p:cNvPr id="191" name="CustomShape 39"/>
          <p:cNvSpPr/>
          <p:nvPr/>
        </p:nvSpPr>
        <p:spPr>
          <a:xfrm rot="5400000">
            <a:off x="2126880" y="4206240"/>
            <a:ext cx="228240" cy="799560"/>
          </a:xfrm>
          <a:prstGeom prst="rightBrace">
            <a:avLst>
              <a:gd name="adj1" fmla="val 29167"/>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192" name="CustomShape 40"/>
          <p:cNvSpPr/>
          <p:nvPr/>
        </p:nvSpPr>
        <p:spPr>
          <a:xfrm rot="5400000">
            <a:off x="2984040" y="4206240"/>
            <a:ext cx="228240" cy="799560"/>
          </a:xfrm>
          <a:prstGeom prst="rightBrace">
            <a:avLst>
              <a:gd name="adj1" fmla="val 29167"/>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193" name="CustomShape 41"/>
          <p:cNvSpPr/>
          <p:nvPr/>
        </p:nvSpPr>
        <p:spPr>
          <a:xfrm rot="5400000">
            <a:off x="3898440" y="4206240"/>
            <a:ext cx="228240" cy="799560"/>
          </a:xfrm>
          <a:prstGeom prst="rightBrace">
            <a:avLst>
              <a:gd name="adj1" fmla="val 29167"/>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194" name="CustomShape 42"/>
          <p:cNvSpPr/>
          <p:nvPr/>
        </p:nvSpPr>
        <p:spPr>
          <a:xfrm>
            <a:off x="3574800" y="4713840"/>
            <a:ext cx="1018080" cy="27288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350" b="0" i="1" strike="noStrike" spc="-1">
                <a:solidFill>
                  <a:srgbClr val="000000"/>
                </a:solidFill>
                <a:uFill>
                  <a:solidFill>
                    <a:srgbClr val="FFFFFF"/>
                  </a:solidFill>
                </a:uFill>
                <a:latin typeface="Century Gothic"/>
              </a:rPr>
              <a:t>Block offset</a:t>
            </a:r>
            <a:endParaRPr lang="en-US" sz="1800" b="0" strike="noStrike" spc="-1">
              <a:solidFill>
                <a:srgbClr val="000000"/>
              </a:solidFill>
              <a:uFill>
                <a:solidFill>
                  <a:srgbClr val="FFFFFF"/>
                </a:solidFill>
              </a:uFill>
              <a:latin typeface="Arial"/>
            </a:endParaRPr>
          </a:p>
        </p:txBody>
      </p:sp>
      <p:sp>
        <p:nvSpPr>
          <p:cNvPr id="44" name="CustomShape 43">
            <a:extLst>
              <a:ext uri="{FF2B5EF4-FFF2-40B4-BE49-F238E27FC236}">
                <a16:creationId xmlns:a16="http://schemas.microsoft.com/office/drawing/2014/main" id="{421ED806-41A4-4700-8FD0-4A424023AC6B}"/>
              </a:ext>
            </a:extLst>
          </p:cNvPr>
          <p:cNvSpPr/>
          <p:nvPr/>
        </p:nvSpPr>
        <p:spPr>
          <a:xfrm>
            <a:off x="5885460" y="3246840"/>
            <a:ext cx="342360" cy="342360"/>
          </a:xfrm>
          <a:prstGeom prst="ellipse">
            <a:avLst/>
          </a:prstGeom>
          <a:noFill/>
          <a:ln w="57240">
            <a:solidFill>
              <a:srgbClr val="00FF00"/>
            </a:solidFill>
            <a:round/>
          </a:ln>
        </p:spPr>
        <p:style>
          <a:lnRef idx="0">
            <a:scrgbClr r="0" g="0" b="0"/>
          </a:lnRef>
          <a:fillRef idx="0">
            <a:scrgbClr r="0" g="0" b="0"/>
          </a:fillRef>
          <a:effectRef idx="0">
            <a:scrgbClr r="0" g="0" b="0"/>
          </a:effectRef>
          <a:fontRef idx="minor"/>
        </p:style>
      </p:sp>
    </p:spTree>
    <p:extLst>
      <p:ext uri="{BB962C8B-B14F-4D97-AF65-F5344CB8AC3E}">
        <p14:creationId xmlns:p14="http://schemas.microsoft.com/office/powerpoint/2010/main" val="20686794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 name="TextShape 2"/>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dirty="0">
                <a:solidFill>
                  <a:srgbClr val="000000"/>
                </a:solidFill>
                <a:uFill>
                  <a:solidFill>
                    <a:srgbClr val="FFFFFF"/>
                  </a:solidFill>
                </a:uFill>
                <a:latin typeface="Arial"/>
              </a:rPr>
              <a:t>Which Set Is it?</a:t>
            </a:r>
            <a:endParaRPr lang="en-US" sz="1350" b="0" strike="noStrike" spc="-1" dirty="0">
              <a:solidFill>
                <a:srgbClr val="000000"/>
              </a:solidFill>
              <a:uFill>
                <a:solidFill>
                  <a:srgbClr val="FFFFFF"/>
                </a:solidFill>
              </a:uFill>
              <a:latin typeface="Arial"/>
            </a:endParaRPr>
          </a:p>
        </p:txBody>
      </p:sp>
      <p:sp>
        <p:nvSpPr>
          <p:cNvPr id="196" name="TextShape 1"/>
          <p:cNvSpPr txBox="1"/>
          <p:nvPr/>
        </p:nvSpPr>
        <p:spPr>
          <a:xfrm>
            <a:off x="1486080" y="914400"/>
            <a:ext cx="6057000" cy="399600"/>
          </a:xfrm>
          <a:prstGeom prst="rect">
            <a:avLst/>
          </a:prstGeom>
          <a:noFill/>
          <a:ln>
            <a:noFill/>
          </a:ln>
        </p:spPr>
        <p:txBody>
          <a:bodyPr/>
          <a:lstStyle/>
          <a:p>
            <a:pPr marL="171360" indent="-171000">
              <a:lnSpc>
                <a:spcPct val="90000"/>
              </a:lnSpc>
              <a:buClr>
                <a:srgbClr val="000000"/>
              </a:buClr>
              <a:buFont typeface="Arial"/>
              <a:buChar char="•"/>
            </a:pPr>
            <a:r>
              <a:rPr lang="en-US" sz="1800" b="0" strike="noStrike" spc="-1" dirty="0">
                <a:solidFill>
                  <a:srgbClr val="000000"/>
                </a:solidFill>
                <a:uFill>
                  <a:solidFill>
                    <a:srgbClr val="FFFFFF"/>
                  </a:solidFill>
                </a:uFill>
                <a:latin typeface="Arial"/>
              </a:rPr>
              <a:t>Which set </a:t>
            </a:r>
            <a:r>
              <a:rPr lang="en-US" spc="-1" dirty="0">
                <a:solidFill>
                  <a:srgbClr val="000000"/>
                </a:solidFill>
                <a:uFill>
                  <a:solidFill>
                    <a:srgbClr val="FFFFFF"/>
                  </a:solidFill>
                </a:uFill>
                <a:latin typeface="Arial"/>
              </a:rPr>
              <a:t>is</a:t>
            </a:r>
            <a:r>
              <a:rPr lang="en-US" sz="1800" b="0" strike="noStrike" spc="-1" dirty="0">
                <a:solidFill>
                  <a:srgbClr val="000000"/>
                </a:solidFill>
                <a:uFill>
                  <a:solidFill>
                    <a:srgbClr val="FFFFFF"/>
                  </a:solidFill>
                </a:uFill>
                <a:latin typeface="Arial"/>
              </a:rPr>
              <a:t> the address </a:t>
            </a:r>
            <a:r>
              <a:rPr lang="en-US" sz="1800" b="1" strike="noStrike" spc="-1" dirty="0">
                <a:solidFill>
                  <a:srgbClr val="660066"/>
                </a:solidFill>
                <a:uFill>
                  <a:solidFill>
                    <a:srgbClr val="FFFFFF"/>
                  </a:solidFill>
                </a:uFill>
                <a:latin typeface="Arial"/>
              </a:rPr>
              <a:t>0xFA1C</a:t>
            </a:r>
            <a:r>
              <a:rPr lang="en-US" sz="1800" b="0" strike="noStrike" spc="-1" dirty="0">
                <a:solidFill>
                  <a:srgbClr val="000000"/>
                </a:solidFill>
                <a:uFill>
                  <a:solidFill>
                    <a:srgbClr val="FFFFFF"/>
                  </a:solidFill>
                </a:uFill>
                <a:latin typeface="Arial"/>
              </a:rPr>
              <a:t> located in?</a:t>
            </a:r>
            <a:endParaRPr lang="en-US" sz="2100" b="0" strike="noStrike" spc="-1" dirty="0">
              <a:solidFill>
                <a:srgbClr val="000000"/>
              </a:solidFill>
              <a:uFill>
                <a:solidFill>
                  <a:srgbClr val="FFFFFF"/>
                </a:solidFill>
              </a:uFill>
              <a:latin typeface="Arial"/>
            </a:endParaRPr>
          </a:p>
        </p:txBody>
      </p:sp>
      <p:sp>
        <p:nvSpPr>
          <p:cNvPr id="198" name="TextShape 3"/>
          <p:cNvSpPr txBox="1"/>
          <p:nvPr/>
        </p:nvSpPr>
        <p:spPr>
          <a:xfrm>
            <a:off x="1143360" y="4767480"/>
            <a:ext cx="1543680" cy="273240"/>
          </a:xfrm>
          <a:prstGeom prst="rect">
            <a:avLst/>
          </a:prstGeom>
          <a:noFill/>
          <a:ln>
            <a:noFill/>
          </a:ln>
        </p:spPr>
        <p:txBody>
          <a:bodyPr anchor="ctr"/>
          <a:lstStyle/>
          <a:p>
            <a:pPr algn="r">
              <a:lnSpc>
                <a:spcPct val="100000"/>
              </a:lnSpc>
            </a:pPr>
            <a:fld id="{A4F6DECA-A5D0-4D62-9CD8-19111DBE92A5}" type="slidenum">
              <a:rPr lang="en-US" sz="900" b="0" strike="noStrike" spc="-1">
                <a:solidFill>
                  <a:srgbClr val="8B8B8B"/>
                </a:solidFill>
                <a:uFill>
                  <a:solidFill>
                    <a:srgbClr val="FFFFFF"/>
                  </a:solidFill>
                </a:uFill>
                <a:latin typeface="Arial"/>
              </a:rPr>
              <a:t>19</a:t>
            </a:fld>
            <a:endParaRPr lang="en-US" sz="1400" b="0" strike="noStrike" spc="-1" dirty="0">
              <a:solidFill>
                <a:srgbClr val="000000"/>
              </a:solidFill>
              <a:uFill>
                <a:solidFill>
                  <a:srgbClr val="FFFFFF"/>
                </a:solidFill>
              </a:uFill>
              <a:latin typeface="Times New Roman"/>
            </a:endParaRPr>
          </a:p>
        </p:txBody>
      </p:sp>
      <p:sp>
        <p:nvSpPr>
          <p:cNvPr id="199" name="CustomShape 4"/>
          <p:cNvSpPr/>
          <p:nvPr/>
        </p:nvSpPr>
        <p:spPr>
          <a:xfrm>
            <a:off x="1863720" y="1852200"/>
            <a:ext cx="3199680" cy="342360"/>
          </a:xfrm>
          <a:prstGeom prst="rect">
            <a:avLst/>
          </a:prstGeom>
          <a:solidFill>
            <a:srgbClr val="C0C0C0"/>
          </a:solidFill>
          <a:ln w="12600">
            <a:solidFill>
              <a:schemeClr val="tx1"/>
            </a:solidFill>
            <a:miter/>
          </a:ln>
        </p:spPr>
        <p:style>
          <a:lnRef idx="0">
            <a:scrgbClr r="0" g="0" b="0"/>
          </a:lnRef>
          <a:fillRef idx="0">
            <a:scrgbClr r="0" g="0" b="0"/>
          </a:fillRef>
          <a:effectRef idx="0">
            <a:scrgbClr r="0" g="0" b="0"/>
          </a:effectRef>
          <a:fontRef idx="minor"/>
        </p:style>
      </p:sp>
      <p:sp>
        <p:nvSpPr>
          <p:cNvPr id="200" name="CustomShape 5"/>
          <p:cNvSpPr/>
          <p:nvPr/>
        </p:nvSpPr>
        <p:spPr>
          <a:xfrm>
            <a:off x="1863720" y="2262960"/>
            <a:ext cx="3199680" cy="342360"/>
          </a:xfrm>
          <a:prstGeom prst="rect">
            <a:avLst/>
          </a:prstGeom>
          <a:solidFill>
            <a:srgbClr val="C0C0C0"/>
          </a:solidFill>
          <a:ln w="12600">
            <a:solidFill>
              <a:schemeClr val="tx1"/>
            </a:solidFill>
            <a:miter/>
          </a:ln>
        </p:spPr>
        <p:style>
          <a:lnRef idx="0">
            <a:scrgbClr r="0" g="0" b="0"/>
          </a:lnRef>
          <a:fillRef idx="0">
            <a:scrgbClr r="0" g="0" b="0"/>
          </a:fillRef>
          <a:effectRef idx="0">
            <a:scrgbClr r="0" g="0" b="0"/>
          </a:effectRef>
          <a:fontRef idx="minor"/>
        </p:style>
      </p:sp>
      <p:sp>
        <p:nvSpPr>
          <p:cNvPr id="201" name="CustomShape 6"/>
          <p:cNvSpPr/>
          <p:nvPr/>
        </p:nvSpPr>
        <p:spPr>
          <a:xfrm>
            <a:off x="1978200" y="1909440"/>
            <a:ext cx="4568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16560" tIns="45000" rIns="90000" bIns="45000" anchor="ctr"/>
          <a:lstStyle/>
          <a:p>
            <a:pPr>
              <a:lnSpc>
                <a:spcPct val="100000"/>
              </a:lnSpc>
            </a:pPr>
            <a:r>
              <a:rPr lang="en-US" sz="1350" b="0" strike="noStrike" spc="-1">
                <a:solidFill>
                  <a:srgbClr val="000000"/>
                </a:solidFill>
                <a:uFill>
                  <a:solidFill>
                    <a:srgbClr val="FFFFFF"/>
                  </a:solidFill>
                </a:uFill>
                <a:latin typeface="Century Gothic"/>
              </a:rPr>
              <a:t>Valid</a:t>
            </a:r>
            <a:endParaRPr lang="en-US" sz="1800" b="0" strike="noStrike" spc="-1">
              <a:solidFill>
                <a:srgbClr val="000000"/>
              </a:solidFill>
              <a:uFill>
                <a:solidFill>
                  <a:srgbClr val="FFFFFF"/>
                </a:solidFill>
              </a:uFill>
              <a:latin typeface="Arial"/>
            </a:endParaRPr>
          </a:p>
        </p:txBody>
      </p:sp>
      <p:sp>
        <p:nvSpPr>
          <p:cNvPr id="202" name="CustomShape 7"/>
          <p:cNvSpPr/>
          <p:nvPr/>
        </p:nvSpPr>
        <p:spPr>
          <a:xfrm>
            <a:off x="1978200" y="2320200"/>
            <a:ext cx="4568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16560" tIns="45000" rIns="90000" bIns="45000" anchor="ctr"/>
          <a:lstStyle/>
          <a:p>
            <a:pPr>
              <a:lnSpc>
                <a:spcPct val="100000"/>
              </a:lnSpc>
            </a:pPr>
            <a:r>
              <a:rPr lang="en-US" sz="1350" b="0" strike="noStrike" spc="-1">
                <a:solidFill>
                  <a:srgbClr val="000000"/>
                </a:solidFill>
                <a:uFill>
                  <a:solidFill>
                    <a:srgbClr val="FFFFFF"/>
                  </a:solidFill>
                </a:uFill>
                <a:latin typeface="Century Gothic"/>
              </a:rPr>
              <a:t>Valid</a:t>
            </a:r>
            <a:endParaRPr lang="en-US" sz="1800" b="0" strike="noStrike" spc="-1">
              <a:solidFill>
                <a:srgbClr val="000000"/>
              </a:solidFill>
              <a:uFill>
                <a:solidFill>
                  <a:srgbClr val="FFFFFF"/>
                </a:solidFill>
              </a:uFill>
              <a:latin typeface="Arial"/>
            </a:endParaRPr>
          </a:p>
        </p:txBody>
      </p:sp>
      <p:sp>
        <p:nvSpPr>
          <p:cNvPr id="203" name="CustomShape 8"/>
          <p:cNvSpPr/>
          <p:nvPr/>
        </p:nvSpPr>
        <p:spPr>
          <a:xfrm>
            <a:off x="2549520" y="1909440"/>
            <a:ext cx="6854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204" name="CustomShape 9"/>
          <p:cNvSpPr/>
          <p:nvPr/>
        </p:nvSpPr>
        <p:spPr>
          <a:xfrm>
            <a:off x="2549520" y="2320200"/>
            <a:ext cx="6854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205" name="CustomShape 10"/>
          <p:cNvSpPr/>
          <p:nvPr/>
        </p:nvSpPr>
        <p:spPr>
          <a:xfrm>
            <a:off x="1261800" y="1874160"/>
            <a:ext cx="62604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Set 0:</a:t>
            </a:r>
            <a:endParaRPr lang="en-US" sz="1800" b="0" strike="noStrike" spc="-1">
              <a:solidFill>
                <a:srgbClr val="000000"/>
              </a:solidFill>
              <a:uFill>
                <a:solidFill>
                  <a:srgbClr val="FFFFFF"/>
                </a:solidFill>
              </a:uFill>
              <a:latin typeface="Arial"/>
            </a:endParaRPr>
          </a:p>
        </p:txBody>
      </p:sp>
      <p:sp>
        <p:nvSpPr>
          <p:cNvPr id="206" name="CustomShape 11"/>
          <p:cNvSpPr/>
          <p:nvPr/>
        </p:nvSpPr>
        <p:spPr>
          <a:xfrm>
            <a:off x="1261800" y="2297880"/>
            <a:ext cx="62604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Set 1:</a:t>
            </a:r>
            <a:endParaRPr lang="en-US" sz="1800" b="0" strike="noStrike" spc="-1">
              <a:solidFill>
                <a:srgbClr val="000000"/>
              </a:solidFill>
              <a:uFill>
                <a:solidFill>
                  <a:srgbClr val="FFFFFF"/>
                </a:solidFill>
              </a:uFill>
              <a:latin typeface="Arial"/>
            </a:endParaRPr>
          </a:p>
        </p:txBody>
      </p:sp>
      <p:sp>
        <p:nvSpPr>
          <p:cNvPr id="207" name="CustomShape 12"/>
          <p:cNvSpPr/>
          <p:nvPr/>
        </p:nvSpPr>
        <p:spPr>
          <a:xfrm>
            <a:off x="5121360" y="1852200"/>
            <a:ext cx="113760" cy="353160"/>
          </a:xfrm>
          <a:prstGeom prst="rightBrace">
            <a:avLst>
              <a:gd name="adj1" fmla="val 25781"/>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208" name="CustomShape 13"/>
          <p:cNvSpPr/>
          <p:nvPr/>
        </p:nvSpPr>
        <p:spPr>
          <a:xfrm>
            <a:off x="5258880" y="1874160"/>
            <a:ext cx="159552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i="1" strike="noStrike" spc="-1">
                <a:solidFill>
                  <a:srgbClr val="000000"/>
                </a:solidFill>
                <a:uFill>
                  <a:solidFill>
                    <a:srgbClr val="FFFFFF"/>
                  </a:solidFill>
                </a:uFill>
                <a:latin typeface="Century Gothic"/>
              </a:rPr>
              <a:t>E = 1</a:t>
            </a:r>
            <a:r>
              <a:rPr lang="en-US" sz="1350" b="0" strike="noStrike" spc="-1">
                <a:solidFill>
                  <a:srgbClr val="000000"/>
                </a:solidFill>
                <a:uFill>
                  <a:solidFill>
                    <a:srgbClr val="FFFFFF"/>
                  </a:solidFill>
                </a:uFill>
                <a:latin typeface="Century Gothic"/>
              </a:rPr>
              <a:t>  lines per set</a:t>
            </a:r>
            <a:endParaRPr lang="en-US" sz="1800" b="0" strike="noStrike" spc="-1">
              <a:solidFill>
                <a:srgbClr val="000000"/>
              </a:solidFill>
              <a:uFill>
                <a:solidFill>
                  <a:srgbClr val="FFFFFF"/>
                </a:solidFill>
              </a:uFill>
              <a:latin typeface="Arial"/>
            </a:endParaRPr>
          </a:p>
        </p:txBody>
      </p:sp>
      <p:sp>
        <p:nvSpPr>
          <p:cNvPr id="209" name="CustomShape 14"/>
          <p:cNvSpPr/>
          <p:nvPr/>
        </p:nvSpPr>
        <p:spPr>
          <a:xfrm>
            <a:off x="3349800" y="1909440"/>
            <a:ext cx="154260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Cache block</a:t>
            </a:r>
            <a:endParaRPr lang="en-US" sz="1800" b="0" strike="noStrike" spc="-1">
              <a:solidFill>
                <a:srgbClr val="000000"/>
              </a:solidFill>
              <a:uFill>
                <a:solidFill>
                  <a:srgbClr val="FFFFFF"/>
                </a:solidFill>
              </a:uFill>
              <a:latin typeface="Arial"/>
            </a:endParaRPr>
          </a:p>
        </p:txBody>
      </p:sp>
      <p:sp>
        <p:nvSpPr>
          <p:cNvPr id="210" name="CustomShape 15"/>
          <p:cNvSpPr/>
          <p:nvPr/>
        </p:nvSpPr>
        <p:spPr>
          <a:xfrm>
            <a:off x="3349800" y="2309400"/>
            <a:ext cx="154260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Cache block</a:t>
            </a:r>
            <a:endParaRPr lang="en-US" sz="1800" b="0" strike="noStrike" spc="-1">
              <a:solidFill>
                <a:srgbClr val="000000"/>
              </a:solidFill>
              <a:uFill>
                <a:solidFill>
                  <a:srgbClr val="FFFFFF"/>
                </a:solidFill>
              </a:uFill>
              <a:latin typeface="Arial"/>
            </a:endParaRPr>
          </a:p>
        </p:txBody>
      </p:sp>
      <p:sp>
        <p:nvSpPr>
          <p:cNvPr id="211" name="CustomShape 16"/>
          <p:cNvSpPr/>
          <p:nvPr/>
        </p:nvSpPr>
        <p:spPr>
          <a:xfrm rot="16200000">
            <a:off x="4016880" y="973440"/>
            <a:ext cx="113760" cy="1485360"/>
          </a:xfrm>
          <a:prstGeom prst="rightBrace">
            <a:avLst>
              <a:gd name="adj1" fmla="val 108333"/>
              <a:gd name="adj2" fmla="val 52319"/>
            </a:avLst>
          </a:prstGeom>
          <a:noFill/>
          <a:ln w="12600">
            <a:solidFill>
              <a:schemeClr val="tx1"/>
            </a:solidFill>
            <a:round/>
          </a:ln>
        </p:spPr>
        <p:style>
          <a:lnRef idx="0">
            <a:scrgbClr r="0" g="0" b="0"/>
          </a:lnRef>
          <a:fillRef idx="0">
            <a:scrgbClr r="0" g="0" b="0"/>
          </a:fillRef>
          <a:effectRef idx="0">
            <a:scrgbClr r="0" g="0" b="0"/>
          </a:effectRef>
          <a:fontRef idx="minor"/>
        </p:style>
      </p:sp>
      <p:sp>
        <p:nvSpPr>
          <p:cNvPr id="212" name="CustomShape 17"/>
          <p:cNvSpPr/>
          <p:nvPr/>
        </p:nvSpPr>
        <p:spPr>
          <a:xfrm>
            <a:off x="3585960" y="1248480"/>
            <a:ext cx="1142640" cy="4557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200" b="0" i="1" strike="noStrike" spc="-1">
                <a:solidFill>
                  <a:srgbClr val="000000"/>
                </a:solidFill>
                <a:uFill>
                  <a:solidFill>
                    <a:srgbClr val="FFFFFF"/>
                  </a:solidFill>
                </a:uFill>
                <a:latin typeface="Century Gothic"/>
              </a:rPr>
              <a:t>8  </a:t>
            </a:r>
            <a:r>
              <a:rPr lang="en-US" sz="1200" b="0" strike="noStrike" spc="-1">
                <a:solidFill>
                  <a:srgbClr val="000000"/>
                </a:solidFill>
                <a:uFill>
                  <a:solidFill>
                    <a:srgbClr val="FFFFFF"/>
                  </a:solidFill>
                </a:uFill>
                <a:latin typeface="Century Gothic"/>
              </a:rPr>
              <a:t>bytes</a:t>
            </a:r>
            <a:endParaRPr lang="en-US" sz="1800" b="0" strike="noStrike" spc="-1">
              <a:solidFill>
                <a:srgbClr val="000000"/>
              </a:solidFill>
              <a:uFill>
                <a:solidFill>
                  <a:srgbClr val="FFFFFF"/>
                </a:solidFill>
              </a:uFill>
              <a:latin typeface="Arial"/>
            </a:endParaRPr>
          </a:p>
          <a:p>
            <a:pPr>
              <a:lnSpc>
                <a:spcPct val="100000"/>
              </a:lnSpc>
            </a:pPr>
            <a:r>
              <a:rPr lang="en-US" sz="1200" b="0" strike="noStrike" spc="-1">
                <a:solidFill>
                  <a:srgbClr val="000000"/>
                </a:solidFill>
                <a:uFill>
                  <a:solidFill>
                    <a:srgbClr val="FFFFFF"/>
                  </a:solidFill>
                </a:uFill>
                <a:latin typeface="Century Gothic"/>
              </a:rPr>
              <a:t>per data block</a:t>
            </a:r>
            <a:endParaRPr lang="en-US" sz="1800" b="0" strike="noStrike" spc="-1">
              <a:solidFill>
                <a:srgbClr val="000000"/>
              </a:solidFill>
              <a:uFill>
                <a:solidFill>
                  <a:srgbClr val="FFFFFF"/>
                </a:solidFill>
              </a:uFill>
              <a:latin typeface="Arial"/>
            </a:endParaRPr>
          </a:p>
        </p:txBody>
      </p:sp>
      <p:sp>
        <p:nvSpPr>
          <p:cNvPr id="213" name="CustomShape 18"/>
          <p:cNvSpPr/>
          <p:nvPr/>
        </p:nvSpPr>
        <p:spPr>
          <a:xfrm>
            <a:off x="1863720" y="2662920"/>
            <a:ext cx="3199680" cy="342360"/>
          </a:xfrm>
          <a:prstGeom prst="rect">
            <a:avLst/>
          </a:prstGeom>
          <a:solidFill>
            <a:srgbClr val="C0C0C0"/>
          </a:solidFill>
          <a:ln w="12600">
            <a:solidFill>
              <a:schemeClr val="tx1"/>
            </a:solidFill>
            <a:miter/>
          </a:ln>
        </p:spPr>
        <p:style>
          <a:lnRef idx="0">
            <a:scrgbClr r="0" g="0" b="0"/>
          </a:lnRef>
          <a:fillRef idx="0">
            <a:scrgbClr r="0" g="0" b="0"/>
          </a:fillRef>
          <a:effectRef idx="0">
            <a:scrgbClr r="0" g="0" b="0"/>
          </a:effectRef>
          <a:fontRef idx="minor"/>
        </p:style>
      </p:sp>
      <p:sp>
        <p:nvSpPr>
          <p:cNvPr id="214" name="CustomShape 19"/>
          <p:cNvSpPr/>
          <p:nvPr/>
        </p:nvSpPr>
        <p:spPr>
          <a:xfrm>
            <a:off x="1863720" y="3073680"/>
            <a:ext cx="3199680" cy="342360"/>
          </a:xfrm>
          <a:prstGeom prst="rect">
            <a:avLst/>
          </a:prstGeom>
          <a:solidFill>
            <a:srgbClr val="C0C0C0"/>
          </a:solidFill>
          <a:ln w="12600">
            <a:solidFill>
              <a:schemeClr val="tx1"/>
            </a:solidFill>
            <a:miter/>
          </a:ln>
        </p:spPr>
        <p:style>
          <a:lnRef idx="0">
            <a:scrgbClr r="0" g="0" b="0"/>
          </a:lnRef>
          <a:fillRef idx="0">
            <a:scrgbClr r="0" g="0" b="0"/>
          </a:fillRef>
          <a:effectRef idx="0">
            <a:scrgbClr r="0" g="0" b="0"/>
          </a:effectRef>
          <a:fontRef idx="minor"/>
        </p:style>
      </p:sp>
      <p:sp>
        <p:nvSpPr>
          <p:cNvPr id="215" name="CustomShape 20"/>
          <p:cNvSpPr/>
          <p:nvPr/>
        </p:nvSpPr>
        <p:spPr>
          <a:xfrm>
            <a:off x="1978200" y="2720160"/>
            <a:ext cx="4568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16560" tIns="45000" rIns="90000" bIns="45000" anchor="ctr"/>
          <a:lstStyle/>
          <a:p>
            <a:pPr>
              <a:lnSpc>
                <a:spcPct val="100000"/>
              </a:lnSpc>
            </a:pPr>
            <a:r>
              <a:rPr lang="en-US" sz="1350" b="0" strike="noStrike" spc="-1">
                <a:solidFill>
                  <a:srgbClr val="000000"/>
                </a:solidFill>
                <a:uFill>
                  <a:solidFill>
                    <a:srgbClr val="FFFFFF"/>
                  </a:solidFill>
                </a:uFill>
                <a:latin typeface="Century Gothic"/>
              </a:rPr>
              <a:t>Valid</a:t>
            </a:r>
            <a:endParaRPr lang="en-US" sz="1800" b="0" strike="noStrike" spc="-1">
              <a:solidFill>
                <a:srgbClr val="000000"/>
              </a:solidFill>
              <a:uFill>
                <a:solidFill>
                  <a:srgbClr val="FFFFFF"/>
                </a:solidFill>
              </a:uFill>
              <a:latin typeface="Arial"/>
            </a:endParaRPr>
          </a:p>
        </p:txBody>
      </p:sp>
      <p:sp>
        <p:nvSpPr>
          <p:cNvPr id="216" name="CustomShape 21"/>
          <p:cNvSpPr/>
          <p:nvPr/>
        </p:nvSpPr>
        <p:spPr>
          <a:xfrm>
            <a:off x="1978200" y="3130920"/>
            <a:ext cx="4568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16560" tIns="45000" rIns="90000" bIns="45000" anchor="ctr"/>
          <a:lstStyle/>
          <a:p>
            <a:pPr>
              <a:lnSpc>
                <a:spcPct val="100000"/>
              </a:lnSpc>
            </a:pPr>
            <a:r>
              <a:rPr lang="en-US" sz="1350" b="0" strike="noStrike" spc="-1">
                <a:solidFill>
                  <a:srgbClr val="000000"/>
                </a:solidFill>
                <a:uFill>
                  <a:solidFill>
                    <a:srgbClr val="FFFFFF"/>
                  </a:solidFill>
                </a:uFill>
                <a:latin typeface="Century Gothic"/>
              </a:rPr>
              <a:t>Valid</a:t>
            </a:r>
            <a:endParaRPr lang="en-US" sz="1800" b="0" strike="noStrike" spc="-1">
              <a:solidFill>
                <a:srgbClr val="000000"/>
              </a:solidFill>
              <a:uFill>
                <a:solidFill>
                  <a:srgbClr val="FFFFFF"/>
                </a:solidFill>
              </a:uFill>
              <a:latin typeface="Arial"/>
            </a:endParaRPr>
          </a:p>
        </p:txBody>
      </p:sp>
      <p:sp>
        <p:nvSpPr>
          <p:cNvPr id="217" name="CustomShape 22"/>
          <p:cNvSpPr/>
          <p:nvPr/>
        </p:nvSpPr>
        <p:spPr>
          <a:xfrm>
            <a:off x="2549520" y="2720160"/>
            <a:ext cx="6854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218" name="CustomShape 23"/>
          <p:cNvSpPr/>
          <p:nvPr/>
        </p:nvSpPr>
        <p:spPr>
          <a:xfrm>
            <a:off x="2549520" y="3130920"/>
            <a:ext cx="6854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219" name="CustomShape 24"/>
          <p:cNvSpPr/>
          <p:nvPr/>
        </p:nvSpPr>
        <p:spPr>
          <a:xfrm>
            <a:off x="1261800" y="2684880"/>
            <a:ext cx="62604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Set 2:</a:t>
            </a:r>
            <a:endParaRPr lang="en-US" sz="1800" b="0" strike="noStrike" spc="-1">
              <a:solidFill>
                <a:srgbClr val="000000"/>
              </a:solidFill>
              <a:uFill>
                <a:solidFill>
                  <a:srgbClr val="FFFFFF"/>
                </a:solidFill>
              </a:uFill>
              <a:latin typeface="Arial"/>
            </a:endParaRPr>
          </a:p>
        </p:txBody>
      </p:sp>
      <p:sp>
        <p:nvSpPr>
          <p:cNvPr id="220" name="CustomShape 25"/>
          <p:cNvSpPr/>
          <p:nvPr/>
        </p:nvSpPr>
        <p:spPr>
          <a:xfrm>
            <a:off x="1261800" y="3108960"/>
            <a:ext cx="62604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Set 3:</a:t>
            </a:r>
            <a:endParaRPr lang="en-US" sz="1800" b="0" strike="noStrike" spc="-1">
              <a:solidFill>
                <a:srgbClr val="000000"/>
              </a:solidFill>
              <a:uFill>
                <a:solidFill>
                  <a:srgbClr val="FFFFFF"/>
                </a:solidFill>
              </a:uFill>
              <a:latin typeface="Arial"/>
            </a:endParaRPr>
          </a:p>
        </p:txBody>
      </p:sp>
      <p:sp>
        <p:nvSpPr>
          <p:cNvPr id="221" name="CustomShape 26"/>
          <p:cNvSpPr/>
          <p:nvPr/>
        </p:nvSpPr>
        <p:spPr>
          <a:xfrm>
            <a:off x="3349800" y="2720160"/>
            <a:ext cx="154260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Cache block</a:t>
            </a:r>
            <a:endParaRPr lang="en-US" sz="1800" b="0" strike="noStrike" spc="-1">
              <a:solidFill>
                <a:srgbClr val="000000"/>
              </a:solidFill>
              <a:uFill>
                <a:solidFill>
                  <a:srgbClr val="FFFFFF"/>
                </a:solidFill>
              </a:uFill>
              <a:latin typeface="Arial"/>
            </a:endParaRPr>
          </a:p>
        </p:txBody>
      </p:sp>
      <p:sp>
        <p:nvSpPr>
          <p:cNvPr id="222" name="CustomShape 27"/>
          <p:cNvSpPr/>
          <p:nvPr/>
        </p:nvSpPr>
        <p:spPr>
          <a:xfrm>
            <a:off x="3349800" y="3120120"/>
            <a:ext cx="154260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Cache block</a:t>
            </a:r>
            <a:endParaRPr lang="en-US" sz="1800" b="0" strike="noStrike" spc="-1">
              <a:solidFill>
                <a:srgbClr val="000000"/>
              </a:solidFill>
              <a:uFill>
                <a:solidFill>
                  <a:srgbClr val="FFFFFF"/>
                </a:solidFill>
              </a:uFill>
              <a:latin typeface="Arial"/>
            </a:endParaRPr>
          </a:p>
        </p:txBody>
      </p:sp>
      <p:sp>
        <p:nvSpPr>
          <p:cNvPr id="223" name="CustomShape 28"/>
          <p:cNvSpPr/>
          <p:nvPr/>
        </p:nvSpPr>
        <p:spPr>
          <a:xfrm>
            <a:off x="1928880" y="3886200"/>
            <a:ext cx="70272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a:solidFill>
                  <a:srgbClr val="000000"/>
                </a:solidFill>
                <a:uFill>
                  <a:solidFill>
                    <a:srgbClr val="FFFFFF"/>
                  </a:solidFill>
                </a:uFill>
                <a:latin typeface="Century Gothic"/>
              </a:rPr>
              <a:t>27 </a:t>
            </a:r>
            <a:r>
              <a:rPr lang="en-US" sz="1500" b="0" strike="noStrike" spc="-1">
                <a:solidFill>
                  <a:srgbClr val="000000"/>
                </a:solidFill>
                <a:uFill>
                  <a:solidFill>
                    <a:srgbClr val="FFFFFF"/>
                  </a:solidFill>
                </a:uFill>
                <a:latin typeface="Century Gothic"/>
              </a:rPr>
              <a:t>bits</a:t>
            </a:r>
            <a:endParaRPr lang="en-US" sz="1800" b="0" strike="noStrike" spc="-1">
              <a:solidFill>
                <a:srgbClr val="000000"/>
              </a:solidFill>
              <a:uFill>
                <a:solidFill>
                  <a:srgbClr val="FFFFFF"/>
                </a:solidFill>
              </a:uFill>
              <a:latin typeface="Arial"/>
            </a:endParaRPr>
          </a:p>
        </p:txBody>
      </p:sp>
      <p:sp>
        <p:nvSpPr>
          <p:cNvPr id="224" name="CustomShape 29"/>
          <p:cNvSpPr/>
          <p:nvPr/>
        </p:nvSpPr>
        <p:spPr>
          <a:xfrm>
            <a:off x="2761200" y="3886200"/>
            <a:ext cx="59616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a:solidFill>
                  <a:srgbClr val="000000"/>
                </a:solidFill>
                <a:uFill>
                  <a:solidFill>
                    <a:srgbClr val="FFFFFF"/>
                  </a:solidFill>
                </a:uFill>
                <a:latin typeface="Century Gothic"/>
              </a:rPr>
              <a:t>2 </a:t>
            </a:r>
            <a:r>
              <a:rPr lang="en-US" sz="1500" b="0" strike="noStrike" spc="-1">
                <a:solidFill>
                  <a:srgbClr val="000000"/>
                </a:solidFill>
                <a:uFill>
                  <a:solidFill>
                    <a:srgbClr val="FFFFFF"/>
                  </a:solidFill>
                </a:uFill>
                <a:latin typeface="Century Gothic"/>
              </a:rPr>
              <a:t>bits</a:t>
            </a:r>
            <a:endParaRPr lang="en-US" sz="1800" b="0" strike="noStrike" spc="-1">
              <a:solidFill>
                <a:srgbClr val="000000"/>
              </a:solidFill>
              <a:uFill>
                <a:solidFill>
                  <a:srgbClr val="FFFFFF"/>
                </a:solidFill>
              </a:uFill>
              <a:latin typeface="Arial"/>
            </a:endParaRPr>
          </a:p>
        </p:txBody>
      </p:sp>
      <p:sp>
        <p:nvSpPr>
          <p:cNvPr id="225" name="CustomShape 30"/>
          <p:cNvSpPr/>
          <p:nvPr/>
        </p:nvSpPr>
        <p:spPr>
          <a:xfrm>
            <a:off x="3555360" y="4170600"/>
            <a:ext cx="856800" cy="173520"/>
          </a:xfrm>
          <a:prstGeom prst="rect">
            <a:avLst/>
          </a:prstGeom>
          <a:noFill/>
          <a:ln w="12600">
            <a:solidFill>
              <a:schemeClr val="tx1"/>
            </a:solidFill>
            <a:miter/>
          </a:ln>
        </p:spPr>
        <p:style>
          <a:lnRef idx="0">
            <a:scrgbClr r="0" g="0" b="0"/>
          </a:lnRef>
          <a:fillRef idx="0">
            <a:scrgbClr r="0" g="0" b="0"/>
          </a:fillRef>
          <a:effectRef idx="0">
            <a:scrgbClr r="0" g="0" b="0"/>
          </a:effectRef>
          <a:fontRef idx="minor"/>
        </p:style>
      </p:sp>
      <p:sp>
        <p:nvSpPr>
          <p:cNvPr id="226" name="CustomShape 31"/>
          <p:cNvSpPr/>
          <p:nvPr/>
        </p:nvSpPr>
        <p:spPr>
          <a:xfrm>
            <a:off x="2698200" y="4170600"/>
            <a:ext cx="856800" cy="173520"/>
          </a:xfrm>
          <a:prstGeom prst="rect">
            <a:avLst/>
          </a:prstGeom>
          <a:noFill/>
          <a:ln w="12600">
            <a:solidFill>
              <a:schemeClr val="tx1"/>
            </a:solidFill>
            <a:miter/>
          </a:ln>
        </p:spPr>
        <p:style>
          <a:lnRef idx="0">
            <a:scrgbClr r="0" g="0" b="0"/>
          </a:lnRef>
          <a:fillRef idx="0">
            <a:scrgbClr r="0" g="0" b="0"/>
          </a:fillRef>
          <a:effectRef idx="0">
            <a:scrgbClr r="0" g="0" b="0"/>
          </a:effectRef>
          <a:fontRef idx="minor"/>
        </p:style>
      </p:sp>
      <p:sp>
        <p:nvSpPr>
          <p:cNvPr id="227" name="CustomShape 32"/>
          <p:cNvSpPr/>
          <p:nvPr/>
        </p:nvSpPr>
        <p:spPr>
          <a:xfrm>
            <a:off x="1841040" y="4170600"/>
            <a:ext cx="856800" cy="173520"/>
          </a:xfrm>
          <a:prstGeom prst="rect">
            <a:avLst/>
          </a:prstGeom>
          <a:noFill/>
          <a:ln w="12600">
            <a:solidFill>
              <a:schemeClr val="tx1"/>
            </a:solidFill>
            <a:miter/>
          </a:ln>
        </p:spPr>
        <p:style>
          <a:lnRef idx="0">
            <a:scrgbClr r="0" g="0" b="0"/>
          </a:lnRef>
          <a:fillRef idx="0">
            <a:scrgbClr r="0" g="0" b="0"/>
          </a:fillRef>
          <a:effectRef idx="0">
            <a:scrgbClr r="0" g="0" b="0"/>
          </a:effectRef>
          <a:fontRef idx="minor"/>
        </p:style>
      </p:sp>
      <p:sp>
        <p:nvSpPr>
          <p:cNvPr id="228" name="CustomShape 33"/>
          <p:cNvSpPr/>
          <p:nvPr/>
        </p:nvSpPr>
        <p:spPr>
          <a:xfrm>
            <a:off x="3705120" y="3886200"/>
            <a:ext cx="59616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a:solidFill>
                  <a:srgbClr val="000000"/>
                </a:solidFill>
                <a:uFill>
                  <a:solidFill>
                    <a:srgbClr val="FFFFFF"/>
                  </a:solidFill>
                </a:uFill>
                <a:latin typeface="Century Gothic"/>
              </a:rPr>
              <a:t>3 </a:t>
            </a:r>
            <a:r>
              <a:rPr lang="en-US" sz="1500" b="0" strike="noStrike" spc="-1">
                <a:solidFill>
                  <a:srgbClr val="000000"/>
                </a:solidFill>
                <a:uFill>
                  <a:solidFill>
                    <a:srgbClr val="FFFFFF"/>
                  </a:solidFill>
                </a:uFill>
                <a:latin typeface="Century Gothic"/>
              </a:rPr>
              <a:t>bits</a:t>
            </a:r>
            <a:endParaRPr lang="en-US" sz="1800" b="0" strike="noStrike" spc="-1">
              <a:solidFill>
                <a:srgbClr val="000000"/>
              </a:solidFill>
              <a:uFill>
                <a:solidFill>
                  <a:srgbClr val="FFFFFF"/>
                </a:solidFill>
              </a:uFill>
              <a:latin typeface="Arial"/>
            </a:endParaRPr>
          </a:p>
        </p:txBody>
      </p:sp>
      <p:sp>
        <p:nvSpPr>
          <p:cNvPr id="229" name="CustomShape 34"/>
          <p:cNvSpPr/>
          <p:nvPr/>
        </p:nvSpPr>
        <p:spPr>
          <a:xfrm>
            <a:off x="4304880" y="4286880"/>
            <a:ext cx="260280" cy="2505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050" b="0" strike="noStrike" spc="-1">
                <a:solidFill>
                  <a:srgbClr val="000000"/>
                </a:solidFill>
                <a:uFill>
                  <a:solidFill>
                    <a:srgbClr val="FFFFFF"/>
                  </a:solidFill>
                </a:uFill>
                <a:latin typeface="Courier New"/>
              </a:rPr>
              <a:t>0</a:t>
            </a:r>
            <a:endParaRPr lang="en-US" sz="1800" b="0" strike="noStrike" spc="-1">
              <a:solidFill>
                <a:srgbClr val="000000"/>
              </a:solidFill>
              <a:uFill>
                <a:solidFill>
                  <a:srgbClr val="FFFFFF"/>
                </a:solidFill>
              </a:uFill>
              <a:latin typeface="Arial"/>
            </a:endParaRPr>
          </a:p>
        </p:txBody>
      </p:sp>
      <p:sp>
        <p:nvSpPr>
          <p:cNvPr id="230" name="CustomShape 35"/>
          <p:cNvSpPr/>
          <p:nvPr/>
        </p:nvSpPr>
        <p:spPr>
          <a:xfrm>
            <a:off x="1774440" y="4286880"/>
            <a:ext cx="339480" cy="2505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050" b="0" strike="noStrike" spc="-1">
                <a:solidFill>
                  <a:srgbClr val="000000"/>
                </a:solidFill>
                <a:uFill>
                  <a:solidFill>
                    <a:srgbClr val="FFFFFF"/>
                  </a:solidFill>
                </a:uFill>
                <a:latin typeface="Courier New"/>
              </a:rPr>
              <a:t>31</a:t>
            </a:r>
            <a:endParaRPr lang="en-US" sz="1800" b="0" strike="noStrike" spc="-1">
              <a:solidFill>
                <a:srgbClr val="000000"/>
              </a:solidFill>
              <a:uFill>
                <a:solidFill>
                  <a:srgbClr val="FFFFFF"/>
                </a:solidFill>
              </a:uFill>
              <a:latin typeface="Arial"/>
            </a:endParaRPr>
          </a:p>
        </p:txBody>
      </p:sp>
      <p:sp>
        <p:nvSpPr>
          <p:cNvPr id="231" name="CustomShape 36"/>
          <p:cNvSpPr/>
          <p:nvPr/>
        </p:nvSpPr>
        <p:spPr>
          <a:xfrm>
            <a:off x="2044080" y="4713840"/>
            <a:ext cx="414360" cy="27288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350" b="0" i="1"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232" name="CustomShape 37"/>
          <p:cNvSpPr/>
          <p:nvPr/>
        </p:nvSpPr>
        <p:spPr>
          <a:xfrm>
            <a:off x="2599560" y="4713840"/>
            <a:ext cx="1012680" cy="272880"/>
          </a:xfrm>
          <a:prstGeom prst="rect">
            <a:avLst/>
          </a:prstGeom>
          <a:noFill/>
          <a:ln>
            <a:noFill/>
          </a:ln>
        </p:spPr>
        <p:style>
          <a:lnRef idx="0">
            <a:scrgbClr r="0" g="0" b="0"/>
          </a:lnRef>
          <a:fillRef idx="0">
            <a:scrgbClr r="0" g="0" b="0"/>
          </a:fillRef>
          <a:effectRef idx="0">
            <a:scrgbClr r="0" g="0" b="0"/>
          </a:effectRef>
          <a:fontRef idx="minor"/>
        </p:style>
        <p:txBody>
          <a:bodyPr lIns="68040" tIns="33480" rIns="68040" bIns="33480"/>
          <a:lstStyle/>
          <a:p>
            <a:pPr>
              <a:lnSpc>
                <a:spcPct val="100000"/>
              </a:lnSpc>
            </a:pPr>
            <a:r>
              <a:rPr lang="en-US" sz="1350" b="0" i="1" strike="noStrike" spc="-1">
                <a:solidFill>
                  <a:srgbClr val="000000"/>
                </a:solidFill>
                <a:uFill>
                  <a:solidFill>
                    <a:srgbClr val="FFFFFF"/>
                  </a:solidFill>
                </a:uFill>
                <a:latin typeface="Century Gothic"/>
              </a:rPr>
              <a:t>Set index</a:t>
            </a:r>
            <a:endParaRPr lang="en-US" sz="1800" b="0" strike="noStrike" spc="-1">
              <a:solidFill>
                <a:srgbClr val="000000"/>
              </a:solidFill>
              <a:uFill>
                <a:solidFill>
                  <a:srgbClr val="FFFFFF"/>
                </a:solidFill>
              </a:uFill>
              <a:latin typeface="Arial"/>
            </a:endParaRPr>
          </a:p>
        </p:txBody>
      </p:sp>
      <p:sp>
        <p:nvSpPr>
          <p:cNvPr id="233" name="CustomShape 38"/>
          <p:cNvSpPr/>
          <p:nvPr/>
        </p:nvSpPr>
        <p:spPr>
          <a:xfrm rot="5400000">
            <a:off x="2126880" y="4206240"/>
            <a:ext cx="228240" cy="799560"/>
          </a:xfrm>
          <a:prstGeom prst="rightBrace">
            <a:avLst>
              <a:gd name="adj1" fmla="val 29167"/>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234" name="CustomShape 39"/>
          <p:cNvSpPr/>
          <p:nvPr/>
        </p:nvSpPr>
        <p:spPr>
          <a:xfrm rot="5400000">
            <a:off x="2984040" y="4206240"/>
            <a:ext cx="228240" cy="799560"/>
          </a:xfrm>
          <a:prstGeom prst="rightBrace">
            <a:avLst>
              <a:gd name="adj1" fmla="val 29167"/>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235" name="CustomShape 40"/>
          <p:cNvSpPr/>
          <p:nvPr/>
        </p:nvSpPr>
        <p:spPr>
          <a:xfrm rot="5400000">
            <a:off x="3898440" y="4206240"/>
            <a:ext cx="228240" cy="799560"/>
          </a:xfrm>
          <a:prstGeom prst="rightBrace">
            <a:avLst>
              <a:gd name="adj1" fmla="val 29167"/>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236" name="CustomShape 41"/>
          <p:cNvSpPr/>
          <p:nvPr/>
        </p:nvSpPr>
        <p:spPr>
          <a:xfrm>
            <a:off x="3574800" y="4713840"/>
            <a:ext cx="1018080" cy="27288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350" b="0" i="1" strike="noStrike" spc="-1">
                <a:solidFill>
                  <a:srgbClr val="000000"/>
                </a:solidFill>
                <a:uFill>
                  <a:solidFill>
                    <a:srgbClr val="FFFFFF"/>
                  </a:solidFill>
                </a:uFill>
                <a:latin typeface="Century Gothic"/>
              </a:rPr>
              <a:t>Block offset</a:t>
            </a:r>
            <a:endParaRPr lang="en-US" sz="1800" b="0" strike="noStrike" spc="-1">
              <a:solidFill>
                <a:srgbClr val="000000"/>
              </a:solidFill>
              <a:uFill>
                <a:solidFill>
                  <a:srgbClr val="FFFFFF"/>
                </a:solidFill>
              </a:uFill>
              <a:latin typeface="Arial"/>
            </a:endParaRPr>
          </a:p>
        </p:txBody>
      </p:sp>
      <p:graphicFrame>
        <p:nvGraphicFramePr>
          <p:cNvPr id="237" name="Table 42"/>
          <p:cNvGraphicFramePr/>
          <p:nvPr/>
        </p:nvGraphicFramePr>
        <p:xfrm>
          <a:off x="5200560" y="2297520"/>
          <a:ext cx="2457000" cy="2674440"/>
        </p:xfrm>
        <a:graphic>
          <a:graphicData uri="http://schemas.openxmlformats.org/drawingml/2006/table">
            <a:tbl>
              <a:tblPr/>
              <a:tblGrid>
                <a:gridCol w="430920">
                  <a:extLst>
                    <a:ext uri="{9D8B030D-6E8A-4147-A177-3AD203B41FA5}">
                      <a16:colId xmlns:a16="http://schemas.microsoft.com/office/drawing/2014/main" val="20000"/>
                    </a:ext>
                  </a:extLst>
                </a:gridCol>
                <a:gridCol w="2026080">
                  <a:extLst>
                    <a:ext uri="{9D8B030D-6E8A-4147-A177-3AD203B41FA5}">
                      <a16:colId xmlns:a16="http://schemas.microsoft.com/office/drawing/2014/main" val="20001"/>
                    </a:ext>
                  </a:extLst>
                </a:gridCol>
              </a:tblGrid>
              <a:tr h="388440">
                <a:tc>
                  <a:txBody>
                    <a:bodyPr/>
                    <a:lstStyle/>
                    <a:p>
                      <a:endParaRPr lang="en-US"/>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Set # for 0xFA1C</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0"/>
                  </a:ext>
                </a:extLst>
              </a:tr>
              <a:tr h="388800">
                <a:tc>
                  <a:txBody>
                    <a:bodyPr/>
                    <a:lstStyle/>
                    <a:p>
                      <a:pPr>
                        <a:lnSpc>
                          <a:spcPct val="100000"/>
                        </a:lnSpc>
                      </a:pPr>
                      <a:r>
                        <a:rPr lang="en-US" sz="2100" b="1" strike="noStrike" spc="-1">
                          <a:solidFill>
                            <a:srgbClr val="660066"/>
                          </a:solidFill>
                          <a:uFill>
                            <a:solidFill>
                              <a:srgbClr val="FFFFFF"/>
                            </a:solidFill>
                          </a:uFill>
                          <a:latin typeface="Arial"/>
                        </a:rPr>
                        <a:t>A.</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0</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1"/>
                  </a:ext>
                </a:extLst>
              </a:tr>
              <a:tr h="388800">
                <a:tc>
                  <a:txBody>
                    <a:bodyPr/>
                    <a:lstStyle/>
                    <a:p>
                      <a:pPr>
                        <a:lnSpc>
                          <a:spcPct val="100000"/>
                        </a:lnSpc>
                      </a:pPr>
                      <a:r>
                        <a:rPr lang="en-US" sz="2100" b="1" strike="noStrike" spc="-1">
                          <a:solidFill>
                            <a:srgbClr val="660066"/>
                          </a:solidFill>
                          <a:uFill>
                            <a:solidFill>
                              <a:srgbClr val="FFFFFF"/>
                            </a:solidFill>
                          </a:uFill>
                          <a:latin typeface="Arial"/>
                        </a:rPr>
                        <a:t>B.</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1</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2"/>
                  </a:ext>
                </a:extLst>
              </a:tr>
              <a:tr h="388800">
                <a:tc>
                  <a:txBody>
                    <a:bodyPr/>
                    <a:lstStyle/>
                    <a:p>
                      <a:pPr>
                        <a:lnSpc>
                          <a:spcPct val="100000"/>
                        </a:lnSpc>
                      </a:pPr>
                      <a:r>
                        <a:rPr lang="en-US" sz="2100" b="1" strike="noStrike" spc="-1">
                          <a:solidFill>
                            <a:srgbClr val="660066"/>
                          </a:solidFill>
                          <a:uFill>
                            <a:solidFill>
                              <a:srgbClr val="FFFFFF"/>
                            </a:solidFill>
                          </a:uFill>
                          <a:latin typeface="Arial"/>
                        </a:rPr>
                        <a:t>C.</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2</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3"/>
                  </a:ext>
                </a:extLst>
              </a:tr>
              <a:tr h="388800">
                <a:tc>
                  <a:txBody>
                    <a:bodyPr/>
                    <a:lstStyle/>
                    <a:p>
                      <a:pPr>
                        <a:lnSpc>
                          <a:spcPct val="100000"/>
                        </a:lnSpc>
                      </a:pPr>
                      <a:r>
                        <a:rPr lang="en-US" sz="2100" b="1" strike="noStrike" spc="-1">
                          <a:solidFill>
                            <a:srgbClr val="660066"/>
                          </a:solidFill>
                          <a:uFill>
                            <a:solidFill>
                              <a:srgbClr val="FFFFFF"/>
                            </a:solidFill>
                          </a:uFill>
                          <a:latin typeface="Arial"/>
                        </a:rPr>
                        <a:t>D.</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3</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4"/>
                  </a:ext>
                </a:extLst>
              </a:tr>
              <a:tr h="620640">
                <a:tc>
                  <a:txBody>
                    <a:bodyPr/>
                    <a:lstStyle/>
                    <a:p>
                      <a:pPr>
                        <a:lnSpc>
                          <a:spcPct val="100000"/>
                        </a:lnSpc>
                      </a:pPr>
                      <a:r>
                        <a:rPr lang="en-US" sz="2100" b="1" strike="noStrike" spc="-1">
                          <a:solidFill>
                            <a:srgbClr val="660066"/>
                          </a:solidFill>
                          <a:uFill>
                            <a:solidFill>
                              <a:srgbClr val="FFFFFF"/>
                            </a:solidFill>
                          </a:uFill>
                          <a:latin typeface="Arial"/>
                        </a:rPr>
                        <a:t>E.</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dirty="0">
                          <a:solidFill>
                            <a:srgbClr val="000000"/>
                          </a:solidFill>
                          <a:uFill>
                            <a:solidFill>
                              <a:srgbClr val="FFFFFF"/>
                            </a:solidFill>
                          </a:uFill>
                          <a:latin typeface="Century Gothic"/>
                        </a:rPr>
                        <a:t>More than one of the above</a:t>
                      </a:r>
                      <a:endParaRPr lang="en-US" sz="1800" b="0" strike="noStrike" spc="-1" dirty="0">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139420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TextShape 1"/>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Agenda</a:t>
            </a:r>
            <a:endParaRPr lang="en-US" sz="1350" b="0" strike="noStrike" spc="-1">
              <a:solidFill>
                <a:srgbClr val="000000"/>
              </a:solidFill>
              <a:uFill>
                <a:solidFill>
                  <a:srgbClr val="FFFFFF"/>
                </a:solidFill>
              </a:uFill>
              <a:latin typeface="Arial"/>
            </a:endParaRPr>
          </a:p>
        </p:txBody>
      </p:sp>
      <p:sp>
        <p:nvSpPr>
          <p:cNvPr id="86" name="TextShape 2"/>
          <p:cNvSpPr txBox="1"/>
          <p:nvPr/>
        </p:nvSpPr>
        <p:spPr>
          <a:xfrm>
            <a:off x="628560" y="1369080"/>
            <a:ext cx="7886520" cy="3263040"/>
          </a:xfrm>
          <a:prstGeom prst="rect">
            <a:avLst/>
          </a:prstGeom>
          <a:noFill/>
          <a:ln>
            <a:noFill/>
          </a:ln>
        </p:spPr>
        <p:txBody>
          <a:bodyPr/>
          <a:lstStyle/>
          <a:p>
            <a:pPr marL="171360" indent="-171000">
              <a:lnSpc>
                <a:spcPct val="90000"/>
              </a:lnSpc>
              <a:buClr>
                <a:srgbClr val="000000"/>
              </a:buClr>
              <a:buFont typeface="Arial"/>
              <a:buChar char="•"/>
            </a:pPr>
            <a:r>
              <a:rPr lang="en-US" sz="2100" b="0" strike="noStrike" spc="-1">
                <a:solidFill>
                  <a:srgbClr val="000000"/>
                </a:solidFill>
                <a:uFill>
                  <a:solidFill>
                    <a:srgbClr val="FFFFFF"/>
                  </a:solidFill>
                </a:uFill>
                <a:latin typeface="Arial"/>
              </a:rPr>
              <a:t>Reminders</a:t>
            </a:r>
          </a:p>
          <a:p>
            <a:pPr marL="171360" indent="-171000">
              <a:lnSpc>
                <a:spcPct val="90000"/>
              </a:lnSpc>
              <a:buClr>
                <a:srgbClr val="000000"/>
              </a:buClr>
              <a:buFont typeface="Arial"/>
              <a:buChar char="•"/>
            </a:pPr>
            <a:r>
              <a:rPr lang="en-US" sz="2100" b="0" strike="noStrike" spc="-1">
                <a:solidFill>
                  <a:srgbClr val="000000"/>
                </a:solidFill>
                <a:uFill>
                  <a:solidFill>
                    <a:srgbClr val="FFFFFF"/>
                  </a:solidFill>
                </a:uFill>
                <a:latin typeface="Arial"/>
              </a:rPr>
              <a:t>Revisiting Cache Lab</a:t>
            </a:r>
          </a:p>
          <a:p>
            <a:pPr marL="171360" indent="-171000">
              <a:lnSpc>
                <a:spcPct val="90000"/>
              </a:lnSpc>
              <a:buClr>
                <a:srgbClr val="000000"/>
              </a:buClr>
              <a:buFont typeface="Arial"/>
              <a:buChar char="•"/>
            </a:pPr>
            <a:r>
              <a:rPr lang="en-US" sz="2100" b="0" strike="noStrike" spc="-1">
                <a:solidFill>
                  <a:srgbClr val="000000"/>
                </a:solidFill>
                <a:uFill>
                  <a:solidFill>
                    <a:srgbClr val="FFFFFF"/>
                  </a:solidFill>
                </a:uFill>
                <a:latin typeface="Arial"/>
              </a:rPr>
              <a:t>Caching Review</a:t>
            </a:r>
          </a:p>
          <a:p>
            <a:pPr marL="171360" indent="-171000">
              <a:lnSpc>
                <a:spcPct val="90000"/>
              </a:lnSpc>
              <a:buClr>
                <a:srgbClr val="000000"/>
              </a:buClr>
              <a:buFont typeface="Arial"/>
              <a:buChar char="•"/>
            </a:pPr>
            <a:r>
              <a:rPr lang="en-US" sz="2100" b="0" strike="noStrike" spc="-1">
                <a:solidFill>
                  <a:srgbClr val="000000"/>
                </a:solidFill>
                <a:uFill>
                  <a:solidFill>
                    <a:srgbClr val="FFFFFF"/>
                  </a:solidFill>
                </a:uFill>
                <a:latin typeface="Arial"/>
              </a:rPr>
              <a:t>Blocking to reduce cache misses</a:t>
            </a:r>
          </a:p>
          <a:p>
            <a:pPr marL="171360" indent="-171000">
              <a:lnSpc>
                <a:spcPct val="90000"/>
              </a:lnSpc>
              <a:buClr>
                <a:srgbClr val="000000"/>
              </a:buClr>
              <a:buFont typeface="Arial"/>
              <a:buChar char="•"/>
            </a:pPr>
            <a:r>
              <a:rPr lang="en-US" sz="2100" b="0" strike="noStrike" spc="-1">
                <a:solidFill>
                  <a:srgbClr val="000000"/>
                </a:solidFill>
                <a:uFill>
                  <a:solidFill>
                    <a:srgbClr val="FFFFFF"/>
                  </a:solidFill>
                </a:uFill>
                <a:latin typeface="Arial"/>
              </a:rPr>
              <a:t>Cache alignment</a:t>
            </a: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 name="TextShape 2"/>
          <p:cNvSpPr txBox="1"/>
          <p:nvPr/>
        </p:nvSpPr>
        <p:spPr>
          <a:xfrm>
            <a:off x="628560" y="286660"/>
            <a:ext cx="7886520" cy="993960"/>
          </a:xfrm>
          <a:prstGeom prst="rect">
            <a:avLst/>
          </a:prstGeom>
          <a:noFill/>
          <a:ln>
            <a:noFill/>
          </a:ln>
        </p:spPr>
        <p:txBody>
          <a:bodyPr anchor="ctr"/>
          <a:lstStyle/>
          <a:p>
            <a:pPr>
              <a:lnSpc>
                <a:spcPct val="90000"/>
              </a:lnSpc>
            </a:pPr>
            <a:r>
              <a:rPr lang="en-US" sz="3300" b="0" strike="noStrike" spc="-1" dirty="0">
                <a:solidFill>
                  <a:srgbClr val="000000"/>
                </a:solidFill>
                <a:uFill>
                  <a:solidFill>
                    <a:srgbClr val="FFFFFF"/>
                  </a:solidFill>
                </a:uFill>
                <a:latin typeface="Arial"/>
              </a:rPr>
              <a:t>Which Set Is it?</a:t>
            </a:r>
            <a:endParaRPr lang="en-US" sz="1350" b="0" strike="noStrike" spc="-1" dirty="0">
              <a:solidFill>
                <a:srgbClr val="000000"/>
              </a:solidFill>
              <a:uFill>
                <a:solidFill>
                  <a:srgbClr val="FFFFFF"/>
                </a:solidFill>
              </a:uFill>
              <a:latin typeface="Arial"/>
            </a:endParaRPr>
          </a:p>
        </p:txBody>
      </p:sp>
      <p:sp>
        <p:nvSpPr>
          <p:cNvPr id="196" name="TextShape 1"/>
          <p:cNvSpPr txBox="1"/>
          <p:nvPr/>
        </p:nvSpPr>
        <p:spPr>
          <a:xfrm>
            <a:off x="1486080" y="914400"/>
            <a:ext cx="6057000" cy="399600"/>
          </a:xfrm>
          <a:prstGeom prst="rect">
            <a:avLst/>
          </a:prstGeom>
          <a:noFill/>
          <a:ln>
            <a:noFill/>
          </a:ln>
        </p:spPr>
        <p:txBody>
          <a:bodyPr/>
          <a:lstStyle/>
          <a:p>
            <a:pPr marL="171360" indent="-171000">
              <a:lnSpc>
                <a:spcPct val="90000"/>
              </a:lnSpc>
              <a:buClr>
                <a:srgbClr val="000000"/>
              </a:buClr>
              <a:buFont typeface="Arial"/>
              <a:buChar char="•"/>
            </a:pPr>
            <a:r>
              <a:rPr lang="en-US" sz="1800" b="0" strike="noStrike" spc="-1" dirty="0">
                <a:solidFill>
                  <a:srgbClr val="000000"/>
                </a:solidFill>
                <a:uFill>
                  <a:solidFill>
                    <a:srgbClr val="FFFFFF"/>
                  </a:solidFill>
                </a:uFill>
                <a:latin typeface="Arial"/>
              </a:rPr>
              <a:t>Which set is the address </a:t>
            </a:r>
            <a:r>
              <a:rPr lang="en-US" sz="1800" b="1" strike="noStrike" spc="-1" dirty="0">
                <a:solidFill>
                  <a:srgbClr val="660066"/>
                </a:solidFill>
                <a:uFill>
                  <a:solidFill>
                    <a:srgbClr val="FFFFFF"/>
                  </a:solidFill>
                </a:uFill>
                <a:latin typeface="Arial"/>
              </a:rPr>
              <a:t>0xFA1C</a:t>
            </a:r>
            <a:r>
              <a:rPr lang="en-US" sz="1800" b="0" strike="noStrike" spc="-1" dirty="0">
                <a:solidFill>
                  <a:srgbClr val="000000"/>
                </a:solidFill>
                <a:uFill>
                  <a:solidFill>
                    <a:srgbClr val="FFFFFF"/>
                  </a:solidFill>
                </a:uFill>
                <a:latin typeface="Arial"/>
              </a:rPr>
              <a:t> located in?</a:t>
            </a:r>
            <a:endParaRPr lang="en-US" sz="2100" b="0" strike="noStrike" spc="-1" dirty="0">
              <a:solidFill>
                <a:srgbClr val="000000"/>
              </a:solidFill>
              <a:uFill>
                <a:solidFill>
                  <a:srgbClr val="FFFFFF"/>
                </a:solidFill>
              </a:uFill>
              <a:latin typeface="Arial"/>
            </a:endParaRPr>
          </a:p>
        </p:txBody>
      </p:sp>
      <p:sp>
        <p:nvSpPr>
          <p:cNvPr id="198" name="TextShape 3"/>
          <p:cNvSpPr txBox="1"/>
          <p:nvPr/>
        </p:nvSpPr>
        <p:spPr>
          <a:xfrm>
            <a:off x="1143360" y="4767480"/>
            <a:ext cx="1543680" cy="273240"/>
          </a:xfrm>
          <a:prstGeom prst="rect">
            <a:avLst/>
          </a:prstGeom>
          <a:noFill/>
          <a:ln>
            <a:noFill/>
          </a:ln>
        </p:spPr>
        <p:txBody>
          <a:bodyPr anchor="ctr"/>
          <a:lstStyle/>
          <a:p>
            <a:pPr algn="r">
              <a:lnSpc>
                <a:spcPct val="100000"/>
              </a:lnSpc>
            </a:pPr>
            <a:fld id="{A4F6DECA-A5D0-4D62-9CD8-19111DBE92A5}" type="slidenum">
              <a:rPr lang="en-US" sz="900" b="0" strike="noStrike" spc="-1">
                <a:solidFill>
                  <a:srgbClr val="8B8B8B"/>
                </a:solidFill>
                <a:uFill>
                  <a:solidFill>
                    <a:srgbClr val="FFFFFF"/>
                  </a:solidFill>
                </a:uFill>
                <a:latin typeface="Arial"/>
              </a:rPr>
              <a:t>20</a:t>
            </a:fld>
            <a:endParaRPr lang="en-US" sz="1400" b="0" strike="noStrike" spc="-1" dirty="0">
              <a:solidFill>
                <a:srgbClr val="000000"/>
              </a:solidFill>
              <a:uFill>
                <a:solidFill>
                  <a:srgbClr val="FFFFFF"/>
                </a:solidFill>
              </a:uFill>
              <a:latin typeface="Times New Roman"/>
            </a:endParaRPr>
          </a:p>
        </p:txBody>
      </p:sp>
      <p:sp>
        <p:nvSpPr>
          <p:cNvPr id="199" name="CustomShape 4"/>
          <p:cNvSpPr/>
          <p:nvPr/>
        </p:nvSpPr>
        <p:spPr>
          <a:xfrm>
            <a:off x="1863720" y="1852200"/>
            <a:ext cx="3199680" cy="342360"/>
          </a:xfrm>
          <a:prstGeom prst="rect">
            <a:avLst/>
          </a:prstGeom>
          <a:solidFill>
            <a:srgbClr val="C0C0C0"/>
          </a:solidFill>
          <a:ln w="12600">
            <a:solidFill>
              <a:schemeClr val="tx1"/>
            </a:solidFill>
            <a:miter/>
          </a:ln>
        </p:spPr>
        <p:style>
          <a:lnRef idx="0">
            <a:scrgbClr r="0" g="0" b="0"/>
          </a:lnRef>
          <a:fillRef idx="0">
            <a:scrgbClr r="0" g="0" b="0"/>
          </a:fillRef>
          <a:effectRef idx="0">
            <a:scrgbClr r="0" g="0" b="0"/>
          </a:effectRef>
          <a:fontRef idx="minor"/>
        </p:style>
      </p:sp>
      <p:sp>
        <p:nvSpPr>
          <p:cNvPr id="200" name="CustomShape 5"/>
          <p:cNvSpPr/>
          <p:nvPr/>
        </p:nvSpPr>
        <p:spPr>
          <a:xfrm>
            <a:off x="1863720" y="2262960"/>
            <a:ext cx="3199680" cy="342360"/>
          </a:xfrm>
          <a:prstGeom prst="rect">
            <a:avLst/>
          </a:prstGeom>
          <a:solidFill>
            <a:srgbClr val="C0C0C0"/>
          </a:solidFill>
          <a:ln w="12600">
            <a:solidFill>
              <a:schemeClr val="tx1"/>
            </a:solidFill>
            <a:miter/>
          </a:ln>
        </p:spPr>
        <p:style>
          <a:lnRef idx="0">
            <a:scrgbClr r="0" g="0" b="0"/>
          </a:lnRef>
          <a:fillRef idx="0">
            <a:scrgbClr r="0" g="0" b="0"/>
          </a:fillRef>
          <a:effectRef idx="0">
            <a:scrgbClr r="0" g="0" b="0"/>
          </a:effectRef>
          <a:fontRef idx="minor"/>
        </p:style>
      </p:sp>
      <p:sp>
        <p:nvSpPr>
          <p:cNvPr id="201" name="CustomShape 6"/>
          <p:cNvSpPr/>
          <p:nvPr/>
        </p:nvSpPr>
        <p:spPr>
          <a:xfrm>
            <a:off x="1978200" y="1909440"/>
            <a:ext cx="4568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16560" tIns="45000" rIns="90000" bIns="45000" anchor="ctr"/>
          <a:lstStyle/>
          <a:p>
            <a:pPr>
              <a:lnSpc>
                <a:spcPct val="100000"/>
              </a:lnSpc>
            </a:pPr>
            <a:r>
              <a:rPr lang="en-US" sz="1350" b="0" strike="noStrike" spc="-1">
                <a:solidFill>
                  <a:srgbClr val="000000"/>
                </a:solidFill>
                <a:uFill>
                  <a:solidFill>
                    <a:srgbClr val="FFFFFF"/>
                  </a:solidFill>
                </a:uFill>
                <a:latin typeface="Century Gothic"/>
              </a:rPr>
              <a:t>Valid</a:t>
            </a:r>
            <a:endParaRPr lang="en-US" sz="1800" b="0" strike="noStrike" spc="-1">
              <a:solidFill>
                <a:srgbClr val="000000"/>
              </a:solidFill>
              <a:uFill>
                <a:solidFill>
                  <a:srgbClr val="FFFFFF"/>
                </a:solidFill>
              </a:uFill>
              <a:latin typeface="Arial"/>
            </a:endParaRPr>
          </a:p>
        </p:txBody>
      </p:sp>
      <p:sp>
        <p:nvSpPr>
          <p:cNvPr id="202" name="CustomShape 7"/>
          <p:cNvSpPr/>
          <p:nvPr/>
        </p:nvSpPr>
        <p:spPr>
          <a:xfrm>
            <a:off x="1978200" y="2320200"/>
            <a:ext cx="4568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16560" tIns="45000" rIns="90000" bIns="45000" anchor="ctr"/>
          <a:lstStyle/>
          <a:p>
            <a:pPr>
              <a:lnSpc>
                <a:spcPct val="100000"/>
              </a:lnSpc>
            </a:pPr>
            <a:r>
              <a:rPr lang="en-US" sz="1350" b="0" strike="noStrike" spc="-1">
                <a:solidFill>
                  <a:srgbClr val="000000"/>
                </a:solidFill>
                <a:uFill>
                  <a:solidFill>
                    <a:srgbClr val="FFFFFF"/>
                  </a:solidFill>
                </a:uFill>
                <a:latin typeface="Century Gothic"/>
              </a:rPr>
              <a:t>Valid</a:t>
            </a:r>
            <a:endParaRPr lang="en-US" sz="1800" b="0" strike="noStrike" spc="-1">
              <a:solidFill>
                <a:srgbClr val="000000"/>
              </a:solidFill>
              <a:uFill>
                <a:solidFill>
                  <a:srgbClr val="FFFFFF"/>
                </a:solidFill>
              </a:uFill>
              <a:latin typeface="Arial"/>
            </a:endParaRPr>
          </a:p>
        </p:txBody>
      </p:sp>
      <p:sp>
        <p:nvSpPr>
          <p:cNvPr id="203" name="CustomShape 8"/>
          <p:cNvSpPr/>
          <p:nvPr/>
        </p:nvSpPr>
        <p:spPr>
          <a:xfrm>
            <a:off x="2549520" y="1909440"/>
            <a:ext cx="6854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204" name="CustomShape 9"/>
          <p:cNvSpPr/>
          <p:nvPr/>
        </p:nvSpPr>
        <p:spPr>
          <a:xfrm>
            <a:off x="2549520" y="2320200"/>
            <a:ext cx="6854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205" name="CustomShape 10"/>
          <p:cNvSpPr/>
          <p:nvPr/>
        </p:nvSpPr>
        <p:spPr>
          <a:xfrm>
            <a:off x="1261800" y="1874160"/>
            <a:ext cx="62604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Set 0:</a:t>
            </a:r>
            <a:endParaRPr lang="en-US" sz="1800" b="0" strike="noStrike" spc="-1">
              <a:solidFill>
                <a:srgbClr val="000000"/>
              </a:solidFill>
              <a:uFill>
                <a:solidFill>
                  <a:srgbClr val="FFFFFF"/>
                </a:solidFill>
              </a:uFill>
              <a:latin typeface="Arial"/>
            </a:endParaRPr>
          </a:p>
        </p:txBody>
      </p:sp>
      <p:sp>
        <p:nvSpPr>
          <p:cNvPr id="206" name="CustomShape 11"/>
          <p:cNvSpPr/>
          <p:nvPr/>
        </p:nvSpPr>
        <p:spPr>
          <a:xfrm>
            <a:off x="1261800" y="2297880"/>
            <a:ext cx="62604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Set 1:</a:t>
            </a:r>
            <a:endParaRPr lang="en-US" sz="1800" b="0" strike="noStrike" spc="-1">
              <a:solidFill>
                <a:srgbClr val="000000"/>
              </a:solidFill>
              <a:uFill>
                <a:solidFill>
                  <a:srgbClr val="FFFFFF"/>
                </a:solidFill>
              </a:uFill>
              <a:latin typeface="Arial"/>
            </a:endParaRPr>
          </a:p>
        </p:txBody>
      </p:sp>
      <p:sp>
        <p:nvSpPr>
          <p:cNvPr id="207" name="CustomShape 12"/>
          <p:cNvSpPr/>
          <p:nvPr/>
        </p:nvSpPr>
        <p:spPr>
          <a:xfrm>
            <a:off x="5121360" y="1852200"/>
            <a:ext cx="113760" cy="353160"/>
          </a:xfrm>
          <a:prstGeom prst="rightBrace">
            <a:avLst>
              <a:gd name="adj1" fmla="val 25781"/>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208" name="CustomShape 13"/>
          <p:cNvSpPr/>
          <p:nvPr/>
        </p:nvSpPr>
        <p:spPr>
          <a:xfrm>
            <a:off x="5258880" y="1874160"/>
            <a:ext cx="159552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i="1" strike="noStrike" spc="-1">
                <a:solidFill>
                  <a:srgbClr val="000000"/>
                </a:solidFill>
                <a:uFill>
                  <a:solidFill>
                    <a:srgbClr val="FFFFFF"/>
                  </a:solidFill>
                </a:uFill>
                <a:latin typeface="Century Gothic"/>
              </a:rPr>
              <a:t>E = 1</a:t>
            </a:r>
            <a:r>
              <a:rPr lang="en-US" sz="1350" b="0" strike="noStrike" spc="-1">
                <a:solidFill>
                  <a:srgbClr val="000000"/>
                </a:solidFill>
                <a:uFill>
                  <a:solidFill>
                    <a:srgbClr val="FFFFFF"/>
                  </a:solidFill>
                </a:uFill>
                <a:latin typeface="Century Gothic"/>
              </a:rPr>
              <a:t>  lines per set</a:t>
            </a:r>
            <a:endParaRPr lang="en-US" sz="1800" b="0" strike="noStrike" spc="-1">
              <a:solidFill>
                <a:srgbClr val="000000"/>
              </a:solidFill>
              <a:uFill>
                <a:solidFill>
                  <a:srgbClr val="FFFFFF"/>
                </a:solidFill>
              </a:uFill>
              <a:latin typeface="Arial"/>
            </a:endParaRPr>
          </a:p>
        </p:txBody>
      </p:sp>
      <p:sp>
        <p:nvSpPr>
          <p:cNvPr id="209" name="CustomShape 14"/>
          <p:cNvSpPr/>
          <p:nvPr/>
        </p:nvSpPr>
        <p:spPr>
          <a:xfrm>
            <a:off x="3349800" y="1909440"/>
            <a:ext cx="154260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Cache block</a:t>
            </a:r>
            <a:endParaRPr lang="en-US" sz="1800" b="0" strike="noStrike" spc="-1">
              <a:solidFill>
                <a:srgbClr val="000000"/>
              </a:solidFill>
              <a:uFill>
                <a:solidFill>
                  <a:srgbClr val="FFFFFF"/>
                </a:solidFill>
              </a:uFill>
              <a:latin typeface="Arial"/>
            </a:endParaRPr>
          </a:p>
        </p:txBody>
      </p:sp>
      <p:sp>
        <p:nvSpPr>
          <p:cNvPr id="210" name="CustomShape 15"/>
          <p:cNvSpPr/>
          <p:nvPr/>
        </p:nvSpPr>
        <p:spPr>
          <a:xfrm>
            <a:off x="3349800" y="2309400"/>
            <a:ext cx="154260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Cache block</a:t>
            </a:r>
            <a:endParaRPr lang="en-US" sz="1800" b="0" strike="noStrike" spc="-1">
              <a:solidFill>
                <a:srgbClr val="000000"/>
              </a:solidFill>
              <a:uFill>
                <a:solidFill>
                  <a:srgbClr val="FFFFFF"/>
                </a:solidFill>
              </a:uFill>
              <a:latin typeface="Arial"/>
            </a:endParaRPr>
          </a:p>
        </p:txBody>
      </p:sp>
      <p:sp>
        <p:nvSpPr>
          <p:cNvPr id="211" name="CustomShape 16"/>
          <p:cNvSpPr/>
          <p:nvPr/>
        </p:nvSpPr>
        <p:spPr>
          <a:xfrm rot="16200000">
            <a:off x="4016880" y="973440"/>
            <a:ext cx="113760" cy="1485360"/>
          </a:xfrm>
          <a:prstGeom prst="rightBrace">
            <a:avLst>
              <a:gd name="adj1" fmla="val 108333"/>
              <a:gd name="adj2" fmla="val 52319"/>
            </a:avLst>
          </a:prstGeom>
          <a:noFill/>
          <a:ln w="12600">
            <a:solidFill>
              <a:schemeClr val="tx1"/>
            </a:solidFill>
            <a:round/>
          </a:ln>
        </p:spPr>
        <p:style>
          <a:lnRef idx="0">
            <a:scrgbClr r="0" g="0" b="0"/>
          </a:lnRef>
          <a:fillRef idx="0">
            <a:scrgbClr r="0" g="0" b="0"/>
          </a:fillRef>
          <a:effectRef idx="0">
            <a:scrgbClr r="0" g="0" b="0"/>
          </a:effectRef>
          <a:fontRef idx="minor"/>
        </p:style>
      </p:sp>
      <p:sp>
        <p:nvSpPr>
          <p:cNvPr id="212" name="CustomShape 17"/>
          <p:cNvSpPr/>
          <p:nvPr/>
        </p:nvSpPr>
        <p:spPr>
          <a:xfrm>
            <a:off x="3585960" y="1248480"/>
            <a:ext cx="1142640" cy="4557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200" b="0" i="1" strike="noStrike" spc="-1">
                <a:solidFill>
                  <a:srgbClr val="000000"/>
                </a:solidFill>
                <a:uFill>
                  <a:solidFill>
                    <a:srgbClr val="FFFFFF"/>
                  </a:solidFill>
                </a:uFill>
                <a:latin typeface="Century Gothic"/>
              </a:rPr>
              <a:t>8  </a:t>
            </a:r>
            <a:r>
              <a:rPr lang="en-US" sz="1200" b="0" strike="noStrike" spc="-1">
                <a:solidFill>
                  <a:srgbClr val="000000"/>
                </a:solidFill>
                <a:uFill>
                  <a:solidFill>
                    <a:srgbClr val="FFFFFF"/>
                  </a:solidFill>
                </a:uFill>
                <a:latin typeface="Century Gothic"/>
              </a:rPr>
              <a:t>bytes</a:t>
            </a:r>
            <a:endParaRPr lang="en-US" sz="1800" b="0" strike="noStrike" spc="-1">
              <a:solidFill>
                <a:srgbClr val="000000"/>
              </a:solidFill>
              <a:uFill>
                <a:solidFill>
                  <a:srgbClr val="FFFFFF"/>
                </a:solidFill>
              </a:uFill>
              <a:latin typeface="Arial"/>
            </a:endParaRPr>
          </a:p>
          <a:p>
            <a:pPr>
              <a:lnSpc>
                <a:spcPct val="100000"/>
              </a:lnSpc>
            </a:pPr>
            <a:r>
              <a:rPr lang="en-US" sz="1200" b="0" strike="noStrike" spc="-1">
                <a:solidFill>
                  <a:srgbClr val="000000"/>
                </a:solidFill>
                <a:uFill>
                  <a:solidFill>
                    <a:srgbClr val="FFFFFF"/>
                  </a:solidFill>
                </a:uFill>
                <a:latin typeface="Century Gothic"/>
              </a:rPr>
              <a:t>per data block</a:t>
            </a:r>
            <a:endParaRPr lang="en-US" sz="1800" b="0" strike="noStrike" spc="-1">
              <a:solidFill>
                <a:srgbClr val="000000"/>
              </a:solidFill>
              <a:uFill>
                <a:solidFill>
                  <a:srgbClr val="FFFFFF"/>
                </a:solidFill>
              </a:uFill>
              <a:latin typeface="Arial"/>
            </a:endParaRPr>
          </a:p>
        </p:txBody>
      </p:sp>
      <p:sp>
        <p:nvSpPr>
          <p:cNvPr id="213" name="CustomShape 18"/>
          <p:cNvSpPr/>
          <p:nvPr/>
        </p:nvSpPr>
        <p:spPr>
          <a:xfrm>
            <a:off x="1863720" y="2662920"/>
            <a:ext cx="3199680" cy="342360"/>
          </a:xfrm>
          <a:prstGeom prst="rect">
            <a:avLst/>
          </a:prstGeom>
          <a:solidFill>
            <a:srgbClr val="C0C0C0"/>
          </a:solidFill>
          <a:ln w="12600">
            <a:solidFill>
              <a:schemeClr val="tx1"/>
            </a:solidFill>
            <a:miter/>
          </a:ln>
        </p:spPr>
        <p:style>
          <a:lnRef idx="0">
            <a:scrgbClr r="0" g="0" b="0"/>
          </a:lnRef>
          <a:fillRef idx="0">
            <a:scrgbClr r="0" g="0" b="0"/>
          </a:fillRef>
          <a:effectRef idx="0">
            <a:scrgbClr r="0" g="0" b="0"/>
          </a:effectRef>
          <a:fontRef idx="minor"/>
        </p:style>
      </p:sp>
      <p:sp>
        <p:nvSpPr>
          <p:cNvPr id="214" name="CustomShape 19"/>
          <p:cNvSpPr/>
          <p:nvPr/>
        </p:nvSpPr>
        <p:spPr>
          <a:xfrm>
            <a:off x="1863720" y="3073680"/>
            <a:ext cx="3199680" cy="342360"/>
          </a:xfrm>
          <a:prstGeom prst="rect">
            <a:avLst/>
          </a:prstGeom>
          <a:solidFill>
            <a:srgbClr val="C0C0C0"/>
          </a:solidFill>
          <a:ln w="12600">
            <a:solidFill>
              <a:schemeClr val="tx1"/>
            </a:solidFill>
            <a:miter/>
          </a:ln>
        </p:spPr>
        <p:style>
          <a:lnRef idx="0">
            <a:scrgbClr r="0" g="0" b="0"/>
          </a:lnRef>
          <a:fillRef idx="0">
            <a:scrgbClr r="0" g="0" b="0"/>
          </a:fillRef>
          <a:effectRef idx="0">
            <a:scrgbClr r="0" g="0" b="0"/>
          </a:effectRef>
          <a:fontRef idx="minor"/>
        </p:style>
      </p:sp>
      <p:sp>
        <p:nvSpPr>
          <p:cNvPr id="215" name="CustomShape 20"/>
          <p:cNvSpPr/>
          <p:nvPr/>
        </p:nvSpPr>
        <p:spPr>
          <a:xfrm>
            <a:off x="1978200" y="2720160"/>
            <a:ext cx="4568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16560" tIns="45000" rIns="90000" bIns="45000" anchor="ctr"/>
          <a:lstStyle/>
          <a:p>
            <a:pPr>
              <a:lnSpc>
                <a:spcPct val="100000"/>
              </a:lnSpc>
            </a:pPr>
            <a:r>
              <a:rPr lang="en-US" sz="1350" b="0" strike="noStrike" spc="-1">
                <a:solidFill>
                  <a:srgbClr val="000000"/>
                </a:solidFill>
                <a:uFill>
                  <a:solidFill>
                    <a:srgbClr val="FFFFFF"/>
                  </a:solidFill>
                </a:uFill>
                <a:latin typeface="Century Gothic"/>
              </a:rPr>
              <a:t>Valid</a:t>
            </a:r>
            <a:endParaRPr lang="en-US" sz="1800" b="0" strike="noStrike" spc="-1">
              <a:solidFill>
                <a:srgbClr val="000000"/>
              </a:solidFill>
              <a:uFill>
                <a:solidFill>
                  <a:srgbClr val="FFFFFF"/>
                </a:solidFill>
              </a:uFill>
              <a:latin typeface="Arial"/>
            </a:endParaRPr>
          </a:p>
        </p:txBody>
      </p:sp>
      <p:sp>
        <p:nvSpPr>
          <p:cNvPr id="216" name="CustomShape 21"/>
          <p:cNvSpPr/>
          <p:nvPr/>
        </p:nvSpPr>
        <p:spPr>
          <a:xfrm>
            <a:off x="1978200" y="3130920"/>
            <a:ext cx="4568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16560" tIns="45000" rIns="90000" bIns="45000" anchor="ctr"/>
          <a:lstStyle/>
          <a:p>
            <a:pPr>
              <a:lnSpc>
                <a:spcPct val="100000"/>
              </a:lnSpc>
            </a:pPr>
            <a:r>
              <a:rPr lang="en-US" sz="1350" b="0" strike="noStrike" spc="-1">
                <a:solidFill>
                  <a:srgbClr val="000000"/>
                </a:solidFill>
                <a:uFill>
                  <a:solidFill>
                    <a:srgbClr val="FFFFFF"/>
                  </a:solidFill>
                </a:uFill>
                <a:latin typeface="Century Gothic"/>
              </a:rPr>
              <a:t>Valid</a:t>
            </a:r>
            <a:endParaRPr lang="en-US" sz="1800" b="0" strike="noStrike" spc="-1">
              <a:solidFill>
                <a:srgbClr val="000000"/>
              </a:solidFill>
              <a:uFill>
                <a:solidFill>
                  <a:srgbClr val="FFFFFF"/>
                </a:solidFill>
              </a:uFill>
              <a:latin typeface="Arial"/>
            </a:endParaRPr>
          </a:p>
        </p:txBody>
      </p:sp>
      <p:sp>
        <p:nvSpPr>
          <p:cNvPr id="217" name="CustomShape 22"/>
          <p:cNvSpPr/>
          <p:nvPr/>
        </p:nvSpPr>
        <p:spPr>
          <a:xfrm>
            <a:off x="2549520" y="2720160"/>
            <a:ext cx="6854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218" name="CustomShape 23"/>
          <p:cNvSpPr/>
          <p:nvPr/>
        </p:nvSpPr>
        <p:spPr>
          <a:xfrm>
            <a:off x="2549520" y="3130920"/>
            <a:ext cx="6854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219" name="CustomShape 24"/>
          <p:cNvSpPr/>
          <p:nvPr/>
        </p:nvSpPr>
        <p:spPr>
          <a:xfrm>
            <a:off x="1261800" y="2684880"/>
            <a:ext cx="62604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Set 2:</a:t>
            </a:r>
            <a:endParaRPr lang="en-US" sz="1800" b="0" strike="noStrike" spc="-1">
              <a:solidFill>
                <a:srgbClr val="000000"/>
              </a:solidFill>
              <a:uFill>
                <a:solidFill>
                  <a:srgbClr val="FFFFFF"/>
                </a:solidFill>
              </a:uFill>
              <a:latin typeface="Arial"/>
            </a:endParaRPr>
          </a:p>
        </p:txBody>
      </p:sp>
      <p:sp>
        <p:nvSpPr>
          <p:cNvPr id="220" name="CustomShape 25"/>
          <p:cNvSpPr/>
          <p:nvPr/>
        </p:nvSpPr>
        <p:spPr>
          <a:xfrm>
            <a:off x="1261800" y="3108960"/>
            <a:ext cx="62604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Set 3:</a:t>
            </a:r>
            <a:endParaRPr lang="en-US" sz="1800" b="0" strike="noStrike" spc="-1">
              <a:solidFill>
                <a:srgbClr val="000000"/>
              </a:solidFill>
              <a:uFill>
                <a:solidFill>
                  <a:srgbClr val="FFFFFF"/>
                </a:solidFill>
              </a:uFill>
              <a:latin typeface="Arial"/>
            </a:endParaRPr>
          </a:p>
        </p:txBody>
      </p:sp>
      <p:sp>
        <p:nvSpPr>
          <p:cNvPr id="221" name="CustomShape 26"/>
          <p:cNvSpPr/>
          <p:nvPr/>
        </p:nvSpPr>
        <p:spPr>
          <a:xfrm>
            <a:off x="3349800" y="2720160"/>
            <a:ext cx="154260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Cache block</a:t>
            </a:r>
            <a:endParaRPr lang="en-US" sz="1800" b="0" strike="noStrike" spc="-1">
              <a:solidFill>
                <a:srgbClr val="000000"/>
              </a:solidFill>
              <a:uFill>
                <a:solidFill>
                  <a:srgbClr val="FFFFFF"/>
                </a:solidFill>
              </a:uFill>
              <a:latin typeface="Arial"/>
            </a:endParaRPr>
          </a:p>
        </p:txBody>
      </p:sp>
      <p:sp>
        <p:nvSpPr>
          <p:cNvPr id="222" name="CustomShape 27"/>
          <p:cNvSpPr/>
          <p:nvPr/>
        </p:nvSpPr>
        <p:spPr>
          <a:xfrm>
            <a:off x="3349800" y="3120120"/>
            <a:ext cx="154260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Cache block</a:t>
            </a:r>
            <a:endParaRPr lang="en-US" sz="1800" b="0" strike="noStrike" spc="-1">
              <a:solidFill>
                <a:srgbClr val="000000"/>
              </a:solidFill>
              <a:uFill>
                <a:solidFill>
                  <a:srgbClr val="FFFFFF"/>
                </a:solidFill>
              </a:uFill>
              <a:latin typeface="Arial"/>
            </a:endParaRPr>
          </a:p>
        </p:txBody>
      </p:sp>
      <p:sp>
        <p:nvSpPr>
          <p:cNvPr id="223" name="CustomShape 28"/>
          <p:cNvSpPr/>
          <p:nvPr/>
        </p:nvSpPr>
        <p:spPr>
          <a:xfrm>
            <a:off x="1928880" y="3886200"/>
            <a:ext cx="70272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a:solidFill>
                  <a:srgbClr val="000000"/>
                </a:solidFill>
                <a:uFill>
                  <a:solidFill>
                    <a:srgbClr val="FFFFFF"/>
                  </a:solidFill>
                </a:uFill>
                <a:latin typeface="Century Gothic"/>
              </a:rPr>
              <a:t>27 </a:t>
            </a:r>
            <a:r>
              <a:rPr lang="en-US" sz="1500" b="0" strike="noStrike" spc="-1">
                <a:solidFill>
                  <a:srgbClr val="000000"/>
                </a:solidFill>
                <a:uFill>
                  <a:solidFill>
                    <a:srgbClr val="FFFFFF"/>
                  </a:solidFill>
                </a:uFill>
                <a:latin typeface="Century Gothic"/>
              </a:rPr>
              <a:t>bits</a:t>
            </a:r>
            <a:endParaRPr lang="en-US" sz="1800" b="0" strike="noStrike" spc="-1">
              <a:solidFill>
                <a:srgbClr val="000000"/>
              </a:solidFill>
              <a:uFill>
                <a:solidFill>
                  <a:srgbClr val="FFFFFF"/>
                </a:solidFill>
              </a:uFill>
              <a:latin typeface="Arial"/>
            </a:endParaRPr>
          </a:p>
        </p:txBody>
      </p:sp>
      <p:sp>
        <p:nvSpPr>
          <p:cNvPr id="224" name="CustomShape 29"/>
          <p:cNvSpPr/>
          <p:nvPr/>
        </p:nvSpPr>
        <p:spPr>
          <a:xfrm>
            <a:off x="2761200" y="3886200"/>
            <a:ext cx="59616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a:solidFill>
                  <a:srgbClr val="000000"/>
                </a:solidFill>
                <a:uFill>
                  <a:solidFill>
                    <a:srgbClr val="FFFFFF"/>
                  </a:solidFill>
                </a:uFill>
                <a:latin typeface="Century Gothic"/>
              </a:rPr>
              <a:t>2 </a:t>
            </a:r>
            <a:r>
              <a:rPr lang="en-US" sz="1500" b="0" strike="noStrike" spc="-1">
                <a:solidFill>
                  <a:srgbClr val="000000"/>
                </a:solidFill>
                <a:uFill>
                  <a:solidFill>
                    <a:srgbClr val="FFFFFF"/>
                  </a:solidFill>
                </a:uFill>
                <a:latin typeface="Century Gothic"/>
              </a:rPr>
              <a:t>bits</a:t>
            </a:r>
            <a:endParaRPr lang="en-US" sz="1800" b="0" strike="noStrike" spc="-1">
              <a:solidFill>
                <a:srgbClr val="000000"/>
              </a:solidFill>
              <a:uFill>
                <a:solidFill>
                  <a:srgbClr val="FFFFFF"/>
                </a:solidFill>
              </a:uFill>
              <a:latin typeface="Arial"/>
            </a:endParaRPr>
          </a:p>
        </p:txBody>
      </p:sp>
      <p:sp>
        <p:nvSpPr>
          <p:cNvPr id="225" name="CustomShape 30"/>
          <p:cNvSpPr/>
          <p:nvPr/>
        </p:nvSpPr>
        <p:spPr>
          <a:xfrm>
            <a:off x="3555360" y="4170600"/>
            <a:ext cx="856800" cy="173520"/>
          </a:xfrm>
          <a:prstGeom prst="rect">
            <a:avLst/>
          </a:prstGeom>
          <a:noFill/>
          <a:ln w="12600">
            <a:solidFill>
              <a:schemeClr val="tx1"/>
            </a:solidFill>
            <a:miter/>
          </a:ln>
        </p:spPr>
        <p:style>
          <a:lnRef idx="0">
            <a:scrgbClr r="0" g="0" b="0"/>
          </a:lnRef>
          <a:fillRef idx="0">
            <a:scrgbClr r="0" g="0" b="0"/>
          </a:fillRef>
          <a:effectRef idx="0">
            <a:scrgbClr r="0" g="0" b="0"/>
          </a:effectRef>
          <a:fontRef idx="minor"/>
        </p:style>
      </p:sp>
      <p:sp>
        <p:nvSpPr>
          <p:cNvPr id="226" name="CustomShape 31"/>
          <p:cNvSpPr/>
          <p:nvPr/>
        </p:nvSpPr>
        <p:spPr>
          <a:xfrm>
            <a:off x="2698200" y="4170600"/>
            <a:ext cx="856800" cy="173520"/>
          </a:xfrm>
          <a:prstGeom prst="rect">
            <a:avLst/>
          </a:prstGeom>
          <a:noFill/>
          <a:ln w="12600">
            <a:solidFill>
              <a:schemeClr val="tx1"/>
            </a:solidFill>
            <a:miter/>
          </a:ln>
        </p:spPr>
        <p:style>
          <a:lnRef idx="0">
            <a:scrgbClr r="0" g="0" b="0"/>
          </a:lnRef>
          <a:fillRef idx="0">
            <a:scrgbClr r="0" g="0" b="0"/>
          </a:fillRef>
          <a:effectRef idx="0">
            <a:scrgbClr r="0" g="0" b="0"/>
          </a:effectRef>
          <a:fontRef idx="minor"/>
        </p:style>
      </p:sp>
      <p:sp>
        <p:nvSpPr>
          <p:cNvPr id="227" name="CustomShape 32"/>
          <p:cNvSpPr/>
          <p:nvPr/>
        </p:nvSpPr>
        <p:spPr>
          <a:xfrm>
            <a:off x="1841040" y="4170600"/>
            <a:ext cx="856800" cy="173520"/>
          </a:xfrm>
          <a:prstGeom prst="rect">
            <a:avLst/>
          </a:prstGeom>
          <a:noFill/>
          <a:ln w="12600">
            <a:solidFill>
              <a:schemeClr val="tx1"/>
            </a:solidFill>
            <a:miter/>
          </a:ln>
        </p:spPr>
        <p:style>
          <a:lnRef idx="0">
            <a:scrgbClr r="0" g="0" b="0"/>
          </a:lnRef>
          <a:fillRef idx="0">
            <a:scrgbClr r="0" g="0" b="0"/>
          </a:fillRef>
          <a:effectRef idx="0">
            <a:scrgbClr r="0" g="0" b="0"/>
          </a:effectRef>
          <a:fontRef idx="minor"/>
        </p:style>
      </p:sp>
      <p:sp>
        <p:nvSpPr>
          <p:cNvPr id="228" name="CustomShape 33"/>
          <p:cNvSpPr/>
          <p:nvPr/>
        </p:nvSpPr>
        <p:spPr>
          <a:xfrm>
            <a:off x="3705120" y="3886200"/>
            <a:ext cx="59616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a:solidFill>
                  <a:srgbClr val="000000"/>
                </a:solidFill>
                <a:uFill>
                  <a:solidFill>
                    <a:srgbClr val="FFFFFF"/>
                  </a:solidFill>
                </a:uFill>
                <a:latin typeface="Century Gothic"/>
              </a:rPr>
              <a:t>3 </a:t>
            </a:r>
            <a:r>
              <a:rPr lang="en-US" sz="1500" b="0" strike="noStrike" spc="-1">
                <a:solidFill>
                  <a:srgbClr val="000000"/>
                </a:solidFill>
                <a:uFill>
                  <a:solidFill>
                    <a:srgbClr val="FFFFFF"/>
                  </a:solidFill>
                </a:uFill>
                <a:latin typeface="Century Gothic"/>
              </a:rPr>
              <a:t>bits</a:t>
            </a:r>
            <a:endParaRPr lang="en-US" sz="1800" b="0" strike="noStrike" spc="-1">
              <a:solidFill>
                <a:srgbClr val="000000"/>
              </a:solidFill>
              <a:uFill>
                <a:solidFill>
                  <a:srgbClr val="FFFFFF"/>
                </a:solidFill>
              </a:uFill>
              <a:latin typeface="Arial"/>
            </a:endParaRPr>
          </a:p>
        </p:txBody>
      </p:sp>
      <p:sp>
        <p:nvSpPr>
          <p:cNvPr id="229" name="CustomShape 34"/>
          <p:cNvSpPr/>
          <p:nvPr/>
        </p:nvSpPr>
        <p:spPr>
          <a:xfrm>
            <a:off x="4304880" y="4286880"/>
            <a:ext cx="260280" cy="2505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050" b="0" strike="noStrike" spc="-1">
                <a:solidFill>
                  <a:srgbClr val="000000"/>
                </a:solidFill>
                <a:uFill>
                  <a:solidFill>
                    <a:srgbClr val="FFFFFF"/>
                  </a:solidFill>
                </a:uFill>
                <a:latin typeface="Courier New"/>
              </a:rPr>
              <a:t>0</a:t>
            </a:r>
            <a:endParaRPr lang="en-US" sz="1800" b="0" strike="noStrike" spc="-1">
              <a:solidFill>
                <a:srgbClr val="000000"/>
              </a:solidFill>
              <a:uFill>
                <a:solidFill>
                  <a:srgbClr val="FFFFFF"/>
                </a:solidFill>
              </a:uFill>
              <a:latin typeface="Arial"/>
            </a:endParaRPr>
          </a:p>
        </p:txBody>
      </p:sp>
      <p:sp>
        <p:nvSpPr>
          <p:cNvPr id="230" name="CustomShape 35"/>
          <p:cNvSpPr/>
          <p:nvPr/>
        </p:nvSpPr>
        <p:spPr>
          <a:xfrm>
            <a:off x="1774440" y="4286880"/>
            <a:ext cx="339480" cy="2505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050" b="0" strike="noStrike" spc="-1">
                <a:solidFill>
                  <a:srgbClr val="000000"/>
                </a:solidFill>
                <a:uFill>
                  <a:solidFill>
                    <a:srgbClr val="FFFFFF"/>
                  </a:solidFill>
                </a:uFill>
                <a:latin typeface="Courier New"/>
              </a:rPr>
              <a:t>31</a:t>
            </a:r>
            <a:endParaRPr lang="en-US" sz="1800" b="0" strike="noStrike" spc="-1">
              <a:solidFill>
                <a:srgbClr val="000000"/>
              </a:solidFill>
              <a:uFill>
                <a:solidFill>
                  <a:srgbClr val="FFFFFF"/>
                </a:solidFill>
              </a:uFill>
              <a:latin typeface="Arial"/>
            </a:endParaRPr>
          </a:p>
        </p:txBody>
      </p:sp>
      <p:sp>
        <p:nvSpPr>
          <p:cNvPr id="231" name="CustomShape 36"/>
          <p:cNvSpPr/>
          <p:nvPr/>
        </p:nvSpPr>
        <p:spPr>
          <a:xfrm>
            <a:off x="2044080" y="4713840"/>
            <a:ext cx="414360" cy="27288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350" b="0" i="1"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232" name="CustomShape 37"/>
          <p:cNvSpPr/>
          <p:nvPr/>
        </p:nvSpPr>
        <p:spPr>
          <a:xfrm>
            <a:off x="2599560" y="4713840"/>
            <a:ext cx="1012680" cy="272880"/>
          </a:xfrm>
          <a:prstGeom prst="rect">
            <a:avLst/>
          </a:prstGeom>
          <a:noFill/>
          <a:ln>
            <a:noFill/>
          </a:ln>
        </p:spPr>
        <p:style>
          <a:lnRef idx="0">
            <a:scrgbClr r="0" g="0" b="0"/>
          </a:lnRef>
          <a:fillRef idx="0">
            <a:scrgbClr r="0" g="0" b="0"/>
          </a:fillRef>
          <a:effectRef idx="0">
            <a:scrgbClr r="0" g="0" b="0"/>
          </a:effectRef>
          <a:fontRef idx="minor"/>
        </p:style>
        <p:txBody>
          <a:bodyPr lIns="68040" tIns="33480" rIns="68040" bIns="33480"/>
          <a:lstStyle/>
          <a:p>
            <a:pPr>
              <a:lnSpc>
                <a:spcPct val="100000"/>
              </a:lnSpc>
            </a:pPr>
            <a:r>
              <a:rPr lang="en-US" sz="1350" b="0" i="1" strike="noStrike" spc="-1">
                <a:solidFill>
                  <a:srgbClr val="000000"/>
                </a:solidFill>
                <a:uFill>
                  <a:solidFill>
                    <a:srgbClr val="FFFFFF"/>
                  </a:solidFill>
                </a:uFill>
                <a:latin typeface="Century Gothic"/>
              </a:rPr>
              <a:t>Set index</a:t>
            </a:r>
            <a:endParaRPr lang="en-US" sz="1800" b="0" strike="noStrike" spc="-1">
              <a:solidFill>
                <a:srgbClr val="000000"/>
              </a:solidFill>
              <a:uFill>
                <a:solidFill>
                  <a:srgbClr val="FFFFFF"/>
                </a:solidFill>
              </a:uFill>
              <a:latin typeface="Arial"/>
            </a:endParaRPr>
          </a:p>
        </p:txBody>
      </p:sp>
      <p:sp>
        <p:nvSpPr>
          <p:cNvPr id="233" name="CustomShape 38"/>
          <p:cNvSpPr/>
          <p:nvPr/>
        </p:nvSpPr>
        <p:spPr>
          <a:xfrm rot="5400000">
            <a:off x="2126880" y="4206240"/>
            <a:ext cx="228240" cy="799560"/>
          </a:xfrm>
          <a:prstGeom prst="rightBrace">
            <a:avLst>
              <a:gd name="adj1" fmla="val 29167"/>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234" name="CustomShape 39"/>
          <p:cNvSpPr/>
          <p:nvPr/>
        </p:nvSpPr>
        <p:spPr>
          <a:xfrm rot="5400000">
            <a:off x="2984040" y="4206240"/>
            <a:ext cx="228240" cy="799560"/>
          </a:xfrm>
          <a:prstGeom prst="rightBrace">
            <a:avLst>
              <a:gd name="adj1" fmla="val 29167"/>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235" name="CustomShape 40"/>
          <p:cNvSpPr/>
          <p:nvPr/>
        </p:nvSpPr>
        <p:spPr>
          <a:xfrm rot="5400000">
            <a:off x="3898440" y="4206240"/>
            <a:ext cx="228240" cy="799560"/>
          </a:xfrm>
          <a:prstGeom prst="rightBrace">
            <a:avLst>
              <a:gd name="adj1" fmla="val 29167"/>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236" name="CustomShape 41"/>
          <p:cNvSpPr/>
          <p:nvPr/>
        </p:nvSpPr>
        <p:spPr>
          <a:xfrm>
            <a:off x="3574800" y="4713840"/>
            <a:ext cx="1018080" cy="27288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350" b="0" i="1" strike="noStrike" spc="-1">
                <a:solidFill>
                  <a:srgbClr val="000000"/>
                </a:solidFill>
                <a:uFill>
                  <a:solidFill>
                    <a:srgbClr val="FFFFFF"/>
                  </a:solidFill>
                </a:uFill>
                <a:latin typeface="Century Gothic"/>
              </a:rPr>
              <a:t>Block offset</a:t>
            </a:r>
            <a:endParaRPr lang="en-US" sz="1800" b="0" strike="noStrike" spc="-1">
              <a:solidFill>
                <a:srgbClr val="000000"/>
              </a:solidFill>
              <a:uFill>
                <a:solidFill>
                  <a:srgbClr val="FFFFFF"/>
                </a:solidFill>
              </a:uFill>
              <a:latin typeface="Arial"/>
            </a:endParaRPr>
          </a:p>
        </p:txBody>
      </p:sp>
      <p:graphicFrame>
        <p:nvGraphicFramePr>
          <p:cNvPr id="237" name="Table 42"/>
          <p:cNvGraphicFramePr/>
          <p:nvPr/>
        </p:nvGraphicFramePr>
        <p:xfrm>
          <a:off x="5200560" y="2297520"/>
          <a:ext cx="2457000" cy="2674440"/>
        </p:xfrm>
        <a:graphic>
          <a:graphicData uri="http://schemas.openxmlformats.org/drawingml/2006/table">
            <a:tbl>
              <a:tblPr/>
              <a:tblGrid>
                <a:gridCol w="430920">
                  <a:extLst>
                    <a:ext uri="{9D8B030D-6E8A-4147-A177-3AD203B41FA5}">
                      <a16:colId xmlns:a16="http://schemas.microsoft.com/office/drawing/2014/main" val="20000"/>
                    </a:ext>
                  </a:extLst>
                </a:gridCol>
                <a:gridCol w="2026080">
                  <a:extLst>
                    <a:ext uri="{9D8B030D-6E8A-4147-A177-3AD203B41FA5}">
                      <a16:colId xmlns:a16="http://schemas.microsoft.com/office/drawing/2014/main" val="20001"/>
                    </a:ext>
                  </a:extLst>
                </a:gridCol>
              </a:tblGrid>
              <a:tr h="388440">
                <a:tc>
                  <a:txBody>
                    <a:bodyPr/>
                    <a:lstStyle/>
                    <a:p>
                      <a:endParaRPr lang="en-US"/>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Set # for 0xFA1C</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0"/>
                  </a:ext>
                </a:extLst>
              </a:tr>
              <a:tr h="388800">
                <a:tc>
                  <a:txBody>
                    <a:bodyPr/>
                    <a:lstStyle/>
                    <a:p>
                      <a:pPr>
                        <a:lnSpc>
                          <a:spcPct val="100000"/>
                        </a:lnSpc>
                      </a:pPr>
                      <a:r>
                        <a:rPr lang="en-US" sz="2100" b="1" strike="noStrike" spc="-1">
                          <a:solidFill>
                            <a:srgbClr val="660066"/>
                          </a:solidFill>
                          <a:uFill>
                            <a:solidFill>
                              <a:srgbClr val="FFFFFF"/>
                            </a:solidFill>
                          </a:uFill>
                          <a:latin typeface="Arial"/>
                        </a:rPr>
                        <a:t>A.</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0</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1"/>
                  </a:ext>
                </a:extLst>
              </a:tr>
              <a:tr h="388800">
                <a:tc>
                  <a:txBody>
                    <a:bodyPr/>
                    <a:lstStyle/>
                    <a:p>
                      <a:pPr>
                        <a:lnSpc>
                          <a:spcPct val="100000"/>
                        </a:lnSpc>
                      </a:pPr>
                      <a:r>
                        <a:rPr lang="en-US" sz="2100" b="1" strike="noStrike" spc="-1">
                          <a:solidFill>
                            <a:srgbClr val="660066"/>
                          </a:solidFill>
                          <a:uFill>
                            <a:solidFill>
                              <a:srgbClr val="FFFFFF"/>
                            </a:solidFill>
                          </a:uFill>
                          <a:latin typeface="Arial"/>
                        </a:rPr>
                        <a:t>B.</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1</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2"/>
                  </a:ext>
                </a:extLst>
              </a:tr>
              <a:tr h="388800">
                <a:tc>
                  <a:txBody>
                    <a:bodyPr/>
                    <a:lstStyle/>
                    <a:p>
                      <a:pPr>
                        <a:lnSpc>
                          <a:spcPct val="100000"/>
                        </a:lnSpc>
                      </a:pPr>
                      <a:r>
                        <a:rPr lang="en-US" sz="2100" b="1" strike="noStrike" spc="-1">
                          <a:solidFill>
                            <a:srgbClr val="660066"/>
                          </a:solidFill>
                          <a:uFill>
                            <a:solidFill>
                              <a:srgbClr val="FFFFFF"/>
                            </a:solidFill>
                          </a:uFill>
                          <a:latin typeface="Arial"/>
                        </a:rPr>
                        <a:t>C.</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2</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3"/>
                  </a:ext>
                </a:extLst>
              </a:tr>
              <a:tr h="388800">
                <a:tc>
                  <a:txBody>
                    <a:bodyPr/>
                    <a:lstStyle/>
                    <a:p>
                      <a:pPr>
                        <a:lnSpc>
                          <a:spcPct val="100000"/>
                        </a:lnSpc>
                      </a:pPr>
                      <a:r>
                        <a:rPr lang="en-US" sz="2100" b="1" strike="noStrike" spc="-1">
                          <a:solidFill>
                            <a:srgbClr val="660066"/>
                          </a:solidFill>
                          <a:uFill>
                            <a:solidFill>
                              <a:srgbClr val="FFFFFF"/>
                            </a:solidFill>
                          </a:uFill>
                          <a:latin typeface="Arial"/>
                        </a:rPr>
                        <a:t>D.</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3</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4"/>
                  </a:ext>
                </a:extLst>
              </a:tr>
              <a:tr h="620640">
                <a:tc>
                  <a:txBody>
                    <a:bodyPr/>
                    <a:lstStyle/>
                    <a:p>
                      <a:pPr>
                        <a:lnSpc>
                          <a:spcPct val="100000"/>
                        </a:lnSpc>
                      </a:pPr>
                      <a:r>
                        <a:rPr lang="en-US" sz="2100" b="1" strike="noStrike" spc="-1">
                          <a:solidFill>
                            <a:srgbClr val="660066"/>
                          </a:solidFill>
                          <a:uFill>
                            <a:solidFill>
                              <a:srgbClr val="FFFFFF"/>
                            </a:solidFill>
                          </a:uFill>
                          <a:latin typeface="Arial"/>
                        </a:rPr>
                        <a:t>E.</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dirty="0">
                          <a:solidFill>
                            <a:srgbClr val="000000"/>
                          </a:solidFill>
                          <a:uFill>
                            <a:solidFill>
                              <a:srgbClr val="FFFFFF"/>
                            </a:solidFill>
                          </a:uFill>
                          <a:latin typeface="Century Gothic"/>
                        </a:rPr>
                        <a:t>More than one of the above</a:t>
                      </a:r>
                      <a:endParaRPr lang="en-US" sz="1800" b="0" strike="noStrike" spc="-1" dirty="0">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5"/>
                  </a:ext>
                </a:extLst>
              </a:tr>
            </a:tbl>
          </a:graphicData>
        </a:graphic>
      </p:graphicFrame>
      <p:sp>
        <p:nvSpPr>
          <p:cNvPr id="238" name="CustomShape 43"/>
          <p:cNvSpPr/>
          <p:nvPr/>
        </p:nvSpPr>
        <p:spPr>
          <a:xfrm>
            <a:off x="5238660" y="3937000"/>
            <a:ext cx="342360" cy="342360"/>
          </a:xfrm>
          <a:prstGeom prst="ellipse">
            <a:avLst/>
          </a:prstGeom>
          <a:noFill/>
          <a:ln w="57240">
            <a:solidFill>
              <a:srgbClr val="00FF00"/>
            </a:solidFill>
            <a:round/>
          </a:ln>
        </p:spPr>
        <p:style>
          <a:lnRef idx="0">
            <a:scrgbClr r="0" g="0" b="0"/>
          </a:lnRef>
          <a:fillRef idx="0">
            <a:scrgbClr r="0" g="0" b="0"/>
          </a:fillRef>
          <a:effectRef idx="0">
            <a:scrgbClr r="0" g="0" b="0"/>
          </a:effectRef>
          <a:fontRef idx="minor"/>
        </p:style>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 name="TextShape 1"/>
          <p:cNvSpPr txBox="1"/>
          <p:nvPr/>
        </p:nvSpPr>
        <p:spPr>
          <a:xfrm>
            <a:off x="1472400" y="990000"/>
            <a:ext cx="6057000" cy="399600"/>
          </a:xfrm>
          <a:prstGeom prst="rect">
            <a:avLst/>
          </a:prstGeom>
          <a:noFill/>
          <a:ln>
            <a:noFill/>
          </a:ln>
        </p:spPr>
        <p:txBody>
          <a:bodyPr/>
          <a:lstStyle/>
          <a:p>
            <a:pPr marL="171360" indent="-171000">
              <a:lnSpc>
                <a:spcPct val="90000"/>
              </a:lnSpc>
              <a:buClr>
                <a:srgbClr val="000000"/>
              </a:buClr>
              <a:buFont typeface="Arial"/>
              <a:buChar char="•"/>
            </a:pPr>
            <a:r>
              <a:rPr lang="en-US" sz="1800" b="0" strike="noStrike" spc="-1">
                <a:solidFill>
                  <a:srgbClr val="000000"/>
                </a:solidFill>
                <a:uFill>
                  <a:solidFill>
                    <a:srgbClr val="FFFFFF"/>
                  </a:solidFill>
                </a:uFill>
                <a:latin typeface="Arial"/>
              </a:rPr>
              <a:t>What range of addresses will be in the same block as address </a:t>
            </a:r>
            <a:r>
              <a:rPr lang="en-US" sz="1800" b="1" strike="noStrike" spc="-1">
                <a:solidFill>
                  <a:srgbClr val="660066"/>
                </a:solidFill>
                <a:uFill>
                  <a:solidFill>
                    <a:srgbClr val="FFFFFF"/>
                  </a:solidFill>
                </a:uFill>
                <a:latin typeface="Arial"/>
              </a:rPr>
              <a:t>0xFA1C</a:t>
            </a:r>
            <a:r>
              <a:rPr lang="en-US" sz="1800" b="0" strike="noStrike" spc="-1">
                <a:solidFill>
                  <a:srgbClr val="000000"/>
                </a:solidFill>
                <a:uFill>
                  <a:solidFill>
                    <a:srgbClr val="FFFFFF"/>
                  </a:solidFill>
                </a:uFill>
                <a:latin typeface="Arial"/>
              </a:rPr>
              <a:t>?</a:t>
            </a:r>
            <a:endParaRPr lang="en-US" sz="2100" b="0" strike="noStrike" spc="-1">
              <a:solidFill>
                <a:srgbClr val="000000"/>
              </a:solidFill>
              <a:uFill>
                <a:solidFill>
                  <a:srgbClr val="FFFFFF"/>
                </a:solidFill>
              </a:uFill>
              <a:latin typeface="Arial"/>
            </a:endParaRPr>
          </a:p>
        </p:txBody>
      </p:sp>
      <p:sp>
        <p:nvSpPr>
          <p:cNvPr id="240" name="TextShape 2"/>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Cache Block Range</a:t>
            </a:r>
            <a:endParaRPr lang="en-US" sz="1350" b="0" strike="noStrike" spc="-1">
              <a:solidFill>
                <a:srgbClr val="000000"/>
              </a:solidFill>
              <a:uFill>
                <a:solidFill>
                  <a:srgbClr val="FFFFFF"/>
                </a:solidFill>
              </a:uFill>
              <a:latin typeface="Arial"/>
            </a:endParaRPr>
          </a:p>
        </p:txBody>
      </p:sp>
      <p:sp>
        <p:nvSpPr>
          <p:cNvPr id="241" name="TextShape 3"/>
          <p:cNvSpPr txBox="1"/>
          <p:nvPr/>
        </p:nvSpPr>
        <p:spPr>
          <a:xfrm>
            <a:off x="1143360" y="4767480"/>
            <a:ext cx="1543680" cy="273240"/>
          </a:xfrm>
          <a:prstGeom prst="rect">
            <a:avLst/>
          </a:prstGeom>
          <a:noFill/>
          <a:ln>
            <a:noFill/>
          </a:ln>
        </p:spPr>
        <p:txBody>
          <a:bodyPr anchor="ctr"/>
          <a:lstStyle/>
          <a:p>
            <a:pPr algn="r">
              <a:lnSpc>
                <a:spcPct val="100000"/>
              </a:lnSpc>
            </a:pPr>
            <a:fld id="{5EDB34A3-646B-439B-8166-1DE1DBED8AC4}" type="slidenum">
              <a:rPr lang="en-US" sz="900" b="0" strike="noStrike" spc="-1">
                <a:solidFill>
                  <a:srgbClr val="8B8B8B"/>
                </a:solidFill>
                <a:uFill>
                  <a:solidFill>
                    <a:srgbClr val="FFFFFF"/>
                  </a:solidFill>
                </a:uFill>
                <a:latin typeface="Arial"/>
              </a:rPr>
              <a:t>21</a:t>
            </a:fld>
            <a:endParaRPr lang="en-US" sz="1400" b="0" strike="noStrike" spc="-1">
              <a:solidFill>
                <a:srgbClr val="000000"/>
              </a:solidFill>
              <a:uFill>
                <a:solidFill>
                  <a:srgbClr val="FFFFFF"/>
                </a:solidFill>
              </a:uFill>
              <a:latin typeface="Times New Roman"/>
            </a:endParaRPr>
          </a:p>
        </p:txBody>
      </p:sp>
      <p:sp>
        <p:nvSpPr>
          <p:cNvPr id="242" name="CustomShape 4"/>
          <p:cNvSpPr/>
          <p:nvPr/>
        </p:nvSpPr>
        <p:spPr>
          <a:xfrm>
            <a:off x="1863720" y="1852200"/>
            <a:ext cx="3199680" cy="342360"/>
          </a:xfrm>
          <a:prstGeom prst="rect">
            <a:avLst/>
          </a:prstGeom>
          <a:solidFill>
            <a:srgbClr val="C0C0C0"/>
          </a:solidFill>
          <a:ln w="12600">
            <a:solidFill>
              <a:schemeClr val="tx1"/>
            </a:solidFill>
            <a:miter/>
          </a:ln>
        </p:spPr>
        <p:style>
          <a:lnRef idx="0">
            <a:scrgbClr r="0" g="0" b="0"/>
          </a:lnRef>
          <a:fillRef idx="0">
            <a:scrgbClr r="0" g="0" b="0"/>
          </a:fillRef>
          <a:effectRef idx="0">
            <a:scrgbClr r="0" g="0" b="0"/>
          </a:effectRef>
          <a:fontRef idx="minor"/>
        </p:style>
      </p:sp>
      <p:sp>
        <p:nvSpPr>
          <p:cNvPr id="243" name="CustomShape 5"/>
          <p:cNvSpPr/>
          <p:nvPr/>
        </p:nvSpPr>
        <p:spPr>
          <a:xfrm>
            <a:off x="1863720" y="2262960"/>
            <a:ext cx="3199680" cy="342360"/>
          </a:xfrm>
          <a:prstGeom prst="rect">
            <a:avLst/>
          </a:prstGeom>
          <a:solidFill>
            <a:srgbClr val="C0C0C0"/>
          </a:solidFill>
          <a:ln w="12600">
            <a:solidFill>
              <a:schemeClr val="tx1"/>
            </a:solidFill>
            <a:miter/>
          </a:ln>
        </p:spPr>
        <p:style>
          <a:lnRef idx="0">
            <a:scrgbClr r="0" g="0" b="0"/>
          </a:lnRef>
          <a:fillRef idx="0">
            <a:scrgbClr r="0" g="0" b="0"/>
          </a:fillRef>
          <a:effectRef idx="0">
            <a:scrgbClr r="0" g="0" b="0"/>
          </a:effectRef>
          <a:fontRef idx="minor"/>
        </p:style>
      </p:sp>
      <p:sp>
        <p:nvSpPr>
          <p:cNvPr id="244" name="CustomShape 6"/>
          <p:cNvSpPr/>
          <p:nvPr/>
        </p:nvSpPr>
        <p:spPr>
          <a:xfrm>
            <a:off x="1978200" y="1909440"/>
            <a:ext cx="4568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16560" tIns="45000" rIns="90000" bIns="45000" anchor="ctr"/>
          <a:lstStyle/>
          <a:p>
            <a:pPr>
              <a:lnSpc>
                <a:spcPct val="100000"/>
              </a:lnSpc>
            </a:pPr>
            <a:r>
              <a:rPr lang="en-US" sz="1350" b="0" strike="noStrike" spc="-1">
                <a:solidFill>
                  <a:srgbClr val="000000"/>
                </a:solidFill>
                <a:uFill>
                  <a:solidFill>
                    <a:srgbClr val="FFFFFF"/>
                  </a:solidFill>
                </a:uFill>
                <a:latin typeface="Century Gothic"/>
              </a:rPr>
              <a:t>Valid</a:t>
            </a:r>
            <a:endParaRPr lang="en-US" sz="1800" b="0" strike="noStrike" spc="-1">
              <a:solidFill>
                <a:srgbClr val="000000"/>
              </a:solidFill>
              <a:uFill>
                <a:solidFill>
                  <a:srgbClr val="FFFFFF"/>
                </a:solidFill>
              </a:uFill>
              <a:latin typeface="Arial"/>
            </a:endParaRPr>
          </a:p>
        </p:txBody>
      </p:sp>
      <p:sp>
        <p:nvSpPr>
          <p:cNvPr id="245" name="CustomShape 7"/>
          <p:cNvSpPr/>
          <p:nvPr/>
        </p:nvSpPr>
        <p:spPr>
          <a:xfrm>
            <a:off x="1978200" y="2320200"/>
            <a:ext cx="4568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16560" tIns="45000" rIns="90000" bIns="45000" anchor="ctr"/>
          <a:lstStyle/>
          <a:p>
            <a:pPr>
              <a:lnSpc>
                <a:spcPct val="100000"/>
              </a:lnSpc>
            </a:pPr>
            <a:r>
              <a:rPr lang="en-US" sz="1350" b="0" strike="noStrike" spc="-1">
                <a:solidFill>
                  <a:srgbClr val="000000"/>
                </a:solidFill>
                <a:uFill>
                  <a:solidFill>
                    <a:srgbClr val="FFFFFF"/>
                  </a:solidFill>
                </a:uFill>
                <a:latin typeface="Century Gothic"/>
              </a:rPr>
              <a:t>Valid</a:t>
            </a:r>
            <a:endParaRPr lang="en-US" sz="1800" b="0" strike="noStrike" spc="-1">
              <a:solidFill>
                <a:srgbClr val="000000"/>
              </a:solidFill>
              <a:uFill>
                <a:solidFill>
                  <a:srgbClr val="FFFFFF"/>
                </a:solidFill>
              </a:uFill>
              <a:latin typeface="Arial"/>
            </a:endParaRPr>
          </a:p>
        </p:txBody>
      </p:sp>
      <p:sp>
        <p:nvSpPr>
          <p:cNvPr id="246" name="CustomShape 8"/>
          <p:cNvSpPr/>
          <p:nvPr/>
        </p:nvSpPr>
        <p:spPr>
          <a:xfrm>
            <a:off x="2549520" y="1909440"/>
            <a:ext cx="6854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247" name="CustomShape 9"/>
          <p:cNvSpPr/>
          <p:nvPr/>
        </p:nvSpPr>
        <p:spPr>
          <a:xfrm>
            <a:off x="2549520" y="2320200"/>
            <a:ext cx="6854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248" name="CustomShape 10"/>
          <p:cNvSpPr/>
          <p:nvPr/>
        </p:nvSpPr>
        <p:spPr>
          <a:xfrm>
            <a:off x="1261800" y="1874160"/>
            <a:ext cx="62604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Set 0:</a:t>
            </a:r>
            <a:endParaRPr lang="en-US" sz="1800" b="0" strike="noStrike" spc="-1">
              <a:solidFill>
                <a:srgbClr val="000000"/>
              </a:solidFill>
              <a:uFill>
                <a:solidFill>
                  <a:srgbClr val="FFFFFF"/>
                </a:solidFill>
              </a:uFill>
              <a:latin typeface="Arial"/>
            </a:endParaRPr>
          </a:p>
        </p:txBody>
      </p:sp>
      <p:sp>
        <p:nvSpPr>
          <p:cNvPr id="249" name="CustomShape 11"/>
          <p:cNvSpPr/>
          <p:nvPr/>
        </p:nvSpPr>
        <p:spPr>
          <a:xfrm>
            <a:off x="1261800" y="2297880"/>
            <a:ext cx="62604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Set 1:</a:t>
            </a:r>
            <a:endParaRPr lang="en-US" sz="1800" b="0" strike="noStrike" spc="-1">
              <a:solidFill>
                <a:srgbClr val="000000"/>
              </a:solidFill>
              <a:uFill>
                <a:solidFill>
                  <a:srgbClr val="FFFFFF"/>
                </a:solidFill>
              </a:uFill>
              <a:latin typeface="Arial"/>
            </a:endParaRPr>
          </a:p>
        </p:txBody>
      </p:sp>
      <p:sp>
        <p:nvSpPr>
          <p:cNvPr id="250" name="CustomShape 12"/>
          <p:cNvSpPr/>
          <p:nvPr/>
        </p:nvSpPr>
        <p:spPr>
          <a:xfrm>
            <a:off x="3349800" y="1909440"/>
            <a:ext cx="154260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Cache block</a:t>
            </a:r>
            <a:endParaRPr lang="en-US" sz="1800" b="0" strike="noStrike" spc="-1">
              <a:solidFill>
                <a:srgbClr val="000000"/>
              </a:solidFill>
              <a:uFill>
                <a:solidFill>
                  <a:srgbClr val="FFFFFF"/>
                </a:solidFill>
              </a:uFill>
              <a:latin typeface="Arial"/>
            </a:endParaRPr>
          </a:p>
        </p:txBody>
      </p:sp>
      <p:sp>
        <p:nvSpPr>
          <p:cNvPr id="251" name="CustomShape 13"/>
          <p:cNvSpPr/>
          <p:nvPr/>
        </p:nvSpPr>
        <p:spPr>
          <a:xfrm>
            <a:off x="3349800" y="2309400"/>
            <a:ext cx="154260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Cache block</a:t>
            </a:r>
            <a:endParaRPr lang="en-US" sz="1800" b="0" strike="noStrike" spc="-1">
              <a:solidFill>
                <a:srgbClr val="000000"/>
              </a:solidFill>
              <a:uFill>
                <a:solidFill>
                  <a:srgbClr val="FFFFFF"/>
                </a:solidFill>
              </a:uFill>
              <a:latin typeface="Arial"/>
            </a:endParaRPr>
          </a:p>
        </p:txBody>
      </p:sp>
      <p:sp>
        <p:nvSpPr>
          <p:cNvPr id="252" name="CustomShape 14"/>
          <p:cNvSpPr/>
          <p:nvPr/>
        </p:nvSpPr>
        <p:spPr>
          <a:xfrm rot="16200000">
            <a:off x="4016880" y="973440"/>
            <a:ext cx="113760" cy="1485360"/>
          </a:xfrm>
          <a:prstGeom prst="rightBrace">
            <a:avLst>
              <a:gd name="adj1" fmla="val 108333"/>
              <a:gd name="adj2" fmla="val 52319"/>
            </a:avLst>
          </a:prstGeom>
          <a:noFill/>
          <a:ln w="12600">
            <a:solidFill>
              <a:schemeClr val="tx1"/>
            </a:solidFill>
            <a:round/>
          </a:ln>
        </p:spPr>
        <p:style>
          <a:lnRef idx="0">
            <a:scrgbClr r="0" g="0" b="0"/>
          </a:lnRef>
          <a:fillRef idx="0">
            <a:scrgbClr r="0" g="0" b="0"/>
          </a:fillRef>
          <a:effectRef idx="0">
            <a:scrgbClr r="0" g="0" b="0"/>
          </a:effectRef>
          <a:fontRef idx="minor"/>
        </p:style>
      </p:sp>
      <p:sp>
        <p:nvSpPr>
          <p:cNvPr id="253" name="CustomShape 15"/>
          <p:cNvSpPr/>
          <p:nvPr/>
        </p:nvSpPr>
        <p:spPr>
          <a:xfrm>
            <a:off x="3585960" y="1248480"/>
            <a:ext cx="1142640" cy="4557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200" b="0" i="1" strike="noStrike" spc="-1">
                <a:solidFill>
                  <a:srgbClr val="000000"/>
                </a:solidFill>
                <a:uFill>
                  <a:solidFill>
                    <a:srgbClr val="FFFFFF"/>
                  </a:solidFill>
                </a:uFill>
                <a:latin typeface="Century Gothic"/>
              </a:rPr>
              <a:t>8  </a:t>
            </a:r>
            <a:r>
              <a:rPr lang="en-US" sz="1200" b="0" strike="noStrike" spc="-1">
                <a:solidFill>
                  <a:srgbClr val="000000"/>
                </a:solidFill>
                <a:uFill>
                  <a:solidFill>
                    <a:srgbClr val="FFFFFF"/>
                  </a:solidFill>
                </a:uFill>
                <a:latin typeface="Century Gothic"/>
              </a:rPr>
              <a:t>bytes</a:t>
            </a:r>
            <a:endParaRPr lang="en-US" sz="1800" b="0" strike="noStrike" spc="-1">
              <a:solidFill>
                <a:srgbClr val="000000"/>
              </a:solidFill>
              <a:uFill>
                <a:solidFill>
                  <a:srgbClr val="FFFFFF"/>
                </a:solidFill>
              </a:uFill>
              <a:latin typeface="Arial"/>
            </a:endParaRPr>
          </a:p>
          <a:p>
            <a:pPr>
              <a:lnSpc>
                <a:spcPct val="100000"/>
              </a:lnSpc>
            </a:pPr>
            <a:r>
              <a:rPr lang="en-US" sz="1200" b="0" strike="noStrike" spc="-1">
                <a:solidFill>
                  <a:srgbClr val="000000"/>
                </a:solidFill>
                <a:uFill>
                  <a:solidFill>
                    <a:srgbClr val="FFFFFF"/>
                  </a:solidFill>
                </a:uFill>
                <a:latin typeface="Century Gothic"/>
              </a:rPr>
              <a:t>per data block</a:t>
            </a:r>
            <a:endParaRPr lang="en-US" sz="1800" b="0" strike="noStrike" spc="-1">
              <a:solidFill>
                <a:srgbClr val="000000"/>
              </a:solidFill>
              <a:uFill>
                <a:solidFill>
                  <a:srgbClr val="FFFFFF"/>
                </a:solidFill>
              </a:uFill>
              <a:latin typeface="Arial"/>
            </a:endParaRPr>
          </a:p>
        </p:txBody>
      </p:sp>
      <p:sp>
        <p:nvSpPr>
          <p:cNvPr id="254" name="CustomShape 16"/>
          <p:cNvSpPr/>
          <p:nvPr/>
        </p:nvSpPr>
        <p:spPr>
          <a:xfrm>
            <a:off x="1863720" y="2662920"/>
            <a:ext cx="3199680" cy="342360"/>
          </a:xfrm>
          <a:prstGeom prst="rect">
            <a:avLst/>
          </a:prstGeom>
          <a:solidFill>
            <a:srgbClr val="C0C0C0"/>
          </a:solidFill>
          <a:ln w="12600">
            <a:solidFill>
              <a:schemeClr val="tx1"/>
            </a:solidFill>
            <a:miter/>
          </a:ln>
        </p:spPr>
        <p:style>
          <a:lnRef idx="0">
            <a:scrgbClr r="0" g="0" b="0"/>
          </a:lnRef>
          <a:fillRef idx="0">
            <a:scrgbClr r="0" g="0" b="0"/>
          </a:fillRef>
          <a:effectRef idx="0">
            <a:scrgbClr r="0" g="0" b="0"/>
          </a:effectRef>
          <a:fontRef idx="minor"/>
        </p:style>
      </p:sp>
      <p:sp>
        <p:nvSpPr>
          <p:cNvPr id="255" name="CustomShape 17"/>
          <p:cNvSpPr/>
          <p:nvPr/>
        </p:nvSpPr>
        <p:spPr>
          <a:xfrm>
            <a:off x="1863720" y="3073680"/>
            <a:ext cx="3199680" cy="342360"/>
          </a:xfrm>
          <a:prstGeom prst="rect">
            <a:avLst/>
          </a:prstGeom>
          <a:solidFill>
            <a:srgbClr val="C0C0C0"/>
          </a:solidFill>
          <a:ln w="12600">
            <a:solidFill>
              <a:schemeClr val="tx1"/>
            </a:solidFill>
            <a:miter/>
          </a:ln>
        </p:spPr>
        <p:style>
          <a:lnRef idx="0">
            <a:scrgbClr r="0" g="0" b="0"/>
          </a:lnRef>
          <a:fillRef idx="0">
            <a:scrgbClr r="0" g="0" b="0"/>
          </a:fillRef>
          <a:effectRef idx="0">
            <a:scrgbClr r="0" g="0" b="0"/>
          </a:effectRef>
          <a:fontRef idx="minor"/>
        </p:style>
      </p:sp>
      <p:sp>
        <p:nvSpPr>
          <p:cNvPr id="256" name="CustomShape 18"/>
          <p:cNvSpPr/>
          <p:nvPr/>
        </p:nvSpPr>
        <p:spPr>
          <a:xfrm>
            <a:off x="1978200" y="2720160"/>
            <a:ext cx="4568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16560" tIns="45000" rIns="90000" bIns="45000" anchor="ctr"/>
          <a:lstStyle/>
          <a:p>
            <a:pPr>
              <a:lnSpc>
                <a:spcPct val="100000"/>
              </a:lnSpc>
            </a:pPr>
            <a:r>
              <a:rPr lang="en-US" sz="1350" b="0" strike="noStrike" spc="-1">
                <a:solidFill>
                  <a:srgbClr val="000000"/>
                </a:solidFill>
                <a:uFill>
                  <a:solidFill>
                    <a:srgbClr val="FFFFFF"/>
                  </a:solidFill>
                </a:uFill>
                <a:latin typeface="Century Gothic"/>
              </a:rPr>
              <a:t>Valid</a:t>
            </a:r>
            <a:endParaRPr lang="en-US" sz="1800" b="0" strike="noStrike" spc="-1">
              <a:solidFill>
                <a:srgbClr val="000000"/>
              </a:solidFill>
              <a:uFill>
                <a:solidFill>
                  <a:srgbClr val="FFFFFF"/>
                </a:solidFill>
              </a:uFill>
              <a:latin typeface="Arial"/>
            </a:endParaRPr>
          </a:p>
        </p:txBody>
      </p:sp>
      <p:sp>
        <p:nvSpPr>
          <p:cNvPr id="257" name="CustomShape 19"/>
          <p:cNvSpPr/>
          <p:nvPr/>
        </p:nvSpPr>
        <p:spPr>
          <a:xfrm>
            <a:off x="1978200" y="3130920"/>
            <a:ext cx="4568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16560" tIns="45000" rIns="90000" bIns="45000" anchor="ctr"/>
          <a:lstStyle/>
          <a:p>
            <a:pPr>
              <a:lnSpc>
                <a:spcPct val="100000"/>
              </a:lnSpc>
            </a:pPr>
            <a:r>
              <a:rPr lang="en-US" sz="1350" b="0" strike="noStrike" spc="-1">
                <a:solidFill>
                  <a:srgbClr val="000000"/>
                </a:solidFill>
                <a:uFill>
                  <a:solidFill>
                    <a:srgbClr val="FFFFFF"/>
                  </a:solidFill>
                </a:uFill>
                <a:latin typeface="Century Gothic"/>
              </a:rPr>
              <a:t>Valid</a:t>
            </a:r>
            <a:endParaRPr lang="en-US" sz="1800" b="0" strike="noStrike" spc="-1">
              <a:solidFill>
                <a:srgbClr val="000000"/>
              </a:solidFill>
              <a:uFill>
                <a:solidFill>
                  <a:srgbClr val="FFFFFF"/>
                </a:solidFill>
              </a:uFill>
              <a:latin typeface="Arial"/>
            </a:endParaRPr>
          </a:p>
        </p:txBody>
      </p:sp>
      <p:sp>
        <p:nvSpPr>
          <p:cNvPr id="258" name="CustomShape 20"/>
          <p:cNvSpPr/>
          <p:nvPr/>
        </p:nvSpPr>
        <p:spPr>
          <a:xfrm>
            <a:off x="2549520" y="2720160"/>
            <a:ext cx="6854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259" name="CustomShape 21"/>
          <p:cNvSpPr/>
          <p:nvPr/>
        </p:nvSpPr>
        <p:spPr>
          <a:xfrm>
            <a:off x="2549520" y="3130920"/>
            <a:ext cx="6854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260" name="CustomShape 22"/>
          <p:cNvSpPr/>
          <p:nvPr/>
        </p:nvSpPr>
        <p:spPr>
          <a:xfrm>
            <a:off x="1261800" y="2684880"/>
            <a:ext cx="62604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Set 2:</a:t>
            </a:r>
            <a:endParaRPr lang="en-US" sz="1800" b="0" strike="noStrike" spc="-1">
              <a:solidFill>
                <a:srgbClr val="000000"/>
              </a:solidFill>
              <a:uFill>
                <a:solidFill>
                  <a:srgbClr val="FFFFFF"/>
                </a:solidFill>
              </a:uFill>
              <a:latin typeface="Arial"/>
            </a:endParaRPr>
          </a:p>
        </p:txBody>
      </p:sp>
      <p:sp>
        <p:nvSpPr>
          <p:cNvPr id="261" name="CustomShape 23"/>
          <p:cNvSpPr/>
          <p:nvPr/>
        </p:nvSpPr>
        <p:spPr>
          <a:xfrm>
            <a:off x="1261800" y="3108960"/>
            <a:ext cx="62604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Set 3:</a:t>
            </a:r>
            <a:endParaRPr lang="en-US" sz="1800" b="0" strike="noStrike" spc="-1">
              <a:solidFill>
                <a:srgbClr val="000000"/>
              </a:solidFill>
              <a:uFill>
                <a:solidFill>
                  <a:srgbClr val="FFFFFF"/>
                </a:solidFill>
              </a:uFill>
              <a:latin typeface="Arial"/>
            </a:endParaRPr>
          </a:p>
        </p:txBody>
      </p:sp>
      <p:sp>
        <p:nvSpPr>
          <p:cNvPr id="262" name="CustomShape 24"/>
          <p:cNvSpPr/>
          <p:nvPr/>
        </p:nvSpPr>
        <p:spPr>
          <a:xfrm>
            <a:off x="3349800" y="2720160"/>
            <a:ext cx="154260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Cache block</a:t>
            </a:r>
            <a:endParaRPr lang="en-US" sz="1800" b="0" strike="noStrike" spc="-1">
              <a:solidFill>
                <a:srgbClr val="000000"/>
              </a:solidFill>
              <a:uFill>
                <a:solidFill>
                  <a:srgbClr val="FFFFFF"/>
                </a:solidFill>
              </a:uFill>
              <a:latin typeface="Arial"/>
            </a:endParaRPr>
          </a:p>
        </p:txBody>
      </p:sp>
      <p:sp>
        <p:nvSpPr>
          <p:cNvPr id="263" name="CustomShape 25"/>
          <p:cNvSpPr/>
          <p:nvPr/>
        </p:nvSpPr>
        <p:spPr>
          <a:xfrm>
            <a:off x="3349800" y="3120120"/>
            <a:ext cx="154260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Cache block</a:t>
            </a:r>
            <a:endParaRPr lang="en-US" sz="1800" b="0" strike="noStrike" spc="-1">
              <a:solidFill>
                <a:srgbClr val="000000"/>
              </a:solidFill>
              <a:uFill>
                <a:solidFill>
                  <a:srgbClr val="FFFFFF"/>
                </a:solidFill>
              </a:uFill>
              <a:latin typeface="Arial"/>
            </a:endParaRPr>
          </a:p>
        </p:txBody>
      </p:sp>
      <p:sp>
        <p:nvSpPr>
          <p:cNvPr id="264" name="CustomShape 26"/>
          <p:cNvSpPr/>
          <p:nvPr/>
        </p:nvSpPr>
        <p:spPr>
          <a:xfrm>
            <a:off x="1928880" y="3886200"/>
            <a:ext cx="70272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a:solidFill>
                  <a:srgbClr val="000000"/>
                </a:solidFill>
                <a:uFill>
                  <a:solidFill>
                    <a:srgbClr val="FFFFFF"/>
                  </a:solidFill>
                </a:uFill>
                <a:latin typeface="Century Gothic"/>
              </a:rPr>
              <a:t>27 </a:t>
            </a:r>
            <a:r>
              <a:rPr lang="en-US" sz="1500" b="0" strike="noStrike" spc="-1">
                <a:solidFill>
                  <a:srgbClr val="000000"/>
                </a:solidFill>
                <a:uFill>
                  <a:solidFill>
                    <a:srgbClr val="FFFFFF"/>
                  </a:solidFill>
                </a:uFill>
                <a:latin typeface="Century Gothic"/>
              </a:rPr>
              <a:t>bits</a:t>
            </a:r>
            <a:endParaRPr lang="en-US" sz="1800" b="0" strike="noStrike" spc="-1">
              <a:solidFill>
                <a:srgbClr val="000000"/>
              </a:solidFill>
              <a:uFill>
                <a:solidFill>
                  <a:srgbClr val="FFFFFF"/>
                </a:solidFill>
              </a:uFill>
              <a:latin typeface="Arial"/>
            </a:endParaRPr>
          </a:p>
        </p:txBody>
      </p:sp>
      <p:sp>
        <p:nvSpPr>
          <p:cNvPr id="265" name="CustomShape 27"/>
          <p:cNvSpPr/>
          <p:nvPr/>
        </p:nvSpPr>
        <p:spPr>
          <a:xfrm>
            <a:off x="2761200" y="3886200"/>
            <a:ext cx="59616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a:solidFill>
                  <a:srgbClr val="000000"/>
                </a:solidFill>
                <a:uFill>
                  <a:solidFill>
                    <a:srgbClr val="FFFFFF"/>
                  </a:solidFill>
                </a:uFill>
                <a:latin typeface="Century Gothic"/>
              </a:rPr>
              <a:t>2 </a:t>
            </a:r>
            <a:r>
              <a:rPr lang="en-US" sz="1500" b="0" strike="noStrike" spc="-1">
                <a:solidFill>
                  <a:srgbClr val="000000"/>
                </a:solidFill>
                <a:uFill>
                  <a:solidFill>
                    <a:srgbClr val="FFFFFF"/>
                  </a:solidFill>
                </a:uFill>
                <a:latin typeface="Century Gothic"/>
              </a:rPr>
              <a:t>bits</a:t>
            </a:r>
            <a:endParaRPr lang="en-US" sz="1800" b="0" strike="noStrike" spc="-1">
              <a:solidFill>
                <a:srgbClr val="000000"/>
              </a:solidFill>
              <a:uFill>
                <a:solidFill>
                  <a:srgbClr val="FFFFFF"/>
                </a:solidFill>
              </a:uFill>
              <a:latin typeface="Arial"/>
            </a:endParaRPr>
          </a:p>
        </p:txBody>
      </p:sp>
      <p:sp>
        <p:nvSpPr>
          <p:cNvPr id="266" name="CustomShape 28"/>
          <p:cNvSpPr/>
          <p:nvPr/>
        </p:nvSpPr>
        <p:spPr>
          <a:xfrm>
            <a:off x="3555360" y="4170600"/>
            <a:ext cx="856800" cy="173520"/>
          </a:xfrm>
          <a:prstGeom prst="rect">
            <a:avLst/>
          </a:prstGeom>
          <a:noFill/>
          <a:ln w="12600">
            <a:solidFill>
              <a:schemeClr val="tx1"/>
            </a:solidFill>
            <a:miter/>
          </a:ln>
        </p:spPr>
        <p:style>
          <a:lnRef idx="0">
            <a:scrgbClr r="0" g="0" b="0"/>
          </a:lnRef>
          <a:fillRef idx="0">
            <a:scrgbClr r="0" g="0" b="0"/>
          </a:fillRef>
          <a:effectRef idx="0">
            <a:scrgbClr r="0" g="0" b="0"/>
          </a:effectRef>
          <a:fontRef idx="minor"/>
        </p:style>
      </p:sp>
      <p:sp>
        <p:nvSpPr>
          <p:cNvPr id="267" name="CustomShape 29"/>
          <p:cNvSpPr/>
          <p:nvPr/>
        </p:nvSpPr>
        <p:spPr>
          <a:xfrm>
            <a:off x="2698200" y="4170600"/>
            <a:ext cx="856800" cy="173520"/>
          </a:xfrm>
          <a:prstGeom prst="rect">
            <a:avLst/>
          </a:prstGeom>
          <a:noFill/>
          <a:ln w="12600">
            <a:solidFill>
              <a:schemeClr val="tx1"/>
            </a:solidFill>
            <a:miter/>
          </a:ln>
        </p:spPr>
        <p:style>
          <a:lnRef idx="0">
            <a:scrgbClr r="0" g="0" b="0"/>
          </a:lnRef>
          <a:fillRef idx="0">
            <a:scrgbClr r="0" g="0" b="0"/>
          </a:fillRef>
          <a:effectRef idx="0">
            <a:scrgbClr r="0" g="0" b="0"/>
          </a:effectRef>
          <a:fontRef idx="minor"/>
        </p:style>
      </p:sp>
      <p:sp>
        <p:nvSpPr>
          <p:cNvPr id="268" name="CustomShape 30"/>
          <p:cNvSpPr/>
          <p:nvPr/>
        </p:nvSpPr>
        <p:spPr>
          <a:xfrm>
            <a:off x="1841040" y="4170600"/>
            <a:ext cx="856800" cy="173520"/>
          </a:xfrm>
          <a:prstGeom prst="rect">
            <a:avLst/>
          </a:prstGeom>
          <a:noFill/>
          <a:ln w="12600">
            <a:solidFill>
              <a:schemeClr val="tx1"/>
            </a:solidFill>
            <a:miter/>
          </a:ln>
        </p:spPr>
        <p:style>
          <a:lnRef idx="0">
            <a:scrgbClr r="0" g="0" b="0"/>
          </a:lnRef>
          <a:fillRef idx="0">
            <a:scrgbClr r="0" g="0" b="0"/>
          </a:fillRef>
          <a:effectRef idx="0">
            <a:scrgbClr r="0" g="0" b="0"/>
          </a:effectRef>
          <a:fontRef idx="minor"/>
        </p:style>
      </p:sp>
      <p:sp>
        <p:nvSpPr>
          <p:cNvPr id="269" name="CustomShape 31"/>
          <p:cNvSpPr/>
          <p:nvPr/>
        </p:nvSpPr>
        <p:spPr>
          <a:xfrm>
            <a:off x="3705120" y="3886200"/>
            <a:ext cx="59616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a:solidFill>
                  <a:srgbClr val="000000"/>
                </a:solidFill>
                <a:uFill>
                  <a:solidFill>
                    <a:srgbClr val="FFFFFF"/>
                  </a:solidFill>
                </a:uFill>
                <a:latin typeface="Century Gothic"/>
              </a:rPr>
              <a:t>3 </a:t>
            </a:r>
            <a:r>
              <a:rPr lang="en-US" sz="1500" b="0" strike="noStrike" spc="-1">
                <a:solidFill>
                  <a:srgbClr val="000000"/>
                </a:solidFill>
                <a:uFill>
                  <a:solidFill>
                    <a:srgbClr val="FFFFFF"/>
                  </a:solidFill>
                </a:uFill>
                <a:latin typeface="Century Gothic"/>
              </a:rPr>
              <a:t>bits</a:t>
            </a:r>
            <a:endParaRPr lang="en-US" sz="1800" b="0" strike="noStrike" spc="-1">
              <a:solidFill>
                <a:srgbClr val="000000"/>
              </a:solidFill>
              <a:uFill>
                <a:solidFill>
                  <a:srgbClr val="FFFFFF"/>
                </a:solidFill>
              </a:uFill>
              <a:latin typeface="Arial"/>
            </a:endParaRPr>
          </a:p>
        </p:txBody>
      </p:sp>
      <p:sp>
        <p:nvSpPr>
          <p:cNvPr id="270" name="CustomShape 32"/>
          <p:cNvSpPr/>
          <p:nvPr/>
        </p:nvSpPr>
        <p:spPr>
          <a:xfrm>
            <a:off x="4304880" y="4286880"/>
            <a:ext cx="260280" cy="2505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050" b="0" strike="noStrike" spc="-1">
                <a:solidFill>
                  <a:srgbClr val="000000"/>
                </a:solidFill>
                <a:uFill>
                  <a:solidFill>
                    <a:srgbClr val="FFFFFF"/>
                  </a:solidFill>
                </a:uFill>
                <a:latin typeface="Courier New"/>
              </a:rPr>
              <a:t>0</a:t>
            </a:r>
            <a:endParaRPr lang="en-US" sz="1800" b="0" strike="noStrike" spc="-1">
              <a:solidFill>
                <a:srgbClr val="000000"/>
              </a:solidFill>
              <a:uFill>
                <a:solidFill>
                  <a:srgbClr val="FFFFFF"/>
                </a:solidFill>
              </a:uFill>
              <a:latin typeface="Arial"/>
            </a:endParaRPr>
          </a:p>
        </p:txBody>
      </p:sp>
      <p:sp>
        <p:nvSpPr>
          <p:cNvPr id="271" name="CustomShape 33"/>
          <p:cNvSpPr/>
          <p:nvPr/>
        </p:nvSpPr>
        <p:spPr>
          <a:xfrm>
            <a:off x="1774440" y="4286880"/>
            <a:ext cx="339480" cy="2505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050" b="0" strike="noStrike" spc="-1">
                <a:solidFill>
                  <a:srgbClr val="000000"/>
                </a:solidFill>
                <a:uFill>
                  <a:solidFill>
                    <a:srgbClr val="FFFFFF"/>
                  </a:solidFill>
                </a:uFill>
                <a:latin typeface="Courier New"/>
              </a:rPr>
              <a:t>31</a:t>
            </a:r>
            <a:endParaRPr lang="en-US" sz="1800" b="0" strike="noStrike" spc="-1">
              <a:solidFill>
                <a:srgbClr val="000000"/>
              </a:solidFill>
              <a:uFill>
                <a:solidFill>
                  <a:srgbClr val="FFFFFF"/>
                </a:solidFill>
              </a:uFill>
              <a:latin typeface="Arial"/>
            </a:endParaRPr>
          </a:p>
        </p:txBody>
      </p:sp>
      <p:sp>
        <p:nvSpPr>
          <p:cNvPr id="272" name="CustomShape 34"/>
          <p:cNvSpPr/>
          <p:nvPr/>
        </p:nvSpPr>
        <p:spPr>
          <a:xfrm>
            <a:off x="2044080" y="4713840"/>
            <a:ext cx="414360" cy="27288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350" b="0" i="1"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273" name="CustomShape 35"/>
          <p:cNvSpPr/>
          <p:nvPr/>
        </p:nvSpPr>
        <p:spPr>
          <a:xfrm>
            <a:off x="2599560" y="4713840"/>
            <a:ext cx="1012680" cy="272880"/>
          </a:xfrm>
          <a:prstGeom prst="rect">
            <a:avLst/>
          </a:prstGeom>
          <a:noFill/>
          <a:ln>
            <a:noFill/>
          </a:ln>
        </p:spPr>
        <p:style>
          <a:lnRef idx="0">
            <a:scrgbClr r="0" g="0" b="0"/>
          </a:lnRef>
          <a:fillRef idx="0">
            <a:scrgbClr r="0" g="0" b="0"/>
          </a:fillRef>
          <a:effectRef idx="0">
            <a:scrgbClr r="0" g="0" b="0"/>
          </a:effectRef>
          <a:fontRef idx="minor"/>
        </p:style>
        <p:txBody>
          <a:bodyPr lIns="68040" tIns="33480" rIns="68040" bIns="33480"/>
          <a:lstStyle/>
          <a:p>
            <a:pPr>
              <a:lnSpc>
                <a:spcPct val="100000"/>
              </a:lnSpc>
            </a:pPr>
            <a:r>
              <a:rPr lang="en-US" sz="1350" b="0" i="1" strike="noStrike" spc="-1">
                <a:solidFill>
                  <a:srgbClr val="000000"/>
                </a:solidFill>
                <a:uFill>
                  <a:solidFill>
                    <a:srgbClr val="FFFFFF"/>
                  </a:solidFill>
                </a:uFill>
                <a:latin typeface="Century Gothic"/>
              </a:rPr>
              <a:t>Set index</a:t>
            </a:r>
            <a:endParaRPr lang="en-US" sz="1800" b="0" strike="noStrike" spc="-1">
              <a:solidFill>
                <a:srgbClr val="000000"/>
              </a:solidFill>
              <a:uFill>
                <a:solidFill>
                  <a:srgbClr val="FFFFFF"/>
                </a:solidFill>
              </a:uFill>
              <a:latin typeface="Arial"/>
            </a:endParaRPr>
          </a:p>
        </p:txBody>
      </p:sp>
      <p:sp>
        <p:nvSpPr>
          <p:cNvPr id="274" name="CustomShape 36"/>
          <p:cNvSpPr/>
          <p:nvPr/>
        </p:nvSpPr>
        <p:spPr>
          <a:xfrm rot="5400000">
            <a:off x="2126880" y="4206240"/>
            <a:ext cx="228240" cy="799560"/>
          </a:xfrm>
          <a:prstGeom prst="rightBrace">
            <a:avLst>
              <a:gd name="adj1" fmla="val 29167"/>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275" name="CustomShape 37"/>
          <p:cNvSpPr/>
          <p:nvPr/>
        </p:nvSpPr>
        <p:spPr>
          <a:xfrm rot="5400000">
            <a:off x="2984040" y="4206240"/>
            <a:ext cx="228240" cy="799560"/>
          </a:xfrm>
          <a:prstGeom prst="rightBrace">
            <a:avLst>
              <a:gd name="adj1" fmla="val 29167"/>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276" name="CustomShape 38"/>
          <p:cNvSpPr/>
          <p:nvPr/>
        </p:nvSpPr>
        <p:spPr>
          <a:xfrm rot="5400000">
            <a:off x="3898440" y="4206240"/>
            <a:ext cx="228240" cy="799560"/>
          </a:xfrm>
          <a:prstGeom prst="rightBrace">
            <a:avLst>
              <a:gd name="adj1" fmla="val 29167"/>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277" name="CustomShape 39"/>
          <p:cNvSpPr/>
          <p:nvPr/>
        </p:nvSpPr>
        <p:spPr>
          <a:xfrm>
            <a:off x="3574800" y="4713840"/>
            <a:ext cx="1018080" cy="27288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350" b="0" i="1" strike="noStrike" spc="-1">
                <a:solidFill>
                  <a:srgbClr val="000000"/>
                </a:solidFill>
                <a:uFill>
                  <a:solidFill>
                    <a:srgbClr val="FFFFFF"/>
                  </a:solidFill>
                </a:uFill>
                <a:latin typeface="Century Gothic"/>
              </a:rPr>
              <a:t>Block offset</a:t>
            </a:r>
            <a:endParaRPr lang="en-US" sz="1800" b="0" strike="noStrike" spc="-1">
              <a:solidFill>
                <a:srgbClr val="000000"/>
              </a:solidFill>
              <a:uFill>
                <a:solidFill>
                  <a:srgbClr val="FFFFFF"/>
                </a:solidFill>
              </a:uFill>
              <a:latin typeface="Arial"/>
            </a:endParaRPr>
          </a:p>
        </p:txBody>
      </p:sp>
      <p:graphicFrame>
        <p:nvGraphicFramePr>
          <p:cNvPr id="278" name="Table 40"/>
          <p:cNvGraphicFramePr/>
          <p:nvPr/>
        </p:nvGraphicFramePr>
        <p:xfrm>
          <a:off x="5315040" y="2057400"/>
          <a:ext cx="2457000" cy="2948760"/>
        </p:xfrm>
        <a:graphic>
          <a:graphicData uri="http://schemas.openxmlformats.org/drawingml/2006/table">
            <a:tbl>
              <a:tblPr/>
              <a:tblGrid>
                <a:gridCol w="430920">
                  <a:extLst>
                    <a:ext uri="{9D8B030D-6E8A-4147-A177-3AD203B41FA5}">
                      <a16:colId xmlns:a16="http://schemas.microsoft.com/office/drawing/2014/main" val="20000"/>
                    </a:ext>
                  </a:extLst>
                </a:gridCol>
                <a:gridCol w="2026080">
                  <a:extLst>
                    <a:ext uri="{9D8B030D-6E8A-4147-A177-3AD203B41FA5}">
                      <a16:colId xmlns:a16="http://schemas.microsoft.com/office/drawing/2014/main" val="20001"/>
                    </a:ext>
                  </a:extLst>
                </a:gridCol>
              </a:tblGrid>
              <a:tr h="388440">
                <a:tc>
                  <a:txBody>
                    <a:bodyPr/>
                    <a:lstStyle/>
                    <a:p>
                      <a:endParaRPr lang="en-US"/>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Addr. Range</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0"/>
                  </a:ext>
                </a:extLst>
              </a:tr>
              <a:tr h="388800">
                <a:tc>
                  <a:txBody>
                    <a:bodyPr/>
                    <a:lstStyle/>
                    <a:p>
                      <a:pPr>
                        <a:lnSpc>
                          <a:spcPct val="100000"/>
                        </a:lnSpc>
                      </a:pPr>
                      <a:r>
                        <a:rPr lang="en-US" sz="2100" b="1" strike="noStrike" spc="-1">
                          <a:solidFill>
                            <a:srgbClr val="660066"/>
                          </a:solidFill>
                          <a:uFill>
                            <a:solidFill>
                              <a:srgbClr val="FFFFFF"/>
                            </a:solidFill>
                          </a:uFill>
                          <a:latin typeface="Arial"/>
                        </a:rPr>
                        <a:t>A.</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0xFA1C</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1"/>
                  </a:ext>
                </a:extLst>
              </a:tr>
              <a:tr h="388800">
                <a:tc>
                  <a:txBody>
                    <a:bodyPr/>
                    <a:lstStyle/>
                    <a:p>
                      <a:pPr>
                        <a:lnSpc>
                          <a:spcPct val="100000"/>
                        </a:lnSpc>
                      </a:pPr>
                      <a:r>
                        <a:rPr lang="en-US" sz="2100" b="1" strike="noStrike" spc="-1">
                          <a:solidFill>
                            <a:srgbClr val="660066"/>
                          </a:solidFill>
                          <a:uFill>
                            <a:solidFill>
                              <a:srgbClr val="FFFFFF"/>
                            </a:solidFill>
                          </a:uFill>
                          <a:latin typeface="Arial"/>
                        </a:rPr>
                        <a:t>B.</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0xFA1C – 0xFA23</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2"/>
                  </a:ext>
                </a:extLst>
              </a:tr>
              <a:tr h="388800">
                <a:tc>
                  <a:txBody>
                    <a:bodyPr/>
                    <a:lstStyle/>
                    <a:p>
                      <a:pPr>
                        <a:lnSpc>
                          <a:spcPct val="100000"/>
                        </a:lnSpc>
                      </a:pPr>
                      <a:r>
                        <a:rPr lang="en-US" sz="2100" b="1" strike="noStrike" spc="-1">
                          <a:solidFill>
                            <a:srgbClr val="660066"/>
                          </a:solidFill>
                          <a:uFill>
                            <a:solidFill>
                              <a:srgbClr val="FFFFFF"/>
                            </a:solidFill>
                          </a:uFill>
                          <a:latin typeface="Arial"/>
                        </a:rPr>
                        <a:t>C.</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0xFA1C – 0xFA1F</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3"/>
                  </a:ext>
                </a:extLst>
              </a:tr>
              <a:tr h="388800">
                <a:tc>
                  <a:txBody>
                    <a:bodyPr/>
                    <a:lstStyle/>
                    <a:p>
                      <a:pPr>
                        <a:lnSpc>
                          <a:spcPct val="100000"/>
                        </a:lnSpc>
                      </a:pPr>
                      <a:r>
                        <a:rPr lang="en-US" sz="2100" b="1" strike="noStrike" spc="-1">
                          <a:solidFill>
                            <a:srgbClr val="660066"/>
                          </a:solidFill>
                          <a:uFill>
                            <a:solidFill>
                              <a:srgbClr val="FFFFFF"/>
                            </a:solidFill>
                          </a:uFill>
                          <a:latin typeface="Arial"/>
                        </a:rPr>
                        <a:t>D.</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0xFA18 – 0xFA1F</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4"/>
                  </a:ext>
                </a:extLst>
              </a:tr>
              <a:tr h="897120">
                <a:tc>
                  <a:txBody>
                    <a:bodyPr/>
                    <a:lstStyle/>
                    <a:p>
                      <a:pPr>
                        <a:lnSpc>
                          <a:spcPct val="100000"/>
                        </a:lnSpc>
                      </a:pPr>
                      <a:r>
                        <a:rPr lang="en-US" sz="2100" b="1" strike="noStrike" spc="-1">
                          <a:solidFill>
                            <a:srgbClr val="660066"/>
                          </a:solidFill>
                          <a:uFill>
                            <a:solidFill>
                              <a:srgbClr val="FFFFFF"/>
                            </a:solidFill>
                          </a:uFill>
                          <a:latin typeface="Arial"/>
                        </a:rPr>
                        <a:t>E.</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It depends on the access size (byte, word, etc)</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 name="TextShape 1"/>
          <p:cNvSpPr txBox="1"/>
          <p:nvPr/>
        </p:nvSpPr>
        <p:spPr>
          <a:xfrm>
            <a:off x="1472400" y="990000"/>
            <a:ext cx="6057000" cy="399600"/>
          </a:xfrm>
          <a:prstGeom prst="rect">
            <a:avLst/>
          </a:prstGeom>
          <a:noFill/>
          <a:ln>
            <a:noFill/>
          </a:ln>
        </p:spPr>
        <p:txBody>
          <a:bodyPr/>
          <a:lstStyle/>
          <a:p>
            <a:pPr marL="171360" indent="-171000">
              <a:lnSpc>
                <a:spcPct val="90000"/>
              </a:lnSpc>
              <a:buClr>
                <a:srgbClr val="000000"/>
              </a:buClr>
              <a:buFont typeface="Arial"/>
              <a:buChar char="•"/>
            </a:pPr>
            <a:r>
              <a:rPr lang="en-US" sz="1800" b="0" strike="noStrike" spc="-1">
                <a:solidFill>
                  <a:srgbClr val="000000"/>
                </a:solidFill>
                <a:uFill>
                  <a:solidFill>
                    <a:srgbClr val="FFFFFF"/>
                  </a:solidFill>
                </a:uFill>
                <a:latin typeface="Arial"/>
              </a:rPr>
              <a:t>What range of addresses will be in the same block as address </a:t>
            </a:r>
            <a:r>
              <a:rPr lang="en-US" sz="1800" b="1" strike="noStrike" spc="-1">
                <a:solidFill>
                  <a:srgbClr val="660066"/>
                </a:solidFill>
                <a:uFill>
                  <a:solidFill>
                    <a:srgbClr val="FFFFFF"/>
                  </a:solidFill>
                </a:uFill>
                <a:latin typeface="Arial"/>
              </a:rPr>
              <a:t>0xFA1C</a:t>
            </a:r>
            <a:r>
              <a:rPr lang="en-US" sz="1800" b="0" strike="noStrike" spc="-1">
                <a:solidFill>
                  <a:srgbClr val="000000"/>
                </a:solidFill>
                <a:uFill>
                  <a:solidFill>
                    <a:srgbClr val="FFFFFF"/>
                  </a:solidFill>
                </a:uFill>
                <a:latin typeface="Arial"/>
              </a:rPr>
              <a:t>?</a:t>
            </a:r>
            <a:endParaRPr lang="en-US" sz="2100" b="0" strike="noStrike" spc="-1">
              <a:solidFill>
                <a:srgbClr val="000000"/>
              </a:solidFill>
              <a:uFill>
                <a:solidFill>
                  <a:srgbClr val="FFFFFF"/>
                </a:solidFill>
              </a:uFill>
              <a:latin typeface="Arial"/>
            </a:endParaRPr>
          </a:p>
        </p:txBody>
      </p:sp>
      <p:sp>
        <p:nvSpPr>
          <p:cNvPr id="240" name="TextShape 2"/>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Cache Block Range</a:t>
            </a:r>
            <a:endParaRPr lang="en-US" sz="1350" b="0" strike="noStrike" spc="-1">
              <a:solidFill>
                <a:srgbClr val="000000"/>
              </a:solidFill>
              <a:uFill>
                <a:solidFill>
                  <a:srgbClr val="FFFFFF"/>
                </a:solidFill>
              </a:uFill>
              <a:latin typeface="Arial"/>
            </a:endParaRPr>
          </a:p>
        </p:txBody>
      </p:sp>
      <p:sp>
        <p:nvSpPr>
          <p:cNvPr id="241" name="TextShape 3"/>
          <p:cNvSpPr txBox="1"/>
          <p:nvPr/>
        </p:nvSpPr>
        <p:spPr>
          <a:xfrm>
            <a:off x="1143360" y="4767480"/>
            <a:ext cx="1543680" cy="273240"/>
          </a:xfrm>
          <a:prstGeom prst="rect">
            <a:avLst/>
          </a:prstGeom>
          <a:noFill/>
          <a:ln>
            <a:noFill/>
          </a:ln>
        </p:spPr>
        <p:txBody>
          <a:bodyPr anchor="ctr"/>
          <a:lstStyle/>
          <a:p>
            <a:pPr algn="r">
              <a:lnSpc>
                <a:spcPct val="100000"/>
              </a:lnSpc>
            </a:pPr>
            <a:fld id="{5EDB34A3-646B-439B-8166-1DE1DBED8AC4}" type="slidenum">
              <a:rPr lang="en-US" sz="900" b="0" strike="noStrike" spc="-1">
                <a:solidFill>
                  <a:srgbClr val="8B8B8B"/>
                </a:solidFill>
                <a:uFill>
                  <a:solidFill>
                    <a:srgbClr val="FFFFFF"/>
                  </a:solidFill>
                </a:uFill>
                <a:latin typeface="Arial"/>
              </a:rPr>
              <a:t>22</a:t>
            </a:fld>
            <a:endParaRPr lang="en-US" sz="1400" b="0" strike="noStrike" spc="-1">
              <a:solidFill>
                <a:srgbClr val="000000"/>
              </a:solidFill>
              <a:uFill>
                <a:solidFill>
                  <a:srgbClr val="FFFFFF"/>
                </a:solidFill>
              </a:uFill>
              <a:latin typeface="Times New Roman"/>
            </a:endParaRPr>
          </a:p>
        </p:txBody>
      </p:sp>
      <p:sp>
        <p:nvSpPr>
          <p:cNvPr id="242" name="CustomShape 4"/>
          <p:cNvSpPr/>
          <p:nvPr/>
        </p:nvSpPr>
        <p:spPr>
          <a:xfrm>
            <a:off x="1863720" y="1852200"/>
            <a:ext cx="3199680" cy="342360"/>
          </a:xfrm>
          <a:prstGeom prst="rect">
            <a:avLst/>
          </a:prstGeom>
          <a:solidFill>
            <a:srgbClr val="C0C0C0"/>
          </a:solidFill>
          <a:ln w="12600">
            <a:solidFill>
              <a:schemeClr val="tx1"/>
            </a:solidFill>
            <a:miter/>
          </a:ln>
        </p:spPr>
        <p:style>
          <a:lnRef idx="0">
            <a:scrgbClr r="0" g="0" b="0"/>
          </a:lnRef>
          <a:fillRef idx="0">
            <a:scrgbClr r="0" g="0" b="0"/>
          </a:fillRef>
          <a:effectRef idx="0">
            <a:scrgbClr r="0" g="0" b="0"/>
          </a:effectRef>
          <a:fontRef idx="minor"/>
        </p:style>
      </p:sp>
      <p:sp>
        <p:nvSpPr>
          <p:cNvPr id="243" name="CustomShape 5"/>
          <p:cNvSpPr/>
          <p:nvPr/>
        </p:nvSpPr>
        <p:spPr>
          <a:xfrm>
            <a:off x="1863720" y="2262960"/>
            <a:ext cx="3199680" cy="342360"/>
          </a:xfrm>
          <a:prstGeom prst="rect">
            <a:avLst/>
          </a:prstGeom>
          <a:solidFill>
            <a:srgbClr val="C0C0C0"/>
          </a:solidFill>
          <a:ln w="12600">
            <a:solidFill>
              <a:schemeClr val="tx1"/>
            </a:solidFill>
            <a:miter/>
          </a:ln>
        </p:spPr>
        <p:style>
          <a:lnRef idx="0">
            <a:scrgbClr r="0" g="0" b="0"/>
          </a:lnRef>
          <a:fillRef idx="0">
            <a:scrgbClr r="0" g="0" b="0"/>
          </a:fillRef>
          <a:effectRef idx="0">
            <a:scrgbClr r="0" g="0" b="0"/>
          </a:effectRef>
          <a:fontRef idx="minor"/>
        </p:style>
      </p:sp>
      <p:sp>
        <p:nvSpPr>
          <p:cNvPr id="244" name="CustomShape 6"/>
          <p:cNvSpPr/>
          <p:nvPr/>
        </p:nvSpPr>
        <p:spPr>
          <a:xfrm>
            <a:off x="1978200" y="1909440"/>
            <a:ext cx="4568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16560" tIns="45000" rIns="90000" bIns="45000" anchor="ctr"/>
          <a:lstStyle/>
          <a:p>
            <a:pPr>
              <a:lnSpc>
                <a:spcPct val="100000"/>
              </a:lnSpc>
            </a:pPr>
            <a:r>
              <a:rPr lang="en-US" sz="1350" b="0" strike="noStrike" spc="-1">
                <a:solidFill>
                  <a:srgbClr val="000000"/>
                </a:solidFill>
                <a:uFill>
                  <a:solidFill>
                    <a:srgbClr val="FFFFFF"/>
                  </a:solidFill>
                </a:uFill>
                <a:latin typeface="Century Gothic"/>
              </a:rPr>
              <a:t>Valid</a:t>
            </a:r>
            <a:endParaRPr lang="en-US" sz="1800" b="0" strike="noStrike" spc="-1">
              <a:solidFill>
                <a:srgbClr val="000000"/>
              </a:solidFill>
              <a:uFill>
                <a:solidFill>
                  <a:srgbClr val="FFFFFF"/>
                </a:solidFill>
              </a:uFill>
              <a:latin typeface="Arial"/>
            </a:endParaRPr>
          </a:p>
        </p:txBody>
      </p:sp>
      <p:sp>
        <p:nvSpPr>
          <p:cNvPr id="245" name="CustomShape 7"/>
          <p:cNvSpPr/>
          <p:nvPr/>
        </p:nvSpPr>
        <p:spPr>
          <a:xfrm>
            <a:off x="1978200" y="2320200"/>
            <a:ext cx="4568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16560" tIns="45000" rIns="90000" bIns="45000" anchor="ctr"/>
          <a:lstStyle/>
          <a:p>
            <a:pPr>
              <a:lnSpc>
                <a:spcPct val="100000"/>
              </a:lnSpc>
            </a:pPr>
            <a:r>
              <a:rPr lang="en-US" sz="1350" b="0" strike="noStrike" spc="-1">
                <a:solidFill>
                  <a:srgbClr val="000000"/>
                </a:solidFill>
                <a:uFill>
                  <a:solidFill>
                    <a:srgbClr val="FFFFFF"/>
                  </a:solidFill>
                </a:uFill>
                <a:latin typeface="Century Gothic"/>
              </a:rPr>
              <a:t>Valid</a:t>
            </a:r>
            <a:endParaRPr lang="en-US" sz="1800" b="0" strike="noStrike" spc="-1">
              <a:solidFill>
                <a:srgbClr val="000000"/>
              </a:solidFill>
              <a:uFill>
                <a:solidFill>
                  <a:srgbClr val="FFFFFF"/>
                </a:solidFill>
              </a:uFill>
              <a:latin typeface="Arial"/>
            </a:endParaRPr>
          </a:p>
        </p:txBody>
      </p:sp>
      <p:sp>
        <p:nvSpPr>
          <p:cNvPr id="246" name="CustomShape 8"/>
          <p:cNvSpPr/>
          <p:nvPr/>
        </p:nvSpPr>
        <p:spPr>
          <a:xfrm>
            <a:off x="2549520" y="1909440"/>
            <a:ext cx="6854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247" name="CustomShape 9"/>
          <p:cNvSpPr/>
          <p:nvPr/>
        </p:nvSpPr>
        <p:spPr>
          <a:xfrm>
            <a:off x="2549520" y="2320200"/>
            <a:ext cx="6854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248" name="CustomShape 10"/>
          <p:cNvSpPr/>
          <p:nvPr/>
        </p:nvSpPr>
        <p:spPr>
          <a:xfrm>
            <a:off x="1261800" y="1874160"/>
            <a:ext cx="62604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Set 0:</a:t>
            </a:r>
            <a:endParaRPr lang="en-US" sz="1800" b="0" strike="noStrike" spc="-1">
              <a:solidFill>
                <a:srgbClr val="000000"/>
              </a:solidFill>
              <a:uFill>
                <a:solidFill>
                  <a:srgbClr val="FFFFFF"/>
                </a:solidFill>
              </a:uFill>
              <a:latin typeface="Arial"/>
            </a:endParaRPr>
          </a:p>
        </p:txBody>
      </p:sp>
      <p:sp>
        <p:nvSpPr>
          <p:cNvPr id="249" name="CustomShape 11"/>
          <p:cNvSpPr/>
          <p:nvPr/>
        </p:nvSpPr>
        <p:spPr>
          <a:xfrm>
            <a:off x="1261800" y="2297880"/>
            <a:ext cx="62604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Set 1:</a:t>
            </a:r>
            <a:endParaRPr lang="en-US" sz="1800" b="0" strike="noStrike" spc="-1">
              <a:solidFill>
                <a:srgbClr val="000000"/>
              </a:solidFill>
              <a:uFill>
                <a:solidFill>
                  <a:srgbClr val="FFFFFF"/>
                </a:solidFill>
              </a:uFill>
              <a:latin typeface="Arial"/>
            </a:endParaRPr>
          </a:p>
        </p:txBody>
      </p:sp>
      <p:sp>
        <p:nvSpPr>
          <p:cNvPr id="250" name="CustomShape 12"/>
          <p:cNvSpPr/>
          <p:nvPr/>
        </p:nvSpPr>
        <p:spPr>
          <a:xfrm>
            <a:off x="3349800" y="1909440"/>
            <a:ext cx="154260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Cache block</a:t>
            </a:r>
            <a:endParaRPr lang="en-US" sz="1800" b="0" strike="noStrike" spc="-1">
              <a:solidFill>
                <a:srgbClr val="000000"/>
              </a:solidFill>
              <a:uFill>
                <a:solidFill>
                  <a:srgbClr val="FFFFFF"/>
                </a:solidFill>
              </a:uFill>
              <a:latin typeface="Arial"/>
            </a:endParaRPr>
          </a:p>
        </p:txBody>
      </p:sp>
      <p:sp>
        <p:nvSpPr>
          <p:cNvPr id="251" name="CustomShape 13"/>
          <p:cNvSpPr/>
          <p:nvPr/>
        </p:nvSpPr>
        <p:spPr>
          <a:xfrm>
            <a:off x="3349800" y="2309400"/>
            <a:ext cx="154260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Cache block</a:t>
            </a:r>
            <a:endParaRPr lang="en-US" sz="1800" b="0" strike="noStrike" spc="-1">
              <a:solidFill>
                <a:srgbClr val="000000"/>
              </a:solidFill>
              <a:uFill>
                <a:solidFill>
                  <a:srgbClr val="FFFFFF"/>
                </a:solidFill>
              </a:uFill>
              <a:latin typeface="Arial"/>
            </a:endParaRPr>
          </a:p>
        </p:txBody>
      </p:sp>
      <p:sp>
        <p:nvSpPr>
          <p:cNvPr id="252" name="CustomShape 14"/>
          <p:cNvSpPr/>
          <p:nvPr/>
        </p:nvSpPr>
        <p:spPr>
          <a:xfrm rot="16200000">
            <a:off x="4016880" y="973440"/>
            <a:ext cx="113760" cy="1485360"/>
          </a:xfrm>
          <a:prstGeom prst="rightBrace">
            <a:avLst>
              <a:gd name="adj1" fmla="val 108333"/>
              <a:gd name="adj2" fmla="val 52319"/>
            </a:avLst>
          </a:prstGeom>
          <a:noFill/>
          <a:ln w="12600">
            <a:solidFill>
              <a:schemeClr val="tx1"/>
            </a:solidFill>
            <a:round/>
          </a:ln>
        </p:spPr>
        <p:style>
          <a:lnRef idx="0">
            <a:scrgbClr r="0" g="0" b="0"/>
          </a:lnRef>
          <a:fillRef idx="0">
            <a:scrgbClr r="0" g="0" b="0"/>
          </a:fillRef>
          <a:effectRef idx="0">
            <a:scrgbClr r="0" g="0" b="0"/>
          </a:effectRef>
          <a:fontRef idx="minor"/>
        </p:style>
      </p:sp>
      <p:sp>
        <p:nvSpPr>
          <p:cNvPr id="253" name="CustomShape 15"/>
          <p:cNvSpPr/>
          <p:nvPr/>
        </p:nvSpPr>
        <p:spPr>
          <a:xfrm>
            <a:off x="3585960" y="1248480"/>
            <a:ext cx="1142640" cy="4557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200" b="0" i="1" strike="noStrike" spc="-1">
                <a:solidFill>
                  <a:srgbClr val="000000"/>
                </a:solidFill>
                <a:uFill>
                  <a:solidFill>
                    <a:srgbClr val="FFFFFF"/>
                  </a:solidFill>
                </a:uFill>
                <a:latin typeface="Century Gothic"/>
              </a:rPr>
              <a:t>8  </a:t>
            </a:r>
            <a:r>
              <a:rPr lang="en-US" sz="1200" b="0" strike="noStrike" spc="-1">
                <a:solidFill>
                  <a:srgbClr val="000000"/>
                </a:solidFill>
                <a:uFill>
                  <a:solidFill>
                    <a:srgbClr val="FFFFFF"/>
                  </a:solidFill>
                </a:uFill>
                <a:latin typeface="Century Gothic"/>
              </a:rPr>
              <a:t>bytes</a:t>
            </a:r>
            <a:endParaRPr lang="en-US" sz="1800" b="0" strike="noStrike" spc="-1">
              <a:solidFill>
                <a:srgbClr val="000000"/>
              </a:solidFill>
              <a:uFill>
                <a:solidFill>
                  <a:srgbClr val="FFFFFF"/>
                </a:solidFill>
              </a:uFill>
              <a:latin typeface="Arial"/>
            </a:endParaRPr>
          </a:p>
          <a:p>
            <a:pPr>
              <a:lnSpc>
                <a:spcPct val="100000"/>
              </a:lnSpc>
            </a:pPr>
            <a:r>
              <a:rPr lang="en-US" sz="1200" b="0" strike="noStrike" spc="-1">
                <a:solidFill>
                  <a:srgbClr val="000000"/>
                </a:solidFill>
                <a:uFill>
                  <a:solidFill>
                    <a:srgbClr val="FFFFFF"/>
                  </a:solidFill>
                </a:uFill>
                <a:latin typeface="Century Gothic"/>
              </a:rPr>
              <a:t>per data block</a:t>
            </a:r>
            <a:endParaRPr lang="en-US" sz="1800" b="0" strike="noStrike" spc="-1">
              <a:solidFill>
                <a:srgbClr val="000000"/>
              </a:solidFill>
              <a:uFill>
                <a:solidFill>
                  <a:srgbClr val="FFFFFF"/>
                </a:solidFill>
              </a:uFill>
              <a:latin typeface="Arial"/>
            </a:endParaRPr>
          </a:p>
        </p:txBody>
      </p:sp>
      <p:sp>
        <p:nvSpPr>
          <p:cNvPr id="254" name="CustomShape 16"/>
          <p:cNvSpPr/>
          <p:nvPr/>
        </p:nvSpPr>
        <p:spPr>
          <a:xfrm>
            <a:off x="1863720" y="2662920"/>
            <a:ext cx="3199680" cy="342360"/>
          </a:xfrm>
          <a:prstGeom prst="rect">
            <a:avLst/>
          </a:prstGeom>
          <a:solidFill>
            <a:srgbClr val="C0C0C0"/>
          </a:solidFill>
          <a:ln w="12600">
            <a:solidFill>
              <a:schemeClr val="tx1"/>
            </a:solidFill>
            <a:miter/>
          </a:ln>
        </p:spPr>
        <p:style>
          <a:lnRef idx="0">
            <a:scrgbClr r="0" g="0" b="0"/>
          </a:lnRef>
          <a:fillRef idx="0">
            <a:scrgbClr r="0" g="0" b="0"/>
          </a:fillRef>
          <a:effectRef idx="0">
            <a:scrgbClr r="0" g="0" b="0"/>
          </a:effectRef>
          <a:fontRef idx="minor"/>
        </p:style>
      </p:sp>
      <p:sp>
        <p:nvSpPr>
          <p:cNvPr id="255" name="CustomShape 17"/>
          <p:cNvSpPr/>
          <p:nvPr/>
        </p:nvSpPr>
        <p:spPr>
          <a:xfrm>
            <a:off x="1863720" y="3073680"/>
            <a:ext cx="3199680" cy="342360"/>
          </a:xfrm>
          <a:prstGeom prst="rect">
            <a:avLst/>
          </a:prstGeom>
          <a:solidFill>
            <a:srgbClr val="C0C0C0"/>
          </a:solidFill>
          <a:ln w="12600">
            <a:solidFill>
              <a:schemeClr val="tx1"/>
            </a:solidFill>
            <a:miter/>
          </a:ln>
        </p:spPr>
        <p:style>
          <a:lnRef idx="0">
            <a:scrgbClr r="0" g="0" b="0"/>
          </a:lnRef>
          <a:fillRef idx="0">
            <a:scrgbClr r="0" g="0" b="0"/>
          </a:fillRef>
          <a:effectRef idx="0">
            <a:scrgbClr r="0" g="0" b="0"/>
          </a:effectRef>
          <a:fontRef idx="minor"/>
        </p:style>
      </p:sp>
      <p:sp>
        <p:nvSpPr>
          <p:cNvPr id="256" name="CustomShape 18"/>
          <p:cNvSpPr/>
          <p:nvPr/>
        </p:nvSpPr>
        <p:spPr>
          <a:xfrm>
            <a:off x="1978200" y="2720160"/>
            <a:ext cx="4568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16560" tIns="45000" rIns="90000" bIns="45000" anchor="ctr"/>
          <a:lstStyle/>
          <a:p>
            <a:pPr>
              <a:lnSpc>
                <a:spcPct val="100000"/>
              </a:lnSpc>
            </a:pPr>
            <a:r>
              <a:rPr lang="en-US" sz="1350" b="0" strike="noStrike" spc="-1">
                <a:solidFill>
                  <a:srgbClr val="000000"/>
                </a:solidFill>
                <a:uFill>
                  <a:solidFill>
                    <a:srgbClr val="FFFFFF"/>
                  </a:solidFill>
                </a:uFill>
                <a:latin typeface="Century Gothic"/>
              </a:rPr>
              <a:t>Valid</a:t>
            </a:r>
            <a:endParaRPr lang="en-US" sz="1800" b="0" strike="noStrike" spc="-1">
              <a:solidFill>
                <a:srgbClr val="000000"/>
              </a:solidFill>
              <a:uFill>
                <a:solidFill>
                  <a:srgbClr val="FFFFFF"/>
                </a:solidFill>
              </a:uFill>
              <a:latin typeface="Arial"/>
            </a:endParaRPr>
          </a:p>
        </p:txBody>
      </p:sp>
      <p:sp>
        <p:nvSpPr>
          <p:cNvPr id="257" name="CustomShape 19"/>
          <p:cNvSpPr/>
          <p:nvPr/>
        </p:nvSpPr>
        <p:spPr>
          <a:xfrm>
            <a:off x="1978200" y="3130920"/>
            <a:ext cx="4568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16560" tIns="45000" rIns="90000" bIns="45000" anchor="ctr"/>
          <a:lstStyle/>
          <a:p>
            <a:pPr>
              <a:lnSpc>
                <a:spcPct val="100000"/>
              </a:lnSpc>
            </a:pPr>
            <a:r>
              <a:rPr lang="en-US" sz="1350" b="0" strike="noStrike" spc="-1">
                <a:solidFill>
                  <a:srgbClr val="000000"/>
                </a:solidFill>
                <a:uFill>
                  <a:solidFill>
                    <a:srgbClr val="FFFFFF"/>
                  </a:solidFill>
                </a:uFill>
                <a:latin typeface="Century Gothic"/>
              </a:rPr>
              <a:t>Valid</a:t>
            </a:r>
            <a:endParaRPr lang="en-US" sz="1800" b="0" strike="noStrike" spc="-1">
              <a:solidFill>
                <a:srgbClr val="000000"/>
              </a:solidFill>
              <a:uFill>
                <a:solidFill>
                  <a:srgbClr val="FFFFFF"/>
                </a:solidFill>
              </a:uFill>
              <a:latin typeface="Arial"/>
            </a:endParaRPr>
          </a:p>
        </p:txBody>
      </p:sp>
      <p:sp>
        <p:nvSpPr>
          <p:cNvPr id="258" name="CustomShape 20"/>
          <p:cNvSpPr/>
          <p:nvPr/>
        </p:nvSpPr>
        <p:spPr>
          <a:xfrm>
            <a:off x="2549520" y="2720160"/>
            <a:ext cx="6854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259" name="CustomShape 21"/>
          <p:cNvSpPr/>
          <p:nvPr/>
        </p:nvSpPr>
        <p:spPr>
          <a:xfrm>
            <a:off x="2549520" y="3130920"/>
            <a:ext cx="68544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260" name="CustomShape 22"/>
          <p:cNvSpPr/>
          <p:nvPr/>
        </p:nvSpPr>
        <p:spPr>
          <a:xfrm>
            <a:off x="1261800" y="2684880"/>
            <a:ext cx="62604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Set 2:</a:t>
            </a:r>
            <a:endParaRPr lang="en-US" sz="1800" b="0" strike="noStrike" spc="-1">
              <a:solidFill>
                <a:srgbClr val="000000"/>
              </a:solidFill>
              <a:uFill>
                <a:solidFill>
                  <a:srgbClr val="FFFFFF"/>
                </a:solidFill>
              </a:uFill>
              <a:latin typeface="Arial"/>
            </a:endParaRPr>
          </a:p>
        </p:txBody>
      </p:sp>
      <p:sp>
        <p:nvSpPr>
          <p:cNvPr id="261" name="CustomShape 23"/>
          <p:cNvSpPr/>
          <p:nvPr/>
        </p:nvSpPr>
        <p:spPr>
          <a:xfrm>
            <a:off x="1261800" y="3108960"/>
            <a:ext cx="626040" cy="2962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Set 3:</a:t>
            </a:r>
            <a:endParaRPr lang="en-US" sz="1800" b="0" strike="noStrike" spc="-1">
              <a:solidFill>
                <a:srgbClr val="000000"/>
              </a:solidFill>
              <a:uFill>
                <a:solidFill>
                  <a:srgbClr val="FFFFFF"/>
                </a:solidFill>
              </a:uFill>
              <a:latin typeface="Arial"/>
            </a:endParaRPr>
          </a:p>
        </p:txBody>
      </p:sp>
      <p:sp>
        <p:nvSpPr>
          <p:cNvPr id="262" name="CustomShape 24"/>
          <p:cNvSpPr/>
          <p:nvPr/>
        </p:nvSpPr>
        <p:spPr>
          <a:xfrm>
            <a:off x="3349800" y="2720160"/>
            <a:ext cx="154260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Cache block</a:t>
            </a:r>
            <a:endParaRPr lang="en-US" sz="1800" b="0" strike="noStrike" spc="-1">
              <a:solidFill>
                <a:srgbClr val="000000"/>
              </a:solidFill>
              <a:uFill>
                <a:solidFill>
                  <a:srgbClr val="FFFFFF"/>
                </a:solidFill>
              </a:uFill>
              <a:latin typeface="Arial"/>
            </a:endParaRPr>
          </a:p>
        </p:txBody>
      </p:sp>
      <p:sp>
        <p:nvSpPr>
          <p:cNvPr id="263" name="CustomShape 25"/>
          <p:cNvSpPr/>
          <p:nvPr/>
        </p:nvSpPr>
        <p:spPr>
          <a:xfrm>
            <a:off x="3349800" y="3120120"/>
            <a:ext cx="1542600" cy="228240"/>
          </a:xfrm>
          <a:prstGeom prst="rect">
            <a:avLst/>
          </a:prstGeom>
          <a:solidFill>
            <a:schemeClr val="bg1"/>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350" b="0" strike="noStrike" spc="-1">
                <a:solidFill>
                  <a:srgbClr val="000000"/>
                </a:solidFill>
                <a:uFill>
                  <a:solidFill>
                    <a:srgbClr val="FFFFFF"/>
                  </a:solidFill>
                </a:uFill>
                <a:latin typeface="Century Gothic"/>
              </a:rPr>
              <a:t>Cache block</a:t>
            </a:r>
            <a:endParaRPr lang="en-US" sz="1800" b="0" strike="noStrike" spc="-1">
              <a:solidFill>
                <a:srgbClr val="000000"/>
              </a:solidFill>
              <a:uFill>
                <a:solidFill>
                  <a:srgbClr val="FFFFFF"/>
                </a:solidFill>
              </a:uFill>
              <a:latin typeface="Arial"/>
            </a:endParaRPr>
          </a:p>
        </p:txBody>
      </p:sp>
      <p:sp>
        <p:nvSpPr>
          <p:cNvPr id="264" name="CustomShape 26"/>
          <p:cNvSpPr/>
          <p:nvPr/>
        </p:nvSpPr>
        <p:spPr>
          <a:xfrm>
            <a:off x="1928880" y="3886200"/>
            <a:ext cx="70272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a:solidFill>
                  <a:srgbClr val="000000"/>
                </a:solidFill>
                <a:uFill>
                  <a:solidFill>
                    <a:srgbClr val="FFFFFF"/>
                  </a:solidFill>
                </a:uFill>
                <a:latin typeface="Century Gothic"/>
              </a:rPr>
              <a:t>27 </a:t>
            </a:r>
            <a:r>
              <a:rPr lang="en-US" sz="1500" b="0" strike="noStrike" spc="-1">
                <a:solidFill>
                  <a:srgbClr val="000000"/>
                </a:solidFill>
                <a:uFill>
                  <a:solidFill>
                    <a:srgbClr val="FFFFFF"/>
                  </a:solidFill>
                </a:uFill>
                <a:latin typeface="Century Gothic"/>
              </a:rPr>
              <a:t>bits</a:t>
            </a:r>
            <a:endParaRPr lang="en-US" sz="1800" b="0" strike="noStrike" spc="-1">
              <a:solidFill>
                <a:srgbClr val="000000"/>
              </a:solidFill>
              <a:uFill>
                <a:solidFill>
                  <a:srgbClr val="FFFFFF"/>
                </a:solidFill>
              </a:uFill>
              <a:latin typeface="Arial"/>
            </a:endParaRPr>
          </a:p>
        </p:txBody>
      </p:sp>
      <p:sp>
        <p:nvSpPr>
          <p:cNvPr id="265" name="CustomShape 27"/>
          <p:cNvSpPr/>
          <p:nvPr/>
        </p:nvSpPr>
        <p:spPr>
          <a:xfrm>
            <a:off x="2761200" y="3886200"/>
            <a:ext cx="59616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a:solidFill>
                  <a:srgbClr val="000000"/>
                </a:solidFill>
                <a:uFill>
                  <a:solidFill>
                    <a:srgbClr val="FFFFFF"/>
                  </a:solidFill>
                </a:uFill>
                <a:latin typeface="Century Gothic"/>
              </a:rPr>
              <a:t>2 </a:t>
            </a:r>
            <a:r>
              <a:rPr lang="en-US" sz="1500" b="0" strike="noStrike" spc="-1">
                <a:solidFill>
                  <a:srgbClr val="000000"/>
                </a:solidFill>
                <a:uFill>
                  <a:solidFill>
                    <a:srgbClr val="FFFFFF"/>
                  </a:solidFill>
                </a:uFill>
                <a:latin typeface="Century Gothic"/>
              </a:rPr>
              <a:t>bits</a:t>
            </a:r>
            <a:endParaRPr lang="en-US" sz="1800" b="0" strike="noStrike" spc="-1">
              <a:solidFill>
                <a:srgbClr val="000000"/>
              </a:solidFill>
              <a:uFill>
                <a:solidFill>
                  <a:srgbClr val="FFFFFF"/>
                </a:solidFill>
              </a:uFill>
              <a:latin typeface="Arial"/>
            </a:endParaRPr>
          </a:p>
        </p:txBody>
      </p:sp>
      <p:sp>
        <p:nvSpPr>
          <p:cNvPr id="266" name="CustomShape 28"/>
          <p:cNvSpPr/>
          <p:nvPr/>
        </p:nvSpPr>
        <p:spPr>
          <a:xfrm>
            <a:off x="3555360" y="4170600"/>
            <a:ext cx="856800" cy="173520"/>
          </a:xfrm>
          <a:prstGeom prst="rect">
            <a:avLst/>
          </a:prstGeom>
          <a:noFill/>
          <a:ln w="12600">
            <a:solidFill>
              <a:schemeClr val="tx1"/>
            </a:solidFill>
            <a:miter/>
          </a:ln>
        </p:spPr>
        <p:style>
          <a:lnRef idx="0">
            <a:scrgbClr r="0" g="0" b="0"/>
          </a:lnRef>
          <a:fillRef idx="0">
            <a:scrgbClr r="0" g="0" b="0"/>
          </a:fillRef>
          <a:effectRef idx="0">
            <a:scrgbClr r="0" g="0" b="0"/>
          </a:effectRef>
          <a:fontRef idx="minor"/>
        </p:style>
      </p:sp>
      <p:sp>
        <p:nvSpPr>
          <p:cNvPr id="267" name="CustomShape 29"/>
          <p:cNvSpPr/>
          <p:nvPr/>
        </p:nvSpPr>
        <p:spPr>
          <a:xfrm>
            <a:off x="2698200" y="4170600"/>
            <a:ext cx="856800" cy="173520"/>
          </a:xfrm>
          <a:prstGeom prst="rect">
            <a:avLst/>
          </a:prstGeom>
          <a:noFill/>
          <a:ln w="12600">
            <a:solidFill>
              <a:schemeClr val="tx1"/>
            </a:solidFill>
            <a:miter/>
          </a:ln>
        </p:spPr>
        <p:style>
          <a:lnRef idx="0">
            <a:scrgbClr r="0" g="0" b="0"/>
          </a:lnRef>
          <a:fillRef idx="0">
            <a:scrgbClr r="0" g="0" b="0"/>
          </a:fillRef>
          <a:effectRef idx="0">
            <a:scrgbClr r="0" g="0" b="0"/>
          </a:effectRef>
          <a:fontRef idx="minor"/>
        </p:style>
      </p:sp>
      <p:sp>
        <p:nvSpPr>
          <p:cNvPr id="268" name="CustomShape 30"/>
          <p:cNvSpPr/>
          <p:nvPr/>
        </p:nvSpPr>
        <p:spPr>
          <a:xfrm>
            <a:off x="1841040" y="4170600"/>
            <a:ext cx="856800" cy="173520"/>
          </a:xfrm>
          <a:prstGeom prst="rect">
            <a:avLst/>
          </a:prstGeom>
          <a:noFill/>
          <a:ln w="12600">
            <a:solidFill>
              <a:schemeClr val="tx1"/>
            </a:solidFill>
            <a:miter/>
          </a:ln>
        </p:spPr>
        <p:style>
          <a:lnRef idx="0">
            <a:scrgbClr r="0" g="0" b="0"/>
          </a:lnRef>
          <a:fillRef idx="0">
            <a:scrgbClr r="0" g="0" b="0"/>
          </a:fillRef>
          <a:effectRef idx="0">
            <a:scrgbClr r="0" g="0" b="0"/>
          </a:effectRef>
          <a:fontRef idx="minor"/>
        </p:style>
      </p:sp>
      <p:sp>
        <p:nvSpPr>
          <p:cNvPr id="269" name="CustomShape 31"/>
          <p:cNvSpPr/>
          <p:nvPr/>
        </p:nvSpPr>
        <p:spPr>
          <a:xfrm>
            <a:off x="3705120" y="3886200"/>
            <a:ext cx="596160" cy="29556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500" b="0" i="1" strike="noStrike" spc="-1">
                <a:solidFill>
                  <a:srgbClr val="000000"/>
                </a:solidFill>
                <a:uFill>
                  <a:solidFill>
                    <a:srgbClr val="FFFFFF"/>
                  </a:solidFill>
                </a:uFill>
                <a:latin typeface="Century Gothic"/>
              </a:rPr>
              <a:t>3 </a:t>
            </a:r>
            <a:r>
              <a:rPr lang="en-US" sz="1500" b="0" strike="noStrike" spc="-1">
                <a:solidFill>
                  <a:srgbClr val="000000"/>
                </a:solidFill>
                <a:uFill>
                  <a:solidFill>
                    <a:srgbClr val="FFFFFF"/>
                  </a:solidFill>
                </a:uFill>
                <a:latin typeface="Century Gothic"/>
              </a:rPr>
              <a:t>bits</a:t>
            </a:r>
            <a:endParaRPr lang="en-US" sz="1800" b="0" strike="noStrike" spc="-1">
              <a:solidFill>
                <a:srgbClr val="000000"/>
              </a:solidFill>
              <a:uFill>
                <a:solidFill>
                  <a:srgbClr val="FFFFFF"/>
                </a:solidFill>
              </a:uFill>
              <a:latin typeface="Arial"/>
            </a:endParaRPr>
          </a:p>
        </p:txBody>
      </p:sp>
      <p:sp>
        <p:nvSpPr>
          <p:cNvPr id="270" name="CustomShape 32"/>
          <p:cNvSpPr/>
          <p:nvPr/>
        </p:nvSpPr>
        <p:spPr>
          <a:xfrm>
            <a:off x="4304880" y="4286880"/>
            <a:ext cx="260280" cy="2505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050" b="0" strike="noStrike" spc="-1">
                <a:solidFill>
                  <a:srgbClr val="000000"/>
                </a:solidFill>
                <a:uFill>
                  <a:solidFill>
                    <a:srgbClr val="FFFFFF"/>
                  </a:solidFill>
                </a:uFill>
                <a:latin typeface="Courier New"/>
              </a:rPr>
              <a:t>0</a:t>
            </a:r>
            <a:endParaRPr lang="en-US" sz="1800" b="0" strike="noStrike" spc="-1">
              <a:solidFill>
                <a:srgbClr val="000000"/>
              </a:solidFill>
              <a:uFill>
                <a:solidFill>
                  <a:srgbClr val="FFFFFF"/>
                </a:solidFill>
              </a:uFill>
              <a:latin typeface="Arial"/>
            </a:endParaRPr>
          </a:p>
        </p:txBody>
      </p:sp>
      <p:sp>
        <p:nvSpPr>
          <p:cNvPr id="271" name="CustomShape 33"/>
          <p:cNvSpPr/>
          <p:nvPr/>
        </p:nvSpPr>
        <p:spPr>
          <a:xfrm>
            <a:off x="1774440" y="4286880"/>
            <a:ext cx="339480" cy="2505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050" b="0" strike="noStrike" spc="-1">
                <a:solidFill>
                  <a:srgbClr val="000000"/>
                </a:solidFill>
                <a:uFill>
                  <a:solidFill>
                    <a:srgbClr val="FFFFFF"/>
                  </a:solidFill>
                </a:uFill>
                <a:latin typeface="Courier New"/>
              </a:rPr>
              <a:t>31</a:t>
            </a:r>
            <a:endParaRPr lang="en-US" sz="1800" b="0" strike="noStrike" spc="-1">
              <a:solidFill>
                <a:srgbClr val="000000"/>
              </a:solidFill>
              <a:uFill>
                <a:solidFill>
                  <a:srgbClr val="FFFFFF"/>
                </a:solidFill>
              </a:uFill>
              <a:latin typeface="Arial"/>
            </a:endParaRPr>
          </a:p>
        </p:txBody>
      </p:sp>
      <p:sp>
        <p:nvSpPr>
          <p:cNvPr id="272" name="CustomShape 34"/>
          <p:cNvSpPr/>
          <p:nvPr/>
        </p:nvSpPr>
        <p:spPr>
          <a:xfrm>
            <a:off x="2044080" y="4713840"/>
            <a:ext cx="414360" cy="27288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350" b="0" i="1" strike="noStrike" spc="-1">
                <a:solidFill>
                  <a:srgbClr val="000000"/>
                </a:solidFill>
                <a:uFill>
                  <a:solidFill>
                    <a:srgbClr val="FFFFFF"/>
                  </a:solidFill>
                </a:uFill>
                <a:latin typeface="Century Gothic"/>
              </a:rPr>
              <a:t>Tag</a:t>
            </a:r>
            <a:endParaRPr lang="en-US" sz="1800" b="0" strike="noStrike" spc="-1">
              <a:solidFill>
                <a:srgbClr val="000000"/>
              </a:solidFill>
              <a:uFill>
                <a:solidFill>
                  <a:srgbClr val="FFFFFF"/>
                </a:solidFill>
              </a:uFill>
              <a:latin typeface="Arial"/>
            </a:endParaRPr>
          </a:p>
        </p:txBody>
      </p:sp>
      <p:sp>
        <p:nvSpPr>
          <p:cNvPr id="273" name="CustomShape 35"/>
          <p:cNvSpPr/>
          <p:nvPr/>
        </p:nvSpPr>
        <p:spPr>
          <a:xfrm>
            <a:off x="2599560" y="4713840"/>
            <a:ext cx="1012680" cy="272880"/>
          </a:xfrm>
          <a:prstGeom prst="rect">
            <a:avLst/>
          </a:prstGeom>
          <a:noFill/>
          <a:ln>
            <a:noFill/>
          </a:ln>
        </p:spPr>
        <p:style>
          <a:lnRef idx="0">
            <a:scrgbClr r="0" g="0" b="0"/>
          </a:lnRef>
          <a:fillRef idx="0">
            <a:scrgbClr r="0" g="0" b="0"/>
          </a:fillRef>
          <a:effectRef idx="0">
            <a:scrgbClr r="0" g="0" b="0"/>
          </a:effectRef>
          <a:fontRef idx="minor"/>
        </p:style>
        <p:txBody>
          <a:bodyPr lIns="68040" tIns="33480" rIns="68040" bIns="33480"/>
          <a:lstStyle/>
          <a:p>
            <a:pPr>
              <a:lnSpc>
                <a:spcPct val="100000"/>
              </a:lnSpc>
            </a:pPr>
            <a:r>
              <a:rPr lang="en-US" sz="1350" b="0" i="1" strike="noStrike" spc="-1">
                <a:solidFill>
                  <a:srgbClr val="000000"/>
                </a:solidFill>
                <a:uFill>
                  <a:solidFill>
                    <a:srgbClr val="FFFFFF"/>
                  </a:solidFill>
                </a:uFill>
                <a:latin typeface="Century Gothic"/>
              </a:rPr>
              <a:t>Set index</a:t>
            </a:r>
            <a:endParaRPr lang="en-US" sz="1800" b="0" strike="noStrike" spc="-1">
              <a:solidFill>
                <a:srgbClr val="000000"/>
              </a:solidFill>
              <a:uFill>
                <a:solidFill>
                  <a:srgbClr val="FFFFFF"/>
                </a:solidFill>
              </a:uFill>
              <a:latin typeface="Arial"/>
            </a:endParaRPr>
          </a:p>
        </p:txBody>
      </p:sp>
      <p:sp>
        <p:nvSpPr>
          <p:cNvPr id="274" name="CustomShape 36"/>
          <p:cNvSpPr/>
          <p:nvPr/>
        </p:nvSpPr>
        <p:spPr>
          <a:xfrm rot="5400000">
            <a:off x="2126880" y="4206240"/>
            <a:ext cx="228240" cy="799560"/>
          </a:xfrm>
          <a:prstGeom prst="rightBrace">
            <a:avLst>
              <a:gd name="adj1" fmla="val 29167"/>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275" name="CustomShape 37"/>
          <p:cNvSpPr/>
          <p:nvPr/>
        </p:nvSpPr>
        <p:spPr>
          <a:xfrm rot="5400000">
            <a:off x="2984040" y="4206240"/>
            <a:ext cx="228240" cy="799560"/>
          </a:xfrm>
          <a:prstGeom prst="rightBrace">
            <a:avLst>
              <a:gd name="adj1" fmla="val 29167"/>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276" name="CustomShape 38"/>
          <p:cNvSpPr/>
          <p:nvPr/>
        </p:nvSpPr>
        <p:spPr>
          <a:xfrm rot="5400000">
            <a:off x="3898440" y="4206240"/>
            <a:ext cx="228240" cy="799560"/>
          </a:xfrm>
          <a:prstGeom prst="rightBrace">
            <a:avLst>
              <a:gd name="adj1" fmla="val 29167"/>
              <a:gd name="adj2" fmla="val 50000"/>
            </a:avLst>
          </a:prstGeom>
          <a:noFill/>
          <a:ln w="12600">
            <a:solidFill>
              <a:schemeClr val="tx1"/>
            </a:solidFill>
            <a:round/>
          </a:ln>
        </p:spPr>
        <p:style>
          <a:lnRef idx="0">
            <a:scrgbClr r="0" g="0" b="0"/>
          </a:lnRef>
          <a:fillRef idx="0">
            <a:scrgbClr r="0" g="0" b="0"/>
          </a:fillRef>
          <a:effectRef idx="0">
            <a:scrgbClr r="0" g="0" b="0"/>
          </a:effectRef>
          <a:fontRef idx="minor"/>
        </p:style>
      </p:sp>
      <p:sp>
        <p:nvSpPr>
          <p:cNvPr id="277" name="CustomShape 39"/>
          <p:cNvSpPr/>
          <p:nvPr/>
        </p:nvSpPr>
        <p:spPr>
          <a:xfrm>
            <a:off x="3574800" y="4713840"/>
            <a:ext cx="1018080" cy="272880"/>
          </a:xfrm>
          <a:prstGeom prst="rect">
            <a:avLst/>
          </a:prstGeom>
          <a:noFill/>
          <a:ln>
            <a:noFill/>
          </a:ln>
        </p:spPr>
        <p:style>
          <a:lnRef idx="0">
            <a:scrgbClr r="0" g="0" b="0"/>
          </a:lnRef>
          <a:fillRef idx="0">
            <a:scrgbClr r="0" g="0" b="0"/>
          </a:fillRef>
          <a:effectRef idx="0">
            <a:scrgbClr r="0" g="0" b="0"/>
          </a:effectRef>
          <a:fontRef idx="minor"/>
        </p:style>
        <p:txBody>
          <a:bodyPr wrap="none" lIns="68040" tIns="33480" rIns="68040" bIns="33480"/>
          <a:lstStyle/>
          <a:p>
            <a:pPr>
              <a:lnSpc>
                <a:spcPct val="100000"/>
              </a:lnSpc>
            </a:pPr>
            <a:r>
              <a:rPr lang="en-US" sz="1350" b="0" i="1" strike="noStrike" spc="-1">
                <a:solidFill>
                  <a:srgbClr val="000000"/>
                </a:solidFill>
                <a:uFill>
                  <a:solidFill>
                    <a:srgbClr val="FFFFFF"/>
                  </a:solidFill>
                </a:uFill>
                <a:latin typeface="Century Gothic"/>
              </a:rPr>
              <a:t>Block offset</a:t>
            </a:r>
            <a:endParaRPr lang="en-US" sz="1800" b="0" strike="noStrike" spc="-1">
              <a:solidFill>
                <a:srgbClr val="000000"/>
              </a:solidFill>
              <a:uFill>
                <a:solidFill>
                  <a:srgbClr val="FFFFFF"/>
                </a:solidFill>
              </a:uFill>
              <a:latin typeface="Arial"/>
            </a:endParaRPr>
          </a:p>
        </p:txBody>
      </p:sp>
      <p:graphicFrame>
        <p:nvGraphicFramePr>
          <p:cNvPr id="278" name="Table 40"/>
          <p:cNvGraphicFramePr/>
          <p:nvPr/>
        </p:nvGraphicFramePr>
        <p:xfrm>
          <a:off x="5315040" y="2057400"/>
          <a:ext cx="2457000" cy="2948760"/>
        </p:xfrm>
        <a:graphic>
          <a:graphicData uri="http://schemas.openxmlformats.org/drawingml/2006/table">
            <a:tbl>
              <a:tblPr/>
              <a:tblGrid>
                <a:gridCol w="430920">
                  <a:extLst>
                    <a:ext uri="{9D8B030D-6E8A-4147-A177-3AD203B41FA5}">
                      <a16:colId xmlns:a16="http://schemas.microsoft.com/office/drawing/2014/main" val="20000"/>
                    </a:ext>
                  </a:extLst>
                </a:gridCol>
                <a:gridCol w="2026080">
                  <a:extLst>
                    <a:ext uri="{9D8B030D-6E8A-4147-A177-3AD203B41FA5}">
                      <a16:colId xmlns:a16="http://schemas.microsoft.com/office/drawing/2014/main" val="20001"/>
                    </a:ext>
                  </a:extLst>
                </a:gridCol>
              </a:tblGrid>
              <a:tr h="388440">
                <a:tc>
                  <a:txBody>
                    <a:bodyPr/>
                    <a:lstStyle/>
                    <a:p>
                      <a:endParaRPr lang="en-US"/>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Addr. Range</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0"/>
                  </a:ext>
                </a:extLst>
              </a:tr>
              <a:tr h="388800">
                <a:tc>
                  <a:txBody>
                    <a:bodyPr/>
                    <a:lstStyle/>
                    <a:p>
                      <a:pPr>
                        <a:lnSpc>
                          <a:spcPct val="100000"/>
                        </a:lnSpc>
                      </a:pPr>
                      <a:r>
                        <a:rPr lang="en-US" sz="2100" b="1" strike="noStrike" spc="-1">
                          <a:solidFill>
                            <a:srgbClr val="660066"/>
                          </a:solidFill>
                          <a:uFill>
                            <a:solidFill>
                              <a:srgbClr val="FFFFFF"/>
                            </a:solidFill>
                          </a:uFill>
                          <a:latin typeface="Arial"/>
                        </a:rPr>
                        <a:t>A.</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0xFA1C</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1"/>
                  </a:ext>
                </a:extLst>
              </a:tr>
              <a:tr h="388800">
                <a:tc>
                  <a:txBody>
                    <a:bodyPr/>
                    <a:lstStyle/>
                    <a:p>
                      <a:pPr>
                        <a:lnSpc>
                          <a:spcPct val="100000"/>
                        </a:lnSpc>
                      </a:pPr>
                      <a:r>
                        <a:rPr lang="en-US" sz="2100" b="1" strike="noStrike" spc="-1">
                          <a:solidFill>
                            <a:srgbClr val="660066"/>
                          </a:solidFill>
                          <a:uFill>
                            <a:solidFill>
                              <a:srgbClr val="FFFFFF"/>
                            </a:solidFill>
                          </a:uFill>
                          <a:latin typeface="Arial"/>
                        </a:rPr>
                        <a:t>B.</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0xFA1C – 0xFA23</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2"/>
                  </a:ext>
                </a:extLst>
              </a:tr>
              <a:tr h="388800">
                <a:tc>
                  <a:txBody>
                    <a:bodyPr/>
                    <a:lstStyle/>
                    <a:p>
                      <a:pPr>
                        <a:lnSpc>
                          <a:spcPct val="100000"/>
                        </a:lnSpc>
                      </a:pPr>
                      <a:r>
                        <a:rPr lang="en-US" sz="2100" b="1" strike="noStrike" spc="-1">
                          <a:solidFill>
                            <a:srgbClr val="660066"/>
                          </a:solidFill>
                          <a:uFill>
                            <a:solidFill>
                              <a:srgbClr val="FFFFFF"/>
                            </a:solidFill>
                          </a:uFill>
                          <a:latin typeface="Arial"/>
                        </a:rPr>
                        <a:t>C.</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0xFA1C – 0xFA1F</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3"/>
                  </a:ext>
                </a:extLst>
              </a:tr>
              <a:tr h="388800">
                <a:tc>
                  <a:txBody>
                    <a:bodyPr/>
                    <a:lstStyle/>
                    <a:p>
                      <a:pPr>
                        <a:lnSpc>
                          <a:spcPct val="100000"/>
                        </a:lnSpc>
                      </a:pPr>
                      <a:r>
                        <a:rPr lang="en-US" sz="2100" b="1" strike="noStrike" spc="-1">
                          <a:solidFill>
                            <a:srgbClr val="660066"/>
                          </a:solidFill>
                          <a:uFill>
                            <a:solidFill>
                              <a:srgbClr val="FFFFFF"/>
                            </a:solidFill>
                          </a:uFill>
                          <a:latin typeface="Arial"/>
                        </a:rPr>
                        <a:t>D.</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0xFA18 – 0xFA1F</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4"/>
                  </a:ext>
                </a:extLst>
              </a:tr>
              <a:tr h="897120">
                <a:tc>
                  <a:txBody>
                    <a:bodyPr/>
                    <a:lstStyle/>
                    <a:p>
                      <a:pPr>
                        <a:lnSpc>
                          <a:spcPct val="100000"/>
                        </a:lnSpc>
                      </a:pPr>
                      <a:r>
                        <a:rPr lang="en-US" sz="2100" b="1" strike="noStrike" spc="-1">
                          <a:solidFill>
                            <a:srgbClr val="660066"/>
                          </a:solidFill>
                          <a:uFill>
                            <a:solidFill>
                              <a:srgbClr val="FFFFFF"/>
                            </a:solidFill>
                          </a:uFill>
                          <a:latin typeface="Arial"/>
                        </a:rPr>
                        <a:t>E.</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It depends on the access size (byte, word, etc)</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5"/>
                  </a:ext>
                </a:extLst>
              </a:tr>
            </a:tbl>
          </a:graphicData>
        </a:graphic>
      </p:graphicFrame>
      <p:sp>
        <p:nvSpPr>
          <p:cNvPr id="279" name="CustomShape 41"/>
          <p:cNvSpPr/>
          <p:nvPr/>
        </p:nvSpPr>
        <p:spPr>
          <a:xfrm>
            <a:off x="5353140" y="3708400"/>
            <a:ext cx="342360" cy="342360"/>
          </a:xfrm>
          <a:prstGeom prst="ellipse">
            <a:avLst/>
          </a:prstGeom>
          <a:noFill/>
          <a:ln w="57240">
            <a:solidFill>
              <a:srgbClr val="00FF00"/>
            </a:solidFill>
            <a:round/>
          </a:ln>
        </p:spPr>
        <p:style>
          <a:lnRef idx="0">
            <a:scrgbClr r="0" g="0" b="0"/>
          </a:lnRef>
          <a:fillRef idx="0">
            <a:scrgbClr r="0" g="0" b="0"/>
          </a:fillRef>
          <a:effectRef idx="0">
            <a:scrgbClr r="0" g="0" b="0"/>
          </a:effectRef>
          <a:fontRef idx="minor"/>
        </p:style>
      </p:sp>
    </p:spTree>
    <p:extLst>
      <p:ext uri="{BB962C8B-B14F-4D97-AF65-F5344CB8AC3E}">
        <p14:creationId xmlns:p14="http://schemas.microsoft.com/office/powerpoint/2010/main" val="6400324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 name="TextShape 1"/>
          <p:cNvSpPr txBox="1"/>
          <p:nvPr/>
        </p:nvSpPr>
        <p:spPr>
          <a:xfrm>
            <a:off x="1614240" y="2361240"/>
            <a:ext cx="3783260" cy="2270520"/>
          </a:xfrm>
          <a:prstGeom prst="rect">
            <a:avLst/>
          </a:prstGeom>
          <a:noFill/>
          <a:ln>
            <a:noFill/>
          </a:ln>
        </p:spPr>
        <p:txBody>
          <a:bodyPr/>
          <a:lstStyle/>
          <a:p>
            <a:pPr marL="360">
              <a:lnSpc>
                <a:spcPct val="90000"/>
              </a:lnSpc>
              <a:buClr>
                <a:srgbClr val="000000"/>
              </a:buClr>
            </a:pPr>
            <a:r>
              <a:rPr lang="en-US" sz="1639" b="0" strike="noStrike" spc="-1" dirty="0">
                <a:solidFill>
                  <a:srgbClr val="000000"/>
                </a:solidFill>
                <a:uFill>
                  <a:solidFill>
                    <a:srgbClr val="FFFFFF"/>
                  </a:solidFill>
                </a:uFill>
                <a:latin typeface="Courier New"/>
              </a:rPr>
              <a:t>int foo(int* a, int N)</a:t>
            </a:r>
            <a:endParaRPr lang="en-US" sz="2100" b="0" strike="noStrike" spc="-1" dirty="0">
              <a:solidFill>
                <a:srgbClr val="000000"/>
              </a:solidFill>
              <a:uFill>
                <a:solidFill>
                  <a:srgbClr val="FFFFFF"/>
                </a:solidFill>
              </a:uFill>
              <a:latin typeface="Arial"/>
            </a:endParaRPr>
          </a:p>
          <a:p>
            <a:pPr marL="360">
              <a:lnSpc>
                <a:spcPct val="90000"/>
              </a:lnSpc>
              <a:buClr>
                <a:srgbClr val="000000"/>
              </a:buClr>
            </a:pPr>
            <a:r>
              <a:rPr lang="en-US" sz="1639" b="0" strike="noStrike" spc="-1" dirty="0">
                <a:solidFill>
                  <a:srgbClr val="000000"/>
                </a:solidFill>
                <a:uFill>
                  <a:solidFill>
                    <a:srgbClr val="FFFFFF"/>
                  </a:solidFill>
                </a:uFill>
                <a:latin typeface="Courier New"/>
              </a:rPr>
              <a:t>{</a:t>
            </a:r>
            <a:endParaRPr lang="en-US" sz="2100" b="0" strike="noStrike" spc="-1" dirty="0">
              <a:solidFill>
                <a:srgbClr val="000000"/>
              </a:solidFill>
              <a:uFill>
                <a:solidFill>
                  <a:srgbClr val="FFFFFF"/>
                </a:solidFill>
              </a:uFill>
              <a:latin typeface="Arial"/>
            </a:endParaRPr>
          </a:p>
          <a:p>
            <a:pPr marL="360">
              <a:lnSpc>
                <a:spcPct val="90000"/>
              </a:lnSpc>
              <a:buClr>
                <a:srgbClr val="000000"/>
              </a:buClr>
            </a:pPr>
            <a:r>
              <a:rPr lang="en-US" sz="1639" b="0" strike="noStrike" spc="-1" dirty="0">
                <a:solidFill>
                  <a:srgbClr val="000000"/>
                </a:solidFill>
                <a:uFill>
                  <a:solidFill>
                    <a:srgbClr val="FFFFFF"/>
                  </a:solidFill>
                </a:uFill>
                <a:latin typeface="Courier New"/>
              </a:rPr>
              <a:t>    int </a:t>
            </a:r>
            <a:r>
              <a:rPr lang="en-US" sz="1639" spc="-1" dirty="0">
                <a:solidFill>
                  <a:srgbClr val="000000"/>
                </a:solidFill>
                <a:uFill>
                  <a:solidFill>
                    <a:srgbClr val="FFFFFF"/>
                  </a:solidFill>
                </a:uFill>
                <a:latin typeface="Courier New"/>
              </a:rPr>
              <a:t>i;</a:t>
            </a:r>
          </a:p>
          <a:p>
            <a:pPr marL="360">
              <a:lnSpc>
                <a:spcPct val="90000"/>
              </a:lnSpc>
              <a:buClr>
                <a:srgbClr val="000000"/>
              </a:buClr>
            </a:pPr>
            <a:r>
              <a:rPr lang="en-US" sz="1639" spc="-1" dirty="0">
                <a:solidFill>
                  <a:srgbClr val="000000"/>
                </a:solidFill>
                <a:uFill>
                  <a:solidFill>
                    <a:srgbClr val="FFFFFF"/>
                  </a:solidFill>
                </a:uFill>
                <a:latin typeface="Courier New"/>
              </a:rPr>
              <a:t>    int</a:t>
            </a:r>
            <a:r>
              <a:rPr lang="en-US" sz="1639" b="0" strike="noStrike" spc="-1" dirty="0">
                <a:solidFill>
                  <a:srgbClr val="000000"/>
                </a:solidFill>
                <a:uFill>
                  <a:solidFill>
                    <a:srgbClr val="FFFFFF"/>
                  </a:solidFill>
                </a:uFill>
                <a:latin typeface="Courier New"/>
              </a:rPr>
              <a:t> sum = 0;</a:t>
            </a:r>
            <a:endParaRPr lang="en-US" sz="2100" b="0" strike="noStrike" spc="-1" dirty="0">
              <a:solidFill>
                <a:srgbClr val="000000"/>
              </a:solidFill>
              <a:uFill>
                <a:solidFill>
                  <a:srgbClr val="FFFFFF"/>
                </a:solidFill>
              </a:uFill>
              <a:latin typeface="Arial"/>
            </a:endParaRPr>
          </a:p>
          <a:p>
            <a:pPr marL="360">
              <a:lnSpc>
                <a:spcPct val="90000"/>
              </a:lnSpc>
              <a:buClr>
                <a:srgbClr val="000000"/>
              </a:buClr>
            </a:pPr>
            <a:r>
              <a:rPr lang="en-US" sz="1639" b="0" strike="noStrike" spc="-1" dirty="0">
                <a:solidFill>
                  <a:srgbClr val="000000"/>
                </a:solidFill>
                <a:uFill>
                  <a:solidFill>
                    <a:srgbClr val="FFFFFF"/>
                  </a:solidFill>
                </a:uFill>
                <a:latin typeface="Courier New"/>
              </a:rPr>
              <a:t>    for(</a:t>
            </a:r>
            <a:r>
              <a:rPr lang="en-US" sz="1639" b="0" strike="noStrike" spc="-1" dirty="0" err="1">
                <a:solidFill>
                  <a:srgbClr val="000000"/>
                </a:solidFill>
                <a:uFill>
                  <a:solidFill>
                    <a:srgbClr val="FFFFFF"/>
                  </a:solidFill>
                </a:uFill>
                <a:latin typeface="Courier New"/>
              </a:rPr>
              <a:t>i</a:t>
            </a:r>
            <a:r>
              <a:rPr lang="en-US" sz="1639" b="0" strike="noStrike" spc="-1" dirty="0">
                <a:solidFill>
                  <a:srgbClr val="000000"/>
                </a:solidFill>
                <a:uFill>
                  <a:solidFill>
                    <a:srgbClr val="FFFFFF"/>
                  </a:solidFill>
                </a:uFill>
                <a:latin typeface="Courier New"/>
              </a:rPr>
              <a:t> = 0; </a:t>
            </a:r>
            <a:r>
              <a:rPr lang="en-US" sz="1639" b="0" strike="noStrike" spc="-1" dirty="0" err="1">
                <a:solidFill>
                  <a:srgbClr val="000000"/>
                </a:solidFill>
                <a:uFill>
                  <a:solidFill>
                    <a:srgbClr val="FFFFFF"/>
                  </a:solidFill>
                </a:uFill>
                <a:latin typeface="Courier New"/>
              </a:rPr>
              <a:t>i</a:t>
            </a:r>
            <a:r>
              <a:rPr lang="en-US" sz="1639" b="0" strike="noStrike" spc="-1" dirty="0">
                <a:solidFill>
                  <a:srgbClr val="000000"/>
                </a:solidFill>
                <a:uFill>
                  <a:solidFill>
                    <a:srgbClr val="FFFFFF"/>
                  </a:solidFill>
                </a:uFill>
                <a:latin typeface="Courier New"/>
              </a:rPr>
              <a:t> &lt; N; </a:t>
            </a:r>
            <a:r>
              <a:rPr lang="en-US" sz="1639" b="0" strike="noStrike" spc="-1" dirty="0" err="1">
                <a:solidFill>
                  <a:srgbClr val="000000"/>
                </a:solidFill>
                <a:uFill>
                  <a:solidFill>
                    <a:srgbClr val="FFFFFF"/>
                  </a:solidFill>
                </a:uFill>
                <a:latin typeface="Courier New"/>
              </a:rPr>
              <a:t>i</a:t>
            </a:r>
            <a:r>
              <a:rPr lang="en-US" sz="1639" b="0" strike="noStrike" spc="-1" dirty="0">
                <a:solidFill>
                  <a:srgbClr val="000000"/>
                </a:solidFill>
                <a:uFill>
                  <a:solidFill>
                    <a:srgbClr val="FFFFFF"/>
                  </a:solidFill>
                </a:uFill>
                <a:latin typeface="Courier New"/>
              </a:rPr>
              <a:t>++)</a:t>
            </a:r>
          </a:p>
          <a:p>
            <a:pPr marL="360">
              <a:lnSpc>
                <a:spcPct val="90000"/>
              </a:lnSpc>
              <a:buClr>
                <a:srgbClr val="000000"/>
              </a:buClr>
            </a:pPr>
            <a:r>
              <a:rPr lang="en-US" sz="1639" spc="-1" dirty="0">
                <a:solidFill>
                  <a:srgbClr val="000000"/>
                </a:solidFill>
                <a:uFill>
                  <a:solidFill>
                    <a:srgbClr val="FFFFFF"/>
                  </a:solidFill>
                </a:uFill>
                <a:latin typeface="Courier New"/>
              </a:rPr>
              <a:t>    {</a:t>
            </a:r>
            <a:endParaRPr lang="en-US" sz="2100" b="0" strike="noStrike" spc="-1" dirty="0">
              <a:solidFill>
                <a:srgbClr val="000000"/>
              </a:solidFill>
              <a:uFill>
                <a:solidFill>
                  <a:srgbClr val="FFFFFF"/>
                </a:solidFill>
              </a:uFill>
              <a:latin typeface="Arial"/>
            </a:endParaRPr>
          </a:p>
          <a:p>
            <a:pPr marL="360">
              <a:lnSpc>
                <a:spcPct val="90000"/>
              </a:lnSpc>
              <a:buClr>
                <a:srgbClr val="000000"/>
              </a:buClr>
            </a:pPr>
            <a:r>
              <a:rPr lang="en-US" sz="1639" b="0" strike="noStrike" spc="-1" dirty="0">
                <a:solidFill>
                  <a:srgbClr val="000000"/>
                </a:solidFill>
                <a:uFill>
                  <a:solidFill>
                    <a:srgbClr val="FFFFFF"/>
                  </a:solidFill>
                </a:uFill>
                <a:latin typeface="Courier New"/>
              </a:rPr>
              <a:t>        sum += a[</a:t>
            </a:r>
            <a:r>
              <a:rPr lang="en-US" sz="1639" b="0" strike="noStrike" spc="-1" dirty="0" err="1">
                <a:solidFill>
                  <a:srgbClr val="000000"/>
                </a:solidFill>
                <a:uFill>
                  <a:solidFill>
                    <a:srgbClr val="FFFFFF"/>
                  </a:solidFill>
                </a:uFill>
                <a:latin typeface="Courier New"/>
              </a:rPr>
              <a:t>i</a:t>
            </a:r>
            <a:r>
              <a:rPr lang="en-US" sz="1639" b="0" strike="noStrike" spc="-1" dirty="0">
                <a:solidFill>
                  <a:srgbClr val="000000"/>
                </a:solidFill>
                <a:uFill>
                  <a:solidFill>
                    <a:srgbClr val="FFFFFF"/>
                  </a:solidFill>
                </a:uFill>
                <a:latin typeface="Courier New"/>
              </a:rPr>
              <a:t>];</a:t>
            </a:r>
          </a:p>
          <a:p>
            <a:pPr marL="360">
              <a:lnSpc>
                <a:spcPct val="90000"/>
              </a:lnSpc>
              <a:buClr>
                <a:srgbClr val="000000"/>
              </a:buClr>
            </a:pPr>
            <a:r>
              <a:rPr lang="en-US" sz="1639" spc="-1" dirty="0">
                <a:solidFill>
                  <a:srgbClr val="000000"/>
                </a:solidFill>
                <a:uFill>
                  <a:solidFill>
                    <a:srgbClr val="FFFFFF"/>
                  </a:solidFill>
                </a:uFill>
                <a:latin typeface="Courier New"/>
              </a:rPr>
              <a:t>    }</a:t>
            </a:r>
            <a:endParaRPr lang="en-US" sz="2100" b="0" strike="noStrike" spc="-1" dirty="0">
              <a:solidFill>
                <a:srgbClr val="000000"/>
              </a:solidFill>
              <a:uFill>
                <a:solidFill>
                  <a:srgbClr val="FFFFFF"/>
                </a:solidFill>
              </a:uFill>
              <a:latin typeface="Arial"/>
            </a:endParaRPr>
          </a:p>
          <a:p>
            <a:pPr marL="360">
              <a:lnSpc>
                <a:spcPct val="90000"/>
              </a:lnSpc>
              <a:buClr>
                <a:srgbClr val="000000"/>
              </a:buClr>
            </a:pPr>
            <a:r>
              <a:rPr lang="en-US" sz="1639" b="0" strike="noStrike" spc="-1" dirty="0">
                <a:solidFill>
                  <a:srgbClr val="000000"/>
                </a:solidFill>
                <a:uFill>
                  <a:solidFill>
                    <a:srgbClr val="FFFFFF"/>
                  </a:solidFill>
                </a:uFill>
                <a:latin typeface="Courier New"/>
              </a:rPr>
              <a:t>    return sum;</a:t>
            </a:r>
            <a:endParaRPr lang="en-US" sz="2100" b="0" strike="noStrike" spc="-1" dirty="0">
              <a:solidFill>
                <a:srgbClr val="000000"/>
              </a:solidFill>
              <a:uFill>
                <a:solidFill>
                  <a:srgbClr val="FFFFFF"/>
                </a:solidFill>
              </a:uFill>
              <a:latin typeface="Arial"/>
            </a:endParaRPr>
          </a:p>
          <a:p>
            <a:pPr marL="360">
              <a:lnSpc>
                <a:spcPct val="90000"/>
              </a:lnSpc>
              <a:buClr>
                <a:srgbClr val="000000"/>
              </a:buClr>
            </a:pPr>
            <a:r>
              <a:rPr lang="en-US" sz="1639" b="0" strike="noStrike" spc="-1" dirty="0">
                <a:solidFill>
                  <a:srgbClr val="000000"/>
                </a:solidFill>
                <a:uFill>
                  <a:solidFill>
                    <a:srgbClr val="FFFFFF"/>
                  </a:solidFill>
                </a:uFill>
                <a:latin typeface="Courier New"/>
              </a:rPr>
              <a:t>}</a:t>
            </a:r>
            <a:endParaRPr lang="en-US" sz="2100" b="0" strike="noStrike" spc="-1" dirty="0">
              <a:solidFill>
                <a:srgbClr val="000000"/>
              </a:solidFill>
              <a:uFill>
                <a:solidFill>
                  <a:srgbClr val="FFFFFF"/>
                </a:solidFill>
              </a:uFill>
              <a:latin typeface="Arial"/>
            </a:endParaRPr>
          </a:p>
        </p:txBody>
      </p:sp>
      <p:sp>
        <p:nvSpPr>
          <p:cNvPr id="281" name="TextShape 2"/>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Cache Misses</a:t>
            </a:r>
            <a:endParaRPr lang="en-US" sz="1350" b="0" strike="noStrike" spc="-1">
              <a:solidFill>
                <a:srgbClr val="000000"/>
              </a:solidFill>
              <a:uFill>
                <a:solidFill>
                  <a:srgbClr val="FFFFFF"/>
                </a:solidFill>
              </a:uFill>
              <a:latin typeface="Arial"/>
            </a:endParaRPr>
          </a:p>
        </p:txBody>
      </p:sp>
      <p:graphicFrame>
        <p:nvGraphicFramePr>
          <p:cNvPr id="282" name="Table 3"/>
          <p:cNvGraphicFramePr/>
          <p:nvPr/>
        </p:nvGraphicFramePr>
        <p:xfrm>
          <a:off x="5998680" y="2249640"/>
          <a:ext cx="1871640" cy="2120400"/>
        </p:xfrm>
        <a:graphic>
          <a:graphicData uri="http://schemas.openxmlformats.org/drawingml/2006/table">
            <a:tbl>
              <a:tblPr/>
              <a:tblGrid>
                <a:gridCol w="372240">
                  <a:extLst>
                    <a:ext uri="{9D8B030D-6E8A-4147-A177-3AD203B41FA5}">
                      <a16:colId xmlns:a16="http://schemas.microsoft.com/office/drawing/2014/main" val="20000"/>
                    </a:ext>
                  </a:extLst>
                </a:gridCol>
                <a:gridCol w="1499400">
                  <a:extLst>
                    <a:ext uri="{9D8B030D-6E8A-4147-A177-3AD203B41FA5}">
                      <a16:colId xmlns:a16="http://schemas.microsoft.com/office/drawing/2014/main" val="20001"/>
                    </a:ext>
                  </a:extLst>
                </a:gridCol>
              </a:tblGrid>
              <a:tr h="580680">
                <a:tc>
                  <a:txBody>
                    <a:bodyPr/>
                    <a:lstStyle/>
                    <a:p>
                      <a:endParaRPr lang="en-US"/>
                    </a:p>
                  </a:txBody>
                  <a:tcPr marL="82800" marR="82800">
                    <a:noFill/>
                  </a:tcPr>
                </a:tc>
                <a:tc>
                  <a:txBody>
                    <a:bodyPr/>
                    <a:lstStyle/>
                    <a:p>
                      <a:pPr>
                        <a:lnSpc>
                          <a:spcPct val="100000"/>
                        </a:lnSpc>
                      </a:pPr>
                      <a:r>
                        <a:rPr lang="en-US" sz="1600" b="0" strike="noStrike" spc="-1">
                          <a:solidFill>
                            <a:srgbClr val="000000"/>
                          </a:solidFill>
                          <a:uFill>
                            <a:solidFill>
                              <a:srgbClr val="FFFFFF"/>
                            </a:solidFill>
                          </a:uFill>
                          <a:latin typeface="Arial"/>
                        </a:rPr>
                        <a:t>Accessed Bytes</a:t>
                      </a:r>
                      <a:endParaRPr lang="en-US" sz="1800" b="0" strike="noStrike" spc="-1">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0"/>
                  </a:ext>
                </a:extLst>
              </a:tr>
              <a:tr h="384840">
                <a:tc>
                  <a:txBody>
                    <a:bodyPr/>
                    <a:lstStyle/>
                    <a:p>
                      <a:pPr>
                        <a:lnSpc>
                          <a:spcPct val="100000"/>
                        </a:lnSpc>
                      </a:pPr>
                      <a:r>
                        <a:rPr lang="en-US" sz="1500" b="1" strike="noStrike" spc="-1">
                          <a:solidFill>
                            <a:srgbClr val="000000"/>
                          </a:solidFill>
                          <a:uFill>
                            <a:solidFill>
                              <a:srgbClr val="FFFFFF"/>
                            </a:solidFill>
                          </a:uFill>
                          <a:latin typeface="Arial"/>
                        </a:rPr>
                        <a:t>A</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a:solidFill>
                            <a:srgbClr val="000000"/>
                          </a:solidFill>
                          <a:uFill>
                            <a:solidFill>
                              <a:srgbClr val="FFFFFF"/>
                            </a:solidFill>
                          </a:uFill>
                          <a:latin typeface="Arial"/>
                        </a:rPr>
                        <a:t>4</a:t>
                      </a:r>
                      <a:endParaRPr lang="en-US" sz="1800" b="0" strike="noStrike" spc="-1">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1"/>
                  </a:ext>
                </a:extLst>
              </a:tr>
              <a:tr h="384840">
                <a:tc>
                  <a:txBody>
                    <a:bodyPr/>
                    <a:lstStyle/>
                    <a:p>
                      <a:pPr>
                        <a:lnSpc>
                          <a:spcPct val="100000"/>
                        </a:lnSpc>
                      </a:pPr>
                      <a:r>
                        <a:rPr lang="en-US" sz="1500" b="1" strike="noStrike" spc="-1">
                          <a:solidFill>
                            <a:srgbClr val="000000"/>
                          </a:solidFill>
                          <a:uFill>
                            <a:solidFill>
                              <a:srgbClr val="FFFFFF"/>
                            </a:solidFill>
                          </a:uFill>
                          <a:latin typeface="Arial"/>
                        </a:rPr>
                        <a:t>B</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a:solidFill>
                            <a:srgbClr val="000000"/>
                          </a:solidFill>
                          <a:uFill>
                            <a:solidFill>
                              <a:srgbClr val="FFFFFF"/>
                            </a:solidFill>
                          </a:uFill>
                          <a:latin typeface="Arial"/>
                        </a:rPr>
                        <a:t>16</a:t>
                      </a:r>
                      <a:endParaRPr lang="en-US" sz="1800" b="0" strike="noStrike" spc="-1">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2"/>
                  </a:ext>
                </a:extLst>
              </a:tr>
              <a:tr h="384840">
                <a:tc>
                  <a:txBody>
                    <a:bodyPr/>
                    <a:lstStyle/>
                    <a:p>
                      <a:pPr>
                        <a:lnSpc>
                          <a:spcPct val="100000"/>
                        </a:lnSpc>
                      </a:pPr>
                      <a:r>
                        <a:rPr lang="en-US" sz="1500" b="1" strike="noStrike" spc="-1">
                          <a:solidFill>
                            <a:srgbClr val="000000"/>
                          </a:solidFill>
                          <a:uFill>
                            <a:solidFill>
                              <a:srgbClr val="FFFFFF"/>
                            </a:solidFill>
                          </a:uFill>
                          <a:latin typeface="Arial"/>
                        </a:rPr>
                        <a:t>C</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a:solidFill>
                            <a:srgbClr val="000000"/>
                          </a:solidFill>
                          <a:uFill>
                            <a:solidFill>
                              <a:srgbClr val="FFFFFF"/>
                            </a:solidFill>
                          </a:uFill>
                          <a:latin typeface="Arial"/>
                        </a:rPr>
                        <a:t>64</a:t>
                      </a:r>
                      <a:endParaRPr lang="en-US" sz="1800" b="0" strike="noStrike" spc="-1">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3"/>
                  </a:ext>
                </a:extLst>
              </a:tr>
              <a:tr h="385200">
                <a:tc>
                  <a:txBody>
                    <a:bodyPr/>
                    <a:lstStyle/>
                    <a:p>
                      <a:pPr>
                        <a:lnSpc>
                          <a:spcPct val="100000"/>
                        </a:lnSpc>
                      </a:pPr>
                      <a:r>
                        <a:rPr lang="en-US" sz="1500" b="1" strike="noStrike" spc="-1">
                          <a:solidFill>
                            <a:srgbClr val="000000"/>
                          </a:solidFill>
                          <a:uFill>
                            <a:solidFill>
                              <a:srgbClr val="FFFFFF"/>
                            </a:solidFill>
                          </a:uFill>
                          <a:latin typeface="Arial"/>
                        </a:rPr>
                        <a:t>D</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a:solidFill>
                            <a:srgbClr val="000000"/>
                          </a:solidFill>
                          <a:uFill>
                            <a:solidFill>
                              <a:srgbClr val="FFFFFF"/>
                            </a:solidFill>
                          </a:uFill>
                          <a:latin typeface="Arial"/>
                        </a:rPr>
                        <a:t>256</a:t>
                      </a:r>
                      <a:endParaRPr lang="en-US" sz="1800" b="0" strike="noStrike" spc="-1">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4"/>
                  </a:ext>
                </a:extLst>
              </a:tr>
            </a:tbl>
          </a:graphicData>
        </a:graphic>
      </p:graphicFrame>
      <p:sp>
        <p:nvSpPr>
          <p:cNvPr id="283" name="CustomShape 4"/>
          <p:cNvSpPr/>
          <p:nvPr/>
        </p:nvSpPr>
        <p:spPr>
          <a:xfrm>
            <a:off x="1646280" y="1196640"/>
            <a:ext cx="5012280" cy="33372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lstStyle/>
          <a:p>
            <a:pPr>
              <a:lnSpc>
                <a:spcPct val="100000"/>
              </a:lnSpc>
            </a:pPr>
            <a:r>
              <a:rPr lang="en-US" sz="1600" b="0" strike="noStrike" spc="-1" dirty="0">
                <a:solidFill>
                  <a:srgbClr val="000000"/>
                </a:solidFill>
                <a:uFill>
                  <a:solidFill>
                    <a:srgbClr val="FFFFFF"/>
                  </a:solidFill>
                </a:uFill>
                <a:latin typeface="Arial"/>
              </a:rPr>
              <a:t>If N = 16, how many bytes does the loop access of a?</a:t>
            </a:r>
            <a:endParaRPr lang="en-US" sz="1800" b="0" strike="noStrike" spc="-1" dirty="0">
              <a:solidFill>
                <a:srgbClr val="000000"/>
              </a:solidFill>
              <a:uFill>
                <a:solidFill>
                  <a:srgbClr val="FFFFFF"/>
                </a:solidFill>
              </a:uFill>
              <a:latin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 name="TextShape 1"/>
          <p:cNvSpPr txBox="1"/>
          <p:nvPr/>
        </p:nvSpPr>
        <p:spPr>
          <a:xfrm>
            <a:off x="1614240" y="2361240"/>
            <a:ext cx="3783260" cy="2270520"/>
          </a:xfrm>
          <a:prstGeom prst="rect">
            <a:avLst/>
          </a:prstGeom>
          <a:noFill/>
          <a:ln>
            <a:noFill/>
          </a:ln>
        </p:spPr>
        <p:txBody>
          <a:bodyPr/>
          <a:lstStyle/>
          <a:p>
            <a:pPr marL="360">
              <a:lnSpc>
                <a:spcPct val="90000"/>
              </a:lnSpc>
              <a:buClr>
                <a:srgbClr val="000000"/>
              </a:buClr>
            </a:pPr>
            <a:r>
              <a:rPr lang="en-US" sz="1639" b="0" strike="noStrike" spc="-1" dirty="0">
                <a:solidFill>
                  <a:srgbClr val="000000"/>
                </a:solidFill>
                <a:uFill>
                  <a:solidFill>
                    <a:srgbClr val="FFFFFF"/>
                  </a:solidFill>
                </a:uFill>
                <a:latin typeface="Courier New"/>
              </a:rPr>
              <a:t>int foo(int* a, int N)</a:t>
            </a:r>
            <a:endParaRPr lang="en-US" sz="2100" b="0" strike="noStrike" spc="-1" dirty="0">
              <a:solidFill>
                <a:srgbClr val="000000"/>
              </a:solidFill>
              <a:uFill>
                <a:solidFill>
                  <a:srgbClr val="FFFFFF"/>
                </a:solidFill>
              </a:uFill>
              <a:latin typeface="Arial"/>
            </a:endParaRPr>
          </a:p>
          <a:p>
            <a:pPr marL="360">
              <a:lnSpc>
                <a:spcPct val="90000"/>
              </a:lnSpc>
              <a:buClr>
                <a:srgbClr val="000000"/>
              </a:buClr>
            </a:pPr>
            <a:r>
              <a:rPr lang="en-US" sz="1639" b="0" strike="noStrike" spc="-1" dirty="0">
                <a:solidFill>
                  <a:srgbClr val="000000"/>
                </a:solidFill>
                <a:uFill>
                  <a:solidFill>
                    <a:srgbClr val="FFFFFF"/>
                  </a:solidFill>
                </a:uFill>
                <a:latin typeface="Courier New"/>
              </a:rPr>
              <a:t>{</a:t>
            </a:r>
            <a:endParaRPr lang="en-US" sz="2100" b="0" strike="noStrike" spc="-1" dirty="0">
              <a:solidFill>
                <a:srgbClr val="000000"/>
              </a:solidFill>
              <a:uFill>
                <a:solidFill>
                  <a:srgbClr val="FFFFFF"/>
                </a:solidFill>
              </a:uFill>
              <a:latin typeface="Arial"/>
            </a:endParaRPr>
          </a:p>
          <a:p>
            <a:pPr marL="360">
              <a:lnSpc>
                <a:spcPct val="90000"/>
              </a:lnSpc>
              <a:buClr>
                <a:srgbClr val="000000"/>
              </a:buClr>
            </a:pPr>
            <a:r>
              <a:rPr lang="en-US" sz="1639" b="0" strike="noStrike" spc="-1" dirty="0">
                <a:solidFill>
                  <a:srgbClr val="000000"/>
                </a:solidFill>
                <a:uFill>
                  <a:solidFill>
                    <a:srgbClr val="FFFFFF"/>
                  </a:solidFill>
                </a:uFill>
                <a:latin typeface="Courier New"/>
              </a:rPr>
              <a:t>    int </a:t>
            </a:r>
            <a:r>
              <a:rPr lang="en-US" sz="1639" spc="-1" dirty="0">
                <a:solidFill>
                  <a:srgbClr val="000000"/>
                </a:solidFill>
                <a:uFill>
                  <a:solidFill>
                    <a:srgbClr val="FFFFFF"/>
                  </a:solidFill>
                </a:uFill>
                <a:latin typeface="Courier New"/>
              </a:rPr>
              <a:t>i;</a:t>
            </a:r>
          </a:p>
          <a:p>
            <a:pPr marL="360">
              <a:lnSpc>
                <a:spcPct val="90000"/>
              </a:lnSpc>
              <a:buClr>
                <a:srgbClr val="000000"/>
              </a:buClr>
            </a:pPr>
            <a:r>
              <a:rPr lang="en-US" sz="1639" spc="-1" dirty="0">
                <a:solidFill>
                  <a:srgbClr val="000000"/>
                </a:solidFill>
                <a:uFill>
                  <a:solidFill>
                    <a:srgbClr val="FFFFFF"/>
                  </a:solidFill>
                </a:uFill>
                <a:latin typeface="Courier New"/>
              </a:rPr>
              <a:t>    int</a:t>
            </a:r>
            <a:r>
              <a:rPr lang="en-US" sz="1639" b="0" strike="noStrike" spc="-1" dirty="0">
                <a:solidFill>
                  <a:srgbClr val="000000"/>
                </a:solidFill>
                <a:uFill>
                  <a:solidFill>
                    <a:srgbClr val="FFFFFF"/>
                  </a:solidFill>
                </a:uFill>
                <a:latin typeface="Courier New"/>
              </a:rPr>
              <a:t> sum = 0;</a:t>
            </a:r>
            <a:endParaRPr lang="en-US" sz="2100" b="0" strike="noStrike" spc="-1" dirty="0">
              <a:solidFill>
                <a:srgbClr val="000000"/>
              </a:solidFill>
              <a:uFill>
                <a:solidFill>
                  <a:srgbClr val="FFFFFF"/>
                </a:solidFill>
              </a:uFill>
              <a:latin typeface="Arial"/>
            </a:endParaRPr>
          </a:p>
          <a:p>
            <a:pPr marL="360">
              <a:lnSpc>
                <a:spcPct val="90000"/>
              </a:lnSpc>
              <a:buClr>
                <a:srgbClr val="000000"/>
              </a:buClr>
            </a:pPr>
            <a:r>
              <a:rPr lang="en-US" sz="1639" b="0" strike="noStrike" spc="-1" dirty="0">
                <a:solidFill>
                  <a:srgbClr val="000000"/>
                </a:solidFill>
                <a:uFill>
                  <a:solidFill>
                    <a:srgbClr val="FFFFFF"/>
                  </a:solidFill>
                </a:uFill>
                <a:latin typeface="Courier New"/>
              </a:rPr>
              <a:t>    for(</a:t>
            </a:r>
            <a:r>
              <a:rPr lang="en-US" sz="1639" b="0" strike="noStrike" spc="-1" dirty="0" err="1">
                <a:solidFill>
                  <a:srgbClr val="000000"/>
                </a:solidFill>
                <a:uFill>
                  <a:solidFill>
                    <a:srgbClr val="FFFFFF"/>
                  </a:solidFill>
                </a:uFill>
                <a:latin typeface="Courier New"/>
              </a:rPr>
              <a:t>i</a:t>
            </a:r>
            <a:r>
              <a:rPr lang="en-US" sz="1639" b="0" strike="noStrike" spc="-1" dirty="0">
                <a:solidFill>
                  <a:srgbClr val="000000"/>
                </a:solidFill>
                <a:uFill>
                  <a:solidFill>
                    <a:srgbClr val="FFFFFF"/>
                  </a:solidFill>
                </a:uFill>
                <a:latin typeface="Courier New"/>
              </a:rPr>
              <a:t> = 0; </a:t>
            </a:r>
            <a:r>
              <a:rPr lang="en-US" sz="1639" b="0" strike="noStrike" spc="-1" dirty="0" err="1">
                <a:solidFill>
                  <a:srgbClr val="000000"/>
                </a:solidFill>
                <a:uFill>
                  <a:solidFill>
                    <a:srgbClr val="FFFFFF"/>
                  </a:solidFill>
                </a:uFill>
                <a:latin typeface="Courier New"/>
              </a:rPr>
              <a:t>i</a:t>
            </a:r>
            <a:r>
              <a:rPr lang="en-US" sz="1639" b="0" strike="noStrike" spc="-1" dirty="0">
                <a:solidFill>
                  <a:srgbClr val="000000"/>
                </a:solidFill>
                <a:uFill>
                  <a:solidFill>
                    <a:srgbClr val="FFFFFF"/>
                  </a:solidFill>
                </a:uFill>
                <a:latin typeface="Courier New"/>
              </a:rPr>
              <a:t> &lt; N; </a:t>
            </a:r>
            <a:r>
              <a:rPr lang="en-US" sz="1639" b="0" strike="noStrike" spc="-1" dirty="0" err="1">
                <a:solidFill>
                  <a:srgbClr val="000000"/>
                </a:solidFill>
                <a:uFill>
                  <a:solidFill>
                    <a:srgbClr val="FFFFFF"/>
                  </a:solidFill>
                </a:uFill>
                <a:latin typeface="Courier New"/>
              </a:rPr>
              <a:t>i</a:t>
            </a:r>
            <a:r>
              <a:rPr lang="en-US" sz="1639" b="0" strike="noStrike" spc="-1" dirty="0">
                <a:solidFill>
                  <a:srgbClr val="000000"/>
                </a:solidFill>
                <a:uFill>
                  <a:solidFill>
                    <a:srgbClr val="FFFFFF"/>
                  </a:solidFill>
                </a:uFill>
                <a:latin typeface="Courier New"/>
              </a:rPr>
              <a:t>++)</a:t>
            </a:r>
          </a:p>
          <a:p>
            <a:pPr marL="360">
              <a:lnSpc>
                <a:spcPct val="90000"/>
              </a:lnSpc>
              <a:buClr>
                <a:srgbClr val="000000"/>
              </a:buClr>
            </a:pPr>
            <a:r>
              <a:rPr lang="en-US" sz="1639" spc="-1" dirty="0">
                <a:solidFill>
                  <a:srgbClr val="000000"/>
                </a:solidFill>
                <a:uFill>
                  <a:solidFill>
                    <a:srgbClr val="FFFFFF"/>
                  </a:solidFill>
                </a:uFill>
                <a:latin typeface="Courier New"/>
              </a:rPr>
              <a:t>    {</a:t>
            </a:r>
            <a:endParaRPr lang="en-US" sz="2100" b="0" strike="noStrike" spc="-1" dirty="0">
              <a:solidFill>
                <a:srgbClr val="000000"/>
              </a:solidFill>
              <a:uFill>
                <a:solidFill>
                  <a:srgbClr val="FFFFFF"/>
                </a:solidFill>
              </a:uFill>
              <a:latin typeface="Arial"/>
            </a:endParaRPr>
          </a:p>
          <a:p>
            <a:pPr marL="360">
              <a:lnSpc>
                <a:spcPct val="90000"/>
              </a:lnSpc>
              <a:buClr>
                <a:srgbClr val="000000"/>
              </a:buClr>
            </a:pPr>
            <a:r>
              <a:rPr lang="en-US" sz="1639" b="0" strike="noStrike" spc="-1" dirty="0">
                <a:solidFill>
                  <a:srgbClr val="000000"/>
                </a:solidFill>
                <a:uFill>
                  <a:solidFill>
                    <a:srgbClr val="FFFFFF"/>
                  </a:solidFill>
                </a:uFill>
                <a:latin typeface="Courier New"/>
              </a:rPr>
              <a:t>        sum += a[</a:t>
            </a:r>
            <a:r>
              <a:rPr lang="en-US" sz="1639" b="0" strike="noStrike" spc="-1" dirty="0" err="1">
                <a:solidFill>
                  <a:srgbClr val="000000"/>
                </a:solidFill>
                <a:uFill>
                  <a:solidFill>
                    <a:srgbClr val="FFFFFF"/>
                  </a:solidFill>
                </a:uFill>
                <a:latin typeface="Courier New"/>
              </a:rPr>
              <a:t>i</a:t>
            </a:r>
            <a:r>
              <a:rPr lang="en-US" sz="1639" b="0" strike="noStrike" spc="-1" dirty="0">
                <a:solidFill>
                  <a:srgbClr val="000000"/>
                </a:solidFill>
                <a:uFill>
                  <a:solidFill>
                    <a:srgbClr val="FFFFFF"/>
                  </a:solidFill>
                </a:uFill>
                <a:latin typeface="Courier New"/>
              </a:rPr>
              <a:t>];</a:t>
            </a:r>
          </a:p>
          <a:p>
            <a:pPr marL="360">
              <a:lnSpc>
                <a:spcPct val="90000"/>
              </a:lnSpc>
              <a:buClr>
                <a:srgbClr val="000000"/>
              </a:buClr>
            </a:pPr>
            <a:r>
              <a:rPr lang="en-US" sz="1639" spc="-1" dirty="0">
                <a:solidFill>
                  <a:srgbClr val="000000"/>
                </a:solidFill>
                <a:uFill>
                  <a:solidFill>
                    <a:srgbClr val="FFFFFF"/>
                  </a:solidFill>
                </a:uFill>
                <a:latin typeface="Courier New"/>
              </a:rPr>
              <a:t>    }</a:t>
            </a:r>
            <a:endParaRPr lang="en-US" sz="2100" b="0" strike="noStrike" spc="-1" dirty="0">
              <a:solidFill>
                <a:srgbClr val="000000"/>
              </a:solidFill>
              <a:uFill>
                <a:solidFill>
                  <a:srgbClr val="FFFFFF"/>
                </a:solidFill>
              </a:uFill>
              <a:latin typeface="Arial"/>
            </a:endParaRPr>
          </a:p>
          <a:p>
            <a:pPr marL="360">
              <a:lnSpc>
                <a:spcPct val="90000"/>
              </a:lnSpc>
              <a:buClr>
                <a:srgbClr val="000000"/>
              </a:buClr>
            </a:pPr>
            <a:r>
              <a:rPr lang="en-US" sz="1639" b="0" strike="noStrike" spc="-1" dirty="0">
                <a:solidFill>
                  <a:srgbClr val="000000"/>
                </a:solidFill>
                <a:uFill>
                  <a:solidFill>
                    <a:srgbClr val="FFFFFF"/>
                  </a:solidFill>
                </a:uFill>
                <a:latin typeface="Courier New"/>
              </a:rPr>
              <a:t>    return sum;</a:t>
            </a:r>
            <a:endParaRPr lang="en-US" sz="2100" b="0" strike="noStrike" spc="-1" dirty="0">
              <a:solidFill>
                <a:srgbClr val="000000"/>
              </a:solidFill>
              <a:uFill>
                <a:solidFill>
                  <a:srgbClr val="FFFFFF"/>
                </a:solidFill>
              </a:uFill>
              <a:latin typeface="Arial"/>
            </a:endParaRPr>
          </a:p>
          <a:p>
            <a:pPr marL="360">
              <a:lnSpc>
                <a:spcPct val="90000"/>
              </a:lnSpc>
              <a:buClr>
                <a:srgbClr val="000000"/>
              </a:buClr>
            </a:pPr>
            <a:r>
              <a:rPr lang="en-US" sz="1639" b="0" strike="noStrike" spc="-1" dirty="0">
                <a:solidFill>
                  <a:srgbClr val="000000"/>
                </a:solidFill>
                <a:uFill>
                  <a:solidFill>
                    <a:srgbClr val="FFFFFF"/>
                  </a:solidFill>
                </a:uFill>
                <a:latin typeface="Courier New"/>
              </a:rPr>
              <a:t>}</a:t>
            </a:r>
            <a:endParaRPr lang="en-US" sz="2100" b="0" strike="noStrike" spc="-1" dirty="0">
              <a:solidFill>
                <a:srgbClr val="000000"/>
              </a:solidFill>
              <a:uFill>
                <a:solidFill>
                  <a:srgbClr val="FFFFFF"/>
                </a:solidFill>
              </a:uFill>
              <a:latin typeface="Arial"/>
            </a:endParaRPr>
          </a:p>
        </p:txBody>
      </p:sp>
      <p:sp>
        <p:nvSpPr>
          <p:cNvPr id="281" name="TextShape 2"/>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Cache Misses</a:t>
            </a:r>
            <a:endParaRPr lang="en-US" sz="1350" b="0" strike="noStrike" spc="-1">
              <a:solidFill>
                <a:srgbClr val="000000"/>
              </a:solidFill>
              <a:uFill>
                <a:solidFill>
                  <a:srgbClr val="FFFFFF"/>
                </a:solidFill>
              </a:uFill>
              <a:latin typeface="Arial"/>
            </a:endParaRPr>
          </a:p>
        </p:txBody>
      </p:sp>
      <p:graphicFrame>
        <p:nvGraphicFramePr>
          <p:cNvPr id="282" name="Table 3"/>
          <p:cNvGraphicFramePr/>
          <p:nvPr/>
        </p:nvGraphicFramePr>
        <p:xfrm>
          <a:off x="5998680" y="2249640"/>
          <a:ext cx="1871640" cy="2120400"/>
        </p:xfrm>
        <a:graphic>
          <a:graphicData uri="http://schemas.openxmlformats.org/drawingml/2006/table">
            <a:tbl>
              <a:tblPr/>
              <a:tblGrid>
                <a:gridCol w="372240">
                  <a:extLst>
                    <a:ext uri="{9D8B030D-6E8A-4147-A177-3AD203B41FA5}">
                      <a16:colId xmlns:a16="http://schemas.microsoft.com/office/drawing/2014/main" val="20000"/>
                    </a:ext>
                  </a:extLst>
                </a:gridCol>
                <a:gridCol w="1499400">
                  <a:extLst>
                    <a:ext uri="{9D8B030D-6E8A-4147-A177-3AD203B41FA5}">
                      <a16:colId xmlns:a16="http://schemas.microsoft.com/office/drawing/2014/main" val="20001"/>
                    </a:ext>
                  </a:extLst>
                </a:gridCol>
              </a:tblGrid>
              <a:tr h="580680">
                <a:tc>
                  <a:txBody>
                    <a:bodyPr/>
                    <a:lstStyle/>
                    <a:p>
                      <a:endParaRPr lang="en-US"/>
                    </a:p>
                  </a:txBody>
                  <a:tcPr marL="82800" marR="82800">
                    <a:noFill/>
                  </a:tcPr>
                </a:tc>
                <a:tc>
                  <a:txBody>
                    <a:bodyPr/>
                    <a:lstStyle/>
                    <a:p>
                      <a:pPr>
                        <a:lnSpc>
                          <a:spcPct val="100000"/>
                        </a:lnSpc>
                      </a:pPr>
                      <a:r>
                        <a:rPr lang="en-US" sz="1600" b="0" strike="noStrike" spc="-1">
                          <a:solidFill>
                            <a:srgbClr val="000000"/>
                          </a:solidFill>
                          <a:uFill>
                            <a:solidFill>
                              <a:srgbClr val="FFFFFF"/>
                            </a:solidFill>
                          </a:uFill>
                          <a:latin typeface="Arial"/>
                        </a:rPr>
                        <a:t>Accessed Bytes</a:t>
                      </a:r>
                      <a:endParaRPr lang="en-US" sz="1800" b="0" strike="noStrike" spc="-1">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0"/>
                  </a:ext>
                </a:extLst>
              </a:tr>
              <a:tr h="384840">
                <a:tc>
                  <a:txBody>
                    <a:bodyPr/>
                    <a:lstStyle/>
                    <a:p>
                      <a:pPr>
                        <a:lnSpc>
                          <a:spcPct val="100000"/>
                        </a:lnSpc>
                      </a:pPr>
                      <a:r>
                        <a:rPr lang="en-US" sz="1500" b="1" strike="noStrike" spc="-1">
                          <a:solidFill>
                            <a:srgbClr val="000000"/>
                          </a:solidFill>
                          <a:uFill>
                            <a:solidFill>
                              <a:srgbClr val="FFFFFF"/>
                            </a:solidFill>
                          </a:uFill>
                          <a:latin typeface="Arial"/>
                        </a:rPr>
                        <a:t>A</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a:solidFill>
                            <a:srgbClr val="000000"/>
                          </a:solidFill>
                          <a:uFill>
                            <a:solidFill>
                              <a:srgbClr val="FFFFFF"/>
                            </a:solidFill>
                          </a:uFill>
                          <a:latin typeface="Arial"/>
                        </a:rPr>
                        <a:t>4</a:t>
                      </a:r>
                      <a:endParaRPr lang="en-US" sz="1800" b="0" strike="noStrike" spc="-1">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1"/>
                  </a:ext>
                </a:extLst>
              </a:tr>
              <a:tr h="384840">
                <a:tc>
                  <a:txBody>
                    <a:bodyPr/>
                    <a:lstStyle/>
                    <a:p>
                      <a:pPr>
                        <a:lnSpc>
                          <a:spcPct val="100000"/>
                        </a:lnSpc>
                      </a:pPr>
                      <a:r>
                        <a:rPr lang="en-US" sz="1500" b="1" strike="noStrike" spc="-1">
                          <a:solidFill>
                            <a:srgbClr val="000000"/>
                          </a:solidFill>
                          <a:uFill>
                            <a:solidFill>
                              <a:srgbClr val="FFFFFF"/>
                            </a:solidFill>
                          </a:uFill>
                          <a:latin typeface="Arial"/>
                        </a:rPr>
                        <a:t>B</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a:solidFill>
                            <a:srgbClr val="000000"/>
                          </a:solidFill>
                          <a:uFill>
                            <a:solidFill>
                              <a:srgbClr val="FFFFFF"/>
                            </a:solidFill>
                          </a:uFill>
                          <a:latin typeface="Arial"/>
                        </a:rPr>
                        <a:t>16</a:t>
                      </a:r>
                      <a:endParaRPr lang="en-US" sz="1800" b="0" strike="noStrike" spc="-1">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2"/>
                  </a:ext>
                </a:extLst>
              </a:tr>
              <a:tr h="384840">
                <a:tc>
                  <a:txBody>
                    <a:bodyPr/>
                    <a:lstStyle/>
                    <a:p>
                      <a:pPr>
                        <a:lnSpc>
                          <a:spcPct val="100000"/>
                        </a:lnSpc>
                      </a:pPr>
                      <a:r>
                        <a:rPr lang="en-US" sz="1500" b="1" strike="noStrike" spc="-1">
                          <a:solidFill>
                            <a:srgbClr val="000000"/>
                          </a:solidFill>
                          <a:uFill>
                            <a:solidFill>
                              <a:srgbClr val="FFFFFF"/>
                            </a:solidFill>
                          </a:uFill>
                          <a:latin typeface="Arial"/>
                        </a:rPr>
                        <a:t>C</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a:solidFill>
                            <a:srgbClr val="000000"/>
                          </a:solidFill>
                          <a:uFill>
                            <a:solidFill>
                              <a:srgbClr val="FFFFFF"/>
                            </a:solidFill>
                          </a:uFill>
                          <a:latin typeface="Arial"/>
                        </a:rPr>
                        <a:t>64</a:t>
                      </a:r>
                      <a:endParaRPr lang="en-US" sz="1800" b="0" strike="noStrike" spc="-1">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3"/>
                  </a:ext>
                </a:extLst>
              </a:tr>
              <a:tr h="385200">
                <a:tc>
                  <a:txBody>
                    <a:bodyPr/>
                    <a:lstStyle/>
                    <a:p>
                      <a:pPr>
                        <a:lnSpc>
                          <a:spcPct val="100000"/>
                        </a:lnSpc>
                      </a:pPr>
                      <a:r>
                        <a:rPr lang="en-US" sz="1500" b="1" strike="noStrike" spc="-1">
                          <a:solidFill>
                            <a:srgbClr val="000000"/>
                          </a:solidFill>
                          <a:uFill>
                            <a:solidFill>
                              <a:srgbClr val="FFFFFF"/>
                            </a:solidFill>
                          </a:uFill>
                          <a:latin typeface="Arial"/>
                        </a:rPr>
                        <a:t>D</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a:solidFill>
                            <a:srgbClr val="000000"/>
                          </a:solidFill>
                          <a:uFill>
                            <a:solidFill>
                              <a:srgbClr val="FFFFFF"/>
                            </a:solidFill>
                          </a:uFill>
                          <a:latin typeface="Arial"/>
                        </a:rPr>
                        <a:t>256</a:t>
                      </a:r>
                      <a:endParaRPr lang="en-US" sz="1800" b="0" strike="noStrike" spc="-1">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4"/>
                  </a:ext>
                </a:extLst>
              </a:tr>
            </a:tbl>
          </a:graphicData>
        </a:graphic>
      </p:graphicFrame>
      <p:sp>
        <p:nvSpPr>
          <p:cNvPr id="283" name="CustomShape 4"/>
          <p:cNvSpPr/>
          <p:nvPr/>
        </p:nvSpPr>
        <p:spPr>
          <a:xfrm>
            <a:off x="1646280" y="1196640"/>
            <a:ext cx="5012280" cy="33372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lstStyle/>
          <a:p>
            <a:pPr>
              <a:lnSpc>
                <a:spcPct val="100000"/>
              </a:lnSpc>
            </a:pPr>
            <a:r>
              <a:rPr lang="en-US" sz="1600" b="0" strike="noStrike" spc="-1" dirty="0">
                <a:solidFill>
                  <a:srgbClr val="000000"/>
                </a:solidFill>
                <a:uFill>
                  <a:solidFill>
                    <a:srgbClr val="FFFFFF"/>
                  </a:solidFill>
                </a:uFill>
                <a:latin typeface="Arial"/>
              </a:rPr>
              <a:t>If N = 16, how many bytes does the loop access of a?</a:t>
            </a:r>
            <a:endParaRPr lang="en-US" sz="1800" b="0" strike="noStrike" spc="-1" dirty="0">
              <a:solidFill>
                <a:srgbClr val="000000"/>
              </a:solidFill>
              <a:uFill>
                <a:solidFill>
                  <a:srgbClr val="FFFFFF"/>
                </a:solidFill>
              </a:uFill>
              <a:latin typeface="Arial"/>
            </a:endParaRPr>
          </a:p>
        </p:txBody>
      </p:sp>
      <p:sp>
        <p:nvSpPr>
          <p:cNvPr id="284" name="CustomShape 5"/>
          <p:cNvSpPr/>
          <p:nvPr/>
        </p:nvSpPr>
        <p:spPr>
          <a:xfrm>
            <a:off x="5979700" y="3595120"/>
            <a:ext cx="342360" cy="342360"/>
          </a:xfrm>
          <a:prstGeom prst="ellipse">
            <a:avLst/>
          </a:prstGeom>
          <a:noFill/>
          <a:ln w="57240">
            <a:solidFill>
              <a:srgbClr val="00FF00"/>
            </a:solidFill>
            <a:round/>
          </a:ln>
        </p:spPr>
        <p:style>
          <a:lnRef idx="0">
            <a:scrgbClr r="0" g="0" b="0"/>
          </a:lnRef>
          <a:fillRef idx="0">
            <a:scrgbClr r="0" g="0" b="0"/>
          </a:fillRef>
          <a:effectRef idx="0">
            <a:scrgbClr r="0" g="0" b="0"/>
          </a:effectRef>
          <a:fontRef idx="minor"/>
        </p:style>
      </p:sp>
    </p:spTree>
    <p:extLst>
      <p:ext uri="{BB962C8B-B14F-4D97-AF65-F5344CB8AC3E}">
        <p14:creationId xmlns:p14="http://schemas.microsoft.com/office/powerpoint/2010/main" val="18809999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 name="TextShape 2"/>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Cache Misses</a:t>
            </a:r>
            <a:endParaRPr lang="en-US" sz="1350" b="0" strike="noStrike" spc="-1">
              <a:solidFill>
                <a:srgbClr val="000000"/>
              </a:solidFill>
              <a:uFill>
                <a:solidFill>
                  <a:srgbClr val="FFFFFF"/>
                </a:solidFill>
              </a:uFill>
              <a:latin typeface="Arial"/>
            </a:endParaRPr>
          </a:p>
        </p:txBody>
      </p:sp>
      <p:graphicFrame>
        <p:nvGraphicFramePr>
          <p:cNvPr id="287" name="Table 3"/>
          <p:cNvGraphicFramePr/>
          <p:nvPr>
            <p:extLst>
              <p:ext uri="{D42A27DB-BD31-4B8C-83A1-F6EECF244321}">
                <p14:modId xmlns:p14="http://schemas.microsoft.com/office/powerpoint/2010/main" val="63301343"/>
              </p:ext>
            </p:extLst>
          </p:nvPr>
        </p:nvGraphicFramePr>
        <p:xfrm>
          <a:off x="5998680" y="2249640"/>
          <a:ext cx="1871640" cy="2309760"/>
        </p:xfrm>
        <a:graphic>
          <a:graphicData uri="http://schemas.openxmlformats.org/drawingml/2006/table">
            <a:tbl>
              <a:tblPr/>
              <a:tblGrid>
                <a:gridCol w="372240">
                  <a:extLst>
                    <a:ext uri="{9D8B030D-6E8A-4147-A177-3AD203B41FA5}">
                      <a16:colId xmlns:a16="http://schemas.microsoft.com/office/drawing/2014/main" val="20000"/>
                    </a:ext>
                  </a:extLst>
                </a:gridCol>
                <a:gridCol w="1499400">
                  <a:extLst>
                    <a:ext uri="{9D8B030D-6E8A-4147-A177-3AD203B41FA5}">
                      <a16:colId xmlns:a16="http://schemas.microsoft.com/office/drawing/2014/main" val="20001"/>
                    </a:ext>
                  </a:extLst>
                </a:gridCol>
              </a:tblGrid>
              <a:tr h="384840">
                <a:tc>
                  <a:txBody>
                    <a:bodyPr/>
                    <a:lstStyle/>
                    <a:p>
                      <a:endParaRPr lang="en-US"/>
                    </a:p>
                  </a:txBody>
                  <a:tcPr marL="82800" marR="82800">
                    <a:noFill/>
                  </a:tcPr>
                </a:tc>
                <a:tc>
                  <a:txBody>
                    <a:bodyPr/>
                    <a:lstStyle/>
                    <a:p>
                      <a:pPr algn="ctr">
                        <a:lnSpc>
                          <a:spcPct val="100000"/>
                        </a:lnSpc>
                      </a:pPr>
                      <a:r>
                        <a:rPr lang="en-US" sz="1600" b="0" strike="noStrike" spc="-1" dirty="0">
                          <a:solidFill>
                            <a:srgbClr val="000000"/>
                          </a:solidFill>
                          <a:uFill>
                            <a:solidFill>
                              <a:srgbClr val="FFFFFF"/>
                            </a:solidFill>
                          </a:uFill>
                          <a:latin typeface="Arial"/>
                        </a:rPr>
                        <a:t>Miss Rate</a:t>
                      </a:r>
                      <a:endParaRPr lang="en-US" sz="1800" b="0" strike="noStrike" spc="-1" dirty="0">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0"/>
                  </a:ext>
                </a:extLst>
              </a:tr>
              <a:tr h="384840">
                <a:tc>
                  <a:txBody>
                    <a:bodyPr/>
                    <a:lstStyle/>
                    <a:p>
                      <a:pPr>
                        <a:lnSpc>
                          <a:spcPct val="100000"/>
                        </a:lnSpc>
                      </a:pPr>
                      <a:r>
                        <a:rPr lang="en-US" sz="1500" b="1" strike="noStrike" spc="-1">
                          <a:solidFill>
                            <a:srgbClr val="000000"/>
                          </a:solidFill>
                          <a:uFill>
                            <a:solidFill>
                              <a:srgbClr val="FFFFFF"/>
                            </a:solidFill>
                          </a:uFill>
                          <a:latin typeface="Arial"/>
                        </a:rPr>
                        <a:t>A</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dirty="0">
                          <a:solidFill>
                            <a:srgbClr val="000000"/>
                          </a:solidFill>
                          <a:uFill>
                            <a:solidFill>
                              <a:srgbClr val="FFFFFF"/>
                            </a:solidFill>
                          </a:uFill>
                          <a:latin typeface="Arial"/>
                        </a:rPr>
                        <a:t>0 %</a:t>
                      </a:r>
                      <a:endParaRPr lang="en-US" sz="1800" b="0" strike="noStrike" spc="-1" dirty="0">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1"/>
                  </a:ext>
                </a:extLst>
              </a:tr>
              <a:tr h="384840">
                <a:tc>
                  <a:txBody>
                    <a:bodyPr/>
                    <a:lstStyle/>
                    <a:p>
                      <a:pPr>
                        <a:lnSpc>
                          <a:spcPct val="100000"/>
                        </a:lnSpc>
                      </a:pPr>
                      <a:r>
                        <a:rPr lang="en-US" sz="1500" b="1" strike="noStrike" spc="-1">
                          <a:solidFill>
                            <a:srgbClr val="000000"/>
                          </a:solidFill>
                          <a:uFill>
                            <a:solidFill>
                              <a:srgbClr val="FFFFFF"/>
                            </a:solidFill>
                          </a:uFill>
                          <a:latin typeface="Arial"/>
                        </a:rPr>
                        <a:t>B</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dirty="0">
                          <a:solidFill>
                            <a:srgbClr val="000000"/>
                          </a:solidFill>
                          <a:uFill>
                            <a:solidFill>
                              <a:srgbClr val="FFFFFF"/>
                            </a:solidFill>
                          </a:uFill>
                          <a:latin typeface="Arial"/>
                        </a:rPr>
                        <a:t>25 %</a:t>
                      </a:r>
                      <a:endParaRPr lang="en-US" sz="1800" b="0" strike="noStrike" spc="-1" dirty="0">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2"/>
                  </a:ext>
                </a:extLst>
              </a:tr>
              <a:tr h="384840">
                <a:tc>
                  <a:txBody>
                    <a:bodyPr/>
                    <a:lstStyle/>
                    <a:p>
                      <a:pPr>
                        <a:lnSpc>
                          <a:spcPct val="100000"/>
                        </a:lnSpc>
                      </a:pPr>
                      <a:r>
                        <a:rPr lang="en-US" sz="1500" b="1" strike="noStrike" spc="-1">
                          <a:solidFill>
                            <a:srgbClr val="000000"/>
                          </a:solidFill>
                          <a:uFill>
                            <a:solidFill>
                              <a:srgbClr val="FFFFFF"/>
                            </a:solidFill>
                          </a:uFill>
                          <a:latin typeface="Arial"/>
                        </a:rPr>
                        <a:t>C</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dirty="0">
                          <a:solidFill>
                            <a:srgbClr val="000000"/>
                          </a:solidFill>
                          <a:uFill>
                            <a:solidFill>
                              <a:srgbClr val="FFFFFF"/>
                            </a:solidFill>
                          </a:uFill>
                          <a:latin typeface="Arial"/>
                        </a:rPr>
                        <a:t>33 %</a:t>
                      </a:r>
                      <a:endParaRPr lang="en-US" sz="1800" b="0" strike="noStrike" spc="-1" dirty="0">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3"/>
                  </a:ext>
                </a:extLst>
              </a:tr>
              <a:tr h="384840">
                <a:tc>
                  <a:txBody>
                    <a:bodyPr/>
                    <a:lstStyle/>
                    <a:p>
                      <a:pPr>
                        <a:lnSpc>
                          <a:spcPct val="100000"/>
                        </a:lnSpc>
                      </a:pPr>
                      <a:r>
                        <a:rPr lang="en-US" sz="1500" b="1" strike="noStrike" spc="-1">
                          <a:solidFill>
                            <a:srgbClr val="000000"/>
                          </a:solidFill>
                          <a:uFill>
                            <a:solidFill>
                              <a:srgbClr val="FFFFFF"/>
                            </a:solidFill>
                          </a:uFill>
                          <a:latin typeface="Arial"/>
                        </a:rPr>
                        <a:t>D</a:t>
                      </a:r>
                      <a:endParaRPr lang="en-US" sz="1800" b="0" strike="noStrike" spc="-1">
                        <a:solidFill>
                          <a:srgbClr val="000000"/>
                        </a:solidFill>
                        <a:uFill>
                          <a:solidFill>
                            <a:srgbClr val="FFFFFF"/>
                          </a:solidFill>
                        </a:uFill>
                        <a:latin typeface="Arial"/>
                      </a:endParaRPr>
                    </a:p>
                  </a:txBody>
                  <a:tcPr marL="82800" marR="82800">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1" normalizeH="0" baseline="0" noProof="0" dirty="0">
                          <a:ln>
                            <a:noFill/>
                          </a:ln>
                          <a:solidFill>
                            <a:srgbClr val="000000"/>
                          </a:solidFill>
                          <a:effectLst/>
                          <a:uLnTx/>
                          <a:uFill>
                            <a:solidFill>
                              <a:srgbClr val="FFFFFF"/>
                            </a:solidFill>
                          </a:uFill>
                          <a:latin typeface="+mn-lt"/>
                        </a:rPr>
                        <a:t>50 %</a:t>
                      </a:r>
                      <a:endParaRPr kumimoji="0" lang="en-US" sz="1800" b="0" i="0" u="none" strike="noStrike" kern="1200" cap="none" spc="-1" normalizeH="0" baseline="0" noProof="0" dirty="0">
                        <a:ln>
                          <a:noFill/>
                        </a:ln>
                        <a:solidFill>
                          <a:srgbClr val="000000"/>
                        </a:solidFill>
                        <a:effectLst/>
                        <a:uLnTx/>
                        <a:uFill>
                          <a:solidFill>
                            <a:srgbClr val="FFFFFF"/>
                          </a:solidFill>
                        </a:uFill>
                        <a:latin typeface="+mn-lt"/>
                      </a:endParaRPr>
                    </a:p>
                  </a:txBody>
                  <a:tcPr marL="82800" marR="82800">
                    <a:noFill/>
                  </a:tcPr>
                </a:tc>
                <a:extLst>
                  <a:ext uri="{0D108BD9-81ED-4DB2-BD59-A6C34878D82A}">
                    <a16:rowId xmlns:a16="http://schemas.microsoft.com/office/drawing/2014/main" val="10004"/>
                  </a:ext>
                </a:extLst>
              </a:tr>
              <a:tr h="385560">
                <a:tc>
                  <a:txBody>
                    <a:bodyPr/>
                    <a:lstStyle/>
                    <a:p>
                      <a:pPr>
                        <a:lnSpc>
                          <a:spcPct val="100000"/>
                        </a:lnSpc>
                      </a:pPr>
                      <a:r>
                        <a:rPr lang="en-US" sz="1500" b="1" strike="noStrike" spc="-1">
                          <a:solidFill>
                            <a:srgbClr val="000000"/>
                          </a:solidFill>
                          <a:uFill>
                            <a:solidFill>
                              <a:srgbClr val="FFFFFF"/>
                            </a:solidFill>
                          </a:uFill>
                          <a:latin typeface="Arial"/>
                        </a:rPr>
                        <a:t>E</a:t>
                      </a:r>
                      <a:endParaRPr lang="en-US" sz="1800" b="0" strike="noStrike" spc="-1">
                        <a:solidFill>
                          <a:srgbClr val="000000"/>
                        </a:solidFill>
                        <a:uFill>
                          <a:solidFill>
                            <a:srgbClr val="FFFFFF"/>
                          </a:solidFill>
                        </a:uFill>
                        <a:latin typeface="Arial"/>
                      </a:endParaRPr>
                    </a:p>
                  </a:txBody>
                  <a:tcPr marL="82800" marR="82800">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1" normalizeH="0" baseline="0" noProof="0" dirty="0">
                          <a:ln>
                            <a:noFill/>
                          </a:ln>
                          <a:solidFill>
                            <a:srgbClr val="000000"/>
                          </a:solidFill>
                          <a:effectLst/>
                          <a:uLnTx/>
                          <a:uFill>
                            <a:solidFill>
                              <a:srgbClr val="FFFFFF"/>
                            </a:solidFill>
                          </a:uFill>
                          <a:latin typeface="+mn-lt"/>
                        </a:rPr>
                        <a:t>66 %</a:t>
                      </a:r>
                      <a:endParaRPr kumimoji="0" lang="en-US" sz="1800" b="0" i="0" u="none" strike="noStrike" kern="1200" cap="none" spc="-1" normalizeH="0" baseline="0" noProof="0" dirty="0">
                        <a:ln>
                          <a:noFill/>
                        </a:ln>
                        <a:solidFill>
                          <a:srgbClr val="000000"/>
                        </a:solidFill>
                        <a:effectLst/>
                        <a:uLnTx/>
                        <a:uFill>
                          <a:solidFill>
                            <a:srgbClr val="FFFFFF"/>
                          </a:solidFill>
                        </a:uFill>
                        <a:latin typeface="+mn-lt"/>
                      </a:endParaRPr>
                    </a:p>
                  </a:txBody>
                  <a:tcPr marL="82800" marR="82800">
                    <a:noFill/>
                  </a:tcPr>
                </a:tc>
                <a:extLst>
                  <a:ext uri="{0D108BD9-81ED-4DB2-BD59-A6C34878D82A}">
                    <a16:rowId xmlns:a16="http://schemas.microsoft.com/office/drawing/2014/main" val="10005"/>
                  </a:ext>
                </a:extLst>
              </a:tr>
            </a:tbl>
          </a:graphicData>
        </a:graphic>
      </p:graphicFrame>
      <p:sp>
        <p:nvSpPr>
          <p:cNvPr id="4" name="Rectangle 3">
            <a:extLst>
              <a:ext uri="{FF2B5EF4-FFF2-40B4-BE49-F238E27FC236}">
                <a16:creationId xmlns:a16="http://schemas.microsoft.com/office/drawing/2014/main" id="{2CBA69A5-574B-4140-9BD0-C155A07A901C}"/>
              </a:ext>
            </a:extLst>
          </p:cNvPr>
          <p:cNvSpPr/>
          <p:nvPr/>
        </p:nvSpPr>
        <p:spPr>
          <a:xfrm>
            <a:off x="628560" y="1834859"/>
            <a:ext cx="4572000" cy="3139321"/>
          </a:xfrm>
          <a:prstGeom prst="rect">
            <a:avLst/>
          </a:prstGeom>
        </p:spPr>
        <p:txBody>
          <a:bodyPr>
            <a:spAutoFit/>
          </a:bodyPr>
          <a:lstStyle/>
          <a:p>
            <a:r>
              <a:rPr lang="en-US" sz="1100" dirty="0">
                <a:latin typeface="Courier New" panose="02070309020205020404" pitchFamily="49" charset="0"/>
                <a:cs typeface="Courier New" panose="02070309020205020404" pitchFamily="49" charset="0"/>
              </a:rPr>
              <a:t>void </a:t>
            </a:r>
            <a:r>
              <a:rPr lang="en-US" sz="1100" dirty="0" err="1">
                <a:latin typeface="Courier New" panose="02070309020205020404" pitchFamily="49" charset="0"/>
                <a:cs typeface="Courier New" panose="02070309020205020404" pitchFamily="49" charset="0"/>
              </a:rPr>
              <a:t>muchAccessSoCacheWow</a:t>
            </a:r>
            <a:r>
              <a:rPr lang="en-US" sz="1100" dirty="0">
                <a:latin typeface="Courier New" panose="02070309020205020404" pitchFamily="49" charset="0"/>
                <a:cs typeface="Courier New" panose="02070309020205020404" pitchFamily="49" charset="0"/>
              </a:rPr>
              <a:t>(int *</a:t>
            </a:r>
            <a:r>
              <a:rPr lang="en-US" sz="1100" dirty="0" err="1">
                <a:latin typeface="Courier New" panose="02070309020205020404" pitchFamily="49" charset="0"/>
                <a:cs typeface="Courier New" panose="02070309020205020404" pitchFamily="49" charset="0"/>
              </a:rPr>
              <a:t>bigArr</a:t>
            </a:r>
            <a:r>
              <a:rPr lang="en-US" sz="1100" dirty="0">
                <a:latin typeface="Courier New" panose="02070309020205020404" pitchFamily="49" charset="0"/>
                <a:cs typeface="Courier New" panose="02070309020205020404" pitchFamily="49" charset="0"/>
              </a:rPr>
              <a:t>){  </a:t>
            </a:r>
          </a:p>
          <a:p>
            <a:r>
              <a:rPr lang="en-US" sz="1100" dirty="0">
                <a:latin typeface="Courier New" panose="02070309020205020404" pitchFamily="49" charset="0"/>
                <a:cs typeface="Courier New" panose="02070309020205020404" pitchFamily="49" charset="0"/>
              </a:rPr>
              <a:t>    // 48 KB array of </a:t>
            </a:r>
            <a:r>
              <a:rPr lang="en-US" sz="1100" dirty="0" err="1">
                <a:latin typeface="Courier New" panose="02070309020205020404" pitchFamily="49" charset="0"/>
                <a:cs typeface="Courier New" panose="02070309020205020404" pitchFamily="49" charset="0"/>
              </a:rPr>
              <a:t>ints</a:t>
            </a:r>
            <a:r>
              <a:rPr lang="en-US" sz="1100" dirty="0">
                <a:latin typeface="Courier New" panose="02070309020205020404" pitchFamily="49" charset="0"/>
                <a:cs typeface="Courier New" panose="02070309020205020404" pitchFamily="49" charset="0"/>
              </a:rPr>
              <a:t>  </a:t>
            </a:r>
          </a:p>
          <a:p>
            <a:r>
              <a:rPr lang="en-US" sz="1100" dirty="0">
                <a:latin typeface="Courier New" panose="02070309020205020404" pitchFamily="49" charset="0"/>
                <a:cs typeface="Courier New" panose="02070309020205020404" pitchFamily="49" charset="0"/>
              </a:rPr>
              <a:t>    int length = (48*1024)/</a:t>
            </a:r>
            <a:r>
              <a:rPr lang="en-US" sz="1100" dirty="0" err="1">
                <a:latin typeface="Courier New" panose="02070309020205020404" pitchFamily="49" charset="0"/>
                <a:cs typeface="Courier New" panose="02070309020205020404" pitchFamily="49" charset="0"/>
              </a:rPr>
              <a:t>sizeof</a:t>
            </a:r>
            <a:r>
              <a:rPr lang="en-US" sz="1100" dirty="0">
                <a:latin typeface="Courier New" panose="02070309020205020404" pitchFamily="49" charset="0"/>
                <a:cs typeface="Courier New" panose="02070309020205020404" pitchFamily="49" charset="0"/>
              </a:rPr>
              <a:t>(int);</a:t>
            </a:r>
            <a:br>
              <a:rPr lang="en-US" sz="1100" dirty="0">
                <a:latin typeface="Courier New" panose="02070309020205020404" pitchFamily="49" charset="0"/>
                <a:cs typeface="Courier New" panose="02070309020205020404" pitchFamily="49" charset="0"/>
              </a:rPr>
            </a:br>
            <a:endParaRPr lang="en-US" sz="1100" dirty="0">
              <a:latin typeface="Courier New" panose="02070309020205020404" pitchFamily="49" charset="0"/>
              <a:cs typeface="Courier New" panose="02070309020205020404" pitchFamily="49" charset="0"/>
            </a:endParaRPr>
          </a:p>
          <a:p>
            <a:r>
              <a:rPr lang="en-US" sz="1100" dirty="0">
                <a:latin typeface="Courier New" panose="02070309020205020404" pitchFamily="49" charset="0"/>
                <a:cs typeface="Courier New" panose="02070309020205020404" pitchFamily="49" charset="0"/>
              </a:rPr>
              <a:t>    int access = 0;</a:t>
            </a:r>
            <a:br>
              <a:rPr lang="en-US" sz="1100" dirty="0">
                <a:latin typeface="Courier New" panose="02070309020205020404" pitchFamily="49" charset="0"/>
                <a:cs typeface="Courier New" panose="02070309020205020404" pitchFamily="49" charset="0"/>
              </a:rPr>
            </a:br>
            <a:endParaRPr lang="en-US" sz="1100" dirty="0">
              <a:latin typeface="Courier New" panose="02070309020205020404" pitchFamily="49" charset="0"/>
              <a:cs typeface="Courier New" panose="02070309020205020404" pitchFamily="49" charset="0"/>
            </a:endParaRPr>
          </a:p>
          <a:p>
            <a:r>
              <a:rPr lang="en-US" sz="1100" dirty="0">
                <a:latin typeface="Courier New" panose="02070309020205020404" pitchFamily="49" charset="0"/>
                <a:cs typeface="Courier New" panose="02070309020205020404" pitchFamily="49" charset="0"/>
              </a:rPr>
              <a:t>    // traverse array with stride 8</a:t>
            </a:r>
            <a:br>
              <a:rPr lang="en-US" sz="1100" dirty="0">
                <a:latin typeface="Courier New" panose="02070309020205020404" pitchFamily="49" charset="0"/>
                <a:cs typeface="Courier New" panose="02070309020205020404" pitchFamily="49" charset="0"/>
              </a:rPr>
            </a:br>
            <a:endParaRPr lang="en-US" sz="1100" dirty="0">
              <a:latin typeface="Courier New" panose="02070309020205020404" pitchFamily="49" charset="0"/>
              <a:cs typeface="Courier New" panose="02070309020205020404" pitchFamily="49" charset="0"/>
            </a:endParaRPr>
          </a:p>
          <a:p>
            <a:r>
              <a:rPr lang="en-US" sz="1100" dirty="0">
                <a:latin typeface="Courier New" panose="02070309020205020404" pitchFamily="49" charset="0"/>
                <a:cs typeface="Courier New" panose="02070309020205020404" pitchFamily="49" charset="0"/>
              </a:rPr>
              <a:t>    // pass 1</a:t>
            </a:r>
          </a:p>
          <a:p>
            <a:r>
              <a:rPr lang="en-US" sz="1100" dirty="0">
                <a:latin typeface="Courier New" panose="02070309020205020404" pitchFamily="49" charset="0"/>
                <a:cs typeface="Courier New" panose="02070309020205020404" pitchFamily="49" charset="0"/>
              </a:rPr>
              <a:t>    for(int </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 = 0; </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 &lt; length; </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+=8){</a:t>
            </a:r>
          </a:p>
          <a:p>
            <a:r>
              <a:rPr lang="en-US" sz="1100" dirty="0">
                <a:latin typeface="Courier New" panose="02070309020205020404" pitchFamily="49" charset="0"/>
                <a:cs typeface="Courier New" panose="02070309020205020404" pitchFamily="49" charset="0"/>
              </a:rPr>
              <a:t>        access = </a:t>
            </a:r>
            <a:r>
              <a:rPr lang="en-US" sz="1100" dirty="0" err="1">
                <a:latin typeface="Courier New" panose="02070309020205020404" pitchFamily="49" charset="0"/>
                <a:cs typeface="Courier New" panose="02070309020205020404" pitchFamily="49" charset="0"/>
              </a:rPr>
              <a:t>bigArr</a:t>
            </a:r>
            <a:r>
              <a:rPr lang="en-US" sz="1100" dirty="0">
                <a:latin typeface="Courier New" panose="02070309020205020404" pitchFamily="49" charset="0"/>
                <a:cs typeface="Courier New" panose="02070309020205020404" pitchFamily="49" charset="0"/>
              </a:rPr>
              <a:t>[</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a:t>
            </a:r>
          </a:p>
          <a:p>
            <a:r>
              <a:rPr lang="en-US" sz="1100" dirty="0">
                <a:latin typeface="Courier New" panose="02070309020205020404" pitchFamily="49" charset="0"/>
                <a:cs typeface="Courier New" panose="02070309020205020404" pitchFamily="49" charset="0"/>
              </a:rPr>
              <a:t>    }</a:t>
            </a:r>
          </a:p>
          <a:p>
            <a:endParaRPr lang="en-US" sz="1100" dirty="0">
              <a:latin typeface="Courier New" panose="02070309020205020404" pitchFamily="49" charset="0"/>
              <a:cs typeface="Courier New" panose="02070309020205020404" pitchFamily="49" charset="0"/>
            </a:endParaRPr>
          </a:p>
          <a:p>
            <a:r>
              <a:rPr lang="en-US" sz="1100" dirty="0">
                <a:latin typeface="Courier New" panose="02070309020205020404" pitchFamily="49" charset="0"/>
                <a:cs typeface="Courier New" panose="02070309020205020404" pitchFamily="49" charset="0"/>
              </a:rPr>
              <a:t>    // pass 2</a:t>
            </a:r>
          </a:p>
          <a:p>
            <a:r>
              <a:rPr lang="en-US" sz="1100" dirty="0">
                <a:latin typeface="Courier New" panose="02070309020205020404" pitchFamily="49" charset="0"/>
                <a:cs typeface="Courier New" panose="02070309020205020404" pitchFamily="49" charset="0"/>
              </a:rPr>
              <a:t>    for(int </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 = 0; </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 &lt; length; </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+=8){</a:t>
            </a:r>
          </a:p>
          <a:p>
            <a:r>
              <a:rPr lang="en-US" sz="1100" dirty="0">
                <a:latin typeface="Courier New" panose="02070309020205020404" pitchFamily="49" charset="0"/>
                <a:cs typeface="Courier New" panose="02070309020205020404" pitchFamily="49" charset="0"/>
              </a:rPr>
              <a:t>        access = </a:t>
            </a:r>
            <a:r>
              <a:rPr lang="en-US" sz="1100" dirty="0" err="1">
                <a:latin typeface="Courier New" panose="02070309020205020404" pitchFamily="49" charset="0"/>
                <a:cs typeface="Courier New" panose="02070309020205020404" pitchFamily="49" charset="0"/>
              </a:rPr>
              <a:t>bigArr</a:t>
            </a:r>
            <a:r>
              <a:rPr lang="en-US" sz="1100" dirty="0">
                <a:latin typeface="Courier New" panose="02070309020205020404" pitchFamily="49" charset="0"/>
                <a:cs typeface="Courier New" panose="02070309020205020404" pitchFamily="49" charset="0"/>
              </a:rPr>
              <a:t>[</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a:t>
            </a:r>
          </a:p>
          <a:p>
            <a:r>
              <a:rPr lang="en-US" sz="1100" dirty="0">
                <a:latin typeface="Courier New" panose="02070309020205020404" pitchFamily="49" charset="0"/>
                <a:cs typeface="Courier New" panose="02070309020205020404" pitchFamily="49" charset="0"/>
              </a:rPr>
              <a:t>    }</a:t>
            </a:r>
          </a:p>
          <a:p>
            <a:r>
              <a:rPr lang="en-US" sz="1100" dirty="0">
                <a:latin typeface="Courier New" panose="02070309020205020404" pitchFamily="49" charset="0"/>
                <a:cs typeface="Courier New" panose="02070309020205020404" pitchFamily="49" charset="0"/>
              </a:rPr>
              <a:t>}</a:t>
            </a:r>
          </a:p>
        </p:txBody>
      </p:sp>
      <p:sp>
        <p:nvSpPr>
          <p:cNvPr id="5" name="Rectangle 4">
            <a:extLst>
              <a:ext uri="{FF2B5EF4-FFF2-40B4-BE49-F238E27FC236}">
                <a16:creationId xmlns:a16="http://schemas.microsoft.com/office/drawing/2014/main" id="{49D3286D-7496-4B70-8AD4-704D6356E3C4}"/>
              </a:ext>
            </a:extLst>
          </p:cNvPr>
          <p:cNvSpPr/>
          <p:nvPr/>
        </p:nvSpPr>
        <p:spPr>
          <a:xfrm>
            <a:off x="628560" y="1000775"/>
            <a:ext cx="7886520" cy="830997"/>
          </a:xfrm>
          <a:prstGeom prst="rect">
            <a:avLst/>
          </a:prstGeom>
        </p:spPr>
        <p:txBody>
          <a:bodyPr wrap="square">
            <a:spAutoFit/>
          </a:bodyPr>
          <a:lstStyle/>
          <a:p>
            <a:r>
              <a:rPr lang="en-US" sz="1600" dirty="0"/>
              <a:t>Consider a 32 KB cache in a 32 bit address space. The cache is 8-way associative and has 64 bytes per block. A LRU (Least Recently Used) replacement policy is used.</a:t>
            </a:r>
            <a:br>
              <a:rPr lang="en-US" sz="1600" dirty="0"/>
            </a:br>
            <a:r>
              <a:rPr lang="en-US" sz="1600" dirty="0"/>
              <a:t>What is the miss rate on </a:t>
            </a:r>
            <a:r>
              <a:rPr lang="en-US" sz="1600" b="1" dirty="0"/>
              <a:t>‘pass 1’</a:t>
            </a:r>
            <a:r>
              <a:rPr lang="en-US" sz="1600" dirty="0"/>
              <a:t>?</a:t>
            </a:r>
          </a:p>
        </p:txBody>
      </p:sp>
    </p:spTree>
    <p:extLst>
      <p:ext uri="{BB962C8B-B14F-4D97-AF65-F5344CB8AC3E}">
        <p14:creationId xmlns:p14="http://schemas.microsoft.com/office/powerpoint/2010/main" val="4874689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 name="TextShape 2"/>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Cache Misses</a:t>
            </a:r>
            <a:endParaRPr lang="en-US" sz="1350" b="0" strike="noStrike" spc="-1">
              <a:solidFill>
                <a:srgbClr val="000000"/>
              </a:solidFill>
              <a:uFill>
                <a:solidFill>
                  <a:srgbClr val="FFFFFF"/>
                </a:solidFill>
              </a:uFill>
              <a:latin typeface="Arial"/>
            </a:endParaRPr>
          </a:p>
        </p:txBody>
      </p:sp>
      <p:graphicFrame>
        <p:nvGraphicFramePr>
          <p:cNvPr id="287" name="Table 3"/>
          <p:cNvGraphicFramePr/>
          <p:nvPr/>
        </p:nvGraphicFramePr>
        <p:xfrm>
          <a:off x="5998680" y="2249640"/>
          <a:ext cx="1871640" cy="2309760"/>
        </p:xfrm>
        <a:graphic>
          <a:graphicData uri="http://schemas.openxmlformats.org/drawingml/2006/table">
            <a:tbl>
              <a:tblPr/>
              <a:tblGrid>
                <a:gridCol w="372240">
                  <a:extLst>
                    <a:ext uri="{9D8B030D-6E8A-4147-A177-3AD203B41FA5}">
                      <a16:colId xmlns:a16="http://schemas.microsoft.com/office/drawing/2014/main" val="20000"/>
                    </a:ext>
                  </a:extLst>
                </a:gridCol>
                <a:gridCol w="1499400">
                  <a:extLst>
                    <a:ext uri="{9D8B030D-6E8A-4147-A177-3AD203B41FA5}">
                      <a16:colId xmlns:a16="http://schemas.microsoft.com/office/drawing/2014/main" val="20001"/>
                    </a:ext>
                  </a:extLst>
                </a:gridCol>
              </a:tblGrid>
              <a:tr h="384840">
                <a:tc>
                  <a:txBody>
                    <a:bodyPr/>
                    <a:lstStyle/>
                    <a:p>
                      <a:endParaRPr lang="en-US"/>
                    </a:p>
                  </a:txBody>
                  <a:tcPr marL="82800" marR="82800">
                    <a:noFill/>
                  </a:tcPr>
                </a:tc>
                <a:tc>
                  <a:txBody>
                    <a:bodyPr/>
                    <a:lstStyle/>
                    <a:p>
                      <a:pPr algn="ctr">
                        <a:lnSpc>
                          <a:spcPct val="100000"/>
                        </a:lnSpc>
                      </a:pPr>
                      <a:r>
                        <a:rPr lang="en-US" sz="1600" b="0" strike="noStrike" spc="-1" dirty="0">
                          <a:solidFill>
                            <a:srgbClr val="000000"/>
                          </a:solidFill>
                          <a:uFill>
                            <a:solidFill>
                              <a:srgbClr val="FFFFFF"/>
                            </a:solidFill>
                          </a:uFill>
                          <a:latin typeface="Arial"/>
                        </a:rPr>
                        <a:t>Miss Rate</a:t>
                      </a:r>
                      <a:endParaRPr lang="en-US" sz="1800" b="0" strike="noStrike" spc="-1" dirty="0">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0"/>
                  </a:ext>
                </a:extLst>
              </a:tr>
              <a:tr h="384840">
                <a:tc>
                  <a:txBody>
                    <a:bodyPr/>
                    <a:lstStyle/>
                    <a:p>
                      <a:pPr>
                        <a:lnSpc>
                          <a:spcPct val="100000"/>
                        </a:lnSpc>
                      </a:pPr>
                      <a:r>
                        <a:rPr lang="en-US" sz="1500" b="1" strike="noStrike" spc="-1">
                          <a:solidFill>
                            <a:srgbClr val="000000"/>
                          </a:solidFill>
                          <a:uFill>
                            <a:solidFill>
                              <a:srgbClr val="FFFFFF"/>
                            </a:solidFill>
                          </a:uFill>
                          <a:latin typeface="Arial"/>
                        </a:rPr>
                        <a:t>A</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dirty="0">
                          <a:solidFill>
                            <a:srgbClr val="000000"/>
                          </a:solidFill>
                          <a:uFill>
                            <a:solidFill>
                              <a:srgbClr val="FFFFFF"/>
                            </a:solidFill>
                          </a:uFill>
                          <a:latin typeface="Arial"/>
                        </a:rPr>
                        <a:t>0 %</a:t>
                      </a:r>
                      <a:endParaRPr lang="en-US" sz="1800" b="0" strike="noStrike" spc="-1" dirty="0">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1"/>
                  </a:ext>
                </a:extLst>
              </a:tr>
              <a:tr h="384840">
                <a:tc>
                  <a:txBody>
                    <a:bodyPr/>
                    <a:lstStyle/>
                    <a:p>
                      <a:pPr>
                        <a:lnSpc>
                          <a:spcPct val="100000"/>
                        </a:lnSpc>
                      </a:pPr>
                      <a:r>
                        <a:rPr lang="en-US" sz="1500" b="1" strike="noStrike" spc="-1">
                          <a:solidFill>
                            <a:srgbClr val="000000"/>
                          </a:solidFill>
                          <a:uFill>
                            <a:solidFill>
                              <a:srgbClr val="FFFFFF"/>
                            </a:solidFill>
                          </a:uFill>
                          <a:latin typeface="Arial"/>
                        </a:rPr>
                        <a:t>B</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dirty="0">
                          <a:solidFill>
                            <a:srgbClr val="000000"/>
                          </a:solidFill>
                          <a:uFill>
                            <a:solidFill>
                              <a:srgbClr val="FFFFFF"/>
                            </a:solidFill>
                          </a:uFill>
                          <a:latin typeface="Arial"/>
                        </a:rPr>
                        <a:t>25 %</a:t>
                      </a:r>
                      <a:endParaRPr lang="en-US" sz="1800" b="0" strike="noStrike" spc="-1" dirty="0">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2"/>
                  </a:ext>
                </a:extLst>
              </a:tr>
              <a:tr h="384840">
                <a:tc>
                  <a:txBody>
                    <a:bodyPr/>
                    <a:lstStyle/>
                    <a:p>
                      <a:pPr>
                        <a:lnSpc>
                          <a:spcPct val="100000"/>
                        </a:lnSpc>
                      </a:pPr>
                      <a:r>
                        <a:rPr lang="en-US" sz="1500" b="1" strike="noStrike" spc="-1">
                          <a:solidFill>
                            <a:srgbClr val="000000"/>
                          </a:solidFill>
                          <a:uFill>
                            <a:solidFill>
                              <a:srgbClr val="FFFFFF"/>
                            </a:solidFill>
                          </a:uFill>
                          <a:latin typeface="Arial"/>
                        </a:rPr>
                        <a:t>C</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dirty="0">
                          <a:solidFill>
                            <a:srgbClr val="000000"/>
                          </a:solidFill>
                          <a:uFill>
                            <a:solidFill>
                              <a:srgbClr val="FFFFFF"/>
                            </a:solidFill>
                          </a:uFill>
                          <a:latin typeface="Arial"/>
                        </a:rPr>
                        <a:t>33 %</a:t>
                      </a:r>
                      <a:endParaRPr lang="en-US" sz="1800" b="0" strike="noStrike" spc="-1" dirty="0">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3"/>
                  </a:ext>
                </a:extLst>
              </a:tr>
              <a:tr h="384840">
                <a:tc>
                  <a:txBody>
                    <a:bodyPr/>
                    <a:lstStyle/>
                    <a:p>
                      <a:pPr>
                        <a:lnSpc>
                          <a:spcPct val="100000"/>
                        </a:lnSpc>
                      </a:pPr>
                      <a:r>
                        <a:rPr lang="en-US" sz="1500" b="1" strike="noStrike" spc="-1">
                          <a:solidFill>
                            <a:srgbClr val="000000"/>
                          </a:solidFill>
                          <a:uFill>
                            <a:solidFill>
                              <a:srgbClr val="FFFFFF"/>
                            </a:solidFill>
                          </a:uFill>
                          <a:latin typeface="Arial"/>
                        </a:rPr>
                        <a:t>D</a:t>
                      </a:r>
                      <a:endParaRPr lang="en-US" sz="1800" b="0" strike="noStrike" spc="-1">
                        <a:solidFill>
                          <a:srgbClr val="000000"/>
                        </a:solidFill>
                        <a:uFill>
                          <a:solidFill>
                            <a:srgbClr val="FFFFFF"/>
                          </a:solidFill>
                        </a:uFill>
                        <a:latin typeface="Arial"/>
                      </a:endParaRPr>
                    </a:p>
                  </a:txBody>
                  <a:tcPr marL="82800" marR="82800">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1" normalizeH="0" baseline="0" noProof="0" dirty="0">
                          <a:ln>
                            <a:noFill/>
                          </a:ln>
                          <a:solidFill>
                            <a:srgbClr val="000000"/>
                          </a:solidFill>
                          <a:effectLst/>
                          <a:uLnTx/>
                          <a:uFill>
                            <a:solidFill>
                              <a:srgbClr val="FFFFFF"/>
                            </a:solidFill>
                          </a:uFill>
                          <a:latin typeface="+mn-lt"/>
                        </a:rPr>
                        <a:t>50 %</a:t>
                      </a:r>
                      <a:endParaRPr kumimoji="0" lang="en-US" sz="1800" b="0" i="0" u="none" strike="noStrike" kern="1200" cap="none" spc="-1" normalizeH="0" baseline="0" noProof="0" dirty="0">
                        <a:ln>
                          <a:noFill/>
                        </a:ln>
                        <a:solidFill>
                          <a:srgbClr val="000000"/>
                        </a:solidFill>
                        <a:effectLst/>
                        <a:uLnTx/>
                        <a:uFill>
                          <a:solidFill>
                            <a:srgbClr val="FFFFFF"/>
                          </a:solidFill>
                        </a:uFill>
                        <a:latin typeface="+mn-lt"/>
                      </a:endParaRPr>
                    </a:p>
                  </a:txBody>
                  <a:tcPr marL="82800" marR="82800">
                    <a:noFill/>
                  </a:tcPr>
                </a:tc>
                <a:extLst>
                  <a:ext uri="{0D108BD9-81ED-4DB2-BD59-A6C34878D82A}">
                    <a16:rowId xmlns:a16="http://schemas.microsoft.com/office/drawing/2014/main" val="10004"/>
                  </a:ext>
                </a:extLst>
              </a:tr>
              <a:tr h="385560">
                <a:tc>
                  <a:txBody>
                    <a:bodyPr/>
                    <a:lstStyle/>
                    <a:p>
                      <a:pPr>
                        <a:lnSpc>
                          <a:spcPct val="100000"/>
                        </a:lnSpc>
                      </a:pPr>
                      <a:r>
                        <a:rPr lang="en-US" sz="1500" b="1" strike="noStrike" spc="-1">
                          <a:solidFill>
                            <a:srgbClr val="000000"/>
                          </a:solidFill>
                          <a:uFill>
                            <a:solidFill>
                              <a:srgbClr val="FFFFFF"/>
                            </a:solidFill>
                          </a:uFill>
                          <a:latin typeface="Arial"/>
                        </a:rPr>
                        <a:t>E</a:t>
                      </a:r>
                      <a:endParaRPr lang="en-US" sz="1800" b="0" strike="noStrike" spc="-1">
                        <a:solidFill>
                          <a:srgbClr val="000000"/>
                        </a:solidFill>
                        <a:uFill>
                          <a:solidFill>
                            <a:srgbClr val="FFFFFF"/>
                          </a:solidFill>
                        </a:uFill>
                        <a:latin typeface="Arial"/>
                      </a:endParaRPr>
                    </a:p>
                  </a:txBody>
                  <a:tcPr marL="82800" marR="82800">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1" normalizeH="0" baseline="0" noProof="0" dirty="0">
                          <a:ln>
                            <a:noFill/>
                          </a:ln>
                          <a:solidFill>
                            <a:srgbClr val="000000"/>
                          </a:solidFill>
                          <a:effectLst/>
                          <a:uLnTx/>
                          <a:uFill>
                            <a:solidFill>
                              <a:srgbClr val="FFFFFF"/>
                            </a:solidFill>
                          </a:uFill>
                          <a:latin typeface="+mn-lt"/>
                        </a:rPr>
                        <a:t>66 %</a:t>
                      </a:r>
                      <a:endParaRPr kumimoji="0" lang="en-US" sz="1800" b="0" i="0" u="none" strike="noStrike" kern="1200" cap="none" spc="-1" normalizeH="0" baseline="0" noProof="0" dirty="0">
                        <a:ln>
                          <a:noFill/>
                        </a:ln>
                        <a:solidFill>
                          <a:srgbClr val="000000"/>
                        </a:solidFill>
                        <a:effectLst/>
                        <a:uLnTx/>
                        <a:uFill>
                          <a:solidFill>
                            <a:srgbClr val="FFFFFF"/>
                          </a:solidFill>
                        </a:uFill>
                        <a:latin typeface="+mn-lt"/>
                      </a:endParaRPr>
                    </a:p>
                  </a:txBody>
                  <a:tcPr marL="82800" marR="82800">
                    <a:noFill/>
                  </a:tcPr>
                </a:tc>
                <a:extLst>
                  <a:ext uri="{0D108BD9-81ED-4DB2-BD59-A6C34878D82A}">
                    <a16:rowId xmlns:a16="http://schemas.microsoft.com/office/drawing/2014/main" val="10005"/>
                  </a:ext>
                </a:extLst>
              </a:tr>
            </a:tbl>
          </a:graphicData>
        </a:graphic>
      </p:graphicFrame>
      <p:sp>
        <p:nvSpPr>
          <p:cNvPr id="289" name="CustomShape 5"/>
          <p:cNvSpPr/>
          <p:nvPr/>
        </p:nvSpPr>
        <p:spPr>
          <a:xfrm>
            <a:off x="5998680" y="3781080"/>
            <a:ext cx="342360" cy="342360"/>
          </a:xfrm>
          <a:prstGeom prst="ellipse">
            <a:avLst/>
          </a:prstGeom>
          <a:noFill/>
          <a:ln w="57240">
            <a:solidFill>
              <a:srgbClr val="00FF00"/>
            </a:solidFill>
            <a:round/>
          </a:ln>
        </p:spPr>
        <p:style>
          <a:lnRef idx="0">
            <a:scrgbClr r="0" g="0" b="0"/>
          </a:lnRef>
          <a:fillRef idx="0">
            <a:scrgbClr r="0" g="0" b="0"/>
          </a:fillRef>
          <a:effectRef idx="0">
            <a:scrgbClr r="0" g="0" b="0"/>
          </a:effectRef>
          <a:fontRef idx="minor"/>
        </p:style>
      </p:sp>
      <p:sp>
        <p:nvSpPr>
          <p:cNvPr id="4" name="Rectangle 3">
            <a:extLst>
              <a:ext uri="{FF2B5EF4-FFF2-40B4-BE49-F238E27FC236}">
                <a16:creationId xmlns:a16="http://schemas.microsoft.com/office/drawing/2014/main" id="{2CBA69A5-574B-4140-9BD0-C155A07A901C}"/>
              </a:ext>
            </a:extLst>
          </p:cNvPr>
          <p:cNvSpPr/>
          <p:nvPr/>
        </p:nvSpPr>
        <p:spPr>
          <a:xfrm>
            <a:off x="628560" y="1834859"/>
            <a:ext cx="4572000" cy="3139321"/>
          </a:xfrm>
          <a:prstGeom prst="rect">
            <a:avLst/>
          </a:prstGeom>
        </p:spPr>
        <p:txBody>
          <a:bodyPr>
            <a:spAutoFit/>
          </a:bodyPr>
          <a:lstStyle/>
          <a:p>
            <a:r>
              <a:rPr lang="en-US" sz="1100" dirty="0">
                <a:latin typeface="Courier New" panose="02070309020205020404" pitchFamily="49" charset="0"/>
                <a:cs typeface="Courier New" panose="02070309020205020404" pitchFamily="49" charset="0"/>
              </a:rPr>
              <a:t>void </a:t>
            </a:r>
            <a:r>
              <a:rPr lang="en-US" sz="1100" dirty="0" err="1">
                <a:latin typeface="Courier New" panose="02070309020205020404" pitchFamily="49" charset="0"/>
                <a:cs typeface="Courier New" panose="02070309020205020404" pitchFamily="49" charset="0"/>
              </a:rPr>
              <a:t>muchAccessSoCacheWow</a:t>
            </a:r>
            <a:r>
              <a:rPr lang="en-US" sz="1100" dirty="0">
                <a:latin typeface="Courier New" panose="02070309020205020404" pitchFamily="49" charset="0"/>
                <a:cs typeface="Courier New" panose="02070309020205020404" pitchFamily="49" charset="0"/>
              </a:rPr>
              <a:t>(int *</a:t>
            </a:r>
            <a:r>
              <a:rPr lang="en-US" sz="1100" dirty="0" err="1">
                <a:latin typeface="Courier New" panose="02070309020205020404" pitchFamily="49" charset="0"/>
                <a:cs typeface="Courier New" panose="02070309020205020404" pitchFamily="49" charset="0"/>
              </a:rPr>
              <a:t>bigArr</a:t>
            </a:r>
            <a:r>
              <a:rPr lang="en-US" sz="1100" dirty="0">
                <a:latin typeface="Courier New" panose="02070309020205020404" pitchFamily="49" charset="0"/>
                <a:cs typeface="Courier New" panose="02070309020205020404" pitchFamily="49" charset="0"/>
              </a:rPr>
              <a:t>){  </a:t>
            </a:r>
          </a:p>
          <a:p>
            <a:r>
              <a:rPr lang="en-US" sz="1100" dirty="0">
                <a:latin typeface="Courier New" panose="02070309020205020404" pitchFamily="49" charset="0"/>
                <a:cs typeface="Courier New" panose="02070309020205020404" pitchFamily="49" charset="0"/>
              </a:rPr>
              <a:t>    // 48 KB array of </a:t>
            </a:r>
            <a:r>
              <a:rPr lang="en-US" sz="1100" dirty="0" err="1">
                <a:latin typeface="Courier New" panose="02070309020205020404" pitchFamily="49" charset="0"/>
                <a:cs typeface="Courier New" panose="02070309020205020404" pitchFamily="49" charset="0"/>
              </a:rPr>
              <a:t>ints</a:t>
            </a:r>
            <a:r>
              <a:rPr lang="en-US" sz="1100" dirty="0">
                <a:latin typeface="Courier New" panose="02070309020205020404" pitchFamily="49" charset="0"/>
                <a:cs typeface="Courier New" panose="02070309020205020404" pitchFamily="49" charset="0"/>
              </a:rPr>
              <a:t>  </a:t>
            </a:r>
          </a:p>
          <a:p>
            <a:r>
              <a:rPr lang="en-US" sz="1100" dirty="0">
                <a:latin typeface="Courier New" panose="02070309020205020404" pitchFamily="49" charset="0"/>
                <a:cs typeface="Courier New" panose="02070309020205020404" pitchFamily="49" charset="0"/>
              </a:rPr>
              <a:t>    int length = (48*1024)/</a:t>
            </a:r>
            <a:r>
              <a:rPr lang="en-US" sz="1100" dirty="0" err="1">
                <a:latin typeface="Courier New" panose="02070309020205020404" pitchFamily="49" charset="0"/>
                <a:cs typeface="Courier New" panose="02070309020205020404" pitchFamily="49" charset="0"/>
              </a:rPr>
              <a:t>sizeof</a:t>
            </a:r>
            <a:r>
              <a:rPr lang="en-US" sz="1100" dirty="0">
                <a:latin typeface="Courier New" panose="02070309020205020404" pitchFamily="49" charset="0"/>
                <a:cs typeface="Courier New" panose="02070309020205020404" pitchFamily="49" charset="0"/>
              </a:rPr>
              <a:t>(int);</a:t>
            </a:r>
            <a:br>
              <a:rPr lang="en-US" sz="1100" dirty="0">
                <a:latin typeface="Courier New" panose="02070309020205020404" pitchFamily="49" charset="0"/>
                <a:cs typeface="Courier New" panose="02070309020205020404" pitchFamily="49" charset="0"/>
              </a:rPr>
            </a:br>
            <a:endParaRPr lang="en-US" sz="1100" dirty="0">
              <a:latin typeface="Courier New" panose="02070309020205020404" pitchFamily="49" charset="0"/>
              <a:cs typeface="Courier New" panose="02070309020205020404" pitchFamily="49" charset="0"/>
            </a:endParaRPr>
          </a:p>
          <a:p>
            <a:r>
              <a:rPr lang="en-US" sz="1100" dirty="0">
                <a:latin typeface="Courier New" panose="02070309020205020404" pitchFamily="49" charset="0"/>
                <a:cs typeface="Courier New" panose="02070309020205020404" pitchFamily="49" charset="0"/>
              </a:rPr>
              <a:t>    int access = 0;</a:t>
            </a:r>
            <a:br>
              <a:rPr lang="en-US" sz="1100" dirty="0">
                <a:latin typeface="Courier New" panose="02070309020205020404" pitchFamily="49" charset="0"/>
                <a:cs typeface="Courier New" panose="02070309020205020404" pitchFamily="49" charset="0"/>
              </a:rPr>
            </a:br>
            <a:endParaRPr lang="en-US" sz="1100" dirty="0">
              <a:latin typeface="Courier New" panose="02070309020205020404" pitchFamily="49" charset="0"/>
              <a:cs typeface="Courier New" panose="02070309020205020404" pitchFamily="49" charset="0"/>
            </a:endParaRPr>
          </a:p>
          <a:p>
            <a:r>
              <a:rPr lang="en-US" sz="1100" dirty="0">
                <a:latin typeface="Courier New" panose="02070309020205020404" pitchFamily="49" charset="0"/>
                <a:cs typeface="Courier New" panose="02070309020205020404" pitchFamily="49" charset="0"/>
              </a:rPr>
              <a:t>    // traverse array with stride 8</a:t>
            </a:r>
            <a:br>
              <a:rPr lang="en-US" sz="1100" dirty="0">
                <a:latin typeface="Courier New" panose="02070309020205020404" pitchFamily="49" charset="0"/>
                <a:cs typeface="Courier New" panose="02070309020205020404" pitchFamily="49" charset="0"/>
              </a:rPr>
            </a:br>
            <a:endParaRPr lang="en-US" sz="1100" dirty="0">
              <a:latin typeface="Courier New" panose="02070309020205020404" pitchFamily="49" charset="0"/>
              <a:cs typeface="Courier New" panose="02070309020205020404" pitchFamily="49" charset="0"/>
            </a:endParaRPr>
          </a:p>
          <a:p>
            <a:r>
              <a:rPr lang="en-US" sz="1100" dirty="0">
                <a:latin typeface="Courier New" panose="02070309020205020404" pitchFamily="49" charset="0"/>
                <a:cs typeface="Courier New" panose="02070309020205020404" pitchFamily="49" charset="0"/>
              </a:rPr>
              <a:t>    // pass 1</a:t>
            </a:r>
          </a:p>
          <a:p>
            <a:r>
              <a:rPr lang="en-US" sz="1100" dirty="0">
                <a:latin typeface="Courier New" panose="02070309020205020404" pitchFamily="49" charset="0"/>
                <a:cs typeface="Courier New" panose="02070309020205020404" pitchFamily="49" charset="0"/>
              </a:rPr>
              <a:t>    for(int </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 = 0; </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 &lt; length; </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+=8){</a:t>
            </a:r>
          </a:p>
          <a:p>
            <a:r>
              <a:rPr lang="en-US" sz="1100" dirty="0">
                <a:latin typeface="Courier New" panose="02070309020205020404" pitchFamily="49" charset="0"/>
                <a:cs typeface="Courier New" panose="02070309020205020404" pitchFamily="49" charset="0"/>
              </a:rPr>
              <a:t>        access = </a:t>
            </a:r>
            <a:r>
              <a:rPr lang="en-US" sz="1100" dirty="0" err="1">
                <a:latin typeface="Courier New" panose="02070309020205020404" pitchFamily="49" charset="0"/>
                <a:cs typeface="Courier New" panose="02070309020205020404" pitchFamily="49" charset="0"/>
              </a:rPr>
              <a:t>bigArr</a:t>
            </a:r>
            <a:r>
              <a:rPr lang="en-US" sz="1100" dirty="0">
                <a:latin typeface="Courier New" panose="02070309020205020404" pitchFamily="49" charset="0"/>
                <a:cs typeface="Courier New" panose="02070309020205020404" pitchFamily="49" charset="0"/>
              </a:rPr>
              <a:t>[</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a:t>
            </a:r>
          </a:p>
          <a:p>
            <a:r>
              <a:rPr lang="en-US" sz="1100" dirty="0">
                <a:latin typeface="Courier New" panose="02070309020205020404" pitchFamily="49" charset="0"/>
                <a:cs typeface="Courier New" panose="02070309020205020404" pitchFamily="49" charset="0"/>
              </a:rPr>
              <a:t>    }</a:t>
            </a:r>
          </a:p>
          <a:p>
            <a:endParaRPr lang="en-US" sz="1100" dirty="0">
              <a:latin typeface="Courier New" panose="02070309020205020404" pitchFamily="49" charset="0"/>
              <a:cs typeface="Courier New" panose="02070309020205020404" pitchFamily="49" charset="0"/>
            </a:endParaRPr>
          </a:p>
          <a:p>
            <a:r>
              <a:rPr lang="en-US" sz="1100" dirty="0">
                <a:latin typeface="Courier New" panose="02070309020205020404" pitchFamily="49" charset="0"/>
                <a:cs typeface="Courier New" panose="02070309020205020404" pitchFamily="49" charset="0"/>
              </a:rPr>
              <a:t>    // pass 2</a:t>
            </a:r>
          </a:p>
          <a:p>
            <a:r>
              <a:rPr lang="en-US" sz="1100" dirty="0">
                <a:latin typeface="Courier New" panose="02070309020205020404" pitchFamily="49" charset="0"/>
                <a:cs typeface="Courier New" panose="02070309020205020404" pitchFamily="49" charset="0"/>
              </a:rPr>
              <a:t>    for(int </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 = 0; </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 &lt; length; </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+=8){</a:t>
            </a:r>
          </a:p>
          <a:p>
            <a:r>
              <a:rPr lang="en-US" sz="1100" dirty="0">
                <a:latin typeface="Courier New" panose="02070309020205020404" pitchFamily="49" charset="0"/>
                <a:cs typeface="Courier New" panose="02070309020205020404" pitchFamily="49" charset="0"/>
              </a:rPr>
              <a:t>        access = </a:t>
            </a:r>
            <a:r>
              <a:rPr lang="en-US" sz="1100" dirty="0" err="1">
                <a:latin typeface="Courier New" panose="02070309020205020404" pitchFamily="49" charset="0"/>
                <a:cs typeface="Courier New" panose="02070309020205020404" pitchFamily="49" charset="0"/>
              </a:rPr>
              <a:t>bigArr</a:t>
            </a:r>
            <a:r>
              <a:rPr lang="en-US" sz="1100" dirty="0">
                <a:latin typeface="Courier New" panose="02070309020205020404" pitchFamily="49" charset="0"/>
                <a:cs typeface="Courier New" panose="02070309020205020404" pitchFamily="49" charset="0"/>
              </a:rPr>
              <a:t>[</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a:t>
            </a:r>
          </a:p>
          <a:p>
            <a:r>
              <a:rPr lang="en-US" sz="1100" dirty="0">
                <a:latin typeface="Courier New" panose="02070309020205020404" pitchFamily="49" charset="0"/>
                <a:cs typeface="Courier New" panose="02070309020205020404" pitchFamily="49" charset="0"/>
              </a:rPr>
              <a:t>    }</a:t>
            </a:r>
          </a:p>
          <a:p>
            <a:r>
              <a:rPr lang="en-US" sz="1100" dirty="0">
                <a:latin typeface="Courier New" panose="02070309020205020404" pitchFamily="49" charset="0"/>
                <a:cs typeface="Courier New" panose="02070309020205020404" pitchFamily="49" charset="0"/>
              </a:rPr>
              <a:t>}</a:t>
            </a:r>
          </a:p>
        </p:txBody>
      </p:sp>
      <p:sp>
        <p:nvSpPr>
          <p:cNvPr id="5" name="Rectangle 4">
            <a:extLst>
              <a:ext uri="{FF2B5EF4-FFF2-40B4-BE49-F238E27FC236}">
                <a16:creationId xmlns:a16="http://schemas.microsoft.com/office/drawing/2014/main" id="{49D3286D-7496-4B70-8AD4-704D6356E3C4}"/>
              </a:ext>
            </a:extLst>
          </p:cNvPr>
          <p:cNvSpPr/>
          <p:nvPr/>
        </p:nvSpPr>
        <p:spPr>
          <a:xfrm>
            <a:off x="628560" y="1000775"/>
            <a:ext cx="7886520" cy="830997"/>
          </a:xfrm>
          <a:prstGeom prst="rect">
            <a:avLst/>
          </a:prstGeom>
        </p:spPr>
        <p:txBody>
          <a:bodyPr wrap="square">
            <a:spAutoFit/>
          </a:bodyPr>
          <a:lstStyle/>
          <a:p>
            <a:r>
              <a:rPr lang="en-US" sz="1600" dirty="0"/>
              <a:t>Consider a 32 KB cache in a 32 bit address space. The cache is 8-way associative and has 64 bytes per block. A LRU (Least Recently Used) replacement policy is used.</a:t>
            </a:r>
            <a:br>
              <a:rPr lang="en-US" sz="1600" dirty="0"/>
            </a:br>
            <a:r>
              <a:rPr lang="en-US" sz="1600" dirty="0"/>
              <a:t>What is the miss rate on </a:t>
            </a:r>
            <a:r>
              <a:rPr lang="en-US" sz="1600" b="1" dirty="0"/>
              <a:t>‘pass 1’</a:t>
            </a:r>
            <a:r>
              <a:rPr lang="en-US" sz="1600" dirty="0"/>
              <a:t>?</a:t>
            </a:r>
          </a:p>
        </p:txBody>
      </p:sp>
    </p:spTree>
    <p:extLst>
      <p:ext uri="{BB962C8B-B14F-4D97-AF65-F5344CB8AC3E}">
        <p14:creationId xmlns:p14="http://schemas.microsoft.com/office/powerpoint/2010/main" val="41842123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 name="TextShape 2"/>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Cache Misses</a:t>
            </a:r>
            <a:endParaRPr lang="en-US" sz="1350" b="0" strike="noStrike" spc="-1">
              <a:solidFill>
                <a:srgbClr val="000000"/>
              </a:solidFill>
              <a:uFill>
                <a:solidFill>
                  <a:srgbClr val="FFFFFF"/>
                </a:solidFill>
              </a:uFill>
              <a:latin typeface="Arial"/>
            </a:endParaRPr>
          </a:p>
        </p:txBody>
      </p:sp>
      <p:graphicFrame>
        <p:nvGraphicFramePr>
          <p:cNvPr id="287" name="Table 3"/>
          <p:cNvGraphicFramePr/>
          <p:nvPr/>
        </p:nvGraphicFramePr>
        <p:xfrm>
          <a:off x="5998680" y="2249640"/>
          <a:ext cx="1871640" cy="2309760"/>
        </p:xfrm>
        <a:graphic>
          <a:graphicData uri="http://schemas.openxmlformats.org/drawingml/2006/table">
            <a:tbl>
              <a:tblPr/>
              <a:tblGrid>
                <a:gridCol w="372240">
                  <a:extLst>
                    <a:ext uri="{9D8B030D-6E8A-4147-A177-3AD203B41FA5}">
                      <a16:colId xmlns:a16="http://schemas.microsoft.com/office/drawing/2014/main" val="20000"/>
                    </a:ext>
                  </a:extLst>
                </a:gridCol>
                <a:gridCol w="1499400">
                  <a:extLst>
                    <a:ext uri="{9D8B030D-6E8A-4147-A177-3AD203B41FA5}">
                      <a16:colId xmlns:a16="http://schemas.microsoft.com/office/drawing/2014/main" val="20001"/>
                    </a:ext>
                  </a:extLst>
                </a:gridCol>
              </a:tblGrid>
              <a:tr h="384840">
                <a:tc>
                  <a:txBody>
                    <a:bodyPr/>
                    <a:lstStyle/>
                    <a:p>
                      <a:endParaRPr lang="en-US"/>
                    </a:p>
                  </a:txBody>
                  <a:tcPr marL="82800" marR="82800">
                    <a:noFill/>
                  </a:tcPr>
                </a:tc>
                <a:tc>
                  <a:txBody>
                    <a:bodyPr/>
                    <a:lstStyle/>
                    <a:p>
                      <a:pPr algn="ctr">
                        <a:lnSpc>
                          <a:spcPct val="100000"/>
                        </a:lnSpc>
                      </a:pPr>
                      <a:r>
                        <a:rPr lang="en-US" sz="1600" b="0" strike="noStrike" spc="-1" dirty="0">
                          <a:solidFill>
                            <a:srgbClr val="000000"/>
                          </a:solidFill>
                          <a:uFill>
                            <a:solidFill>
                              <a:srgbClr val="FFFFFF"/>
                            </a:solidFill>
                          </a:uFill>
                          <a:latin typeface="Arial"/>
                        </a:rPr>
                        <a:t>Miss Rate</a:t>
                      </a:r>
                      <a:endParaRPr lang="en-US" sz="1800" b="0" strike="noStrike" spc="-1" dirty="0">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0"/>
                  </a:ext>
                </a:extLst>
              </a:tr>
              <a:tr h="384840">
                <a:tc>
                  <a:txBody>
                    <a:bodyPr/>
                    <a:lstStyle/>
                    <a:p>
                      <a:pPr>
                        <a:lnSpc>
                          <a:spcPct val="100000"/>
                        </a:lnSpc>
                      </a:pPr>
                      <a:r>
                        <a:rPr lang="en-US" sz="1500" b="1" strike="noStrike" spc="-1">
                          <a:solidFill>
                            <a:srgbClr val="000000"/>
                          </a:solidFill>
                          <a:uFill>
                            <a:solidFill>
                              <a:srgbClr val="FFFFFF"/>
                            </a:solidFill>
                          </a:uFill>
                          <a:latin typeface="Arial"/>
                        </a:rPr>
                        <a:t>A</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dirty="0">
                          <a:solidFill>
                            <a:srgbClr val="000000"/>
                          </a:solidFill>
                          <a:uFill>
                            <a:solidFill>
                              <a:srgbClr val="FFFFFF"/>
                            </a:solidFill>
                          </a:uFill>
                          <a:latin typeface="Arial"/>
                        </a:rPr>
                        <a:t>0 %</a:t>
                      </a:r>
                      <a:endParaRPr lang="en-US" sz="1800" b="0" strike="noStrike" spc="-1" dirty="0">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1"/>
                  </a:ext>
                </a:extLst>
              </a:tr>
              <a:tr h="384840">
                <a:tc>
                  <a:txBody>
                    <a:bodyPr/>
                    <a:lstStyle/>
                    <a:p>
                      <a:pPr>
                        <a:lnSpc>
                          <a:spcPct val="100000"/>
                        </a:lnSpc>
                      </a:pPr>
                      <a:r>
                        <a:rPr lang="en-US" sz="1500" b="1" strike="noStrike" spc="-1">
                          <a:solidFill>
                            <a:srgbClr val="000000"/>
                          </a:solidFill>
                          <a:uFill>
                            <a:solidFill>
                              <a:srgbClr val="FFFFFF"/>
                            </a:solidFill>
                          </a:uFill>
                          <a:latin typeface="Arial"/>
                        </a:rPr>
                        <a:t>B</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dirty="0">
                          <a:solidFill>
                            <a:srgbClr val="000000"/>
                          </a:solidFill>
                          <a:uFill>
                            <a:solidFill>
                              <a:srgbClr val="FFFFFF"/>
                            </a:solidFill>
                          </a:uFill>
                          <a:latin typeface="Arial"/>
                        </a:rPr>
                        <a:t>25 %</a:t>
                      </a:r>
                      <a:endParaRPr lang="en-US" sz="1800" b="0" strike="noStrike" spc="-1" dirty="0">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2"/>
                  </a:ext>
                </a:extLst>
              </a:tr>
              <a:tr h="384840">
                <a:tc>
                  <a:txBody>
                    <a:bodyPr/>
                    <a:lstStyle/>
                    <a:p>
                      <a:pPr>
                        <a:lnSpc>
                          <a:spcPct val="100000"/>
                        </a:lnSpc>
                      </a:pPr>
                      <a:r>
                        <a:rPr lang="en-US" sz="1500" b="1" strike="noStrike" spc="-1">
                          <a:solidFill>
                            <a:srgbClr val="000000"/>
                          </a:solidFill>
                          <a:uFill>
                            <a:solidFill>
                              <a:srgbClr val="FFFFFF"/>
                            </a:solidFill>
                          </a:uFill>
                          <a:latin typeface="Arial"/>
                        </a:rPr>
                        <a:t>C</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dirty="0">
                          <a:solidFill>
                            <a:srgbClr val="000000"/>
                          </a:solidFill>
                          <a:uFill>
                            <a:solidFill>
                              <a:srgbClr val="FFFFFF"/>
                            </a:solidFill>
                          </a:uFill>
                          <a:latin typeface="Arial"/>
                        </a:rPr>
                        <a:t>33 %</a:t>
                      </a:r>
                      <a:endParaRPr lang="en-US" sz="1800" b="0" strike="noStrike" spc="-1" dirty="0">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3"/>
                  </a:ext>
                </a:extLst>
              </a:tr>
              <a:tr h="384840">
                <a:tc>
                  <a:txBody>
                    <a:bodyPr/>
                    <a:lstStyle/>
                    <a:p>
                      <a:pPr>
                        <a:lnSpc>
                          <a:spcPct val="100000"/>
                        </a:lnSpc>
                      </a:pPr>
                      <a:r>
                        <a:rPr lang="en-US" sz="1500" b="1" strike="noStrike" spc="-1">
                          <a:solidFill>
                            <a:srgbClr val="000000"/>
                          </a:solidFill>
                          <a:uFill>
                            <a:solidFill>
                              <a:srgbClr val="FFFFFF"/>
                            </a:solidFill>
                          </a:uFill>
                          <a:latin typeface="Arial"/>
                        </a:rPr>
                        <a:t>D</a:t>
                      </a:r>
                      <a:endParaRPr lang="en-US" sz="1800" b="0" strike="noStrike" spc="-1">
                        <a:solidFill>
                          <a:srgbClr val="000000"/>
                        </a:solidFill>
                        <a:uFill>
                          <a:solidFill>
                            <a:srgbClr val="FFFFFF"/>
                          </a:solidFill>
                        </a:uFill>
                        <a:latin typeface="Arial"/>
                      </a:endParaRPr>
                    </a:p>
                  </a:txBody>
                  <a:tcPr marL="82800" marR="82800">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1" normalizeH="0" baseline="0" noProof="0" dirty="0">
                          <a:ln>
                            <a:noFill/>
                          </a:ln>
                          <a:solidFill>
                            <a:srgbClr val="000000"/>
                          </a:solidFill>
                          <a:effectLst/>
                          <a:uLnTx/>
                          <a:uFill>
                            <a:solidFill>
                              <a:srgbClr val="FFFFFF"/>
                            </a:solidFill>
                          </a:uFill>
                          <a:latin typeface="+mn-lt"/>
                        </a:rPr>
                        <a:t>50 %</a:t>
                      </a:r>
                      <a:endParaRPr kumimoji="0" lang="en-US" sz="1800" b="0" i="0" u="none" strike="noStrike" kern="1200" cap="none" spc="-1" normalizeH="0" baseline="0" noProof="0" dirty="0">
                        <a:ln>
                          <a:noFill/>
                        </a:ln>
                        <a:solidFill>
                          <a:srgbClr val="000000"/>
                        </a:solidFill>
                        <a:effectLst/>
                        <a:uLnTx/>
                        <a:uFill>
                          <a:solidFill>
                            <a:srgbClr val="FFFFFF"/>
                          </a:solidFill>
                        </a:uFill>
                        <a:latin typeface="+mn-lt"/>
                      </a:endParaRPr>
                    </a:p>
                  </a:txBody>
                  <a:tcPr marL="82800" marR="82800">
                    <a:noFill/>
                  </a:tcPr>
                </a:tc>
                <a:extLst>
                  <a:ext uri="{0D108BD9-81ED-4DB2-BD59-A6C34878D82A}">
                    <a16:rowId xmlns:a16="http://schemas.microsoft.com/office/drawing/2014/main" val="10004"/>
                  </a:ext>
                </a:extLst>
              </a:tr>
              <a:tr h="385560">
                <a:tc>
                  <a:txBody>
                    <a:bodyPr/>
                    <a:lstStyle/>
                    <a:p>
                      <a:pPr>
                        <a:lnSpc>
                          <a:spcPct val="100000"/>
                        </a:lnSpc>
                      </a:pPr>
                      <a:r>
                        <a:rPr lang="en-US" sz="1500" b="1" strike="noStrike" spc="-1">
                          <a:solidFill>
                            <a:srgbClr val="000000"/>
                          </a:solidFill>
                          <a:uFill>
                            <a:solidFill>
                              <a:srgbClr val="FFFFFF"/>
                            </a:solidFill>
                          </a:uFill>
                          <a:latin typeface="Arial"/>
                        </a:rPr>
                        <a:t>E</a:t>
                      </a:r>
                      <a:endParaRPr lang="en-US" sz="1800" b="0" strike="noStrike" spc="-1">
                        <a:solidFill>
                          <a:srgbClr val="000000"/>
                        </a:solidFill>
                        <a:uFill>
                          <a:solidFill>
                            <a:srgbClr val="FFFFFF"/>
                          </a:solidFill>
                        </a:uFill>
                        <a:latin typeface="Arial"/>
                      </a:endParaRPr>
                    </a:p>
                  </a:txBody>
                  <a:tcPr marL="82800" marR="82800">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1" normalizeH="0" baseline="0" noProof="0" dirty="0">
                          <a:ln>
                            <a:noFill/>
                          </a:ln>
                          <a:solidFill>
                            <a:srgbClr val="000000"/>
                          </a:solidFill>
                          <a:effectLst/>
                          <a:uLnTx/>
                          <a:uFill>
                            <a:solidFill>
                              <a:srgbClr val="FFFFFF"/>
                            </a:solidFill>
                          </a:uFill>
                          <a:latin typeface="+mn-lt"/>
                        </a:rPr>
                        <a:t>66 %</a:t>
                      </a:r>
                      <a:endParaRPr kumimoji="0" lang="en-US" sz="1800" b="0" i="0" u="none" strike="noStrike" kern="1200" cap="none" spc="-1" normalizeH="0" baseline="0" noProof="0" dirty="0">
                        <a:ln>
                          <a:noFill/>
                        </a:ln>
                        <a:solidFill>
                          <a:srgbClr val="000000"/>
                        </a:solidFill>
                        <a:effectLst/>
                        <a:uLnTx/>
                        <a:uFill>
                          <a:solidFill>
                            <a:srgbClr val="FFFFFF"/>
                          </a:solidFill>
                        </a:uFill>
                        <a:latin typeface="+mn-lt"/>
                      </a:endParaRPr>
                    </a:p>
                  </a:txBody>
                  <a:tcPr marL="82800" marR="82800">
                    <a:noFill/>
                  </a:tcPr>
                </a:tc>
                <a:extLst>
                  <a:ext uri="{0D108BD9-81ED-4DB2-BD59-A6C34878D82A}">
                    <a16:rowId xmlns:a16="http://schemas.microsoft.com/office/drawing/2014/main" val="10005"/>
                  </a:ext>
                </a:extLst>
              </a:tr>
            </a:tbl>
          </a:graphicData>
        </a:graphic>
      </p:graphicFrame>
      <p:sp>
        <p:nvSpPr>
          <p:cNvPr id="4" name="Rectangle 3">
            <a:extLst>
              <a:ext uri="{FF2B5EF4-FFF2-40B4-BE49-F238E27FC236}">
                <a16:creationId xmlns:a16="http://schemas.microsoft.com/office/drawing/2014/main" id="{2CBA69A5-574B-4140-9BD0-C155A07A901C}"/>
              </a:ext>
            </a:extLst>
          </p:cNvPr>
          <p:cNvSpPr/>
          <p:nvPr/>
        </p:nvSpPr>
        <p:spPr>
          <a:xfrm>
            <a:off x="628560" y="1834859"/>
            <a:ext cx="4572000" cy="3139321"/>
          </a:xfrm>
          <a:prstGeom prst="rect">
            <a:avLst/>
          </a:prstGeom>
        </p:spPr>
        <p:txBody>
          <a:bodyPr>
            <a:spAutoFit/>
          </a:bodyPr>
          <a:lstStyle/>
          <a:p>
            <a:r>
              <a:rPr lang="en-US" sz="1100" dirty="0">
                <a:latin typeface="Courier New" panose="02070309020205020404" pitchFamily="49" charset="0"/>
                <a:cs typeface="Courier New" panose="02070309020205020404" pitchFamily="49" charset="0"/>
              </a:rPr>
              <a:t>void </a:t>
            </a:r>
            <a:r>
              <a:rPr lang="en-US" sz="1100" dirty="0" err="1">
                <a:latin typeface="Courier New" panose="02070309020205020404" pitchFamily="49" charset="0"/>
                <a:cs typeface="Courier New" panose="02070309020205020404" pitchFamily="49" charset="0"/>
              </a:rPr>
              <a:t>muchAccessSoCacheWow</a:t>
            </a:r>
            <a:r>
              <a:rPr lang="en-US" sz="1100" dirty="0">
                <a:latin typeface="Courier New" panose="02070309020205020404" pitchFamily="49" charset="0"/>
                <a:cs typeface="Courier New" panose="02070309020205020404" pitchFamily="49" charset="0"/>
              </a:rPr>
              <a:t>(int *</a:t>
            </a:r>
            <a:r>
              <a:rPr lang="en-US" sz="1100" dirty="0" err="1">
                <a:latin typeface="Courier New" panose="02070309020205020404" pitchFamily="49" charset="0"/>
                <a:cs typeface="Courier New" panose="02070309020205020404" pitchFamily="49" charset="0"/>
              </a:rPr>
              <a:t>bigArr</a:t>
            </a:r>
            <a:r>
              <a:rPr lang="en-US" sz="1100" dirty="0">
                <a:latin typeface="Courier New" panose="02070309020205020404" pitchFamily="49" charset="0"/>
                <a:cs typeface="Courier New" panose="02070309020205020404" pitchFamily="49" charset="0"/>
              </a:rPr>
              <a:t>){  </a:t>
            </a:r>
          </a:p>
          <a:p>
            <a:r>
              <a:rPr lang="en-US" sz="1100" dirty="0">
                <a:latin typeface="Courier New" panose="02070309020205020404" pitchFamily="49" charset="0"/>
                <a:cs typeface="Courier New" panose="02070309020205020404" pitchFamily="49" charset="0"/>
              </a:rPr>
              <a:t>    // 48 KB array of </a:t>
            </a:r>
            <a:r>
              <a:rPr lang="en-US" sz="1100" dirty="0" err="1">
                <a:latin typeface="Courier New" panose="02070309020205020404" pitchFamily="49" charset="0"/>
                <a:cs typeface="Courier New" panose="02070309020205020404" pitchFamily="49" charset="0"/>
              </a:rPr>
              <a:t>ints</a:t>
            </a:r>
            <a:r>
              <a:rPr lang="en-US" sz="1100" dirty="0">
                <a:latin typeface="Courier New" panose="02070309020205020404" pitchFamily="49" charset="0"/>
                <a:cs typeface="Courier New" panose="02070309020205020404" pitchFamily="49" charset="0"/>
              </a:rPr>
              <a:t>  </a:t>
            </a:r>
          </a:p>
          <a:p>
            <a:r>
              <a:rPr lang="en-US" sz="1100" dirty="0">
                <a:latin typeface="Courier New" panose="02070309020205020404" pitchFamily="49" charset="0"/>
                <a:cs typeface="Courier New" panose="02070309020205020404" pitchFamily="49" charset="0"/>
              </a:rPr>
              <a:t>    int length = (48*1024)/</a:t>
            </a:r>
            <a:r>
              <a:rPr lang="en-US" sz="1100" dirty="0" err="1">
                <a:latin typeface="Courier New" panose="02070309020205020404" pitchFamily="49" charset="0"/>
                <a:cs typeface="Courier New" panose="02070309020205020404" pitchFamily="49" charset="0"/>
              </a:rPr>
              <a:t>sizeof</a:t>
            </a:r>
            <a:r>
              <a:rPr lang="en-US" sz="1100" dirty="0">
                <a:latin typeface="Courier New" panose="02070309020205020404" pitchFamily="49" charset="0"/>
                <a:cs typeface="Courier New" panose="02070309020205020404" pitchFamily="49" charset="0"/>
              </a:rPr>
              <a:t>(int);</a:t>
            </a:r>
            <a:br>
              <a:rPr lang="en-US" sz="1100" dirty="0">
                <a:latin typeface="Courier New" panose="02070309020205020404" pitchFamily="49" charset="0"/>
                <a:cs typeface="Courier New" panose="02070309020205020404" pitchFamily="49" charset="0"/>
              </a:rPr>
            </a:br>
            <a:endParaRPr lang="en-US" sz="1100" dirty="0">
              <a:latin typeface="Courier New" panose="02070309020205020404" pitchFamily="49" charset="0"/>
              <a:cs typeface="Courier New" panose="02070309020205020404" pitchFamily="49" charset="0"/>
            </a:endParaRPr>
          </a:p>
          <a:p>
            <a:r>
              <a:rPr lang="en-US" sz="1100" dirty="0">
                <a:latin typeface="Courier New" panose="02070309020205020404" pitchFamily="49" charset="0"/>
                <a:cs typeface="Courier New" panose="02070309020205020404" pitchFamily="49" charset="0"/>
              </a:rPr>
              <a:t>    int access = 0;</a:t>
            </a:r>
            <a:br>
              <a:rPr lang="en-US" sz="1100" dirty="0">
                <a:latin typeface="Courier New" panose="02070309020205020404" pitchFamily="49" charset="0"/>
                <a:cs typeface="Courier New" panose="02070309020205020404" pitchFamily="49" charset="0"/>
              </a:rPr>
            </a:br>
            <a:endParaRPr lang="en-US" sz="1100" dirty="0">
              <a:latin typeface="Courier New" panose="02070309020205020404" pitchFamily="49" charset="0"/>
              <a:cs typeface="Courier New" panose="02070309020205020404" pitchFamily="49" charset="0"/>
            </a:endParaRPr>
          </a:p>
          <a:p>
            <a:r>
              <a:rPr lang="en-US" sz="1100" dirty="0">
                <a:latin typeface="Courier New" panose="02070309020205020404" pitchFamily="49" charset="0"/>
                <a:cs typeface="Courier New" panose="02070309020205020404" pitchFamily="49" charset="0"/>
              </a:rPr>
              <a:t>    // traverse array with stride 8</a:t>
            </a:r>
            <a:br>
              <a:rPr lang="en-US" sz="1100" dirty="0">
                <a:latin typeface="Courier New" panose="02070309020205020404" pitchFamily="49" charset="0"/>
                <a:cs typeface="Courier New" panose="02070309020205020404" pitchFamily="49" charset="0"/>
              </a:rPr>
            </a:br>
            <a:endParaRPr lang="en-US" sz="1100" dirty="0">
              <a:latin typeface="Courier New" panose="02070309020205020404" pitchFamily="49" charset="0"/>
              <a:cs typeface="Courier New" panose="02070309020205020404" pitchFamily="49" charset="0"/>
            </a:endParaRPr>
          </a:p>
          <a:p>
            <a:r>
              <a:rPr lang="en-US" sz="1100" dirty="0">
                <a:latin typeface="Courier New" panose="02070309020205020404" pitchFamily="49" charset="0"/>
                <a:cs typeface="Courier New" panose="02070309020205020404" pitchFamily="49" charset="0"/>
              </a:rPr>
              <a:t>    // pass 1</a:t>
            </a:r>
          </a:p>
          <a:p>
            <a:r>
              <a:rPr lang="en-US" sz="1100" dirty="0">
                <a:latin typeface="Courier New" panose="02070309020205020404" pitchFamily="49" charset="0"/>
                <a:cs typeface="Courier New" panose="02070309020205020404" pitchFamily="49" charset="0"/>
              </a:rPr>
              <a:t>    for(int </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 = 0; </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 &lt; length; </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+=8){</a:t>
            </a:r>
          </a:p>
          <a:p>
            <a:r>
              <a:rPr lang="en-US" sz="1100" dirty="0">
                <a:latin typeface="Courier New" panose="02070309020205020404" pitchFamily="49" charset="0"/>
                <a:cs typeface="Courier New" panose="02070309020205020404" pitchFamily="49" charset="0"/>
              </a:rPr>
              <a:t>        access = </a:t>
            </a:r>
            <a:r>
              <a:rPr lang="en-US" sz="1100" dirty="0" err="1">
                <a:latin typeface="Courier New" panose="02070309020205020404" pitchFamily="49" charset="0"/>
                <a:cs typeface="Courier New" panose="02070309020205020404" pitchFamily="49" charset="0"/>
              </a:rPr>
              <a:t>bigArr</a:t>
            </a:r>
            <a:r>
              <a:rPr lang="en-US" sz="1100" dirty="0">
                <a:latin typeface="Courier New" panose="02070309020205020404" pitchFamily="49" charset="0"/>
                <a:cs typeface="Courier New" panose="02070309020205020404" pitchFamily="49" charset="0"/>
              </a:rPr>
              <a:t>[</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a:t>
            </a:r>
          </a:p>
          <a:p>
            <a:r>
              <a:rPr lang="en-US" sz="1100" dirty="0">
                <a:latin typeface="Courier New" panose="02070309020205020404" pitchFamily="49" charset="0"/>
                <a:cs typeface="Courier New" panose="02070309020205020404" pitchFamily="49" charset="0"/>
              </a:rPr>
              <a:t>    }</a:t>
            </a:r>
          </a:p>
          <a:p>
            <a:endParaRPr lang="en-US" sz="1100" dirty="0">
              <a:latin typeface="Courier New" panose="02070309020205020404" pitchFamily="49" charset="0"/>
              <a:cs typeface="Courier New" panose="02070309020205020404" pitchFamily="49" charset="0"/>
            </a:endParaRPr>
          </a:p>
          <a:p>
            <a:r>
              <a:rPr lang="en-US" sz="1100" dirty="0">
                <a:latin typeface="Courier New" panose="02070309020205020404" pitchFamily="49" charset="0"/>
                <a:cs typeface="Courier New" panose="02070309020205020404" pitchFamily="49" charset="0"/>
              </a:rPr>
              <a:t>    // pass 2</a:t>
            </a:r>
          </a:p>
          <a:p>
            <a:r>
              <a:rPr lang="en-US" sz="1100" dirty="0">
                <a:latin typeface="Courier New" panose="02070309020205020404" pitchFamily="49" charset="0"/>
                <a:cs typeface="Courier New" panose="02070309020205020404" pitchFamily="49" charset="0"/>
              </a:rPr>
              <a:t>    for(int </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 = 0; </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 &lt; length; </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+=8){</a:t>
            </a:r>
          </a:p>
          <a:p>
            <a:r>
              <a:rPr lang="en-US" sz="1100" dirty="0">
                <a:latin typeface="Courier New" panose="02070309020205020404" pitchFamily="49" charset="0"/>
                <a:cs typeface="Courier New" panose="02070309020205020404" pitchFamily="49" charset="0"/>
              </a:rPr>
              <a:t>        access = </a:t>
            </a:r>
            <a:r>
              <a:rPr lang="en-US" sz="1100" dirty="0" err="1">
                <a:latin typeface="Courier New" panose="02070309020205020404" pitchFamily="49" charset="0"/>
                <a:cs typeface="Courier New" panose="02070309020205020404" pitchFamily="49" charset="0"/>
              </a:rPr>
              <a:t>bigArr</a:t>
            </a:r>
            <a:r>
              <a:rPr lang="en-US" sz="1100" dirty="0">
                <a:latin typeface="Courier New" panose="02070309020205020404" pitchFamily="49" charset="0"/>
                <a:cs typeface="Courier New" panose="02070309020205020404" pitchFamily="49" charset="0"/>
              </a:rPr>
              <a:t>[</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a:t>
            </a:r>
          </a:p>
          <a:p>
            <a:r>
              <a:rPr lang="en-US" sz="1100" dirty="0">
                <a:latin typeface="Courier New" panose="02070309020205020404" pitchFamily="49" charset="0"/>
                <a:cs typeface="Courier New" panose="02070309020205020404" pitchFamily="49" charset="0"/>
              </a:rPr>
              <a:t>    }</a:t>
            </a:r>
          </a:p>
          <a:p>
            <a:r>
              <a:rPr lang="en-US" sz="1100" dirty="0">
                <a:latin typeface="Courier New" panose="02070309020205020404" pitchFamily="49" charset="0"/>
                <a:cs typeface="Courier New" panose="02070309020205020404" pitchFamily="49" charset="0"/>
              </a:rPr>
              <a:t>}</a:t>
            </a:r>
          </a:p>
        </p:txBody>
      </p:sp>
      <p:sp>
        <p:nvSpPr>
          <p:cNvPr id="5" name="Rectangle 4">
            <a:extLst>
              <a:ext uri="{FF2B5EF4-FFF2-40B4-BE49-F238E27FC236}">
                <a16:creationId xmlns:a16="http://schemas.microsoft.com/office/drawing/2014/main" id="{49D3286D-7496-4B70-8AD4-704D6356E3C4}"/>
              </a:ext>
            </a:extLst>
          </p:cNvPr>
          <p:cNvSpPr/>
          <p:nvPr/>
        </p:nvSpPr>
        <p:spPr>
          <a:xfrm>
            <a:off x="628560" y="1000775"/>
            <a:ext cx="7886520" cy="830997"/>
          </a:xfrm>
          <a:prstGeom prst="rect">
            <a:avLst/>
          </a:prstGeom>
        </p:spPr>
        <p:txBody>
          <a:bodyPr wrap="square">
            <a:spAutoFit/>
          </a:bodyPr>
          <a:lstStyle/>
          <a:p>
            <a:r>
              <a:rPr lang="en-US" sz="1600" dirty="0"/>
              <a:t>Consider a 32 KB cache in a 32 bit address space. The cache is 8-way associative and has 64 bytes per block. A LRU (Least Recently Used) replacement policy is used.</a:t>
            </a:r>
            <a:br>
              <a:rPr lang="en-US" sz="1600" dirty="0"/>
            </a:br>
            <a:r>
              <a:rPr lang="en-US" sz="1600" dirty="0"/>
              <a:t>What is the miss rate on </a:t>
            </a:r>
            <a:r>
              <a:rPr lang="en-US" sz="1600" b="1" dirty="0"/>
              <a:t>‘pass 2’</a:t>
            </a:r>
            <a:r>
              <a:rPr lang="en-US" sz="1600" dirty="0"/>
              <a:t>?</a:t>
            </a:r>
          </a:p>
        </p:txBody>
      </p:sp>
    </p:spTree>
    <p:extLst>
      <p:ext uri="{BB962C8B-B14F-4D97-AF65-F5344CB8AC3E}">
        <p14:creationId xmlns:p14="http://schemas.microsoft.com/office/powerpoint/2010/main" val="20725089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 name="TextShape 2"/>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Cache Misses</a:t>
            </a:r>
            <a:endParaRPr lang="en-US" sz="1350" b="0" strike="noStrike" spc="-1">
              <a:solidFill>
                <a:srgbClr val="000000"/>
              </a:solidFill>
              <a:uFill>
                <a:solidFill>
                  <a:srgbClr val="FFFFFF"/>
                </a:solidFill>
              </a:uFill>
              <a:latin typeface="Arial"/>
            </a:endParaRPr>
          </a:p>
        </p:txBody>
      </p:sp>
      <p:graphicFrame>
        <p:nvGraphicFramePr>
          <p:cNvPr id="287" name="Table 3"/>
          <p:cNvGraphicFramePr/>
          <p:nvPr/>
        </p:nvGraphicFramePr>
        <p:xfrm>
          <a:off x="5998680" y="2249640"/>
          <a:ext cx="1871640" cy="2309760"/>
        </p:xfrm>
        <a:graphic>
          <a:graphicData uri="http://schemas.openxmlformats.org/drawingml/2006/table">
            <a:tbl>
              <a:tblPr/>
              <a:tblGrid>
                <a:gridCol w="372240">
                  <a:extLst>
                    <a:ext uri="{9D8B030D-6E8A-4147-A177-3AD203B41FA5}">
                      <a16:colId xmlns:a16="http://schemas.microsoft.com/office/drawing/2014/main" val="20000"/>
                    </a:ext>
                  </a:extLst>
                </a:gridCol>
                <a:gridCol w="1499400">
                  <a:extLst>
                    <a:ext uri="{9D8B030D-6E8A-4147-A177-3AD203B41FA5}">
                      <a16:colId xmlns:a16="http://schemas.microsoft.com/office/drawing/2014/main" val="20001"/>
                    </a:ext>
                  </a:extLst>
                </a:gridCol>
              </a:tblGrid>
              <a:tr h="384840">
                <a:tc>
                  <a:txBody>
                    <a:bodyPr/>
                    <a:lstStyle/>
                    <a:p>
                      <a:endParaRPr lang="en-US"/>
                    </a:p>
                  </a:txBody>
                  <a:tcPr marL="82800" marR="82800">
                    <a:noFill/>
                  </a:tcPr>
                </a:tc>
                <a:tc>
                  <a:txBody>
                    <a:bodyPr/>
                    <a:lstStyle/>
                    <a:p>
                      <a:pPr algn="ctr">
                        <a:lnSpc>
                          <a:spcPct val="100000"/>
                        </a:lnSpc>
                      </a:pPr>
                      <a:r>
                        <a:rPr lang="en-US" sz="1600" b="0" strike="noStrike" spc="-1" dirty="0">
                          <a:solidFill>
                            <a:srgbClr val="000000"/>
                          </a:solidFill>
                          <a:uFill>
                            <a:solidFill>
                              <a:srgbClr val="FFFFFF"/>
                            </a:solidFill>
                          </a:uFill>
                          <a:latin typeface="Arial"/>
                        </a:rPr>
                        <a:t>Miss Rate</a:t>
                      </a:r>
                      <a:endParaRPr lang="en-US" sz="1800" b="0" strike="noStrike" spc="-1" dirty="0">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0"/>
                  </a:ext>
                </a:extLst>
              </a:tr>
              <a:tr h="384840">
                <a:tc>
                  <a:txBody>
                    <a:bodyPr/>
                    <a:lstStyle/>
                    <a:p>
                      <a:pPr>
                        <a:lnSpc>
                          <a:spcPct val="100000"/>
                        </a:lnSpc>
                      </a:pPr>
                      <a:r>
                        <a:rPr lang="en-US" sz="1500" b="1" strike="noStrike" spc="-1">
                          <a:solidFill>
                            <a:srgbClr val="000000"/>
                          </a:solidFill>
                          <a:uFill>
                            <a:solidFill>
                              <a:srgbClr val="FFFFFF"/>
                            </a:solidFill>
                          </a:uFill>
                          <a:latin typeface="Arial"/>
                        </a:rPr>
                        <a:t>A</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dirty="0">
                          <a:solidFill>
                            <a:srgbClr val="000000"/>
                          </a:solidFill>
                          <a:uFill>
                            <a:solidFill>
                              <a:srgbClr val="FFFFFF"/>
                            </a:solidFill>
                          </a:uFill>
                          <a:latin typeface="Arial"/>
                        </a:rPr>
                        <a:t>0 %</a:t>
                      </a:r>
                      <a:endParaRPr lang="en-US" sz="1800" b="0" strike="noStrike" spc="-1" dirty="0">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1"/>
                  </a:ext>
                </a:extLst>
              </a:tr>
              <a:tr h="384840">
                <a:tc>
                  <a:txBody>
                    <a:bodyPr/>
                    <a:lstStyle/>
                    <a:p>
                      <a:pPr>
                        <a:lnSpc>
                          <a:spcPct val="100000"/>
                        </a:lnSpc>
                      </a:pPr>
                      <a:r>
                        <a:rPr lang="en-US" sz="1500" b="1" strike="noStrike" spc="-1">
                          <a:solidFill>
                            <a:srgbClr val="000000"/>
                          </a:solidFill>
                          <a:uFill>
                            <a:solidFill>
                              <a:srgbClr val="FFFFFF"/>
                            </a:solidFill>
                          </a:uFill>
                          <a:latin typeface="Arial"/>
                        </a:rPr>
                        <a:t>B</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dirty="0">
                          <a:solidFill>
                            <a:srgbClr val="000000"/>
                          </a:solidFill>
                          <a:uFill>
                            <a:solidFill>
                              <a:srgbClr val="FFFFFF"/>
                            </a:solidFill>
                          </a:uFill>
                          <a:latin typeface="Arial"/>
                        </a:rPr>
                        <a:t>25 %</a:t>
                      </a:r>
                      <a:endParaRPr lang="en-US" sz="1800" b="0" strike="noStrike" spc="-1" dirty="0">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2"/>
                  </a:ext>
                </a:extLst>
              </a:tr>
              <a:tr h="384840">
                <a:tc>
                  <a:txBody>
                    <a:bodyPr/>
                    <a:lstStyle/>
                    <a:p>
                      <a:pPr>
                        <a:lnSpc>
                          <a:spcPct val="100000"/>
                        </a:lnSpc>
                      </a:pPr>
                      <a:r>
                        <a:rPr lang="en-US" sz="1500" b="1" strike="noStrike" spc="-1">
                          <a:solidFill>
                            <a:srgbClr val="000000"/>
                          </a:solidFill>
                          <a:uFill>
                            <a:solidFill>
                              <a:srgbClr val="FFFFFF"/>
                            </a:solidFill>
                          </a:uFill>
                          <a:latin typeface="Arial"/>
                        </a:rPr>
                        <a:t>C</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dirty="0">
                          <a:solidFill>
                            <a:srgbClr val="000000"/>
                          </a:solidFill>
                          <a:uFill>
                            <a:solidFill>
                              <a:srgbClr val="FFFFFF"/>
                            </a:solidFill>
                          </a:uFill>
                          <a:latin typeface="Arial"/>
                        </a:rPr>
                        <a:t>33 %</a:t>
                      </a:r>
                      <a:endParaRPr lang="en-US" sz="1800" b="0" strike="noStrike" spc="-1" dirty="0">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3"/>
                  </a:ext>
                </a:extLst>
              </a:tr>
              <a:tr h="384840">
                <a:tc>
                  <a:txBody>
                    <a:bodyPr/>
                    <a:lstStyle/>
                    <a:p>
                      <a:pPr>
                        <a:lnSpc>
                          <a:spcPct val="100000"/>
                        </a:lnSpc>
                      </a:pPr>
                      <a:r>
                        <a:rPr lang="en-US" sz="1500" b="1" strike="noStrike" spc="-1">
                          <a:solidFill>
                            <a:srgbClr val="000000"/>
                          </a:solidFill>
                          <a:uFill>
                            <a:solidFill>
                              <a:srgbClr val="FFFFFF"/>
                            </a:solidFill>
                          </a:uFill>
                          <a:latin typeface="Arial"/>
                        </a:rPr>
                        <a:t>D</a:t>
                      </a:r>
                      <a:endParaRPr lang="en-US" sz="1800" b="0" strike="noStrike" spc="-1">
                        <a:solidFill>
                          <a:srgbClr val="000000"/>
                        </a:solidFill>
                        <a:uFill>
                          <a:solidFill>
                            <a:srgbClr val="FFFFFF"/>
                          </a:solidFill>
                        </a:uFill>
                        <a:latin typeface="Arial"/>
                      </a:endParaRPr>
                    </a:p>
                  </a:txBody>
                  <a:tcPr marL="82800" marR="82800">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1" normalizeH="0" baseline="0" noProof="0" dirty="0">
                          <a:ln>
                            <a:noFill/>
                          </a:ln>
                          <a:solidFill>
                            <a:srgbClr val="000000"/>
                          </a:solidFill>
                          <a:effectLst/>
                          <a:uLnTx/>
                          <a:uFill>
                            <a:solidFill>
                              <a:srgbClr val="FFFFFF"/>
                            </a:solidFill>
                          </a:uFill>
                          <a:latin typeface="+mn-lt"/>
                        </a:rPr>
                        <a:t>50 %</a:t>
                      </a:r>
                      <a:endParaRPr kumimoji="0" lang="en-US" sz="1800" b="0" i="0" u="none" strike="noStrike" kern="1200" cap="none" spc="-1" normalizeH="0" baseline="0" noProof="0" dirty="0">
                        <a:ln>
                          <a:noFill/>
                        </a:ln>
                        <a:solidFill>
                          <a:srgbClr val="000000"/>
                        </a:solidFill>
                        <a:effectLst/>
                        <a:uLnTx/>
                        <a:uFill>
                          <a:solidFill>
                            <a:srgbClr val="FFFFFF"/>
                          </a:solidFill>
                        </a:uFill>
                        <a:latin typeface="+mn-lt"/>
                      </a:endParaRPr>
                    </a:p>
                  </a:txBody>
                  <a:tcPr marL="82800" marR="82800">
                    <a:noFill/>
                  </a:tcPr>
                </a:tc>
                <a:extLst>
                  <a:ext uri="{0D108BD9-81ED-4DB2-BD59-A6C34878D82A}">
                    <a16:rowId xmlns:a16="http://schemas.microsoft.com/office/drawing/2014/main" val="10004"/>
                  </a:ext>
                </a:extLst>
              </a:tr>
              <a:tr h="385560">
                <a:tc>
                  <a:txBody>
                    <a:bodyPr/>
                    <a:lstStyle/>
                    <a:p>
                      <a:pPr>
                        <a:lnSpc>
                          <a:spcPct val="100000"/>
                        </a:lnSpc>
                      </a:pPr>
                      <a:r>
                        <a:rPr lang="en-US" sz="1500" b="1" strike="noStrike" spc="-1">
                          <a:solidFill>
                            <a:srgbClr val="000000"/>
                          </a:solidFill>
                          <a:uFill>
                            <a:solidFill>
                              <a:srgbClr val="FFFFFF"/>
                            </a:solidFill>
                          </a:uFill>
                          <a:latin typeface="Arial"/>
                        </a:rPr>
                        <a:t>E</a:t>
                      </a:r>
                      <a:endParaRPr lang="en-US" sz="1800" b="0" strike="noStrike" spc="-1">
                        <a:solidFill>
                          <a:srgbClr val="000000"/>
                        </a:solidFill>
                        <a:uFill>
                          <a:solidFill>
                            <a:srgbClr val="FFFFFF"/>
                          </a:solidFill>
                        </a:uFill>
                        <a:latin typeface="Arial"/>
                      </a:endParaRPr>
                    </a:p>
                  </a:txBody>
                  <a:tcPr marL="82800" marR="82800">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1" normalizeH="0" baseline="0" noProof="0" dirty="0">
                          <a:ln>
                            <a:noFill/>
                          </a:ln>
                          <a:solidFill>
                            <a:srgbClr val="000000"/>
                          </a:solidFill>
                          <a:effectLst/>
                          <a:uLnTx/>
                          <a:uFill>
                            <a:solidFill>
                              <a:srgbClr val="FFFFFF"/>
                            </a:solidFill>
                          </a:uFill>
                          <a:latin typeface="+mn-lt"/>
                        </a:rPr>
                        <a:t>66 %</a:t>
                      </a:r>
                      <a:endParaRPr kumimoji="0" lang="en-US" sz="1800" b="0" i="0" u="none" strike="noStrike" kern="1200" cap="none" spc="-1" normalizeH="0" baseline="0" noProof="0" dirty="0">
                        <a:ln>
                          <a:noFill/>
                        </a:ln>
                        <a:solidFill>
                          <a:srgbClr val="000000"/>
                        </a:solidFill>
                        <a:effectLst/>
                        <a:uLnTx/>
                        <a:uFill>
                          <a:solidFill>
                            <a:srgbClr val="FFFFFF"/>
                          </a:solidFill>
                        </a:uFill>
                        <a:latin typeface="+mn-lt"/>
                      </a:endParaRPr>
                    </a:p>
                  </a:txBody>
                  <a:tcPr marL="82800" marR="82800">
                    <a:noFill/>
                  </a:tcPr>
                </a:tc>
                <a:extLst>
                  <a:ext uri="{0D108BD9-81ED-4DB2-BD59-A6C34878D82A}">
                    <a16:rowId xmlns:a16="http://schemas.microsoft.com/office/drawing/2014/main" val="10005"/>
                  </a:ext>
                </a:extLst>
              </a:tr>
            </a:tbl>
          </a:graphicData>
        </a:graphic>
      </p:graphicFrame>
      <p:sp>
        <p:nvSpPr>
          <p:cNvPr id="289" name="CustomShape 5"/>
          <p:cNvSpPr/>
          <p:nvPr/>
        </p:nvSpPr>
        <p:spPr>
          <a:xfrm>
            <a:off x="5998680" y="3781080"/>
            <a:ext cx="342360" cy="342360"/>
          </a:xfrm>
          <a:prstGeom prst="ellipse">
            <a:avLst/>
          </a:prstGeom>
          <a:noFill/>
          <a:ln w="57240">
            <a:solidFill>
              <a:srgbClr val="00FF00"/>
            </a:solidFill>
            <a:round/>
          </a:ln>
        </p:spPr>
        <p:style>
          <a:lnRef idx="0">
            <a:scrgbClr r="0" g="0" b="0"/>
          </a:lnRef>
          <a:fillRef idx="0">
            <a:scrgbClr r="0" g="0" b="0"/>
          </a:fillRef>
          <a:effectRef idx="0">
            <a:scrgbClr r="0" g="0" b="0"/>
          </a:effectRef>
          <a:fontRef idx="minor"/>
        </p:style>
      </p:sp>
      <p:sp>
        <p:nvSpPr>
          <p:cNvPr id="4" name="Rectangle 3">
            <a:extLst>
              <a:ext uri="{FF2B5EF4-FFF2-40B4-BE49-F238E27FC236}">
                <a16:creationId xmlns:a16="http://schemas.microsoft.com/office/drawing/2014/main" id="{2CBA69A5-574B-4140-9BD0-C155A07A901C}"/>
              </a:ext>
            </a:extLst>
          </p:cNvPr>
          <p:cNvSpPr/>
          <p:nvPr/>
        </p:nvSpPr>
        <p:spPr>
          <a:xfrm>
            <a:off x="628560" y="1834859"/>
            <a:ext cx="4572000" cy="3139321"/>
          </a:xfrm>
          <a:prstGeom prst="rect">
            <a:avLst/>
          </a:prstGeom>
        </p:spPr>
        <p:txBody>
          <a:bodyPr>
            <a:spAutoFit/>
          </a:bodyPr>
          <a:lstStyle/>
          <a:p>
            <a:r>
              <a:rPr lang="en-US" sz="1100" dirty="0">
                <a:latin typeface="Courier New" panose="02070309020205020404" pitchFamily="49" charset="0"/>
                <a:cs typeface="Courier New" panose="02070309020205020404" pitchFamily="49" charset="0"/>
              </a:rPr>
              <a:t>void </a:t>
            </a:r>
            <a:r>
              <a:rPr lang="en-US" sz="1100" dirty="0" err="1">
                <a:latin typeface="Courier New" panose="02070309020205020404" pitchFamily="49" charset="0"/>
                <a:cs typeface="Courier New" panose="02070309020205020404" pitchFamily="49" charset="0"/>
              </a:rPr>
              <a:t>muchAccessSoCacheWow</a:t>
            </a:r>
            <a:r>
              <a:rPr lang="en-US" sz="1100" dirty="0">
                <a:latin typeface="Courier New" panose="02070309020205020404" pitchFamily="49" charset="0"/>
                <a:cs typeface="Courier New" panose="02070309020205020404" pitchFamily="49" charset="0"/>
              </a:rPr>
              <a:t>(int *</a:t>
            </a:r>
            <a:r>
              <a:rPr lang="en-US" sz="1100" dirty="0" err="1">
                <a:latin typeface="Courier New" panose="02070309020205020404" pitchFamily="49" charset="0"/>
                <a:cs typeface="Courier New" panose="02070309020205020404" pitchFamily="49" charset="0"/>
              </a:rPr>
              <a:t>bigArr</a:t>
            </a:r>
            <a:r>
              <a:rPr lang="en-US" sz="1100" dirty="0">
                <a:latin typeface="Courier New" panose="02070309020205020404" pitchFamily="49" charset="0"/>
                <a:cs typeface="Courier New" panose="02070309020205020404" pitchFamily="49" charset="0"/>
              </a:rPr>
              <a:t>){  </a:t>
            </a:r>
          </a:p>
          <a:p>
            <a:r>
              <a:rPr lang="en-US" sz="1100" dirty="0">
                <a:latin typeface="Courier New" panose="02070309020205020404" pitchFamily="49" charset="0"/>
                <a:cs typeface="Courier New" panose="02070309020205020404" pitchFamily="49" charset="0"/>
              </a:rPr>
              <a:t>    // 48 KB array of </a:t>
            </a:r>
            <a:r>
              <a:rPr lang="en-US" sz="1100" dirty="0" err="1">
                <a:latin typeface="Courier New" panose="02070309020205020404" pitchFamily="49" charset="0"/>
                <a:cs typeface="Courier New" panose="02070309020205020404" pitchFamily="49" charset="0"/>
              </a:rPr>
              <a:t>ints</a:t>
            </a:r>
            <a:r>
              <a:rPr lang="en-US" sz="1100" dirty="0">
                <a:latin typeface="Courier New" panose="02070309020205020404" pitchFamily="49" charset="0"/>
                <a:cs typeface="Courier New" panose="02070309020205020404" pitchFamily="49" charset="0"/>
              </a:rPr>
              <a:t>  </a:t>
            </a:r>
          </a:p>
          <a:p>
            <a:r>
              <a:rPr lang="en-US" sz="1100" dirty="0">
                <a:latin typeface="Courier New" panose="02070309020205020404" pitchFamily="49" charset="0"/>
                <a:cs typeface="Courier New" panose="02070309020205020404" pitchFamily="49" charset="0"/>
              </a:rPr>
              <a:t>    int length = (48*1024)/</a:t>
            </a:r>
            <a:r>
              <a:rPr lang="en-US" sz="1100" dirty="0" err="1">
                <a:latin typeface="Courier New" panose="02070309020205020404" pitchFamily="49" charset="0"/>
                <a:cs typeface="Courier New" panose="02070309020205020404" pitchFamily="49" charset="0"/>
              </a:rPr>
              <a:t>sizeof</a:t>
            </a:r>
            <a:r>
              <a:rPr lang="en-US" sz="1100" dirty="0">
                <a:latin typeface="Courier New" panose="02070309020205020404" pitchFamily="49" charset="0"/>
                <a:cs typeface="Courier New" panose="02070309020205020404" pitchFamily="49" charset="0"/>
              </a:rPr>
              <a:t>(int);</a:t>
            </a:r>
            <a:br>
              <a:rPr lang="en-US" sz="1100" dirty="0">
                <a:latin typeface="Courier New" panose="02070309020205020404" pitchFamily="49" charset="0"/>
                <a:cs typeface="Courier New" panose="02070309020205020404" pitchFamily="49" charset="0"/>
              </a:rPr>
            </a:br>
            <a:endParaRPr lang="en-US" sz="1100" dirty="0">
              <a:latin typeface="Courier New" panose="02070309020205020404" pitchFamily="49" charset="0"/>
              <a:cs typeface="Courier New" panose="02070309020205020404" pitchFamily="49" charset="0"/>
            </a:endParaRPr>
          </a:p>
          <a:p>
            <a:r>
              <a:rPr lang="en-US" sz="1100" dirty="0">
                <a:latin typeface="Courier New" panose="02070309020205020404" pitchFamily="49" charset="0"/>
                <a:cs typeface="Courier New" panose="02070309020205020404" pitchFamily="49" charset="0"/>
              </a:rPr>
              <a:t>    int access = 0;</a:t>
            </a:r>
            <a:br>
              <a:rPr lang="en-US" sz="1100" dirty="0">
                <a:latin typeface="Courier New" panose="02070309020205020404" pitchFamily="49" charset="0"/>
                <a:cs typeface="Courier New" panose="02070309020205020404" pitchFamily="49" charset="0"/>
              </a:rPr>
            </a:br>
            <a:endParaRPr lang="en-US" sz="1100" dirty="0">
              <a:latin typeface="Courier New" panose="02070309020205020404" pitchFamily="49" charset="0"/>
              <a:cs typeface="Courier New" panose="02070309020205020404" pitchFamily="49" charset="0"/>
            </a:endParaRPr>
          </a:p>
          <a:p>
            <a:r>
              <a:rPr lang="en-US" sz="1100" dirty="0">
                <a:latin typeface="Courier New" panose="02070309020205020404" pitchFamily="49" charset="0"/>
                <a:cs typeface="Courier New" panose="02070309020205020404" pitchFamily="49" charset="0"/>
              </a:rPr>
              <a:t>    // traverse array with stride 8</a:t>
            </a:r>
            <a:br>
              <a:rPr lang="en-US" sz="1100" dirty="0">
                <a:latin typeface="Courier New" panose="02070309020205020404" pitchFamily="49" charset="0"/>
                <a:cs typeface="Courier New" panose="02070309020205020404" pitchFamily="49" charset="0"/>
              </a:rPr>
            </a:br>
            <a:endParaRPr lang="en-US" sz="1100" dirty="0">
              <a:latin typeface="Courier New" panose="02070309020205020404" pitchFamily="49" charset="0"/>
              <a:cs typeface="Courier New" panose="02070309020205020404" pitchFamily="49" charset="0"/>
            </a:endParaRPr>
          </a:p>
          <a:p>
            <a:r>
              <a:rPr lang="en-US" sz="1100" dirty="0">
                <a:latin typeface="Courier New" panose="02070309020205020404" pitchFamily="49" charset="0"/>
                <a:cs typeface="Courier New" panose="02070309020205020404" pitchFamily="49" charset="0"/>
              </a:rPr>
              <a:t>    // pass 1</a:t>
            </a:r>
          </a:p>
          <a:p>
            <a:r>
              <a:rPr lang="en-US" sz="1100" dirty="0">
                <a:latin typeface="Courier New" panose="02070309020205020404" pitchFamily="49" charset="0"/>
                <a:cs typeface="Courier New" panose="02070309020205020404" pitchFamily="49" charset="0"/>
              </a:rPr>
              <a:t>    for(int </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 = 0; </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 &lt; length; </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+=8){</a:t>
            </a:r>
          </a:p>
          <a:p>
            <a:r>
              <a:rPr lang="en-US" sz="1100" dirty="0">
                <a:latin typeface="Courier New" panose="02070309020205020404" pitchFamily="49" charset="0"/>
                <a:cs typeface="Courier New" panose="02070309020205020404" pitchFamily="49" charset="0"/>
              </a:rPr>
              <a:t>        access = </a:t>
            </a:r>
            <a:r>
              <a:rPr lang="en-US" sz="1100" dirty="0" err="1">
                <a:latin typeface="Courier New" panose="02070309020205020404" pitchFamily="49" charset="0"/>
                <a:cs typeface="Courier New" panose="02070309020205020404" pitchFamily="49" charset="0"/>
              </a:rPr>
              <a:t>bigArr</a:t>
            </a:r>
            <a:r>
              <a:rPr lang="en-US" sz="1100" dirty="0">
                <a:latin typeface="Courier New" panose="02070309020205020404" pitchFamily="49" charset="0"/>
                <a:cs typeface="Courier New" panose="02070309020205020404" pitchFamily="49" charset="0"/>
              </a:rPr>
              <a:t>[</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a:t>
            </a:r>
          </a:p>
          <a:p>
            <a:r>
              <a:rPr lang="en-US" sz="1100" dirty="0">
                <a:latin typeface="Courier New" panose="02070309020205020404" pitchFamily="49" charset="0"/>
                <a:cs typeface="Courier New" panose="02070309020205020404" pitchFamily="49" charset="0"/>
              </a:rPr>
              <a:t>    }</a:t>
            </a:r>
          </a:p>
          <a:p>
            <a:endParaRPr lang="en-US" sz="1100" dirty="0">
              <a:latin typeface="Courier New" panose="02070309020205020404" pitchFamily="49" charset="0"/>
              <a:cs typeface="Courier New" panose="02070309020205020404" pitchFamily="49" charset="0"/>
            </a:endParaRPr>
          </a:p>
          <a:p>
            <a:r>
              <a:rPr lang="en-US" sz="1100" dirty="0">
                <a:latin typeface="Courier New" panose="02070309020205020404" pitchFamily="49" charset="0"/>
                <a:cs typeface="Courier New" panose="02070309020205020404" pitchFamily="49" charset="0"/>
              </a:rPr>
              <a:t>    // pass 2</a:t>
            </a:r>
          </a:p>
          <a:p>
            <a:r>
              <a:rPr lang="en-US" sz="1100" dirty="0">
                <a:latin typeface="Courier New" panose="02070309020205020404" pitchFamily="49" charset="0"/>
                <a:cs typeface="Courier New" panose="02070309020205020404" pitchFamily="49" charset="0"/>
              </a:rPr>
              <a:t>    for(int </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 = 0; </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 &lt; length; </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+=8){</a:t>
            </a:r>
          </a:p>
          <a:p>
            <a:r>
              <a:rPr lang="en-US" sz="1100" dirty="0">
                <a:latin typeface="Courier New" panose="02070309020205020404" pitchFamily="49" charset="0"/>
                <a:cs typeface="Courier New" panose="02070309020205020404" pitchFamily="49" charset="0"/>
              </a:rPr>
              <a:t>        access = </a:t>
            </a:r>
            <a:r>
              <a:rPr lang="en-US" sz="1100" dirty="0" err="1">
                <a:latin typeface="Courier New" panose="02070309020205020404" pitchFamily="49" charset="0"/>
                <a:cs typeface="Courier New" panose="02070309020205020404" pitchFamily="49" charset="0"/>
              </a:rPr>
              <a:t>bigArr</a:t>
            </a:r>
            <a:r>
              <a:rPr lang="en-US" sz="1100" dirty="0">
                <a:latin typeface="Courier New" panose="02070309020205020404" pitchFamily="49" charset="0"/>
                <a:cs typeface="Courier New" panose="02070309020205020404" pitchFamily="49" charset="0"/>
              </a:rPr>
              <a:t>[</a:t>
            </a:r>
            <a:r>
              <a:rPr lang="en-US" sz="1100" dirty="0" err="1">
                <a:latin typeface="Courier New" panose="02070309020205020404" pitchFamily="49" charset="0"/>
                <a:cs typeface="Courier New" panose="02070309020205020404" pitchFamily="49" charset="0"/>
              </a:rPr>
              <a:t>i</a:t>
            </a:r>
            <a:r>
              <a:rPr lang="en-US" sz="1100" dirty="0">
                <a:latin typeface="Courier New" panose="02070309020205020404" pitchFamily="49" charset="0"/>
                <a:cs typeface="Courier New" panose="02070309020205020404" pitchFamily="49" charset="0"/>
              </a:rPr>
              <a:t>];</a:t>
            </a:r>
          </a:p>
          <a:p>
            <a:r>
              <a:rPr lang="en-US" sz="1100" dirty="0">
                <a:latin typeface="Courier New" panose="02070309020205020404" pitchFamily="49" charset="0"/>
                <a:cs typeface="Courier New" panose="02070309020205020404" pitchFamily="49" charset="0"/>
              </a:rPr>
              <a:t>    }</a:t>
            </a:r>
          </a:p>
          <a:p>
            <a:r>
              <a:rPr lang="en-US" sz="1100" dirty="0">
                <a:latin typeface="Courier New" panose="02070309020205020404" pitchFamily="49" charset="0"/>
                <a:cs typeface="Courier New" panose="02070309020205020404" pitchFamily="49" charset="0"/>
              </a:rPr>
              <a:t>}</a:t>
            </a:r>
          </a:p>
        </p:txBody>
      </p:sp>
      <p:sp>
        <p:nvSpPr>
          <p:cNvPr id="5" name="Rectangle 4">
            <a:extLst>
              <a:ext uri="{FF2B5EF4-FFF2-40B4-BE49-F238E27FC236}">
                <a16:creationId xmlns:a16="http://schemas.microsoft.com/office/drawing/2014/main" id="{49D3286D-7496-4B70-8AD4-704D6356E3C4}"/>
              </a:ext>
            </a:extLst>
          </p:cNvPr>
          <p:cNvSpPr/>
          <p:nvPr/>
        </p:nvSpPr>
        <p:spPr>
          <a:xfrm>
            <a:off x="628560" y="1000775"/>
            <a:ext cx="7886520" cy="830997"/>
          </a:xfrm>
          <a:prstGeom prst="rect">
            <a:avLst/>
          </a:prstGeom>
        </p:spPr>
        <p:txBody>
          <a:bodyPr wrap="square">
            <a:spAutoFit/>
          </a:bodyPr>
          <a:lstStyle/>
          <a:p>
            <a:r>
              <a:rPr lang="en-US" sz="1600" dirty="0"/>
              <a:t>Consider a 32 KB cache in a 32 bit address space. The cache is 8-way associative and has 64 bytes per block. A LRU (Least Recently Used) replacement policy is used.</a:t>
            </a:r>
            <a:br>
              <a:rPr lang="en-US" sz="1600" dirty="0"/>
            </a:br>
            <a:r>
              <a:rPr lang="en-US" sz="1600" dirty="0"/>
              <a:t>What is the miss rate on </a:t>
            </a:r>
            <a:r>
              <a:rPr lang="en-US" sz="1600" b="1" dirty="0"/>
              <a:t>‘pass 2’</a:t>
            </a:r>
            <a:r>
              <a:rPr lang="en-US" sz="1600" dirty="0"/>
              <a:t>? </a:t>
            </a:r>
          </a:p>
        </p:txBody>
      </p:sp>
      <p:sp>
        <p:nvSpPr>
          <p:cNvPr id="2" name="TextBox 1">
            <a:extLst>
              <a:ext uri="{FF2B5EF4-FFF2-40B4-BE49-F238E27FC236}">
                <a16:creationId xmlns:a16="http://schemas.microsoft.com/office/drawing/2014/main" id="{EACE30FD-0E1E-4DBD-8670-8E481FDCCA6C}"/>
              </a:ext>
            </a:extLst>
          </p:cNvPr>
          <p:cNvSpPr txBox="1"/>
          <p:nvPr/>
        </p:nvSpPr>
        <p:spPr>
          <a:xfrm>
            <a:off x="5080300" y="4663662"/>
            <a:ext cx="3708400" cy="369332"/>
          </a:xfrm>
          <a:prstGeom prst="rect">
            <a:avLst/>
          </a:prstGeom>
          <a:noFill/>
        </p:spPr>
        <p:txBody>
          <a:bodyPr wrap="square" rtlCol="0">
            <a:spAutoFit/>
          </a:bodyPr>
          <a:lstStyle/>
          <a:p>
            <a:r>
              <a:rPr lang="en-US" dirty="0"/>
              <a:t>Detailed explanation in Appendix!</a:t>
            </a:r>
          </a:p>
        </p:txBody>
      </p:sp>
    </p:spTree>
    <p:extLst>
      <p:ext uri="{BB962C8B-B14F-4D97-AF65-F5344CB8AC3E}">
        <p14:creationId xmlns:p14="http://schemas.microsoft.com/office/powerpoint/2010/main" val="32669085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 name="TextShape 1"/>
          <p:cNvSpPr txBox="1"/>
          <p:nvPr/>
        </p:nvSpPr>
        <p:spPr>
          <a:xfrm>
            <a:off x="628560" y="273960"/>
            <a:ext cx="7886520" cy="993960"/>
          </a:xfrm>
          <a:prstGeom prst="rect">
            <a:avLst/>
          </a:prstGeom>
          <a:noFill/>
          <a:ln>
            <a:noFill/>
          </a:ln>
        </p:spPr>
        <p:txBody>
          <a:bodyPr anchor="ctr"/>
          <a:lstStyle/>
          <a:p>
            <a:pPr>
              <a:lnSpc>
                <a:spcPct val="90000"/>
              </a:lnSpc>
            </a:pPr>
            <a:r>
              <a:rPr lang="en-US" sz="3600" b="0" strike="noStrike" spc="-1">
                <a:solidFill>
                  <a:srgbClr val="000000"/>
                </a:solidFill>
                <a:uFill>
                  <a:solidFill>
                    <a:srgbClr val="FFFFFF"/>
                  </a:solidFill>
                </a:uFill>
                <a:latin typeface="Times New Roman"/>
              </a:rPr>
              <a:t>Cache-Friendly Code</a:t>
            </a:r>
            <a:endParaRPr lang="en-US" sz="1350" b="0" strike="noStrike" spc="-1">
              <a:solidFill>
                <a:srgbClr val="000000"/>
              </a:solidFill>
              <a:uFill>
                <a:solidFill>
                  <a:srgbClr val="FFFFFF"/>
                </a:solidFill>
              </a:uFill>
              <a:latin typeface="Arial"/>
            </a:endParaRPr>
          </a:p>
        </p:txBody>
      </p:sp>
      <p:sp>
        <p:nvSpPr>
          <p:cNvPr id="291" name="TextShape 2"/>
          <p:cNvSpPr txBox="1"/>
          <p:nvPr/>
        </p:nvSpPr>
        <p:spPr>
          <a:xfrm>
            <a:off x="628560" y="1369080"/>
            <a:ext cx="7886520" cy="3263040"/>
          </a:xfrm>
          <a:prstGeom prst="rect">
            <a:avLst/>
          </a:prstGeom>
          <a:noFill/>
          <a:ln>
            <a:noFill/>
          </a:ln>
        </p:spPr>
        <p:txBody>
          <a:bodyPr/>
          <a:lstStyle/>
          <a:p>
            <a:pPr marL="171360" indent="-171000">
              <a:lnSpc>
                <a:spcPct val="90000"/>
              </a:lnSpc>
              <a:buClr>
                <a:srgbClr val="000000"/>
              </a:buClr>
              <a:buFont typeface="Arial"/>
              <a:buChar char="•"/>
            </a:pPr>
            <a:r>
              <a:rPr lang="en-US" sz="2100" b="0" strike="noStrike" spc="-1" dirty="0">
                <a:solidFill>
                  <a:srgbClr val="000000"/>
                </a:solidFill>
                <a:uFill>
                  <a:solidFill>
                    <a:srgbClr val="FFFFFF"/>
                  </a:solidFill>
                </a:uFill>
                <a:latin typeface="Arial"/>
              </a:rPr>
              <a:t>Keep memory accesses bunched together</a:t>
            </a:r>
          </a:p>
          <a:p>
            <a:pPr marL="514440" lvl="1" indent="-171000">
              <a:lnSpc>
                <a:spcPct val="100000"/>
              </a:lnSpc>
              <a:buClr>
                <a:srgbClr val="000000"/>
              </a:buClr>
              <a:buFont typeface="Arial"/>
              <a:buChar char="•"/>
            </a:pPr>
            <a:r>
              <a:rPr lang="en-US" sz="1800" b="0" strike="noStrike" spc="-1" dirty="0">
                <a:solidFill>
                  <a:srgbClr val="000000"/>
                </a:solidFill>
                <a:uFill>
                  <a:solidFill>
                    <a:srgbClr val="FFFFFF"/>
                  </a:solidFill>
                </a:uFill>
                <a:latin typeface="Arial"/>
              </a:rPr>
              <a:t>In both time and space (address)</a:t>
            </a:r>
            <a:endParaRPr lang="en-US" sz="1500" b="0" strike="noStrike" spc="-1" dirty="0">
              <a:solidFill>
                <a:srgbClr val="000000"/>
              </a:solidFill>
              <a:uFill>
                <a:solidFill>
                  <a:srgbClr val="FFFFFF"/>
                </a:solidFill>
              </a:uFill>
              <a:latin typeface="Arial"/>
            </a:endParaRPr>
          </a:p>
          <a:p>
            <a:pPr marL="171360" indent="-171000">
              <a:lnSpc>
                <a:spcPct val="90000"/>
              </a:lnSpc>
              <a:buClr>
                <a:srgbClr val="000000"/>
              </a:buClr>
              <a:buFont typeface="Arial"/>
              <a:buChar char="•"/>
            </a:pPr>
            <a:r>
              <a:rPr lang="en-US" sz="2100" b="0" strike="noStrike" spc="-1" dirty="0">
                <a:solidFill>
                  <a:srgbClr val="000000"/>
                </a:solidFill>
                <a:uFill>
                  <a:solidFill>
                    <a:srgbClr val="FFFFFF"/>
                  </a:solidFill>
                </a:uFill>
                <a:latin typeface="Arial"/>
              </a:rPr>
              <a:t>The working set at any time should be smaller than the cache</a:t>
            </a:r>
          </a:p>
          <a:p>
            <a:pPr marL="171360" indent="-171000">
              <a:lnSpc>
                <a:spcPct val="90000"/>
              </a:lnSpc>
              <a:buClr>
                <a:srgbClr val="000000"/>
              </a:buClr>
              <a:buFont typeface="Arial"/>
              <a:buChar char="•"/>
            </a:pPr>
            <a:r>
              <a:rPr lang="en-US" sz="2100" b="0" strike="noStrike" spc="-1" dirty="0">
                <a:solidFill>
                  <a:srgbClr val="000000"/>
                </a:solidFill>
                <a:uFill>
                  <a:solidFill>
                    <a:srgbClr val="FFFFFF"/>
                  </a:solidFill>
                </a:uFill>
                <a:latin typeface="Arial"/>
              </a:rPr>
              <a:t>Avoid access patterns that cause conflict misses</a:t>
            </a:r>
          </a:p>
          <a:p>
            <a:pPr marL="171360" indent="-171000">
              <a:lnSpc>
                <a:spcPct val="90000"/>
              </a:lnSpc>
              <a:buClr>
                <a:srgbClr val="000000"/>
              </a:buClr>
              <a:buFont typeface="Arial"/>
              <a:buChar char="•"/>
            </a:pPr>
            <a:r>
              <a:rPr lang="en-US" sz="2100" b="0" strike="noStrike" spc="-1" dirty="0">
                <a:solidFill>
                  <a:srgbClr val="000000"/>
                </a:solidFill>
                <a:uFill>
                  <a:solidFill>
                    <a:srgbClr val="FFFFFF"/>
                  </a:solidFill>
                </a:uFill>
                <a:latin typeface="Arial"/>
              </a:rPr>
              <a:t>Align accesses to use fewer cache sets (often means dividing data structures into pieces whose sizes are powers of 2)</a:t>
            </a: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1"/>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Reminders</a:t>
            </a:r>
            <a:endParaRPr lang="en-US" sz="1350" b="0" strike="noStrike" spc="-1">
              <a:solidFill>
                <a:srgbClr val="000000"/>
              </a:solidFill>
              <a:uFill>
                <a:solidFill>
                  <a:srgbClr val="FFFFFF"/>
                </a:solidFill>
              </a:uFill>
              <a:latin typeface="Arial"/>
            </a:endParaRPr>
          </a:p>
        </p:txBody>
      </p:sp>
      <p:sp>
        <p:nvSpPr>
          <p:cNvPr id="88" name="TextShape 2"/>
          <p:cNvSpPr txBox="1"/>
          <p:nvPr/>
        </p:nvSpPr>
        <p:spPr>
          <a:xfrm>
            <a:off x="628560" y="1369080"/>
            <a:ext cx="7886520" cy="3263040"/>
          </a:xfrm>
          <a:prstGeom prst="rect">
            <a:avLst/>
          </a:prstGeom>
          <a:noFill/>
          <a:ln>
            <a:noFill/>
          </a:ln>
        </p:spPr>
        <p:txBody>
          <a:bodyPr/>
          <a:lstStyle/>
          <a:p>
            <a:pPr marL="171360" indent="-171000">
              <a:lnSpc>
                <a:spcPct val="90000"/>
              </a:lnSpc>
              <a:buClr>
                <a:srgbClr val="000000"/>
              </a:buClr>
              <a:buFont typeface="Arial"/>
              <a:buChar char="•"/>
            </a:pPr>
            <a:r>
              <a:rPr lang="en-US" sz="2100" b="0" strike="noStrike" spc="-1" dirty="0">
                <a:solidFill>
                  <a:srgbClr val="000000"/>
                </a:solidFill>
                <a:uFill>
                  <a:solidFill>
                    <a:srgbClr val="FFFFFF"/>
                  </a:solidFill>
                </a:uFill>
                <a:latin typeface="Arial"/>
              </a:rPr>
              <a:t>Due Dates</a:t>
            </a:r>
          </a:p>
          <a:p>
            <a:pPr marL="628560" lvl="1" indent="-171000">
              <a:lnSpc>
                <a:spcPct val="90000"/>
              </a:lnSpc>
              <a:buClr>
                <a:srgbClr val="000000"/>
              </a:buClr>
              <a:buFont typeface="Arial"/>
              <a:buChar char="•"/>
            </a:pPr>
            <a:r>
              <a:rPr lang="en-US" spc="-1" dirty="0">
                <a:solidFill>
                  <a:srgbClr val="000000"/>
                </a:solidFill>
                <a:uFill>
                  <a:solidFill>
                    <a:srgbClr val="FFFFFF"/>
                  </a:solidFill>
                </a:uFill>
                <a:latin typeface="Arial"/>
              </a:rPr>
              <a:t>Drop Date (Today 10/8)</a:t>
            </a:r>
            <a:endParaRPr lang="en-US" b="0" strike="noStrike" spc="-1" dirty="0">
              <a:solidFill>
                <a:srgbClr val="000000"/>
              </a:solidFill>
              <a:uFill>
                <a:solidFill>
                  <a:srgbClr val="FFFFFF"/>
                </a:solidFill>
              </a:uFill>
              <a:latin typeface="Arial"/>
            </a:endParaRPr>
          </a:p>
          <a:p>
            <a:pPr marL="628560" lvl="1" indent="-171000">
              <a:lnSpc>
                <a:spcPct val="90000"/>
              </a:lnSpc>
              <a:buClr>
                <a:srgbClr val="000000"/>
              </a:buClr>
              <a:buFont typeface="Arial"/>
              <a:buChar char="•"/>
            </a:pPr>
            <a:r>
              <a:rPr lang="en-US" spc="-1" dirty="0">
                <a:solidFill>
                  <a:srgbClr val="000000"/>
                </a:solidFill>
                <a:uFill>
                  <a:solidFill>
                    <a:srgbClr val="FFFFFF"/>
                  </a:solidFill>
                </a:uFill>
                <a:latin typeface="Arial"/>
              </a:rPr>
              <a:t>Cache Lab (</a:t>
            </a:r>
            <a:r>
              <a:rPr lang="en-US" spc="-1" dirty="0">
                <a:solidFill>
                  <a:srgbClr val="000000"/>
                </a:solidFill>
                <a:uFill>
                  <a:solidFill>
                    <a:srgbClr val="FFFFFF"/>
                  </a:solidFill>
                </a:uFill>
              </a:rPr>
              <a:t>Thursday 10/11)</a:t>
            </a:r>
            <a:endParaRPr lang="en-US" b="0" strike="noStrike" spc="-1" dirty="0">
              <a:solidFill>
                <a:srgbClr val="000000"/>
              </a:solidFill>
              <a:uFill>
                <a:solidFill>
                  <a:srgbClr val="FFFFFF"/>
                </a:solidFill>
              </a:uFill>
              <a:latin typeface="Arial"/>
            </a:endParaRPr>
          </a:p>
          <a:p>
            <a:pPr marL="628560" lvl="1" indent="-171000">
              <a:lnSpc>
                <a:spcPct val="90000"/>
              </a:lnSpc>
              <a:buClr>
                <a:srgbClr val="000000"/>
              </a:buClr>
              <a:buFont typeface="Arial"/>
              <a:buChar char="•"/>
            </a:pPr>
            <a:r>
              <a:rPr lang="en-US" spc="-1" dirty="0">
                <a:solidFill>
                  <a:srgbClr val="000000"/>
                </a:solidFill>
                <a:uFill>
                  <a:solidFill>
                    <a:srgbClr val="FFFFFF"/>
                  </a:solidFill>
                </a:uFill>
                <a:latin typeface="Arial"/>
              </a:rPr>
              <a:t>Midterm Exam (Monday 10/15 – Friday 10/19)</a:t>
            </a:r>
            <a:endParaRPr lang="en-US" sz="2100" spc="-1" dirty="0">
              <a:solidFill>
                <a:srgbClr val="000000"/>
              </a:solidFill>
              <a:uFill>
                <a:solidFill>
                  <a:srgbClr val="FFFFFF"/>
                </a:solidFill>
              </a:uFill>
              <a:latin typeface="Arial"/>
            </a:endParaRPr>
          </a:p>
          <a:p>
            <a:pPr marL="171360" indent="-171000">
              <a:lnSpc>
                <a:spcPct val="90000"/>
              </a:lnSpc>
              <a:buClr>
                <a:srgbClr val="000000"/>
              </a:buClr>
              <a:buFont typeface="Arial"/>
              <a:buChar char="•"/>
            </a:pPr>
            <a:endParaRPr lang="en-US" sz="2100" b="0" strike="noStrike" spc="-1" dirty="0">
              <a:solidFill>
                <a:srgbClr val="000000"/>
              </a:solidFill>
              <a:uFill>
                <a:solidFill>
                  <a:srgbClr val="FFFFFF"/>
                </a:solidFill>
              </a:uFill>
              <a:latin typeface="Arial"/>
            </a:endParaRPr>
          </a:p>
          <a:p>
            <a:pPr marL="171360" indent="-171000">
              <a:lnSpc>
                <a:spcPct val="90000"/>
              </a:lnSpc>
              <a:buClr>
                <a:srgbClr val="000000"/>
              </a:buClr>
              <a:buFont typeface="Arial"/>
              <a:buChar char="•"/>
            </a:pPr>
            <a:r>
              <a:rPr lang="en-US" sz="2100" spc="-1" dirty="0">
                <a:solidFill>
                  <a:srgbClr val="000000"/>
                </a:solidFill>
                <a:uFill>
                  <a:solidFill>
                    <a:srgbClr val="FFFFFF"/>
                  </a:solidFill>
                </a:uFill>
                <a:latin typeface="Arial"/>
              </a:rPr>
              <a:t>Practice Problems</a:t>
            </a:r>
          </a:p>
          <a:p>
            <a:pPr marL="628560" lvl="1" indent="-171000">
              <a:lnSpc>
                <a:spcPct val="90000"/>
              </a:lnSpc>
              <a:buClr>
                <a:srgbClr val="000000"/>
              </a:buClr>
              <a:buFont typeface="Arial"/>
              <a:buChar char="•"/>
            </a:pPr>
            <a:r>
              <a:rPr lang="en-US" b="0" strike="noStrike" spc="-1" dirty="0">
                <a:solidFill>
                  <a:srgbClr val="000000"/>
                </a:solidFill>
                <a:uFill>
                  <a:solidFill>
                    <a:srgbClr val="FFFFFF"/>
                  </a:solidFill>
                </a:uFill>
                <a:latin typeface="Arial"/>
              </a:rPr>
              <a:t>Exam Server</a:t>
            </a:r>
          </a:p>
          <a:p>
            <a:pPr marL="628560" lvl="1" indent="-171000">
              <a:lnSpc>
                <a:spcPct val="90000"/>
              </a:lnSpc>
              <a:buClr>
                <a:srgbClr val="000000"/>
              </a:buClr>
              <a:buFont typeface="Arial"/>
              <a:buChar char="•"/>
            </a:pPr>
            <a:r>
              <a:rPr lang="en-US" spc="-1" dirty="0">
                <a:solidFill>
                  <a:srgbClr val="000000"/>
                </a:solidFill>
                <a:uFill>
                  <a:solidFill>
                    <a:srgbClr val="FFFFFF"/>
                  </a:solidFill>
                </a:uFill>
                <a:latin typeface="Arial"/>
              </a:rPr>
              <a:t>Website (32-bit, but still useful)</a:t>
            </a:r>
            <a:endParaRPr lang="en-US" b="0" strike="noStrike" spc="-1" dirty="0">
              <a:solidFill>
                <a:srgbClr val="000000"/>
              </a:solidFill>
              <a:uFill>
                <a:solidFill>
                  <a:srgbClr val="FFFFFF"/>
                </a:solidFill>
              </a:uFill>
              <a:latin typeface="Arial"/>
            </a:endParaRPr>
          </a:p>
          <a:p>
            <a:pPr marL="171360" indent="-171000">
              <a:lnSpc>
                <a:spcPct val="90000"/>
              </a:lnSpc>
              <a:buClr>
                <a:srgbClr val="000000"/>
              </a:buClr>
              <a:buFont typeface="Arial"/>
              <a:buChar char="•"/>
            </a:pPr>
            <a:endParaRPr lang="en-US" sz="2100" b="0" strike="noStrike" spc="-1" dirty="0">
              <a:solidFill>
                <a:srgbClr val="000000"/>
              </a:solidFill>
              <a:uFill>
                <a:solidFill>
                  <a:srgbClr val="FFFFFF"/>
                </a:solidFill>
              </a:uFill>
              <a:latin typeface="Arial"/>
            </a:endParaRPr>
          </a:p>
          <a:p>
            <a:pPr marL="171360" indent="-171000">
              <a:lnSpc>
                <a:spcPct val="90000"/>
              </a:lnSpc>
              <a:buClr>
                <a:srgbClr val="000000"/>
              </a:buClr>
              <a:buFont typeface="Arial"/>
              <a:buChar char="•"/>
            </a:pPr>
            <a:r>
              <a:rPr lang="en-US" sz="2100" b="0" strike="noStrike" spc="-1" dirty="0">
                <a:solidFill>
                  <a:srgbClr val="000000"/>
                </a:solidFill>
                <a:uFill>
                  <a:solidFill>
                    <a:srgbClr val="FFFFFF"/>
                  </a:solidFill>
                </a:uFill>
                <a:latin typeface="Arial"/>
              </a:rPr>
              <a:t>Midterm Review Session</a:t>
            </a:r>
          </a:p>
          <a:p>
            <a:pPr marL="628560" lvl="1" indent="-171000">
              <a:lnSpc>
                <a:spcPct val="90000"/>
              </a:lnSpc>
              <a:buClr>
                <a:srgbClr val="000000"/>
              </a:buClr>
              <a:buFont typeface="Arial"/>
              <a:buChar char="•"/>
            </a:pPr>
            <a:r>
              <a:rPr lang="en-US" spc="-1" dirty="0">
                <a:solidFill>
                  <a:srgbClr val="000000"/>
                </a:solidFill>
                <a:uFill>
                  <a:solidFill>
                    <a:srgbClr val="FFFFFF"/>
                  </a:solidFill>
                </a:uFill>
                <a:latin typeface="Arial"/>
              </a:rPr>
              <a:t>Sunday 10/14</a:t>
            </a:r>
            <a:endParaRPr lang="en-US" b="0" strike="noStrike" spc="-1" dirty="0">
              <a:solidFill>
                <a:srgbClr val="000000"/>
              </a:solidFill>
              <a:uFill>
                <a:solidFill>
                  <a:srgbClr val="FFFFFF"/>
                </a:solidFill>
              </a:uFill>
              <a:latin typeface="Arial"/>
            </a:endParaRPr>
          </a:p>
          <a:p>
            <a:pPr>
              <a:lnSpc>
                <a:spcPct val="90000"/>
              </a:lnSpc>
            </a:pPr>
            <a:endParaRPr lang="en-US" sz="21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 name="TextShape 1"/>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dirty="0">
                <a:solidFill>
                  <a:srgbClr val="000000"/>
                </a:solidFill>
                <a:uFill>
                  <a:solidFill>
                    <a:srgbClr val="FFFFFF"/>
                  </a:solidFill>
                </a:uFill>
                <a:latin typeface="Arial"/>
              </a:rPr>
              <a:t>Cache Alignment</a:t>
            </a:r>
            <a:endParaRPr lang="en-US" sz="1350" b="0" strike="noStrike" spc="-1" dirty="0">
              <a:solidFill>
                <a:srgbClr val="000000"/>
              </a:solidFill>
              <a:uFill>
                <a:solidFill>
                  <a:srgbClr val="FFFFFF"/>
                </a:solidFill>
              </a:uFill>
              <a:latin typeface="Arial"/>
            </a:endParaRPr>
          </a:p>
        </p:txBody>
      </p:sp>
      <p:sp>
        <p:nvSpPr>
          <p:cNvPr id="297" name="TextShape 2"/>
          <p:cNvSpPr txBox="1"/>
          <p:nvPr/>
        </p:nvSpPr>
        <p:spPr>
          <a:xfrm>
            <a:off x="628560" y="1369080"/>
            <a:ext cx="7886520" cy="3263040"/>
          </a:xfrm>
          <a:prstGeom prst="rect">
            <a:avLst/>
          </a:prstGeom>
          <a:noFill/>
          <a:ln>
            <a:noFill/>
          </a:ln>
        </p:spPr>
        <p:txBody>
          <a:bodyPr/>
          <a:lstStyle/>
          <a:p>
            <a:pPr marL="360">
              <a:lnSpc>
                <a:spcPct val="90000"/>
              </a:lnSpc>
              <a:buClr>
                <a:srgbClr val="000000"/>
              </a:buClr>
            </a:pPr>
            <a:r>
              <a:rPr lang="en-US" sz="2100" b="0" strike="noStrike" spc="-1" dirty="0">
                <a:solidFill>
                  <a:srgbClr val="000000"/>
                </a:solidFill>
                <a:uFill>
                  <a:solidFill>
                    <a:srgbClr val="FFFFFF"/>
                  </a:solidFill>
                </a:uFill>
                <a:latin typeface="Arial"/>
              </a:rPr>
              <a:t>Suppose you have arrays: 
	</a:t>
            </a:r>
            <a:r>
              <a:rPr lang="en-US" sz="2100" b="0" strike="noStrike" spc="-1" dirty="0">
                <a:solidFill>
                  <a:srgbClr val="000000"/>
                </a:solidFill>
                <a:uFill>
                  <a:solidFill>
                    <a:srgbClr val="FFFFFF"/>
                  </a:solidFill>
                </a:uFill>
                <a:latin typeface="Courier New"/>
              </a:rPr>
              <a:t>int[8] A, B, temp;
 </a:t>
            </a:r>
            <a:endParaRPr lang="en-US" sz="2100" b="0" strike="noStrike" spc="-1" dirty="0">
              <a:solidFill>
                <a:srgbClr val="000000"/>
              </a:solidFill>
              <a:uFill>
                <a:solidFill>
                  <a:srgbClr val="FFFFFF"/>
                </a:solidFill>
              </a:uFill>
              <a:latin typeface="Arial"/>
            </a:endParaRPr>
          </a:p>
          <a:p>
            <a:pPr marL="171360" indent="-171000">
              <a:lnSpc>
                <a:spcPct val="90000"/>
              </a:lnSpc>
              <a:buClr>
                <a:srgbClr val="000000"/>
              </a:buClr>
              <a:buFont typeface="Arial"/>
              <a:buChar char="•"/>
            </a:pPr>
            <a:r>
              <a:rPr lang="en-US" sz="2100" b="0" strike="noStrike" spc="-1" dirty="0">
                <a:solidFill>
                  <a:srgbClr val="000000"/>
                </a:solidFill>
                <a:uFill>
                  <a:solidFill>
                    <a:srgbClr val="FFFFFF"/>
                  </a:solidFill>
                </a:uFill>
                <a:latin typeface="Courier New" panose="02070309020205020404" pitchFamily="49" charset="0"/>
                <a:cs typeface="Courier New" panose="02070309020205020404" pitchFamily="49" charset="0"/>
              </a:rPr>
              <a:t>A[0]</a:t>
            </a:r>
            <a:r>
              <a:rPr lang="en-US" sz="2100" b="0" strike="noStrike" spc="-1" dirty="0">
                <a:solidFill>
                  <a:srgbClr val="000000"/>
                </a:solidFill>
                <a:uFill>
                  <a:solidFill>
                    <a:srgbClr val="FFFFFF"/>
                  </a:solidFill>
                </a:uFill>
                <a:latin typeface="Arial"/>
              </a:rPr>
              <a:t>, </a:t>
            </a:r>
            <a:r>
              <a:rPr lang="en-US" sz="2100" b="0" strike="noStrike" spc="-1" dirty="0">
                <a:solidFill>
                  <a:srgbClr val="000000"/>
                </a:solidFill>
                <a:uFill>
                  <a:solidFill>
                    <a:srgbClr val="FFFFFF"/>
                  </a:solidFill>
                </a:uFill>
                <a:latin typeface="Courier New" panose="02070309020205020404" pitchFamily="49" charset="0"/>
                <a:cs typeface="Courier New" panose="02070309020205020404" pitchFamily="49" charset="0"/>
              </a:rPr>
              <a:t>B[0]</a:t>
            </a:r>
            <a:r>
              <a:rPr lang="en-US" sz="2100" b="0" strike="noStrike" spc="-1" dirty="0">
                <a:solidFill>
                  <a:srgbClr val="000000"/>
                </a:solidFill>
                <a:uFill>
                  <a:solidFill>
                    <a:srgbClr val="FFFFFF"/>
                  </a:solidFill>
                </a:uFill>
                <a:latin typeface="Arial"/>
              </a:rPr>
              <a:t> and </a:t>
            </a:r>
            <a:r>
              <a:rPr lang="en-US" sz="2100" b="0" strike="noStrike" spc="-1" dirty="0">
                <a:solidFill>
                  <a:srgbClr val="000000"/>
                </a:solidFill>
                <a:uFill>
                  <a:solidFill>
                    <a:srgbClr val="FFFFFF"/>
                  </a:solidFill>
                </a:uFill>
                <a:latin typeface="Courier New" panose="02070309020205020404" pitchFamily="49" charset="0"/>
                <a:cs typeface="Courier New" panose="02070309020205020404" pitchFamily="49" charset="0"/>
              </a:rPr>
              <a:t>temp[0]</a:t>
            </a:r>
            <a:r>
              <a:rPr lang="en-US" sz="2100" b="0" strike="noStrike" spc="-1" dirty="0">
                <a:solidFill>
                  <a:srgbClr val="000000"/>
                </a:solidFill>
                <a:uFill>
                  <a:solidFill>
                    <a:srgbClr val="FFFFFF"/>
                  </a:solidFill>
                </a:uFill>
                <a:latin typeface="Arial"/>
              </a:rPr>
              <a:t> all correspond to byte 0 of set 0 on the cache. We say that all three arrays are cache-aligned.</a:t>
            </a:r>
          </a:p>
          <a:p>
            <a:pPr>
              <a:lnSpc>
                <a:spcPct val="90000"/>
              </a:lnSpc>
            </a:pPr>
            <a:endParaRPr lang="en-US" sz="2100" b="0" strike="noStrike" spc="-1" dirty="0">
              <a:solidFill>
                <a:srgbClr val="000000"/>
              </a:solidFill>
              <a:uFill>
                <a:solidFill>
                  <a:srgbClr val="FFFFFF"/>
                </a:solidFill>
              </a:uFill>
              <a:latin typeface="Arial"/>
            </a:endParaRPr>
          </a:p>
          <a:p>
            <a:pPr marL="514440" lvl="1" indent="-171000">
              <a:lnSpc>
                <a:spcPct val="100000"/>
              </a:lnSpc>
              <a:buClr>
                <a:srgbClr val="000000"/>
              </a:buClr>
              <a:buFont typeface="Arial"/>
              <a:buChar char="•"/>
            </a:pPr>
            <a:r>
              <a:rPr lang="en-US" sz="1800" b="0" strike="noStrike" spc="-1" dirty="0">
                <a:solidFill>
                  <a:srgbClr val="000000"/>
                </a:solidFill>
                <a:uFill>
                  <a:solidFill>
                    <a:srgbClr val="FFFFFF"/>
                  </a:solidFill>
                </a:uFill>
                <a:latin typeface="Arial"/>
              </a:rPr>
              <a:t>For example, suppose we use a direct-mapped cache. If we request first </a:t>
            </a:r>
            <a:r>
              <a:rPr lang="en-US" sz="1800" b="0" strike="noStrike" spc="-1" dirty="0">
                <a:solidFill>
                  <a:srgbClr val="000000"/>
                </a:solidFill>
                <a:uFill>
                  <a:solidFill>
                    <a:srgbClr val="FFFFFF"/>
                  </a:solidFill>
                </a:uFill>
                <a:latin typeface="Courier New" panose="02070309020205020404" pitchFamily="49" charset="0"/>
                <a:cs typeface="Courier New" panose="02070309020205020404" pitchFamily="49" charset="0"/>
              </a:rPr>
              <a:t>A[0]</a:t>
            </a:r>
            <a:r>
              <a:rPr lang="en-US" sz="1800" b="0" strike="noStrike" spc="-1" dirty="0">
                <a:solidFill>
                  <a:srgbClr val="000000"/>
                </a:solidFill>
                <a:uFill>
                  <a:solidFill>
                    <a:srgbClr val="FFFFFF"/>
                  </a:solidFill>
                </a:uFill>
                <a:latin typeface="Arial"/>
              </a:rPr>
              <a:t> then </a:t>
            </a:r>
            <a:r>
              <a:rPr lang="en-US" sz="1800" b="0" strike="noStrike" spc="-1" dirty="0">
                <a:solidFill>
                  <a:srgbClr val="000000"/>
                </a:solidFill>
                <a:uFill>
                  <a:solidFill>
                    <a:srgbClr val="FFFFFF"/>
                  </a:solidFill>
                </a:uFill>
                <a:latin typeface="Courier New" panose="02070309020205020404" pitchFamily="49" charset="0"/>
                <a:cs typeface="Courier New" panose="02070309020205020404" pitchFamily="49" charset="0"/>
              </a:rPr>
              <a:t>B[0]</a:t>
            </a:r>
            <a:r>
              <a:rPr lang="en-US" sz="1800" b="0" strike="noStrike" spc="-1" dirty="0">
                <a:solidFill>
                  <a:srgbClr val="000000"/>
                </a:solidFill>
                <a:uFill>
                  <a:solidFill>
                    <a:srgbClr val="FFFFFF"/>
                  </a:solidFill>
                </a:uFill>
                <a:latin typeface="Arial"/>
              </a:rPr>
              <a:t>, the cache will evict the line containing </a:t>
            </a:r>
            <a:r>
              <a:rPr lang="en-US" sz="1800" b="0" strike="noStrike" spc="-1" dirty="0">
                <a:solidFill>
                  <a:srgbClr val="000000"/>
                </a:solidFill>
                <a:uFill>
                  <a:solidFill>
                    <a:srgbClr val="FFFFFF"/>
                  </a:solidFill>
                </a:uFill>
                <a:latin typeface="Courier New" panose="02070309020205020404" pitchFamily="49" charset="0"/>
                <a:cs typeface="Courier New" panose="02070309020205020404" pitchFamily="49" charset="0"/>
              </a:rPr>
              <a:t>A[0]</a:t>
            </a:r>
            <a:r>
              <a:rPr lang="en-US" sz="1800" b="0" strike="noStrike" spc="-1" dirty="0">
                <a:solidFill>
                  <a:srgbClr val="000000"/>
                </a:solidFill>
                <a:uFill>
                  <a:solidFill>
                    <a:srgbClr val="FFFFFF"/>
                  </a:solidFill>
                </a:uFill>
                <a:latin typeface="Arial"/>
              </a:rPr>
              <a:t>.</a:t>
            </a:r>
            <a:endParaRPr lang="en-US" sz="15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8" name="TextShape 1"/>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Very Hard Cache Problem</a:t>
            </a:r>
            <a:endParaRPr lang="en-US" sz="1350" b="0" strike="noStrike" spc="-1">
              <a:solidFill>
                <a:srgbClr val="000000"/>
              </a:solidFill>
              <a:uFill>
                <a:solidFill>
                  <a:srgbClr val="FFFFFF"/>
                </a:solidFill>
              </a:uFill>
              <a:latin typeface="Arial"/>
            </a:endParaRPr>
          </a:p>
        </p:txBody>
      </p:sp>
      <p:sp>
        <p:nvSpPr>
          <p:cNvPr id="299" name="TextShape 2"/>
          <p:cNvSpPr txBox="1"/>
          <p:nvPr/>
        </p:nvSpPr>
        <p:spPr>
          <a:xfrm>
            <a:off x="628560" y="1369080"/>
            <a:ext cx="7886520" cy="3263040"/>
          </a:xfrm>
          <a:prstGeom prst="rect">
            <a:avLst/>
          </a:prstGeom>
          <a:noFill/>
          <a:ln>
            <a:noFill/>
          </a:ln>
        </p:spPr>
        <p:txBody>
          <a:bodyPr/>
          <a:lstStyle/>
          <a:p>
            <a:pPr marL="171360" indent="-171000">
              <a:lnSpc>
                <a:spcPct val="90000"/>
              </a:lnSpc>
              <a:buClr>
                <a:srgbClr val="000000"/>
              </a:buClr>
              <a:buFont typeface="Arial"/>
              <a:buChar char="•"/>
            </a:pPr>
            <a:r>
              <a:rPr lang="en-US" sz="2100" b="0" strike="noStrike" spc="-1">
                <a:solidFill>
                  <a:srgbClr val="000000"/>
                </a:solidFill>
                <a:uFill>
                  <a:solidFill>
                    <a:srgbClr val="FFFFFF"/>
                  </a:solidFill>
                </a:uFill>
                <a:latin typeface="Arial"/>
              </a:rPr>
              <a:t>We will use a direct-mapped cache with 2 sets, which each can hold up to 4 </a:t>
            </a:r>
            <a:r>
              <a:rPr lang="en-US" sz="2100" b="0" strike="noStrike" spc="-1">
                <a:solidFill>
                  <a:srgbClr val="000000"/>
                </a:solidFill>
                <a:uFill>
                  <a:solidFill>
                    <a:srgbClr val="FFFFFF"/>
                  </a:solidFill>
                </a:uFill>
                <a:latin typeface="Courier New"/>
              </a:rPr>
              <a:t>int</a:t>
            </a:r>
            <a:r>
              <a:rPr lang="en-US" sz="2100" b="0" strike="noStrike" spc="-1">
                <a:solidFill>
                  <a:srgbClr val="000000"/>
                </a:solidFill>
                <a:uFill>
                  <a:solidFill>
                    <a:srgbClr val="FFFFFF"/>
                  </a:solidFill>
                </a:uFill>
                <a:latin typeface="Arial"/>
              </a:rPr>
              <a:t>’s.</a:t>
            </a:r>
          </a:p>
          <a:p>
            <a:pPr marL="171360" indent="-171000">
              <a:lnSpc>
                <a:spcPct val="90000"/>
              </a:lnSpc>
              <a:buClr>
                <a:srgbClr val="000000"/>
              </a:buClr>
              <a:buFont typeface="Arial"/>
              <a:buChar char="•"/>
            </a:pPr>
            <a:r>
              <a:rPr lang="en-US" sz="2100" b="0" strike="noStrike" spc="-1">
                <a:solidFill>
                  <a:srgbClr val="000000"/>
                </a:solidFill>
                <a:uFill>
                  <a:solidFill>
                    <a:srgbClr val="FFFFFF"/>
                  </a:solidFill>
                </a:uFill>
                <a:latin typeface="Arial"/>
              </a:rPr>
              <a:t>How can we copy A into B, shifted over by 1 position?</a:t>
            </a:r>
          </a:p>
          <a:p>
            <a:pPr marL="514440" lvl="1" indent="-171000">
              <a:lnSpc>
                <a:spcPct val="100000"/>
              </a:lnSpc>
              <a:buClr>
                <a:srgbClr val="000000"/>
              </a:buClr>
              <a:buFont typeface="Arial"/>
              <a:buChar char="•"/>
            </a:pPr>
            <a:r>
              <a:rPr lang="en-US" sz="1800" b="0" strike="noStrike" spc="-1">
                <a:solidFill>
                  <a:srgbClr val="000000"/>
                </a:solidFill>
                <a:uFill>
                  <a:solidFill>
                    <a:srgbClr val="FFFFFF"/>
                  </a:solidFill>
                </a:uFill>
                <a:latin typeface="Arial"/>
              </a:rPr>
              <a:t>The most efficient way? (Use </a:t>
            </a:r>
            <a:r>
              <a:rPr lang="en-US" sz="1800" b="0" strike="noStrike" spc="-1">
                <a:solidFill>
                  <a:srgbClr val="000000"/>
                </a:solidFill>
                <a:uFill>
                  <a:solidFill>
                    <a:srgbClr val="FFFFFF"/>
                  </a:solidFill>
                </a:uFill>
                <a:latin typeface="Courier New"/>
              </a:rPr>
              <a:t>temp</a:t>
            </a:r>
            <a:r>
              <a:rPr lang="en-US" sz="1800" b="0" strike="noStrike" spc="-1">
                <a:solidFill>
                  <a:srgbClr val="000000"/>
                </a:solidFill>
                <a:uFill>
                  <a:solidFill>
                    <a:srgbClr val="FFFFFF"/>
                  </a:solidFill>
                </a:uFill>
                <a:latin typeface="Arial"/>
              </a:rPr>
              <a:t>!)</a:t>
            </a:r>
            <a:endParaRPr lang="en-US" sz="1500" b="0" strike="noStrike" spc="-1">
              <a:solidFill>
                <a:srgbClr val="000000"/>
              </a:solidFill>
              <a:uFill>
                <a:solidFill>
                  <a:srgbClr val="FFFFFF"/>
                </a:solidFill>
              </a:uFill>
              <a:latin typeface="Arial"/>
            </a:endParaRPr>
          </a:p>
        </p:txBody>
      </p:sp>
      <p:graphicFrame>
        <p:nvGraphicFramePr>
          <p:cNvPr id="300" name="Table 3"/>
          <p:cNvGraphicFramePr/>
          <p:nvPr/>
        </p:nvGraphicFramePr>
        <p:xfrm>
          <a:off x="1188360" y="2881440"/>
          <a:ext cx="5200200" cy="370440"/>
        </p:xfrm>
        <a:graphic>
          <a:graphicData uri="http://schemas.openxmlformats.org/drawingml/2006/table">
            <a:tbl>
              <a:tblPr/>
              <a:tblGrid>
                <a:gridCol w="640080">
                  <a:extLst>
                    <a:ext uri="{9D8B030D-6E8A-4147-A177-3AD203B41FA5}">
                      <a16:colId xmlns:a16="http://schemas.microsoft.com/office/drawing/2014/main" val="20000"/>
                    </a:ext>
                  </a:extLst>
                </a:gridCol>
                <a:gridCol w="569880">
                  <a:extLst>
                    <a:ext uri="{9D8B030D-6E8A-4147-A177-3AD203B41FA5}">
                      <a16:colId xmlns:a16="http://schemas.microsoft.com/office/drawing/2014/main" val="20001"/>
                    </a:ext>
                  </a:extLst>
                </a:gridCol>
                <a:gridCol w="569880">
                  <a:extLst>
                    <a:ext uri="{9D8B030D-6E8A-4147-A177-3AD203B41FA5}">
                      <a16:colId xmlns:a16="http://schemas.microsoft.com/office/drawing/2014/main" val="20002"/>
                    </a:ext>
                  </a:extLst>
                </a:gridCol>
                <a:gridCol w="569880">
                  <a:extLst>
                    <a:ext uri="{9D8B030D-6E8A-4147-A177-3AD203B41FA5}">
                      <a16:colId xmlns:a16="http://schemas.microsoft.com/office/drawing/2014/main" val="20003"/>
                    </a:ext>
                  </a:extLst>
                </a:gridCol>
                <a:gridCol w="569880">
                  <a:extLst>
                    <a:ext uri="{9D8B030D-6E8A-4147-A177-3AD203B41FA5}">
                      <a16:colId xmlns:a16="http://schemas.microsoft.com/office/drawing/2014/main" val="20004"/>
                    </a:ext>
                  </a:extLst>
                </a:gridCol>
                <a:gridCol w="569880">
                  <a:extLst>
                    <a:ext uri="{9D8B030D-6E8A-4147-A177-3AD203B41FA5}">
                      <a16:colId xmlns:a16="http://schemas.microsoft.com/office/drawing/2014/main" val="20005"/>
                    </a:ext>
                  </a:extLst>
                </a:gridCol>
                <a:gridCol w="569880">
                  <a:extLst>
                    <a:ext uri="{9D8B030D-6E8A-4147-A177-3AD203B41FA5}">
                      <a16:colId xmlns:a16="http://schemas.microsoft.com/office/drawing/2014/main" val="20006"/>
                    </a:ext>
                  </a:extLst>
                </a:gridCol>
                <a:gridCol w="569880">
                  <a:extLst>
                    <a:ext uri="{9D8B030D-6E8A-4147-A177-3AD203B41FA5}">
                      <a16:colId xmlns:a16="http://schemas.microsoft.com/office/drawing/2014/main" val="20007"/>
                    </a:ext>
                  </a:extLst>
                </a:gridCol>
                <a:gridCol w="570960">
                  <a:extLst>
                    <a:ext uri="{9D8B030D-6E8A-4147-A177-3AD203B41FA5}">
                      <a16:colId xmlns:a16="http://schemas.microsoft.com/office/drawing/2014/main" val="20008"/>
                    </a:ext>
                  </a:extLst>
                </a:gridCol>
              </a:tblGrid>
              <a:tr h="370440">
                <a:tc>
                  <a:txBody>
                    <a:bodyPr/>
                    <a:lstStyle/>
                    <a:p>
                      <a:pPr>
                        <a:lnSpc>
                          <a:spcPct val="100000"/>
                        </a:lnSpc>
                      </a:pPr>
                      <a:r>
                        <a:rPr lang="en-US" sz="1350" b="0" strike="noStrike" spc="-1">
                          <a:solidFill>
                            <a:srgbClr val="000000"/>
                          </a:solidFill>
                          <a:uFill>
                            <a:solidFill>
                              <a:srgbClr val="FFFFFF"/>
                            </a:solidFill>
                          </a:uFill>
                          <a:latin typeface="Arial"/>
                        </a:rPr>
                        <a:t>A</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0</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1</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2</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3</a:t>
                      </a:r>
                      <a:endParaRPr lang="en-US" sz="1800" b="0" strike="noStrike" spc="-1">
                        <a:solidFill>
                          <a:srgbClr val="000000"/>
                        </a:solidFill>
                        <a:uFill>
                          <a:solidFill>
                            <a:srgbClr val="FFFFFF"/>
                          </a:solidFill>
                        </a:uFill>
                        <a:latin typeface="Arial"/>
                      </a:endParaRPr>
                    </a:p>
                  </a:txBody>
                  <a:tcPr>
                    <a:lnL w="12240">
                      <a:solidFill>
                        <a:srgbClr val="000000"/>
                      </a:solidFill>
                    </a:lnL>
                    <a:lnR w="2808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4</a:t>
                      </a:r>
                      <a:endParaRPr lang="en-US" sz="1800" b="0" strike="noStrike" spc="-1">
                        <a:solidFill>
                          <a:srgbClr val="000000"/>
                        </a:solidFill>
                        <a:uFill>
                          <a:solidFill>
                            <a:srgbClr val="FFFFFF"/>
                          </a:solidFill>
                        </a:uFill>
                        <a:latin typeface="Arial"/>
                      </a:endParaRPr>
                    </a:p>
                  </a:txBody>
                  <a:tcPr>
                    <a:lnL w="2808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5</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6</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7</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bl>
          </a:graphicData>
        </a:graphic>
      </p:graphicFrame>
      <p:graphicFrame>
        <p:nvGraphicFramePr>
          <p:cNvPr id="301" name="Table 4"/>
          <p:cNvGraphicFramePr/>
          <p:nvPr/>
        </p:nvGraphicFramePr>
        <p:xfrm>
          <a:off x="1201680" y="3932280"/>
          <a:ext cx="5200200" cy="370440"/>
        </p:xfrm>
        <a:graphic>
          <a:graphicData uri="http://schemas.openxmlformats.org/drawingml/2006/table">
            <a:tbl>
              <a:tblPr/>
              <a:tblGrid>
                <a:gridCol w="640080">
                  <a:extLst>
                    <a:ext uri="{9D8B030D-6E8A-4147-A177-3AD203B41FA5}">
                      <a16:colId xmlns:a16="http://schemas.microsoft.com/office/drawing/2014/main" val="20000"/>
                    </a:ext>
                  </a:extLst>
                </a:gridCol>
                <a:gridCol w="569880">
                  <a:extLst>
                    <a:ext uri="{9D8B030D-6E8A-4147-A177-3AD203B41FA5}">
                      <a16:colId xmlns:a16="http://schemas.microsoft.com/office/drawing/2014/main" val="20001"/>
                    </a:ext>
                  </a:extLst>
                </a:gridCol>
                <a:gridCol w="569880">
                  <a:extLst>
                    <a:ext uri="{9D8B030D-6E8A-4147-A177-3AD203B41FA5}">
                      <a16:colId xmlns:a16="http://schemas.microsoft.com/office/drawing/2014/main" val="20002"/>
                    </a:ext>
                  </a:extLst>
                </a:gridCol>
                <a:gridCol w="569880">
                  <a:extLst>
                    <a:ext uri="{9D8B030D-6E8A-4147-A177-3AD203B41FA5}">
                      <a16:colId xmlns:a16="http://schemas.microsoft.com/office/drawing/2014/main" val="20003"/>
                    </a:ext>
                  </a:extLst>
                </a:gridCol>
                <a:gridCol w="569880">
                  <a:extLst>
                    <a:ext uri="{9D8B030D-6E8A-4147-A177-3AD203B41FA5}">
                      <a16:colId xmlns:a16="http://schemas.microsoft.com/office/drawing/2014/main" val="20004"/>
                    </a:ext>
                  </a:extLst>
                </a:gridCol>
                <a:gridCol w="569880">
                  <a:extLst>
                    <a:ext uri="{9D8B030D-6E8A-4147-A177-3AD203B41FA5}">
                      <a16:colId xmlns:a16="http://schemas.microsoft.com/office/drawing/2014/main" val="20005"/>
                    </a:ext>
                  </a:extLst>
                </a:gridCol>
                <a:gridCol w="569880">
                  <a:extLst>
                    <a:ext uri="{9D8B030D-6E8A-4147-A177-3AD203B41FA5}">
                      <a16:colId xmlns:a16="http://schemas.microsoft.com/office/drawing/2014/main" val="20006"/>
                    </a:ext>
                  </a:extLst>
                </a:gridCol>
                <a:gridCol w="569880">
                  <a:extLst>
                    <a:ext uri="{9D8B030D-6E8A-4147-A177-3AD203B41FA5}">
                      <a16:colId xmlns:a16="http://schemas.microsoft.com/office/drawing/2014/main" val="20007"/>
                    </a:ext>
                  </a:extLst>
                </a:gridCol>
                <a:gridCol w="570960">
                  <a:extLst>
                    <a:ext uri="{9D8B030D-6E8A-4147-A177-3AD203B41FA5}">
                      <a16:colId xmlns:a16="http://schemas.microsoft.com/office/drawing/2014/main" val="20008"/>
                    </a:ext>
                  </a:extLst>
                </a:gridCol>
              </a:tblGrid>
              <a:tr h="370440">
                <a:tc>
                  <a:txBody>
                    <a:bodyPr/>
                    <a:lstStyle/>
                    <a:p>
                      <a:pPr>
                        <a:lnSpc>
                          <a:spcPct val="100000"/>
                        </a:lnSpc>
                      </a:pPr>
                      <a:r>
                        <a:rPr lang="en-US" sz="1350" b="0" strike="noStrike" spc="-1">
                          <a:solidFill>
                            <a:srgbClr val="000000"/>
                          </a:solidFill>
                          <a:uFill>
                            <a:solidFill>
                              <a:srgbClr val="FFFFFF"/>
                            </a:solidFill>
                          </a:uFill>
                          <a:latin typeface="Arial"/>
                        </a:rPr>
                        <a:t>B</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0</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1</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2</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3</a:t>
                      </a:r>
                      <a:endParaRPr lang="en-US" sz="1800" b="0" strike="noStrike" spc="-1">
                        <a:solidFill>
                          <a:srgbClr val="000000"/>
                        </a:solidFill>
                        <a:uFill>
                          <a:solidFill>
                            <a:srgbClr val="FFFFFF"/>
                          </a:solidFill>
                        </a:uFill>
                        <a:latin typeface="Arial"/>
                      </a:endParaRPr>
                    </a:p>
                  </a:txBody>
                  <a:tcPr>
                    <a:lnL w="12240">
                      <a:solidFill>
                        <a:srgbClr val="000000"/>
                      </a:solidFill>
                    </a:lnL>
                    <a:lnR w="2808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4</a:t>
                      </a:r>
                      <a:endParaRPr lang="en-US" sz="1800" b="0" strike="noStrike" spc="-1">
                        <a:solidFill>
                          <a:srgbClr val="000000"/>
                        </a:solidFill>
                        <a:uFill>
                          <a:solidFill>
                            <a:srgbClr val="FFFFFF"/>
                          </a:solidFill>
                        </a:uFill>
                        <a:latin typeface="Arial"/>
                      </a:endParaRPr>
                    </a:p>
                  </a:txBody>
                  <a:tcPr>
                    <a:lnL w="2808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5</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6</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7</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bl>
          </a:graphicData>
        </a:graphic>
      </p:graphicFrame>
      <p:sp>
        <p:nvSpPr>
          <p:cNvPr id="302" name="CustomShape 5"/>
          <p:cNvSpPr/>
          <p:nvPr/>
        </p:nvSpPr>
        <p:spPr>
          <a:xfrm>
            <a:off x="2176920" y="3343680"/>
            <a:ext cx="538560" cy="523800"/>
          </a:xfrm>
          <a:custGeom>
            <a:avLst/>
            <a:gdLst/>
            <a:ahLst/>
            <a:cxnLst/>
            <a:rect l="l" t="t" r="r" b="b"/>
            <a:pathLst>
              <a:path w="21600" h="21600">
                <a:moveTo>
                  <a:pt x="0" y="0"/>
                </a:moveTo>
                <a:lnTo>
                  <a:pt x="21600" y="21600"/>
                </a:lnTo>
              </a:path>
            </a:pathLst>
          </a:custGeom>
          <a:noFill/>
          <a:ln>
            <a:solidFill>
              <a:srgbClr val="FF0000"/>
            </a:solidFill>
            <a:tailEnd type="triangle" w="med" len="med"/>
          </a:ln>
        </p:spPr>
        <p:style>
          <a:lnRef idx="1">
            <a:schemeClr val="dk1"/>
          </a:lnRef>
          <a:fillRef idx="0">
            <a:schemeClr val="dk1"/>
          </a:fillRef>
          <a:effectRef idx="0">
            <a:schemeClr val="dk1"/>
          </a:effectRef>
          <a:fontRef idx="minor"/>
        </p:style>
      </p:sp>
      <p:sp>
        <p:nvSpPr>
          <p:cNvPr id="303" name="CustomShape 6"/>
          <p:cNvSpPr/>
          <p:nvPr/>
        </p:nvSpPr>
        <p:spPr>
          <a:xfrm flipH="1">
            <a:off x="2088000" y="3330000"/>
            <a:ext cx="4005360" cy="496800"/>
          </a:xfrm>
          <a:custGeom>
            <a:avLst/>
            <a:gdLst/>
            <a:ahLst/>
            <a:cxnLst/>
            <a:rect l="l" t="t" r="r" b="b"/>
            <a:pathLst>
              <a:path w="21600" h="21600">
                <a:moveTo>
                  <a:pt x="0" y="0"/>
                </a:moveTo>
                <a:lnTo>
                  <a:pt x="21600" y="21600"/>
                </a:lnTo>
              </a:path>
            </a:pathLst>
          </a:custGeom>
          <a:noFill/>
          <a:ln>
            <a:solidFill>
              <a:srgbClr val="00B050"/>
            </a:solidFill>
            <a:tailEnd type="triangle" w="med" len="med"/>
          </a:ln>
        </p:spPr>
        <p:style>
          <a:lnRef idx="1">
            <a:schemeClr val="dk1"/>
          </a:lnRef>
          <a:fillRef idx="0">
            <a:schemeClr val="dk1"/>
          </a:fillRef>
          <a:effectRef idx="0">
            <a:schemeClr val="dk1"/>
          </a:effectRef>
          <a:fontRef idx="minor"/>
        </p:style>
      </p:sp>
      <p:sp>
        <p:nvSpPr>
          <p:cNvPr id="304" name="CustomShape 7"/>
          <p:cNvSpPr/>
          <p:nvPr/>
        </p:nvSpPr>
        <p:spPr>
          <a:xfrm>
            <a:off x="2729520" y="3343680"/>
            <a:ext cx="538560" cy="523800"/>
          </a:xfrm>
          <a:custGeom>
            <a:avLst/>
            <a:gdLst/>
            <a:ahLst/>
            <a:cxnLst/>
            <a:rect l="l" t="t" r="r" b="b"/>
            <a:pathLst>
              <a:path w="21600" h="21600">
                <a:moveTo>
                  <a:pt x="0" y="0"/>
                </a:moveTo>
                <a:lnTo>
                  <a:pt x="21600" y="21600"/>
                </a:lnTo>
              </a:path>
            </a:pathLst>
          </a:custGeom>
          <a:noFill/>
          <a:ln>
            <a:solidFill>
              <a:srgbClr val="FF0000"/>
            </a:solidFill>
            <a:tailEnd type="triangle" w="med" len="med"/>
          </a:ln>
        </p:spPr>
        <p:style>
          <a:lnRef idx="1">
            <a:schemeClr val="dk1"/>
          </a:lnRef>
          <a:fillRef idx="0">
            <a:schemeClr val="dk1"/>
          </a:fillRef>
          <a:effectRef idx="0">
            <a:schemeClr val="dk1"/>
          </a:effectRef>
          <a:fontRef idx="minor"/>
        </p:style>
      </p:sp>
      <p:sp>
        <p:nvSpPr>
          <p:cNvPr id="305" name="CustomShape 8"/>
          <p:cNvSpPr/>
          <p:nvPr/>
        </p:nvSpPr>
        <p:spPr>
          <a:xfrm>
            <a:off x="3299400" y="3330000"/>
            <a:ext cx="538560" cy="523800"/>
          </a:xfrm>
          <a:custGeom>
            <a:avLst/>
            <a:gdLst/>
            <a:ahLst/>
            <a:cxnLst/>
            <a:rect l="l" t="t" r="r" b="b"/>
            <a:pathLst>
              <a:path w="21600" h="21600">
                <a:moveTo>
                  <a:pt x="0" y="0"/>
                </a:moveTo>
                <a:lnTo>
                  <a:pt x="21600" y="21600"/>
                </a:lnTo>
              </a:path>
            </a:pathLst>
          </a:custGeom>
          <a:noFill/>
          <a:ln>
            <a:solidFill>
              <a:srgbClr val="FF0000"/>
            </a:solidFill>
            <a:tailEnd type="triangle" w="med" len="med"/>
          </a:ln>
        </p:spPr>
        <p:style>
          <a:lnRef idx="1">
            <a:schemeClr val="dk1"/>
          </a:lnRef>
          <a:fillRef idx="0">
            <a:schemeClr val="dk1"/>
          </a:fillRef>
          <a:effectRef idx="0">
            <a:schemeClr val="dk1"/>
          </a:effectRef>
          <a:fontRef idx="minor"/>
        </p:style>
      </p:sp>
      <p:sp>
        <p:nvSpPr>
          <p:cNvPr id="306" name="CustomShape 9"/>
          <p:cNvSpPr/>
          <p:nvPr/>
        </p:nvSpPr>
        <p:spPr>
          <a:xfrm>
            <a:off x="3852000" y="3330000"/>
            <a:ext cx="538560" cy="523800"/>
          </a:xfrm>
          <a:custGeom>
            <a:avLst/>
            <a:gdLst/>
            <a:ahLst/>
            <a:cxnLst/>
            <a:rect l="l" t="t" r="r" b="b"/>
            <a:pathLst>
              <a:path w="21600" h="21600">
                <a:moveTo>
                  <a:pt x="0" y="0"/>
                </a:moveTo>
                <a:lnTo>
                  <a:pt x="21600" y="21600"/>
                </a:lnTo>
              </a:path>
            </a:pathLst>
          </a:custGeom>
          <a:noFill/>
          <a:ln>
            <a:solidFill>
              <a:srgbClr val="FF0000"/>
            </a:solidFill>
            <a:tailEnd type="triangle" w="med" len="med"/>
          </a:ln>
        </p:spPr>
        <p:style>
          <a:lnRef idx="1">
            <a:schemeClr val="dk1"/>
          </a:lnRef>
          <a:fillRef idx="0">
            <a:schemeClr val="dk1"/>
          </a:fillRef>
          <a:effectRef idx="0">
            <a:schemeClr val="dk1"/>
          </a:effectRef>
          <a:fontRef idx="minor"/>
        </p:style>
      </p:sp>
      <p:sp>
        <p:nvSpPr>
          <p:cNvPr id="307" name="CustomShape 10"/>
          <p:cNvSpPr/>
          <p:nvPr/>
        </p:nvSpPr>
        <p:spPr>
          <a:xfrm>
            <a:off x="4431960" y="3343680"/>
            <a:ext cx="538560" cy="523800"/>
          </a:xfrm>
          <a:custGeom>
            <a:avLst/>
            <a:gdLst/>
            <a:ahLst/>
            <a:cxnLst/>
            <a:rect l="l" t="t" r="r" b="b"/>
            <a:pathLst>
              <a:path w="21600" h="21600">
                <a:moveTo>
                  <a:pt x="0" y="0"/>
                </a:moveTo>
                <a:lnTo>
                  <a:pt x="21600" y="21600"/>
                </a:lnTo>
              </a:path>
            </a:pathLst>
          </a:custGeom>
          <a:noFill/>
          <a:ln>
            <a:solidFill>
              <a:srgbClr val="FF0000"/>
            </a:solidFill>
            <a:tailEnd type="triangle" w="med" len="med"/>
          </a:ln>
        </p:spPr>
        <p:style>
          <a:lnRef idx="1">
            <a:schemeClr val="dk1"/>
          </a:lnRef>
          <a:fillRef idx="0">
            <a:schemeClr val="dk1"/>
          </a:fillRef>
          <a:effectRef idx="0">
            <a:schemeClr val="dk1"/>
          </a:effectRef>
          <a:fontRef idx="minor"/>
        </p:style>
      </p:sp>
      <p:sp>
        <p:nvSpPr>
          <p:cNvPr id="308" name="CustomShape 11"/>
          <p:cNvSpPr/>
          <p:nvPr/>
        </p:nvSpPr>
        <p:spPr>
          <a:xfrm>
            <a:off x="5001840" y="3330000"/>
            <a:ext cx="538560" cy="523800"/>
          </a:xfrm>
          <a:custGeom>
            <a:avLst/>
            <a:gdLst/>
            <a:ahLst/>
            <a:cxnLst/>
            <a:rect l="l" t="t" r="r" b="b"/>
            <a:pathLst>
              <a:path w="21600" h="21600">
                <a:moveTo>
                  <a:pt x="0" y="0"/>
                </a:moveTo>
                <a:lnTo>
                  <a:pt x="21600" y="21600"/>
                </a:lnTo>
              </a:path>
            </a:pathLst>
          </a:custGeom>
          <a:noFill/>
          <a:ln>
            <a:solidFill>
              <a:srgbClr val="FF0000"/>
            </a:solidFill>
            <a:tailEnd type="triangle" w="med" len="med"/>
          </a:ln>
        </p:spPr>
        <p:style>
          <a:lnRef idx="1">
            <a:schemeClr val="dk1"/>
          </a:lnRef>
          <a:fillRef idx="0">
            <a:schemeClr val="dk1"/>
          </a:fillRef>
          <a:effectRef idx="0">
            <a:schemeClr val="dk1"/>
          </a:effectRef>
          <a:fontRef idx="minor"/>
        </p:style>
      </p:sp>
      <p:sp>
        <p:nvSpPr>
          <p:cNvPr id="309" name="CustomShape 12"/>
          <p:cNvSpPr/>
          <p:nvPr/>
        </p:nvSpPr>
        <p:spPr>
          <a:xfrm>
            <a:off x="5554800" y="3330000"/>
            <a:ext cx="538560" cy="523800"/>
          </a:xfrm>
          <a:custGeom>
            <a:avLst/>
            <a:gdLst/>
            <a:ahLst/>
            <a:cxnLst/>
            <a:rect l="l" t="t" r="r" b="b"/>
            <a:pathLst>
              <a:path w="21600" h="21600">
                <a:moveTo>
                  <a:pt x="0" y="0"/>
                </a:moveTo>
                <a:lnTo>
                  <a:pt x="21600" y="21600"/>
                </a:lnTo>
              </a:path>
            </a:pathLst>
          </a:custGeom>
          <a:noFill/>
          <a:ln>
            <a:solidFill>
              <a:srgbClr val="FF0000"/>
            </a:solidFill>
            <a:tailEnd type="triangle" w="med" len="med"/>
          </a:ln>
        </p:spPr>
        <p:style>
          <a:lnRef idx="1">
            <a:schemeClr val="dk1"/>
          </a:lnRef>
          <a:fillRef idx="0">
            <a:schemeClr val="dk1"/>
          </a:fillRef>
          <a:effectRef idx="0">
            <a:schemeClr val="dk1"/>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 name="CustomShape 1"/>
          <p:cNvSpPr/>
          <p:nvPr/>
        </p:nvSpPr>
        <p:spPr>
          <a:xfrm>
            <a:off x="237600" y="4039560"/>
            <a:ext cx="2197080" cy="333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US" sz="1600" b="0" strike="noStrike" spc="-1">
                <a:solidFill>
                  <a:srgbClr val="000000"/>
                </a:solidFill>
                <a:uFill>
                  <a:solidFill>
                    <a:srgbClr val="FFFFFF"/>
                  </a:solidFill>
                </a:uFill>
                <a:latin typeface="Arial"/>
              </a:rPr>
              <a:t>Number of misses:</a:t>
            </a:r>
            <a:endParaRPr lang="en-US" sz="1800" b="0" strike="noStrike" spc="-1">
              <a:solidFill>
                <a:srgbClr val="000000"/>
              </a:solidFill>
              <a:uFill>
                <a:solidFill>
                  <a:srgbClr val="FFFFFF"/>
                </a:solidFill>
              </a:uFill>
              <a:latin typeface="Arial"/>
            </a:endParaRPr>
          </a:p>
        </p:txBody>
      </p:sp>
      <p:sp>
        <p:nvSpPr>
          <p:cNvPr id="311" name="Line 2"/>
          <p:cNvSpPr/>
          <p:nvPr/>
        </p:nvSpPr>
        <p:spPr>
          <a:xfrm>
            <a:off x="2612160" y="4039560"/>
            <a:ext cx="360" cy="33840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12" name="Line 3"/>
          <p:cNvSpPr/>
          <p:nvPr/>
        </p:nvSpPr>
        <p:spPr>
          <a:xfrm>
            <a:off x="2733120" y="4039560"/>
            <a:ext cx="360" cy="338400"/>
          </a:xfrm>
          <a:prstGeom prst="line">
            <a:avLst/>
          </a:prstGeom>
          <a:ln>
            <a:solidFill>
              <a:srgbClr val="FF0000"/>
            </a:solidFill>
          </a:ln>
        </p:spPr>
        <p:style>
          <a:lnRef idx="1">
            <a:schemeClr val="accent2"/>
          </a:lnRef>
          <a:fillRef idx="0">
            <a:schemeClr val="accent2"/>
          </a:fillRef>
          <a:effectRef idx="0">
            <a:schemeClr val="accent2"/>
          </a:effectRef>
          <a:fontRef idx="minor"/>
        </p:style>
      </p:sp>
      <p:graphicFrame>
        <p:nvGraphicFramePr>
          <p:cNvPr id="313" name="Table 4"/>
          <p:cNvGraphicFramePr/>
          <p:nvPr/>
        </p:nvGraphicFramePr>
        <p:xfrm>
          <a:off x="1965960" y="1912320"/>
          <a:ext cx="5200200" cy="370440"/>
        </p:xfrm>
        <a:graphic>
          <a:graphicData uri="http://schemas.openxmlformats.org/drawingml/2006/table">
            <a:tbl>
              <a:tblPr/>
              <a:tblGrid>
                <a:gridCol w="640080">
                  <a:extLst>
                    <a:ext uri="{9D8B030D-6E8A-4147-A177-3AD203B41FA5}">
                      <a16:colId xmlns:a16="http://schemas.microsoft.com/office/drawing/2014/main" val="20000"/>
                    </a:ext>
                  </a:extLst>
                </a:gridCol>
                <a:gridCol w="569880">
                  <a:extLst>
                    <a:ext uri="{9D8B030D-6E8A-4147-A177-3AD203B41FA5}">
                      <a16:colId xmlns:a16="http://schemas.microsoft.com/office/drawing/2014/main" val="20001"/>
                    </a:ext>
                  </a:extLst>
                </a:gridCol>
                <a:gridCol w="569880">
                  <a:extLst>
                    <a:ext uri="{9D8B030D-6E8A-4147-A177-3AD203B41FA5}">
                      <a16:colId xmlns:a16="http://schemas.microsoft.com/office/drawing/2014/main" val="20002"/>
                    </a:ext>
                  </a:extLst>
                </a:gridCol>
                <a:gridCol w="569880">
                  <a:extLst>
                    <a:ext uri="{9D8B030D-6E8A-4147-A177-3AD203B41FA5}">
                      <a16:colId xmlns:a16="http://schemas.microsoft.com/office/drawing/2014/main" val="20003"/>
                    </a:ext>
                  </a:extLst>
                </a:gridCol>
                <a:gridCol w="569880">
                  <a:extLst>
                    <a:ext uri="{9D8B030D-6E8A-4147-A177-3AD203B41FA5}">
                      <a16:colId xmlns:a16="http://schemas.microsoft.com/office/drawing/2014/main" val="20004"/>
                    </a:ext>
                  </a:extLst>
                </a:gridCol>
                <a:gridCol w="569880">
                  <a:extLst>
                    <a:ext uri="{9D8B030D-6E8A-4147-A177-3AD203B41FA5}">
                      <a16:colId xmlns:a16="http://schemas.microsoft.com/office/drawing/2014/main" val="20005"/>
                    </a:ext>
                  </a:extLst>
                </a:gridCol>
                <a:gridCol w="569880">
                  <a:extLst>
                    <a:ext uri="{9D8B030D-6E8A-4147-A177-3AD203B41FA5}">
                      <a16:colId xmlns:a16="http://schemas.microsoft.com/office/drawing/2014/main" val="20006"/>
                    </a:ext>
                  </a:extLst>
                </a:gridCol>
                <a:gridCol w="569880">
                  <a:extLst>
                    <a:ext uri="{9D8B030D-6E8A-4147-A177-3AD203B41FA5}">
                      <a16:colId xmlns:a16="http://schemas.microsoft.com/office/drawing/2014/main" val="20007"/>
                    </a:ext>
                  </a:extLst>
                </a:gridCol>
                <a:gridCol w="570960">
                  <a:extLst>
                    <a:ext uri="{9D8B030D-6E8A-4147-A177-3AD203B41FA5}">
                      <a16:colId xmlns:a16="http://schemas.microsoft.com/office/drawing/2014/main" val="20008"/>
                    </a:ext>
                  </a:extLst>
                </a:gridCol>
              </a:tblGrid>
              <a:tr h="370440">
                <a:tc>
                  <a:txBody>
                    <a:bodyPr/>
                    <a:lstStyle/>
                    <a:p>
                      <a:pPr>
                        <a:lnSpc>
                          <a:spcPct val="100000"/>
                        </a:lnSpc>
                      </a:pPr>
                      <a:r>
                        <a:rPr lang="en-US" sz="1350" b="0" strike="noStrike" spc="-1">
                          <a:solidFill>
                            <a:srgbClr val="000000"/>
                          </a:solidFill>
                          <a:uFill>
                            <a:solidFill>
                              <a:srgbClr val="FFFFFF"/>
                            </a:solidFill>
                          </a:uFill>
                          <a:latin typeface="Arial"/>
                        </a:rPr>
                        <a:t>A</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0</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1</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2</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3</a:t>
                      </a:r>
                      <a:endParaRPr lang="en-US" sz="1800" b="0" strike="noStrike" spc="-1">
                        <a:solidFill>
                          <a:srgbClr val="000000"/>
                        </a:solidFill>
                        <a:uFill>
                          <a:solidFill>
                            <a:srgbClr val="FFFFFF"/>
                          </a:solidFill>
                        </a:uFill>
                        <a:latin typeface="Arial"/>
                      </a:endParaRPr>
                    </a:p>
                  </a:txBody>
                  <a:tcPr>
                    <a:lnL w="12240">
                      <a:solidFill>
                        <a:srgbClr val="000000"/>
                      </a:solidFill>
                    </a:lnL>
                    <a:lnR w="2808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4</a:t>
                      </a:r>
                      <a:endParaRPr lang="en-US" sz="1800" b="0" strike="noStrike" spc="-1">
                        <a:solidFill>
                          <a:srgbClr val="000000"/>
                        </a:solidFill>
                        <a:uFill>
                          <a:solidFill>
                            <a:srgbClr val="FFFFFF"/>
                          </a:solidFill>
                        </a:uFill>
                        <a:latin typeface="Arial"/>
                      </a:endParaRPr>
                    </a:p>
                  </a:txBody>
                  <a:tcPr>
                    <a:lnL w="2808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5</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6</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7</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bl>
          </a:graphicData>
        </a:graphic>
      </p:graphicFrame>
      <p:graphicFrame>
        <p:nvGraphicFramePr>
          <p:cNvPr id="314" name="Table 5"/>
          <p:cNvGraphicFramePr/>
          <p:nvPr/>
        </p:nvGraphicFramePr>
        <p:xfrm>
          <a:off x="1979640" y="2963160"/>
          <a:ext cx="5200200" cy="370440"/>
        </p:xfrm>
        <a:graphic>
          <a:graphicData uri="http://schemas.openxmlformats.org/drawingml/2006/table">
            <a:tbl>
              <a:tblPr/>
              <a:tblGrid>
                <a:gridCol w="640080">
                  <a:extLst>
                    <a:ext uri="{9D8B030D-6E8A-4147-A177-3AD203B41FA5}">
                      <a16:colId xmlns:a16="http://schemas.microsoft.com/office/drawing/2014/main" val="20000"/>
                    </a:ext>
                  </a:extLst>
                </a:gridCol>
                <a:gridCol w="569880">
                  <a:extLst>
                    <a:ext uri="{9D8B030D-6E8A-4147-A177-3AD203B41FA5}">
                      <a16:colId xmlns:a16="http://schemas.microsoft.com/office/drawing/2014/main" val="20001"/>
                    </a:ext>
                  </a:extLst>
                </a:gridCol>
                <a:gridCol w="569880">
                  <a:extLst>
                    <a:ext uri="{9D8B030D-6E8A-4147-A177-3AD203B41FA5}">
                      <a16:colId xmlns:a16="http://schemas.microsoft.com/office/drawing/2014/main" val="20002"/>
                    </a:ext>
                  </a:extLst>
                </a:gridCol>
                <a:gridCol w="569880">
                  <a:extLst>
                    <a:ext uri="{9D8B030D-6E8A-4147-A177-3AD203B41FA5}">
                      <a16:colId xmlns:a16="http://schemas.microsoft.com/office/drawing/2014/main" val="20003"/>
                    </a:ext>
                  </a:extLst>
                </a:gridCol>
                <a:gridCol w="569880">
                  <a:extLst>
                    <a:ext uri="{9D8B030D-6E8A-4147-A177-3AD203B41FA5}">
                      <a16:colId xmlns:a16="http://schemas.microsoft.com/office/drawing/2014/main" val="20004"/>
                    </a:ext>
                  </a:extLst>
                </a:gridCol>
                <a:gridCol w="569880">
                  <a:extLst>
                    <a:ext uri="{9D8B030D-6E8A-4147-A177-3AD203B41FA5}">
                      <a16:colId xmlns:a16="http://schemas.microsoft.com/office/drawing/2014/main" val="20005"/>
                    </a:ext>
                  </a:extLst>
                </a:gridCol>
                <a:gridCol w="569880">
                  <a:extLst>
                    <a:ext uri="{9D8B030D-6E8A-4147-A177-3AD203B41FA5}">
                      <a16:colId xmlns:a16="http://schemas.microsoft.com/office/drawing/2014/main" val="20006"/>
                    </a:ext>
                  </a:extLst>
                </a:gridCol>
                <a:gridCol w="569880">
                  <a:extLst>
                    <a:ext uri="{9D8B030D-6E8A-4147-A177-3AD203B41FA5}">
                      <a16:colId xmlns:a16="http://schemas.microsoft.com/office/drawing/2014/main" val="20007"/>
                    </a:ext>
                  </a:extLst>
                </a:gridCol>
                <a:gridCol w="570960">
                  <a:extLst>
                    <a:ext uri="{9D8B030D-6E8A-4147-A177-3AD203B41FA5}">
                      <a16:colId xmlns:a16="http://schemas.microsoft.com/office/drawing/2014/main" val="20008"/>
                    </a:ext>
                  </a:extLst>
                </a:gridCol>
              </a:tblGrid>
              <a:tr h="370440">
                <a:tc>
                  <a:txBody>
                    <a:bodyPr/>
                    <a:lstStyle/>
                    <a:p>
                      <a:pPr>
                        <a:lnSpc>
                          <a:spcPct val="100000"/>
                        </a:lnSpc>
                      </a:pPr>
                      <a:r>
                        <a:rPr lang="en-US" sz="1350" b="0" strike="noStrike" spc="-1">
                          <a:solidFill>
                            <a:srgbClr val="000000"/>
                          </a:solidFill>
                          <a:uFill>
                            <a:solidFill>
                              <a:srgbClr val="FFFFFF"/>
                            </a:solidFill>
                          </a:uFill>
                          <a:latin typeface="Arial"/>
                        </a:rPr>
                        <a:t>B</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0</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1</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2</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3</a:t>
                      </a:r>
                      <a:endParaRPr lang="en-US" sz="1800" b="0" strike="noStrike" spc="-1">
                        <a:solidFill>
                          <a:srgbClr val="000000"/>
                        </a:solidFill>
                        <a:uFill>
                          <a:solidFill>
                            <a:srgbClr val="FFFFFF"/>
                          </a:solidFill>
                        </a:uFill>
                        <a:latin typeface="Arial"/>
                      </a:endParaRPr>
                    </a:p>
                  </a:txBody>
                  <a:tcPr>
                    <a:lnL w="12240">
                      <a:solidFill>
                        <a:srgbClr val="000000"/>
                      </a:solidFill>
                    </a:lnL>
                    <a:lnR w="2808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4</a:t>
                      </a:r>
                      <a:endParaRPr lang="en-US" sz="1800" b="0" strike="noStrike" spc="-1">
                        <a:solidFill>
                          <a:srgbClr val="000000"/>
                        </a:solidFill>
                        <a:uFill>
                          <a:solidFill>
                            <a:srgbClr val="FFFFFF"/>
                          </a:solidFill>
                        </a:uFill>
                        <a:latin typeface="Arial"/>
                      </a:endParaRPr>
                    </a:p>
                  </a:txBody>
                  <a:tcPr>
                    <a:lnL w="2808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5</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6</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7</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bl>
          </a:graphicData>
        </a:graphic>
      </p:graphicFrame>
      <p:graphicFrame>
        <p:nvGraphicFramePr>
          <p:cNvPr id="315" name="Table 6"/>
          <p:cNvGraphicFramePr/>
          <p:nvPr/>
        </p:nvGraphicFramePr>
        <p:xfrm>
          <a:off x="1963800" y="929520"/>
          <a:ext cx="5200200" cy="370440"/>
        </p:xfrm>
        <a:graphic>
          <a:graphicData uri="http://schemas.openxmlformats.org/drawingml/2006/table">
            <a:tbl>
              <a:tblPr/>
              <a:tblGrid>
                <a:gridCol w="640080">
                  <a:extLst>
                    <a:ext uri="{9D8B030D-6E8A-4147-A177-3AD203B41FA5}">
                      <a16:colId xmlns:a16="http://schemas.microsoft.com/office/drawing/2014/main" val="20000"/>
                    </a:ext>
                  </a:extLst>
                </a:gridCol>
                <a:gridCol w="569880">
                  <a:extLst>
                    <a:ext uri="{9D8B030D-6E8A-4147-A177-3AD203B41FA5}">
                      <a16:colId xmlns:a16="http://schemas.microsoft.com/office/drawing/2014/main" val="20001"/>
                    </a:ext>
                  </a:extLst>
                </a:gridCol>
                <a:gridCol w="569880">
                  <a:extLst>
                    <a:ext uri="{9D8B030D-6E8A-4147-A177-3AD203B41FA5}">
                      <a16:colId xmlns:a16="http://schemas.microsoft.com/office/drawing/2014/main" val="20002"/>
                    </a:ext>
                  </a:extLst>
                </a:gridCol>
                <a:gridCol w="569880">
                  <a:extLst>
                    <a:ext uri="{9D8B030D-6E8A-4147-A177-3AD203B41FA5}">
                      <a16:colId xmlns:a16="http://schemas.microsoft.com/office/drawing/2014/main" val="20003"/>
                    </a:ext>
                  </a:extLst>
                </a:gridCol>
                <a:gridCol w="569880">
                  <a:extLst>
                    <a:ext uri="{9D8B030D-6E8A-4147-A177-3AD203B41FA5}">
                      <a16:colId xmlns:a16="http://schemas.microsoft.com/office/drawing/2014/main" val="20004"/>
                    </a:ext>
                  </a:extLst>
                </a:gridCol>
                <a:gridCol w="569880">
                  <a:extLst>
                    <a:ext uri="{9D8B030D-6E8A-4147-A177-3AD203B41FA5}">
                      <a16:colId xmlns:a16="http://schemas.microsoft.com/office/drawing/2014/main" val="20005"/>
                    </a:ext>
                  </a:extLst>
                </a:gridCol>
                <a:gridCol w="569880">
                  <a:extLst>
                    <a:ext uri="{9D8B030D-6E8A-4147-A177-3AD203B41FA5}">
                      <a16:colId xmlns:a16="http://schemas.microsoft.com/office/drawing/2014/main" val="20006"/>
                    </a:ext>
                  </a:extLst>
                </a:gridCol>
                <a:gridCol w="569880">
                  <a:extLst>
                    <a:ext uri="{9D8B030D-6E8A-4147-A177-3AD203B41FA5}">
                      <a16:colId xmlns:a16="http://schemas.microsoft.com/office/drawing/2014/main" val="20007"/>
                    </a:ext>
                  </a:extLst>
                </a:gridCol>
                <a:gridCol w="570960">
                  <a:extLst>
                    <a:ext uri="{9D8B030D-6E8A-4147-A177-3AD203B41FA5}">
                      <a16:colId xmlns:a16="http://schemas.microsoft.com/office/drawing/2014/main" val="20008"/>
                    </a:ext>
                  </a:extLst>
                </a:gridCol>
              </a:tblGrid>
              <a:tr h="370440">
                <a:tc>
                  <a:txBody>
                    <a:bodyPr/>
                    <a:lstStyle/>
                    <a:p>
                      <a:pPr>
                        <a:lnSpc>
                          <a:spcPct val="100000"/>
                        </a:lnSpc>
                      </a:pPr>
                      <a:r>
                        <a:rPr lang="en-US" sz="1350" b="0" strike="noStrike" spc="-1">
                          <a:solidFill>
                            <a:srgbClr val="000000"/>
                          </a:solidFill>
                          <a:uFill>
                            <a:solidFill>
                              <a:srgbClr val="FFFFFF"/>
                            </a:solidFill>
                          </a:uFill>
                          <a:latin typeface="Arial"/>
                        </a:rPr>
                        <a:t>temp</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0</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1</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2</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3</a:t>
                      </a:r>
                      <a:endParaRPr lang="en-US" sz="1800" b="0" strike="noStrike" spc="-1">
                        <a:solidFill>
                          <a:srgbClr val="000000"/>
                        </a:solidFill>
                        <a:uFill>
                          <a:solidFill>
                            <a:srgbClr val="FFFFFF"/>
                          </a:solidFill>
                        </a:uFill>
                        <a:latin typeface="Arial"/>
                      </a:endParaRPr>
                    </a:p>
                  </a:txBody>
                  <a:tcPr>
                    <a:lnL w="12240">
                      <a:solidFill>
                        <a:srgbClr val="000000"/>
                      </a:solidFill>
                    </a:lnL>
                    <a:lnR w="2808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4</a:t>
                      </a:r>
                      <a:endParaRPr lang="en-US" sz="1800" b="0" strike="noStrike" spc="-1">
                        <a:solidFill>
                          <a:srgbClr val="000000"/>
                        </a:solidFill>
                        <a:uFill>
                          <a:solidFill>
                            <a:srgbClr val="FFFFFF"/>
                          </a:solidFill>
                        </a:uFill>
                        <a:latin typeface="Arial"/>
                      </a:endParaRPr>
                    </a:p>
                  </a:txBody>
                  <a:tcPr>
                    <a:lnL w="2808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5</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6</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7</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bl>
          </a:graphicData>
        </a:graphic>
      </p:graphicFrame>
      <p:sp>
        <p:nvSpPr>
          <p:cNvPr id="316" name="CustomShape 7"/>
          <p:cNvSpPr/>
          <p:nvPr/>
        </p:nvSpPr>
        <p:spPr>
          <a:xfrm>
            <a:off x="4577400" y="2393640"/>
            <a:ext cx="538560" cy="523800"/>
          </a:xfrm>
          <a:custGeom>
            <a:avLst/>
            <a:gdLst/>
            <a:ahLst/>
            <a:cxnLst/>
            <a:rect l="l" t="t" r="r" b="b"/>
            <a:pathLst>
              <a:path w="21600" h="21600">
                <a:moveTo>
                  <a:pt x="0" y="0"/>
                </a:moveTo>
                <a:lnTo>
                  <a:pt x="21600" y="21600"/>
                </a:lnTo>
              </a:path>
            </a:pathLst>
          </a:custGeom>
          <a:noFill/>
          <a:ln>
            <a:solidFill>
              <a:srgbClr val="FF0000"/>
            </a:solidFill>
            <a:tailEnd type="triangle" w="med" len="med"/>
          </a:ln>
        </p:spPr>
        <p:style>
          <a:lnRef idx="1">
            <a:schemeClr val="dk1"/>
          </a:lnRef>
          <a:fillRef idx="0">
            <a:schemeClr val="dk1"/>
          </a:fillRef>
          <a:effectRef idx="0">
            <a:schemeClr val="dk1"/>
          </a:effectRef>
          <a:fontRef idx="minor"/>
        </p:style>
      </p:sp>
      <p:sp>
        <p:nvSpPr>
          <p:cNvPr id="317" name="CustomShape 8"/>
          <p:cNvSpPr/>
          <p:nvPr/>
        </p:nvSpPr>
        <p:spPr>
          <a:xfrm>
            <a:off x="5157720" y="2407320"/>
            <a:ext cx="538560" cy="523800"/>
          </a:xfrm>
          <a:custGeom>
            <a:avLst/>
            <a:gdLst/>
            <a:ahLst/>
            <a:cxnLst/>
            <a:rect l="l" t="t" r="r" b="b"/>
            <a:pathLst>
              <a:path w="21600" h="21600">
                <a:moveTo>
                  <a:pt x="0" y="0"/>
                </a:moveTo>
                <a:lnTo>
                  <a:pt x="21600" y="21600"/>
                </a:lnTo>
              </a:path>
            </a:pathLst>
          </a:custGeom>
          <a:noFill/>
          <a:ln>
            <a:solidFill>
              <a:srgbClr val="FF0000"/>
            </a:solidFill>
            <a:tailEnd type="triangle" w="med" len="med"/>
          </a:ln>
        </p:spPr>
        <p:style>
          <a:lnRef idx="1">
            <a:schemeClr val="dk1"/>
          </a:lnRef>
          <a:fillRef idx="0">
            <a:schemeClr val="dk1"/>
          </a:fillRef>
          <a:effectRef idx="0">
            <a:schemeClr val="dk1"/>
          </a:effectRef>
          <a:fontRef idx="minor"/>
        </p:style>
      </p:sp>
      <p:sp>
        <p:nvSpPr>
          <p:cNvPr id="318" name="CustomShape 9"/>
          <p:cNvSpPr/>
          <p:nvPr/>
        </p:nvSpPr>
        <p:spPr>
          <a:xfrm flipH="1" flipV="1">
            <a:off x="4036680" y="1426320"/>
            <a:ext cx="2241360" cy="395280"/>
          </a:xfrm>
          <a:custGeom>
            <a:avLst/>
            <a:gdLst/>
            <a:ahLst/>
            <a:cxnLst/>
            <a:rect l="l" t="t" r="r" b="b"/>
            <a:pathLst>
              <a:path w="21600" h="21600">
                <a:moveTo>
                  <a:pt x="0" y="0"/>
                </a:moveTo>
                <a:lnTo>
                  <a:pt x="21600" y="21600"/>
                </a:lnTo>
              </a:path>
            </a:pathLst>
          </a:custGeom>
          <a:noFill/>
          <a:ln>
            <a:solidFill>
              <a:srgbClr val="0070C0"/>
            </a:solidFill>
            <a:tailEnd type="triangle" w="med" len="med"/>
          </a:ln>
        </p:spPr>
        <p:style>
          <a:lnRef idx="1">
            <a:schemeClr val="dk1"/>
          </a:lnRef>
          <a:fillRef idx="0">
            <a:schemeClr val="dk1"/>
          </a:fillRef>
          <a:effectRef idx="0">
            <a:schemeClr val="dk1"/>
          </a:effectRef>
          <a:fontRef idx="minor"/>
        </p:style>
      </p:sp>
      <p:sp>
        <p:nvSpPr>
          <p:cNvPr id="319" name="CustomShape 10"/>
          <p:cNvSpPr/>
          <p:nvPr/>
        </p:nvSpPr>
        <p:spPr>
          <a:xfrm flipH="1" flipV="1">
            <a:off x="3485880" y="1426320"/>
            <a:ext cx="2241360" cy="395280"/>
          </a:xfrm>
          <a:custGeom>
            <a:avLst/>
            <a:gdLst/>
            <a:ahLst/>
            <a:cxnLst/>
            <a:rect l="l" t="t" r="r" b="b"/>
            <a:pathLst>
              <a:path w="21600" h="21600">
                <a:moveTo>
                  <a:pt x="0" y="0"/>
                </a:moveTo>
                <a:lnTo>
                  <a:pt x="21600" y="21600"/>
                </a:lnTo>
              </a:path>
            </a:pathLst>
          </a:custGeom>
          <a:noFill/>
          <a:ln>
            <a:solidFill>
              <a:srgbClr val="0070C0"/>
            </a:solidFill>
            <a:tailEnd type="triangle" w="med" len="med"/>
          </a:ln>
        </p:spPr>
        <p:style>
          <a:lnRef idx="1">
            <a:schemeClr val="dk1"/>
          </a:lnRef>
          <a:fillRef idx="0">
            <a:schemeClr val="dk1"/>
          </a:fillRef>
          <a:effectRef idx="0">
            <a:schemeClr val="dk1"/>
          </a:effectRef>
          <a:fontRef idx="minor"/>
        </p:style>
      </p:sp>
      <p:sp>
        <p:nvSpPr>
          <p:cNvPr id="320" name="Line 11"/>
          <p:cNvSpPr/>
          <p:nvPr/>
        </p:nvSpPr>
        <p:spPr>
          <a:xfrm>
            <a:off x="2844720" y="4039560"/>
            <a:ext cx="360" cy="33840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21" name="CustomShape 12"/>
          <p:cNvSpPr/>
          <p:nvPr/>
        </p:nvSpPr>
        <p:spPr>
          <a:xfrm>
            <a:off x="4106880" y="1398960"/>
            <a:ext cx="2712240" cy="1491120"/>
          </a:xfrm>
          <a:custGeom>
            <a:avLst/>
            <a:gdLst/>
            <a:ahLst/>
            <a:cxnLst/>
            <a:rect l="l" t="t" r="r" b="b"/>
            <a:pathLst>
              <a:path w="21600" h="21600">
                <a:moveTo>
                  <a:pt x="0" y="0"/>
                </a:moveTo>
                <a:lnTo>
                  <a:pt x="21600" y="21600"/>
                </a:lnTo>
              </a:path>
            </a:pathLst>
          </a:custGeom>
          <a:noFill/>
          <a:ln>
            <a:solidFill>
              <a:srgbClr val="0070C0"/>
            </a:solidFill>
            <a:tailEnd type="triangle" w="med" len="med"/>
          </a:ln>
        </p:spPr>
        <p:style>
          <a:lnRef idx="1">
            <a:schemeClr val="dk1"/>
          </a:lnRef>
          <a:fillRef idx="0">
            <a:schemeClr val="dk1"/>
          </a:fillRef>
          <a:effectRef idx="0">
            <a:schemeClr val="dk1"/>
          </a:effectRef>
          <a:fontRef idx="minor"/>
        </p:style>
      </p:sp>
      <p:sp>
        <p:nvSpPr>
          <p:cNvPr id="322" name="CustomShape 13"/>
          <p:cNvSpPr/>
          <p:nvPr/>
        </p:nvSpPr>
        <p:spPr>
          <a:xfrm>
            <a:off x="3555720" y="1398960"/>
            <a:ext cx="2710440" cy="1491120"/>
          </a:xfrm>
          <a:custGeom>
            <a:avLst/>
            <a:gdLst/>
            <a:ahLst/>
            <a:cxnLst/>
            <a:rect l="l" t="t" r="r" b="b"/>
            <a:pathLst>
              <a:path w="21600" h="21600">
                <a:moveTo>
                  <a:pt x="0" y="0"/>
                </a:moveTo>
                <a:lnTo>
                  <a:pt x="21600" y="21600"/>
                </a:lnTo>
              </a:path>
            </a:pathLst>
          </a:custGeom>
          <a:noFill/>
          <a:ln>
            <a:solidFill>
              <a:srgbClr val="0070C0"/>
            </a:solidFill>
            <a:tailEnd type="triangle" w="med" len="med"/>
          </a:ln>
        </p:spPr>
        <p:style>
          <a:lnRef idx="1">
            <a:schemeClr val="dk1"/>
          </a:lnRef>
          <a:fillRef idx="0">
            <a:schemeClr val="dk1"/>
          </a:fillRef>
          <a:effectRef idx="0">
            <a:schemeClr val="dk1"/>
          </a:effectRef>
          <a:fontRef idx="minor"/>
        </p:style>
      </p:sp>
      <p:sp>
        <p:nvSpPr>
          <p:cNvPr id="323" name="Line 14"/>
          <p:cNvSpPr/>
          <p:nvPr/>
        </p:nvSpPr>
        <p:spPr>
          <a:xfrm>
            <a:off x="2967480" y="4039560"/>
            <a:ext cx="360" cy="33840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24" name="Line 15"/>
          <p:cNvSpPr/>
          <p:nvPr/>
        </p:nvSpPr>
        <p:spPr>
          <a:xfrm>
            <a:off x="5733360" y="1965240"/>
            <a:ext cx="0" cy="19080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25" name="Line 16"/>
          <p:cNvSpPr/>
          <p:nvPr/>
        </p:nvSpPr>
        <p:spPr>
          <a:xfrm>
            <a:off x="6336360" y="1965240"/>
            <a:ext cx="0" cy="19080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26" name="Line 17"/>
          <p:cNvSpPr/>
          <p:nvPr/>
        </p:nvSpPr>
        <p:spPr>
          <a:xfrm>
            <a:off x="5157360" y="1965240"/>
            <a:ext cx="0" cy="19080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27" name="Line 18"/>
          <p:cNvSpPr/>
          <p:nvPr/>
        </p:nvSpPr>
        <p:spPr>
          <a:xfrm>
            <a:off x="5727240" y="3031920"/>
            <a:ext cx="0" cy="19116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28" name="Line 19"/>
          <p:cNvSpPr/>
          <p:nvPr/>
        </p:nvSpPr>
        <p:spPr>
          <a:xfrm>
            <a:off x="6336360" y="3031920"/>
            <a:ext cx="0" cy="19116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29" name="Line 20"/>
          <p:cNvSpPr/>
          <p:nvPr/>
        </p:nvSpPr>
        <p:spPr>
          <a:xfrm>
            <a:off x="6949080" y="3031920"/>
            <a:ext cx="0" cy="19116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30" name="Line 21"/>
          <p:cNvSpPr/>
          <p:nvPr/>
        </p:nvSpPr>
        <p:spPr>
          <a:xfrm>
            <a:off x="4576320" y="1965240"/>
            <a:ext cx="0" cy="19080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31" name="Line 22"/>
          <p:cNvSpPr/>
          <p:nvPr/>
        </p:nvSpPr>
        <p:spPr>
          <a:xfrm>
            <a:off x="5161680" y="3031920"/>
            <a:ext cx="0" cy="19116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32" name="Line 23"/>
          <p:cNvSpPr/>
          <p:nvPr/>
        </p:nvSpPr>
        <p:spPr>
          <a:xfrm>
            <a:off x="2733120" y="832320"/>
            <a:ext cx="2043360" cy="360"/>
          </a:xfrm>
          <a:prstGeom prst="line">
            <a:avLst/>
          </a:prstGeom>
          <a:ln>
            <a:solidFill>
              <a:srgbClr val="FF0000"/>
            </a:solidFill>
          </a:ln>
        </p:spPr>
        <p:style>
          <a:lnRef idx="1">
            <a:schemeClr val="accent1"/>
          </a:lnRef>
          <a:fillRef idx="0">
            <a:schemeClr val="accent1"/>
          </a:fillRef>
          <a:effectRef idx="0">
            <a:schemeClr val="accent1"/>
          </a:effectRef>
          <a:fontRef idx="minor"/>
        </p:style>
      </p:sp>
      <p:sp>
        <p:nvSpPr>
          <p:cNvPr id="333" name="Line 24"/>
          <p:cNvSpPr/>
          <p:nvPr/>
        </p:nvSpPr>
        <p:spPr>
          <a:xfrm>
            <a:off x="5012280" y="2365920"/>
            <a:ext cx="2043360" cy="360"/>
          </a:xfrm>
          <a:prstGeom prst="line">
            <a:avLst/>
          </a:prstGeom>
          <a:ln>
            <a:solidFill>
              <a:srgbClr val="FF0000"/>
            </a:solidFill>
          </a:ln>
        </p:spPr>
        <p:style>
          <a:lnRef idx="1">
            <a:schemeClr val="accent1"/>
          </a:lnRef>
          <a:fillRef idx="0">
            <a:schemeClr val="accent1"/>
          </a:fillRef>
          <a:effectRef idx="0">
            <a:schemeClr val="accent1"/>
          </a:effectRef>
          <a:fontRef idx="minor"/>
        </p:style>
      </p:sp>
      <p:sp>
        <p:nvSpPr>
          <p:cNvPr id="334" name="Line 25"/>
          <p:cNvSpPr/>
          <p:nvPr/>
        </p:nvSpPr>
        <p:spPr>
          <a:xfrm>
            <a:off x="5029920" y="3425400"/>
            <a:ext cx="2043360" cy="360"/>
          </a:xfrm>
          <a:prstGeom prst="line">
            <a:avLst/>
          </a:prstGeom>
          <a:ln>
            <a:solidFill>
              <a:srgbClr val="FF0000"/>
            </a:solidFill>
          </a:ln>
        </p:spPr>
        <p:style>
          <a:lnRef idx="1">
            <a:schemeClr val="accent1"/>
          </a:lnRef>
          <a:fillRef idx="0">
            <a:schemeClr val="accent1"/>
          </a:fillRef>
          <a:effectRef idx="0">
            <a:schemeClr val="accent1"/>
          </a:effectRef>
          <a:fontRef idx="minor"/>
        </p:style>
      </p:sp>
      <p:sp>
        <p:nvSpPr>
          <p:cNvPr id="335" name="Line 26"/>
          <p:cNvSpPr/>
          <p:nvPr/>
        </p:nvSpPr>
        <p:spPr>
          <a:xfrm>
            <a:off x="2733120" y="2365920"/>
            <a:ext cx="2043360" cy="360"/>
          </a:xfrm>
          <a:prstGeom prst="line">
            <a:avLst/>
          </a:prstGeom>
          <a:ln>
            <a:solidFill>
              <a:srgbClr val="FF0000"/>
            </a:solidFill>
          </a:ln>
        </p:spPr>
        <p:style>
          <a:lnRef idx="1">
            <a:schemeClr val="accent1"/>
          </a:lnRef>
          <a:fillRef idx="0">
            <a:schemeClr val="accent1"/>
          </a:fillRef>
          <a:effectRef idx="0">
            <a:schemeClr val="accent1"/>
          </a:effectRef>
          <a:fontRef idx="minor"/>
        </p:style>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318"/>
                                        </p:tgtEl>
                                        <p:attrNameLst>
                                          <p:attrName>style.visibility</p:attrName>
                                        </p:attrNameLst>
                                      </p:cBhvr>
                                      <p:to>
                                        <p:strVal val="visible"/>
                                      </p:to>
                                    </p:set>
                                  </p:childTnLst>
                                </p:cTn>
                              </p:par>
                              <p:par>
                                <p:cTn id="7" presetID="1" presetClass="entr" fill="hold" nodeType="withEffect">
                                  <p:stCondLst>
                                    <p:cond delay="0"/>
                                  </p:stCondLst>
                                  <p:childTnLst>
                                    <p:set>
                                      <p:cBhvr>
                                        <p:cTn id="8" dur="1" fill="hold">
                                          <p:stCondLst>
                                            <p:cond delay="0"/>
                                          </p:stCondLst>
                                        </p:cTn>
                                        <p:tgtEl>
                                          <p:spTgt spid="319"/>
                                        </p:tgtEl>
                                        <p:attrNameLst>
                                          <p:attrName>style.visibility</p:attrName>
                                        </p:attrNameLst>
                                      </p:cBhvr>
                                      <p:to>
                                        <p:strVal val="visible"/>
                                      </p:to>
                                    </p:set>
                                  </p:childTnLst>
                                </p:cTn>
                              </p:par>
                              <p:par>
                                <p:cTn id="9" presetID="1" presetClass="entr" fill="hold" nodeType="withEffect">
                                  <p:stCondLst>
                                    <p:cond delay="0"/>
                                  </p:stCondLst>
                                  <p:childTnLst>
                                    <p:set>
                                      <p:cBhvr>
                                        <p:cTn id="10" dur="1" fill="hold">
                                          <p:stCondLst>
                                            <p:cond delay="0"/>
                                          </p:stCondLst>
                                        </p:cTn>
                                        <p:tgtEl>
                                          <p:spTgt spid="312"/>
                                        </p:tgtEl>
                                        <p:attrNameLst>
                                          <p:attrName>style.visibility</p:attrName>
                                        </p:attrNameLst>
                                      </p:cBhvr>
                                      <p:to>
                                        <p:strVal val="visible"/>
                                      </p:to>
                                    </p:set>
                                  </p:childTnLst>
                                </p:cTn>
                              </p:par>
                              <p:par>
                                <p:cTn id="11" presetID="1" presetClass="entr" fill="hold" nodeType="withEffect">
                                  <p:stCondLst>
                                    <p:cond delay="0"/>
                                  </p:stCondLst>
                                  <p:childTnLst>
                                    <p:set>
                                      <p:cBhvr>
                                        <p:cTn id="12" dur="1" fill="hold">
                                          <p:stCondLst>
                                            <p:cond delay="0"/>
                                          </p:stCondLst>
                                        </p:cTn>
                                        <p:tgtEl>
                                          <p:spTgt spid="311"/>
                                        </p:tgtEl>
                                        <p:attrNameLst>
                                          <p:attrName>style.visibility</p:attrName>
                                        </p:attrNameLst>
                                      </p:cBhvr>
                                      <p:to>
                                        <p:strVal val="visible"/>
                                      </p:to>
                                    </p:set>
                                  </p:childTnLst>
                                </p:cTn>
                              </p:par>
                            </p:childTnLst>
                          </p:cTn>
                        </p:par>
                        <p:par>
                          <p:cTn id="13" fill="hold">
                            <p:stCondLst>
                              <p:cond delay="0"/>
                            </p:stCondLst>
                            <p:childTnLst>
                              <p:par>
                                <p:cTn id="14" presetID="1" presetClass="entr" fill="hold" nodeType="afterEffect">
                                  <p:stCondLst>
                                    <p:cond delay="0"/>
                                  </p:stCondLst>
                                  <p:childTnLst>
                                    <p:set>
                                      <p:cBhvr>
                                        <p:cTn id="15" dur="1" fill="hold">
                                          <p:stCondLst>
                                            <p:cond delay="0"/>
                                          </p:stCondLst>
                                        </p:cTn>
                                        <p:tgtEl>
                                          <p:spTgt spid="324"/>
                                        </p:tgtEl>
                                        <p:attrNameLst>
                                          <p:attrName>style.visibility</p:attrName>
                                        </p:attrNameLst>
                                      </p:cBhvr>
                                      <p:to>
                                        <p:strVal val="visible"/>
                                      </p:to>
                                    </p:set>
                                  </p:childTnLst>
                                </p:cTn>
                              </p:par>
                            </p:childTnLst>
                          </p:cTn>
                        </p:par>
                        <p:par>
                          <p:cTn id="16" fill="hold">
                            <p:stCondLst>
                              <p:cond delay="0"/>
                            </p:stCondLst>
                            <p:childTnLst>
                              <p:par>
                                <p:cTn id="17" presetID="1" presetClass="entr" fill="hold" nodeType="afterEffect">
                                  <p:stCondLst>
                                    <p:cond delay="0"/>
                                  </p:stCondLst>
                                  <p:childTnLst>
                                    <p:set>
                                      <p:cBhvr>
                                        <p:cTn id="18" dur="1" fill="hold">
                                          <p:stCondLst>
                                            <p:cond delay="0"/>
                                          </p:stCondLst>
                                        </p:cTn>
                                        <p:tgtEl>
                                          <p:spTgt spid="325"/>
                                        </p:tgtEl>
                                        <p:attrNameLst>
                                          <p:attrName>style.visibility</p:attrName>
                                        </p:attrNameLst>
                                      </p:cBhvr>
                                      <p:to>
                                        <p:strVal val="visible"/>
                                      </p:to>
                                    </p:set>
                                  </p:childTnLst>
                                </p:cTn>
                              </p:par>
                            </p:childTnLst>
                          </p:cTn>
                        </p:par>
                        <p:par>
                          <p:cTn id="19" fill="hold">
                            <p:stCondLst>
                              <p:cond delay="0"/>
                            </p:stCondLst>
                            <p:childTnLst>
                              <p:par>
                                <p:cTn id="20" presetID="1" presetClass="entr" fill="hold" nodeType="afterEffect">
                                  <p:stCondLst>
                                    <p:cond delay="0"/>
                                  </p:stCondLst>
                                  <p:childTnLst>
                                    <p:set>
                                      <p:cBhvr>
                                        <p:cTn id="21" dur="1" fill="hold">
                                          <p:stCondLst>
                                            <p:cond delay="0"/>
                                          </p:stCondLst>
                                        </p:cTn>
                                        <p:tgtEl>
                                          <p:spTgt spid="333"/>
                                        </p:tgtEl>
                                        <p:attrNameLst>
                                          <p:attrName>style.visibility</p:attrName>
                                        </p:attrNameLst>
                                      </p:cBhvr>
                                      <p:to>
                                        <p:strVal val="visible"/>
                                      </p:to>
                                    </p:set>
                                  </p:childTnLst>
                                </p:cTn>
                              </p:par>
                            </p:childTnLst>
                          </p:cTn>
                        </p:par>
                        <p:par>
                          <p:cTn id="22" fill="hold">
                            <p:stCondLst>
                              <p:cond delay="0"/>
                            </p:stCondLst>
                            <p:childTnLst>
                              <p:par>
                                <p:cTn id="23" presetID="1" presetClass="entr" fill="hold" nodeType="afterEffect">
                                  <p:stCondLst>
                                    <p:cond delay="0"/>
                                  </p:stCondLst>
                                  <p:childTnLst>
                                    <p:set>
                                      <p:cBhvr>
                                        <p:cTn id="24" dur="1" fill="hold">
                                          <p:stCondLst>
                                            <p:cond delay="0"/>
                                          </p:stCondLst>
                                        </p:cTn>
                                        <p:tgtEl>
                                          <p:spTgt spid="33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fill="hold" nodeType="clickEffect">
                                  <p:stCondLst>
                                    <p:cond delay="0"/>
                                  </p:stCondLst>
                                  <p:childTnLst>
                                    <p:set>
                                      <p:cBhvr>
                                        <p:cTn id="28" dur="1" fill="hold">
                                          <p:stCondLst>
                                            <p:cond delay="0"/>
                                          </p:stCondLst>
                                        </p:cTn>
                                        <p:tgtEl>
                                          <p:spTgt spid="318"/>
                                        </p:tgtEl>
                                        <p:attrNameLst>
                                          <p:attrName>style.visibility</p:attrName>
                                        </p:attrNameLst>
                                      </p:cBhvr>
                                      <p:to>
                                        <p:strVal val="hidden"/>
                                      </p:to>
                                    </p:set>
                                  </p:childTnLst>
                                </p:cTn>
                              </p:par>
                              <p:par>
                                <p:cTn id="29" presetID="1" presetClass="exit" fill="hold" nodeType="withEffect">
                                  <p:stCondLst>
                                    <p:cond delay="0"/>
                                  </p:stCondLst>
                                  <p:childTnLst>
                                    <p:set>
                                      <p:cBhvr>
                                        <p:cTn id="30" dur="1" fill="hold">
                                          <p:stCondLst>
                                            <p:cond delay="0"/>
                                          </p:stCondLst>
                                        </p:cTn>
                                        <p:tgtEl>
                                          <p:spTgt spid="319"/>
                                        </p:tgtEl>
                                        <p:attrNameLst>
                                          <p:attrName>style.visibility</p:attrName>
                                        </p:attrNameLst>
                                      </p:cBhvr>
                                      <p:to>
                                        <p:strVal val="hidden"/>
                                      </p:to>
                                    </p:set>
                                  </p:childTnLst>
                                </p:cTn>
                              </p:par>
                            </p:childTnLst>
                          </p:cTn>
                        </p:par>
                        <p:par>
                          <p:cTn id="31" fill="hold">
                            <p:stCondLst>
                              <p:cond delay="0"/>
                            </p:stCondLst>
                            <p:childTnLst>
                              <p:par>
                                <p:cTn id="32" presetID="1" presetClass="exit" fill="hold" nodeType="afterEffect">
                                  <p:stCondLst>
                                    <p:cond delay="0"/>
                                  </p:stCondLst>
                                  <p:childTnLst>
                                    <p:set>
                                      <p:cBhvr>
                                        <p:cTn id="33" dur="1" fill="hold">
                                          <p:stCondLst>
                                            <p:cond delay="0"/>
                                          </p:stCondLst>
                                        </p:cTn>
                                        <p:tgtEl>
                                          <p:spTgt spid="333"/>
                                        </p:tgtEl>
                                        <p:attrNameLst>
                                          <p:attrName>style.visibility</p:attrName>
                                        </p:attrNameLst>
                                      </p:cBhvr>
                                      <p:to>
                                        <p:strVal val="hidden"/>
                                      </p:to>
                                    </p:set>
                                  </p:childTnLst>
                                </p:cTn>
                              </p:par>
                            </p:childTnLst>
                          </p:cTn>
                        </p:par>
                        <p:par>
                          <p:cTn id="34" fill="hold">
                            <p:stCondLst>
                              <p:cond delay="0"/>
                            </p:stCondLst>
                            <p:childTnLst>
                              <p:par>
                                <p:cTn id="35" presetID="1" presetClass="entr" fill="hold" nodeType="afterEffect">
                                  <p:stCondLst>
                                    <p:cond delay="0"/>
                                  </p:stCondLst>
                                  <p:childTnLst>
                                    <p:set>
                                      <p:cBhvr>
                                        <p:cTn id="36" dur="1" fill="hold">
                                          <p:stCondLst>
                                            <p:cond delay="0"/>
                                          </p:stCondLst>
                                        </p:cTn>
                                        <p:tgtEl>
                                          <p:spTgt spid="334"/>
                                        </p:tgtEl>
                                        <p:attrNameLst>
                                          <p:attrName>style.visibility</p:attrName>
                                        </p:attrNameLst>
                                      </p:cBhvr>
                                      <p:to>
                                        <p:strVal val="visible"/>
                                      </p:to>
                                    </p:set>
                                  </p:childTnLst>
                                </p:cTn>
                              </p:par>
                              <p:par>
                                <p:cTn id="37" presetID="1" presetClass="entr" fill="hold" nodeType="withEffect">
                                  <p:stCondLst>
                                    <p:cond delay="0"/>
                                  </p:stCondLst>
                                  <p:childTnLst>
                                    <p:set>
                                      <p:cBhvr>
                                        <p:cTn id="38" dur="1" fill="hold">
                                          <p:stCondLst>
                                            <p:cond delay="0"/>
                                          </p:stCondLst>
                                        </p:cTn>
                                        <p:tgtEl>
                                          <p:spTgt spid="320"/>
                                        </p:tgtEl>
                                        <p:attrNameLst>
                                          <p:attrName>style.visibility</p:attrName>
                                        </p:attrNameLst>
                                      </p:cBhvr>
                                      <p:to>
                                        <p:strVal val="visible"/>
                                      </p:to>
                                    </p:set>
                                  </p:childTnLst>
                                </p:cTn>
                              </p:par>
                            </p:childTnLst>
                          </p:cTn>
                        </p:par>
                        <p:par>
                          <p:cTn id="39" fill="hold">
                            <p:stCondLst>
                              <p:cond delay="0"/>
                            </p:stCondLst>
                            <p:childTnLst>
                              <p:par>
                                <p:cTn id="40" presetID="1" presetClass="entr" fill="hold" nodeType="afterEffect">
                                  <p:stCondLst>
                                    <p:cond delay="0"/>
                                  </p:stCondLst>
                                  <p:childTnLst>
                                    <p:set>
                                      <p:cBhvr>
                                        <p:cTn id="41" dur="1" fill="hold">
                                          <p:stCondLst>
                                            <p:cond delay="0"/>
                                          </p:stCondLst>
                                        </p:cTn>
                                        <p:tgtEl>
                                          <p:spTgt spid="317"/>
                                        </p:tgtEl>
                                        <p:attrNameLst>
                                          <p:attrName>style.visibility</p:attrName>
                                        </p:attrNameLst>
                                      </p:cBhvr>
                                      <p:to>
                                        <p:strVal val="visible"/>
                                      </p:to>
                                    </p:set>
                                  </p:childTnLst>
                                </p:cTn>
                              </p:par>
                            </p:childTnLst>
                          </p:cTn>
                        </p:par>
                        <p:par>
                          <p:cTn id="42" fill="hold">
                            <p:stCondLst>
                              <p:cond delay="0"/>
                            </p:stCondLst>
                            <p:childTnLst>
                              <p:par>
                                <p:cTn id="43" presetID="1" presetClass="entr" fill="hold" nodeType="afterEffect">
                                  <p:stCondLst>
                                    <p:cond delay="0"/>
                                  </p:stCondLst>
                                  <p:childTnLst>
                                    <p:set>
                                      <p:cBhvr>
                                        <p:cTn id="44" dur="1" fill="hold">
                                          <p:stCondLst>
                                            <p:cond delay="0"/>
                                          </p:stCondLst>
                                        </p:cTn>
                                        <p:tgtEl>
                                          <p:spTgt spid="326"/>
                                        </p:tgtEl>
                                        <p:attrNameLst>
                                          <p:attrName>style.visibility</p:attrName>
                                        </p:attrNameLst>
                                      </p:cBhvr>
                                      <p:to>
                                        <p:strVal val="visible"/>
                                      </p:to>
                                    </p:set>
                                  </p:childTnLst>
                                </p:cTn>
                              </p:par>
                            </p:childTnLst>
                          </p:cTn>
                        </p:par>
                        <p:par>
                          <p:cTn id="45" fill="hold">
                            <p:stCondLst>
                              <p:cond delay="0"/>
                            </p:stCondLst>
                            <p:childTnLst>
                              <p:par>
                                <p:cTn id="46" presetID="1" presetClass="entr" fill="hold" nodeType="afterEffect">
                                  <p:stCondLst>
                                    <p:cond delay="0"/>
                                  </p:stCondLst>
                                  <p:childTnLst>
                                    <p:set>
                                      <p:cBhvr>
                                        <p:cTn id="47" dur="1" fill="hold">
                                          <p:stCondLst>
                                            <p:cond delay="0"/>
                                          </p:stCondLst>
                                        </p:cTn>
                                        <p:tgtEl>
                                          <p:spTgt spid="327"/>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xit" fill="hold" nodeType="clickEffect">
                                  <p:stCondLst>
                                    <p:cond delay="0"/>
                                  </p:stCondLst>
                                  <p:childTnLst>
                                    <p:set>
                                      <p:cBhvr>
                                        <p:cTn id="51" dur="1" fill="hold">
                                          <p:stCondLst>
                                            <p:cond delay="0"/>
                                          </p:stCondLst>
                                        </p:cTn>
                                        <p:tgtEl>
                                          <p:spTgt spid="317"/>
                                        </p:tgtEl>
                                        <p:attrNameLst>
                                          <p:attrName>style.visibility</p:attrName>
                                        </p:attrNameLst>
                                      </p:cBhvr>
                                      <p:to>
                                        <p:strVal val="hidden"/>
                                      </p:to>
                                    </p:set>
                                  </p:childTnLst>
                                </p:cTn>
                              </p:par>
                            </p:childTnLst>
                          </p:cTn>
                        </p:par>
                        <p:par>
                          <p:cTn id="52" fill="hold">
                            <p:stCondLst>
                              <p:cond delay="0"/>
                            </p:stCondLst>
                            <p:childTnLst>
                              <p:par>
                                <p:cTn id="53" presetID="1" presetClass="entr" fill="hold" nodeType="afterEffect">
                                  <p:stCondLst>
                                    <p:cond delay="0"/>
                                  </p:stCondLst>
                                  <p:childTnLst>
                                    <p:set>
                                      <p:cBhvr>
                                        <p:cTn id="54" dur="1" fill="hold">
                                          <p:stCondLst>
                                            <p:cond delay="0"/>
                                          </p:stCondLst>
                                        </p:cTn>
                                        <p:tgtEl>
                                          <p:spTgt spid="321"/>
                                        </p:tgtEl>
                                        <p:attrNameLst>
                                          <p:attrName>style.visibility</p:attrName>
                                        </p:attrNameLst>
                                      </p:cBhvr>
                                      <p:to>
                                        <p:strVal val="visible"/>
                                      </p:to>
                                    </p:set>
                                  </p:childTnLst>
                                </p:cTn>
                              </p:par>
                              <p:par>
                                <p:cTn id="55" presetID="1" presetClass="entr" fill="hold" nodeType="withEffect">
                                  <p:stCondLst>
                                    <p:cond delay="0"/>
                                  </p:stCondLst>
                                  <p:childTnLst>
                                    <p:set>
                                      <p:cBhvr>
                                        <p:cTn id="56" dur="1" fill="hold">
                                          <p:stCondLst>
                                            <p:cond delay="0"/>
                                          </p:stCondLst>
                                        </p:cTn>
                                        <p:tgtEl>
                                          <p:spTgt spid="322"/>
                                        </p:tgtEl>
                                        <p:attrNameLst>
                                          <p:attrName>style.visibility</p:attrName>
                                        </p:attrNameLst>
                                      </p:cBhvr>
                                      <p:to>
                                        <p:strVal val="visible"/>
                                      </p:to>
                                    </p:set>
                                  </p:childTnLst>
                                </p:cTn>
                              </p:par>
                            </p:childTnLst>
                          </p:cTn>
                        </p:par>
                        <p:par>
                          <p:cTn id="57" fill="hold">
                            <p:stCondLst>
                              <p:cond delay="0"/>
                            </p:stCondLst>
                            <p:childTnLst>
                              <p:par>
                                <p:cTn id="58" presetID="1" presetClass="entr" fill="hold" nodeType="afterEffect">
                                  <p:stCondLst>
                                    <p:cond delay="0"/>
                                  </p:stCondLst>
                                  <p:childTnLst>
                                    <p:set>
                                      <p:cBhvr>
                                        <p:cTn id="59" dur="1" fill="hold">
                                          <p:stCondLst>
                                            <p:cond delay="0"/>
                                          </p:stCondLst>
                                        </p:cTn>
                                        <p:tgtEl>
                                          <p:spTgt spid="328"/>
                                        </p:tgtEl>
                                        <p:attrNameLst>
                                          <p:attrName>style.visibility</p:attrName>
                                        </p:attrNameLst>
                                      </p:cBhvr>
                                      <p:to>
                                        <p:strVal val="visible"/>
                                      </p:to>
                                    </p:set>
                                  </p:childTnLst>
                                </p:cTn>
                              </p:par>
                            </p:childTnLst>
                          </p:cTn>
                        </p:par>
                        <p:par>
                          <p:cTn id="60" fill="hold">
                            <p:stCondLst>
                              <p:cond delay="0"/>
                            </p:stCondLst>
                            <p:childTnLst>
                              <p:par>
                                <p:cTn id="61" presetID="1" presetClass="entr" fill="hold" nodeType="afterEffect">
                                  <p:stCondLst>
                                    <p:cond delay="0"/>
                                  </p:stCondLst>
                                  <p:childTnLst>
                                    <p:set>
                                      <p:cBhvr>
                                        <p:cTn id="62" dur="1" fill="hold">
                                          <p:stCondLst>
                                            <p:cond delay="0"/>
                                          </p:stCondLst>
                                        </p:cTn>
                                        <p:tgtEl>
                                          <p:spTgt spid="329"/>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xit" fill="hold" nodeType="clickEffect">
                                  <p:stCondLst>
                                    <p:cond delay="0"/>
                                  </p:stCondLst>
                                  <p:childTnLst>
                                    <p:set>
                                      <p:cBhvr>
                                        <p:cTn id="66" dur="1" fill="hold">
                                          <p:stCondLst>
                                            <p:cond delay="0"/>
                                          </p:stCondLst>
                                        </p:cTn>
                                        <p:tgtEl>
                                          <p:spTgt spid="321"/>
                                        </p:tgtEl>
                                        <p:attrNameLst>
                                          <p:attrName>style.visibility</p:attrName>
                                        </p:attrNameLst>
                                      </p:cBhvr>
                                      <p:to>
                                        <p:strVal val="hidden"/>
                                      </p:to>
                                    </p:set>
                                  </p:childTnLst>
                                </p:cTn>
                              </p:par>
                              <p:par>
                                <p:cTn id="67" presetID="1" presetClass="exit" fill="hold" nodeType="withEffect">
                                  <p:stCondLst>
                                    <p:cond delay="0"/>
                                  </p:stCondLst>
                                  <p:childTnLst>
                                    <p:set>
                                      <p:cBhvr>
                                        <p:cTn id="68" dur="1" fill="hold">
                                          <p:stCondLst>
                                            <p:cond delay="0"/>
                                          </p:stCondLst>
                                        </p:cTn>
                                        <p:tgtEl>
                                          <p:spTgt spid="322"/>
                                        </p:tgtEl>
                                        <p:attrNameLst>
                                          <p:attrName>style.visibility</p:attrName>
                                        </p:attrNameLst>
                                      </p:cBhvr>
                                      <p:to>
                                        <p:strVal val="hidden"/>
                                      </p:to>
                                    </p:set>
                                  </p:childTnLst>
                                </p:cTn>
                              </p:par>
                            </p:childTnLst>
                          </p:cTn>
                        </p:par>
                        <p:par>
                          <p:cTn id="69" fill="hold">
                            <p:stCondLst>
                              <p:cond delay="0"/>
                            </p:stCondLst>
                            <p:childTnLst>
                              <p:par>
                                <p:cTn id="70" presetID="1" presetClass="exit" fill="hold" nodeType="afterEffect">
                                  <p:stCondLst>
                                    <p:cond delay="0"/>
                                  </p:stCondLst>
                                  <p:childTnLst>
                                    <p:set>
                                      <p:cBhvr>
                                        <p:cTn id="71" dur="1" fill="hold">
                                          <p:stCondLst>
                                            <p:cond delay="0"/>
                                          </p:stCondLst>
                                        </p:cTn>
                                        <p:tgtEl>
                                          <p:spTgt spid="332"/>
                                        </p:tgtEl>
                                        <p:attrNameLst>
                                          <p:attrName>style.visibility</p:attrName>
                                        </p:attrNameLst>
                                      </p:cBhvr>
                                      <p:to>
                                        <p:strVal val="hidden"/>
                                      </p:to>
                                    </p:set>
                                  </p:childTnLst>
                                </p:cTn>
                              </p:par>
                            </p:childTnLst>
                          </p:cTn>
                        </p:par>
                        <p:par>
                          <p:cTn id="72" fill="hold">
                            <p:stCondLst>
                              <p:cond delay="0"/>
                            </p:stCondLst>
                            <p:childTnLst>
                              <p:par>
                                <p:cTn id="73" presetID="1" presetClass="entr" fill="hold" nodeType="afterEffect">
                                  <p:stCondLst>
                                    <p:cond delay="0"/>
                                  </p:stCondLst>
                                  <p:childTnLst>
                                    <p:set>
                                      <p:cBhvr>
                                        <p:cTn id="74" dur="1" fill="hold">
                                          <p:stCondLst>
                                            <p:cond delay="0"/>
                                          </p:stCondLst>
                                        </p:cTn>
                                        <p:tgtEl>
                                          <p:spTgt spid="316"/>
                                        </p:tgtEl>
                                        <p:attrNameLst>
                                          <p:attrName>style.visibility</p:attrName>
                                        </p:attrNameLst>
                                      </p:cBhvr>
                                      <p:to>
                                        <p:strVal val="visible"/>
                                      </p:to>
                                    </p:set>
                                  </p:childTnLst>
                                </p:cTn>
                              </p:par>
                            </p:childTnLst>
                          </p:cTn>
                        </p:par>
                        <p:par>
                          <p:cTn id="75" fill="hold">
                            <p:stCondLst>
                              <p:cond delay="0"/>
                            </p:stCondLst>
                            <p:childTnLst>
                              <p:par>
                                <p:cTn id="76" presetID="1" presetClass="entr" fill="hold" nodeType="afterEffect">
                                  <p:stCondLst>
                                    <p:cond delay="0"/>
                                  </p:stCondLst>
                                  <p:childTnLst>
                                    <p:set>
                                      <p:cBhvr>
                                        <p:cTn id="77" dur="1" fill="hold">
                                          <p:stCondLst>
                                            <p:cond delay="0"/>
                                          </p:stCondLst>
                                        </p:cTn>
                                        <p:tgtEl>
                                          <p:spTgt spid="323"/>
                                        </p:tgtEl>
                                        <p:attrNameLst>
                                          <p:attrName>style.visibility</p:attrName>
                                        </p:attrNameLst>
                                      </p:cBhvr>
                                      <p:to>
                                        <p:strVal val="visible"/>
                                      </p:to>
                                    </p:set>
                                  </p:childTnLst>
                                </p:cTn>
                              </p:par>
                            </p:childTnLst>
                          </p:cTn>
                        </p:par>
                        <p:par>
                          <p:cTn id="78" fill="hold">
                            <p:stCondLst>
                              <p:cond delay="0"/>
                            </p:stCondLst>
                            <p:childTnLst>
                              <p:par>
                                <p:cTn id="79" presetID="1" presetClass="entr" fill="hold" nodeType="afterEffect">
                                  <p:stCondLst>
                                    <p:cond delay="0"/>
                                  </p:stCondLst>
                                  <p:childTnLst>
                                    <p:set>
                                      <p:cBhvr>
                                        <p:cTn id="80" dur="1" fill="hold">
                                          <p:stCondLst>
                                            <p:cond delay="0"/>
                                          </p:stCondLst>
                                        </p:cTn>
                                        <p:tgtEl>
                                          <p:spTgt spid="330"/>
                                        </p:tgtEl>
                                        <p:attrNameLst>
                                          <p:attrName>style.visibility</p:attrName>
                                        </p:attrNameLst>
                                      </p:cBhvr>
                                      <p:to>
                                        <p:strVal val="visible"/>
                                      </p:to>
                                    </p:set>
                                  </p:childTnLst>
                                </p:cTn>
                              </p:par>
                            </p:childTnLst>
                          </p:cTn>
                        </p:par>
                        <p:par>
                          <p:cTn id="81" fill="hold">
                            <p:stCondLst>
                              <p:cond delay="0"/>
                            </p:stCondLst>
                            <p:childTnLst>
                              <p:par>
                                <p:cTn id="82" presetID="1" presetClass="entr" fill="hold" nodeType="afterEffect">
                                  <p:stCondLst>
                                    <p:cond delay="0"/>
                                  </p:stCondLst>
                                  <p:childTnLst>
                                    <p:set>
                                      <p:cBhvr>
                                        <p:cTn id="83" dur="1" fill="hold">
                                          <p:stCondLst>
                                            <p:cond delay="0"/>
                                          </p:stCondLst>
                                        </p:cTn>
                                        <p:tgtEl>
                                          <p:spTgt spid="331"/>
                                        </p:tgtEl>
                                        <p:attrNameLst>
                                          <p:attrName>style.visibility</p:attrName>
                                        </p:attrNameLst>
                                      </p:cBhvr>
                                      <p:to>
                                        <p:strVal val="visible"/>
                                      </p:to>
                                    </p:set>
                                  </p:childTnLst>
                                </p:cTn>
                              </p:par>
                            </p:childTnLst>
                          </p:cTn>
                        </p:par>
                        <p:par>
                          <p:cTn id="84" fill="hold">
                            <p:stCondLst>
                              <p:cond delay="0"/>
                            </p:stCondLst>
                            <p:childTnLst>
                              <p:par>
                                <p:cTn id="85" presetID="1" presetClass="entr" fill="hold" nodeType="afterEffect">
                                  <p:stCondLst>
                                    <p:cond delay="0"/>
                                  </p:stCondLst>
                                  <p:childTnLst>
                                    <p:set>
                                      <p:cBhvr>
                                        <p:cTn id="86" dur="1" fill="hold">
                                          <p:stCondLst>
                                            <p:cond delay="0"/>
                                          </p:stCondLst>
                                        </p:cTn>
                                        <p:tgtEl>
                                          <p:spTgt spid="3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 name="CustomShape 1"/>
          <p:cNvSpPr/>
          <p:nvPr/>
        </p:nvSpPr>
        <p:spPr>
          <a:xfrm>
            <a:off x="237600" y="4039560"/>
            <a:ext cx="2197080" cy="333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US" sz="1600" b="0" strike="noStrike" spc="-1">
                <a:solidFill>
                  <a:srgbClr val="000000"/>
                </a:solidFill>
                <a:uFill>
                  <a:solidFill>
                    <a:srgbClr val="FFFFFF"/>
                  </a:solidFill>
                </a:uFill>
                <a:latin typeface="Arial"/>
              </a:rPr>
              <a:t>Number of misses:</a:t>
            </a:r>
            <a:endParaRPr lang="en-US" sz="1800" b="0" strike="noStrike" spc="-1">
              <a:solidFill>
                <a:srgbClr val="000000"/>
              </a:solidFill>
              <a:uFill>
                <a:solidFill>
                  <a:srgbClr val="FFFFFF"/>
                </a:solidFill>
              </a:uFill>
              <a:latin typeface="Arial"/>
            </a:endParaRPr>
          </a:p>
        </p:txBody>
      </p:sp>
      <p:sp>
        <p:nvSpPr>
          <p:cNvPr id="337" name="Line 2"/>
          <p:cNvSpPr/>
          <p:nvPr/>
        </p:nvSpPr>
        <p:spPr>
          <a:xfrm>
            <a:off x="2612160" y="4039560"/>
            <a:ext cx="360" cy="33840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38" name="Line 3"/>
          <p:cNvSpPr/>
          <p:nvPr/>
        </p:nvSpPr>
        <p:spPr>
          <a:xfrm>
            <a:off x="2733120" y="4039560"/>
            <a:ext cx="360" cy="338400"/>
          </a:xfrm>
          <a:prstGeom prst="line">
            <a:avLst/>
          </a:prstGeom>
          <a:ln>
            <a:solidFill>
              <a:srgbClr val="FF0000"/>
            </a:solidFill>
          </a:ln>
        </p:spPr>
        <p:style>
          <a:lnRef idx="1">
            <a:schemeClr val="accent2"/>
          </a:lnRef>
          <a:fillRef idx="0">
            <a:schemeClr val="accent2"/>
          </a:fillRef>
          <a:effectRef idx="0">
            <a:schemeClr val="accent2"/>
          </a:effectRef>
          <a:fontRef idx="minor"/>
        </p:style>
      </p:sp>
      <p:graphicFrame>
        <p:nvGraphicFramePr>
          <p:cNvPr id="339" name="Table 4"/>
          <p:cNvGraphicFramePr/>
          <p:nvPr/>
        </p:nvGraphicFramePr>
        <p:xfrm>
          <a:off x="1965960" y="1912320"/>
          <a:ext cx="5200200" cy="370440"/>
        </p:xfrm>
        <a:graphic>
          <a:graphicData uri="http://schemas.openxmlformats.org/drawingml/2006/table">
            <a:tbl>
              <a:tblPr/>
              <a:tblGrid>
                <a:gridCol w="640080">
                  <a:extLst>
                    <a:ext uri="{9D8B030D-6E8A-4147-A177-3AD203B41FA5}">
                      <a16:colId xmlns:a16="http://schemas.microsoft.com/office/drawing/2014/main" val="20000"/>
                    </a:ext>
                  </a:extLst>
                </a:gridCol>
                <a:gridCol w="569880">
                  <a:extLst>
                    <a:ext uri="{9D8B030D-6E8A-4147-A177-3AD203B41FA5}">
                      <a16:colId xmlns:a16="http://schemas.microsoft.com/office/drawing/2014/main" val="20001"/>
                    </a:ext>
                  </a:extLst>
                </a:gridCol>
                <a:gridCol w="569880">
                  <a:extLst>
                    <a:ext uri="{9D8B030D-6E8A-4147-A177-3AD203B41FA5}">
                      <a16:colId xmlns:a16="http://schemas.microsoft.com/office/drawing/2014/main" val="20002"/>
                    </a:ext>
                  </a:extLst>
                </a:gridCol>
                <a:gridCol w="569880">
                  <a:extLst>
                    <a:ext uri="{9D8B030D-6E8A-4147-A177-3AD203B41FA5}">
                      <a16:colId xmlns:a16="http://schemas.microsoft.com/office/drawing/2014/main" val="20003"/>
                    </a:ext>
                  </a:extLst>
                </a:gridCol>
                <a:gridCol w="569880">
                  <a:extLst>
                    <a:ext uri="{9D8B030D-6E8A-4147-A177-3AD203B41FA5}">
                      <a16:colId xmlns:a16="http://schemas.microsoft.com/office/drawing/2014/main" val="20004"/>
                    </a:ext>
                  </a:extLst>
                </a:gridCol>
                <a:gridCol w="569880">
                  <a:extLst>
                    <a:ext uri="{9D8B030D-6E8A-4147-A177-3AD203B41FA5}">
                      <a16:colId xmlns:a16="http://schemas.microsoft.com/office/drawing/2014/main" val="20005"/>
                    </a:ext>
                  </a:extLst>
                </a:gridCol>
                <a:gridCol w="569880">
                  <a:extLst>
                    <a:ext uri="{9D8B030D-6E8A-4147-A177-3AD203B41FA5}">
                      <a16:colId xmlns:a16="http://schemas.microsoft.com/office/drawing/2014/main" val="20006"/>
                    </a:ext>
                  </a:extLst>
                </a:gridCol>
                <a:gridCol w="569880">
                  <a:extLst>
                    <a:ext uri="{9D8B030D-6E8A-4147-A177-3AD203B41FA5}">
                      <a16:colId xmlns:a16="http://schemas.microsoft.com/office/drawing/2014/main" val="20007"/>
                    </a:ext>
                  </a:extLst>
                </a:gridCol>
                <a:gridCol w="570960">
                  <a:extLst>
                    <a:ext uri="{9D8B030D-6E8A-4147-A177-3AD203B41FA5}">
                      <a16:colId xmlns:a16="http://schemas.microsoft.com/office/drawing/2014/main" val="20008"/>
                    </a:ext>
                  </a:extLst>
                </a:gridCol>
              </a:tblGrid>
              <a:tr h="370440">
                <a:tc>
                  <a:txBody>
                    <a:bodyPr/>
                    <a:lstStyle/>
                    <a:p>
                      <a:pPr>
                        <a:lnSpc>
                          <a:spcPct val="100000"/>
                        </a:lnSpc>
                      </a:pPr>
                      <a:r>
                        <a:rPr lang="en-US" sz="1350" b="0" strike="noStrike" spc="-1">
                          <a:solidFill>
                            <a:srgbClr val="000000"/>
                          </a:solidFill>
                          <a:uFill>
                            <a:solidFill>
                              <a:srgbClr val="FFFFFF"/>
                            </a:solidFill>
                          </a:uFill>
                          <a:latin typeface="Arial"/>
                        </a:rPr>
                        <a:t>A</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0</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1</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2</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3</a:t>
                      </a:r>
                      <a:endParaRPr lang="en-US" sz="1800" b="0" strike="noStrike" spc="-1">
                        <a:solidFill>
                          <a:srgbClr val="000000"/>
                        </a:solidFill>
                        <a:uFill>
                          <a:solidFill>
                            <a:srgbClr val="FFFFFF"/>
                          </a:solidFill>
                        </a:uFill>
                        <a:latin typeface="Arial"/>
                      </a:endParaRPr>
                    </a:p>
                  </a:txBody>
                  <a:tcPr>
                    <a:lnL w="12240">
                      <a:solidFill>
                        <a:srgbClr val="000000"/>
                      </a:solidFill>
                    </a:lnL>
                    <a:lnR w="2808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4</a:t>
                      </a:r>
                      <a:endParaRPr lang="en-US" sz="1800" b="0" strike="noStrike" spc="-1">
                        <a:solidFill>
                          <a:srgbClr val="000000"/>
                        </a:solidFill>
                        <a:uFill>
                          <a:solidFill>
                            <a:srgbClr val="FFFFFF"/>
                          </a:solidFill>
                        </a:uFill>
                        <a:latin typeface="Arial"/>
                      </a:endParaRPr>
                    </a:p>
                  </a:txBody>
                  <a:tcPr>
                    <a:lnL w="2808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5</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6</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7</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bl>
          </a:graphicData>
        </a:graphic>
      </p:graphicFrame>
      <p:graphicFrame>
        <p:nvGraphicFramePr>
          <p:cNvPr id="340" name="Table 5"/>
          <p:cNvGraphicFramePr/>
          <p:nvPr/>
        </p:nvGraphicFramePr>
        <p:xfrm>
          <a:off x="1979640" y="2963160"/>
          <a:ext cx="5200200" cy="370440"/>
        </p:xfrm>
        <a:graphic>
          <a:graphicData uri="http://schemas.openxmlformats.org/drawingml/2006/table">
            <a:tbl>
              <a:tblPr/>
              <a:tblGrid>
                <a:gridCol w="640080">
                  <a:extLst>
                    <a:ext uri="{9D8B030D-6E8A-4147-A177-3AD203B41FA5}">
                      <a16:colId xmlns:a16="http://schemas.microsoft.com/office/drawing/2014/main" val="20000"/>
                    </a:ext>
                  </a:extLst>
                </a:gridCol>
                <a:gridCol w="569880">
                  <a:extLst>
                    <a:ext uri="{9D8B030D-6E8A-4147-A177-3AD203B41FA5}">
                      <a16:colId xmlns:a16="http://schemas.microsoft.com/office/drawing/2014/main" val="20001"/>
                    </a:ext>
                  </a:extLst>
                </a:gridCol>
                <a:gridCol w="569880">
                  <a:extLst>
                    <a:ext uri="{9D8B030D-6E8A-4147-A177-3AD203B41FA5}">
                      <a16:colId xmlns:a16="http://schemas.microsoft.com/office/drawing/2014/main" val="20002"/>
                    </a:ext>
                  </a:extLst>
                </a:gridCol>
                <a:gridCol w="569880">
                  <a:extLst>
                    <a:ext uri="{9D8B030D-6E8A-4147-A177-3AD203B41FA5}">
                      <a16:colId xmlns:a16="http://schemas.microsoft.com/office/drawing/2014/main" val="20003"/>
                    </a:ext>
                  </a:extLst>
                </a:gridCol>
                <a:gridCol w="569880">
                  <a:extLst>
                    <a:ext uri="{9D8B030D-6E8A-4147-A177-3AD203B41FA5}">
                      <a16:colId xmlns:a16="http://schemas.microsoft.com/office/drawing/2014/main" val="20004"/>
                    </a:ext>
                  </a:extLst>
                </a:gridCol>
                <a:gridCol w="569880">
                  <a:extLst>
                    <a:ext uri="{9D8B030D-6E8A-4147-A177-3AD203B41FA5}">
                      <a16:colId xmlns:a16="http://schemas.microsoft.com/office/drawing/2014/main" val="20005"/>
                    </a:ext>
                  </a:extLst>
                </a:gridCol>
                <a:gridCol w="569880">
                  <a:extLst>
                    <a:ext uri="{9D8B030D-6E8A-4147-A177-3AD203B41FA5}">
                      <a16:colId xmlns:a16="http://schemas.microsoft.com/office/drawing/2014/main" val="20006"/>
                    </a:ext>
                  </a:extLst>
                </a:gridCol>
                <a:gridCol w="569880">
                  <a:extLst>
                    <a:ext uri="{9D8B030D-6E8A-4147-A177-3AD203B41FA5}">
                      <a16:colId xmlns:a16="http://schemas.microsoft.com/office/drawing/2014/main" val="20007"/>
                    </a:ext>
                  </a:extLst>
                </a:gridCol>
                <a:gridCol w="570960">
                  <a:extLst>
                    <a:ext uri="{9D8B030D-6E8A-4147-A177-3AD203B41FA5}">
                      <a16:colId xmlns:a16="http://schemas.microsoft.com/office/drawing/2014/main" val="20008"/>
                    </a:ext>
                  </a:extLst>
                </a:gridCol>
              </a:tblGrid>
              <a:tr h="370440">
                <a:tc>
                  <a:txBody>
                    <a:bodyPr/>
                    <a:lstStyle/>
                    <a:p>
                      <a:pPr>
                        <a:lnSpc>
                          <a:spcPct val="100000"/>
                        </a:lnSpc>
                      </a:pPr>
                      <a:r>
                        <a:rPr lang="en-US" sz="1350" b="0" strike="noStrike" spc="-1">
                          <a:solidFill>
                            <a:srgbClr val="000000"/>
                          </a:solidFill>
                          <a:uFill>
                            <a:solidFill>
                              <a:srgbClr val="FFFFFF"/>
                            </a:solidFill>
                          </a:uFill>
                          <a:latin typeface="Arial"/>
                        </a:rPr>
                        <a:t>B</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0</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1</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2</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3</a:t>
                      </a:r>
                      <a:endParaRPr lang="en-US" sz="1800" b="0" strike="noStrike" spc="-1">
                        <a:solidFill>
                          <a:srgbClr val="000000"/>
                        </a:solidFill>
                        <a:uFill>
                          <a:solidFill>
                            <a:srgbClr val="FFFFFF"/>
                          </a:solidFill>
                        </a:uFill>
                        <a:latin typeface="Arial"/>
                      </a:endParaRPr>
                    </a:p>
                  </a:txBody>
                  <a:tcPr>
                    <a:lnL w="12240">
                      <a:solidFill>
                        <a:srgbClr val="000000"/>
                      </a:solidFill>
                    </a:lnL>
                    <a:lnR w="2808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4</a:t>
                      </a:r>
                      <a:endParaRPr lang="en-US" sz="1800" b="0" strike="noStrike" spc="-1">
                        <a:solidFill>
                          <a:srgbClr val="000000"/>
                        </a:solidFill>
                        <a:uFill>
                          <a:solidFill>
                            <a:srgbClr val="FFFFFF"/>
                          </a:solidFill>
                        </a:uFill>
                        <a:latin typeface="Arial"/>
                      </a:endParaRPr>
                    </a:p>
                  </a:txBody>
                  <a:tcPr>
                    <a:lnL w="2808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5</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6</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7</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bl>
          </a:graphicData>
        </a:graphic>
      </p:graphicFrame>
      <p:graphicFrame>
        <p:nvGraphicFramePr>
          <p:cNvPr id="341" name="Table 6"/>
          <p:cNvGraphicFramePr/>
          <p:nvPr/>
        </p:nvGraphicFramePr>
        <p:xfrm>
          <a:off x="1963800" y="929520"/>
          <a:ext cx="5200200" cy="370440"/>
        </p:xfrm>
        <a:graphic>
          <a:graphicData uri="http://schemas.openxmlformats.org/drawingml/2006/table">
            <a:tbl>
              <a:tblPr/>
              <a:tblGrid>
                <a:gridCol w="640080">
                  <a:extLst>
                    <a:ext uri="{9D8B030D-6E8A-4147-A177-3AD203B41FA5}">
                      <a16:colId xmlns:a16="http://schemas.microsoft.com/office/drawing/2014/main" val="20000"/>
                    </a:ext>
                  </a:extLst>
                </a:gridCol>
                <a:gridCol w="569880">
                  <a:extLst>
                    <a:ext uri="{9D8B030D-6E8A-4147-A177-3AD203B41FA5}">
                      <a16:colId xmlns:a16="http://schemas.microsoft.com/office/drawing/2014/main" val="20001"/>
                    </a:ext>
                  </a:extLst>
                </a:gridCol>
                <a:gridCol w="569880">
                  <a:extLst>
                    <a:ext uri="{9D8B030D-6E8A-4147-A177-3AD203B41FA5}">
                      <a16:colId xmlns:a16="http://schemas.microsoft.com/office/drawing/2014/main" val="20002"/>
                    </a:ext>
                  </a:extLst>
                </a:gridCol>
                <a:gridCol w="569880">
                  <a:extLst>
                    <a:ext uri="{9D8B030D-6E8A-4147-A177-3AD203B41FA5}">
                      <a16:colId xmlns:a16="http://schemas.microsoft.com/office/drawing/2014/main" val="20003"/>
                    </a:ext>
                  </a:extLst>
                </a:gridCol>
                <a:gridCol w="569880">
                  <a:extLst>
                    <a:ext uri="{9D8B030D-6E8A-4147-A177-3AD203B41FA5}">
                      <a16:colId xmlns:a16="http://schemas.microsoft.com/office/drawing/2014/main" val="20004"/>
                    </a:ext>
                  </a:extLst>
                </a:gridCol>
                <a:gridCol w="569880">
                  <a:extLst>
                    <a:ext uri="{9D8B030D-6E8A-4147-A177-3AD203B41FA5}">
                      <a16:colId xmlns:a16="http://schemas.microsoft.com/office/drawing/2014/main" val="20005"/>
                    </a:ext>
                  </a:extLst>
                </a:gridCol>
                <a:gridCol w="569880">
                  <a:extLst>
                    <a:ext uri="{9D8B030D-6E8A-4147-A177-3AD203B41FA5}">
                      <a16:colId xmlns:a16="http://schemas.microsoft.com/office/drawing/2014/main" val="20006"/>
                    </a:ext>
                  </a:extLst>
                </a:gridCol>
                <a:gridCol w="569880">
                  <a:extLst>
                    <a:ext uri="{9D8B030D-6E8A-4147-A177-3AD203B41FA5}">
                      <a16:colId xmlns:a16="http://schemas.microsoft.com/office/drawing/2014/main" val="20007"/>
                    </a:ext>
                  </a:extLst>
                </a:gridCol>
                <a:gridCol w="570960">
                  <a:extLst>
                    <a:ext uri="{9D8B030D-6E8A-4147-A177-3AD203B41FA5}">
                      <a16:colId xmlns:a16="http://schemas.microsoft.com/office/drawing/2014/main" val="20008"/>
                    </a:ext>
                  </a:extLst>
                </a:gridCol>
              </a:tblGrid>
              <a:tr h="370440">
                <a:tc>
                  <a:txBody>
                    <a:bodyPr/>
                    <a:lstStyle/>
                    <a:p>
                      <a:pPr>
                        <a:lnSpc>
                          <a:spcPct val="100000"/>
                        </a:lnSpc>
                      </a:pPr>
                      <a:r>
                        <a:rPr lang="en-US" sz="1350" b="0" strike="noStrike" spc="-1">
                          <a:solidFill>
                            <a:srgbClr val="000000"/>
                          </a:solidFill>
                          <a:uFill>
                            <a:solidFill>
                              <a:srgbClr val="FFFFFF"/>
                            </a:solidFill>
                          </a:uFill>
                          <a:latin typeface="Arial"/>
                        </a:rPr>
                        <a:t>temp</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0</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1</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2</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3</a:t>
                      </a:r>
                      <a:endParaRPr lang="en-US" sz="1800" b="0" strike="noStrike" spc="-1">
                        <a:solidFill>
                          <a:srgbClr val="000000"/>
                        </a:solidFill>
                        <a:uFill>
                          <a:solidFill>
                            <a:srgbClr val="FFFFFF"/>
                          </a:solidFill>
                        </a:uFill>
                        <a:latin typeface="Arial"/>
                      </a:endParaRPr>
                    </a:p>
                  </a:txBody>
                  <a:tcPr>
                    <a:lnL w="12240">
                      <a:solidFill>
                        <a:srgbClr val="000000"/>
                      </a:solidFill>
                    </a:lnL>
                    <a:lnR w="2808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4</a:t>
                      </a:r>
                      <a:endParaRPr lang="en-US" sz="1800" b="0" strike="noStrike" spc="-1">
                        <a:solidFill>
                          <a:srgbClr val="000000"/>
                        </a:solidFill>
                        <a:uFill>
                          <a:solidFill>
                            <a:srgbClr val="FFFFFF"/>
                          </a:solidFill>
                        </a:uFill>
                        <a:latin typeface="Arial"/>
                      </a:endParaRPr>
                    </a:p>
                  </a:txBody>
                  <a:tcPr>
                    <a:lnL w="2808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5</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6</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en-US" sz="1350" b="0" strike="noStrike" spc="-1">
                          <a:solidFill>
                            <a:srgbClr val="000000"/>
                          </a:solidFill>
                          <a:uFill>
                            <a:solidFill>
                              <a:srgbClr val="FFFFFF"/>
                            </a:solidFill>
                          </a:uFill>
                          <a:latin typeface="Arial"/>
                        </a:rPr>
                        <a:t>7</a:t>
                      </a:r>
                      <a:endParaRPr lang="en-US" sz="1800" b="0" strike="noStrike" spc="-1">
                        <a:solidFill>
                          <a:srgbClr val="000000"/>
                        </a:solidFill>
                        <a:uFill>
                          <a:solidFill>
                            <a:srgbClr val="FFFFFF"/>
                          </a:solidFill>
                        </a:uFill>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bl>
          </a:graphicData>
        </a:graphic>
      </p:graphicFrame>
      <p:sp>
        <p:nvSpPr>
          <p:cNvPr id="342" name="Line 7"/>
          <p:cNvSpPr/>
          <p:nvPr/>
        </p:nvSpPr>
        <p:spPr>
          <a:xfrm>
            <a:off x="2844720" y="4039560"/>
            <a:ext cx="360" cy="33840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43" name="Line 8"/>
          <p:cNvSpPr/>
          <p:nvPr/>
        </p:nvSpPr>
        <p:spPr>
          <a:xfrm>
            <a:off x="2967480" y="4039560"/>
            <a:ext cx="360" cy="33840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44" name="CustomShape 9"/>
          <p:cNvSpPr/>
          <p:nvPr/>
        </p:nvSpPr>
        <p:spPr>
          <a:xfrm flipV="1">
            <a:off x="4016880" y="1426320"/>
            <a:ext cx="2241360" cy="395280"/>
          </a:xfrm>
          <a:custGeom>
            <a:avLst/>
            <a:gdLst/>
            <a:ahLst/>
            <a:cxnLst/>
            <a:rect l="l" t="t" r="r" b="b"/>
            <a:pathLst>
              <a:path w="21600" h="21600">
                <a:moveTo>
                  <a:pt x="0" y="0"/>
                </a:moveTo>
                <a:lnTo>
                  <a:pt x="21600" y="21600"/>
                </a:lnTo>
              </a:path>
            </a:pathLst>
          </a:custGeom>
          <a:noFill/>
          <a:ln>
            <a:solidFill>
              <a:srgbClr val="0070C0"/>
            </a:solidFill>
            <a:tailEnd type="triangle" w="med" len="med"/>
          </a:ln>
        </p:spPr>
        <p:style>
          <a:lnRef idx="1">
            <a:schemeClr val="dk1"/>
          </a:lnRef>
          <a:fillRef idx="0">
            <a:schemeClr val="dk1"/>
          </a:fillRef>
          <a:effectRef idx="0">
            <a:schemeClr val="dk1"/>
          </a:effectRef>
          <a:fontRef idx="minor"/>
        </p:style>
      </p:sp>
      <p:sp>
        <p:nvSpPr>
          <p:cNvPr id="345" name="CustomShape 10"/>
          <p:cNvSpPr/>
          <p:nvPr/>
        </p:nvSpPr>
        <p:spPr>
          <a:xfrm flipV="1">
            <a:off x="3441960" y="1426320"/>
            <a:ext cx="2241360" cy="395280"/>
          </a:xfrm>
          <a:custGeom>
            <a:avLst/>
            <a:gdLst/>
            <a:ahLst/>
            <a:cxnLst/>
            <a:rect l="l" t="t" r="r" b="b"/>
            <a:pathLst>
              <a:path w="21600" h="21600">
                <a:moveTo>
                  <a:pt x="0" y="0"/>
                </a:moveTo>
                <a:lnTo>
                  <a:pt x="21600" y="21600"/>
                </a:lnTo>
              </a:path>
            </a:pathLst>
          </a:custGeom>
          <a:noFill/>
          <a:ln>
            <a:solidFill>
              <a:srgbClr val="0070C0"/>
            </a:solidFill>
            <a:tailEnd type="triangle" w="med" len="med"/>
          </a:ln>
        </p:spPr>
        <p:style>
          <a:lnRef idx="1">
            <a:schemeClr val="dk1"/>
          </a:lnRef>
          <a:fillRef idx="0">
            <a:schemeClr val="dk1"/>
          </a:fillRef>
          <a:effectRef idx="0">
            <a:schemeClr val="dk1"/>
          </a:effectRef>
          <a:fontRef idx="minor"/>
        </p:style>
      </p:sp>
      <p:sp>
        <p:nvSpPr>
          <p:cNvPr id="346" name="Line 11"/>
          <p:cNvSpPr/>
          <p:nvPr/>
        </p:nvSpPr>
        <p:spPr>
          <a:xfrm>
            <a:off x="2434680" y="4039560"/>
            <a:ext cx="717840" cy="33840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47" name="CustomShape 12"/>
          <p:cNvSpPr/>
          <p:nvPr/>
        </p:nvSpPr>
        <p:spPr>
          <a:xfrm>
            <a:off x="2902680" y="2393640"/>
            <a:ext cx="538560" cy="523800"/>
          </a:xfrm>
          <a:custGeom>
            <a:avLst/>
            <a:gdLst/>
            <a:ahLst/>
            <a:cxnLst/>
            <a:rect l="l" t="t" r="r" b="b"/>
            <a:pathLst>
              <a:path w="21600" h="21600">
                <a:moveTo>
                  <a:pt x="0" y="0"/>
                </a:moveTo>
                <a:lnTo>
                  <a:pt x="21600" y="21600"/>
                </a:lnTo>
              </a:path>
            </a:pathLst>
          </a:custGeom>
          <a:noFill/>
          <a:ln>
            <a:solidFill>
              <a:srgbClr val="FF0000"/>
            </a:solidFill>
            <a:tailEnd type="triangle" w="med" len="med"/>
          </a:ln>
        </p:spPr>
        <p:style>
          <a:lnRef idx="1">
            <a:schemeClr val="dk1"/>
          </a:lnRef>
          <a:fillRef idx="0">
            <a:schemeClr val="dk1"/>
          </a:fillRef>
          <a:effectRef idx="0">
            <a:schemeClr val="dk1"/>
          </a:effectRef>
          <a:fontRef idx="minor"/>
        </p:style>
      </p:sp>
      <p:sp>
        <p:nvSpPr>
          <p:cNvPr id="348" name="Line 13"/>
          <p:cNvSpPr/>
          <p:nvPr/>
        </p:nvSpPr>
        <p:spPr>
          <a:xfrm>
            <a:off x="3283560" y="4039560"/>
            <a:ext cx="360" cy="33840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49" name="Line 14"/>
          <p:cNvSpPr/>
          <p:nvPr/>
        </p:nvSpPr>
        <p:spPr>
          <a:xfrm>
            <a:off x="5733360" y="1965240"/>
            <a:ext cx="0" cy="19080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50" name="Line 15"/>
          <p:cNvSpPr/>
          <p:nvPr/>
        </p:nvSpPr>
        <p:spPr>
          <a:xfrm>
            <a:off x="6336360" y="1965240"/>
            <a:ext cx="0" cy="19080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51" name="Line 16"/>
          <p:cNvSpPr/>
          <p:nvPr/>
        </p:nvSpPr>
        <p:spPr>
          <a:xfrm>
            <a:off x="5157360" y="1965240"/>
            <a:ext cx="0" cy="19080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52" name="Line 17"/>
          <p:cNvSpPr/>
          <p:nvPr/>
        </p:nvSpPr>
        <p:spPr>
          <a:xfrm>
            <a:off x="5727240" y="3031920"/>
            <a:ext cx="0" cy="19116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53" name="Line 18"/>
          <p:cNvSpPr/>
          <p:nvPr/>
        </p:nvSpPr>
        <p:spPr>
          <a:xfrm>
            <a:off x="6336360" y="3031920"/>
            <a:ext cx="0" cy="19116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54" name="Line 19"/>
          <p:cNvSpPr/>
          <p:nvPr/>
        </p:nvSpPr>
        <p:spPr>
          <a:xfrm>
            <a:off x="6949080" y="3031920"/>
            <a:ext cx="0" cy="19116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55" name="Line 20"/>
          <p:cNvSpPr/>
          <p:nvPr/>
        </p:nvSpPr>
        <p:spPr>
          <a:xfrm>
            <a:off x="4576320" y="1965240"/>
            <a:ext cx="0" cy="19080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56" name="Line 21"/>
          <p:cNvSpPr/>
          <p:nvPr/>
        </p:nvSpPr>
        <p:spPr>
          <a:xfrm>
            <a:off x="5161680" y="3031920"/>
            <a:ext cx="0" cy="19116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57" name="Line 22"/>
          <p:cNvSpPr/>
          <p:nvPr/>
        </p:nvSpPr>
        <p:spPr>
          <a:xfrm>
            <a:off x="3441600" y="1957320"/>
            <a:ext cx="0" cy="19116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58" name="Line 23"/>
          <p:cNvSpPr/>
          <p:nvPr/>
        </p:nvSpPr>
        <p:spPr>
          <a:xfrm>
            <a:off x="4044600" y="1957320"/>
            <a:ext cx="0" cy="19116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59" name="Line 24"/>
          <p:cNvSpPr/>
          <p:nvPr/>
        </p:nvSpPr>
        <p:spPr>
          <a:xfrm>
            <a:off x="2877120" y="1965240"/>
            <a:ext cx="0" cy="19080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60" name="Line 25"/>
          <p:cNvSpPr/>
          <p:nvPr/>
        </p:nvSpPr>
        <p:spPr>
          <a:xfrm>
            <a:off x="3441600" y="3031920"/>
            <a:ext cx="0" cy="19116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61" name="CustomShape 26"/>
          <p:cNvSpPr/>
          <p:nvPr/>
        </p:nvSpPr>
        <p:spPr>
          <a:xfrm flipH="1">
            <a:off x="4498200" y="1426320"/>
            <a:ext cx="1759680" cy="1491120"/>
          </a:xfrm>
          <a:custGeom>
            <a:avLst/>
            <a:gdLst/>
            <a:ahLst/>
            <a:cxnLst/>
            <a:rect l="l" t="t" r="r" b="b"/>
            <a:pathLst>
              <a:path w="21600" h="21600">
                <a:moveTo>
                  <a:pt x="0" y="0"/>
                </a:moveTo>
                <a:lnTo>
                  <a:pt x="21600" y="21600"/>
                </a:lnTo>
              </a:path>
            </a:pathLst>
          </a:custGeom>
          <a:noFill/>
          <a:ln>
            <a:solidFill>
              <a:srgbClr val="0070C0"/>
            </a:solidFill>
            <a:tailEnd type="triangle" w="med" len="med"/>
          </a:ln>
        </p:spPr>
        <p:style>
          <a:lnRef idx="1">
            <a:schemeClr val="dk1"/>
          </a:lnRef>
          <a:fillRef idx="0">
            <a:schemeClr val="dk1"/>
          </a:fillRef>
          <a:effectRef idx="0">
            <a:schemeClr val="dk1"/>
          </a:effectRef>
          <a:fontRef idx="minor"/>
        </p:style>
      </p:sp>
      <p:sp>
        <p:nvSpPr>
          <p:cNvPr id="362" name="CustomShape 27"/>
          <p:cNvSpPr/>
          <p:nvPr/>
        </p:nvSpPr>
        <p:spPr>
          <a:xfrm flipH="1">
            <a:off x="4016160" y="1426320"/>
            <a:ext cx="1666440" cy="1491120"/>
          </a:xfrm>
          <a:custGeom>
            <a:avLst/>
            <a:gdLst/>
            <a:ahLst/>
            <a:cxnLst/>
            <a:rect l="l" t="t" r="r" b="b"/>
            <a:pathLst>
              <a:path w="21600" h="21600">
                <a:moveTo>
                  <a:pt x="0" y="0"/>
                </a:moveTo>
                <a:lnTo>
                  <a:pt x="21600" y="21600"/>
                </a:lnTo>
              </a:path>
            </a:pathLst>
          </a:custGeom>
          <a:noFill/>
          <a:ln>
            <a:solidFill>
              <a:srgbClr val="0070C0"/>
            </a:solidFill>
            <a:tailEnd type="triangle" w="med" len="med"/>
          </a:ln>
        </p:spPr>
        <p:style>
          <a:lnRef idx="1">
            <a:schemeClr val="dk1"/>
          </a:lnRef>
          <a:fillRef idx="0">
            <a:schemeClr val="dk1"/>
          </a:fillRef>
          <a:effectRef idx="0">
            <a:schemeClr val="dk1"/>
          </a:effectRef>
          <a:fontRef idx="minor"/>
        </p:style>
      </p:sp>
      <p:sp>
        <p:nvSpPr>
          <p:cNvPr id="363" name="Line 28"/>
          <p:cNvSpPr/>
          <p:nvPr/>
        </p:nvSpPr>
        <p:spPr>
          <a:xfrm>
            <a:off x="4052520" y="3031920"/>
            <a:ext cx="0" cy="19116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64" name="Line 29"/>
          <p:cNvSpPr/>
          <p:nvPr/>
        </p:nvSpPr>
        <p:spPr>
          <a:xfrm>
            <a:off x="4621320" y="3031920"/>
            <a:ext cx="0" cy="19116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65" name="CustomShape 30"/>
          <p:cNvSpPr/>
          <p:nvPr/>
        </p:nvSpPr>
        <p:spPr>
          <a:xfrm flipH="1">
            <a:off x="2844720" y="2352600"/>
            <a:ext cx="4005360" cy="496800"/>
          </a:xfrm>
          <a:custGeom>
            <a:avLst/>
            <a:gdLst/>
            <a:ahLst/>
            <a:cxnLst/>
            <a:rect l="l" t="t" r="r" b="b"/>
            <a:pathLst>
              <a:path w="21600" h="21600">
                <a:moveTo>
                  <a:pt x="0" y="0"/>
                </a:moveTo>
                <a:lnTo>
                  <a:pt x="21600" y="21600"/>
                </a:lnTo>
              </a:path>
            </a:pathLst>
          </a:custGeom>
          <a:noFill/>
          <a:ln>
            <a:solidFill>
              <a:srgbClr val="00B050"/>
            </a:solidFill>
            <a:tailEnd type="triangle" w="med" len="med"/>
          </a:ln>
        </p:spPr>
        <p:style>
          <a:lnRef idx="1">
            <a:schemeClr val="dk1"/>
          </a:lnRef>
          <a:fillRef idx="0">
            <a:schemeClr val="dk1"/>
          </a:fillRef>
          <a:effectRef idx="0">
            <a:schemeClr val="dk1"/>
          </a:effectRef>
          <a:fontRef idx="minor"/>
        </p:style>
      </p:sp>
      <p:sp>
        <p:nvSpPr>
          <p:cNvPr id="366" name="Line 31"/>
          <p:cNvSpPr/>
          <p:nvPr/>
        </p:nvSpPr>
        <p:spPr>
          <a:xfrm>
            <a:off x="6949080" y="1965240"/>
            <a:ext cx="0" cy="19080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67" name="Line 32"/>
          <p:cNvSpPr/>
          <p:nvPr/>
        </p:nvSpPr>
        <p:spPr>
          <a:xfrm>
            <a:off x="2901240" y="3031920"/>
            <a:ext cx="0" cy="19116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68" name="Line 33"/>
          <p:cNvSpPr/>
          <p:nvPr/>
        </p:nvSpPr>
        <p:spPr>
          <a:xfrm>
            <a:off x="5029920" y="3425400"/>
            <a:ext cx="2043360" cy="360"/>
          </a:xfrm>
          <a:prstGeom prst="line">
            <a:avLst/>
          </a:prstGeom>
          <a:ln>
            <a:solidFill>
              <a:srgbClr val="FF0000"/>
            </a:solidFill>
          </a:ln>
        </p:spPr>
        <p:style>
          <a:lnRef idx="1">
            <a:schemeClr val="accent1"/>
          </a:lnRef>
          <a:fillRef idx="0">
            <a:schemeClr val="accent1"/>
          </a:fillRef>
          <a:effectRef idx="0">
            <a:schemeClr val="accent1"/>
          </a:effectRef>
          <a:fontRef idx="minor"/>
        </p:style>
      </p:sp>
      <p:sp>
        <p:nvSpPr>
          <p:cNvPr id="369" name="Line 34"/>
          <p:cNvSpPr/>
          <p:nvPr/>
        </p:nvSpPr>
        <p:spPr>
          <a:xfrm>
            <a:off x="2733120" y="2365920"/>
            <a:ext cx="2043360" cy="360"/>
          </a:xfrm>
          <a:prstGeom prst="line">
            <a:avLst/>
          </a:prstGeom>
          <a:ln>
            <a:solidFill>
              <a:srgbClr val="FF0000"/>
            </a:solidFill>
          </a:ln>
        </p:spPr>
        <p:style>
          <a:lnRef idx="1">
            <a:schemeClr val="accent1"/>
          </a:lnRef>
          <a:fillRef idx="0">
            <a:schemeClr val="accent1"/>
          </a:fillRef>
          <a:effectRef idx="0">
            <a:schemeClr val="accent1"/>
          </a:effectRef>
          <a:fontRef idx="minor"/>
        </p:style>
      </p:sp>
      <p:sp>
        <p:nvSpPr>
          <p:cNvPr id="370" name="Line 35"/>
          <p:cNvSpPr/>
          <p:nvPr/>
        </p:nvSpPr>
        <p:spPr>
          <a:xfrm>
            <a:off x="3414240" y="4039560"/>
            <a:ext cx="360" cy="338400"/>
          </a:xfrm>
          <a:prstGeom prst="line">
            <a:avLst/>
          </a:prstGeom>
          <a:ln>
            <a:solidFill>
              <a:srgbClr val="FF0000"/>
            </a:solidFill>
          </a:ln>
        </p:spPr>
        <p:style>
          <a:lnRef idx="1">
            <a:schemeClr val="accent2"/>
          </a:lnRef>
          <a:fillRef idx="0">
            <a:schemeClr val="accent2"/>
          </a:fillRef>
          <a:effectRef idx="0">
            <a:schemeClr val="accent2"/>
          </a:effectRef>
          <a:fontRef idx="minor"/>
        </p:style>
      </p:sp>
      <p:sp>
        <p:nvSpPr>
          <p:cNvPr id="371" name="Line 36"/>
          <p:cNvSpPr/>
          <p:nvPr/>
        </p:nvSpPr>
        <p:spPr>
          <a:xfrm>
            <a:off x="5051160" y="832320"/>
            <a:ext cx="2043360" cy="360"/>
          </a:xfrm>
          <a:prstGeom prst="line">
            <a:avLst/>
          </a:prstGeom>
          <a:ln>
            <a:solidFill>
              <a:srgbClr val="FF0000"/>
            </a:solidFill>
          </a:ln>
        </p:spPr>
        <p:style>
          <a:lnRef idx="1">
            <a:schemeClr val="accent1"/>
          </a:lnRef>
          <a:fillRef idx="0">
            <a:schemeClr val="accent1"/>
          </a:fillRef>
          <a:effectRef idx="0">
            <a:schemeClr val="accent1"/>
          </a:effectRef>
          <a:fontRef idx="minor"/>
        </p:style>
      </p:sp>
      <p:sp>
        <p:nvSpPr>
          <p:cNvPr id="372" name="Line 37"/>
          <p:cNvSpPr/>
          <p:nvPr/>
        </p:nvSpPr>
        <p:spPr>
          <a:xfrm>
            <a:off x="2733120" y="3425400"/>
            <a:ext cx="2043360" cy="360"/>
          </a:xfrm>
          <a:prstGeom prst="line">
            <a:avLst/>
          </a:prstGeom>
          <a:ln>
            <a:solidFill>
              <a:srgbClr val="FF0000"/>
            </a:solidFill>
          </a:ln>
        </p:spPr>
        <p:style>
          <a:lnRef idx="1">
            <a:schemeClr val="accent1"/>
          </a:lnRef>
          <a:fillRef idx="0">
            <a:schemeClr val="accent1"/>
          </a:fillRef>
          <a:effectRef idx="0">
            <a:schemeClr val="accent1"/>
          </a:effectRef>
          <a:fontRef idx="minor"/>
        </p:style>
      </p:sp>
      <p:sp>
        <p:nvSpPr>
          <p:cNvPr id="373" name="Line 38"/>
          <p:cNvSpPr/>
          <p:nvPr/>
        </p:nvSpPr>
        <p:spPr>
          <a:xfrm>
            <a:off x="5051160" y="1794600"/>
            <a:ext cx="2043360" cy="360"/>
          </a:xfrm>
          <a:prstGeom prst="line">
            <a:avLst/>
          </a:prstGeom>
          <a:ln>
            <a:solidFill>
              <a:srgbClr val="FF0000"/>
            </a:solidFill>
          </a:ln>
        </p:spPr>
        <p:style>
          <a:lnRef idx="1">
            <a:schemeClr val="accent1"/>
          </a:lnRef>
          <a:fillRef idx="0">
            <a:schemeClr val="accent1"/>
          </a:fillRef>
          <a:effectRef idx="0">
            <a:schemeClr val="accent1"/>
          </a:effectRef>
          <a:fontRef idx="minor"/>
        </p:style>
      </p:sp>
      <p:sp>
        <p:nvSpPr>
          <p:cNvPr id="374" name="CustomShape 39"/>
          <p:cNvSpPr/>
          <p:nvPr/>
        </p:nvSpPr>
        <p:spPr>
          <a:xfrm>
            <a:off x="3931560" y="4080600"/>
            <a:ext cx="4284000" cy="820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85840" indent="-285480">
              <a:lnSpc>
                <a:spcPct val="100000"/>
              </a:lnSpc>
              <a:buClr>
                <a:srgbClr val="000000"/>
              </a:buClr>
              <a:buFont typeface="Wingdings" charset="2"/>
              <a:buChar char=""/>
            </a:pPr>
            <a:r>
              <a:rPr lang="en-US" sz="1600" b="0" strike="noStrike" spc="-1">
                <a:solidFill>
                  <a:srgbClr val="000000"/>
                </a:solidFill>
                <a:uFill>
                  <a:solidFill>
                    <a:srgbClr val="FFFFFF"/>
                  </a:solidFill>
                </a:uFill>
                <a:latin typeface="Arial"/>
              </a:rPr>
              <a:t>Could’ve been 16 misses otherwise!</a:t>
            </a:r>
            <a:endParaRPr lang="en-US" sz="1800" b="0" strike="noStrike" spc="-1">
              <a:solidFill>
                <a:srgbClr val="000000"/>
              </a:solidFill>
              <a:uFill>
                <a:solidFill>
                  <a:srgbClr val="FFFFFF"/>
                </a:solidFill>
              </a:uFill>
              <a:latin typeface="Arial"/>
            </a:endParaRPr>
          </a:p>
          <a:p>
            <a:pPr>
              <a:lnSpc>
                <a:spcPct val="100000"/>
              </a:lnSpc>
            </a:pPr>
            <a:r>
              <a:rPr lang="en-US" sz="1600" b="0" strike="noStrike" spc="-1">
                <a:solidFill>
                  <a:srgbClr val="000000"/>
                </a:solidFill>
                <a:uFill>
                  <a:solidFill>
                    <a:srgbClr val="FFFFFF"/>
                  </a:solidFill>
                </a:uFill>
                <a:latin typeface="Arial"/>
              </a:rPr>
              <a:t>We would save even more if the block size were larger, or if </a:t>
            </a:r>
            <a:r>
              <a:rPr lang="en-US" sz="1600" b="0" strike="noStrike" spc="-1">
                <a:solidFill>
                  <a:srgbClr val="000000"/>
                </a:solidFill>
                <a:uFill>
                  <a:solidFill>
                    <a:srgbClr val="FFFFFF"/>
                  </a:solidFill>
                </a:uFill>
                <a:latin typeface="Courier New"/>
              </a:rPr>
              <a:t>temp</a:t>
            </a:r>
            <a:r>
              <a:rPr lang="en-US" sz="1600" b="0" strike="noStrike" spc="-1">
                <a:solidFill>
                  <a:srgbClr val="000000"/>
                </a:solidFill>
                <a:uFill>
                  <a:solidFill>
                    <a:srgbClr val="FFFFFF"/>
                  </a:solidFill>
                </a:uFill>
                <a:latin typeface="Arial"/>
              </a:rPr>
              <a:t> were already cached</a:t>
            </a:r>
            <a:endParaRPr lang="en-US" sz="18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0"/>
                      </p:stCondLst>
                      <p:childTnLst>
                        <p:par>
                          <p:cTn id="4" fill="hold">
                            <p:stCondLst>
                              <p:cond delay="0"/>
                            </p:stCondLst>
                            <p:childTnLst>
                              <p:par>
                                <p:cTn id="5" presetID="1" presetClass="exit" fill="hold" nodeType="afterEffect">
                                  <p:stCondLst>
                                    <p:cond delay="0"/>
                                  </p:stCondLst>
                                  <p:childTnLst>
                                    <p:set>
                                      <p:cBhvr>
                                        <p:cTn id="6" dur="1" fill="hold">
                                          <p:stCondLst>
                                            <p:cond delay="0"/>
                                          </p:stCondLst>
                                        </p:cTn>
                                        <p:tgtEl>
                                          <p:spTgt spid="368"/>
                                        </p:tgtEl>
                                        <p:attrNameLst>
                                          <p:attrName>style.visibility</p:attrName>
                                        </p:attrNameLst>
                                      </p:cBhvr>
                                      <p:to>
                                        <p:strVal val="hidden"/>
                                      </p:to>
                                    </p:set>
                                  </p:childTnLst>
                                </p:cTn>
                              </p:par>
                              <p:par>
                                <p:cTn id="7" presetID="1" presetClass="entr" fill="hold" nodeType="withEffect">
                                  <p:stCondLst>
                                    <p:cond delay="0"/>
                                  </p:stCondLst>
                                  <p:childTnLst>
                                    <p:set>
                                      <p:cBhvr>
                                        <p:cTn id="8" dur="1" fill="hold">
                                          <p:stCondLst>
                                            <p:cond delay="0"/>
                                          </p:stCondLst>
                                        </p:cTn>
                                        <p:tgtEl>
                                          <p:spTgt spid="344"/>
                                        </p:tgtEl>
                                        <p:attrNameLst>
                                          <p:attrName>style.visibility</p:attrName>
                                        </p:attrNameLst>
                                      </p:cBhvr>
                                      <p:to>
                                        <p:strVal val="visible"/>
                                      </p:to>
                                    </p:set>
                                  </p:childTnLst>
                                </p:cTn>
                              </p:par>
                              <p:par>
                                <p:cTn id="9" presetID="1" presetClass="entr" fill="hold" nodeType="withEffect">
                                  <p:stCondLst>
                                    <p:cond delay="0"/>
                                  </p:stCondLst>
                                  <p:childTnLst>
                                    <p:set>
                                      <p:cBhvr>
                                        <p:cTn id="10" dur="1" fill="hold">
                                          <p:stCondLst>
                                            <p:cond delay="0"/>
                                          </p:stCondLst>
                                        </p:cTn>
                                        <p:tgtEl>
                                          <p:spTgt spid="345"/>
                                        </p:tgtEl>
                                        <p:attrNameLst>
                                          <p:attrName>style.visibility</p:attrName>
                                        </p:attrNameLst>
                                      </p:cBhvr>
                                      <p:to>
                                        <p:strVal val="visible"/>
                                      </p:to>
                                    </p:set>
                                  </p:childTnLst>
                                </p:cTn>
                              </p:par>
                            </p:childTnLst>
                          </p:cTn>
                        </p:par>
                        <p:par>
                          <p:cTn id="11" fill="hold">
                            <p:stCondLst>
                              <p:cond delay="0"/>
                            </p:stCondLst>
                            <p:childTnLst>
                              <p:par>
                                <p:cTn id="12" presetID="1" presetClass="entr" fill="hold" nodeType="afterEffect">
                                  <p:stCondLst>
                                    <p:cond delay="0"/>
                                  </p:stCondLst>
                                  <p:childTnLst>
                                    <p:set>
                                      <p:cBhvr>
                                        <p:cTn id="13" dur="1" fill="hold">
                                          <p:stCondLst>
                                            <p:cond delay="0"/>
                                          </p:stCondLst>
                                        </p:cTn>
                                        <p:tgtEl>
                                          <p:spTgt spid="346"/>
                                        </p:tgtEl>
                                        <p:attrNameLst>
                                          <p:attrName>style.visibility</p:attrName>
                                        </p:attrNameLst>
                                      </p:cBhvr>
                                      <p:to>
                                        <p:strVal val="visible"/>
                                      </p:to>
                                    </p:set>
                                  </p:childTnLst>
                                </p:cTn>
                              </p:par>
                            </p:childTnLst>
                          </p:cTn>
                        </p:par>
                        <p:par>
                          <p:cTn id="14" fill="hold">
                            <p:stCondLst>
                              <p:cond delay="0"/>
                            </p:stCondLst>
                            <p:childTnLst>
                              <p:par>
                                <p:cTn id="15" presetID="1" presetClass="entr" fill="hold" nodeType="afterEffect">
                                  <p:stCondLst>
                                    <p:cond delay="0"/>
                                  </p:stCondLst>
                                  <p:childTnLst>
                                    <p:set>
                                      <p:cBhvr>
                                        <p:cTn id="16" dur="1" fill="hold">
                                          <p:stCondLst>
                                            <p:cond delay="0"/>
                                          </p:stCondLst>
                                        </p:cTn>
                                        <p:tgtEl>
                                          <p:spTgt spid="357"/>
                                        </p:tgtEl>
                                        <p:attrNameLst>
                                          <p:attrName>style.visibility</p:attrName>
                                        </p:attrNameLst>
                                      </p:cBhvr>
                                      <p:to>
                                        <p:strVal val="visible"/>
                                      </p:to>
                                    </p:set>
                                  </p:childTnLst>
                                </p:cTn>
                              </p:par>
                            </p:childTnLst>
                          </p:cTn>
                        </p:par>
                        <p:par>
                          <p:cTn id="17" fill="hold">
                            <p:stCondLst>
                              <p:cond delay="0"/>
                            </p:stCondLst>
                            <p:childTnLst>
                              <p:par>
                                <p:cTn id="18" presetID="1" presetClass="entr" fill="hold" nodeType="afterEffect">
                                  <p:stCondLst>
                                    <p:cond delay="0"/>
                                  </p:stCondLst>
                                  <p:childTnLst>
                                    <p:set>
                                      <p:cBhvr>
                                        <p:cTn id="19" dur="1" fill="hold">
                                          <p:stCondLst>
                                            <p:cond delay="0"/>
                                          </p:stCondLst>
                                        </p:cTn>
                                        <p:tgtEl>
                                          <p:spTgt spid="358"/>
                                        </p:tgtEl>
                                        <p:attrNameLst>
                                          <p:attrName>style.visibility</p:attrName>
                                        </p:attrNameLst>
                                      </p:cBhvr>
                                      <p:to>
                                        <p:strVal val="visible"/>
                                      </p:to>
                                    </p:set>
                                  </p:childTnLst>
                                </p:cTn>
                              </p:par>
                            </p:childTnLst>
                          </p:cTn>
                        </p:par>
                        <p:par>
                          <p:cTn id="20" fill="hold">
                            <p:stCondLst>
                              <p:cond delay="0"/>
                            </p:stCondLst>
                            <p:childTnLst>
                              <p:par>
                                <p:cTn id="21" presetID="1" presetClass="entr" fill="hold" nodeType="afterEffect">
                                  <p:stCondLst>
                                    <p:cond delay="0"/>
                                  </p:stCondLst>
                                  <p:childTnLst>
                                    <p:set>
                                      <p:cBhvr>
                                        <p:cTn id="22" dur="1" fill="hold">
                                          <p:stCondLst>
                                            <p:cond delay="0"/>
                                          </p:stCondLst>
                                        </p:cTn>
                                        <p:tgtEl>
                                          <p:spTgt spid="37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fill="hold" nodeType="clickEffect">
                                  <p:stCondLst>
                                    <p:cond delay="0"/>
                                  </p:stCondLst>
                                  <p:childTnLst>
                                    <p:set>
                                      <p:cBhvr>
                                        <p:cTn id="26" dur="1" fill="hold">
                                          <p:stCondLst>
                                            <p:cond delay="0"/>
                                          </p:stCondLst>
                                        </p:cTn>
                                        <p:tgtEl>
                                          <p:spTgt spid="344"/>
                                        </p:tgtEl>
                                        <p:attrNameLst>
                                          <p:attrName>style.visibility</p:attrName>
                                        </p:attrNameLst>
                                      </p:cBhvr>
                                      <p:to>
                                        <p:strVal val="hidden"/>
                                      </p:to>
                                    </p:set>
                                  </p:childTnLst>
                                </p:cTn>
                              </p:par>
                              <p:par>
                                <p:cTn id="27" presetID="1" presetClass="exit" fill="hold" nodeType="withEffect">
                                  <p:stCondLst>
                                    <p:cond delay="0"/>
                                  </p:stCondLst>
                                  <p:childTnLst>
                                    <p:set>
                                      <p:cBhvr>
                                        <p:cTn id="28" dur="1" fill="hold">
                                          <p:stCondLst>
                                            <p:cond delay="0"/>
                                          </p:stCondLst>
                                        </p:cTn>
                                        <p:tgtEl>
                                          <p:spTgt spid="345"/>
                                        </p:tgtEl>
                                        <p:attrNameLst>
                                          <p:attrName>style.visibility</p:attrName>
                                        </p:attrNameLst>
                                      </p:cBhvr>
                                      <p:to>
                                        <p:strVal val="hidden"/>
                                      </p:to>
                                    </p:set>
                                  </p:childTnLst>
                                </p:cTn>
                              </p:par>
                            </p:childTnLst>
                          </p:cTn>
                        </p:par>
                        <p:par>
                          <p:cTn id="29" fill="hold">
                            <p:stCondLst>
                              <p:cond delay="0"/>
                            </p:stCondLst>
                            <p:childTnLst>
                              <p:par>
                                <p:cTn id="30" presetID="1" presetClass="exit" fill="hold" nodeType="afterEffect">
                                  <p:stCondLst>
                                    <p:cond delay="0"/>
                                  </p:stCondLst>
                                  <p:childTnLst>
                                    <p:set>
                                      <p:cBhvr>
                                        <p:cTn id="31" dur="1" fill="hold">
                                          <p:stCondLst>
                                            <p:cond delay="0"/>
                                          </p:stCondLst>
                                        </p:cTn>
                                        <p:tgtEl>
                                          <p:spTgt spid="369"/>
                                        </p:tgtEl>
                                        <p:attrNameLst>
                                          <p:attrName>style.visibility</p:attrName>
                                        </p:attrNameLst>
                                      </p:cBhvr>
                                      <p:to>
                                        <p:strVal val="hidden"/>
                                      </p:to>
                                    </p:set>
                                  </p:childTnLst>
                                </p:cTn>
                              </p:par>
                            </p:childTnLst>
                          </p:cTn>
                        </p:par>
                        <p:par>
                          <p:cTn id="32" fill="hold">
                            <p:stCondLst>
                              <p:cond delay="0"/>
                            </p:stCondLst>
                            <p:childTnLst>
                              <p:par>
                                <p:cTn id="33" presetID="1" presetClass="entr" fill="hold" nodeType="afterEffect">
                                  <p:stCondLst>
                                    <p:cond delay="0"/>
                                  </p:stCondLst>
                                  <p:childTnLst>
                                    <p:set>
                                      <p:cBhvr>
                                        <p:cTn id="34" dur="1" fill="hold">
                                          <p:stCondLst>
                                            <p:cond delay="0"/>
                                          </p:stCondLst>
                                        </p:cTn>
                                        <p:tgtEl>
                                          <p:spTgt spid="347"/>
                                        </p:tgtEl>
                                        <p:attrNameLst>
                                          <p:attrName>style.visibility</p:attrName>
                                        </p:attrNameLst>
                                      </p:cBhvr>
                                      <p:to>
                                        <p:strVal val="visible"/>
                                      </p:to>
                                    </p:set>
                                  </p:childTnLst>
                                </p:cTn>
                              </p:par>
                            </p:childTnLst>
                          </p:cTn>
                        </p:par>
                        <p:par>
                          <p:cTn id="35" fill="hold">
                            <p:stCondLst>
                              <p:cond delay="0"/>
                            </p:stCondLst>
                            <p:childTnLst>
                              <p:par>
                                <p:cTn id="36" presetID="1" presetClass="entr" fill="hold" nodeType="afterEffect">
                                  <p:stCondLst>
                                    <p:cond delay="0"/>
                                  </p:stCondLst>
                                  <p:childTnLst>
                                    <p:set>
                                      <p:cBhvr>
                                        <p:cTn id="37" dur="1" fill="hold">
                                          <p:stCondLst>
                                            <p:cond delay="0"/>
                                          </p:stCondLst>
                                        </p:cTn>
                                        <p:tgtEl>
                                          <p:spTgt spid="348"/>
                                        </p:tgtEl>
                                        <p:attrNameLst>
                                          <p:attrName>style.visibility</p:attrName>
                                        </p:attrNameLst>
                                      </p:cBhvr>
                                      <p:to>
                                        <p:strVal val="visible"/>
                                      </p:to>
                                    </p:set>
                                  </p:childTnLst>
                                </p:cTn>
                              </p:par>
                            </p:childTnLst>
                          </p:cTn>
                        </p:par>
                        <p:par>
                          <p:cTn id="38" fill="hold">
                            <p:stCondLst>
                              <p:cond delay="0"/>
                            </p:stCondLst>
                            <p:childTnLst>
                              <p:par>
                                <p:cTn id="39" presetID="1" presetClass="entr" fill="hold" nodeType="afterEffect">
                                  <p:stCondLst>
                                    <p:cond delay="0"/>
                                  </p:stCondLst>
                                  <p:childTnLst>
                                    <p:set>
                                      <p:cBhvr>
                                        <p:cTn id="40" dur="1" fill="hold">
                                          <p:stCondLst>
                                            <p:cond delay="0"/>
                                          </p:stCondLst>
                                        </p:cTn>
                                        <p:tgtEl>
                                          <p:spTgt spid="359"/>
                                        </p:tgtEl>
                                        <p:attrNameLst>
                                          <p:attrName>style.visibility</p:attrName>
                                        </p:attrNameLst>
                                      </p:cBhvr>
                                      <p:to>
                                        <p:strVal val="visible"/>
                                      </p:to>
                                    </p:set>
                                  </p:childTnLst>
                                </p:cTn>
                              </p:par>
                            </p:childTnLst>
                          </p:cTn>
                        </p:par>
                        <p:par>
                          <p:cTn id="41" fill="hold">
                            <p:stCondLst>
                              <p:cond delay="0"/>
                            </p:stCondLst>
                            <p:childTnLst>
                              <p:par>
                                <p:cTn id="42" presetID="1" presetClass="entr" fill="hold" nodeType="afterEffect">
                                  <p:stCondLst>
                                    <p:cond delay="0"/>
                                  </p:stCondLst>
                                  <p:childTnLst>
                                    <p:set>
                                      <p:cBhvr>
                                        <p:cTn id="43" dur="1" fill="hold">
                                          <p:stCondLst>
                                            <p:cond delay="0"/>
                                          </p:stCondLst>
                                        </p:cTn>
                                        <p:tgtEl>
                                          <p:spTgt spid="360"/>
                                        </p:tgtEl>
                                        <p:attrNameLst>
                                          <p:attrName>style.visibility</p:attrName>
                                        </p:attrNameLst>
                                      </p:cBhvr>
                                      <p:to>
                                        <p:strVal val="visible"/>
                                      </p:to>
                                    </p:set>
                                  </p:childTnLst>
                                </p:cTn>
                              </p:par>
                            </p:childTnLst>
                          </p:cTn>
                        </p:par>
                        <p:par>
                          <p:cTn id="44" fill="hold">
                            <p:stCondLst>
                              <p:cond delay="0"/>
                            </p:stCondLst>
                            <p:childTnLst>
                              <p:par>
                                <p:cTn id="45" presetID="1" presetClass="entr" fill="hold" nodeType="afterEffect">
                                  <p:stCondLst>
                                    <p:cond delay="0"/>
                                  </p:stCondLst>
                                  <p:childTnLst>
                                    <p:set>
                                      <p:cBhvr>
                                        <p:cTn id="46" dur="1" fill="hold">
                                          <p:stCondLst>
                                            <p:cond delay="0"/>
                                          </p:stCondLst>
                                        </p:cTn>
                                        <p:tgtEl>
                                          <p:spTgt spid="37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xit" fill="hold" nodeType="clickEffect">
                                  <p:stCondLst>
                                    <p:cond delay="0"/>
                                  </p:stCondLst>
                                  <p:childTnLst>
                                    <p:set>
                                      <p:cBhvr>
                                        <p:cTn id="50" dur="1" fill="hold">
                                          <p:stCondLst>
                                            <p:cond delay="0"/>
                                          </p:stCondLst>
                                        </p:cTn>
                                        <p:tgtEl>
                                          <p:spTgt spid="347"/>
                                        </p:tgtEl>
                                        <p:attrNameLst>
                                          <p:attrName>style.visibility</p:attrName>
                                        </p:attrNameLst>
                                      </p:cBhvr>
                                      <p:to>
                                        <p:strVal val="hidden"/>
                                      </p:to>
                                    </p:set>
                                  </p:childTnLst>
                                </p:cTn>
                              </p:par>
                              <p:par>
                                <p:cTn id="51" presetID="1" presetClass="entr" fill="hold" nodeType="withEffect">
                                  <p:stCondLst>
                                    <p:cond delay="0"/>
                                  </p:stCondLst>
                                  <p:childTnLst>
                                    <p:set>
                                      <p:cBhvr>
                                        <p:cTn id="52" dur="1" fill="hold">
                                          <p:stCondLst>
                                            <p:cond delay="0"/>
                                          </p:stCondLst>
                                        </p:cTn>
                                        <p:tgtEl>
                                          <p:spTgt spid="361"/>
                                        </p:tgtEl>
                                        <p:attrNameLst>
                                          <p:attrName>style.visibility</p:attrName>
                                        </p:attrNameLst>
                                      </p:cBhvr>
                                      <p:to>
                                        <p:strVal val="visible"/>
                                      </p:to>
                                    </p:set>
                                  </p:childTnLst>
                                </p:cTn>
                              </p:par>
                              <p:par>
                                <p:cTn id="53" presetID="1" presetClass="entr" fill="hold" nodeType="withEffect">
                                  <p:stCondLst>
                                    <p:cond delay="0"/>
                                  </p:stCondLst>
                                  <p:childTnLst>
                                    <p:set>
                                      <p:cBhvr>
                                        <p:cTn id="54" dur="1" fill="hold">
                                          <p:stCondLst>
                                            <p:cond delay="0"/>
                                          </p:stCondLst>
                                        </p:cTn>
                                        <p:tgtEl>
                                          <p:spTgt spid="362"/>
                                        </p:tgtEl>
                                        <p:attrNameLst>
                                          <p:attrName>style.visibility</p:attrName>
                                        </p:attrNameLst>
                                      </p:cBhvr>
                                      <p:to>
                                        <p:strVal val="visible"/>
                                      </p:to>
                                    </p:set>
                                  </p:childTnLst>
                                </p:cTn>
                              </p:par>
                            </p:childTnLst>
                          </p:cTn>
                        </p:par>
                        <p:par>
                          <p:cTn id="55" fill="hold">
                            <p:stCondLst>
                              <p:cond delay="0"/>
                            </p:stCondLst>
                            <p:childTnLst>
                              <p:par>
                                <p:cTn id="56" presetID="1" presetClass="entr" fill="hold" nodeType="afterEffect">
                                  <p:stCondLst>
                                    <p:cond delay="0"/>
                                  </p:stCondLst>
                                  <p:childTnLst>
                                    <p:set>
                                      <p:cBhvr>
                                        <p:cTn id="57" dur="1" fill="hold">
                                          <p:stCondLst>
                                            <p:cond delay="0"/>
                                          </p:stCondLst>
                                        </p:cTn>
                                        <p:tgtEl>
                                          <p:spTgt spid="363"/>
                                        </p:tgtEl>
                                        <p:attrNameLst>
                                          <p:attrName>style.visibility</p:attrName>
                                        </p:attrNameLst>
                                      </p:cBhvr>
                                      <p:to>
                                        <p:strVal val="visible"/>
                                      </p:to>
                                    </p:set>
                                  </p:childTnLst>
                                </p:cTn>
                              </p:par>
                            </p:childTnLst>
                          </p:cTn>
                        </p:par>
                        <p:par>
                          <p:cTn id="58" fill="hold">
                            <p:stCondLst>
                              <p:cond delay="0"/>
                            </p:stCondLst>
                            <p:childTnLst>
                              <p:par>
                                <p:cTn id="59" presetID="1" presetClass="entr" fill="hold" nodeType="afterEffect">
                                  <p:stCondLst>
                                    <p:cond delay="0"/>
                                  </p:stCondLst>
                                  <p:childTnLst>
                                    <p:set>
                                      <p:cBhvr>
                                        <p:cTn id="60" dur="1" fill="hold">
                                          <p:stCondLst>
                                            <p:cond delay="0"/>
                                          </p:stCondLst>
                                        </p:cTn>
                                        <p:tgtEl>
                                          <p:spTgt spid="364"/>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xit" fill="hold" nodeType="clickEffect">
                                  <p:stCondLst>
                                    <p:cond delay="0"/>
                                  </p:stCondLst>
                                  <p:childTnLst>
                                    <p:set>
                                      <p:cBhvr>
                                        <p:cTn id="64" dur="1" fill="hold">
                                          <p:stCondLst>
                                            <p:cond delay="0"/>
                                          </p:stCondLst>
                                        </p:cTn>
                                        <p:tgtEl>
                                          <p:spTgt spid="361"/>
                                        </p:tgtEl>
                                        <p:attrNameLst>
                                          <p:attrName>style.visibility</p:attrName>
                                        </p:attrNameLst>
                                      </p:cBhvr>
                                      <p:to>
                                        <p:strVal val="hidden"/>
                                      </p:to>
                                    </p:set>
                                  </p:childTnLst>
                                </p:cTn>
                              </p:par>
                              <p:par>
                                <p:cTn id="65" presetID="1" presetClass="exit" fill="hold" nodeType="withEffect">
                                  <p:stCondLst>
                                    <p:cond delay="0"/>
                                  </p:stCondLst>
                                  <p:childTnLst>
                                    <p:set>
                                      <p:cBhvr>
                                        <p:cTn id="66" dur="1" fill="hold">
                                          <p:stCondLst>
                                            <p:cond delay="0"/>
                                          </p:stCondLst>
                                        </p:cTn>
                                        <p:tgtEl>
                                          <p:spTgt spid="362"/>
                                        </p:tgtEl>
                                        <p:attrNameLst>
                                          <p:attrName>style.visibility</p:attrName>
                                        </p:attrNameLst>
                                      </p:cBhvr>
                                      <p:to>
                                        <p:strVal val="hidden"/>
                                      </p:to>
                                    </p:set>
                                  </p:childTnLst>
                                </p:cTn>
                              </p:par>
                            </p:childTnLst>
                          </p:cTn>
                        </p:par>
                        <p:par>
                          <p:cTn id="67" fill="hold">
                            <p:stCondLst>
                              <p:cond delay="0"/>
                            </p:stCondLst>
                            <p:childTnLst>
                              <p:par>
                                <p:cTn id="68" presetID="1" presetClass="exit" fill="hold" nodeType="afterEffect">
                                  <p:stCondLst>
                                    <p:cond delay="0"/>
                                  </p:stCondLst>
                                  <p:childTnLst>
                                    <p:set>
                                      <p:cBhvr>
                                        <p:cTn id="69" dur="1" fill="hold">
                                          <p:stCondLst>
                                            <p:cond delay="0"/>
                                          </p:stCondLst>
                                        </p:cTn>
                                        <p:tgtEl>
                                          <p:spTgt spid="371"/>
                                        </p:tgtEl>
                                        <p:attrNameLst>
                                          <p:attrName>style.visibility</p:attrName>
                                        </p:attrNameLst>
                                      </p:cBhvr>
                                      <p:to>
                                        <p:strVal val="hidden"/>
                                      </p:to>
                                    </p:set>
                                  </p:childTnLst>
                                </p:cTn>
                              </p:par>
                            </p:childTnLst>
                          </p:cTn>
                        </p:par>
                        <p:par>
                          <p:cTn id="70" fill="hold">
                            <p:stCondLst>
                              <p:cond delay="0"/>
                            </p:stCondLst>
                            <p:childTnLst>
                              <p:par>
                                <p:cTn id="71" presetID="1" presetClass="entr" fill="hold" nodeType="afterEffect">
                                  <p:stCondLst>
                                    <p:cond delay="0"/>
                                  </p:stCondLst>
                                  <p:childTnLst>
                                    <p:set>
                                      <p:cBhvr>
                                        <p:cTn id="72" dur="1" fill="hold">
                                          <p:stCondLst>
                                            <p:cond delay="0"/>
                                          </p:stCondLst>
                                        </p:cTn>
                                        <p:tgtEl>
                                          <p:spTgt spid="365"/>
                                        </p:tgtEl>
                                        <p:attrNameLst>
                                          <p:attrName>style.visibility</p:attrName>
                                        </p:attrNameLst>
                                      </p:cBhvr>
                                      <p:to>
                                        <p:strVal val="visible"/>
                                      </p:to>
                                    </p:set>
                                  </p:childTnLst>
                                </p:cTn>
                              </p:par>
                            </p:childTnLst>
                          </p:cTn>
                        </p:par>
                        <p:par>
                          <p:cTn id="73" fill="hold">
                            <p:stCondLst>
                              <p:cond delay="0"/>
                            </p:stCondLst>
                            <p:childTnLst>
                              <p:par>
                                <p:cTn id="74" presetID="1" presetClass="entr" fill="hold" nodeType="afterEffect">
                                  <p:stCondLst>
                                    <p:cond delay="0"/>
                                  </p:stCondLst>
                                  <p:childTnLst>
                                    <p:set>
                                      <p:cBhvr>
                                        <p:cTn id="75" dur="1" fill="hold">
                                          <p:stCondLst>
                                            <p:cond delay="0"/>
                                          </p:stCondLst>
                                        </p:cTn>
                                        <p:tgtEl>
                                          <p:spTgt spid="366"/>
                                        </p:tgtEl>
                                        <p:attrNameLst>
                                          <p:attrName>style.visibility</p:attrName>
                                        </p:attrNameLst>
                                      </p:cBhvr>
                                      <p:to>
                                        <p:strVal val="visible"/>
                                      </p:to>
                                    </p:set>
                                  </p:childTnLst>
                                </p:cTn>
                              </p:par>
                            </p:childTnLst>
                          </p:cTn>
                        </p:par>
                        <p:par>
                          <p:cTn id="76" fill="hold">
                            <p:stCondLst>
                              <p:cond delay="0"/>
                            </p:stCondLst>
                            <p:childTnLst>
                              <p:par>
                                <p:cTn id="77" presetID="1" presetClass="entr" fill="hold" nodeType="afterEffect">
                                  <p:stCondLst>
                                    <p:cond delay="0"/>
                                  </p:stCondLst>
                                  <p:childTnLst>
                                    <p:set>
                                      <p:cBhvr>
                                        <p:cTn id="78" dur="1" fill="hold">
                                          <p:stCondLst>
                                            <p:cond delay="0"/>
                                          </p:stCondLst>
                                        </p:cTn>
                                        <p:tgtEl>
                                          <p:spTgt spid="367"/>
                                        </p:tgtEl>
                                        <p:attrNameLst>
                                          <p:attrName>style.visibility</p:attrName>
                                        </p:attrNameLst>
                                      </p:cBhvr>
                                      <p:to>
                                        <p:strVal val="visible"/>
                                      </p:to>
                                    </p:set>
                                  </p:childTnLst>
                                </p:cTn>
                              </p:par>
                            </p:childTnLst>
                          </p:cTn>
                        </p:par>
                        <p:par>
                          <p:cTn id="79" fill="hold">
                            <p:stCondLst>
                              <p:cond delay="0"/>
                            </p:stCondLst>
                            <p:childTnLst>
                              <p:par>
                                <p:cTn id="80" presetID="1" presetClass="entr" fill="hold" nodeType="afterEffect">
                                  <p:stCondLst>
                                    <p:cond delay="0"/>
                                  </p:stCondLst>
                                  <p:childTnLst>
                                    <p:set>
                                      <p:cBhvr>
                                        <p:cTn id="81" dur="1" fill="hold">
                                          <p:stCondLst>
                                            <p:cond delay="0"/>
                                          </p:stCondLst>
                                        </p:cTn>
                                        <p:tgtEl>
                                          <p:spTgt spid="370"/>
                                        </p:tgtEl>
                                        <p:attrNameLst>
                                          <p:attrName>style.visibility</p:attrName>
                                        </p:attrNameLst>
                                      </p:cBhvr>
                                      <p:to>
                                        <p:strVal val="visible"/>
                                      </p:to>
                                    </p:set>
                                  </p:childTnLst>
                                </p:cTn>
                              </p:par>
                            </p:childTnLst>
                          </p:cTn>
                        </p:par>
                        <p:par>
                          <p:cTn id="82" fill="hold">
                            <p:stCondLst>
                              <p:cond delay="0"/>
                            </p:stCondLst>
                            <p:childTnLst>
                              <p:par>
                                <p:cTn id="83" presetID="1" presetClass="entr" fill="hold" nodeType="afterEffect">
                                  <p:stCondLst>
                                    <p:cond delay="0"/>
                                  </p:stCondLst>
                                  <p:childTnLst>
                                    <p:set>
                                      <p:cBhvr>
                                        <p:cTn id="84" dur="1" fill="hold">
                                          <p:stCondLst>
                                            <p:cond delay="0"/>
                                          </p:stCondLst>
                                        </p:cTn>
                                        <p:tgtEl>
                                          <p:spTgt spid="373"/>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fill="hold" nodeType="clickEffect">
                                  <p:stCondLst>
                                    <p:cond delay="0"/>
                                  </p:stCondLst>
                                  <p:childTnLst>
                                    <p:set>
                                      <p:cBhvr>
                                        <p:cTn id="88" dur="1" fill="hold">
                                          <p:stCondLst>
                                            <p:cond delay="0"/>
                                          </p:stCondLst>
                                        </p:cTn>
                                        <p:tgtEl>
                                          <p:spTgt spid="3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 name="TextShape 1"/>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If You Get Stuck</a:t>
            </a:r>
            <a:endParaRPr lang="en-US" sz="1350" b="0" strike="noStrike" spc="-1">
              <a:solidFill>
                <a:srgbClr val="000000"/>
              </a:solidFill>
              <a:uFill>
                <a:solidFill>
                  <a:srgbClr val="FFFFFF"/>
                </a:solidFill>
              </a:uFill>
              <a:latin typeface="Arial"/>
            </a:endParaRPr>
          </a:p>
        </p:txBody>
      </p:sp>
      <p:sp>
        <p:nvSpPr>
          <p:cNvPr id="376" name="TextShape 2"/>
          <p:cNvSpPr txBox="1"/>
          <p:nvPr/>
        </p:nvSpPr>
        <p:spPr>
          <a:xfrm>
            <a:off x="232756" y="1080655"/>
            <a:ext cx="8678128" cy="3551465"/>
          </a:xfrm>
          <a:prstGeom prst="rect">
            <a:avLst/>
          </a:prstGeom>
          <a:noFill/>
          <a:ln>
            <a:noFill/>
          </a:ln>
        </p:spPr>
        <p:txBody>
          <a:bodyPr/>
          <a:lstStyle/>
          <a:p>
            <a:pPr algn="ctr">
              <a:lnSpc>
                <a:spcPct val="100000"/>
              </a:lnSpc>
            </a:pPr>
            <a:r>
              <a:rPr lang="en-US" sz="2400" b="1" i="1" strike="noStrike" spc="-1" dirty="0">
                <a:solidFill>
                  <a:srgbClr val="000000"/>
                </a:solidFill>
                <a:uFill>
                  <a:solidFill>
                    <a:srgbClr val="FFFFFF"/>
                  </a:solidFill>
                </a:uFill>
                <a:latin typeface="Times New Roman"/>
              </a:rPr>
              <a:t>Please read the writeup</a:t>
            </a:r>
            <a:endParaRPr lang="en-US" sz="2100" b="0" strike="noStrike" spc="-1" dirty="0">
              <a:solidFill>
                <a:srgbClr val="000000"/>
              </a:solidFill>
              <a:uFill>
                <a:solidFill>
                  <a:srgbClr val="FFFFFF"/>
                </a:solidFill>
              </a:uFill>
              <a:latin typeface="Arial"/>
            </a:endParaRPr>
          </a:p>
          <a:p>
            <a:pPr algn="ctr">
              <a:lnSpc>
                <a:spcPct val="100000"/>
              </a:lnSpc>
            </a:pPr>
            <a:r>
              <a:rPr lang="en-US" sz="2800" b="1" i="1" strike="noStrike" spc="-1" dirty="0">
                <a:solidFill>
                  <a:srgbClr val="000000"/>
                </a:solidFill>
                <a:uFill>
                  <a:solidFill>
                    <a:srgbClr val="FFFFFF"/>
                  </a:solidFill>
                </a:uFill>
                <a:latin typeface="Times New Roman"/>
              </a:rPr>
              <a:t>Read it again after doing ~25% of the lab</a:t>
            </a:r>
            <a:endParaRPr lang="en-US" sz="2100" b="0" strike="noStrike" spc="-1" dirty="0">
              <a:solidFill>
                <a:srgbClr val="000000"/>
              </a:solidFill>
              <a:uFill>
                <a:solidFill>
                  <a:srgbClr val="FFFFFF"/>
                </a:solidFill>
              </a:uFill>
              <a:latin typeface="Arial"/>
            </a:endParaRPr>
          </a:p>
          <a:p>
            <a:pPr>
              <a:lnSpc>
                <a:spcPct val="100000"/>
              </a:lnSpc>
              <a:buClr>
                <a:srgbClr val="B80047"/>
              </a:buClr>
              <a:buSzPct val="65000"/>
              <a:buFont typeface="Wingdings" charset="2"/>
              <a:buChar char=""/>
            </a:pPr>
            <a:r>
              <a:rPr lang="en-US" sz="2400" b="0" strike="noStrike" spc="-1" dirty="0">
                <a:solidFill>
                  <a:srgbClr val="000000"/>
                </a:solidFill>
                <a:uFill>
                  <a:solidFill>
                    <a:srgbClr val="FFFFFF"/>
                  </a:solidFill>
                </a:uFill>
                <a:latin typeface="Times New Roman"/>
              </a:rPr>
              <a:t>CS:APP Chapter 6</a:t>
            </a:r>
            <a:endParaRPr lang="en-US" sz="2100" b="0" strike="noStrike" spc="-1" dirty="0">
              <a:solidFill>
                <a:srgbClr val="000000"/>
              </a:solidFill>
              <a:uFill>
                <a:solidFill>
                  <a:srgbClr val="FFFFFF"/>
                </a:solidFill>
              </a:uFill>
              <a:latin typeface="Arial"/>
            </a:endParaRPr>
          </a:p>
          <a:p>
            <a:pPr>
              <a:lnSpc>
                <a:spcPct val="100000"/>
              </a:lnSpc>
              <a:buClr>
                <a:srgbClr val="B80047"/>
              </a:buClr>
              <a:buSzPct val="65000"/>
              <a:buFont typeface="Wingdings" charset="2"/>
              <a:buChar char=""/>
            </a:pPr>
            <a:r>
              <a:rPr lang="en-US" sz="2400" b="0" strike="noStrike" spc="-1" dirty="0">
                <a:solidFill>
                  <a:srgbClr val="000000"/>
                </a:solidFill>
                <a:uFill>
                  <a:solidFill>
                    <a:srgbClr val="FFFFFF"/>
                  </a:solidFill>
                </a:uFill>
                <a:latin typeface="Times New Roman"/>
              </a:rPr>
              <a:t>View lecture notes and course FAQ at </a:t>
            </a:r>
            <a:r>
              <a:rPr lang="en-US" sz="2400" b="0" u="sng" strike="noStrike" spc="-1" dirty="0">
                <a:solidFill>
                  <a:srgbClr val="0563C1"/>
                </a:solidFill>
                <a:uFill>
                  <a:solidFill>
                    <a:srgbClr val="FFFFFF"/>
                  </a:solidFill>
                </a:uFill>
                <a:latin typeface="Times New Roman"/>
                <a:hlinkClick r:id="rId2"/>
              </a:rPr>
              <a:t>http://www.cs.cmu.edu/~213</a:t>
            </a:r>
            <a:endParaRPr lang="en-US" sz="2100" b="0" strike="noStrike" spc="-1" dirty="0">
              <a:solidFill>
                <a:srgbClr val="000000"/>
              </a:solidFill>
              <a:uFill>
                <a:solidFill>
                  <a:srgbClr val="FFFFFF"/>
                </a:solidFill>
              </a:uFill>
              <a:latin typeface="Arial"/>
            </a:endParaRPr>
          </a:p>
          <a:p>
            <a:pPr>
              <a:lnSpc>
                <a:spcPct val="100000"/>
              </a:lnSpc>
              <a:buClr>
                <a:srgbClr val="B80047"/>
              </a:buClr>
              <a:buSzPct val="65000"/>
              <a:buFont typeface="Wingdings" charset="2"/>
              <a:buChar char=""/>
            </a:pPr>
            <a:r>
              <a:rPr lang="en-US" sz="2400" b="0" strike="noStrike" spc="-1" dirty="0">
                <a:solidFill>
                  <a:srgbClr val="000000"/>
                </a:solidFill>
                <a:uFill>
                  <a:solidFill>
                    <a:srgbClr val="FFFFFF"/>
                  </a:solidFill>
                </a:uFill>
                <a:latin typeface="Times New Roman"/>
              </a:rPr>
              <a:t>Office hours Sunday through Thursday 5:00-9:00pm in </a:t>
            </a:r>
            <a:r>
              <a:rPr lang="en-US" sz="2400" b="0" strike="noStrike" spc="-1" dirty="0" err="1">
                <a:solidFill>
                  <a:srgbClr val="000000"/>
                </a:solidFill>
                <a:uFill>
                  <a:solidFill>
                    <a:srgbClr val="FFFFFF"/>
                  </a:solidFill>
                </a:uFill>
                <a:latin typeface="Times New Roman"/>
              </a:rPr>
              <a:t>WeH</a:t>
            </a:r>
            <a:r>
              <a:rPr lang="en-US" sz="2400" b="0" strike="noStrike" spc="-1" dirty="0">
                <a:solidFill>
                  <a:srgbClr val="000000"/>
                </a:solidFill>
                <a:uFill>
                  <a:solidFill>
                    <a:srgbClr val="FFFFFF"/>
                  </a:solidFill>
                </a:uFill>
                <a:latin typeface="Times New Roman"/>
              </a:rPr>
              <a:t> 5207</a:t>
            </a:r>
            <a:endParaRPr lang="en-US" sz="2100" b="0" strike="noStrike" spc="-1" dirty="0">
              <a:solidFill>
                <a:srgbClr val="000000"/>
              </a:solidFill>
              <a:uFill>
                <a:solidFill>
                  <a:srgbClr val="FFFFFF"/>
                </a:solidFill>
              </a:uFill>
              <a:latin typeface="Arial"/>
            </a:endParaRPr>
          </a:p>
          <a:p>
            <a:pPr>
              <a:lnSpc>
                <a:spcPct val="100000"/>
              </a:lnSpc>
              <a:buClr>
                <a:srgbClr val="B80047"/>
              </a:buClr>
              <a:buSzPct val="65000"/>
              <a:buFont typeface="Wingdings" charset="2"/>
              <a:buChar char=""/>
            </a:pPr>
            <a:r>
              <a:rPr lang="en-US" sz="2400" b="0" strike="noStrike" spc="-1" dirty="0">
                <a:solidFill>
                  <a:srgbClr val="000000"/>
                </a:solidFill>
                <a:uFill>
                  <a:solidFill>
                    <a:srgbClr val="FFFFFF"/>
                  </a:solidFill>
                </a:uFill>
                <a:latin typeface="Times New Roman"/>
              </a:rPr>
              <a:t>Post a </a:t>
            </a:r>
            <a:r>
              <a:rPr lang="en-US" sz="2400" b="1" strike="noStrike" spc="-1" dirty="0">
                <a:solidFill>
                  <a:srgbClr val="000000"/>
                </a:solidFill>
                <a:uFill>
                  <a:solidFill>
                    <a:srgbClr val="FFFFFF"/>
                  </a:solidFill>
                </a:uFill>
                <a:latin typeface="Times New Roman"/>
              </a:rPr>
              <a:t>private</a:t>
            </a:r>
            <a:r>
              <a:rPr lang="en-US" sz="2400" b="0" strike="noStrike" spc="-1" dirty="0">
                <a:solidFill>
                  <a:srgbClr val="000000"/>
                </a:solidFill>
                <a:uFill>
                  <a:solidFill>
                    <a:srgbClr val="FFFFFF"/>
                  </a:solidFill>
                </a:uFill>
                <a:latin typeface="Times New Roman"/>
              </a:rPr>
              <a:t> question on Piazza</a:t>
            </a:r>
            <a:endParaRPr lang="en-US" sz="2100" b="0" strike="noStrike" spc="-1" dirty="0">
              <a:solidFill>
                <a:srgbClr val="000000"/>
              </a:solidFill>
              <a:uFill>
                <a:solidFill>
                  <a:srgbClr val="FFFFFF"/>
                </a:solidFill>
              </a:uFill>
              <a:latin typeface="Arial"/>
            </a:endParaRPr>
          </a:p>
          <a:p>
            <a:pPr>
              <a:lnSpc>
                <a:spcPct val="100000"/>
              </a:lnSpc>
              <a:buClr>
                <a:srgbClr val="B80047"/>
              </a:buClr>
              <a:buSzPct val="65000"/>
              <a:buFont typeface="Wingdings" charset="2"/>
              <a:buChar char=""/>
            </a:pPr>
            <a:r>
              <a:rPr lang="en-US" sz="2400" b="0" strike="noStrike" spc="-1" dirty="0">
                <a:solidFill>
                  <a:srgbClr val="000000"/>
                </a:solidFill>
                <a:uFill>
                  <a:solidFill>
                    <a:srgbClr val="FFFFFF"/>
                  </a:solidFill>
                </a:uFill>
                <a:latin typeface="Courier New"/>
              </a:rPr>
              <a:t>man malloc</a:t>
            </a:r>
            <a:r>
              <a:rPr lang="en-US" sz="2400" b="0" strike="noStrike" spc="-1" dirty="0">
                <a:solidFill>
                  <a:srgbClr val="000000"/>
                </a:solidFill>
                <a:uFill>
                  <a:solidFill>
                    <a:srgbClr val="FFFFFF"/>
                  </a:solidFill>
                </a:uFill>
                <a:latin typeface="Times New Roman"/>
              </a:rPr>
              <a:t>, </a:t>
            </a:r>
            <a:r>
              <a:rPr lang="en-US" sz="2400" b="0" strike="noStrike" spc="-1" dirty="0">
                <a:solidFill>
                  <a:srgbClr val="000000"/>
                </a:solidFill>
                <a:uFill>
                  <a:solidFill>
                    <a:srgbClr val="FFFFFF"/>
                  </a:solidFill>
                </a:uFill>
                <a:latin typeface="Courier New"/>
              </a:rPr>
              <a:t>man </a:t>
            </a:r>
            <a:r>
              <a:rPr lang="en-US" sz="2400" b="0" strike="noStrike" spc="-1" dirty="0" err="1">
                <a:solidFill>
                  <a:srgbClr val="000000"/>
                </a:solidFill>
                <a:uFill>
                  <a:solidFill>
                    <a:srgbClr val="FFFFFF"/>
                  </a:solidFill>
                </a:uFill>
                <a:latin typeface="Courier New"/>
              </a:rPr>
              <a:t>gdb</a:t>
            </a:r>
            <a:r>
              <a:rPr lang="en-US" sz="2400" b="0" strike="noStrike" spc="-1" dirty="0">
                <a:solidFill>
                  <a:srgbClr val="000000"/>
                </a:solidFill>
                <a:uFill>
                  <a:solidFill>
                    <a:srgbClr val="FFFFFF"/>
                  </a:solidFill>
                </a:uFill>
                <a:latin typeface="Times New Roman"/>
              </a:rPr>
              <a:t>,  </a:t>
            </a:r>
            <a:r>
              <a:rPr lang="en-US" sz="2400" b="0" strike="noStrike" spc="-1" dirty="0" err="1">
                <a:solidFill>
                  <a:srgbClr val="000000"/>
                </a:solidFill>
                <a:uFill>
                  <a:solidFill>
                    <a:srgbClr val="FFFFFF"/>
                  </a:solidFill>
                </a:uFill>
                <a:latin typeface="Times New Roman"/>
              </a:rPr>
              <a:t>gdb's</a:t>
            </a:r>
            <a:r>
              <a:rPr lang="en-US" sz="2400" b="0" strike="noStrike" spc="-1" dirty="0">
                <a:solidFill>
                  <a:srgbClr val="000000"/>
                </a:solidFill>
                <a:uFill>
                  <a:solidFill>
                    <a:srgbClr val="FFFFFF"/>
                  </a:solidFill>
                </a:uFill>
                <a:latin typeface="Times New Roman"/>
              </a:rPr>
              <a:t> </a:t>
            </a:r>
            <a:r>
              <a:rPr lang="en-US" sz="2400" b="0" strike="noStrike" spc="-1" dirty="0">
                <a:solidFill>
                  <a:srgbClr val="000000"/>
                </a:solidFill>
                <a:uFill>
                  <a:solidFill>
                    <a:srgbClr val="FFFFFF"/>
                  </a:solidFill>
                </a:uFill>
                <a:latin typeface="Courier New"/>
              </a:rPr>
              <a:t>help</a:t>
            </a:r>
            <a:r>
              <a:rPr lang="en-US" sz="2400" b="0" strike="noStrike" spc="-1" dirty="0">
                <a:solidFill>
                  <a:srgbClr val="000000"/>
                </a:solidFill>
                <a:uFill>
                  <a:solidFill>
                    <a:srgbClr val="FFFFFF"/>
                  </a:solidFill>
                </a:uFill>
                <a:latin typeface="Times New Roman"/>
              </a:rPr>
              <a:t> command</a:t>
            </a:r>
            <a:endParaRPr lang="en-US" sz="2100" b="0" strike="noStrike" spc="-1" dirty="0">
              <a:solidFill>
                <a:srgbClr val="000000"/>
              </a:solidFill>
              <a:uFill>
                <a:solidFill>
                  <a:srgbClr val="FFFFFF"/>
                </a:solidFill>
              </a:uFill>
              <a:latin typeface="Arial"/>
            </a:endParaRPr>
          </a:p>
          <a:p>
            <a:pPr>
              <a:lnSpc>
                <a:spcPct val="100000"/>
              </a:lnSpc>
              <a:buClr>
                <a:srgbClr val="B80047"/>
              </a:buClr>
              <a:buSzPct val="65000"/>
              <a:buFont typeface="Wingdings" charset="2"/>
              <a:buChar char=""/>
            </a:pPr>
            <a:r>
              <a:rPr lang="en-US" sz="2400" b="0" strike="noStrike" spc="-1" dirty="0">
                <a:solidFill>
                  <a:srgbClr val="0000FF"/>
                </a:solidFill>
                <a:uFill>
                  <a:solidFill>
                    <a:srgbClr val="FFFFFF"/>
                  </a:solidFill>
                </a:uFill>
                <a:latin typeface="Times New Roman"/>
              </a:rPr>
              <a:t>http://csapp.cs.cmu.edu/public/waside/waside-blocking.pdf</a:t>
            </a:r>
            <a:endParaRPr lang="en-US" sz="21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 name="TextShape 1"/>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Appendix: C Programming Style</a:t>
            </a:r>
            <a:endParaRPr lang="en-US" sz="1350" b="0" strike="noStrike" spc="-1">
              <a:solidFill>
                <a:srgbClr val="000000"/>
              </a:solidFill>
              <a:uFill>
                <a:solidFill>
                  <a:srgbClr val="FFFFFF"/>
                </a:solidFill>
              </a:uFill>
              <a:latin typeface="Arial"/>
            </a:endParaRPr>
          </a:p>
        </p:txBody>
      </p:sp>
      <p:sp>
        <p:nvSpPr>
          <p:cNvPr id="378" name="TextShape 2"/>
          <p:cNvSpPr txBox="1"/>
          <p:nvPr/>
        </p:nvSpPr>
        <p:spPr>
          <a:xfrm>
            <a:off x="628560" y="1369080"/>
            <a:ext cx="8149680" cy="3263040"/>
          </a:xfrm>
          <a:prstGeom prst="rect">
            <a:avLst/>
          </a:prstGeom>
          <a:noFill/>
          <a:ln>
            <a:noFill/>
          </a:ln>
        </p:spPr>
        <p:txBody>
          <a:bodyPr/>
          <a:lstStyle/>
          <a:p>
            <a:pPr marL="171360" indent="-171000">
              <a:lnSpc>
                <a:spcPct val="100000"/>
              </a:lnSpc>
              <a:buClr>
                <a:srgbClr val="B80047"/>
              </a:buClr>
              <a:buSzPct val="65000"/>
              <a:buFont typeface="Arial"/>
              <a:buChar char="•"/>
            </a:pPr>
            <a:r>
              <a:rPr lang="en-US" sz="2000" b="0" strike="noStrike" spc="-1" dirty="0">
                <a:solidFill>
                  <a:srgbClr val="000000"/>
                </a:solidFill>
                <a:uFill>
                  <a:solidFill>
                    <a:srgbClr val="FFFFFF"/>
                  </a:solidFill>
                </a:uFill>
                <a:latin typeface="Arial"/>
              </a:rPr>
              <a:t>Properly document your code</a:t>
            </a:r>
            <a:endParaRPr lang="en-US" sz="2100" b="0" strike="noStrike" spc="-1" dirty="0">
              <a:solidFill>
                <a:srgbClr val="000000"/>
              </a:solidFill>
              <a:uFill>
                <a:solidFill>
                  <a:srgbClr val="FFFFFF"/>
                </a:solidFill>
              </a:uFill>
              <a:latin typeface="Arial"/>
            </a:endParaRPr>
          </a:p>
          <a:p>
            <a:pPr marL="514440" lvl="1" indent="-171000">
              <a:lnSpc>
                <a:spcPct val="100000"/>
              </a:lnSpc>
              <a:buClr>
                <a:srgbClr val="B80047"/>
              </a:buClr>
              <a:buSzPct val="65000"/>
              <a:buFont typeface="Arial"/>
              <a:buChar char="•"/>
            </a:pPr>
            <a:r>
              <a:rPr lang="en-US" sz="1600" b="0" strike="noStrike" spc="-1" dirty="0">
                <a:solidFill>
                  <a:srgbClr val="000000"/>
                </a:solidFill>
                <a:uFill>
                  <a:solidFill>
                    <a:srgbClr val="FFFFFF"/>
                  </a:solidFill>
                </a:uFill>
                <a:latin typeface="Arial"/>
              </a:rPr>
              <a:t>Function + File </a:t>
            </a:r>
            <a:r>
              <a:rPr lang="en-US" sz="1600" spc="-1" dirty="0">
                <a:solidFill>
                  <a:srgbClr val="000000"/>
                </a:solidFill>
                <a:uFill>
                  <a:solidFill>
                    <a:srgbClr val="FFFFFF"/>
                  </a:solidFill>
                </a:uFill>
                <a:latin typeface="Arial"/>
              </a:rPr>
              <a:t>h</a:t>
            </a:r>
            <a:r>
              <a:rPr lang="en-US" sz="1600" b="0" strike="noStrike" spc="-1" dirty="0">
                <a:solidFill>
                  <a:srgbClr val="000000"/>
                </a:solidFill>
                <a:uFill>
                  <a:solidFill>
                    <a:srgbClr val="FFFFFF"/>
                  </a:solidFill>
                </a:uFill>
                <a:latin typeface="Arial"/>
              </a:rPr>
              <a:t>eader comments, overall operation of large blocks, any tricky bits</a:t>
            </a:r>
            <a:endParaRPr lang="en-US" sz="1500" b="0" strike="noStrike" spc="-1" dirty="0">
              <a:solidFill>
                <a:srgbClr val="000000"/>
              </a:solidFill>
              <a:uFill>
                <a:solidFill>
                  <a:srgbClr val="FFFFFF"/>
                </a:solidFill>
              </a:uFill>
              <a:latin typeface="Arial"/>
            </a:endParaRPr>
          </a:p>
          <a:p>
            <a:pPr marL="171360" indent="-171000">
              <a:lnSpc>
                <a:spcPct val="100000"/>
              </a:lnSpc>
              <a:buClr>
                <a:srgbClr val="B80047"/>
              </a:buClr>
              <a:buSzPct val="65000"/>
              <a:buFont typeface="Arial"/>
              <a:buChar char="•"/>
            </a:pPr>
            <a:r>
              <a:rPr lang="en-US" sz="2000" b="0" strike="noStrike" spc="-1" dirty="0">
                <a:solidFill>
                  <a:srgbClr val="000000"/>
                </a:solidFill>
                <a:uFill>
                  <a:solidFill>
                    <a:srgbClr val="FFFFFF"/>
                  </a:solidFill>
                </a:uFill>
                <a:latin typeface="Arial"/>
              </a:rPr>
              <a:t>Write robust code – check error and failure conditions</a:t>
            </a:r>
            <a:endParaRPr lang="en-US" sz="2100" b="0" strike="noStrike" spc="-1" dirty="0">
              <a:solidFill>
                <a:srgbClr val="000000"/>
              </a:solidFill>
              <a:uFill>
                <a:solidFill>
                  <a:srgbClr val="FFFFFF"/>
                </a:solidFill>
              </a:uFill>
              <a:latin typeface="Arial"/>
            </a:endParaRPr>
          </a:p>
          <a:p>
            <a:pPr marL="171360" indent="-171000">
              <a:lnSpc>
                <a:spcPct val="100000"/>
              </a:lnSpc>
              <a:buClr>
                <a:srgbClr val="B80047"/>
              </a:buClr>
              <a:buSzPct val="65000"/>
              <a:buFont typeface="Arial"/>
              <a:buChar char="•"/>
            </a:pPr>
            <a:r>
              <a:rPr lang="en-US" sz="2000" b="0" strike="noStrike" spc="-1" dirty="0">
                <a:solidFill>
                  <a:srgbClr val="000000"/>
                </a:solidFill>
                <a:uFill>
                  <a:solidFill>
                    <a:srgbClr val="FFFFFF"/>
                  </a:solidFill>
                </a:uFill>
                <a:latin typeface="Arial"/>
              </a:rPr>
              <a:t>Write modular code</a:t>
            </a:r>
            <a:endParaRPr lang="en-US" sz="2100" b="0" strike="noStrike" spc="-1" dirty="0">
              <a:solidFill>
                <a:srgbClr val="000000"/>
              </a:solidFill>
              <a:uFill>
                <a:solidFill>
                  <a:srgbClr val="FFFFFF"/>
                </a:solidFill>
              </a:uFill>
              <a:latin typeface="Arial"/>
            </a:endParaRPr>
          </a:p>
          <a:p>
            <a:pPr marL="514440" lvl="1" indent="-171000">
              <a:lnSpc>
                <a:spcPct val="100000"/>
              </a:lnSpc>
              <a:buClr>
                <a:srgbClr val="B80047"/>
              </a:buClr>
              <a:buSzPct val="65000"/>
              <a:buFont typeface="Arial"/>
              <a:buChar char="•"/>
            </a:pPr>
            <a:r>
              <a:rPr lang="en-US" sz="1600" b="0" strike="noStrike" spc="-1" dirty="0">
                <a:solidFill>
                  <a:srgbClr val="000000"/>
                </a:solidFill>
                <a:uFill>
                  <a:solidFill>
                    <a:srgbClr val="FFFFFF"/>
                  </a:solidFill>
                </a:uFill>
                <a:latin typeface="Arial"/>
              </a:rPr>
              <a:t>Use interfaces for data structures, e.g. create/insert/remove/free functions for a linked list</a:t>
            </a:r>
            <a:endParaRPr lang="en-US" sz="1500" b="0" strike="noStrike" spc="-1" dirty="0">
              <a:solidFill>
                <a:srgbClr val="000000"/>
              </a:solidFill>
              <a:uFill>
                <a:solidFill>
                  <a:srgbClr val="FFFFFF"/>
                </a:solidFill>
              </a:uFill>
              <a:latin typeface="Arial"/>
            </a:endParaRPr>
          </a:p>
          <a:p>
            <a:pPr marL="514440" lvl="1" indent="-171000">
              <a:lnSpc>
                <a:spcPct val="100000"/>
              </a:lnSpc>
              <a:buClr>
                <a:srgbClr val="B80047"/>
              </a:buClr>
              <a:buSzPct val="65000"/>
              <a:buFont typeface="Arial"/>
              <a:buChar char="•"/>
            </a:pPr>
            <a:r>
              <a:rPr lang="en-US" sz="1600" b="0" strike="noStrike" spc="-1" dirty="0">
                <a:solidFill>
                  <a:srgbClr val="000000"/>
                </a:solidFill>
                <a:uFill>
                  <a:solidFill>
                    <a:srgbClr val="FFFFFF"/>
                  </a:solidFill>
                </a:uFill>
                <a:latin typeface="Arial"/>
              </a:rPr>
              <a:t>No magic numbers – use </a:t>
            </a:r>
            <a:r>
              <a:rPr lang="en-US" sz="1600" b="0" strike="noStrike" spc="-1" dirty="0">
                <a:solidFill>
                  <a:srgbClr val="000000"/>
                </a:solidFill>
                <a:uFill>
                  <a:solidFill>
                    <a:srgbClr val="FFFFFF"/>
                  </a:solidFill>
                </a:uFill>
                <a:latin typeface="Courier New" panose="02070309020205020404" pitchFamily="49" charset="0"/>
                <a:cs typeface="Courier New" panose="02070309020205020404" pitchFamily="49" charset="0"/>
              </a:rPr>
              <a:t>#define </a:t>
            </a:r>
            <a:r>
              <a:rPr lang="en-US" sz="1600" b="0" strike="noStrike" spc="-1" dirty="0">
                <a:solidFill>
                  <a:srgbClr val="000000"/>
                </a:solidFill>
                <a:uFill>
                  <a:solidFill>
                    <a:srgbClr val="FFFFFF"/>
                  </a:solidFill>
                </a:uFill>
                <a:latin typeface="Arial"/>
              </a:rPr>
              <a:t>or </a:t>
            </a:r>
            <a:r>
              <a:rPr lang="en-US" sz="1600" b="0" strike="noStrike" spc="-1" dirty="0">
                <a:solidFill>
                  <a:srgbClr val="000000"/>
                </a:solidFill>
                <a:uFill>
                  <a:solidFill>
                    <a:srgbClr val="FFFFFF"/>
                  </a:solidFill>
                </a:uFill>
                <a:latin typeface="Courier New" panose="02070309020205020404" pitchFamily="49" charset="0"/>
                <a:cs typeface="Courier New" panose="02070309020205020404" pitchFamily="49" charset="0"/>
              </a:rPr>
              <a:t>static const</a:t>
            </a:r>
            <a:endParaRPr lang="en-US" sz="1500" b="0" strike="noStrike" spc="-1" dirty="0">
              <a:solidFill>
                <a:srgbClr val="000000"/>
              </a:solidFill>
              <a:uFill>
                <a:solidFill>
                  <a:srgbClr val="FFFFFF"/>
                </a:solidFill>
              </a:uFill>
              <a:latin typeface="Courier New" panose="02070309020205020404" pitchFamily="49" charset="0"/>
              <a:cs typeface="Courier New" panose="02070309020205020404" pitchFamily="49" charset="0"/>
            </a:endParaRPr>
          </a:p>
          <a:p>
            <a:pPr marL="171360" indent="-171000">
              <a:lnSpc>
                <a:spcPct val="100000"/>
              </a:lnSpc>
              <a:buClr>
                <a:srgbClr val="B80047"/>
              </a:buClr>
              <a:buSzPct val="65000"/>
              <a:buFont typeface="Arial"/>
              <a:buChar char="•"/>
            </a:pPr>
            <a:r>
              <a:rPr lang="en-US" sz="2000" b="0" strike="noStrike" spc="-1" dirty="0">
                <a:solidFill>
                  <a:srgbClr val="000000"/>
                </a:solidFill>
                <a:uFill>
                  <a:solidFill>
                    <a:srgbClr val="FFFFFF"/>
                  </a:solidFill>
                </a:uFill>
                <a:latin typeface="Arial"/>
              </a:rPr>
              <a:t>Formatting</a:t>
            </a:r>
            <a:endParaRPr lang="en-US" sz="2100" b="0" strike="noStrike" spc="-1" dirty="0">
              <a:solidFill>
                <a:srgbClr val="000000"/>
              </a:solidFill>
              <a:uFill>
                <a:solidFill>
                  <a:srgbClr val="FFFFFF"/>
                </a:solidFill>
              </a:uFill>
              <a:latin typeface="Arial"/>
            </a:endParaRPr>
          </a:p>
          <a:p>
            <a:pPr marL="514440" lvl="1" indent="-171000">
              <a:lnSpc>
                <a:spcPct val="100000"/>
              </a:lnSpc>
              <a:buClr>
                <a:srgbClr val="B80047"/>
              </a:buClr>
              <a:buSzPct val="65000"/>
              <a:buFont typeface="Arial"/>
              <a:buChar char="•"/>
            </a:pPr>
            <a:r>
              <a:rPr lang="en-US" sz="1600" b="0" strike="noStrike" spc="-1" dirty="0">
                <a:solidFill>
                  <a:srgbClr val="000000"/>
                </a:solidFill>
                <a:uFill>
                  <a:solidFill>
                    <a:srgbClr val="FFFFFF"/>
                  </a:solidFill>
                </a:uFill>
                <a:latin typeface="Arial"/>
              </a:rPr>
              <a:t>80 characters per line (use </a:t>
            </a:r>
            <a:r>
              <a:rPr lang="en-US" sz="1600" b="0" strike="noStrike" spc="-1" dirty="0" err="1">
                <a:solidFill>
                  <a:srgbClr val="000000"/>
                </a:solidFill>
                <a:uFill>
                  <a:solidFill>
                    <a:srgbClr val="FFFFFF"/>
                  </a:solidFill>
                </a:uFill>
                <a:latin typeface="Arial"/>
              </a:rPr>
              <a:t>Autolab’s</a:t>
            </a:r>
            <a:r>
              <a:rPr lang="en-US" sz="1600" b="0" strike="noStrike" spc="-1" dirty="0">
                <a:solidFill>
                  <a:srgbClr val="000000"/>
                </a:solidFill>
                <a:uFill>
                  <a:solidFill>
                    <a:srgbClr val="FFFFFF"/>
                  </a:solidFill>
                </a:uFill>
                <a:latin typeface="Arial"/>
              </a:rPr>
              <a:t> highlight feature to double-check)</a:t>
            </a:r>
            <a:endParaRPr lang="en-US" sz="1500" b="0" strike="noStrike" spc="-1" dirty="0">
              <a:solidFill>
                <a:srgbClr val="000000"/>
              </a:solidFill>
              <a:uFill>
                <a:solidFill>
                  <a:srgbClr val="FFFFFF"/>
                </a:solidFill>
              </a:uFill>
              <a:latin typeface="Arial"/>
            </a:endParaRPr>
          </a:p>
          <a:p>
            <a:pPr marL="514440" lvl="1" indent="-171000">
              <a:lnSpc>
                <a:spcPct val="100000"/>
              </a:lnSpc>
              <a:buClr>
                <a:srgbClr val="B80047"/>
              </a:buClr>
              <a:buSzPct val="65000"/>
              <a:buFont typeface="Arial"/>
              <a:buChar char="•"/>
            </a:pPr>
            <a:r>
              <a:rPr lang="en-US" sz="1600" b="0" strike="noStrike" spc="-1" dirty="0">
                <a:solidFill>
                  <a:srgbClr val="000000"/>
                </a:solidFill>
                <a:uFill>
                  <a:solidFill>
                    <a:srgbClr val="FFFFFF"/>
                  </a:solidFill>
                </a:uFill>
                <a:latin typeface="Arial"/>
              </a:rPr>
              <a:t>Consistent braces and whitespace</a:t>
            </a:r>
            <a:endParaRPr lang="en-US" sz="1500" b="0" strike="noStrike" spc="-1" dirty="0">
              <a:solidFill>
                <a:srgbClr val="000000"/>
              </a:solidFill>
              <a:uFill>
                <a:solidFill>
                  <a:srgbClr val="FFFFFF"/>
                </a:solidFill>
              </a:uFill>
              <a:latin typeface="Arial"/>
            </a:endParaRPr>
          </a:p>
          <a:p>
            <a:pPr marL="171360" indent="-171000">
              <a:lnSpc>
                <a:spcPct val="100000"/>
              </a:lnSpc>
              <a:buClr>
                <a:srgbClr val="B80047"/>
              </a:buClr>
              <a:buSzPct val="65000"/>
              <a:buFont typeface="Arial"/>
              <a:buChar char="•"/>
            </a:pPr>
            <a:r>
              <a:rPr lang="en-US" sz="2000" b="0" strike="noStrike" spc="-1" dirty="0">
                <a:solidFill>
                  <a:srgbClr val="000000"/>
                </a:solidFill>
                <a:uFill>
                  <a:solidFill>
                    <a:srgbClr val="FFFFFF"/>
                  </a:solidFill>
                </a:uFill>
                <a:latin typeface="Arial"/>
              </a:rPr>
              <a:t>No memory or file descriptor leaks</a:t>
            </a:r>
          </a:p>
          <a:p>
            <a:pPr marL="171360" indent="-171000">
              <a:lnSpc>
                <a:spcPct val="100000"/>
              </a:lnSpc>
              <a:buClr>
                <a:srgbClr val="B80047"/>
              </a:buClr>
              <a:buSzPct val="65000"/>
              <a:buFont typeface="Arial"/>
              <a:buChar char="•"/>
            </a:pPr>
            <a:r>
              <a:rPr lang="en-US" sz="2000" spc="-1" dirty="0">
                <a:solidFill>
                  <a:srgbClr val="000000"/>
                </a:solidFill>
                <a:uFill>
                  <a:solidFill>
                    <a:srgbClr val="FFFFFF"/>
                  </a:solidFill>
                </a:uFill>
                <a:latin typeface="Arial"/>
              </a:rPr>
              <a:t>Git commit history</a:t>
            </a:r>
            <a:endParaRPr lang="en-US" sz="2100" b="0" strike="noStrike" spc="-1" dirty="0">
              <a:solidFill>
                <a:srgbClr val="000000"/>
              </a:solidFill>
              <a:uFill>
                <a:solidFill>
                  <a:srgbClr val="FFFFFF"/>
                </a:solidFill>
              </a:uFill>
              <a:latin typeface="Aria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 name="TextShape 1"/>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dirty="0">
                <a:solidFill>
                  <a:srgbClr val="000000"/>
                </a:solidFill>
                <a:uFill>
                  <a:solidFill>
                    <a:srgbClr val="FFFFFF"/>
                  </a:solidFill>
                </a:uFill>
                <a:latin typeface="Arial"/>
              </a:rPr>
              <a:t>Appendix: Git Usage</a:t>
            </a:r>
            <a:endParaRPr lang="en-US" sz="1350" b="0" strike="noStrike" spc="-1" dirty="0">
              <a:solidFill>
                <a:srgbClr val="000000"/>
              </a:solidFill>
              <a:uFill>
                <a:solidFill>
                  <a:srgbClr val="FFFFFF"/>
                </a:solidFill>
              </a:uFill>
              <a:latin typeface="Arial"/>
            </a:endParaRPr>
          </a:p>
        </p:txBody>
      </p:sp>
      <p:sp>
        <p:nvSpPr>
          <p:cNvPr id="378" name="TextShape 2"/>
          <p:cNvSpPr txBox="1"/>
          <p:nvPr/>
        </p:nvSpPr>
        <p:spPr>
          <a:xfrm>
            <a:off x="628560" y="1369080"/>
            <a:ext cx="8149680" cy="3263040"/>
          </a:xfrm>
          <a:prstGeom prst="rect">
            <a:avLst/>
          </a:prstGeom>
          <a:noFill/>
          <a:ln>
            <a:noFill/>
          </a:ln>
        </p:spPr>
        <p:txBody>
          <a:bodyPr/>
          <a:lstStyle/>
          <a:p>
            <a:pPr marL="171360" indent="-171000">
              <a:lnSpc>
                <a:spcPct val="100000"/>
              </a:lnSpc>
              <a:buClr>
                <a:srgbClr val="B80047"/>
              </a:buClr>
              <a:buSzPct val="65000"/>
              <a:buFont typeface="Arial"/>
              <a:buChar char="•"/>
            </a:pPr>
            <a:r>
              <a:rPr lang="en-US" sz="2100" b="0" strike="noStrike" spc="-1" dirty="0">
                <a:solidFill>
                  <a:srgbClr val="000000"/>
                </a:solidFill>
                <a:uFill>
                  <a:solidFill>
                    <a:srgbClr val="FFFFFF"/>
                  </a:solidFill>
                </a:uFill>
                <a:latin typeface="Arial"/>
              </a:rPr>
              <a:t>Commit early and often!</a:t>
            </a:r>
          </a:p>
          <a:p>
            <a:pPr marL="628560" lvl="1" indent="-171000">
              <a:buClr>
                <a:srgbClr val="B80047"/>
              </a:buClr>
              <a:buSzPct val="65000"/>
              <a:buFont typeface="Arial"/>
              <a:buChar char="•"/>
            </a:pPr>
            <a:r>
              <a:rPr lang="en-US" spc="-1" dirty="0">
                <a:solidFill>
                  <a:srgbClr val="000000"/>
                </a:solidFill>
                <a:uFill>
                  <a:solidFill>
                    <a:srgbClr val="FFFFFF"/>
                  </a:solidFill>
                </a:uFill>
                <a:latin typeface="Arial"/>
              </a:rPr>
              <a:t>At minimum at every major milestone</a:t>
            </a:r>
          </a:p>
          <a:p>
            <a:pPr marL="628560" lvl="1" indent="-171000">
              <a:buClr>
                <a:srgbClr val="B80047"/>
              </a:buClr>
              <a:buSzPct val="65000"/>
              <a:buFont typeface="Arial"/>
              <a:buChar char="•"/>
            </a:pPr>
            <a:r>
              <a:rPr lang="en-US" b="0" strike="noStrike" spc="-1" dirty="0">
                <a:solidFill>
                  <a:srgbClr val="000000"/>
                </a:solidFill>
                <a:uFill>
                  <a:solidFill>
                    <a:srgbClr val="FFFFFF"/>
                  </a:solidFill>
                </a:uFill>
                <a:latin typeface="Arial"/>
              </a:rPr>
              <a:t>Commits don’t cost anything!</a:t>
            </a:r>
          </a:p>
          <a:p>
            <a:pPr marL="628560" lvl="1" indent="-171000">
              <a:buClr>
                <a:srgbClr val="B80047"/>
              </a:buClr>
              <a:buSzPct val="65000"/>
              <a:buFont typeface="Arial"/>
              <a:buChar char="•"/>
            </a:pPr>
            <a:endParaRPr lang="en-US" spc="-1" dirty="0">
              <a:solidFill>
                <a:srgbClr val="000000"/>
              </a:solidFill>
              <a:uFill>
                <a:solidFill>
                  <a:srgbClr val="FFFFFF"/>
                </a:solidFill>
              </a:uFill>
              <a:latin typeface="Arial"/>
            </a:endParaRPr>
          </a:p>
          <a:p>
            <a:pPr marL="171360" indent="-171000">
              <a:buClr>
                <a:srgbClr val="B80047"/>
              </a:buClr>
              <a:buSzPct val="65000"/>
              <a:buFont typeface="Arial"/>
              <a:buChar char="•"/>
            </a:pPr>
            <a:r>
              <a:rPr lang="en-US" sz="2100" b="0" strike="noStrike" spc="-1" dirty="0">
                <a:solidFill>
                  <a:srgbClr val="000000"/>
                </a:solidFill>
                <a:uFill>
                  <a:solidFill>
                    <a:srgbClr val="FFFFFF"/>
                  </a:solidFill>
                </a:uFill>
                <a:latin typeface="Arial"/>
              </a:rPr>
              <a:t>Popular stylistic conventions</a:t>
            </a:r>
          </a:p>
          <a:p>
            <a:pPr marL="628560" lvl="1" indent="-171000">
              <a:buClr>
                <a:srgbClr val="B80047"/>
              </a:buClr>
              <a:buSzPct val="65000"/>
              <a:buFont typeface="Arial"/>
              <a:buChar char="•"/>
            </a:pPr>
            <a:r>
              <a:rPr lang="en-US" spc="-1" dirty="0">
                <a:solidFill>
                  <a:srgbClr val="000000"/>
                </a:solidFill>
                <a:uFill>
                  <a:solidFill>
                    <a:srgbClr val="FFFFFF"/>
                  </a:solidFill>
                </a:uFill>
                <a:latin typeface="Arial"/>
              </a:rPr>
              <a:t>Branches: short, descriptive names</a:t>
            </a:r>
          </a:p>
          <a:p>
            <a:pPr marL="628560" lvl="1" indent="-171000">
              <a:buClr>
                <a:srgbClr val="B80047"/>
              </a:buClr>
              <a:buSzPct val="65000"/>
              <a:buFont typeface="Arial"/>
              <a:buChar char="•"/>
            </a:pPr>
            <a:r>
              <a:rPr lang="en-US" b="0" strike="noStrike" spc="-1" dirty="0">
                <a:solidFill>
                  <a:srgbClr val="000000"/>
                </a:solidFill>
                <a:uFill>
                  <a:solidFill>
                    <a:srgbClr val="FFFFFF"/>
                  </a:solidFill>
                </a:uFill>
                <a:latin typeface="Arial"/>
              </a:rPr>
              <a:t>Commits: A single, logical change. Split large </a:t>
            </a:r>
            <a:r>
              <a:rPr lang="en-US" spc="-1" dirty="0">
                <a:solidFill>
                  <a:srgbClr val="000000"/>
                </a:solidFill>
                <a:uFill>
                  <a:solidFill>
                    <a:srgbClr val="FFFFFF"/>
                  </a:solidFill>
                </a:uFill>
                <a:latin typeface="Arial"/>
              </a:rPr>
              <a:t>changes</a:t>
            </a:r>
            <a:r>
              <a:rPr lang="en-US" b="0" strike="noStrike" spc="-1" dirty="0">
                <a:solidFill>
                  <a:srgbClr val="000000"/>
                </a:solidFill>
                <a:uFill>
                  <a:solidFill>
                    <a:srgbClr val="FFFFFF"/>
                  </a:solidFill>
                </a:uFill>
                <a:latin typeface="Arial"/>
              </a:rPr>
              <a:t> into multiple commits.</a:t>
            </a:r>
          </a:p>
          <a:p>
            <a:pPr marL="628560" lvl="1" indent="-171000">
              <a:buClr>
                <a:srgbClr val="B80047"/>
              </a:buClr>
              <a:buSzPct val="65000"/>
              <a:buFont typeface="Arial"/>
              <a:buChar char="•"/>
            </a:pPr>
            <a:r>
              <a:rPr lang="en-US" spc="-1" dirty="0">
                <a:solidFill>
                  <a:srgbClr val="000000"/>
                </a:solidFill>
                <a:uFill>
                  <a:solidFill>
                    <a:srgbClr val="FFFFFF"/>
                  </a:solidFill>
                </a:uFill>
                <a:latin typeface="Arial"/>
              </a:rPr>
              <a:t>Messages:</a:t>
            </a:r>
          </a:p>
          <a:p>
            <a:pPr marL="1085760" lvl="2" indent="-171000">
              <a:buClr>
                <a:srgbClr val="B80047"/>
              </a:buClr>
              <a:buSzPct val="65000"/>
              <a:buFont typeface="Arial"/>
              <a:buChar char="•"/>
            </a:pPr>
            <a:r>
              <a:rPr lang="en-US" b="0" strike="noStrike" spc="-1" dirty="0">
                <a:solidFill>
                  <a:srgbClr val="000000"/>
                </a:solidFill>
                <a:uFill>
                  <a:solidFill>
                    <a:srgbClr val="FFFFFF"/>
                  </a:solidFill>
                </a:uFill>
                <a:latin typeface="Arial"/>
              </a:rPr>
              <a:t>Summar</a:t>
            </a:r>
            <a:r>
              <a:rPr lang="en-US" spc="-1" dirty="0">
                <a:solidFill>
                  <a:srgbClr val="000000"/>
                </a:solidFill>
                <a:uFill>
                  <a:solidFill>
                    <a:srgbClr val="FFFFFF"/>
                  </a:solidFill>
                </a:uFill>
                <a:latin typeface="Arial"/>
              </a:rPr>
              <a:t>y: Descriptive, yet succinct</a:t>
            </a:r>
          </a:p>
          <a:p>
            <a:pPr marL="1085760" lvl="2" indent="-171000">
              <a:buClr>
                <a:srgbClr val="B80047"/>
              </a:buClr>
              <a:buSzPct val="65000"/>
              <a:buFont typeface="Arial"/>
              <a:buChar char="•"/>
            </a:pPr>
            <a:r>
              <a:rPr lang="en-US" b="0" strike="noStrike" spc="-1" dirty="0">
                <a:solidFill>
                  <a:srgbClr val="000000"/>
                </a:solidFill>
                <a:uFill>
                  <a:solidFill>
                    <a:srgbClr val="FFFFFF"/>
                  </a:solidFill>
                </a:uFill>
                <a:latin typeface="Arial"/>
              </a:rPr>
              <a:t>Body</a:t>
            </a:r>
            <a:r>
              <a:rPr lang="en-US" spc="-1" dirty="0">
                <a:solidFill>
                  <a:srgbClr val="000000"/>
                </a:solidFill>
                <a:uFill>
                  <a:solidFill>
                    <a:srgbClr val="FFFFFF"/>
                  </a:solidFill>
                </a:uFill>
                <a:latin typeface="Arial"/>
              </a:rPr>
              <a:t>: More detailed description on </a:t>
            </a:r>
            <a:r>
              <a:rPr lang="en-US" b="1" spc="-1" dirty="0">
                <a:solidFill>
                  <a:srgbClr val="000000"/>
                </a:solidFill>
                <a:uFill>
                  <a:solidFill>
                    <a:srgbClr val="FFFFFF"/>
                  </a:solidFill>
                </a:uFill>
                <a:latin typeface="Arial"/>
              </a:rPr>
              <a:t>what</a:t>
            </a:r>
            <a:r>
              <a:rPr lang="en-US" spc="-1" dirty="0">
                <a:solidFill>
                  <a:srgbClr val="000000"/>
                </a:solidFill>
                <a:uFill>
                  <a:solidFill>
                    <a:srgbClr val="FFFFFF"/>
                  </a:solidFill>
                </a:uFill>
                <a:latin typeface="Arial"/>
              </a:rPr>
              <a:t> you changed, </a:t>
            </a:r>
            <a:r>
              <a:rPr lang="en-US" b="1" spc="-1" dirty="0">
                <a:solidFill>
                  <a:srgbClr val="000000"/>
                </a:solidFill>
                <a:uFill>
                  <a:solidFill>
                    <a:srgbClr val="FFFFFF"/>
                  </a:solidFill>
                </a:uFill>
                <a:latin typeface="Arial"/>
              </a:rPr>
              <a:t>why</a:t>
            </a:r>
            <a:r>
              <a:rPr lang="en-US" spc="-1" dirty="0">
                <a:solidFill>
                  <a:srgbClr val="000000"/>
                </a:solidFill>
                <a:uFill>
                  <a:solidFill>
                    <a:srgbClr val="FFFFFF"/>
                  </a:solidFill>
                </a:uFill>
                <a:latin typeface="Arial"/>
              </a:rPr>
              <a:t> you changed it, and what </a:t>
            </a:r>
            <a:r>
              <a:rPr lang="en-US" b="1" spc="-1" dirty="0">
                <a:solidFill>
                  <a:srgbClr val="000000"/>
                </a:solidFill>
                <a:uFill>
                  <a:solidFill>
                    <a:srgbClr val="FFFFFF"/>
                  </a:solidFill>
                </a:uFill>
                <a:latin typeface="Arial"/>
              </a:rPr>
              <a:t>side effects</a:t>
            </a:r>
            <a:r>
              <a:rPr lang="en-US" spc="-1" dirty="0">
                <a:solidFill>
                  <a:srgbClr val="000000"/>
                </a:solidFill>
                <a:uFill>
                  <a:solidFill>
                    <a:srgbClr val="FFFFFF"/>
                  </a:solidFill>
                </a:uFill>
                <a:latin typeface="Arial"/>
              </a:rPr>
              <a:t> it may have</a:t>
            </a:r>
            <a:endParaRPr lang="en-US" b="0" strike="noStrike" spc="-1" dirty="0">
              <a:solidFill>
                <a:srgbClr val="000000"/>
              </a:solidFill>
              <a:uFill>
                <a:solidFill>
                  <a:srgbClr val="FFFFFF"/>
                </a:solidFill>
              </a:uFill>
              <a:latin typeface="Arial"/>
            </a:endParaRPr>
          </a:p>
        </p:txBody>
      </p:sp>
    </p:spTree>
    <p:extLst>
      <p:ext uri="{BB962C8B-B14F-4D97-AF65-F5344CB8AC3E}">
        <p14:creationId xmlns:p14="http://schemas.microsoft.com/office/powerpoint/2010/main" val="42170371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 name="TextShape 1"/>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dirty="0">
                <a:solidFill>
                  <a:srgbClr val="000000"/>
                </a:solidFill>
                <a:uFill>
                  <a:solidFill>
                    <a:srgbClr val="FFFFFF"/>
                  </a:solidFill>
                </a:uFill>
                <a:latin typeface="Arial"/>
              </a:rPr>
              <a:t>Appendix: Blocking Example</a:t>
            </a:r>
            <a:endParaRPr lang="en-US" sz="1350" b="0" strike="noStrike" spc="-1" dirty="0">
              <a:solidFill>
                <a:srgbClr val="000000"/>
              </a:solidFill>
              <a:uFill>
                <a:solidFill>
                  <a:srgbClr val="FFFFFF"/>
                </a:solidFill>
              </a:uFill>
              <a:latin typeface="Arial"/>
            </a:endParaRPr>
          </a:p>
        </p:txBody>
      </p:sp>
      <p:sp>
        <p:nvSpPr>
          <p:cNvPr id="293" name="TextShape 2"/>
          <p:cNvSpPr txBox="1"/>
          <p:nvPr/>
        </p:nvSpPr>
        <p:spPr>
          <a:xfrm>
            <a:off x="628560" y="1369080"/>
            <a:ext cx="7886520" cy="3263040"/>
          </a:xfrm>
          <a:prstGeom prst="rect">
            <a:avLst/>
          </a:prstGeom>
          <a:noFill/>
          <a:ln>
            <a:noFill/>
          </a:ln>
        </p:spPr>
        <p:txBody>
          <a:bodyPr/>
          <a:lstStyle/>
          <a:p>
            <a:pPr marL="171360" indent="-171000">
              <a:lnSpc>
                <a:spcPct val="90000"/>
              </a:lnSpc>
              <a:buClr>
                <a:srgbClr val="000000"/>
              </a:buClr>
              <a:buFont typeface="Arial"/>
              <a:buChar char="•"/>
            </a:pPr>
            <a:r>
              <a:rPr lang="en-US" sz="2100" b="0" strike="noStrike" spc="-1">
                <a:solidFill>
                  <a:srgbClr val="000000"/>
                </a:solidFill>
                <a:uFill>
                  <a:solidFill>
                    <a:srgbClr val="FFFFFF"/>
                  </a:solidFill>
                </a:uFill>
                <a:latin typeface="Arial"/>
              </a:rPr>
              <a:t>We have a 2D array </a:t>
            </a:r>
            <a:r>
              <a:rPr lang="en-US" sz="2100" b="0" strike="noStrike" spc="-1">
                <a:solidFill>
                  <a:srgbClr val="000000"/>
                </a:solidFill>
                <a:uFill>
                  <a:solidFill>
                    <a:srgbClr val="FFFFFF"/>
                  </a:solidFill>
                </a:uFill>
                <a:latin typeface="Courier New"/>
              </a:rPr>
              <a:t>int[4][4] A;</a:t>
            </a:r>
            <a:endParaRPr lang="en-US" sz="2100" b="0" strike="noStrike" spc="-1">
              <a:solidFill>
                <a:srgbClr val="000000"/>
              </a:solidFill>
              <a:uFill>
                <a:solidFill>
                  <a:srgbClr val="FFFFFF"/>
                </a:solidFill>
              </a:uFill>
              <a:latin typeface="Arial"/>
            </a:endParaRPr>
          </a:p>
          <a:p>
            <a:pPr marL="171360" indent="-171000">
              <a:lnSpc>
                <a:spcPct val="90000"/>
              </a:lnSpc>
              <a:buClr>
                <a:srgbClr val="000000"/>
              </a:buClr>
              <a:buFont typeface="Arial"/>
              <a:buChar char="•"/>
            </a:pPr>
            <a:r>
              <a:rPr lang="en-US" sz="2100" b="0" strike="noStrike" spc="-1">
                <a:solidFill>
                  <a:srgbClr val="000000"/>
                </a:solidFill>
                <a:uFill>
                  <a:solidFill>
                    <a:srgbClr val="FFFFFF"/>
                  </a:solidFill>
                </a:uFill>
                <a:latin typeface="Arial"/>
              </a:rPr>
              <a:t>Cache is fully associative and can hold two lines</a:t>
            </a:r>
          </a:p>
          <a:p>
            <a:pPr marL="171360" indent="-171000">
              <a:lnSpc>
                <a:spcPct val="90000"/>
              </a:lnSpc>
              <a:buClr>
                <a:srgbClr val="000000"/>
              </a:buClr>
              <a:buFont typeface="Arial"/>
              <a:buChar char="•"/>
            </a:pPr>
            <a:r>
              <a:rPr lang="en-US" sz="2100" b="0" strike="noStrike" spc="-1">
                <a:solidFill>
                  <a:srgbClr val="000000"/>
                </a:solidFill>
                <a:uFill>
                  <a:solidFill>
                    <a:srgbClr val="FFFFFF"/>
                  </a:solidFill>
                </a:uFill>
                <a:latin typeface="Arial"/>
              </a:rPr>
              <a:t>Each line can hold two </a:t>
            </a:r>
            <a:r>
              <a:rPr lang="en-US" sz="2100" b="0" strike="noStrike" spc="-1">
                <a:solidFill>
                  <a:srgbClr val="000000"/>
                </a:solidFill>
                <a:uFill>
                  <a:solidFill>
                    <a:srgbClr val="FFFFFF"/>
                  </a:solidFill>
                </a:uFill>
                <a:latin typeface="Courier New"/>
              </a:rPr>
              <a:t>int</a:t>
            </a:r>
            <a:r>
              <a:rPr lang="en-US" sz="2100" b="0" strike="noStrike" spc="-1">
                <a:solidFill>
                  <a:srgbClr val="000000"/>
                </a:solidFill>
                <a:uFill>
                  <a:solidFill>
                    <a:srgbClr val="FFFFFF"/>
                  </a:solidFill>
                </a:uFill>
                <a:latin typeface="Arial"/>
              </a:rPr>
              <a:t> values</a:t>
            </a:r>
          </a:p>
          <a:p>
            <a:pPr>
              <a:lnSpc>
                <a:spcPct val="90000"/>
              </a:lnSpc>
            </a:pPr>
            <a:endParaRPr lang="en-US" sz="2100" b="0" strike="noStrike" spc="-1">
              <a:solidFill>
                <a:srgbClr val="000000"/>
              </a:solidFill>
              <a:uFill>
                <a:solidFill>
                  <a:srgbClr val="FFFFFF"/>
                </a:solidFill>
              </a:uFill>
              <a:latin typeface="Arial"/>
            </a:endParaRPr>
          </a:p>
          <a:p>
            <a:pPr marL="171360" indent="-171000">
              <a:lnSpc>
                <a:spcPct val="90000"/>
              </a:lnSpc>
              <a:buClr>
                <a:srgbClr val="000000"/>
              </a:buClr>
              <a:buFont typeface="Arial"/>
              <a:buChar char="•"/>
            </a:pPr>
            <a:r>
              <a:rPr lang="en-US" sz="2100" b="0" strike="noStrike" spc="-1">
                <a:solidFill>
                  <a:srgbClr val="000000"/>
                </a:solidFill>
                <a:uFill>
                  <a:solidFill>
                    <a:srgbClr val="FFFFFF"/>
                  </a:solidFill>
                </a:uFill>
                <a:latin typeface="Arial"/>
              </a:rPr>
              <a:t>Discuss the following questions with your neighbor:</a:t>
            </a:r>
          </a:p>
          <a:p>
            <a:pPr>
              <a:lnSpc>
                <a:spcPct val="90000"/>
              </a:lnSpc>
            </a:pPr>
            <a:endParaRPr lang="en-US" sz="2100" b="0" strike="noStrike" spc="-1">
              <a:solidFill>
                <a:srgbClr val="000000"/>
              </a:solidFill>
              <a:uFill>
                <a:solidFill>
                  <a:srgbClr val="FFFFFF"/>
                </a:solidFill>
              </a:uFill>
              <a:latin typeface="Arial"/>
            </a:endParaRPr>
          </a:p>
          <a:p>
            <a:pPr marL="171360" indent="-171000">
              <a:lnSpc>
                <a:spcPct val="90000"/>
              </a:lnSpc>
              <a:buClr>
                <a:srgbClr val="000000"/>
              </a:buClr>
              <a:buFont typeface="Arial"/>
              <a:buChar char="•"/>
            </a:pPr>
            <a:r>
              <a:rPr lang="en-US" sz="2100" b="0" strike="noStrike" spc="-1">
                <a:solidFill>
                  <a:srgbClr val="000000"/>
                </a:solidFill>
                <a:uFill>
                  <a:solidFill>
                    <a:srgbClr val="FFFFFF"/>
                  </a:solidFill>
                </a:uFill>
                <a:latin typeface="Arial"/>
              </a:rPr>
              <a:t>What is the best miss rate for traversing</a:t>
            </a:r>
            <a:r>
              <a:rPr lang="en-US" sz="2100" b="0" strike="noStrike" spc="-1">
                <a:solidFill>
                  <a:srgbClr val="000000"/>
                </a:solidFill>
                <a:uFill>
                  <a:solidFill>
                    <a:srgbClr val="FFFFFF"/>
                  </a:solidFill>
                </a:uFill>
                <a:latin typeface="Courier New"/>
              </a:rPr>
              <a:t> A </a:t>
            </a:r>
            <a:r>
              <a:rPr lang="en-US" sz="2100" b="0" strike="noStrike" spc="-1">
                <a:solidFill>
                  <a:srgbClr val="000000"/>
                </a:solidFill>
                <a:uFill>
                  <a:solidFill>
                    <a:srgbClr val="FFFFFF"/>
                  </a:solidFill>
                </a:uFill>
                <a:latin typeface="Arial"/>
              </a:rPr>
              <a:t>once?</a:t>
            </a:r>
          </a:p>
          <a:p>
            <a:pPr marL="171360" indent="-171000">
              <a:lnSpc>
                <a:spcPct val="90000"/>
              </a:lnSpc>
              <a:buClr>
                <a:srgbClr val="000000"/>
              </a:buClr>
              <a:buFont typeface="Arial"/>
              <a:buChar char="•"/>
            </a:pPr>
            <a:r>
              <a:rPr lang="en-US" sz="2100" b="0" strike="noStrike" spc="-1">
                <a:solidFill>
                  <a:srgbClr val="000000"/>
                </a:solidFill>
                <a:uFill>
                  <a:solidFill>
                    <a:srgbClr val="FFFFFF"/>
                  </a:solidFill>
                </a:uFill>
                <a:latin typeface="Arial"/>
              </a:rPr>
              <a:t>What order does of traversal did you use?</a:t>
            </a:r>
          </a:p>
          <a:p>
            <a:pPr>
              <a:lnSpc>
                <a:spcPct val="90000"/>
              </a:lnSpc>
            </a:pPr>
            <a:endParaRPr lang="en-US" sz="2100" b="0" strike="noStrike" spc="-1">
              <a:solidFill>
                <a:srgbClr val="000000"/>
              </a:solidFill>
              <a:uFill>
                <a:solidFill>
                  <a:srgbClr val="FFFFFF"/>
                </a:solidFill>
              </a:uFill>
              <a:latin typeface="Arial"/>
            </a:endParaRPr>
          </a:p>
          <a:p>
            <a:pPr marL="171360" indent="-171000">
              <a:lnSpc>
                <a:spcPct val="90000"/>
              </a:lnSpc>
              <a:buClr>
                <a:srgbClr val="000000"/>
              </a:buClr>
              <a:buFont typeface="Arial"/>
              <a:buChar char="•"/>
            </a:pPr>
            <a:r>
              <a:rPr lang="en-US" sz="2100" b="0" strike="noStrike" spc="-1">
                <a:solidFill>
                  <a:srgbClr val="000000"/>
                </a:solidFill>
                <a:uFill>
                  <a:solidFill>
                    <a:srgbClr val="FFFFFF"/>
                  </a:solidFill>
                </a:uFill>
                <a:latin typeface="Arial"/>
              </a:rPr>
              <a:t>What other traversal orders can achieve this miss rate?</a:t>
            </a:r>
          </a:p>
        </p:txBody>
      </p:sp>
    </p:spTree>
    <p:extLst>
      <p:ext uri="{BB962C8B-B14F-4D97-AF65-F5344CB8AC3E}">
        <p14:creationId xmlns:p14="http://schemas.microsoft.com/office/powerpoint/2010/main" val="1550681938"/>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 name="TextShape 1"/>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dirty="0">
                <a:solidFill>
                  <a:srgbClr val="000000"/>
                </a:solidFill>
                <a:uFill>
                  <a:solidFill>
                    <a:srgbClr val="FFFFFF"/>
                  </a:solidFill>
                </a:uFill>
                <a:latin typeface="Arial"/>
              </a:rPr>
              <a:t>Appendix: Discussion Questions</a:t>
            </a:r>
            <a:endParaRPr lang="en-US" sz="1350" b="0" strike="noStrike" spc="-1" dirty="0">
              <a:solidFill>
                <a:srgbClr val="000000"/>
              </a:solidFill>
              <a:uFill>
                <a:solidFill>
                  <a:srgbClr val="FFFFFF"/>
                </a:solidFill>
              </a:uFill>
              <a:latin typeface="Arial"/>
            </a:endParaRPr>
          </a:p>
        </p:txBody>
      </p:sp>
      <p:sp>
        <p:nvSpPr>
          <p:cNvPr id="295" name="TextShape 2"/>
          <p:cNvSpPr txBox="1"/>
          <p:nvPr/>
        </p:nvSpPr>
        <p:spPr>
          <a:xfrm>
            <a:off x="628560" y="1369080"/>
            <a:ext cx="7886520" cy="3263040"/>
          </a:xfrm>
          <a:prstGeom prst="rect">
            <a:avLst/>
          </a:prstGeom>
          <a:noFill/>
          <a:ln>
            <a:noFill/>
          </a:ln>
        </p:spPr>
        <p:txBody>
          <a:bodyPr/>
          <a:lstStyle/>
          <a:p>
            <a:pPr marL="171360" indent="-171000">
              <a:lnSpc>
                <a:spcPct val="90000"/>
              </a:lnSpc>
              <a:buClr>
                <a:srgbClr val="000000"/>
              </a:buClr>
              <a:buFont typeface="Arial"/>
              <a:buChar char="•"/>
            </a:pPr>
            <a:r>
              <a:rPr lang="en-US" sz="2100" b="0" strike="noStrike" spc="-1">
                <a:solidFill>
                  <a:srgbClr val="000000"/>
                </a:solidFill>
                <a:uFill>
                  <a:solidFill>
                    <a:srgbClr val="FFFFFF"/>
                  </a:solidFill>
                </a:uFill>
                <a:latin typeface="Arial"/>
              </a:rPr>
              <a:t>What did the optimal transversal orders have in common?</a:t>
            </a:r>
          </a:p>
          <a:p>
            <a:pPr>
              <a:lnSpc>
                <a:spcPct val="90000"/>
              </a:lnSpc>
            </a:pPr>
            <a:endParaRPr lang="en-US" sz="2100" b="0" strike="noStrike" spc="-1">
              <a:solidFill>
                <a:srgbClr val="000000"/>
              </a:solidFill>
              <a:uFill>
                <a:solidFill>
                  <a:srgbClr val="FFFFFF"/>
                </a:solidFill>
              </a:uFill>
              <a:latin typeface="Arial"/>
            </a:endParaRPr>
          </a:p>
          <a:p>
            <a:pPr marL="171360" indent="-171000">
              <a:lnSpc>
                <a:spcPct val="90000"/>
              </a:lnSpc>
              <a:buClr>
                <a:srgbClr val="000000"/>
              </a:buClr>
              <a:buFont typeface="Arial"/>
              <a:buChar char="•"/>
            </a:pPr>
            <a:r>
              <a:rPr lang="en-US" sz="2100" b="0" strike="noStrike" spc="-1">
                <a:solidFill>
                  <a:srgbClr val="000000"/>
                </a:solidFill>
                <a:uFill>
                  <a:solidFill>
                    <a:srgbClr val="FFFFFF"/>
                  </a:solidFill>
                </a:uFill>
                <a:latin typeface="Arial"/>
              </a:rPr>
              <a:t>How does the pattern generalize to </a:t>
            </a:r>
            <a:r>
              <a:rPr lang="en-US" sz="2100" b="0" strike="noStrike" spc="-1">
                <a:solidFill>
                  <a:srgbClr val="000000"/>
                </a:solidFill>
                <a:uFill>
                  <a:solidFill>
                    <a:srgbClr val="FFFFFF"/>
                  </a:solidFill>
                </a:uFill>
                <a:latin typeface="Courier New"/>
              </a:rPr>
              <a:t>int[8][8] A </a:t>
            </a:r>
            <a:r>
              <a:rPr lang="en-US" sz="2100" b="0" strike="noStrike" spc="-1">
                <a:solidFill>
                  <a:srgbClr val="000000"/>
                </a:solidFill>
                <a:uFill>
                  <a:solidFill>
                    <a:srgbClr val="FFFFFF"/>
                  </a:solidFill>
                </a:uFill>
                <a:latin typeface="Arial"/>
              </a:rPr>
              <a:t>and a cache that holds 4 lines each of 4 </a:t>
            </a:r>
            <a:r>
              <a:rPr lang="en-US" sz="2100" b="0" strike="noStrike" spc="-1">
                <a:solidFill>
                  <a:srgbClr val="000000"/>
                </a:solidFill>
                <a:uFill>
                  <a:solidFill>
                    <a:srgbClr val="FFFFFF"/>
                  </a:solidFill>
                </a:uFill>
                <a:latin typeface="Courier New"/>
              </a:rPr>
              <a:t>int’</a:t>
            </a:r>
            <a:r>
              <a:rPr lang="en-US" sz="2100" b="0" strike="noStrike" spc="-1">
                <a:solidFill>
                  <a:srgbClr val="000000"/>
                </a:solidFill>
                <a:uFill>
                  <a:solidFill>
                    <a:srgbClr val="FFFFFF"/>
                  </a:solidFill>
                </a:uFill>
                <a:latin typeface="Arial"/>
              </a:rPr>
              <a:t>s?</a:t>
            </a:r>
          </a:p>
        </p:txBody>
      </p:sp>
    </p:spTree>
    <p:extLst>
      <p:ext uri="{BB962C8B-B14F-4D97-AF65-F5344CB8AC3E}">
        <p14:creationId xmlns:p14="http://schemas.microsoft.com/office/powerpoint/2010/main" val="12942402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 name="TextShape 1"/>
          <p:cNvSpPr txBox="1"/>
          <p:nvPr/>
        </p:nvSpPr>
        <p:spPr>
          <a:xfrm>
            <a:off x="1614240" y="2361240"/>
            <a:ext cx="3501360" cy="2270520"/>
          </a:xfrm>
          <a:prstGeom prst="rect">
            <a:avLst/>
          </a:prstGeom>
          <a:noFill/>
          <a:ln>
            <a:noFill/>
          </a:ln>
        </p:spPr>
        <p:txBody>
          <a:bodyPr/>
          <a:lstStyle/>
          <a:p>
            <a:pPr marL="360">
              <a:lnSpc>
                <a:spcPct val="90000"/>
              </a:lnSpc>
              <a:buClr>
                <a:srgbClr val="000000"/>
              </a:buClr>
            </a:pPr>
            <a:r>
              <a:rPr lang="en-US" sz="1639" spc="-1" dirty="0">
                <a:solidFill>
                  <a:srgbClr val="000000"/>
                </a:solidFill>
                <a:uFill>
                  <a:solidFill>
                    <a:srgbClr val="FFFFFF"/>
                  </a:solidFill>
                </a:uFill>
                <a:latin typeface="Courier New"/>
              </a:rPr>
              <a:t>int foo(int* a, int N)</a:t>
            </a:r>
            <a:endParaRPr lang="en-US" sz="2100" spc="-1" dirty="0">
              <a:solidFill>
                <a:srgbClr val="000000"/>
              </a:solidFill>
              <a:uFill>
                <a:solidFill>
                  <a:srgbClr val="FFFFFF"/>
                </a:solidFill>
              </a:uFill>
            </a:endParaRPr>
          </a:p>
          <a:p>
            <a:pPr marL="360">
              <a:lnSpc>
                <a:spcPct val="90000"/>
              </a:lnSpc>
              <a:buClr>
                <a:srgbClr val="000000"/>
              </a:buClr>
            </a:pPr>
            <a:r>
              <a:rPr lang="en-US" sz="1639" spc="-1" dirty="0">
                <a:solidFill>
                  <a:srgbClr val="000000"/>
                </a:solidFill>
                <a:uFill>
                  <a:solidFill>
                    <a:srgbClr val="FFFFFF"/>
                  </a:solidFill>
                </a:uFill>
                <a:latin typeface="Courier New"/>
              </a:rPr>
              <a:t>{</a:t>
            </a:r>
            <a:endParaRPr lang="en-US" sz="2100" spc="-1" dirty="0">
              <a:solidFill>
                <a:srgbClr val="000000"/>
              </a:solidFill>
              <a:uFill>
                <a:solidFill>
                  <a:srgbClr val="FFFFFF"/>
                </a:solidFill>
              </a:uFill>
            </a:endParaRPr>
          </a:p>
          <a:p>
            <a:pPr marL="360">
              <a:lnSpc>
                <a:spcPct val="90000"/>
              </a:lnSpc>
              <a:buClr>
                <a:srgbClr val="000000"/>
              </a:buClr>
            </a:pPr>
            <a:r>
              <a:rPr lang="en-US" sz="1639" spc="-1" dirty="0">
                <a:solidFill>
                  <a:srgbClr val="000000"/>
                </a:solidFill>
                <a:uFill>
                  <a:solidFill>
                    <a:srgbClr val="FFFFFF"/>
                  </a:solidFill>
                </a:uFill>
                <a:latin typeface="Courier New"/>
              </a:rPr>
              <a:t>    int </a:t>
            </a:r>
            <a:r>
              <a:rPr lang="en-US" sz="1639" spc="-1" dirty="0" err="1">
                <a:solidFill>
                  <a:srgbClr val="000000"/>
                </a:solidFill>
                <a:uFill>
                  <a:solidFill>
                    <a:srgbClr val="FFFFFF"/>
                  </a:solidFill>
                </a:uFill>
                <a:latin typeface="Courier New"/>
              </a:rPr>
              <a:t>i</a:t>
            </a:r>
            <a:r>
              <a:rPr lang="en-US" sz="1639" spc="-1" dirty="0">
                <a:solidFill>
                  <a:srgbClr val="000000"/>
                </a:solidFill>
                <a:uFill>
                  <a:solidFill>
                    <a:srgbClr val="FFFFFF"/>
                  </a:solidFill>
                </a:uFill>
                <a:latin typeface="Courier New"/>
              </a:rPr>
              <a:t>;</a:t>
            </a:r>
          </a:p>
          <a:p>
            <a:pPr marL="360">
              <a:lnSpc>
                <a:spcPct val="90000"/>
              </a:lnSpc>
              <a:buClr>
                <a:srgbClr val="000000"/>
              </a:buClr>
            </a:pPr>
            <a:r>
              <a:rPr lang="en-US" sz="1639" spc="-1" dirty="0">
                <a:solidFill>
                  <a:srgbClr val="000000"/>
                </a:solidFill>
                <a:uFill>
                  <a:solidFill>
                    <a:srgbClr val="FFFFFF"/>
                  </a:solidFill>
                </a:uFill>
                <a:latin typeface="Courier New"/>
              </a:rPr>
              <a:t>    int sum = 0;</a:t>
            </a:r>
            <a:endParaRPr lang="en-US" sz="2100" spc="-1" dirty="0">
              <a:solidFill>
                <a:srgbClr val="000000"/>
              </a:solidFill>
              <a:uFill>
                <a:solidFill>
                  <a:srgbClr val="FFFFFF"/>
                </a:solidFill>
              </a:uFill>
            </a:endParaRPr>
          </a:p>
          <a:p>
            <a:pPr marL="360">
              <a:lnSpc>
                <a:spcPct val="90000"/>
              </a:lnSpc>
              <a:buClr>
                <a:srgbClr val="000000"/>
              </a:buClr>
            </a:pPr>
            <a:r>
              <a:rPr lang="en-US" sz="1639" spc="-1" dirty="0">
                <a:solidFill>
                  <a:srgbClr val="000000"/>
                </a:solidFill>
                <a:uFill>
                  <a:solidFill>
                    <a:srgbClr val="FFFFFF"/>
                  </a:solidFill>
                </a:uFill>
                <a:latin typeface="Courier New"/>
              </a:rPr>
              <a:t>    for(</a:t>
            </a:r>
            <a:r>
              <a:rPr lang="en-US" sz="1639" spc="-1" dirty="0" err="1">
                <a:solidFill>
                  <a:srgbClr val="000000"/>
                </a:solidFill>
                <a:uFill>
                  <a:solidFill>
                    <a:srgbClr val="FFFFFF"/>
                  </a:solidFill>
                </a:uFill>
                <a:latin typeface="Courier New"/>
              </a:rPr>
              <a:t>i</a:t>
            </a:r>
            <a:r>
              <a:rPr lang="en-US" sz="1639" spc="-1" dirty="0">
                <a:solidFill>
                  <a:srgbClr val="000000"/>
                </a:solidFill>
                <a:uFill>
                  <a:solidFill>
                    <a:srgbClr val="FFFFFF"/>
                  </a:solidFill>
                </a:uFill>
                <a:latin typeface="Courier New"/>
              </a:rPr>
              <a:t> = 0; </a:t>
            </a:r>
            <a:r>
              <a:rPr lang="en-US" sz="1639" spc="-1" dirty="0" err="1">
                <a:solidFill>
                  <a:srgbClr val="000000"/>
                </a:solidFill>
                <a:uFill>
                  <a:solidFill>
                    <a:srgbClr val="FFFFFF"/>
                  </a:solidFill>
                </a:uFill>
                <a:latin typeface="Courier New"/>
              </a:rPr>
              <a:t>i</a:t>
            </a:r>
            <a:r>
              <a:rPr lang="en-US" sz="1639" spc="-1" dirty="0">
                <a:solidFill>
                  <a:srgbClr val="000000"/>
                </a:solidFill>
                <a:uFill>
                  <a:solidFill>
                    <a:srgbClr val="FFFFFF"/>
                  </a:solidFill>
                </a:uFill>
                <a:latin typeface="Courier New"/>
              </a:rPr>
              <a:t> &lt; N; </a:t>
            </a:r>
            <a:r>
              <a:rPr lang="en-US" sz="1639" spc="-1" dirty="0" err="1">
                <a:solidFill>
                  <a:srgbClr val="000000"/>
                </a:solidFill>
                <a:uFill>
                  <a:solidFill>
                    <a:srgbClr val="FFFFFF"/>
                  </a:solidFill>
                </a:uFill>
                <a:latin typeface="Courier New"/>
              </a:rPr>
              <a:t>i</a:t>
            </a:r>
            <a:r>
              <a:rPr lang="en-US" sz="1639" spc="-1" dirty="0">
                <a:solidFill>
                  <a:srgbClr val="000000"/>
                </a:solidFill>
                <a:uFill>
                  <a:solidFill>
                    <a:srgbClr val="FFFFFF"/>
                  </a:solidFill>
                </a:uFill>
                <a:latin typeface="Courier New"/>
              </a:rPr>
              <a:t>++)</a:t>
            </a:r>
          </a:p>
          <a:p>
            <a:pPr marL="360">
              <a:lnSpc>
                <a:spcPct val="90000"/>
              </a:lnSpc>
              <a:buClr>
                <a:srgbClr val="000000"/>
              </a:buClr>
            </a:pPr>
            <a:r>
              <a:rPr lang="en-US" sz="1639" spc="-1" dirty="0">
                <a:solidFill>
                  <a:srgbClr val="000000"/>
                </a:solidFill>
                <a:uFill>
                  <a:solidFill>
                    <a:srgbClr val="FFFFFF"/>
                  </a:solidFill>
                </a:uFill>
                <a:latin typeface="Courier New"/>
              </a:rPr>
              <a:t>    {</a:t>
            </a:r>
            <a:endParaRPr lang="en-US" sz="2100" spc="-1" dirty="0">
              <a:solidFill>
                <a:srgbClr val="000000"/>
              </a:solidFill>
              <a:uFill>
                <a:solidFill>
                  <a:srgbClr val="FFFFFF"/>
                </a:solidFill>
              </a:uFill>
            </a:endParaRPr>
          </a:p>
          <a:p>
            <a:pPr marL="360">
              <a:lnSpc>
                <a:spcPct val="90000"/>
              </a:lnSpc>
              <a:buClr>
                <a:srgbClr val="000000"/>
              </a:buClr>
            </a:pPr>
            <a:r>
              <a:rPr lang="en-US" sz="1639" spc="-1" dirty="0">
                <a:solidFill>
                  <a:srgbClr val="000000"/>
                </a:solidFill>
                <a:uFill>
                  <a:solidFill>
                    <a:srgbClr val="FFFFFF"/>
                  </a:solidFill>
                </a:uFill>
                <a:latin typeface="Courier New"/>
              </a:rPr>
              <a:t>        sum += a[</a:t>
            </a:r>
            <a:r>
              <a:rPr lang="en-US" sz="1639" spc="-1" dirty="0" err="1">
                <a:solidFill>
                  <a:srgbClr val="000000"/>
                </a:solidFill>
                <a:uFill>
                  <a:solidFill>
                    <a:srgbClr val="FFFFFF"/>
                  </a:solidFill>
                </a:uFill>
                <a:latin typeface="Courier New"/>
              </a:rPr>
              <a:t>i</a:t>
            </a:r>
            <a:r>
              <a:rPr lang="en-US" sz="1639" spc="-1" dirty="0">
                <a:solidFill>
                  <a:srgbClr val="000000"/>
                </a:solidFill>
                <a:uFill>
                  <a:solidFill>
                    <a:srgbClr val="FFFFFF"/>
                  </a:solidFill>
                </a:uFill>
                <a:latin typeface="Courier New"/>
              </a:rPr>
              <a:t>];</a:t>
            </a:r>
          </a:p>
          <a:p>
            <a:pPr marL="360">
              <a:lnSpc>
                <a:spcPct val="90000"/>
              </a:lnSpc>
              <a:buClr>
                <a:srgbClr val="000000"/>
              </a:buClr>
            </a:pPr>
            <a:r>
              <a:rPr lang="en-US" sz="1639" spc="-1" dirty="0">
                <a:solidFill>
                  <a:srgbClr val="000000"/>
                </a:solidFill>
                <a:uFill>
                  <a:solidFill>
                    <a:srgbClr val="FFFFFF"/>
                  </a:solidFill>
                </a:uFill>
                <a:latin typeface="Courier New"/>
              </a:rPr>
              <a:t>    }</a:t>
            </a:r>
            <a:endParaRPr lang="en-US" sz="2100" spc="-1" dirty="0">
              <a:solidFill>
                <a:srgbClr val="000000"/>
              </a:solidFill>
              <a:uFill>
                <a:solidFill>
                  <a:srgbClr val="FFFFFF"/>
                </a:solidFill>
              </a:uFill>
            </a:endParaRPr>
          </a:p>
          <a:p>
            <a:pPr marL="360">
              <a:lnSpc>
                <a:spcPct val="90000"/>
              </a:lnSpc>
              <a:buClr>
                <a:srgbClr val="000000"/>
              </a:buClr>
            </a:pPr>
            <a:r>
              <a:rPr lang="en-US" sz="1639" spc="-1" dirty="0">
                <a:solidFill>
                  <a:srgbClr val="000000"/>
                </a:solidFill>
                <a:uFill>
                  <a:solidFill>
                    <a:srgbClr val="FFFFFF"/>
                  </a:solidFill>
                </a:uFill>
                <a:latin typeface="Courier New"/>
              </a:rPr>
              <a:t>    return sum;</a:t>
            </a:r>
            <a:endParaRPr lang="en-US" sz="2100" spc="-1" dirty="0">
              <a:solidFill>
                <a:srgbClr val="000000"/>
              </a:solidFill>
              <a:uFill>
                <a:solidFill>
                  <a:srgbClr val="FFFFFF"/>
                </a:solidFill>
              </a:uFill>
            </a:endParaRPr>
          </a:p>
          <a:p>
            <a:pPr marL="360">
              <a:lnSpc>
                <a:spcPct val="90000"/>
              </a:lnSpc>
              <a:buClr>
                <a:srgbClr val="000000"/>
              </a:buClr>
            </a:pPr>
            <a:r>
              <a:rPr lang="en-US" sz="1639" spc="-1" dirty="0">
                <a:solidFill>
                  <a:srgbClr val="000000"/>
                </a:solidFill>
                <a:uFill>
                  <a:solidFill>
                    <a:srgbClr val="FFFFFF"/>
                  </a:solidFill>
                </a:uFill>
                <a:latin typeface="Courier New"/>
              </a:rPr>
              <a:t>}</a:t>
            </a:r>
            <a:endParaRPr lang="en-US" sz="2100" spc="-1" dirty="0">
              <a:solidFill>
                <a:srgbClr val="000000"/>
              </a:solidFill>
              <a:uFill>
                <a:solidFill>
                  <a:srgbClr val="FFFFFF"/>
                </a:solidFill>
              </a:uFill>
            </a:endParaRPr>
          </a:p>
        </p:txBody>
      </p:sp>
      <p:sp>
        <p:nvSpPr>
          <p:cNvPr id="286" name="TextShape 2"/>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dirty="0">
                <a:solidFill>
                  <a:srgbClr val="000000"/>
                </a:solidFill>
                <a:uFill>
                  <a:solidFill>
                    <a:srgbClr val="FFFFFF"/>
                  </a:solidFill>
                </a:uFill>
                <a:latin typeface="Arial"/>
              </a:rPr>
              <a:t>Appendix: Cache Misses</a:t>
            </a:r>
            <a:endParaRPr lang="en-US" sz="1350" b="0" strike="noStrike" spc="-1" dirty="0">
              <a:solidFill>
                <a:srgbClr val="000000"/>
              </a:solidFill>
              <a:uFill>
                <a:solidFill>
                  <a:srgbClr val="FFFFFF"/>
                </a:solidFill>
              </a:uFill>
              <a:latin typeface="Arial"/>
            </a:endParaRPr>
          </a:p>
        </p:txBody>
      </p:sp>
      <p:graphicFrame>
        <p:nvGraphicFramePr>
          <p:cNvPr id="287" name="Table 3"/>
          <p:cNvGraphicFramePr/>
          <p:nvPr/>
        </p:nvGraphicFramePr>
        <p:xfrm>
          <a:off x="5998680" y="2249640"/>
          <a:ext cx="1871640" cy="2309760"/>
        </p:xfrm>
        <a:graphic>
          <a:graphicData uri="http://schemas.openxmlformats.org/drawingml/2006/table">
            <a:tbl>
              <a:tblPr/>
              <a:tblGrid>
                <a:gridCol w="372240">
                  <a:extLst>
                    <a:ext uri="{9D8B030D-6E8A-4147-A177-3AD203B41FA5}">
                      <a16:colId xmlns:a16="http://schemas.microsoft.com/office/drawing/2014/main" val="20000"/>
                    </a:ext>
                  </a:extLst>
                </a:gridCol>
                <a:gridCol w="1499400">
                  <a:extLst>
                    <a:ext uri="{9D8B030D-6E8A-4147-A177-3AD203B41FA5}">
                      <a16:colId xmlns:a16="http://schemas.microsoft.com/office/drawing/2014/main" val="20001"/>
                    </a:ext>
                  </a:extLst>
                </a:gridCol>
              </a:tblGrid>
              <a:tr h="384840">
                <a:tc>
                  <a:txBody>
                    <a:bodyPr/>
                    <a:lstStyle/>
                    <a:p>
                      <a:endParaRPr lang="en-US"/>
                    </a:p>
                  </a:txBody>
                  <a:tcPr marL="82800" marR="82800">
                    <a:noFill/>
                  </a:tcPr>
                </a:tc>
                <a:tc>
                  <a:txBody>
                    <a:bodyPr/>
                    <a:lstStyle/>
                    <a:p>
                      <a:pPr algn="ctr">
                        <a:lnSpc>
                          <a:spcPct val="100000"/>
                        </a:lnSpc>
                      </a:pPr>
                      <a:r>
                        <a:rPr lang="en-US" sz="1600" b="0" strike="noStrike" spc="-1">
                          <a:solidFill>
                            <a:srgbClr val="000000"/>
                          </a:solidFill>
                          <a:uFill>
                            <a:solidFill>
                              <a:srgbClr val="FFFFFF"/>
                            </a:solidFill>
                          </a:uFill>
                          <a:latin typeface="Arial"/>
                        </a:rPr>
                        <a:t>Misses</a:t>
                      </a:r>
                      <a:endParaRPr lang="en-US" sz="1800" b="0" strike="noStrike" spc="-1">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0"/>
                  </a:ext>
                </a:extLst>
              </a:tr>
              <a:tr h="384840">
                <a:tc>
                  <a:txBody>
                    <a:bodyPr/>
                    <a:lstStyle/>
                    <a:p>
                      <a:pPr>
                        <a:lnSpc>
                          <a:spcPct val="100000"/>
                        </a:lnSpc>
                      </a:pPr>
                      <a:r>
                        <a:rPr lang="en-US" sz="1500" b="1" strike="noStrike" spc="-1">
                          <a:solidFill>
                            <a:srgbClr val="000000"/>
                          </a:solidFill>
                          <a:uFill>
                            <a:solidFill>
                              <a:srgbClr val="FFFFFF"/>
                            </a:solidFill>
                          </a:uFill>
                          <a:latin typeface="Arial"/>
                        </a:rPr>
                        <a:t>A</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a:solidFill>
                            <a:srgbClr val="000000"/>
                          </a:solidFill>
                          <a:uFill>
                            <a:solidFill>
                              <a:srgbClr val="FFFFFF"/>
                            </a:solidFill>
                          </a:uFill>
                          <a:latin typeface="Arial"/>
                        </a:rPr>
                        <a:t>0</a:t>
                      </a:r>
                      <a:endParaRPr lang="en-US" sz="1800" b="0" strike="noStrike" spc="-1">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1"/>
                  </a:ext>
                </a:extLst>
              </a:tr>
              <a:tr h="384840">
                <a:tc>
                  <a:txBody>
                    <a:bodyPr/>
                    <a:lstStyle/>
                    <a:p>
                      <a:pPr>
                        <a:lnSpc>
                          <a:spcPct val="100000"/>
                        </a:lnSpc>
                      </a:pPr>
                      <a:r>
                        <a:rPr lang="en-US" sz="1500" b="1" strike="noStrike" spc="-1">
                          <a:solidFill>
                            <a:srgbClr val="000000"/>
                          </a:solidFill>
                          <a:uFill>
                            <a:solidFill>
                              <a:srgbClr val="FFFFFF"/>
                            </a:solidFill>
                          </a:uFill>
                          <a:latin typeface="Arial"/>
                        </a:rPr>
                        <a:t>B</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a:solidFill>
                            <a:srgbClr val="000000"/>
                          </a:solidFill>
                          <a:uFill>
                            <a:solidFill>
                              <a:srgbClr val="FFFFFF"/>
                            </a:solidFill>
                          </a:uFill>
                          <a:latin typeface="Arial"/>
                        </a:rPr>
                        <a:t>8</a:t>
                      </a:r>
                      <a:endParaRPr lang="en-US" sz="1800" b="0" strike="noStrike" spc="-1">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2"/>
                  </a:ext>
                </a:extLst>
              </a:tr>
              <a:tr h="384840">
                <a:tc>
                  <a:txBody>
                    <a:bodyPr/>
                    <a:lstStyle/>
                    <a:p>
                      <a:pPr>
                        <a:lnSpc>
                          <a:spcPct val="100000"/>
                        </a:lnSpc>
                      </a:pPr>
                      <a:r>
                        <a:rPr lang="en-US" sz="1500" b="1" strike="noStrike" spc="-1">
                          <a:solidFill>
                            <a:srgbClr val="000000"/>
                          </a:solidFill>
                          <a:uFill>
                            <a:solidFill>
                              <a:srgbClr val="FFFFFF"/>
                            </a:solidFill>
                          </a:uFill>
                          <a:latin typeface="Arial"/>
                        </a:rPr>
                        <a:t>C</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a:solidFill>
                            <a:srgbClr val="000000"/>
                          </a:solidFill>
                          <a:uFill>
                            <a:solidFill>
                              <a:srgbClr val="FFFFFF"/>
                            </a:solidFill>
                          </a:uFill>
                          <a:latin typeface="Arial"/>
                        </a:rPr>
                        <a:t>12</a:t>
                      </a:r>
                      <a:endParaRPr lang="en-US" sz="1800" b="0" strike="noStrike" spc="-1">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3"/>
                  </a:ext>
                </a:extLst>
              </a:tr>
              <a:tr h="384840">
                <a:tc>
                  <a:txBody>
                    <a:bodyPr/>
                    <a:lstStyle/>
                    <a:p>
                      <a:pPr>
                        <a:lnSpc>
                          <a:spcPct val="100000"/>
                        </a:lnSpc>
                      </a:pPr>
                      <a:r>
                        <a:rPr lang="en-US" sz="1500" b="1" strike="noStrike" spc="-1">
                          <a:solidFill>
                            <a:srgbClr val="000000"/>
                          </a:solidFill>
                          <a:uFill>
                            <a:solidFill>
                              <a:srgbClr val="FFFFFF"/>
                            </a:solidFill>
                          </a:uFill>
                          <a:latin typeface="Arial"/>
                        </a:rPr>
                        <a:t>D</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a:solidFill>
                            <a:srgbClr val="000000"/>
                          </a:solidFill>
                          <a:uFill>
                            <a:solidFill>
                              <a:srgbClr val="FFFFFF"/>
                            </a:solidFill>
                          </a:uFill>
                          <a:latin typeface="Arial"/>
                        </a:rPr>
                        <a:t>14</a:t>
                      </a:r>
                      <a:endParaRPr lang="en-US" sz="1800" b="0" strike="noStrike" spc="-1">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4"/>
                  </a:ext>
                </a:extLst>
              </a:tr>
              <a:tr h="385560">
                <a:tc>
                  <a:txBody>
                    <a:bodyPr/>
                    <a:lstStyle/>
                    <a:p>
                      <a:pPr>
                        <a:lnSpc>
                          <a:spcPct val="100000"/>
                        </a:lnSpc>
                      </a:pPr>
                      <a:r>
                        <a:rPr lang="en-US" sz="1500" b="1" strike="noStrike" spc="-1">
                          <a:solidFill>
                            <a:srgbClr val="000000"/>
                          </a:solidFill>
                          <a:uFill>
                            <a:solidFill>
                              <a:srgbClr val="FFFFFF"/>
                            </a:solidFill>
                          </a:uFill>
                          <a:latin typeface="Arial"/>
                        </a:rPr>
                        <a:t>E</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a:solidFill>
                            <a:srgbClr val="000000"/>
                          </a:solidFill>
                          <a:uFill>
                            <a:solidFill>
                              <a:srgbClr val="FFFFFF"/>
                            </a:solidFill>
                          </a:uFill>
                          <a:latin typeface="Arial"/>
                        </a:rPr>
                        <a:t>16</a:t>
                      </a:r>
                      <a:endParaRPr lang="en-US" sz="1800" b="0" strike="noStrike" spc="-1">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5"/>
                  </a:ext>
                </a:extLst>
              </a:tr>
            </a:tbl>
          </a:graphicData>
        </a:graphic>
      </p:graphicFrame>
      <p:sp>
        <p:nvSpPr>
          <p:cNvPr id="288" name="CustomShape 4"/>
          <p:cNvSpPr/>
          <p:nvPr/>
        </p:nvSpPr>
        <p:spPr>
          <a:xfrm>
            <a:off x="1614240" y="1191240"/>
            <a:ext cx="6105562" cy="820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r>
              <a:rPr lang="en-US" sz="1600" b="0" strike="noStrike" spc="-1" dirty="0">
                <a:solidFill>
                  <a:srgbClr val="000000"/>
                </a:solidFill>
                <a:uFill>
                  <a:solidFill>
                    <a:srgbClr val="FFFFFF"/>
                  </a:solidFill>
                </a:uFill>
                <a:latin typeface="Arial"/>
              </a:rPr>
              <a:t>If there is a 48B cache with 8 bytes per block and 3 cache lines per set, how many misses if foo is called twice</a:t>
            </a:r>
            <a:r>
              <a:rPr lang="en-US" sz="1600" spc="-1" dirty="0">
                <a:solidFill>
                  <a:srgbClr val="000000"/>
                </a:solidFill>
                <a:uFill>
                  <a:solidFill>
                    <a:srgbClr val="FFFFFF"/>
                  </a:solidFill>
                </a:uFill>
              </a:rPr>
              <a:t>? N still equals 16.</a:t>
            </a:r>
            <a:endParaRPr lang="en-US" spc="-1" dirty="0">
              <a:solidFill>
                <a:srgbClr val="000000"/>
              </a:solidFill>
              <a:uFill>
                <a:solidFill>
                  <a:srgbClr val="FFFFFF"/>
                </a:solidFill>
              </a:uFill>
            </a:endParaRPr>
          </a:p>
          <a:p>
            <a:pPr>
              <a:lnSpc>
                <a:spcPct val="100000"/>
              </a:lnSpc>
            </a:pPr>
            <a:br>
              <a:rPr lang="en-US" sz="1100" b="0" strike="noStrike" spc="-1" dirty="0">
                <a:solidFill>
                  <a:srgbClr val="000000"/>
                </a:solidFill>
                <a:uFill>
                  <a:solidFill>
                    <a:srgbClr val="FFFFFF"/>
                  </a:solidFill>
                </a:uFill>
                <a:latin typeface="Arial"/>
              </a:rPr>
            </a:br>
            <a:r>
              <a:rPr lang="en-US" sz="1100" b="0" strike="noStrike" spc="-1" dirty="0">
                <a:solidFill>
                  <a:srgbClr val="000000"/>
                </a:solidFill>
                <a:uFill>
                  <a:solidFill>
                    <a:srgbClr val="FFFFFF"/>
                  </a:solidFill>
                </a:uFill>
                <a:latin typeface="Arial"/>
              </a:rPr>
              <a:t>NOTE: This </a:t>
            </a:r>
            <a:r>
              <a:rPr lang="en-US" sz="1100" spc="-1" dirty="0">
                <a:solidFill>
                  <a:srgbClr val="000000"/>
                </a:solidFill>
                <a:uFill>
                  <a:solidFill>
                    <a:srgbClr val="FFFFFF"/>
                  </a:solidFill>
                </a:uFill>
                <a:latin typeface="Arial"/>
              </a:rPr>
              <a:t>is a contrived example since the number of cache lines must be a power of 2. However, it still demonstrates an important point.</a:t>
            </a:r>
          </a:p>
        </p:txBody>
      </p:sp>
    </p:spTree>
    <p:extLst>
      <p:ext uri="{BB962C8B-B14F-4D97-AF65-F5344CB8AC3E}">
        <p14:creationId xmlns:p14="http://schemas.microsoft.com/office/powerpoint/2010/main" val="2323665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TextShape 1"/>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Reminders: Cache Lab</a:t>
            </a:r>
            <a:endParaRPr lang="en-US" sz="1350" b="0" strike="noStrike" spc="-1">
              <a:solidFill>
                <a:srgbClr val="000000"/>
              </a:solidFill>
              <a:uFill>
                <a:solidFill>
                  <a:srgbClr val="FFFFFF"/>
                </a:solidFill>
              </a:uFill>
              <a:latin typeface="Arial"/>
            </a:endParaRPr>
          </a:p>
        </p:txBody>
      </p:sp>
      <p:sp>
        <p:nvSpPr>
          <p:cNvPr id="90" name="TextShape 2"/>
          <p:cNvSpPr txBox="1"/>
          <p:nvPr/>
        </p:nvSpPr>
        <p:spPr>
          <a:xfrm>
            <a:off x="628560" y="1369080"/>
            <a:ext cx="7886520" cy="3263040"/>
          </a:xfrm>
          <a:prstGeom prst="rect">
            <a:avLst/>
          </a:prstGeom>
          <a:noFill/>
          <a:ln>
            <a:noFill/>
          </a:ln>
        </p:spPr>
        <p:txBody>
          <a:bodyPr/>
          <a:lstStyle/>
          <a:p>
            <a:pPr marL="171360" indent="-171000">
              <a:lnSpc>
                <a:spcPct val="90000"/>
              </a:lnSpc>
              <a:buClr>
                <a:srgbClr val="000000"/>
              </a:buClr>
              <a:buFont typeface="Arial"/>
              <a:buChar char="•"/>
            </a:pPr>
            <a:r>
              <a:rPr lang="en-US" sz="2100" b="0" strike="noStrike" spc="-1" dirty="0">
                <a:solidFill>
                  <a:srgbClr val="000000"/>
                </a:solidFill>
                <a:uFill>
                  <a:solidFill>
                    <a:srgbClr val="FFFFFF"/>
                  </a:solidFill>
                </a:uFill>
                <a:latin typeface="Arial"/>
              </a:rPr>
              <a:t>Part 1: Write a cache </a:t>
            </a:r>
            <a:r>
              <a:rPr lang="en-US" sz="2100" b="1" u="sng" strike="noStrike" spc="-1" dirty="0">
                <a:solidFill>
                  <a:srgbClr val="000000"/>
                </a:solidFill>
                <a:uFill>
                  <a:solidFill>
                    <a:srgbClr val="FFFFFF"/>
                  </a:solidFill>
                </a:uFill>
                <a:latin typeface="Arial"/>
              </a:rPr>
              <a:t>simulator</a:t>
            </a:r>
          </a:p>
          <a:p>
            <a:pPr marL="628560" lvl="1" indent="-171000">
              <a:lnSpc>
                <a:spcPct val="90000"/>
              </a:lnSpc>
              <a:buClr>
                <a:srgbClr val="000000"/>
              </a:buClr>
              <a:buFont typeface="Arial"/>
              <a:buChar char="•"/>
            </a:pPr>
            <a:r>
              <a:rPr lang="en-US" spc="-1" dirty="0">
                <a:solidFill>
                  <a:srgbClr val="000000"/>
                </a:solidFill>
                <a:uFill>
                  <a:solidFill>
                    <a:srgbClr val="FFFFFF"/>
                  </a:solidFill>
                </a:uFill>
                <a:latin typeface="Arial"/>
              </a:rPr>
              <a:t>Substantial amount of C code!</a:t>
            </a:r>
          </a:p>
          <a:p>
            <a:pPr marL="457560" lvl="1">
              <a:lnSpc>
                <a:spcPct val="90000"/>
              </a:lnSpc>
              <a:buClr>
                <a:srgbClr val="000000"/>
              </a:buClr>
            </a:pPr>
            <a:endParaRPr lang="en-US" b="0" strike="noStrike" spc="-1" dirty="0">
              <a:solidFill>
                <a:srgbClr val="000000"/>
              </a:solidFill>
              <a:uFill>
                <a:solidFill>
                  <a:srgbClr val="FFFFFF"/>
                </a:solidFill>
              </a:uFill>
              <a:latin typeface="Arial"/>
            </a:endParaRPr>
          </a:p>
          <a:p>
            <a:pPr marL="171360" indent="-171000">
              <a:lnSpc>
                <a:spcPct val="90000"/>
              </a:lnSpc>
              <a:buClr>
                <a:srgbClr val="000000"/>
              </a:buClr>
              <a:buFont typeface="Arial"/>
              <a:buChar char="•"/>
            </a:pPr>
            <a:r>
              <a:rPr lang="en-US" sz="2100" spc="-1" dirty="0">
                <a:solidFill>
                  <a:srgbClr val="000000"/>
                </a:solidFill>
                <a:uFill>
                  <a:solidFill>
                    <a:srgbClr val="FFFFFF"/>
                  </a:solidFill>
                </a:uFill>
                <a:latin typeface="Arial"/>
              </a:rPr>
              <a:t>Part 2: </a:t>
            </a:r>
            <a:r>
              <a:rPr lang="en-US" sz="2100" b="0" strike="noStrike" spc="-1" dirty="0">
                <a:solidFill>
                  <a:srgbClr val="000000"/>
                </a:solidFill>
                <a:uFill>
                  <a:solidFill>
                    <a:srgbClr val="FFFFFF"/>
                  </a:solidFill>
                </a:uFill>
                <a:latin typeface="Arial"/>
              </a:rPr>
              <a:t>Optimize some code to minimize cache misses</a:t>
            </a:r>
          </a:p>
          <a:p>
            <a:pPr marL="628560" lvl="1" indent="-171000">
              <a:lnSpc>
                <a:spcPct val="90000"/>
              </a:lnSpc>
              <a:buClr>
                <a:srgbClr val="000000"/>
              </a:buClr>
              <a:buFont typeface="Arial"/>
              <a:buChar char="•"/>
            </a:pPr>
            <a:r>
              <a:rPr lang="en-US" spc="-1" dirty="0">
                <a:solidFill>
                  <a:srgbClr val="000000"/>
                </a:solidFill>
                <a:uFill>
                  <a:solidFill>
                    <a:srgbClr val="FFFFFF"/>
                  </a:solidFill>
                </a:uFill>
                <a:latin typeface="Arial"/>
              </a:rPr>
              <a:t>Substantial amount of thinking!</a:t>
            </a:r>
            <a:endParaRPr lang="en-US" b="0" strike="noStrike" spc="-1" dirty="0">
              <a:solidFill>
                <a:srgbClr val="000000"/>
              </a:solidFill>
              <a:uFill>
                <a:solidFill>
                  <a:srgbClr val="FFFFFF"/>
                </a:solidFill>
              </a:uFill>
              <a:latin typeface="Arial"/>
            </a:endParaRPr>
          </a:p>
          <a:p>
            <a:pPr marL="171360" indent="-171000">
              <a:lnSpc>
                <a:spcPct val="90000"/>
              </a:lnSpc>
              <a:buClr>
                <a:srgbClr val="000000"/>
              </a:buClr>
              <a:buFont typeface="Arial"/>
              <a:buChar char="•"/>
            </a:pPr>
            <a:endParaRPr lang="en-US" sz="2100" b="0" strike="noStrike" spc="-1" dirty="0">
              <a:solidFill>
                <a:srgbClr val="000000"/>
              </a:solidFill>
              <a:uFill>
                <a:solidFill>
                  <a:srgbClr val="FFFFFF"/>
                </a:solidFill>
              </a:uFill>
              <a:latin typeface="Arial"/>
            </a:endParaRPr>
          </a:p>
          <a:p>
            <a:pPr marL="171360" indent="-171000">
              <a:lnSpc>
                <a:spcPct val="90000"/>
              </a:lnSpc>
              <a:buClr>
                <a:srgbClr val="000000"/>
              </a:buClr>
              <a:buFont typeface="Arial"/>
              <a:buChar char="•"/>
            </a:pPr>
            <a:r>
              <a:rPr lang="en-US" sz="2100" spc="-1" dirty="0">
                <a:solidFill>
                  <a:srgbClr val="000000"/>
                </a:solidFill>
                <a:uFill>
                  <a:solidFill>
                    <a:srgbClr val="FFFFFF"/>
                  </a:solidFill>
                </a:uFill>
                <a:latin typeface="Arial"/>
              </a:rPr>
              <a:t>Part 3: </a:t>
            </a:r>
            <a:r>
              <a:rPr lang="en-US" sz="2100" b="0" strike="noStrike" spc="-1" dirty="0">
                <a:solidFill>
                  <a:srgbClr val="000000"/>
                </a:solidFill>
                <a:uFill>
                  <a:solidFill>
                    <a:srgbClr val="FFFFFF"/>
                  </a:solidFill>
                </a:uFill>
                <a:latin typeface="Arial"/>
              </a:rPr>
              <a:t>Style Grades</a:t>
            </a:r>
          </a:p>
          <a:p>
            <a:pPr marL="514440" lvl="1" indent="-171000">
              <a:lnSpc>
                <a:spcPct val="100000"/>
              </a:lnSpc>
              <a:buClr>
                <a:srgbClr val="000000"/>
              </a:buClr>
              <a:buFont typeface="Arial"/>
              <a:buChar char="•"/>
            </a:pPr>
            <a:r>
              <a:rPr lang="en-US" sz="1800" b="0" strike="noStrike" spc="-1" dirty="0">
                <a:solidFill>
                  <a:srgbClr val="000000"/>
                </a:solidFill>
                <a:uFill>
                  <a:solidFill>
                    <a:srgbClr val="FFFFFF"/>
                  </a:solidFill>
                </a:uFill>
                <a:latin typeface="Arial"/>
              </a:rPr>
              <a:t>Worth about a letter grade on this assignment</a:t>
            </a:r>
          </a:p>
          <a:p>
            <a:pPr marL="514440" lvl="1" indent="-171000">
              <a:lnSpc>
                <a:spcPct val="100000"/>
              </a:lnSpc>
              <a:buClr>
                <a:srgbClr val="000000"/>
              </a:buClr>
              <a:buFont typeface="Arial"/>
              <a:buChar char="•"/>
            </a:pPr>
            <a:r>
              <a:rPr lang="en-US" spc="-1" dirty="0">
                <a:solidFill>
                  <a:srgbClr val="000000"/>
                </a:solidFill>
                <a:uFill>
                  <a:solidFill>
                    <a:srgbClr val="FFFFFF"/>
                  </a:solidFill>
                </a:uFill>
                <a:latin typeface="Arial"/>
              </a:rPr>
              <a:t>Few examples in appendix</a:t>
            </a:r>
          </a:p>
          <a:p>
            <a:pPr marL="514440" lvl="1" indent="-171000">
              <a:lnSpc>
                <a:spcPct val="100000"/>
              </a:lnSpc>
              <a:buClr>
                <a:srgbClr val="000000"/>
              </a:buClr>
              <a:buFont typeface="Arial"/>
              <a:buChar char="•"/>
            </a:pPr>
            <a:r>
              <a:rPr lang="en-US" b="0" strike="noStrike" spc="-1" dirty="0">
                <a:solidFill>
                  <a:srgbClr val="000000"/>
                </a:solidFill>
                <a:uFill>
                  <a:solidFill>
                    <a:srgbClr val="FFFFFF"/>
                  </a:solidFill>
                </a:uFill>
                <a:latin typeface="Arial"/>
              </a:rPr>
              <a:t>Full guide on course website</a:t>
            </a:r>
          </a:p>
          <a:p>
            <a:pPr marL="514440" lvl="1" indent="-171000">
              <a:lnSpc>
                <a:spcPct val="100000"/>
              </a:lnSpc>
              <a:buClr>
                <a:srgbClr val="000000"/>
              </a:buClr>
              <a:buFont typeface="Arial"/>
              <a:buChar char="•"/>
            </a:pPr>
            <a:r>
              <a:rPr lang="en-US" spc="-1">
                <a:solidFill>
                  <a:srgbClr val="000000"/>
                </a:solidFill>
                <a:uFill>
                  <a:solidFill>
                    <a:srgbClr val="FFFFFF"/>
                  </a:solidFill>
                </a:uFill>
                <a:latin typeface="Arial"/>
              </a:rPr>
              <a:t>Git matters!</a:t>
            </a:r>
            <a:endParaRPr lang="en-US"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 name="TextShape 1"/>
          <p:cNvSpPr txBox="1"/>
          <p:nvPr/>
        </p:nvSpPr>
        <p:spPr>
          <a:xfrm>
            <a:off x="1614240" y="2361240"/>
            <a:ext cx="3501360" cy="2270520"/>
          </a:xfrm>
          <a:prstGeom prst="rect">
            <a:avLst/>
          </a:prstGeom>
          <a:noFill/>
          <a:ln>
            <a:noFill/>
          </a:ln>
        </p:spPr>
        <p:txBody>
          <a:bodyPr/>
          <a:lstStyle/>
          <a:p>
            <a:pPr marL="360">
              <a:lnSpc>
                <a:spcPct val="90000"/>
              </a:lnSpc>
              <a:buClr>
                <a:srgbClr val="000000"/>
              </a:buClr>
            </a:pPr>
            <a:r>
              <a:rPr lang="en-US" sz="1639" spc="-1" dirty="0">
                <a:solidFill>
                  <a:srgbClr val="000000"/>
                </a:solidFill>
                <a:uFill>
                  <a:solidFill>
                    <a:srgbClr val="FFFFFF"/>
                  </a:solidFill>
                </a:uFill>
                <a:latin typeface="Courier New"/>
              </a:rPr>
              <a:t>int foo(int* a, int N)</a:t>
            </a:r>
            <a:endParaRPr lang="en-US" sz="2100" spc="-1" dirty="0">
              <a:solidFill>
                <a:srgbClr val="000000"/>
              </a:solidFill>
              <a:uFill>
                <a:solidFill>
                  <a:srgbClr val="FFFFFF"/>
                </a:solidFill>
              </a:uFill>
            </a:endParaRPr>
          </a:p>
          <a:p>
            <a:pPr marL="360">
              <a:lnSpc>
                <a:spcPct val="90000"/>
              </a:lnSpc>
              <a:buClr>
                <a:srgbClr val="000000"/>
              </a:buClr>
            </a:pPr>
            <a:r>
              <a:rPr lang="en-US" sz="1639" spc="-1" dirty="0">
                <a:solidFill>
                  <a:srgbClr val="000000"/>
                </a:solidFill>
                <a:uFill>
                  <a:solidFill>
                    <a:srgbClr val="FFFFFF"/>
                  </a:solidFill>
                </a:uFill>
                <a:latin typeface="Courier New"/>
              </a:rPr>
              <a:t>{</a:t>
            </a:r>
            <a:endParaRPr lang="en-US" sz="2100" spc="-1" dirty="0">
              <a:solidFill>
                <a:srgbClr val="000000"/>
              </a:solidFill>
              <a:uFill>
                <a:solidFill>
                  <a:srgbClr val="FFFFFF"/>
                </a:solidFill>
              </a:uFill>
            </a:endParaRPr>
          </a:p>
          <a:p>
            <a:pPr marL="360">
              <a:lnSpc>
                <a:spcPct val="90000"/>
              </a:lnSpc>
              <a:buClr>
                <a:srgbClr val="000000"/>
              </a:buClr>
            </a:pPr>
            <a:r>
              <a:rPr lang="en-US" sz="1639" spc="-1" dirty="0">
                <a:solidFill>
                  <a:srgbClr val="000000"/>
                </a:solidFill>
                <a:uFill>
                  <a:solidFill>
                    <a:srgbClr val="FFFFFF"/>
                  </a:solidFill>
                </a:uFill>
                <a:latin typeface="Courier New"/>
              </a:rPr>
              <a:t>    int </a:t>
            </a:r>
            <a:r>
              <a:rPr lang="en-US" sz="1639" spc="-1" dirty="0" err="1">
                <a:solidFill>
                  <a:srgbClr val="000000"/>
                </a:solidFill>
                <a:uFill>
                  <a:solidFill>
                    <a:srgbClr val="FFFFFF"/>
                  </a:solidFill>
                </a:uFill>
                <a:latin typeface="Courier New"/>
              </a:rPr>
              <a:t>i</a:t>
            </a:r>
            <a:r>
              <a:rPr lang="en-US" sz="1639" spc="-1" dirty="0">
                <a:solidFill>
                  <a:srgbClr val="000000"/>
                </a:solidFill>
                <a:uFill>
                  <a:solidFill>
                    <a:srgbClr val="FFFFFF"/>
                  </a:solidFill>
                </a:uFill>
                <a:latin typeface="Courier New"/>
              </a:rPr>
              <a:t>;</a:t>
            </a:r>
          </a:p>
          <a:p>
            <a:pPr marL="360">
              <a:lnSpc>
                <a:spcPct val="90000"/>
              </a:lnSpc>
              <a:buClr>
                <a:srgbClr val="000000"/>
              </a:buClr>
            </a:pPr>
            <a:r>
              <a:rPr lang="en-US" sz="1639" spc="-1" dirty="0">
                <a:solidFill>
                  <a:srgbClr val="000000"/>
                </a:solidFill>
                <a:uFill>
                  <a:solidFill>
                    <a:srgbClr val="FFFFFF"/>
                  </a:solidFill>
                </a:uFill>
                <a:latin typeface="Courier New"/>
              </a:rPr>
              <a:t>    int sum = 0;</a:t>
            </a:r>
            <a:endParaRPr lang="en-US" sz="2100" spc="-1" dirty="0">
              <a:solidFill>
                <a:srgbClr val="000000"/>
              </a:solidFill>
              <a:uFill>
                <a:solidFill>
                  <a:srgbClr val="FFFFFF"/>
                </a:solidFill>
              </a:uFill>
            </a:endParaRPr>
          </a:p>
          <a:p>
            <a:pPr marL="360">
              <a:lnSpc>
                <a:spcPct val="90000"/>
              </a:lnSpc>
              <a:buClr>
                <a:srgbClr val="000000"/>
              </a:buClr>
            </a:pPr>
            <a:r>
              <a:rPr lang="en-US" sz="1639" spc="-1" dirty="0">
                <a:solidFill>
                  <a:srgbClr val="000000"/>
                </a:solidFill>
                <a:uFill>
                  <a:solidFill>
                    <a:srgbClr val="FFFFFF"/>
                  </a:solidFill>
                </a:uFill>
                <a:latin typeface="Courier New"/>
              </a:rPr>
              <a:t>    for(</a:t>
            </a:r>
            <a:r>
              <a:rPr lang="en-US" sz="1639" spc="-1" dirty="0" err="1">
                <a:solidFill>
                  <a:srgbClr val="000000"/>
                </a:solidFill>
                <a:uFill>
                  <a:solidFill>
                    <a:srgbClr val="FFFFFF"/>
                  </a:solidFill>
                </a:uFill>
                <a:latin typeface="Courier New"/>
              </a:rPr>
              <a:t>i</a:t>
            </a:r>
            <a:r>
              <a:rPr lang="en-US" sz="1639" spc="-1" dirty="0">
                <a:solidFill>
                  <a:srgbClr val="000000"/>
                </a:solidFill>
                <a:uFill>
                  <a:solidFill>
                    <a:srgbClr val="FFFFFF"/>
                  </a:solidFill>
                </a:uFill>
                <a:latin typeface="Courier New"/>
              </a:rPr>
              <a:t> = 0; </a:t>
            </a:r>
            <a:r>
              <a:rPr lang="en-US" sz="1639" spc="-1" dirty="0" err="1">
                <a:solidFill>
                  <a:srgbClr val="000000"/>
                </a:solidFill>
                <a:uFill>
                  <a:solidFill>
                    <a:srgbClr val="FFFFFF"/>
                  </a:solidFill>
                </a:uFill>
                <a:latin typeface="Courier New"/>
              </a:rPr>
              <a:t>i</a:t>
            </a:r>
            <a:r>
              <a:rPr lang="en-US" sz="1639" spc="-1" dirty="0">
                <a:solidFill>
                  <a:srgbClr val="000000"/>
                </a:solidFill>
                <a:uFill>
                  <a:solidFill>
                    <a:srgbClr val="FFFFFF"/>
                  </a:solidFill>
                </a:uFill>
                <a:latin typeface="Courier New"/>
              </a:rPr>
              <a:t> &lt; N; </a:t>
            </a:r>
            <a:r>
              <a:rPr lang="en-US" sz="1639" spc="-1" dirty="0" err="1">
                <a:solidFill>
                  <a:srgbClr val="000000"/>
                </a:solidFill>
                <a:uFill>
                  <a:solidFill>
                    <a:srgbClr val="FFFFFF"/>
                  </a:solidFill>
                </a:uFill>
                <a:latin typeface="Courier New"/>
              </a:rPr>
              <a:t>i</a:t>
            </a:r>
            <a:r>
              <a:rPr lang="en-US" sz="1639" spc="-1" dirty="0">
                <a:solidFill>
                  <a:srgbClr val="000000"/>
                </a:solidFill>
                <a:uFill>
                  <a:solidFill>
                    <a:srgbClr val="FFFFFF"/>
                  </a:solidFill>
                </a:uFill>
                <a:latin typeface="Courier New"/>
              </a:rPr>
              <a:t>++)</a:t>
            </a:r>
          </a:p>
          <a:p>
            <a:pPr marL="360">
              <a:lnSpc>
                <a:spcPct val="90000"/>
              </a:lnSpc>
              <a:buClr>
                <a:srgbClr val="000000"/>
              </a:buClr>
            </a:pPr>
            <a:r>
              <a:rPr lang="en-US" sz="1639" spc="-1" dirty="0">
                <a:solidFill>
                  <a:srgbClr val="000000"/>
                </a:solidFill>
                <a:uFill>
                  <a:solidFill>
                    <a:srgbClr val="FFFFFF"/>
                  </a:solidFill>
                </a:uFill>
                <a:latin typeface="Courier New"/>
              </a:rPr>
              <a:t>    {</a:t>
            </a:r>
            <a:endParaRPr lang="en-US" sz="2100" spc="-1" dirty="0">
              <a:solidFill>
                <a:srgbClr val="000000"/>
              </a:solidFill>
              <a:uFill>
                <a:solidFill>
                  <a:srgbClr val="FFFFFF"/>
                </a:solidFill>
              </a:uFill>
            </a:endParaRPr>
          </a:p>
          <a:p>
            <a:pPr marL="360">
              <a:lnSpc>
                <a:spcPct val="90000"/>
              </a:lnSpc>
              <a:buClr>
                <a:srgbClr val="000000"/>
              </a:buClr>
            </a:pPr>
            <a:r>
              <a:rPr lang="en-US" sz="1639" spc="-1" dirty="0">
                <a:solidFill>
                  <a:srgbClr val="000000"/>
                </a:solidFill>
                <a:uFill>
                  <a:solidFill>
                    <a:srgbClr val="FFFFFF"/>
                  </a:solidFill>
                </a:uFill>
                <a:latin typeface="Courier New"/>
              </a:rPr>
              <a:t>        sum += a[</a:t>
            </a:r>
            <a:r>
              <a:rPr lang="en-US" sz="1639" spc="-1" dirty="0" err="1">
                <a:solidFill>
                  <a:srgbClr val="000000"/>
                </a:solidFill>
                <a:uFill>
                  <a:solidFill>
                    <a:srgbClr val="FFFFFF"/>
                  </a:solidFill>
                </a:uFill>
                <a:latin typeface="Courier New"/>
              </a:rPr>
              <a:t>i</a:t>
            </a:r>
            <a:r>
              <a:rPr lang="en-US" sz="1639" spc="-1" dirty="0">
                <a:solidFill>
                  <a:srgbClr val="000000"/>
                </a:solidFill>
                <a:uFill>
                  <a:solidFill>
                    <a:srgbClr val="FFFFFF"/>
                  </a:solidFill>
                </a:uFill>
                <a:latin typeface="Courier New"/>
              </a:rPr>
              <a:t>];</a:t>
            </a:r>
          </a:p>
          <a:p>
            <a:pPr marL="360">
              <a:lnSpc>
                <a:spcPct val="90000"/>
              </a:lnSpc>
              <a:buClr>
                <a:srgbClr val="000000"/>
              </a:buClr>
            </a:pPr>
            <a:r>
              <a:rPr lang="en-US" sz="1639" spc="-1" dirty="0">
                <a:solidFill>
                  <a:srgbClr val="000000"/>
                </a:solidFill>
                <a:uFill>
                  <a:solidFill>
                    <a:srgbClr val="FFFFFF"/>
                  </a:solidFill>
                </a:uFill>
                <a:latin typeface="Courier New"/>
              </a:rPr>
              <a:t>    }</a:t>
            </a:r>
            <a:endParaRPr lang="en-US" sz="2100" spc="-1" dirty="0">
              <a:solidFill>
                <a:srgbClr val="000000"/>
              </a:solidFill>
              <a:uFill>
                <a:solidFill>
                  <a:srgbClr val="FFFFFF"/>
                </a:solidFill>
              </a:uFill>
            </a:endParaRPr>
          </a:p>
          <a:p>
            <a:pPr marL="360">
              <a:lnSpc>
                <a:spcPct val="90000"/>
              </a:lnSpc>
              <a:buClr>
                <a:srgbClr val="000000"/>
              </a:buClr>
            </a:pPr>
            <a:r>
              <a:rPr lang="en-US" sz="1639" spc="-1" dirty="0">
                <a:solidFill>
                  <a:srgbClr val="000000"/>
                </a:solidFill>
                <a:uFill>
                  <a:solidFill>
                    <a:srgbClr val="FFFFFF"/>
                  </a:solidFill>
                </a:uFill>
                <a:latin typeface="Courier New"/>
              </a:rPr>
              <a:t>    return sum;</a:t>
            </a:r>
            <a:endParaRPr lang="en-US" sz="2100" spc="-1" dirty="0">
              <a:solidFill>
                <a:srgbClr val="000000"/>
              </a:solidFill>
              <a:uFill>
                <a:solidFill>
                  <a:srgbClr val="FFFFFF"/>
                </a:solidFill>
              </a:uFill>
            </a:endParaRPr>
          </a:p>
          <a:p>
            <a:pPr marL="360">
              <a:lnSpc>
                <a:spcPct val="90000"/>
              </a:lnSpc>
              <a:buClr>
                <a:srgbClr val="000000"/>
              </a:buClr>
            </a:pPr>
            <a:r>
              <a:rPr lang="en-US" sz="1639" spc="-1" dirty="0">
                <a:solidFill>
                  <a:srgbClr val="000000"/>
                </a:solidFill>
                <a:uFill>
                  <a:solidFill>
                    <a:srgbClr val="FFFFFF"/>
                  </a:solidFill>
                </a:uFill>
                <a:latin typeface="Courier New"/>
              </a:rPr>
              <a:t>}</a:t>
            </a:r>
            <a:endParaRPr lang="en-US" sz="2100" spc="-1" dirty="0">
              <a:solidFill>
                <a:srgbClr val="000000"/>
              </a:solidFill>
              <a:uFill>
                <a:solidFill>
                  <a:srgbClr val="FFFFFF"/>
                </a:solidFill>
              </a:uFill>
            </a:endParaRPr>
          </a:p>
        </p:txBody>
      </p:sp>
      <p:sp>
        <p:nvSpPr>
          <p:cNvPr id="286" name="TextShape 2"/>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dirty="0">
                <a:solidFill>
                  <a:srgbClr val="000000"/>
                </a:solidFill>
                <a:uFill>
                  <a:solidFill>
                    <a:srgbClr val="FFFFFF"/>
                  </a:solidFill>
                </a:uFill>
                <a:latin typeface="Arial"/>
              </a:rPr>
              <a:t>Appendix: Cache Misses</a:t>
            </a:r>
            <a:endParaRPr lang="en-US" sz="1350" b="0" strike="noStrike" spc="-1" dirty="0">
              <a:solidFill>
                <a:srgbClr val="000000"/>
              </a:solidFill>
              <a:uFill>
                <a:solidFill>
                  <a:srgbClr val="FFFFFF"/>
                </a:solidFill>
              </a:uFill>
              <a:latin typeface="Arial"/>
            </a:endParaRPr>
          </a:p>
        </p:txBody>
      </p:sp>
      <p:graphicFrame>
        <p:nvGraphicFramePr>
          <p:cNvPr id="287" name="Table 3"/>
          <p:cNvGraphicFramePr/>
          <p:nvPr/>
        </p:nvGraphicFramePr>
        <p:xfrm>
          <a:off x="5998680" y="2249640"/>
          <a:ext cx="1871640" cy="2309760"/>
        </p:xfrm>
        <a:graphic>
          <a:graphicData uri="http://schemas.openxmlformats.org/drawingml/2006/table">
            <a:tbl>
              <a:tblPr/>
              <a:tblGrid>
                <a:gridCol w="372240">
                  <a:extLst>
                    <a:ext uri="{9D8B030D-6E8A-4147-A177-3AD203B41FA5}">
                      <a16:colId xmlns:a16="http://schemas.microsoft.com/office/drawing/2014/main" val="20000"/>
                    </a:ext>
                  </a:extLst>
                </a:gridCol>
                <a:gridCol w="1499400">
                  <a:extLst>
                    <a:ext uri="{9D8B030D-6E8A-4147-A177-3AD203B41FA5}">
                      <a16:colId xmlns:a16="http://schemas.microsoft.com/office/drawing/2014/main" val="20001"/>
                    </a:ext>
                  </a:extLst>
                </a:gridCol>
              </a:tblGrid>
              <a:tr h="384840">
                <a:tc>
                  <a:txBody>
                    <a:bodyPr/>
                    <a:lstStyle/>
                    <a:p>
                      <a:endParaRPr lang="en-US"/>
                    </a:p>
                  </a:txBody>
                  <a:tcPr marL="82800" marR="82800">
                    <a:noFill/>
                  </a:tcPr>
                </a:tc>
                <a:tc>
                  <a:txBody>
                    <a:bodyPr/>
                    <a:lstStyle/>
                    <a:p>
                      <a:pPr algn="ctr">
                        <a:lnSpc>
                          <a:spcPct val="100000"/>
                        </a:lnSpc>
                      </a:pPr>
                      <a:r>
                        <a:rPr lang="en-US" sz="1600" b="0" strike="noStrike" spc="-1">
                          <a:solidFill>
                            <a:srgbClr val="000000"/>
                          </a:solidFill>
                          <a:uFill>
                            <a:solidFill>
                              <a:srgbClr val="FFFFFF"/>
                            </a:solidFill>
                          </a:uFill>
                          <a:latin typeface="Arial"/>
                        </a:rPr>
                        <a:t>Misses</a:t>
                      </a:r>
                      <a:endParaRPr lang="en-US" sz="1800" b="0" strike="noStrike" spc="-1">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0"/>
                  </a:ext>
                </a:extLst>
              </a:tr>
              <a:tr h="384840">
                <a:tc>
                  <a:txBody>
                    <a:bodyPr/>
                    <a:lstStyle/>
                    <a:p>
                      <a:pPr>
                        <a:lnSpc>
                          <a:spcPct val="100000"/>
                        </a:lnSpc>
                      </a:pPr>
                      <a:r>
                        <a:rPr lang="en-US" sz="1500" b="1" strike="noStrike" spc="-1">
                          <a:solidFill>
                            <a:srgbClr val="000000"/>
                          </a:solidFill>
                          <a:uFill>
                            <a:solidFill>
                              <a:srgbClr val="FFFFFF"/>
                            </a:solidFill>
                          </a:uFill>
                          <a:latin typeface="Arial"/>
                        </a:rPr>
                        <a:t>A</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a:solidFill>
                            <a:srgbClr val="000000"/>
                          </a:solidFill>
                          <a:uFill>
                            <a:solidFill>
                              <a:srgbClr val="FFFFFF"/>
                            </a:solidFill>
                          </a:uFill>
                          <a:latin typeface="Arial"/>
                        </a:rPr>
                        <a:t>0</a:t>
                      </a:r>
                      <a:endParaRPr lang="en-US" sz="1800" b="0" strike="noStrike" spc="-1">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1"/>
                  </a:ext>
                </a:extLst>
              </a:tr>
              <a:tr h="384840">
                <a:tc>
                  <a:txBody>
                    <a:bodyPr/>
                    <a:lstStyle/>
                    <a:p>
                      <a:pPr>
                        <a:lnSpc>
                          <a:spcPct val="100000"/>
                        </a:lnSpc>
                      </a:pPr>
                      <a:r>
                        <a:rPr lang="en-US" sz="1500" b="1" strike="noStrike" spc="-1">
                          <a:solidFill>
                            <a:srgbClr val="000000"/>
                          </a:solidFill>
                          <a:uFill>
                            <a:solidFill>
                              <a:srgbClr val="FFFFFF"/>
                            </a:solidFill>
                          </a:uFill>
                          <a:latin typeface="Arial"/>
                        </a:rPr>
                        <a:t>B</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a:solidFill>
                            <a:srgbClr val="000000"/>
                          </a:solidFill>
                          <a:uFill>
                            <a:solidFill>
                              <a:srgbClr val="FFFFFF"/>
                            </a:solidFill>
                          </a:uFill>
                          <a:latin typeface="Arial"/>
                        </a:rPr>
                        <a:t>8</a:t>
                      </a:r>
                      <a:endParaRPr lang="en-US" sz="1800" b="0" strike="noStrike" spc="-1">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2"/>
                  </a:ext>
                </a:extLst>
              </a:tr>
              <a:tr h="384840">
                <a:tc>
                  <a:txBody>
                    <a:bodyPr/>
                    <a:lstStyle/>
                    <a:p>
                      <a:pPr>
                        <a:lnSpc>
                          <a:spcPct val="100000"/>
                        </a:lnSpc>
                      </a:pPr>
                      <a:r>
                        <a:rPr lang="en-US" sz="1500" b="1" strike="noStrike" spc="-1">
                          <a:solidFill>
                            <a:srgbClr val="000000"/>
                          </a:solidFill>
                          <a:uFill>
                            <a:solidFill>
                              <a:srgbClr val="FFFFFF"/>
                            </a:solidFill>
                          </a:uFill>
                          <a:latin typeface="Arial"/>
                        </a:rPr>
                        <a:t>C</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a:solidFill>
                            <a:srgbClr val="000000"/>
                          </a:solidFill>
                          <a:uFill>
                            <a:solidFill>
                              <a:srgbClr val="FFFFFF"/>
                            </a:solidFill>
                          </a:uFill>
                          <a:latin typeface="Arial"/>
                        </a:rPr>
                        <a:t>12</a:t>
                      </a:r>
                      <a:endParaRPr lang="en-US" sz="1800" b="0" strike="noStrike" spc="-1">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3"/>
                  </a:ext>
                </a:extLst>
              </a:tr>
              <a:tr h="384840">
                <a:tc>
                  <a:txBody>
                    <a:bodyPr/>
                    <a:lstStyle/>
                    <a:p>
                      <a:pPr>
                        <a:lnSpc>
                          <a:spcPct val="100000"/>
                        </a:lnSpc>
                      </a:pPr>
                      <a:r>
                        <a:rPr lang="en-US" sz="1500" b="1" strike="noStrike" spc="-1">
                          <a:solidFill>
                            <a:srgbClr val="000000"/>
                          </a:solidFill>
                          <a:uFill>
                            <a:solidFill>
                              <a:srgbClr val="FFFFFF"/>
                            </a:solidFill>
                          </a:uFill>
                          <a:latin typeface="Arial"/>
                        </a:rPr>
                        <a:t>D</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a:solidFill>
                            <a:srgbClr val="000000"/>
                          </a:solidFill>
                          <a:uFill>
                            <a:solidFill>
                              <a:srgbClr val="FFFFFF"/>
                            </a:solidFill>
                          </a:uFill>
                          <a:latin typeface="Arial"/>
                        </a:rPr>
                        <a:t>14</a:t>
                      </a:r>
                      <a:endParaRPr lang="en-US" sz="1800" b="0" strike="noStrike" spc="-1">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4"/>
                  </a:ext>
                </a:extLst>
              </a:tr>
              <a:tr h="385560">
                <a:tc>
                  <a:txBody>
                    <a:bodyPr/>
                    <a:lstStyle/>
                    <a:p>
                      <a:pPr>
                        <a:lnSpc>
                          <a:spcPct val="100000"/>
                        </a:lnSpc>
                      </a:pPr>
                      <a:r>
                        <a:rPr lang="en-US" sz="1500" b="1" strike="noStrike" spc="-1">
                          <a:solidFill>
                            <a:srgbClr val="000000"/>
                          </a:solidFill>
                          <a:uFill>
                            <a:solidFill>
                              <a:srgbClr val="FFFFFF"/>
                            </a:solidFill>
                          </a:uFill>
                          <a:latin typeface="Arial"/>
                        </a:rPr>
                        <a:t>E</a:t>
                      </a:r>
                      <a:endParaRPr lang="en-US" sz="1800" b="0" strike="noStrike" spc="-1">
                        <a:solidFill>
                          <a:srgbClr val="000000"/>
                        </a:solidFill>
                        <a:uFill>
                          <a:solidFill>
                            <a:srgbClr val="FFFFFF"/>
                          </a:solidFill>
                        </a:uFill>
                        <a:latin typeface="Arial"/>
                      </a:endParaRPr>
                    </a:p>
                  </a:txBody>
                  <a:tcPr marL="82800" marR="82800">
                    <a:noFill/>
                  </a:tcPr>
                </a:tc>
                <a:tc>
                  <a:txBody>
                    <a:bodyPr/>
                    <a:lstStyle/>
                    <a:p>
                      <a:pPr algn="ctr">
                        <a:lnSpc>
                          <a:spcPct val="100000"/>
                        </a:lnSpc>
                      </a:pPr>
                      <a:r>
                        <a:rPr lang="en-US" sz="1500" b="0" strike="noStrike" spc="-1">
                          <a:solidFill>
                            <a:srgbClr val="000000"/>
                          </a:solidFill>
                          <a:uFill>
                            <a:solidFill>
                              <a:srgbClr val="FFFFFF"/>
                            </a:solidFill>
                          </a:uFill>
                          <a:latin typeface="Arial"/>
                        </a:rPr>
                        <a:t>16</a:t>
                      </a:r>
                      <a:endParaRPr lang="en-US" sz="1800" b="0" strike="noStrike" spc="-1">
                        <a:solidFill>
                          <a:srgbClr val="000000"/>
                        </a:solidFill>
                        <a:uFill>
                          <a:solidFill>
                            <a:srgbClr val="FFFFFF"/>
                          </a:solidFill>
                        </a:uFill>
                        <a:latin typeface="Arial"/>
                      </a:endParaRPr>
                    </a:p>
                  </a:txBody>
                  <a:tcPr marL="82800" marR="82800">
                    <a:noFill/>
                  </a:tcPr>
                </a:tc>
                <a:extLst>
                  <a:ext uri="{0D108BD9-81ED-4DB2-BD59-A6C34878D82A}">
                    <a16:rowId xmlns:a16="http://schemas.microsoft.com/office/drawing/2014/main" val="10005"/>
                  </a:ext>
                </a:extLst>
              </a:tr>
            </a:tbl>
          </a:graphicData>
        </a:graphic>
      </p:graphicFrame>
      <p:sp>
        <p:nvSpPr>
          <p:cNvPr id="288" name="CustomShape 4"/>
          <p:cNvSpPr/>
          <p:nvPr/>
        </p:nvSpPr>
        <p:spPr>
          <a:xfrm>
            <a:off x="1614240" y="1191240"/>
            <a:ext cx="6113654" cy="820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US" sz="1600" b="0" strike="noStrike" spc="-1" dirty="0">
                <a:solidFill>
                  <a:srgbClr val="000000"/>
                </a:solidFill>
                <a:uFill>
                  <a:solidFill>
                    <a:srgbClr val="FFFFFF"/>
                  </a:solidFill>
                </a:uFill>
                <a:latin typeface="Arial"/>
              </a:rPr>
              <a:t>If there is a 48B cache with 8 bytes per block and 3 cache lines per set, how many misses if foo is called twice? N still equals 16.</a:t>
            </a:r>
          </a:p>
          <a:p>
            <a:br>
              <a:rPr lang="en-US" sz="1100" spc="-1" dirty="0">
                <a:solidFill>
                  <a:srgbClr val="000000"/>
                </a:solidFill>
                <a:uFill>
                  <a:solidFill>
                    <a:srgbClr val="FFFFFF"/>
                  </a:solidFill>
                </a:uFill>
              </a:rPr>
            </a:br>
            <a:r>
              <a:rPr lang="en-US" sz="1100" spc="-1" dirty="0">
                <a:solidFill>
                  <a:srgbClr val="000000"/>
                </a:solidFill>
                <a:uFill>
                  <a:solidFill>
                    <a:srgbClr val="FFFFFF"/>
                  </a:solidFill>
                </a:uFill>
              </a:rPr>
              <a:t>NOTE: This is a contrived example since the number of cache lines must be a power of 2. However, it still demonstrates an important point.</a:t>
            </a:r>
          </a:p>
          <a:p>
            <a:pPr>
              <a:lnSpc>
                <a:spcPct val="100000"/>
              </a:lnSpc>
            </a:pPr>
            <a:endParaRPr lang="en-US" sz="1800" b="0" strike="noStrike" spc="-1" dirty="0">
              <a:solidFill>
                <a:srgbClr val="000000"/>
              </a:solidFill>
              <a:uFill>
                <a:solidFill>
                  <a:srgbClr val="FFFFFF"/>
                </a:solidFill>
              </a:uFill>
              <a:latin typeface="Arial"/>
            </a:endParaRPr>
          </a:p>
        </p:txBody>
      </p:sp>
      <p:sp>
        <p:nvSpPr>
          <p:cNvPr id="289" name="CustomShape 5"/>
          <p:cNvSpPr/>
          <p:nvPr/>
        </p:nvSpPr>
        <p:spPr>
          <a:xfrm>
            <a:off x="5998680" y="4136680"/>
            <a:ext cx="342360" cy="342360"/>
          </a:xfrm>
          <a:prstGeom prst="ellipse">
            <a:avLst/>
          </a:prstGeom>
          <a:noFill/>
          <a:ln w="57240">
            <a:solidFill>
              <a:srgbClr val="00FF00"/>
            </a:solidFill>
            <a:round/>
          </a:ln>
        </p:spPr>
        <p:style>
          <a:lnRef idx="0">
            <a:scrgbClr r="0" g="0" b="0"/>
          </a:lnRef>
          <a:fillRef idx="0">
            <a:scrgbClr r="0" g="0" b="0"/>
          </a:fillRef>
          <a:effectRef idx="0">
            <a:scrgbClr r="0" g="0" b="0"/>
          </a:effectRef>
          <a:fontRef idx="minor"/>
        </p:style>
      </p:sp>
    </p:spTree>
    <p:extLst>
      <p:ext uri="{BB962C8B-B14F-4D97-AF65-F5344CB8AC3E}">
        <p14:creationId xmlns:p14="http://schemas.microsoft.com/office/powerpoint/2010/main" val="41277888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A7B84-191C-4FC5-854A-7D8240D69246}"/>
              </a:ext>
            </a:extLst>
          </p:cNvPr>
          <p:cNvSpPr>
            <a:spLocks noGrp="1"/>
          </p:cNvSpPr>
          <p:nvPr>
            <p:ph type="title"/>
          </p:nvPr>
        </p:nvSpPr>
        <p:spPr/>
        <p:txBody>
          <a:bodyPr/>
          <a:lstStyle/>
          <a:p>
            <a:r>
              <a:rPr lang="en-US" sz="3600" dirty="0"/>
              <a:t>Appendix: 48KB Cache Explained (1)</a:t>
            </a:r>
          </a:p>
        </p:txBody>
      </p:sp>
      <p:sp>
        <p:nvSpPr>
          <p:cNvPr id="4" name="Rectangle 3">
            <a:extLst>
              <a:ext uri="{FF2B5EF4-FFF2-40B4-BE49-F238E27FC236}">
                <a16:creationId xmlns:a16="http://schemas.microsoft.com/office/drawing/2014/main" id="{4890E44D-CF68-4724-B2AB-159803DA0F57}"/>
              </a:ext>
            </a:extLst>
          </p:cNvPr>
          <p:cNvSpPr/>
          <p:nvPr/>
        </p:nvSpPr>
        <p:spPr>
          <a:xfrm>
            <a:off x="628560" y="1267920"/>
            <a:ext cx="8147140" cy="3662541"/>
          </a:xfrm>
          <a:prstGeom prst="rect">
            <a:avLst/>
          </a:prstGeom>
        </p:spPr>
        <p:txBody>
          <a:bodyPr wrap="square">
            <a:spAutoFit/>
          </a:bodyPr>
          <a:lstStyle/>
          <a:p>
            <a:r>
              <a:rPr lang="en-US" sz="800" dirty="0">
                <a:latin typeface="Courier New" panose="02070309020205020404" pitchFamily="49" charset="0"/>
                <a:cs typeface="Courier New" panose="02070309020205020404" pitchFamily="49" charset="0"/>
              </a:rPr>
              <a:t>We access the int array in strides of 8 (note the comment and the </a:t>
            </a:r>
            <a:r>
              <a:rPr lang="en-US" sz="800" dirty="0" err="1">
                <a:latin typeface="Courier New" panose="02070309020205020404" pitchFamily="49" charset="0"/>
                <a:cs typeface="Courier New" panose="02070309020205020404" pitchFamily="49" charset="0"/>
              </a:rPr>
              <a:t>i</a:t>
            </a:r>
            <a:r>
              <a:rPr lang="en-US" sz="800" dirty="0">
                <a:latin typeface="Courier New" panose="02070309020205020404" pitchFamily="49" charset="0"/>
                <a:cs typeface="Courier New" panose="02070309020205020404" pitchFamily="49" charset="0"/>
              </a:rPr>
              <a:t> += 8). Each block is 64 bytes, which is enough to hold 16 </a:t>
            </a:r>
            <a:r>
              <a:rPr lang="en-US" sz="800" dirty="0" err="1">
                <a:latin typeface="Courier New" panose="02070309020205020404" pitchFamily="49" charset="0"/>
                <a:cs typeface="Courier New" panose="02070309020205020404" pitchFamily="49" charset="0"/>
              </a:rPr>
              <a:t>ints</a:t>
            </a:r>
            <a:r>
              <a:rPr lang="en-US" sz="800" dirty="0">
                <a:latin typeface="Courier New" panose="02070309020205020404" pitchFamily="49" charset="0"/>
                <a:cs typeface="Courier New" panose="02070309020205020404" pitchFamily="49" charset="0"/>
              </a:rPr>
              <a:t>, so in each block:</a:t>
            </a:r>
          </a:p>
          <a:p>
            <a:endParaRPr lang="en-US" sz="800" dirty="0">
              <a:latin typeface="Courier New" panose="02070309020205020404" pitchFamily="49" charset="0"/>
              <a:cs typeface="Courier New" panose="02070309020205020404" pitchFamily="49" charset="0"/>
            </a:endParaRPr>
          </a:p>
          <a:p>
            <a:r>
              <a:rPr lang="en-US" sz="800" dirty="0">
                <a:latin typeface="Courier New" panose="02070309020205020404" pitchFamily="49" charset="0"/>
                <a:cs typeface="Courier New" panose="02070309020205020404" pitchFamily="49" charset="0"/>
              </a:rPr>
              <a:t>| 8 </a:t>
            </a:r>
            <a:r>
              <a:rPr lang="en-US" sz="800" dirty="0" err="1">
                <a:latin typeface="Courier New" panose="02070309020205020404" pitchFamily="49" charset="0"/>
                <a:cs typeface="Courier New" panose="02070309020205020404" pitchFamily="49" charset="0"/>
              </a:rPr>
              <a:t>ints</a:t>
            </a:r>
            <a:r>
              <a:rPr lang="en-US" sz="800" dirty="0">
                <a:latin typeface="Courier New" panose="02070309020205020404" pitchFamily="49" charset="0"/>
                <a:cs typeface="Courier New" panose="02070309020205020404" pitchFamily="49" charset="0"/>
              </a:rPr>
              <a:t> = 32B  | 8 </a:t>
            </a:r>
            <a:r>
              <a:rPr lang="en-US" sz="800" dirty="0" err="1">
                <a:latin typeface="Courier New" panose="02070309020205020404" pitchFamily="49" charset="0"/>
                <a:cs typeface="Courier New" panose="02070309020205020404" pitchFamily="49" charset="0"/>
              </a:rPr>
              <a:t>ints</a:t>
            </a:r>
            <a:r>
              <a:rPr lang="en-US" sz="800" dirty="0">
                <a:latin typeface="Courier New" panose="02070309020205020404" pitchFamily="49" charset="0"/>
                <a:cs typeface="Courier New" panose="02070309020205020404" pitchFamily="49" charset="0"/>
              </a:rPr>
              <a:t> = 32B  |</a:t>
            </a:r>
          </a:p>
          <a:p>
            <a:r>
              <a:rPr lang="en-US" sz="800" dirty="0">
                <a:latin typeface="Courier New" panose="02070309020205020404" pitchFamily="49" charset="0"/>
                <a:cs typeface="Courier New" panose="02070309020205020404" pitchFamily="49" charset="0"/>
              </a:rPr>
              <a:t>+---------------+---------------+</a:t>
            </a:r>
          </a:p>
          <a:p>
            <a:r>
              <a:rPr lang="en-US" sz="800" dirty="0">
                <a:latin typeface="Courier New" panose="02070309020205020404" pitchFamily="49" charset="0"/>
                <a:cs typeface="Courier New" panose="02070309020205020404" pitchFamily="49" charset="0"/>
              </a:rPr>
              <a:t>|m| | | | | | | |h| | | | | | | |</a:t>
            </a:r>
          </a:p>
          <a:p>
            <a:r>
              <a:rPr lang="en-US" sz="800" dirty="0">
                <a:latin typeface="Courier New" panose="02070309020205020404" pitchFamily="49" charset="0"/>
                <a:cs typeface="Courier New" panose="02070309020205020404" pitchFamily="49" charset="0"/>
              </a:rPr>
              <a:t>+---------------+---------------+</a:t>
            </a:r>
          </a:p>
          <a:p>
            <a:r>
              <a:rPr lang="en-US" sz="800" dirty="0">
                <a:latin typeface="Courier New" panose="02070309020205020404" pitchFamily="49" charset="0"/>
                <a:cs typeface="Courier New" panose="02070309020205020404" pitchFamily="49" charset="0"/>
              </a:rPr>
              <a:t>|       16 </a:t>
            </a:r>
            <a:r>
              <a:rPr lang="en-US" sz="800" dirty="0" err="1">
                <a:latin typeface="Courier New" panose="02070309020205020404" pitchFamily="49" charset="0"/>
                <a:cs typeface="Courier New" panose="02070309020205020404" pitchFamily="49" charset="0"/>
              </a:rPr>
              <a:t>ints</a:t>
            </a:r>
            <a:r>
              <a:rPr lang="en-US" sz="800" dirty="0">
                <a:latin typeface="Courier New" panose="02070309020205020404" pitchFamily="49" charset="0"/>
                <a:cs typeface="Courier New" panose="02070309020205020404" pitchFamily="49" charset="0"/>
              </a:rPr>
              <a:t> = 64B           </a:t>
            </a:r>
          </a:p>
          <a:p>
            <a:endParaRPr lang="en-US" sz="800" dirty="0">
              <a:latin typeface="Courier New" panose="02070309020205020404" pitchFamily="49" charset="0"/>
              <a:cs typeface="Courier New" panose="02070309020205020404" pitchFamily="49" charset="0"/>
            </a:endParaRPr>
          </a:p>
          <a:p>
            <a:r>
              <a:rPr lang="en-US" sz="800" dirty="0">
                <a:latin typeface="Courier New" panose="02070309020205020404" pitchFamily="49" charset="0"/>
                <a:cs typeface="Courier New" panose="02070309020205020404" pitchFamily="49" charset="0"/>
              </a:rPr>
              <a:t>The "m" denotes a miss, and the "h" denotes a hit. This pattern will repeat for the entirety of the array.</a:t>
            </a:r>
          </a:p>
          <a:p>
            <a:endParaRPr lang="en-US" sz="800" dirty="0">
              <a:latin typeface="Courier New" panose="02070309020205020404" pitchFamily="49" charset="0"/>
              <a:cs typeface="Courier New" panose="02070309020205020404" pitchFamily="49" charset="0"/>
            </a:endParaRPr>
          </a:p>
          <a:p>
            <a:endParaRPr lang="en-US" sz="800" dirty="0">
              <a:latin typeface="Courier New" panose="02070309020205020404" pitchFamily="49" charset="0"/>
              <a:cs typeface="Courier New" panose="02070309020205020404" pitchFamily="49" charset="0"/>
            </a:endParaRPr>
          </a:p>
          <a:p>
            <a:r>
              <a:rPr lang="en-US" sz="800" dirty="0">
                <a:latin typeface="Courier New" panose="02070309020205020404" pitchFamily="49" charset="0"/>
                <a:cs typeface="Courier New" panose="02070309020205020404" pitchFamily="49" charset="0"/>
              </a:rPr>
              <a:t>We can be sure that the second access is always a hit. This is because the first access will load the entire 64-byte block into the cache (since the entire block is always loaded if any of its elements are accessed).</a:t>
            </a:r>
          </a:p>
          <a:p>
            <a:endParaRPr lang="en-US" sz="800" dirty="0">
              <a:latin typeface="Courier New" panose="02070309020205020404" pitchFamily="49" charset="0"/>
              <a:cs typeface="Courier New" panose="02070309020205020404" pitchFamily="49" charset="0"/>
            </a:endParaRPr>
          </a:p>
          <a:p>
            <a:endParaRPr lang="en-US" sz="800" dirty="0">
              <a:latin typeface="Courier New" panose="02070309020205020404" pitchFamily="49" charset="0"/>
              <a:cs typeface="Courier New" panose="02070309020205020404" pitchFamily="49" charset="0"/>
            </a:endParaRPr>
          </a:p>
          <a:p>
            <a:r>
              <a:rPr lang="en-US" sz="800" dirty="0">
                <a:latin typeface="Courier New" panose="02070309020205020404" pitchFamily="49" charset="0"/>
                <a:cs typeface="Courier New" panose="02070309020205020404" pitchFamily="49" charset="0"/>
              </a:rPr>
              <a:t>So, the big question is why the first access is always a miss. To answer this, we must understand many things about the cache.</a:t>
            </a:r>
          </a:p>
          <a:p>
            <a:endParaRPr lang="en-US" sz="800" dirty="0">
              <a:latin typeface="Courier New" panose="02070309020205020404" pitchFamily="49" charset="0"/>
              <a:cs typeface="Courier New" panose="02070309020205020404" pitchFamily="49" charset="0"/>
            </a:endParaRPr>
          </a:p>
          <a:p>
            <a:endParaRPr lang="en-US" sz="800" dirty="0">
              <a:latin typeface="Courier New" panose="02070309020205020404" pitchFamily="49" charset="0"/>
              <a:cs typeface="Courier New" panose="02070309020205020404" pitchFamily="49" charset="0"/>
            </a:endParaRPr>
          </a:p>
          <a:p>
            <a:r>
              <a:rPr lang="en-US" sz="800" dirty="0">
                <a:latin typeface="Courier New" panose="02070309020205020404" pitchFamily="49" charset="0"/>
                <a:cs typeface="Courier New" panose="02070309020205020404" pitchFamily="49" charset="0"/>
              </a:rPr>
              <a:t>First of all, we know that s, the number of set bits, is 6, which means there are 64 sets. Since each set maps to 64 bytes (as there are b = 6 block bits), we know that every 64 * 64 bytes = 4 kilobytes we run out of sets:</a:t>
            </a:r>
          </a:p>
          <a:p>
            <a:endParaRPr lang="en-US" sz="800" dirty="0">
              <a:latin typeface="Courier New" panose="02070309020205020404" pitchFamily="49" charset="0"/>
              <a:cs typeface="Courier New" panose="02070309020205020404" pitchFamily="49" charset="0"/>
            </a:endParaRPr>
          </a:p>
          <a:p>
            <a:r>
              <a:rPr lang="en-US" sz="800" dirty="0">
                <a:latin typeface="Courier New" panose="02070309020205020404" pitchFamily="49" charset="0"/>
                <a:cs typeface="Courier New" panose="02070309020205020404" pitchFamily="49" charset="0"/>
              </a:rPr>
              <a:t>   64B     </a:t>
            </a:r>
            <a:r>
              <a:rPr lang="en-US" sz="800" dirty="0" err="1">
                <a:latin typeface="Courier New" panose="02070309020205020404" pitchFamily="49" charset="0"/>
                <a:cs typeface="Courier New" panose="02070309020205020404" pitchFamily="49" charset="0"/>
              </a:rPr>
              <a:t>64B</a:t>
            </a:r>
            <a:r>
              <a:rPr lang="en-US" sz="800" dirty="0">
                <a:latin typeface="Courier New" panose="02070309020205020404" pitchFamily="49" charset="0"/>
                <a:cs typeface="Courier New" panose="02070309020205020404" pitchFamily="49" charset="0"/>
              </a:rPr>
              <a:t>             </a:t>
            </a:r>
            <a:r>
              <a:rPr lang="en-US" sz="800" dirty="0" err="1">
                <a:latin typeface="Courier New" panose="02070309020205020404" pitchFamily="49" charset="0"/>
                <a:cs typeface="Courier New" panose="02070309020205020404" pitchFamily="49" charset="0"/>
              </a:rPr>
              <a:t>64B</a:t>
            </a:r>
            <a:r>
              <a:rPr lang="en-US" sz="800" dirty="0">
                <a:latin typeface="Courier New" panose="02070309020205020404" pitchFamily="49" charset="0"/>
                <a:cs typeface="Courier New" panose="02070309020205020404" pitchFamily="49" charset="0"/>
              </a:rPr>
              <a:t>      </a:t>
            </a:r>
            <a:r>
              <a:rPr lang="en-US" sz="800" dirty="0" err="1">
                <a:latin typeface="Courier New" panose="02070309020205020404" pitchFamily="49" charset="0"/>
                <a:cs typeface="Courier New" panose="02070309020205020404" pitchFamily="49" charset="0"/>
              </a:rPr>
              <a:t>64B</a:t>
            </a:r>
            <a:endParaRPr lang="en-US" sz="800" dirty="0">
              <a:latin typeface="Courier New" panose="02070309020205020404" pitchFamily="49" charset="0"/>
              <a:cs typeface="Courier New" panose="02070309020205020404" pitchFamily="49" charset="0"/>
            </a:endParaRPr>
          </a:p>
          <a:p>
            <a:r>
              <a:rPr lang="en-US" sz="800" dirty="0">
                <a:latin typeface="Courier New" panose="02070309020205020404" pitchFamily="49" charset="0"/>
                <a:cs typeface="Courier New" panose="02070309020205020404" pitchFamily="49" charset="0"/>
              </a:rPr>
              <a:t>+-------+-------+--...--+--------+-------+--...</a:t>
            </a:r>
          </a:p>
          <a:p>
            <a:r>
              <a:rPr lang="en-US" sz="800" dirty="0">
                <a:latin typeface="Courier New" panose="02070309020205020404" pitchFamily="49" charset="0"/>
                <a:cs typeface="Courier New" panose="02070309020205020404" pitchFamily="49" charset="0"/>
              </a:rPr>
              <a:t>| set 0 | set 1 |       | set 63 | set 0 |</a:t>
            </a:r>
          </a:p>
          <a:p>
            <a:r>
              <a:rPr lang="en-US" sz="800" dirty="0">
                <a:latin typeface="Courier New" panose="02070309020205020404" pitchFamily="49" charset="0"/>
                <a:cs typeface="Courier New" panose="02070309020205020404" pitchFamily="49" charset="0"/>
              </a:rPr>
              <a:t>+-------+-------+--...--+--------+-------+--...</a:t>
            </a:r>
          </a:p>
          <a:p>
            <a:r>
              <a:rPr lang="en-US" sz="800" dirty="0">
                <a:latin typeface="Courier New" panose="02070309020205020404" pitchFamily="49" charset="0"/>
                <a:cs typeface="Courier New" panose="02070309020205020404" pitchFamily="49" charset="0"/>
              </a:rPr>
              <a:t>|        64 * 64B = 4KB          |</a:t>
            </a:r>
          </a:p>
          <a:p>
            <a:endParaRPr lang="en-US" sz="800" dirty="0">
              <a:latin typeface="Courier New" panose="02070309020205020404" pitchFamily="49" charset="0"/>
              <a:cs typeface="Courier New" panose="02070309020205020404" pitchFamily="49" charset="0"/>
            </a:endParaRPr>
          </a:p>
          <a:p>
            <a:r>
              <a:rPr lang="en-US" sz="800" dirty="0">
                <a:latin typeface="Courier New" panose="02070309020205020404" pitchFamily="49" charset="0"/>
                <a:cs typeface="Courier New" panose="02070309020205020404" pitchFamily="49" charset="0"/>
              </a:rPr>
              <a:t>Clearly, this pattern will repeat for the entirety of the array.</a:t>
            </a:r>
          </a:p>
        </p:txBody>
      </p:sp>
    </p:spTree>
    <p:extLst>
      <p:ext uri="{BB962C8B-B14F-4D97-AF65-F5344CB8AC3E}">
        <p14:creationId xmlns:p14="http://schemas.microsoft.com/office/powerpoint/2010/main" val="361253533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A7B84-191C-4FC5-854A-7D8240D69246}"/>
              </a:ext>
            </a:extLst>
          </p:cNvPr>
          <p:cNvSpPr>
            <a:spLocks noGrp="1"/>
          </p:cNvSpPr>
          <p:nvPr>
            <p:ph type="title"/>
          </p:nvPr>
        </p:nvSpPr>
        <p:spPr/>
        <p:txBody>
          <a:bodyPr/>
          <a:lstStyle/>
          <a:p>
            <a:r>
              <a:rPr lang="en-US" sz="3600" dirty="0"/>
              <a:t>Appendix: 48KB Cache Explained (2)</a:t>
            </a:r>
          </a:p>
        </p:txBody>
      </p:sp>
      <p:sp>
        <p:nvSpPr>
          <p:cNvPr id="4" name="Rectangle 3">
            <a:extLst>
              <a:ext uri="{FF2B5EF4-FFF2-40B4-BE49-F238E27FC236}">
                <a16:creationId xmlns:a16="http://schemas.microsoft.com/office/drawing/2014/main" id="{4890E44D-CF68-4724-B2AB-159803DA0F57}"/>
              </a:ext>
            </a:extLst>
          </p:cNvPr>
          <p:cNvSpPr/>
          <p:nvPr/>
        </p:nvSpPr>
        <p:spPr>
          <a:xfrm>
            <a:off x="628560" y="1267920"/>
            <a:ext cx="8147140" cy="4031873"/>
          </a:xfrm>
          <a:prstGeom prst="rect">
            <a:avLst/>
          </a:prstGeom>
        </p:spPr>
        <p:txBody>
          <a:bodyPr wrap="square">
            <a:spAutoFit/>
          </a:bodyPr>
          <a:lstStyle/>
          <a:p>
            <a:r>
              <a:rPr lang="en-US" sz="800" dirty="0">
                <a:latin typeface="Courier New" panose="02070309020205020404" pitchFamily="49" charset="0"/>
                <a:cs typeface="Courier New" panose="02070309020205020404" pitchFamily="49" charset="0"/>
              </a:rPr>
              <a:t>However, note that we have E = 8 lines per set. That means that even though the next 4KB map to the same sets (0-63) as the first 4KB, they will just be put in another line in the cache, until we run out of lines (i.e., after we've gone through 8 * 4KB = 32KB of memory). Splitting up the </a:t>
            </a:r>
            <a:r>
              <a:rPr lang="en-US" sz="800" dirty="0" err="1">
                <a:latin typeface="Courier New" panose="02070309020205020404" pitchFamily="49" charset="0"/>
                <a:cs typeface="Courier New" panose="02070309020205020404" pitchFamily="49" charset="0"/>
              </a:rPr>
              <a:t>bigArr</a:t>
            </a:r>
            <a:r>
              <a:rPr lang="en-US" sz="800" dirty="0">
                <a:latin typeface="Courier New" panose="02070309020205020404" pitchFamily="49" charset="0"/>
                <a:cs typeface="Courier New" panose="02070309020205020404" pitchFamily="49" charset="0"/>
              </a:rPr>
              <a:t> into 16KB chunks:</a:t>
            </a:r>
          </a:p>
          <a:p>
            <a:endParaRPr lang="en-US" sz="800" dirty="0">
              <a:latin typeface="Courier New" panose="02070309020205020404" pitchFamily="49" charset="0"/>
              <a:cs typeface="Courier New" panose="02070309020205020404" pitchFamily="49" charset="0"/>
            </a:endParaRPr>
          </a:p>
          <a:p>
            <a:r>
              <a:rPr lang="en-US" sz="800" dirty="0">
                <a:latin typeface="Courier New" panose="02070309020205020404" pitchFamily="49" charset="0"/>
                <a:cs typeface="Courier New" panose="02070309020205020404" pitchFamily="49" charset="0"/>
              </a:rPr>
              <a:t>    16KB        </a:t>
            </a:r>
            <a:r>
              <a:rPr lang="en-US" sz="800" dirty="0" err="1">
                <a:latin typeface="Courier New" panose="02070309020205020404" pitchFamily="49" charset="0"/>
                <a:cs typeface="Courier New" panose="02070309020205020404" pitchFamily="49" charset="0"/>
              </a:rPr>
              <a:t>16KB</a:t>
            </a:r>
            <a:r>
              <a:rPr lang="en-US" sz="800" dirty="0">
                <a:latin typeface="Courier New" panose="02070309020205020404" pitchFamily="49" charset="0"/>
                <a:cs typeface="Courier New" panose="02070309020205020404" pitchFamily="49" charset="0"/>
              </a:rPr>
              <a:t>        </a:t>
            </a:r>
            <a:r>
              <a:rPr lang="en-US" sz="800" dirty="0" err="1">
                <a:latin typeface="Courier New" panose="02070309020205020404" pitchFamily="49" charset="0"/>
                <a:cs typeface="Courier New" panose="02070309020205020404" pitchFamily="49" charset="0"/>
              </a:rPr>
              <a:t>16KB</a:t>
            </a:r>
            <a:endParaRPr lang="en-US" sz="800" dirty="0">
              <a:latin typeface="Courier New" panose="02070309020205020404" pitchFamily="49" charset="0"/>
              <a:cs typeface="Courier New" panose="02070309020205020404" pitchFamily="49" charset="0"/>
            </a:endParaRPr>
          </a:p>
          <a:p>
            <a:r>
              <a:rPr lang="en-US" sz="800" dirty="0">
                <a:latin typeface="Courier New" panose="02070309020205020404" pitchFamily="49" charset="0"/>
                <a:cs typeface="Courier New" panose="02070309020205020404" pitchFamily="49" charset="0"/>
              </a:rPr>
              <a:t>+-----------+-----------+-----------+</a:t>
            </a:r>
          </a:p>
          <a:p>
            <a:r>
              <a:rPr lang="en-US" sz="800" dirty="0">
                <a:latin typeface="Courier New" panose="02070309020205020404" pitchFamily="49" charset="0"/>
                <a:cs typeface="Courier New" panose="02070309020205020404" pitchFamily="49" charset="0"/>
              </a:rPr>
              <a:t>| section A | section B | section C |</a:t>
            </a:r>
          </a:p>
          <a:p>
            <a:r>
              <a:rPr lang="en-US" sz="800" dirty="0">
                <a:latin typeface="Courier New" panose="02070309020205020404" pitchFamily="49" charset="0"/>
                <a:cs typeface="Courier New" panose="02070309020205020404" pitchFamily="49" charset="0"/>
              </a:rPr>
              <a:t>+-----------+-----------+-----------+</a:t>
            </a:r>
          </a:p>
          <a:p>
            <a:r>
              <a:rPr lang="en-US" sz="800" dirty="0">
                <a:latin typeface="Courier New" panose="02070309020205020404" pitchFamily="49" charset="0"/>
                <a:cs typeface="Courier New" panose="02070309020205020404" pitchFamily="49" charset="0"/>
              </a:rPr>
              <a:t>|  |  |  |  |  |  |  |  |  |  |  |  |</a:t>
            </a:r>
          </a:p>
          <a:p>
            <a:r>
              <a:rPr lang="en-US" sz="800" dirty="0">
                <a:latin typeface="Courier New" panose="02070309020205020404" pitchFamily="49" charset="0"/>
                <a:cs typeface="Courier New" panose="02070309020205020404" pitchFamily="49" charset="0"/>
              </a:rPr>
              <a:t>              4KB each</a:t>
            </a:r>
          </a:p>
          <a:p>
            <a:endParaRPr lang="en-US" sz="800" dirty="0">
              <a:latin typeface="Courier New" panose="02070309020205020404" pitchFamily="49" charset="0"/>
              <a:cs typeface="Courier New" panose="02070309020205020404" pitchFamily="49" charset="0"/>
            </a:endParaRPr>
          </a:p>
          <a:p>
            <a:r>
              <a:rPr lang="en-US" sz="800" dirty="0">
                <a:latin typeface="Courier New" panose="02070309020205020404" pitchFamily="49" charset="0"/>
                <a:cs typeface="Courier New" panose="02070309020205020404" pitchFamily="49" charset="0"/>
              </a:rPr>
              <a:t>We see that section A will take up 16KB = 4 * 4KB; like we said, each of those 4KB chunks will take up 1 line each, so section A uses 4 lines per set (and uses all 64 sets).</a:t>
            </a:r>
          </a:p>
          <a:p>
            <a:endParaRPr lang="en-US" sz="800" dirty="0">
              <a:latin typeface="Courier New" panose="02070309020205020404" pitchFamily="49" charset="0"/>
              <a:cs typeface="Courier New" panose="02070309020205020404" pitchFamily="49" charset="0"/>
            </a:endParaRPr>
          </a:p>
          <a:p>
            <a:r>
              <a:rPr lang="en-US" sz="800" dirty="0">
                <a:latin typeface="Courier New" panose="02070309020205020404" pitchFamily="49" charset="0"/>
                <a:cs typeface="Courier New" panose="02070309020205020404" pitchFamily="49" charset="0"/>
              </a:rPr>
              <a:t>Similarly, section B also takes up 16KB = 4 * 4KB; again, each of those 4KB chunks will take up 1 line each, so section B also uses 4 lines per set (and uses all 64 sets).</a:t>
            </a:r>
          </a:p>
          <a:p>
            <a:endParaRPr lang="en-US" sz="800" dirty="0">
              <a:latin typeface="Courier New" panose="02070309020205020404" pitchFamily="49" charset="0"/>
              <a:cs typeface="Courier New" panose="02070309020205020404" pitchFamily="49" charset="0"/>
            </a:endParaRPr>
          </a:p>
          <a:p>
            <a:r>
              <a:rPr lang="en-US" sz="800" dirty="0">
                <a:latin typeface="Courier New" panose="02070309020205020404" pitchFamily="49" charset="0"/>
                <a:cs typeface="Courier New" panose="02070309020205020404" pitchFamily="49" charset="0"/>
              </a:rPr>
              <a:t>Note that as all of this data is being loaded in, our cache is still cold (does not contain any data from those sections), so the previous assumption about the first of every other access missing (the "m" above) is still true.</a:t>
            </a:r>
          </a:p>
          <a:p>
            <a:endParaRPr lang="en-US" sz="800" dirty="0">
              <a:latin typeface="Courier New" panose="02070309020205020404" pitchFamily="49" charset="0"/>
              <a:cs typeface="Courier New" panose="02070309020205020404" pitchFamily="49" charset="0"/>
            </a:endParaRPr>
          </a:p>
          <a:p>
            <a:r>
              <a:rPr lang="en-US" sz="800" dirty="0">
                <a:latin typeface="Courier New" panose="02070309020205020404" pitchFamily="49" charset="0"/>
                <a:cs typeface="Courier New" panose="02070309020205020404" pitchFamily="49" charset="0"/>
              </a:rPr>
              <a:t>After we read in sections A and B, the cache looks like:</a:t>
            </a:r>
          </a:p>
          <a:p>
            <a:r>
              <a:rPr lang="en-US" sz="800" dirty="0">
                <a:latin typeface="Courier New" panose="02070309020205020404" pitchFamily="49" charset="0"/>
                <a:cs typeface="Courier New" panose="02070309020205020404" pitchFamily="49" charset="0"/>
              </a:rPr>
              <a:t>line 0 1 2 3 4 5 6 7</a:t>
            </a:r>
          </a:p>
          <a:p>
            <a:r>
              <a:rPr lang="en-US" sz="800" dirty="0">
                <a:latin typeface="Courier New" panose="02070309020205020404" pitchFamily="49" charset="0"/>
                <a:cs typeface="Courier New" panose="02070309020205020404" pitchFamily="49" charset="0"/>
              </a:rPr>
              <a:t>    +-------+-------+</a:t>
            </a:r>
          </a:p>
          <a:p>
            <a:r>
              <a:rPr lang="en-US" sz="800" dirty="0">
                <a:latin typeface="Courier New" panose="02070309020205020404" pitchFamily="49" charset="0"/>
                <a:cs typeface="Courier New" panose="02070309020205020404" pitchFamily="49" charset="0"/>
              </a:rPr>
              <a:t>  0 |       |       |</a:t>
            </a:r>
          </a:p>
          <a:p>
            <a:r>
              <a:rPr lang="en-US" sz="800" dirty="0">
                <a:latin typeface="Courier New" panose="02070309020205020404" pitchFamily="49" charset="0"/>
                <a:cs typeface="Courier New" panose="02070309020205020404" pitchFamily="49" charset="0"/>
              </a:rPr>
              <a:t>  1 |       |       |</a:t>
            </a:r>
          </a:p>
          <a:p>
            <a:r>
              <a:rPr lang="en-US" sz="800" dirty="0">
                <a:latin typeface="Courier New" panose="02070309020205020404" pitchFamily="49" charset="0"/>
                <a:cs typeface="Courier New" panose="02070309020205020404" pitchFamily="49" charset="0"/>
              </a:rPr>
              <a:t>s . .       .       .</a:t>
            </a:r>
          </a:p>
          <a:p>
            <a:r>
              <a:rPr lang="en-US" sz="800" dirty="0">
                <a:latin typeface="Courier New" panose="02070309020205020404" pitchFamily="49" charset="0"/>
                <a:cs typeface="Courier New" panose="02070309020205020404" pitchFamily="49" charset="0"/>
              </a:rPr>
              <a:t>e . .   A   .   B   .</a:t>
            </a:r>
          </a:p>
          <a:p>
            <a:r>
              <a:rPr lang="en-US" sz="800" dirty="0">
                <a:latin typeface="Courier New" panose="02070309020205020404" pitchFamily="49" charset="0"/>
                <a:cs typeface="Courier New" panose="02070309020205020404" pitchFamily="49" charset="0"/>
              </a:rPr>
              <a:t>t . .       .       .</a:t>
            </a:r>
          </a:p>
          <a:p>
            <a:r>
              <a:rPr lang="en-US" sz="800" dirty="0">
                <a:latin typeface="Courier New" panose="02070309020205020404" pitchFamily="49" charset="0"/>
                <a:cs typeface="Courier New" panose="02070309020205020404" pitchFamily="49" charset="0"/>
              </a:rPr>
              <a:t>  62|       |       |</a:t>
            </a:r>
          </a:p>
          <a:p>
            <a:r>
              <a:rPr lang="en-US" sz="800" dirty="0">
                <a:latin typeface="Courier New" panose="02070309020205020404" pitchFamily="49" charset="0"/>
                <a:cs typeface="Courier New" panose="02070309020205020404" pitchFamily="49" charset="0"/>
              </a:rPr>
              <a:t>  63|       |       |</a:t>
            </a:r>
          </a:p>
          <a:p>
            <a:r>
              <a:rPr lang="en-US" sz="800" dirty="0">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41498862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A7B84-191C-4FC5-854A-7D8240D69246}"/>
              </a:ext>
            </a:extLst>
          </p:cNvPr>
          <p:cNvSpPr>
            <a:spLocks noGrp="1"/>
          </p:cNvSpPr>
          <p:nvPr>
            <p:ph type="title"/>
          </p:nvPr>
        </p:nvSpPr>
        <p:spPr/>
        <p:txBody>
          <a:bodyPr/>
          <a:lstStyle/>
          <a:p>
            <a:r>
              <a:rPr lang="en-US" sz="3600" dirty="0"/>
              <a:t>Appendix: 48KB Cache Explained (3)</a:t>
            </a:r>
          </a:p>
        </p:txBody>
      </p:sp>
      <p:sp>
        <p:nvSpPr>
          <p:cNvPr id="4" name="Rectangle 3">
            <a:extLst>
              <a:ext uri="{FF2B5EF4-FFF2-40B4-BE49-F238E27FC236}">
                <a16:creationId xmlns:a16="http://schemas.microsoft.com/office/drawing/2014/main" id="{4890E44D-CF68-4724-B2AB-159803DA0F57}"/>
              </a:ext>
            </a:extLst>
          </p:cNvPr>
          <p:cNvSpPr/>
          <p:nvPr/>
        </p:nvSpPr>
        <p:spPr>
          <a:xfrm>
            <a:off x="628560" y="1267920"/>
            <a:ext cx="8147140" cy="2185214"/>
          </a:xfrm>
          <a:prstGeom prst="rect">
            <a:avLst/>
          </a:prstGeom>
        </p:spPr>
        <p:txBody>
          <a:bodyPr wrap="square">
            <a:spAutoFit/>
          </a:bodyPr>
          <a:lstStyle/>
          <a:p>
            <a:r>
              <a:rPr lang="en-US" sz="800" dirty="0">
                <a:latin typeface="Courier New" panose="02070309020205020404" pitchFamily="49" charset="0"/>
                <a:cs typeface="Courier New" panose="02070309020205020404" pitchFamily="49" charset="0"/>
              </a:rPr>
              <a:t>However, once we reach section C, we've run out of lines! So what do we have to do? We have to start evicting lines. And of course, the least-recently used lines are the ones used to store the data from A (lines 0-3), since we just loaded in the stuff from B. So, first of all, these evictions are causing misses on the first of every other read, so that "m" assumption is still true. Second, after we read in the entirety of section C, the cache looks like:</a:t>
            </a:r>
          </a:p>
          <a:p>
            <a:endParaRPr lang="en-US" sz="800" dirty="0">
              <a:latin typeface="Courier New" panose="02070309020205020404" pitchFamily="49" charset="0"/>
              <a:cs typeface="Courier New" panose="02070309020205020404" pitchFamily="49" charset="0"/>
            </a:endParaRPr>
          </a:p>
          <a:p>
            <a:r>
              <a:rPr lang="en-US" sz="800" dirty="0">
                <a:latin typeface="Courier New" panose="02070309020205020404" pitchFamily="49" charset="0"/>
                <a:cs typeface="Courier New" panose="02070309020205020404" pitchFamily="49" charset="0"/>
              </a:rPr>
              <a:t>line 0 1 2 3 4 5 6 7</a:t>
            </a:r>
          </a:p>
          <a:p>
            <a:r>
              <a:rPr lang="en-US" sz="800" dirty="0">
                <a:latin typeface="Courier New" panose="02070309020205020404" pitchFamily="49" charset="0"/>
                <a:cs typeface="Courier New" panose="02070309020205020404" pitchFamily="49" charset="0"/>
              </a:rPr>
              <a:t>    +-------+-------+</a:t>
            </a:r>
          </a:p>
          <a:p>
            <a:r>
              <a:rPr lang="en-US" sz="800" dirty="0">
                <a:latin typeface="Courier New" panose="02070309020205020404" pitchFamily="49" charset="0"/>
                <a:cs typeface="Courier New" panose="02070309020205020404" pitchFamily="49" charset="0"/>
              </a:rPr>
              <a:t>  0 |       |       |</a:t>
            </a:r>
          </a:p>
          <a:p>
            <a:r>
              <a:rPr lang="en-US" sz="800" dirty="0">
                <a:latin typeface="Courier New" panose="02070309020205020404" pitchFamily="49" charset="0"/>
                <a:cs typeface="Courier New" panose="02070309020205020404" pitchFamily="49" charset="0"/>
              </a:rPr>
              <a:t>  1 |       |       |</a:t>
            </a:r>
          </a:p>
          <a:p>
            <a:r>
              <a:rPr lang="en-US" sz="800" dirty="0">
                <a:latin typeface="Courier New" panose="02070309020205020404" pitchFamily="49" charset="0"/>
                <a:cs typeface="Courier New" panose="02070309020205020404" pitchFamily="49" charset="0"/>
              </a:rPr>
              <a:t>s . .       .       .</a:t>
            </a:r>
          </a:p>
          <a:p>
            <a:r>
              <a:rPr lang="en-US" sz="800" dirty="0">
                <a:latin typeface="Courier New" panose="02070309020205020404" pitchFamily="49" charset="0"/>
                <a:cs typeface="Courier New" panose="02070309020205020404" pitchFamily="49" charset="0"/>
              </a:rPr>
              <a:t>e . .   C   .   B   .</a:t>
            </a:r>
          </a:p>
          <a:p>
            <a:r>
              <a:rPr lang="en-US" sz="800" dirty="0">
                <a:latin typeface="Courier New" panose="02070309020205020404" pitchFamily="49" charset="0"/>
                <a:cs typeface="Courier New" panose="02070309020205020404" pitchFamily="49" charset="0"/>
              </a:rPr>
              <a:t>t . .       .       .</a:t>
            </a:r>
          </a:p>
          <a:p>
            <a:r>
              <a:rPr lang="en-US" sz="800" dirty="0">
                <a:latin typeface="Courier New" panose="02070309020205020404" pitchFamily="49" charset="0"/>
                <a:cs typeface="Courier New" panose="02070309020205020404" pitchFamily="49" charset="0"/>
              </a:rPr>
              <a:t>  62|       |       |</a:t>
            </a:r>
          </a:p>
          <a:p>
            <a:r>
              <a:rPr lang="en-US" sz="800" dirty="0">
                <a:latin typeface="Courier New" panose="02070309020205020404" pitchFamily="49" charset="0"/>
                <a:cs typeface="Courier New" panose="02070309020205020404" pitchFamily="49" charset="0"/>
              </a:rPr>
              <a:t>  63|       |       |</a:t>
            </a:r>
          </a:p>
          <a:p>
            <a:r>
              <a:rPr lang="en-US" sz="800" dirty="0">
                <a:latin typeface="Courier New" panose="02070309020205020404" pitchFamily="49" charset="0"/>
                <a:cs typeface="Courier New" panose="02070309020205020404" pitchFamily="49" charset="0"/>
              </a:rPr>
              <a:t>    +-------+-------+</a:t>
            </a:r>
          </a:p>
          <a:p>
            <a:endParaRPr lang="en-US" sz="800" dirty="0">
              <a:latin typeface="Courier New" panose="02070309020205020404" pitchFamily="49" charset="0"/>
              <a:cs typeface="Courier New" panose="02070309020205020404" pitchFamily="49" charset="0"/>
            </a:endParaRPr>
          </a:p>
          <a:p>
            <a:r>
              <a:rPr lang="en-US" sz="800" dirty="0">
                <a:latin typeface="Courier New" panose="02070309020205020404" pitchFamily="49" charset="0"/>
                <a:cs typeface="Courier New" panose="02070309020205020404" pitchFamily="49" charset="0"/>
              </a:rPr>
              <a:t>Thus, we know now that the miss rate for the first pass is 50%.</a:t>
            </a:r>
          </a:p>
        </p:txBody>
      </p:sp>
    </p:spTree>
    <p:extLst>
      <p:ext uri="{BB962C8B-B14F-4D97-AF65-F5344CB8AC3E}">
        <p14:creationId xmlns:p14="http://schemas.microsoft.com/office/powerpoint/2010/main" val="125563818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A7B84-191C-4FC5-854A-7D8240D69246}"/>
              </a:ext>
            </a:extLst>
          </p:cNvPr>
          <p:cNvSpPr>
            <a:spLocks noGrp="1"/>
          </p:cNvSpPr>
          <p:nvPr>
            <p:ph type="title"/>
          </p:nvPr>
        </p:nvSpPr>
        <p:spPr/>
        <p:txBody>
          <a:bodyPr/>
          <a:lstStyle/>
          <a:p>
            <a:r>
              <a:rPr lang="en-US" sz="3600" dirty="0"/>
              <a:t>Appendix: 48KB Cache Explained (4)</a:t>
            </a:r>
          </a:p>
        </p:txBody>
      </p:sp>
      <p:sp>
        <p:nvSpPr>
          <p:cNvPr id="4" name="Rectangle 3">
            <a:extLst>
              <a:ext uri="{FF2B5EF4-FFF2-40B4-BE49-F238E27FC236}">
                <a16:creationId xmlns:a16="http://schemas.microsoft.com/office/drawing/2014/main" id="{4890E44D-CF68-4724-B2AB-159803DA0F57}"/>
              </a:ext>
            </a:extLst>
          </p:cNvPr>
          <p:cNvSpPr/>
          <p:nvPr/>
        </p:nvSpPr>
        <p:spPr>
          <a:xfrm>
            <a:off x="628560" y="1267920"/>
            <a:ext cx="8147140" cy="3662541"/>
          </a:xfrm>
          <a:prstGeom prst="rect">
            <a:avLst/>
          </a:prstGeom>
        </p:spPr>
        <p:txBody>
          <a:bodyPr wrap="square">
            <a:spAutoFit/>
          </a:bodyPr>
          <a:lstStyle/>
          <a:p>
            <a:r>
              <a:rPr lang="en-US" sz="800" dirty="0">
                <a:latin typeface="Courier New" panose="02070309020205020404" pitchFamily="49" charset="0"/>
                <a:cs typeface="Courier New" panose="02070309020205020404" pitchFamily="49" charset="0"/>
              </a:rPr>
              <a:t>If we now consider the second pass, we're starting over at the beginning of </a:t>
            </a:r>
            <a:r>
              <a:rPr lang="en-US" sz="800" dirty="0" err="1">
                <a:latin typeface="Courier New" panose="02070309020205020404" pitchFamily="49" charset="0"/>
                <a:cs typeface="Courier New" panose="02070309020205020404" pitchFamily="49" charset="0"/>
              </a:rPr>
              <a:t>bigArr</a:t>
            </a:r>
            <a:r>
              <a:rPr lang="en-US" sz="800" dirty="0">
                <a:latin typeface="Courier New" panose="02070309020205020404" pitchFamily="49" charset="0"/>
                <a:cs typeface="Courier New" panose="02070309020205020404" pitchFamily="49" charset="0"/>
              </a:rPr>
              <a:t> (i.e., now we're reading section A). However, there's a problem - section A isn't in the cache anymore! So we get a bunch of evictions (the "m" assumption is still true, of course, since these evictions must also be misses). What are we evicting? The least-recently used lines, which are now lines 4-7 (holding data from B). Thus, the cache after reading section A looks like:</a:t>
            </a:r>
          </a:p>
          <a:p>
            <a:endParaRPr lang="en-US" sz="800" dirty="0">
              <a:latin typeface="Courier New" panose="02070309020205020404" pitchFamily="49" charset="0"/>
              <a:cs typeface="Courier New" panose="02070309020205020404" pitchFamily="49" charset="0"/>
            </a:endParaRPr>
          </a:p>
          <a:p>
            <a:r>
              <a:rPr lang="en-US" sz="800" dirty="0">
                <a:latin typeface="Courier New" panose="02070309020205020404" pitchFamily="49" charset="0"/>
                <a:cs typeface="Courier New" panose="02070309020205020404" pitchFamily="49" charset="0"/>
              </a:rPr>
              <a:t>line 0 1 2 3 4 5 6 7</a:t>
            </a:r>
          </a:p>
          <a:p>
            <a:r>
              <a:rPr lang="en-US" sz="800" dirty="0">
                <a:latin typeface="Courier New" panose="02070309020205020404" pitchFamily="49" charset="0"/>
                <a:cs typeface="Courier New" panose="02070309020205020404" pitchFamily="49" charset="0"/>
              </a:rPr>
              <a:t>    +-------+-------+</a:t>
            </a:r>
          </a:p>
          <a:p>
            <a:r>
              <a:rPr lang="en-US" sz="800" dirty="0">
                <a:latin typeface="Courier New" panose="02070309020205020404" pitchFamily="49" charset="0"/>
                <a:cs typeface="Courier New" panose="02070309020205020404" pitchFamily="49" charset="0"/>
              </a:rPr>
              <a:t>  0 |       |       |</a:t>
            </a:r>
          </a:p>
          <a:p>
            <a:r>
              <a:rPr lang="en-US" sz="800" dirty="0">
                <a:latin typeface="Courier New" panose="02070309020205020404" pitchFamily="49" charset="0"/>
                <a:cs typeface="Courier New" panose="02070309020205020404" pitchFamily="49" charset="0"/>
              </a:rPr>
              <a:t>  1 |       |       |</a:t>
            </a:r>
          </a:p>
          <a:p>
            <a:r>
              <a:rPr lang="en-US" sz="800" dirty="0">
                <a:latin typeface="Courier New" panose="02070309020205020404" pitchFamily="49" charset="0"/>
                <a:cs typeface="Courier New" panose="02070309020205020404" pitchFamily="49" charset="0"/>
              </a:rPr>
              <a:t>s . .       .       .</a:t>
            </a:r>
          </a:p>
          <a:p>
            <a:r>
              <a:rPr lang="en-US" sz="800" dirty="0">
                <a:latin typeface="Courier New" panose="02070309020205020404" pitchFamily="49" charset="0"/>
                <a:cs typeface="Courier New" panose="02070309020205020404" pitchFamily="49" charset="0"/>
              </a:rPr>
              <a:t>e . .   C   .   A   .</a:t>
            </a:r>
          </a:p>
          <a:p>
            <a:r>
              <a:rPr lang="en-US" sz="800" dirty="0">
                <a:latin typeface="Courier New" panose="02070309020205020404" pitchFamily="49" charset="0"/>
                <a:cs typeface="Courier New" panose="02070309020205020404" pitchFamily="49" charset="0"/>
              </a:rPr>
              <a:t>t . .       .       .</a:t>
            </a:r>
          </a:p>
          <a:p>
            <a:r>
              <a:rPr lang="en-US" sz="800" dirty="0">
                <a:latin typeface="Courier New" panose="02070309020205020404" pitchFamily="49" charset="0"/>
                <a:cs typeface="Courier New" panose="02070309020205020404" pitchFamily="49" charset="0"/>
              </a:rPr>
              <a:t>  62|       |       |</a:t>
            </a:r>
          </a:p>
          <a:p>
            <a:r>
              <a:rPr lang="en-US" sz="800" dirty="0">
                <a:latin typeface="Courier New" panose="02070309020205020404" pitchFamily="49" charset="0"/>
                <a:cs typeface="Courier New" panose="02070309020205020404" pitchFamily="49" charset="0"/>
              </a:rPr>
              <a:t>  63|       |       |</a:t>
            </a:r>
          </a:p>
          <a:p>
            <a:r>
              <a:rPr lang="en-US" sz="800" dirty="0">
                <a:latin typeface="Courier New" panose="02070309020205020404" pitchFamily="49" charset="0"/>
                <a:cs typeface="Courier New" panose="02070309020205020404" pitchFamily="49" charset="0"/>
              </a:rPr>
              <a:t>    +-------+-------+</a:t>
            </a:r>
          </a:p>
          <a:p>
            <a:endParaRPr lang="en-US" sz="800" dirty="0">
              <a:latin typeface="Courier New" panose="02070309020205020404" pitchFamily="49" charset="0"/>
              <a:cs typeface="Courier New" panose="02070309020205020404" pitchFamily="49" charset="0"/>
            </a:endParaRPr>
          </a:p>
          <a:p>
            <a:r>
              <a:rPr lang="en-US" sz="800" dirty="0">
                <a:latin typeface="Courier New" panose="02070309020205020404" pitchFamily="49" charset="0"/>
                <a:cs typeface="Courier New" panose="02070309020205020404" pitchFamily="49" charset="0"/>
              </a:rPr>
              <a:t>Then, we access B. But it isn't in the cache either! So we evict the least-recently-used lines (in this case, the lines that were holding section C, 0-3) (the "m" assumption still holds); afterwards, the cache looks like:</a:t>
            </a:r>
          </a:p>
          <a:p>
            <a:endParaRPr lang="en-US" sz="800" dirty="0">
              <a:latin typeface="Courier New" panose="02070309020205020404" pitchFamily="49" charset="0"/>
              <a:cs typeface="Courier New" panose="02070309020205020404" pitchFamily="49" charset="0"/>
            </a:endParaRPr>
          </a:p>
          <a:p>
            <a:r>
              <a:rPr lang="en-US" sz="800" dirty="0">
                <a:latin typeface="Courier New" panose="02070309020205020404" pitchFamily="49" charset="0"/>
                <a:cs typeface="Courier New" panose="02070309020205020404" pitchFamily="49" charset="0"/>
              </a:rPr>
              <a:t>line 0 1 2 3 4 5 6 7</a:t>
            </a:r>
          </a:p>
          <a:p>
            <a:r>
              <a:rPr lang="en-US" sz="800" dirty="0">
                <a:latin typeface="Courier New" panose="02070309020205020404" pitchFamily="49" charset="0"/>
                <a:cs typeface="Courier New" panose="02070309020205020404" pitchFamily="49" charset="0"/>
              </a:rPr>
              <a:t>    +-------+-------+</a:t>
            </a:r>
          </a:p>
          <a:p>
            <a:r>
              <a:rPr lang="en-US" sz="800" dirty="0">
                <a:latin typeface="Courier New" panose="02070309020205020404" pitchFamily="49" charset="0"/>
                <a:cs typeface="Courier New" panose="02070309020205020404" pitchFamily="49" charset="0"/>
              </a:rPr>
              <a:t>  0 |       |       |</a:t>
            </a:r>
          </a:p>
          <a:p>
            <a:r>
              <a:rPr lang="en-US" sz="800" dirty="0">
                <a:latin typeface="Courier New" panose="02070309020205020404" pitchFamily="49" charset="0"/>
                <a:cs typeface="Courier New" panose="02070309020205020404" pitchFamily="49" charset="0"/>
              </a:rPr>
              <a:t>  1 |       |       |</a:t>
            </a:r>
          </a:p>
          <a:p>
            <a:r>
              <a:rPr lang="en-US" sz="800" dirty="0">
                <a:latin typeface="Courier New" panose="02070309020205020404" pitchFamily="49" charset="0"/>
                <a:cs typeface="Courier New" panose="02070309020205020404" pitchFamily="49" charset="0"/>
              </a:rPr>
              <a:t>s . .       .       .</a:t>
            </a:r>
          </a:p>
          <a:p>
            <a:r>
              <a:rPr lang="en-US" sz="800" dirty="0">
                <a:latin typeface="Courier New" panose="02070309020205020404" pitchFamily="49" charset="0"/>
                <a:cs typeface="Courier New" panose="02070309020205020404" pitchFamily="49" charset="0"/>
              </a:rPr>
              <a:t>e . .   B   .   A   .</a:t>
            </a:r>
          </a:p>
          <a:p>
            <a:r>
              <a:rPr lang="en-US" sz="800" dirty="0">
                <a:latin typeface="Courier New" panose="02070309020205020404" pitchFamily="49" charset="0"/>
                <a:cs typeface="Courier New" panose="02070309020205020404" pitchFamily="49" charset="0"/>
              </a:rPr>
              <a:t>t . .       .       .</a:t>
            </a:r>
          </a:p>
          <a:p>
            <a:r>
              <a:rPr lang="en-US" sz="800" dirty="0">
                <a:latin typeface="Courier New" panose="02070309020205020404" pitchFamily="49" charset="0"/>
                <a:cs typeface="Courier New" panose="02070309020205020404" pitchFamily="49" charset="0"/>
              </a:rPr>
              <a:t>  62|       |       |</a:t>
            </a:r>
          </a:p>
          <a:p>
            <a:r>
              <a:rPr lang="en-US" sz="800" dirty="0">
                <a:latin typeface="Courier New" panose="02070309020205020404" pitchFamily="49" charset="0"/>
                <a:cs typeface="Courier New" panose="02070309020205020404" pitchFamily="49" charset="0"/>
              </a:rPr>
              <a:t>  63|       |       |</a:t>
            </a:r>
          </a:p>
          <a:p>
            <a:r>
              <a:rPr lang="en-US" sz="800" dirty="0">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391350550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A7B84-191C-4FC5-854A-7D8240D69246}"/>
              </a:ext>
            </a:extLst>
          </p:cNvPr>
          <p:cNvSpPr>
            <a:spLocks noGrp="1"/>
          </p:cNvSpPr>
          <p:nvPr>
            <p:ph type="title"/>
          </p:nvPr>
        </p:nvSpPr>
        <p:spPr/>
        <p:txBody>
          <a:bodyPr/>
          <a:lstStyle/>
          <a:p>
            <a:r>
              <a:rPr lang="en-US" sz="3600" dirty="0"/>
              <a:t>Appendix: 48KB Cache Explained (5)</a:t>
            </a:r>
          </a:p>
        </p:txBody>
      </p:sp>
      <p:sp>
        <p:nvSpPr>
          <p:cNvPr id="4" name="Rectangle 3">
            <a:extLst>
              <a:ext uri="{FF2B5EF4-FFF2-40B4-BE49-F238E27FC236}">
                <a16:creationId xmlns:a16="http://schemas.microsoft.com/office/drawing/2014/main" id="{4890E44D-CF68-4724-B2AB-159803DA0F57}"/>
              </a:ext>
            </a:extLst>
          </p:cNvPr>
          <p:cNvSpPr/>
          <p:nvPr/>
        </p:nvSpPr>
        <p:spPr>
          <a:xfrm>
            <a:off x="628560" y="1267920"/>
            <a:ext cx="8147140" cy="2308324"/>
          </a:xfrm>
          <a:prstGeom prst="rect">
            <a:avLst/>
          </a:prstGeom>
        </p:spPr>
        <p:txBody>
          <a:bodyPr wrap="square">
            <a:spAutoFit/>
          </a:bodyPr>
          <a:lstStyle/>
          <a:p>
            <a:endParaRPr lang="en-US" sz="800" dirty="0">
              <a:latin typeface="Courier New" panose="02070309020205020404" pitchFamily="49" charset="0"/>
              <a:cs typeface="Courier New" panose="02070309020205020404" pitchFamily="49" charset="0"/>
            </a:endParaRPr>
          </a:p>
          <a:p>
            <a:r>
              <a:rPr lang="en-US" sz="800" dirty="0">
                <a:latin typeface="Courier New" panose="02070309020205020404" pitchFamily="49" charset="0"/>
                <a:cs typeface="Courier New" panose="02070309020205020404" pitchFamily="49" charset="0"/>
              </a:rPr>
              <a:t>And finally, we access section C. But of course, its data isn't in the cache at all, so we again evict the least-recently used lines (in this case, section A's lines, 4-7) (again, "m" assumption holds):</a:t>
            </a:r>
          </a:p>
          <a:p>
            <a:endParaRPr lang="en-US" sz="800" dirty="0">
              <a:latin typeface="Courier New" panose="02070309020205020404" pitchFamily="49" charset="0"/>
              <a:cs typeface="Courier New" panose="02070309020205020404" pitchFamily="49" charset="0"/>
            </a:endParaRPr>
          </a:p>
          <a:p>
            <a:r>
              <a:rPr lang="en-US" sz="800" dirty="0">
                <a:latin typeface="Courier New" panose="02070309020205020404" pitchFamily="49" charset="0"/>
                <a:cs typeface="Courier New" panose="02070309020205020404" pitchFamily="49" charset="0"/>
              </a:rPr>
              <a:t>line 0 1 2 3 4 5 6 7</a:t>
            </a:r>
          </a:p>
          <a:p>
            <a:r>
              <a:rPr lang="en-US" sz="800" dirty="0">
                <a:latin typeface="Courier New" panose="02070309020205020404" pitchFamily="49" charset="0"/>
                <a:cs typeface="Courier New" panose="02070309020205020404" pitchFamily="49" charset="0"/>
              </a:rPr>
              <a:t>    +-------+-------+</a:t>
            </a:r>
          </a:p>
          <a:p>
            <a:r>
              <a:rPr lang="en-US" sz="800" dirty="0">
                <a:latin typeface="Courier New" panose="02070309020205020404" pitchFamily="49" charset="0"/>
                <a:cs typeface="Courier New" panose="02070309020205020404" pitchFamily="49" charset="0"/>
              </a:rPr>
              <a:t>  0 |       |       |</a:t>
            </a:r>
          </a:p>
          <a:p>
            <a:r>
              <a:rPr lang="en-US" sz="800" dirty="0">
                <a:latin typeface="Courier New" panose="02070309020205020404" pitchFamily="49" charset="0"/>
                <a:cs typeface="Courier New" panose="02070309020205020404" pitchFamily="49" charset="0"/>
              </a:rPr>
              <a:t>  1 |       |       |</a:t>
            </a:r>
          </a:p>
          <a:p>
            <a:r>
              <a:rPr lang="en-US" sz="800" dirty="0">
                <a:latin typeface="Courier New" panose="02070309020205020404" pitchFamily="49" charset="0"/>
                <a:cs typeface="Courier New" panose="02070309020205020404" pitchFamily="49" charset="0"/>
              </a:rPr>
              <a:t>s . .       .       .</a:t>
            </a:r>
          </a:p>
          <a:p>
            <a:r>
              <a:rPr lang="en-US" sz="800" dirty="0">
                <a:latin typeface="Courier New" panose="02070309020205020404" pitchFamily="49" charset="0"/>
                <a:cs typeface="Courier New" panose="02070309020205020404" pitchFamily="49" charset="0"/>
              </a:rPr>
              <a:t>e . .   B   .   C   .</a:t>
            </a:r>
          </a:p>
          <a:p>
            <a:r>
              <a:rPr lang="en-US" sz="800" dirty="0">
                <a:latin typeface="Courier New" panose="02070309020205020404" pitchFamily="49" charset="0"/>
                <a:cs typeface="Courier New" panose="02070309020205020404" pitchFamily="49" charset="0"/>
              </a:rPr>
              <a:t>t . .       .       .</a:t>
            </a:r>
          </a:p>
          <a:p>
            <a:r>
              <a:rPr lang="en-US" sz="800" dirty="0">
                <a:latin typeface="Courier New" panose="02070309020205020404" pitchFamily="49" charset="0"/>
                <a:cs typeface="Courier New" panose="02070309020205020404" pitchFamily="49" charset="0"/>
              </a:rPr>
              <a:t>  62|       |       |</a:t>
            </a:r>
          </a:p>
          <a:p>
            <a:r>
              <a:rPr lang="en-US" sz="800" dirty="0">
                <a:latin typeface="Courier New" panose="02070309020205020404" pitchFamily="49" charset="0"/>
                <a:cs typeface="Courier New" panose="02070309020205020404" pitchFamily="49" charset="0"/>
              </a:rPr>
              <a:t>  63|       |       |</a:t>
            </a:r>
          </a:p>
          <a:p>
            <a:r>
              <a:rPr lang="en-US" sz="800" dirty="0">
                <a:latin typeface="Courier New" panose="02070309020205020404" pitchFamily="49" charset="0"/>
                <a:cs typeface="Courier New" panose="02070309020205020404" pitchFamily="49" charset="0"/>
              </a:rPr>
              <a:t>    +-------+-------+</a:t>
            </a:r>
          </a:p>
          <a:p>
            <a:endParaRPr lang="en-US" sz="800" dirty="0">
              <a:latin typeface="Courier New" panose="02070309020205020404" pitchFamily="49" charset="0"/>
              <a:cs typeface="Courier New" panose="02070309020205020404" pitchFamily="49" charset="0"/>
            </a:endParaRPr>
          </a:p>
          <a:p>
            <a:r>
              <a:rPr lang="en-US" sz="800" dirty="0">
                <a:latin typeface="Courier New" panose="02070309020205020404" pitchFamily="49" charset="0"/>
                <a:cs typeface="Courier New" panose="02070309020205020404" pitchFamily="49" charset="0"/>
              </a:rPr>
              <a:t>And so the miss rate is 50% for the second pass as well.</a:t>
            </a:r>
          </a:p>
          <a:p>
            <a:endParaRPr lang="en-US" sz="800" dirty="0">
              <a:latin typeface="Courier New" panose="02070309020205020404" pitchFamily="49" charset="0"/>
              <a:cs typeface="Courier New" panose="02070309020205020404" pitchFamily="49" charset="0"/>
            </a:endParaRPr>
          </a:p>
          <a:p>
            <a:r>
              <a:rPr lang="en-US" sz="800" dirty="0">
                <a:latin typeface="Courier New" panose="02070309020205020404" pitchFamily="49" charset="0"/>
                <a:cs typeface="Courier New" panose="02070309020205020404" pitchFamily="49" charset="0"/>
              </a:rPr>
              <a:t>Thank you to Stan Zhang for coming up with such a detailed explanation!</a:t>
            </a:r>
          </a:p>
        </p:txBody>
      </p:sp>
    </p:spTree>
    <p:extLst>
      <p:ext uri="{BB962C8B-B14F-4D97-AF65-F5344CB8AC3E}">
        <p14:creationId xmlns:p14="http://schemas.microsoft.com/office/powerpoint/2010/main" val="169507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TextShape 1"/>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Cache Lab: Parsing Input with fscanf</a:t>
            </a:r>
            <a:endParaRPr lang="en-US" sz="1350" b="0" strike="noStrike" spc="-1">
              <a:solidFill>
                <a:srgbClr val="000000"/>
              </a:solidFill>
              <a:uFill>
                <a:solidFill>
                  <a:srgbClr val="FFFFFF"/>
                </a:solidFill>
              </a:uFill>
              <a:latin typeface="Arial"/>
            </a:endParaRPr>
          </a:p>
        </p:txBody>
      </p:sp>
      <p:sp>
        <p:nvSpPr>
          <p:cNvPr id="92" name="TextShape 2"/>
          <p:cNvSpPr txBox="1"/>
          <p:nvPr/>
        </p:nvSpPr>
        <p:spPr>
          <a:xfrm>
            <a:off x="628560" y="1267919"/>
            <a:ext cx="7886520" cy="3744951"/>
          </a:xfrm>
          <a:prstGeom prst="rect">
            <a:avLst/>
          </a:prstGeom>
          <a:noFill/>
          <a:ln>
            <a:noFill/>
          </a:ln>
        </p:spPr>
        <p:txBody>
          <a:bodyPr/>
          <a:lstStyle/>
          <a:p>
            <a:pPr marL="171360" indent="-171000">
              <a:lnSpc>
                <a:spcPct val="90000"/>
              </a:lnSpc>
              <a:buClr>
                <a:srgbClr val="000000"/>
              </a:buClr>
              <a:buFont typeface="Arial"/>
              <a:buChar char="•"/>
            </a:pPr>
            <a:r>
              <a:rPr lang="en-US" sz="2100" spc="-1" dirty="0" err="1">
                <a:solidFill>
                  <a:srgbClr val="000000"/>
                </a:solidFill>
                <a:uFill>
                  <a:solidFill>
                    <a:srgbClr val="FFFFFF"/>
                  </a:solidFill>
                </a:uFill>
                <a:latin typeface="Calibri" panose="020F0502020204030204" pitchFamily="34" charset="0"/>
                <a:cs typeface="Calibri" panose="020F0502020204030204" pitchFamily="34" charset="0"/>
              </a:rPr>
              <a:t>f</a:t>
            </a:r>
            <a:r>
              <a:rPr lang="en-US" sz="2100" b="0" strike="noStrike" spc="-1" dirty="0" err="1">
                <a:solidFill>
                  <a:srgbClr val="000000"/>
                </a:solidFill>
                <a:uFill>
                  <a:solidFill>
                    <a:srgbClr val="FFFFFF"/>
                  </a:solidFill>
                </a:uFill>
                <a:latin typeface="Calibri" panose="020F0502020204030204" pitchFamily="34" charset="0"/>
                <a:cs typeface="Calibri" panose="020F0502020204030204" pitchFamily="34" charset="0"/>
              </a:rPr>
              <a:t>scanf</a:t>
            </a:r>
            <a:r>
              <a:rPr lang="en-US" sz="2100" b="0" strike="noStrike" spc="-1" dirty="0">
                <a:solidFill>
                  <a:srgbClr val="000000"/>
                </a:solidFill>
                <a:uFill>
                  <a:solidFill>
                    <a:srgbClr val="FFFFFF"/>
                  </a:solidFill>
                </a:uFill>
                <a:latin typeface="Calibri" panose="020F0502020204030204" pitchFamily="34" charset="0"/>
                <a:cs typeface="Calibri" panose="020F0502020204030204" pitchFamily="34" charset="0"/>
              </a:rPr>
              <a:t>(FILE *stream, const char *format, …)</a:t>
            </a:r>
          </a:p>
          <a:p>
            <a:pPr marL="628560" lvl="1" indent="-171000">
              <a:lnSpc>
                <a:spcPct val="90000"/>
              </a:lnSpc>
              <a:buClr>
                <a:srgbClr val="000000"/>
              </a:buClr>
              <a:buFont typeface="Arial"/>
              <a:buChar char="•"/>
            </a:pPr>
            <a:r>
              <a:rPr lang="en-US" sz="2100" spc="-1" dirty="0">
                <a:solidFill>
                  <a:srgbClr val="000000"/>
                </a:solidFill>
                <a:uFill>
                  <a:solidFill>
                    <a:srgbClr val="FFFFFF"/>
                  </a:solidFill>
                </a:uFill>
                <a:latin typeface="Arial"/>
              </a:rPr>
              <a:t>“</a:t>
            </a:r>
            <a:r>
              <a:rPr lang="en-US" sz="2100" spc="-1" dirty="0" err="1">
                <a:solidFill>
                  <a:srgbClr val="000000"/>
                </a:solidFill>
                <a:uFill>
                  <a:solidFill>
                    <a:srgbClr val="FFFFFF"/>
                  </a:solidFill>
                </a:uFill>
                <a:latin typeface="Calibri" panose="020F0502020204030204" pitchFamily="34" charset="0"/>
                <a:cs typeface="Calibri" panose="020F0502020204030204" pitchFamily="34" charset="0"/>
              </a:rPr>
              <a:t>scanf</a:t>
            </a:r>
            <a:r>
              <a:rPr lang="en-US" sz="2100" spc="-1" dirty="0">
                <a:solidFill>
                  <a:srgbClr val="000000"/>
                </a:solidFill>
                <a:uFill>
                  <a:solidFill>
                    <a:srgbClr val="FFFFFF"/>
                  </a:solidFill>
                </a:uFill>
                <a:latin typeface="Arial"/>
              </a:rPr>
              <a:t>” but for files</a:t>
            </a:r>
          </a:p>
          <a:p>
            <a:pPr marL="171360" indent="-171000">
              <a:lnSpc>
                <a:spcPct val="90000"/>
              </a:lnSpc>
              <a:buClr>
                <a:srgbClr val="000000"/>
              </a:buClr>
              <a:buFont typeface="Arial"/>
              <a:buChar char="•"/>
            </a:pPr>
            <a:endParaRPr lang="en-US" sz="2100" spc="-1" dirty="0">
              <a:solidFill>
                <a:srgbClr val="000000"/>
              </a:solidFill>
              <a:uFill>
                <a:solidFill>
                  <a:srgbClr val="FFFFFF"/>
                </a:solidFill>
              </a:uFill>
              <a:latin typeface="Arial"/>
            </a:endParaRPr>
          </a:p>
          <a:p>
            <a:pPr marL="171360" indent="-171000">
              <a:lnSpc>
                <a:spcPct val="90000"/>
              </a:lnSpc>
              <a:buClr>
                <a:srgbClr val="000000"/>
              </a:buClr>
              <a:buFont typeface="Arial"/>
              <a:buChar char="•"/>
            </a:pPr>
            <a:r>
              <a:rPr lang="en-US" sz="2100" spc="-1" dirty="0">
                <a:solidFill>
                  <a:srgbClr val="000000"/>
                </a:solidFill>
                <a:uFill>
                  <a:solidFill>
                    <a:srgbClr val="FFFFFF"/>
                  </a:solidFill>
                </a:uFill>
                <a:latin typeface="Arial"/>
              </a:rPr>
              <a:t>Arguments</a:t>
            </a:r>
          </a:p>
          <a:p>
            <a:pPr marL="457560" lvl="1">
              <a:lnSpc>
                <a:spcPct val="90000"/>
              </a:lnSpc>
              <a:buClr>
                <a:srgbClr val="000000"/>
              </a:buClr>
            </a:pPr>
            <a:r>
              <a:rPr lang="en-US" spc="-1" dirty="0">
                <a:solidFill>
                  <a:srgbClr val="000000"/>
                </a:solidFill>
                <a:uFill>
                  <a:solidFill>
                    <a:srgbClr val="FFFFFF"/>
                  </a:solidFill>
                </a:uFill>
                <a:latin typeface="Arial"/>
              </a:rPr>
              <a:t>1. A stream pointer, e.g. from </a:t>
            </a:r>
            <a:r>
              <a:rPr lang="en-US" spc="-1" dirty="0" err="1">
                <a:solidFill>
                  <a:srgbClr val="000000"/>
                </a:solidFill>
                <a:uFill>
                  <a:solidFill>
                    <a:srgbClr val="FFFFFF"/>
                  </a:solidFill>
                </a:uFill>
                <a:latin typeface="Calibri" panose="020F0502020204030204" pitchFamily="34" charset="0"/>
                <a:cs typeface="Calibri" panose="020F0502020204030204" pitchFamily="34" charset="0"/>
              </a:rPr>
              <a:t>fopen</a:t>
            </a:r>
            <a:r>
              <a:rPr lang="en-US" spc="-1" dirty="0">
                <a:solidFill>
                  <a:srgbClr val="000000"/>
                </a:solidFill>
                <a:uFill>
                  <a:solidFill>
                    <a:srgbClr val="FFFFFF"/>
                  </a:solidFill>
                </a:uFill>
                <a:latin typeface="Calibri" panose="020F0502020204030204" pitchFamily="34" charset="0"/>
                <a:cs typeface="Calibri" panose="020F0502020204030204" pitchFamily="34" charset="0"/>
              </a:rPr>
              <a:t>()</a:t>
            </a:r>
          </a:p>
          <a:p>
            <a:pPr marL="457560" lvl="1">
              <a:lnSpc>
                <a:spcPct val="90000"/>
              </a:lnSpc>
              <a:buClr>
                <a:srgbClr val="000000"/>
              </a:buClr>
            </a:pPr>
            <a:r>
              <a:rPr lang="en-US" spc="-1" dirty="0">
                <a:solidFill>
                  <a:srgbClr val="000000"/>
                </a:solidFill>
                <a:uFill>
                  <a:solidFill>
                    <a:srgbClr val="FFFFFF"/>
                  </a:solidFill>
                </a:uFill>
                <a:latin typeface="+mj-lt"/>
                <a:cs typeface="Calibri" panose="020F0502020204030204" pitchFamily="34" charset="0"/>
              </a:rPr>
              <a:t>2. Format string for parsing, </a:t>
            </a:r>
            <a:r>
              <a:rPr lang="en-US" spc="-1" dirty="0" err="1">
                <a:solidFill>
                  <a:srgbClr val="000000"/>
                </a:solidFill>
                <a:uFill>
                  <a:solidFill>
                    <a:srgbClr val="FFFFFF"/>
                  </a:solidFill>
                </a:uFill>
                <a:latin typeface="+mj-lt"/>
                <a:cs typeface="Calibri" panose="020F0502020204030204" pitchFamily="34" charset="0"/>
              </a:rPr>
              <a:t>e.g</a:t>
            </a:r>
            <a:r>
              <a:rPr lang="en-US" spc="-1" dirty="0">
                <a:solidFill>
                  <a:srgbClr val="000000"/>
                </a:solidFill>
                <a:uFill>
                  <a:solidFill>
                    <a:srgbClr val="FFFFFF"/>
                  </a:solidFill>
                </a:uFill>
                <a:latin typeface="+mj-lt"/>
                <a:cs typeface="Calibri" panose="020F0502020204030204" pitchFamily="34" charset="0"/>
              </a:rPr>
              <a:t> “</a:t>
            </a:r>
            <a:r>
              <a:rPr lang="en-US" spc="-1" dirty="0">
                <a:solidFill>
                  <a:srgbClr val="000000"/>
                </a:solidFill>
                <a:uFill>
                  <a:solidFill>
                    <a:srgbClr val="FFFFFF"/>
                  </a:solidFill>
                </a:uFill>
                <a:latin typeface="Calibri" panose="020F0502020204030204" pitchFamily="34" charset="0"/>
                <a:cs typeface="Calibri" panose="020F0502020204030204" pitchFamily="34" charset="0"/>
              </a:rPr>
              <a:t>%c %</a:t>
            </a:r>
            <a:r>
              <a:rPr lang="en-US" spc="-1" dirty="0" err="1">
                <a:solidFill>
                  <a:srgbClr val="000000"/>
                </a:solidFill>
                <a:uFill>
                  <a:solidFill>
                    <a:srgbClr val="FFFFFF"/>
                  </a:solidFill>
                </a:uFill>
                <a:latin typeface="Calibri" panose="020F0502020204030204" pitchFamily="34" charset="0"/>
                <a:cs typeface="Calibri" panose="020F0502020204030204" pitchFamily="34" charset="0"/>
              </a:rPr>
              <a:t>d,%d</a:t>
            </a:r>
            <a:r>
              <a:rPr lang="en-US" spc="-1" dirty="0">
                <a:solidFill>
                  <a:srgbClr val="000000"/>
                </a:solidFill>
                <a:uFill>
                  <a:solidFill>
                    <a:srgbClr val="FFFFFF"/>
                  </a:solidFill>
                </a:uFill>
                <a:latin typeface="+mj-lt"/>
                <a:cs typeface="Calibri" panose="020F0502020204030204" pitchFamily="34" charset="0"/>
              </a:rPr>
              <a:t>”</a:t>
            </a:r>
          </a:p>
          <a:p>
            <a:pPr marL="457560" lvl="1">
              <a:lnSpc>
                <a:spcPct val="90000"/>
              </a:lnSpc>
              <a:buClr>
                <a:srgbClr val="000000"/>
              </a:buClr>
            </a:pPr>
            <a:r>
              <a:rPr lang="en-US" spc="-1" dirty="0">
                <a:solidFill>
                  <a:srgbClr val="000000"/>
                </a:solidFill>
                <a:uFill>
                  <a:solidFill>
                    <a:srgbClr val="FFFFFF"/>
                  </a:solidFill>
                </a:uFill>
                <a:latin typeface="+mj-lt"/>
                <a:cs typeface="Calibri" panose="020F0502020204030204" pitchFamily="34" charset="0"/>
              </a:rPr>
              <a:t>3+. </a:t>
            </a:r>
            <a:r>
              <a:rPr lang="en-US" b="1" spc="-1" dirty="0">
                <a:solidFill>
                  <a:srgbClr val="000000"/>
                </a:solidFill>
                <a:uFill>
                  <a:solidFill>
                    <a:srgbClr val="FFFFFF"/>
                  </a:solidFill>
                </a:uFill>
                <a:latin typeface="+mj-lt"/>
                <a:cs typeface="Calibri" panose="020F0502020204030204" pitchFamily="34" charset="0"/>
              </a:rPr>
              <a:t>Pointers </a:t>
            </a:r>
            <a:r>
              <a:rPr lang="en-US" spc="-1" dirty="0">
                <a:solidFill>
                  <a:srgbClr val="000000"/>
                </a:solidFill>
                <a:uFill>
                  <a:solidFill>
                    <a:srgbClr val="FFFFFF"/>
                  </a:solidFill>
                </a:uFill>
                <a:latin typeface="+mj-lt"/>
                <a:cs typeface="Calibri" panose="020F0502020204030204" pitchFamily="34" charset="0"/>
              </a:rPr>
              <a:t>to variables for parsed data</a:t>
            </a:r>
            <a:r>
              <a:rPr lang="en-US" b="0" strike="noStrike" spc="-1" dirty="0">
                <a:solidFill>
                  <a:srgbClr val="000000"/>
                </a:solidFill>
                <a:uFill>
                  <a:solidFill>
                    <a:srgbClr val="FFFFFF"/>
                  </a:solidFill>
                </a:uFill>
                <a:latin typeface="Arial"/>
              </a:rPr>
              <a:t>	</a:t>
            </a:r>
          </a:p>
          <a:p>
            <a:pPr marL="1085760" lvl="2" indent="-171000">
              <a:lnSpc>
                <a:spcPct val="90000"/>
              </a:lnSpc>
              <a:buClr>
                <a:srgbClr val="000000"/>
              </a:buClr>
              <a:buFont typeface="Arial"/>
              <a:buChar char="•"/>
            </a:pPr>
            <a:r>
              <a:rPr lang="en-US" sz="1600" spc="-1" dirty="0">
                <a:solidFill>
                  <a:srgbClr val="000000"/>
                </a:solidFill>
                <a:uFill>
                  <a:solidFill>
                    <a:srgbClr val="FFFFFF"/>
                  </a:solidFill>
                </a:uFill>
                <a:latin typeface="Arial"/>
              </a:rPr>
              <a:t>Can be pointers to stack variables</a:t>
            </a:r>
            <a:endParaRPr lang="en-US" sz="1600" b="0" strike="noStrike" spc="-1" dirty="0">
              <a:solidFill>
                <a:srgbClr val="000000"/>
              </a:solidFill>
              <a:uFill>
                <a:solidFill>
                  <a:srgbClr val="FFFFFF"/>
                </a:solidFill>
              </a:uFill>
              <a:latin typeface="Arial"/>
            </a:endParaRPr>
          </a:p>
          <a:p>
            <a:pPr marL="628560" lvl="1" indent="-171000">
              <a:lnSpc>
                <a:spcPct val="90000"/>
              </a:lnSpc>
              <a:buClr>
                <a:srgbClr val="000000"/>
              </a:buClr>
              <a:buFont typeface="Arial"/>
              <a:buChar char="•"/>
            </a:pPr>
            <a:endParaRPr lang="en-US" sz="2100" b="0" strike="noStrike" spc="-1" dirty="0">
              <a:solidFill>
                <a:srgbClr val="000000"/>
              </a:solidFill>
              <a:uFill>
                <a:solidFill>
                  <a:srgbClr val="FFFFFF"/>
                </a:solidFill>
              </a:uFill>
              <a:latin typeface="Arial"/>
            </a:endParaRPr>
          </a:p>
          <a:p>
            <a:pPr marL="171360" indent="-171000">
              <a:lnSpc>
                <a:spcPct val="90000"/>
              </a:lnSpc>
              <a:buClr>
                <a:srgbClr val="000000"/>
              </a:buClr>
              <a:buFont typeface="Arial"/>
              <a:buChar char="•"/>
            </a:pPr>
            <a:r>
              <a:rPr lang="en-US" sz="2100" b="0" strike="noStrike" spc="-1" dirty="0">
                <a:solidFill>
                  <a:srgbClr val="000000"/>
                </a:solidFill>
                <a:uFill>
                  <a:solidFill>
                    <a:srgbClr val="FFFFFF"/>
                  </a:solidFill>
                </a:uFill>
                <a:latin typeface="Arial"/>
              </a:rPr>
              <a:t>Return Value</a:t>
            </a:r>
          </a:p>
          <a:p>
            <a:pPr marL="628560" lvl="1" indent="-171000">
              <a:lnSpc>
                <a:spcPct val="90000"/>
              </a:lnSpc>
              <a:buClr>
                <a:srgbClr val="000000"/>
              </a:buClr>
              <a:buFont typeface="Arial"/>
              <a:buChar char="•"/>
            </a:pPr>
            <a:r>
              <a:rPr lang="en-US" b="0" strike="noStrike" spc="-1" dirty="0">
                <a:solidFill>
                  <a:srgbClr val="000000"/>
                </a:solidFill>
                <a:uFill>
                  <a:solidFill>
                    <a:srgbClr val="FFFFFF"/>
                  </a:solidFill>
                </a:uFill>
                <a:latin typeface="Arial"/>
              </a:rPr>
              <a:t>Success: # of parsed vars</a:t>
            </a:r>
          </a:p>
          <a:p>
            <a:pPr marL="628560" lvl="1" indent="-171000">
              <a:lnSpc>
                <a:spcPct val="90000"/>
              </a:lnSpc>
              <a:buClr>
                <a:srgbClr val="000000"/>
              </a:buClr>
              <a:buFont typeface="Arial"/>
              <a:buChar char="•"/>
            </a:pPr>
            <a:r>
              <a:rPr lang="en-US" spc="-1" dirty="0">
                <a:solidFill>
                  <a:srgbClr val="000000"/>
                </a:solidFill>
                <a:uFill>
                  <a:solidFill>
                    <a:srgbClr val="FFFFFF"/>
                  </a:solidFill>
                </a:uFill>
                <a:latin typeface="Arial"/>
              </a:rPr>
              <a:t>Failure: EOF</a:t>
            </a:r>
          </a:p>
          <a:p>
            <a:pPr marL="171360" indent="-171000">
              <a:lnSpc>
                <a:spcPct val="90000"/>
              </a:lnSpc>
              <a:buClr>
                <a:srgbClr val="000000"/>
              </a:buClr>
              <a:buFont typeface="Arial"/>
              <a:buChar char="•"/>
            </a:pPr>
            <a:r>
              <a:rPr lang="en-US" sz="2100" b="0" strike="noStrike" spc="-1" dirty="0">
                <a:solidFill>
                  <a:srgbClr val="000000"/>
                </a:solidFill>
                <a:uFill>
                  <a:solidFill>
                    <a:srgbClr val="FFFFFF"/>
                  </a:solidFill>
                </a:uFill>
                <a:latin typeface="Calibri" panose="020F0502020204030204" pitchFamily="34" charset="0"/>
                <a:cs typeface="Calibri" panose="020F0502020204030204" pitchFamily="34" charset="0"/>
              </a:rPr>
              <a:t>man </a:t>
            </a:r>
            <a:r>
              <a:rPr lang="en-US" sz="2100" b="0" strike="noStrike" spc="-1" dirty="0" err="1">
                <a:solidFill>
                  <a:srgbClr val="000000"/>
                </a:solidFill>
                <a:uFill>
                  <a:solidFill>
                    <a:srgbClr val="FFFFFF"/>
                  </a:solidFill>
                </a:uFill>
                <a:latin typeface="Calibri" panose="020F0502020204030204" pitchFamily="34" charset="0"/>
                <a:cs typeface="Calibri" panose="020F0502020204030204" pitchFamily="34" charset="0"/>
              </a:rPr>
              <a:t>fscanf</a:t>
            </a:r>
            <a:endParaRPr lang="en-US" sz="2100" b="0" strike="noStrike" spc="-1" dirty="0">
              <a:solidFill>
                <a:srgbClr val="000000"/>
              </a:solidFill>
              <a:uFill>
                <a:solidFill>
                  <a:srgbClr val="FFFFFF"/>
                </a:solidFill>
              </a:uFill>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TextShape 1"/>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fscanf() Example</a:t>
            </a:r>
            <a:endParaRPr lang="en-US" sz="1350" b="0" strike="noStrike" spc="-1">
              <a:solidFill>
                <a:srgbClr val="000000"/>
              </a:solidFill>
              <a:uFill>
                <a:solidFill>
                  <a:srgbClr val="FFFFFF"/>
                </a:solidFill>
              </a:uFill>
              <a:latin typeface="Arial"/>
            </a:endParaRPr>
          </a:p>
        </p:txBody>
      </p:sp>
      <p:sp>
        <p:nvSpPr>
          <p:cNvPr id="94" name="TextShape 2"/>
          <p:cNvSpPr txBox="1"/>
          <p:nvPr/>
        </p:nvSpPr>
        <p:spPr>
          <a:xfrm>
            <a:off x="628560" y="1012371"/>
            <a:ext cx="7886520" cy="3857169"/>
          </a:xfrm>
          <a:prstGeom prst="rect">
            <a:avLst/>
          </a:prstGeom>
          <a:noFill/>
          <a:ln>
            <a:noFill/>
          </a:ln>
        </p:spPr>
        <p:txBody>
          <a:bodyPr/>
          <a:lstStyle/>
          <a:p>
            <a:pPr>
              <a:lnSpc>
                <a:spcPct val="100000"/>
              </a:lnSpc>
            </a:pPr>
            <a:r>
              <a:rPr lang="en-US" sz="1400" spc="-1" dirty="0">
                <a:solidFill>
                  <a:srgbClr val="000000"/>
                </a:solidFill>
                <a:uFill>
                  <a:solidFill>
                    <a:srgbClr val="FFFFFF"/>
                  </a:solidFill>
                </a:uFill>
                <a:latin typeface="Courier New" panose="02070309020205020404" pitchFamily="49" charset="0"/>
                <a:cs typeface="Courier New" panose="02070309020205020404" pitchFamily="49" charset="0"/>
              </a:rPr>
              <a:t>FILE *</a:t>
            </a:r>
            <a:r>
              <a:rPr lang="en-US" sz="1400" spc="-1" dirty="0" err="1">
                <a:solidFill>
                  <a:srgbClr val="000000"/>
                </a:solidFill>
                <a:uFill>
                  <a:solidFill>
                    <a:srgbClr val="FFFFFF"/>
                  </a:solidFill>
                </a:uFill>
                <a:latin typeface="Courier New" panose="02070309020205020404" pitchFamily="49" charset="0"/>
                <a:cs typeface="Courier New" panose="02070309020205020404" pitchFamily="49" charset="0"/>
              </a:rPr>
              <a:t>pFile</a:t>
            </a:r>
            <a:r>
              <a:rPr lang="en-US" sz="1400" spc="-1" dirty="0">
                <a:solidFill>
                  <a:srgbClr val="000000"/>
                </a:solidFill>
                <a:uFill>
                  <a:solidFill>
                    <a:srgbClr val="FFFFFF"/>
                  </a:solidFill>
                </a:uFill>
                <a:latin typeface="Courier New" panose="02070309020205020404" pitchFamily="49" charset="0"/>
                <a:cs typeface="Courier New" panose="02070309020205020404" pitchFamily="49" charset="0"/>
              </a:rPr>
              <a:t>;</a:t>
            </a:r>
          </a:p>
          <a:p>
            <a:r>
              <a:rPr lang="en-US" sz="1400" spc="-1" dirty="0" err="1">
                <a:solidFill>
                  <a:srgbClr val="000000"/>
                </a:solidFill>
                <a:uFill>
                  <a:solidFill>
                    <a:srgbClr val="FFFFFF"/>
                  </a:solidFill>
                </a:uFill>
                <a:latin typeface="Courier New" panose="02070309020205020404" pitchFamily="49" charset="0"/>
                <a:cs typeface="Courier New" panose="02070309020205020404" pitchFamily="49" charset="0"/>
              </a:rPr>
              <a:t>pFile</a:t>
            </a:r>
            <a:r>
              <a:rPr lang="en-US" sz="1400" spc="-1" dirty="0">
                <a:solidFill>
                  <a:srgbClr val="000000"/>
                </a:solidFill>
                <a:uFill>
                  <a:solidFill>
                    <a:srgbClr val="FFFFFF"/>
                  </a:solidFill>
                </a:uFill>
                <a:latin typeface="Courier New" panose="02070309020205020404" pitchFamily="49" charset="0"/>
                <a:cs typeface="Courier New" panose="02070309020205020404" pitchFamily="49" charset="0"/>
              </a:rPr>
              <a:t> = </a:t>
            </a:r>
            <a:r>
              <a:rPr lang="en-US" sz="1400" spc="-1" dirty="0" err="1">
                <a:solidFill>
                  <a:srgbClr val="000000"/>
                </a:solidFill>
                <a:uFill>
                  <a:solidFill>
                    <a:srgbClr val="FFFFFF"/>
                  </a:solidFill>
                </a:uFill>
                <a:latin typeface="Courier New" panose="02070309020205020404" pitchFamily="49" charset="0"/>
                <a:cs typeface="Courier New" panose="02070309020205020404" pitchFamily="49" charset="0"/>
              </a:rPr>
              <a:t>fopen</a:t>
            </a:r>
            <a:r>
              <a:rPr lang="en-US" sz="1400" spc="-1" dirty="0">
                <a:solidFill>
                  <a:srgbClr val="000000"/>
                </a:solidFill>
                <a:uFill>
                  <a:solidFill>
                    <a:srgbClr val="FFFFFF"/>
                  </a:solidFill>
                </a:uFill>
                <a:latin typeface="Courier New" panose="02070309020205020404" pitchFamily="49" charset="0"/>
                <a:cs typeface="Courier New" panose="02070309020205020404" pitchFamily="49" charset="0"/>
              </a:rPr>
              <a:t>(“trace.txt”, "r"); </a:t>
            </a:r>
            <a:r>
              <a:rPr lang="en-US" sz="1400" spc="-1" dirty="0">
                <a:solidFill>
                  <a:srgbClr val="C00000"/>
                </a:solidFill>
                <a:uFill>
                  <a:solidFill>
                    <a:srgbClr val="FFFFFF"/>
                  </a:solidFill>
                </a:uFill>
                <a:latin typeface="Courier New" panose="02070309020205020404" pitchFamily="49" charset="0"/>
                <a:cs typeface="Courier New" panose="02070309020205020404" pitchFamily="49" charset="0"/>
              </a:rPr>
              <a:t>// Open file for reading</a:t>
            </a:r>
            <a:endParaRPr lang="en-US" sz="1400" spc="-1" dirty="0">
              <a:solidFill>
                <a:srgbClr val="000000"/>
              </a:solidFill>
              <a:uFill>
                <a:solidFill>
                  <a:srgbClr val="FFFFFF"/>
                </a:solidFill>
              </a:uFill>
              <a:latin typeface="Courier New" panose="02070309020205020404" pitchFamily="49" charset="0"/>
              <a:cs typeface="Courier New" panose="02070309020205020404" pitchFamily="49" charset="0"/>
            </a:endParaRPr>
          </a:p>
          <a:p>
            <a:pPr>
              <a:lnSpc>
                <a:spcPct val="100000"/>
              </a:lnSpc>
            </a:pPr>
            <a:endParaRPr lang="en-US" sz="1400" spc="-1" dirty="0">
              <a:solidFill>
                <a:srgbClr val="000000"/>
              </a:solidFill>
              <a:uFill>
                <a:solidFill>
                  <a:srgbClr val="FFFFFF"/>
                </a:solidFill>
              </a:uFill>
              <a:latin typeface="Courier New" panose="02070309020205020404" pitchFamily="49" charset="0"/>
              <a:cs typeface="Courier New" panose="02070309020205020404" pitchFamily="49" charset="0"/>
            </a:endParaRPr>
          </a:p>
          <a:p>
            <a:pPr>
              <a:lnSpc>
                <a:spcPct val="100000"/>
              </a:lnSpc>
            </a:pPr>
            <a:r>
              <a:rPr lang="en-US" sz="1400" spc="-1" dirty="0">
                <a:solidFill>
                  <a:srgbClr val="C00000"/>
                </a:solidFill>
                <a:uFill>
                  <a:solidFill>
                    <a:srgbClr val="FFFFFF"/>
                  </a:solidFill>
                </a:uFill>
                <a:latin typeface="Courier New" panose="02070309020205020404" pitchFamily="49" charset="0"/>
                <a:cs typeface="Courier New" panose="02070309020205020404" pitchFamily="49" charset="0"/>
              </a:rPr>
              <a:t>// TODO: Error check sys call</a:t>
            </a:r>
          </a:p>
          <a:p>
            <a:pPr>
              <a:lnSpc>
                <a:spcPct val="100000"/>
              </a:lnSpc>
            </a:pPr>
            <a:endParaRPr lang="en-US" sz="1400" spc="-1" dirty="0">
              <a:solidFill>
                <a:srgbClr val="000000"/>
              </a:solidFill>
              <a:uFill>
                <a:solidFill>
                  <a:srgbClr val="FFFFFF"/>
                </a:solidFill>
              </a:uFill>
              <a:latin typeface="Courier New" panose="02070309020205020404" pitchFamily="49" charset="0"/>
              <a:cs typeface="Courier New" panose="02070309020205020404" pitchFamily="49" charset="0"/>
            </a:endParaRPr>
          </a:p>
          <a:p>
            <a:pPr>
              <a:lnSpc>
                <a:spcPct val="100000"/>
              </a:lnSpc>
            </a:pPr>
            <a:r>
              <a:rPr lang="en-US" sz="1400" spc="-1" dirty="0">
                <a:solidFill>
                  <a:srgbClr val="000000"/>
                </a:solidFill>
                <a:uFill>
                  <a:solidFill>
                    <a:srgbClr val="FFFFFF"/>
                  </a:solidFill>
                </a:uFill>
                <a:latin typeface="Courier New" panose="02070309020205020404" pitchFamily="49" charset="0"/>
                <a:cs typeface="Courier New" panose="02070309020205020404" pitchFamily="49" charset="0"/>
              </a:rPr>
              <a:t>char </a:t>
            </a:r>
            <a:r>
              <a:rPr lang="en-US" sz="1400" spc="-1" dirty="0" err="1">
                <a:solidFill>
                  <a:srgbClr val="000000"/>
                </a:solidFill>
                <a:uFill>
                  <a:solidFill>
                    <a:srgbClr val="FFFFFF"/>
                  </a:solidFill>
                </a:uFill>
                <a:latin typeface="Courier New" panose="02070309020205020404" pitchFamily="49" charset="0"/>
                <a:cs typeface="Courier New" panose="02070309020205020404" pitchFamily="49" charset="0"/>
              </a:rPr>
              <a:t>access_type</a:t>
            </a:r>
            <a:r>
              <a:rPr lang="en-US" sz="1400" spc="-1" dirty="0">
                <a:solidFill>
                  <a:srgbClr val="000000"/>
                </a:solidFill>
                <a:uFill>
                  <a:solidFill>
                    <a:srgbClr val="FFFFFF"/>
                  </a:solidFill>
                </a:uFill>
                <a:latin typeface="Courier New" panose="02070309020205020404" pitchFamily="49" charset="0"/>
                <a:cs typeface="Courier New" panose="02070309020205020404" pitchFamily="49" charset="0"/>
              </a:rPr>
              <a:t>;</a:t>
            </a:r>
          </a:p>
          <a:p>
            <a:pPr>
              <a:lnSpc>
                <a:spcPct val="100000"/>
              </a:lnSpc>
            </a:pPr>
            <a:r>
              <a:rPr lang="en-US" sz="1400" spc="-1" dirty="0">
                <a:solidFill>
                  <a:srgbClr val="000000"/>
                </a:solidFill>
                <a:uFill>
                  <a:solidFill>
                    <a:srgbClr val="FFFFFF"/>
                  </a:solidFill>
                </a:uFill>
                <a:latin typeface="Courier New" panose="02070309020205020404" pitchFamily="49" charset="0"/>
                <a:cs typeface="Courier New" panose="02070309020205020404" pitchFamily="49" charset="0"/>
              </a:rPr>
              <a:t>unsigned long address;</a:t>
            </a:r>
          </a:p>
          <a:p>
            <a:pPr>
              <a:lnSpc>
                <a:spcPct val="100000"/>
              </a:lnSpc>
            </a:pPr>
            <a:r>
              <a:rPr lang="en-US" sz="1400" spc="-1" dirty="0">
                <a:solidFill>
                  <a:srgbClr val="000000"/>
                </a:solidFill>
                <a:uFill>
                  <a:solidFill>
                    <a:srgbClr val="FFFFFF"/>
                  </a:solidFill>
                </a:uFill>
                <a:latin typeface="Courier New" panose="02070309020205020404" pitchFamily="49" charset="0"/>
                <a:cs typeface="Courier New" panose="02070309020205020404" pitchFamily="49" charset="0"/>
              </a:rPr>
              <a:t>int size;</a:t>
            </a:r>
          </a:p>
          <a:p>
            <a:pPr>
              <a:lnSpc>
                <a:spcPct val="100000"/>
              </a:lnSpc>
            </a:pPr>
            <a:endParaRPr lang="en-US" sz="1400" spc="-1" dirty="0">
              <a:solidFill>
                <a:srgbClr val="000000"/>
              </a:solidFill>
              <a:uFill>
                <a:solidFill>
                  <a:srgbClr val="FFFFFF"/>
                </a:solidFill>
              </a:uFill>
              <a:latin typeface="Courier New" panose="02070309020205020404" pitchFamily="49" charset="0"/>
              <a:cs typeface="Courier New" panose="02070309020205020404" pitchFamily="49" charset="0"/>
            </a:endParaRPr>
          </a:p>
          <a:p>
            <a:pPr>
              <a:lnSpc>
                <a:spcPct val="100000"/>
              </a:lnSpc>
            </a:pPr>
            <a:r>
              <a:rPr lang="en-US" sz="1400" spc="-1" dirty="0">
                <a:solidFill>
                  <a:srgbClr val="C00000"/>
                </a:solidFill>
                <a:uFill>
                  <a:solidFill>
                    <a:srgbClr val="FFFFFF"/>
                  </a:solidFill>
                </a:uFill>
                <a:latin typeface="Courier New" panose="02070309020205020404" pitchFamily="49" charset="0"/>
                <a:cs typeface="Courier New" panose="02070309020205020404" pitchFamily="49" charset="0"/>
              </a:rPr>
              <a:t>// Line format is " S 2f,1" or " L 7d0,3"</a:t>
            </a:r>
          </a:p>
          <a:p>
            <a:pPr>
              <a:lnSpc>
                <a:spcPct val="100000"/>
              </a:lnSpc>
            </a:pPr>
            <a:r>
              <a:rPr lang="en-US" sz="1400" spc="-1" dirty="0">
                <a:solidFill>
                  <a:srgbClr val="C00000"/>
                </a:solidFill>
                <a:uFill>
                  <a:solidFill>
                    <a:srgbClr val="FFFFFF"/>
                  </a:solidFill>
                </a:uFill>
                <a:latin typeface="Courier New" panose="02070309020205020404" pitchFamily="49" charset="0"/>
                <a:cs typeface="Courier New" panose="02070309020205020404" pitchFamily="49" charset="0"/>
              </a:rPr>
              <a:t>//      - 1 character, 1 hex value, 1 decimal value</a:t>
            </a:r>
          </a:p>
          <a:p>
            <a:pPr>
              <a:lnSpc>
                <a:spcPct val="100000"/>
              </a:lnSpc>
            </a:pPr>
            <a:r>
              <a:rPr lang="en-US" sz="1400" spc="-1" dirty="0">
                <a:solidFill>
                  <a:srgbClr val="000000"/>
                </a:solidFill>
                <a:uFill>
                  <a:solidFill>
                    <a:srgbClr val="FFFFFF"/>
                  </a:solidFill>
                </a:uFill>
                <a:latin typeface="Courier New" panose="02070309020205020404" pitchFamily="49" charset="0"/>
                <a:cs typeface="Courier New" panose="02070309020205020404" pitchFamily="49" charset="0"/>
              </a:rPr>
              <a:t>while (</a:t>
            </a:r>
            <a:r>
              <a:rPr lang="en-US" sz="1400" spc="-1" dirty="0" err="1">
                <a:solidFill>
                  <a:srgbClr val="000000"/>
                </a:solidFill>
                <a:uFill>
                  <a:solidFill>
                    <a:srgbClr val="FFFFFF"/>
                  </a:solidFill>
                </a:uFill>
                <a:latin typeface="Courier New" panose="02070309020205020404" pitchFamily="49" charset="0"/>
                <a:cs typeface="Courier New" panose="02070309020205020404" pitchFamily="49" charset="0"/>
              </a:rPr>
              <a:t>fscanf</a:t>
            </a:r>
            <a:r>
              <a:rPr lang="en-US" sz="1400" spc="-1" dirty="0">
                <a:solidFill>
                  <a:srgbClr val="000000"/>
                </a:solidFill>
                <a:uFill>
                  <a:solidFill>
                    <a:srgbClr val="FFFFFF"/>
                  </a:solidFill>
                </a:uFill>
                <a:latin typeface="Courier New" panose="02070309020205020404" pitchFamily="49" charset="0"/>
                <a:cs typeface="Courier New" panose="02070309020205020404" pitchFamily="49" charset="0"/>
              </a:rPr>
              <a:t>(</a:t>
            </a:r>
            <a:r>
              <a:rPr lang="en-US" sz="1400" spc="-1" dirty="0" err="1">
                <a:solidFill>
                  <a:srgbClr val="000000"/>
                </a:solidFill>
                <a:uFill>
                  <a:solidFill>
                    <a:srgbClr val="FFFFFF"/>
                  </a:solidFill>
                </a:uFill>
                <a:latin typeface="Courier New" panose="02070309020205020404" pitchFamily="49" charset="0"/>
                <a:cs typeface="Courier New" panose="02070309020205020404" pitchFamily="49" charset="0"/>
              </a:rPr>
              <a:t>pFile</a:t>
            </a:r>
            <a:r>
              <a:rPr lang="en-US" sz="1400" spc="-1" dirty="0">
                <a:solidFill>
                  <a:srgbClr val="000000"/>
                </a:solidFill>
                <a:uFill>
                  <a:solidFill>
                    <a:srgbClr val="FFFFFF"/>
                  </a:solidFill>
                </a:uFill>
                <a:latin typeface="Courier New" panose="02070309020205020404" pitchFamily="49" charset="0"/>
                <a:cs typeface="Courier New" panose="02070309020205020404" pitchFamily="49" charset="0"/>
              </a:rPr>
              <a:t>, " %c %lx, %d", &amp;</a:t>
            </a:r>
            <a:r>
              <a:rPr lang="en-US" sz="1400" spc="-1" dirty="0" err="1">
                <a:solidFill>
                  <a:srgbClr val="000000"/>
                </a:solidFill>
                <a:uFill>
                  <a:solidFill>
                    <a:srgbClr val="FFFFFF"/>
                  </a:solidFill>
                </a:uFill>
                <a:latin typeface="Courier New" panose="02070309020205020404" pitchFamily="49" charset="0"/>
                <a:cs typeface="Courier New" panose="02070309020205020404" pitchFamily="49" charset="0"/>
              </a:rPr>
              <a:t>access_type</a:t>
            </a:r>
            <a:r>
              <a:rPr lang="en-US" sz="1400" spc="-1" dirty="0">
                <a:solidFill>
                  <a:srgbClr val="000000"/>
                </a:solidFill>
                <a:uFill>
                  <a:solidFill>
                    <a:srgbClr val="FFFFFF"/>
                  </a:solidFill>
                </a:uFill>
                <a:latin typeface="Courier New" panose="02070309020205020404" pitchFamily="49" charset="0"/>
                <a:cs typeface="Courier New" panose="02070309020205020404" pitchFamily="49" charset="0"/>
              </a:rPr>
              <a:t>, &amp;address, &amp;size) &gt; 0) {</a:t>
            </a:r>
          </a:p>
          <a:p>
            <a:pPr>
              <a:lnSpc>
                <a:spcPct val="100000"/>
              </a:lnSpc>
            </a:pPr>
            <a:r>
              <a:rPr lang="en-US" sz="1400" spc="-1" dirty="0">
                <a:solidFill>
                  <a:srgbClr val="C00000"/>
                </a:solidFill>
                <a:uFill>
                  <a:solidFill>
                    <a:srgbClr val="FFFFFF"/>
                  </a:solidFill>
                </a:uFill>
                <a:latin typeface="Courier New" panose="02070309020205020404" pitchFamily="49" charset="0"/>
                <a:cs typeface="Courier New" panose="02070309020205020404" pitchFamily="49" charset="0"/>
              </a:rPr>
              <a:t>    // TODO: Do stuff</a:t>
            </a:r>
          </a:p>
          <a:p>
            <a:pPr>
              <a:lnSpc>
                <a:spcPct val="100000"/>
              </a:lnSpc>
            </a:pPr>
            <a:r>
              <a:rPr lang="en-US" sz="1400" spc="-1" dirty="0">
                <a:solidFill>
                  <a:srgbClr val="000000"/>
                </a:solidFill>
                <a:uFill>
                  <a:solidFill>
                    <a:srgbClr val="FFFFFF"/>
                  </a:solidFill>
                </a:uFill>
                <a:latin typeface="Courier New" panose="02070309020205020404" pitchFamily="49" charset="0"/>
                <a:cs typeface="Courier New" panose="02070309020205020404" pitchFamily="49" charset="0"/>
              </a:rPr>
              <a:t>}</a:t>
            </a:r>
          </a:p>
          <a:p>
            <a:pPr>
              <a:lnSpc>
                <a:spcPct val="100000"/>
              </a:lnSpc>
            </a:pPr>
            <a:endParaRPr lang="en-US" sz="1400" spc="-1" dirty="0">
              <a:solidFill>
                <a:srgbClr val="000000"/>
              </a:solidFill>
              <a:uFill>
                <a:solidFill>
                  <a:srgbClr val="FFFFFF"/>
                </a:solidFill>
              </a:uFill>
              <a:latin typeface="Courier New" panose="02070309020205020404" pitchFamily="49" charset="0"/>
              <a:cs typeface="Courier New" panose="02070309020205020404" pitchFamily="49" charset="0"/>
            </a:endParaRPr>
          </a:p>
          <a:p>
            <a:r>
              <a:rPr lang="en-US" sz="1400" spc="-1" dirty="0" err="1">
                <a:solidFill>
                  <a:srgbClr val="000000"/>
                </a:solidFill>
                <a:uFill>
                  <a:solidFill>
                    <a:srgbClr val="FFFFFF"/>
                  </a:solidFill>
                </a:uFill>
                <a:latin typeface="Courier New" panose="02070309020205020404" pitchFamily="49" charset="0"/>
                <a:cs typeface="Courier New" panose="02070309020205020404" pitchFamily="49" charset="0"/>
              </a:rPr>
              <a:t>fclose</a:t>
            </a:r>
            <a:r>
              <a:rPr lang="en-US" sz="1400" spc="-1" dirty="0">
                <a:solidFill>
                  <a:srgbClr val="000000"/>
                </a:solidFill>
                <a:uFill>
                  <a:solidFill>
                    <a:srgbClr val="FFFFFF"/>
                  </a:solidFill>
                </a:uFill>
                <a:latin typeface="Courier New" panose="02070309020205020404" pitchFamily="49" charset="0"/>
                <a:cs typeface="Courier New" panose="02070309020205020404" pitchFamily="49" charset="0"/>
              </a:rPr>
              <a:t>(</a:t>
            </a:r>
            <a:r>
              <a:rPr lang="en-US" sz="1400" spc="-1" dirty="0" err="1">
                <a:solidFill>
                  <a:srgbClr val="000000"/>
                </a:solidFill>
                <a:uFill>
                  <a:solidFill>
                    <a:srgbClr val="FFFFFF"/>
                  </a:solidFill>
                </a:uFill>
                <a:latin typeface="Courier New" panose="02070309020205020404" pitchFamily="49" charset="0"/>
                <a:cs typeface="Courier New" panose="02070309020205020404" pitchFamily="49" charset="0"/>
              </a:rPr>
              <a:t>pFile</a:t>
            </a:r>
            <a:r>
              <a:rPr lang="en-US" sz="1400" spc="-1" dirty="0">
                <a:solidFill>
                  <a:srgbClr val="000000"/>
                </a:solidFill>
                <a:uFill>
                  <a:solidFill>
                    <a:srgbClr val="FFFFFF"/>
                  </a:solidFill>
                </a:uFill>
                <a:latin typeface="Courier New" panose="02070309020205020404" pitchFamily="49" charset="0"/>
                <a:cs typeface="Courier New" panose="02070309020205020404" pitchFamily="49" charset="0"/>
              </a:rPr>
              <a:t>); </a:t>
            </a:r>
            <a:r>
              <a:rPr lang="en-US" sz="1400" spc="-1" dirty="0">
                <a:solidFill>
                  <a:srgbClr val="C00000"/>
                </a:solidFill>
                <a:uFill>
                  <a:solidFill>
                    <a:srgbClr val="FFFFFF"/>
                  </a:solidFill>
                </a:uFill>
                <a:latin typeface="Courier New" panose="02070309020205020404" pitchFamily="49" charset="0"/>
                <a:cs typeface="Courier New" panose="02070309020205020404" pitchFamily="49" charset="0"/>
              </a:rPr>
              <a:t>// Clean up Resources</a:t>
            </a:r>
          </a:p>
          <a:p>
            <a:pPr>
              <a:lnSpc>
                <a:spcPct val="100000"/>
              </a:lnSpc>
            </a:pPr>
            <a:endParaRPr lang="en-US" sz="1400" spc="-1" dirty="0">
              <a:solidFill>
                <a:srgbClr val="000000"/>
              </a:solidFill>
              <a:uFill>
                <a:solidFill>
                  <a:srgbClr val="FFFFFF"/>
                </a:solidFill>
              </a:uFill>
              <a:latin typeface="Courier New" panose="02070309020205020404" pitchFamily="49" charset="0"/>
              <a:cs typeface="Courier New" panose="02070309020205020404" pitchFamily="49"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extShape 1"/>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Cache Lab: Cache Simulator Hints</a:t>
            </a:r>
            <a:endParaRPr lang="en-US" sz="1350" b="0" strike="noStrike" spc="-1">
              <a:solidFill>
                <a:srgbClr val="000000"/>
              </a:solidFill>
              <a:uFill>
                <a:solidFill>
                  <a:srgbClr val="FFFFFF"/>
                </a:solidFill>
              </a:uFill>
              <a:latin typeface="Arial"/>
            </a:endParaRPr>
          </a:p>
        </p:txBody>
      </p:sp>
      <p:sp>
        <p:nvSpPr>
          <p:cNvPr id="96" name="TextShape 2"/>
          <p:cNvSpPr txBox="1"/>
          <p:nvPr/>
        </p:nvSpPr>
        <p:spPr>
          <a:xfrm>
            <a:off x="628560" y="1168400"/>
            <a:ext cx="7886520" cy="3463720"/>
          </a:xfrm>
          <a:prstGeom prst="rect">
            <a:avLst/>
          </a:prstGeom>
          <a:noFill/>
          <a:ln>
            <a:noFill/>
          </a:ln>
        </p:spPr>
        <p:txBody>
          <a:bodyPr/>
          <a:lstStyle/>
          <a:p>
            <a:pPr marL="171360" indent="-171000">
              <a:lnSpc>
                <a:spcPct val="90000"/>
              </a:lnSpc>
              <a:buClr>
                <a:srgbClr val="000000"/>
              </a:buClr>
              <a:buFont typeface="Arial"/>
              <a:buChar char="•"/>
            </a:pPr>
            <a:r>
              <a:rPr lang="en-US" sz="2100" b="0" strike="noStrike" spc="-1" dirty="0">
                <a:solidFill>
                  <a:srgbClr val="000000"/>
                </a:solidFill>
                <a:uFill>
                  <a:solidFill>
                    <a:srgbClr val="FFFFFF"/>
                  </a:solidFill>
                </a:uFill>
                <a:latin typeface="Arial"/>
              </a:rPr>
              <a:t>Goal:</a:t>
            </a:r>
          </a:p>
          <a:p>
            <a:pPr marL="628560" lvl="1" indent="-171000">
              <a:lnSpc>
                <a:spcPct val="90000"/>
              </a:lnSpc>
              <a:buClr>
                <a:srgbClr val="000000"/>
              </a:buClr>
              <a:buFont typeface="Arial"/>
              <a:buChar char="•"/>
            </a:pPr>
            <a:r>
              <a:rPr lang="en-US" sz="2100" spc="-1" dirty="0">
                <a:solidFill>
                  <a:srgbClr val="000000"/>
                </a:solidFill>
                <a:uFill>
                  <a:solidFill>
                    <a:srgbClr val="FFFFFF"/>
                  </a:solidFill>
                </a:uFill>
                <a:latin typeface="Arial"/>
              </a:rPr>
              <a:t>Count hits, misses, evictions and # of dirty bytes</a:t>
            </a:r>
          </a:p>
          <a:p>
            <a:pPr marL="171360" indent="-171000">
              <a:lnSpc>
                <a:spcPct val="90000"/>
              </a:lnSpc>
              <a:buClr>
                <a:srgbClr val="000000"/>
              </a:buClr>
              <a:buFont typeface="Arial"/>
              <a:buChar char="•"/>
            </a:pPr>
            <a:r>
              <a:rPr lang="en-US" sz="2100" b="0" strike="noStrike" spc="-1" dirty="0">
                <a:solidFill>
                  <a:srgbClr val="000000"/>
                </a:solidFill>
                <a:uFill>
                  <a:solidFill>
                    <a:srgbClr val="FFFFFF"/>
                  </a:solidFill>
                </a:uFill>
                <a:latin typeface="Arial"/>
              </a:rPr>
              <a:t>Procedure</a:t>
            </a:r>
          </a:p>
          <a:p>
            <a:pPr marL="628560" lvl="1" indent="-171000">
              <a:lnSpc>
                <a:spcPct val="90000"/>
              </a:lnSpc>
              <a:buClr>
                <a:srgbClr val="000000"/>
              </a:buClr>
              <a:buFont typeface="Arial"/>
              <a:buChar char="•"/>
            </a:pPr>
            <a:r>
              <a:rPr lang="en-US" sz="2100" b="0" strike="noStrike" spc="-1" dirty="0">
                <a:solidFill>
                  <a:srgbClr val="000000"/>
                </a:solidFill>
                <a:uFill>
                  <a:solidFill>
                    <a:srgbClr val="FFFFFF"/>
                  </a:solidFill>
                </a:uFill>
                <a:latin typeface="Arial"/>
              </a:rPr>
              <a:t>Least Recently Used (LRU) replacement policy</a:t>
            </a:r>
          </a:p>
          <a:p>
            <a:pPr marL="628560" lvl="1" indent="-171000">
              <a:lnSpc>
                <a:spcPct val="90000"/>
              </a:lnSpc>
              <a:buClr>
                <a:srgbClr val="000000"/>
              </a:buClr>
              <a:buFont typeface="Arial"/>
              <a:buChar char="•"/>
            </a:pPr>
            <a:r>
              <a:rPr lang="en-US" sz="2100" b="0" strike="noStrike" spc="-1" dirty="0">
                <a:solidFill>
                  <a:srgbClr val="000000"/>
                </a:solidFill>
                <a:uFill>
                  <a:solidFill>
                    <a:srgbClr val="FFFFFF"/>
                  </a:solidFill>
                </a:uFill>
                <a:latin typeface="Arial"/>
              </a:rPr>
              <a:t>Structs are great ways to bundle various parts of cache line (valid bit, tag, LRU counter, etc.)</a:t>
            </a:r>
            <a:endParaRPr lang="en-US" sz="2100" spc="-1" dirty="0">
              <a:solidFill>
                <a:srgbClr val="000000"/>
              </a:solidFill>
              <a:uFill>
                <a:solidFill>
                  <a:srgbClr val="FFFFFF"/>
                </a:solidFill>
              </a:uFill>
              <a:latin typeface="Arial"/>
            </a:endParaRPr>
          </a:p>
          <a:p>
            <a:pPr marL="628560" lvl="1" indent="-171000">
              <a:lnSpc>
                <a:spcPct val="90000"/>
              </a:lnSpc>
              <a:buClr>
                <a:srgbClr val="000000"/>
              </a:buClr>
              <a:buFont typeface="Arial"/>
              <a:buChar char="•"/>
            </a:pPr>
            <a:r>
              <a:rPr lang="en-US" sz="2100" b="0" strike="noStrike" spc="-1" dirty="0">
                <a:solidFill>
                  <a:srgbClr val="000000"/>
                </a:solidFill>
                <a:uFill>
                  <a:solidFill>
                    <a:srgbClr val="FFFFFF"/>
                  </a:solidFill>
                </a:uFill>
                <a:latin typeface="Arial"/>
              </a:rPr>
              <a:t>A cache is like a 2D array of cache lines  </a:t>
            </a:r>
          </a:p>
          <a:p>
            <a:pPr>
              <a:lnSpc>
                <a:spcPct val="100000"/>
              </a:lnSpc>
            </a:pPr>
            <a:r>
              <a:rPr lang="en-US" sz="2100" b="0" strike="noStrike" spc="-1" dirty="0">
                <a:solidFill>
                  <a:srgbClr val="000000"/>
                </a:solidFill>
                <a:uFill>
                  <a:solidFill>
                    <a:srgbClr val="FFFFFF"/>
                  </a:solidFill>
                </a:uFill>
                <a:latin typeface="Arial"/>
              </a:rPr>
              <a:t>	</a:t>
            </a:r>
            <a:r>
              <a:rPr lang="en-US" sz="2100" b="0" strike="noStrike" spc="-1" dirty="0" err="1">
                <a:solidFill>
                  <a:srgbClr val="000000"/>
                </a:solidFill>
                <a:uFill>
                  <a:solidFill>
                    <a:srgbClr val="FFFFFF"/>
                  </a:solidFill>
                </a:uFill>
                <a:latin typeface="Courier New"/>
              </a:rPr>
              <a:t>struct</a:t>
            </a:r>
            <a:r>
              <a:rPr lang="en-US" sz="2100" b="0" strike="noStrike" spc="-1" dirty="0">
                <a:solidFill>
                  <a:srgbClr val="000000"/>
                </a:solidFill>
                <a:uFill>
                  <a:solidFill>
                    <a:srgbClr val="FFFFFF"/>
                  </a:solidFill>
                </a:uFill>
                <a:latin typeface="Courier New"/>
              </a:rPr>
              <a:t> </a:t>
            </a:r>
            <a:r>
              <a:rPr lang="en-US" sz="2100" b="0" strike="noStrike" spc="-1" dirty="0" err="1">
                <a:solidFill>
                  <a:srgbClr val="000000"/>
                </a:solidFill>
                <a:uFill>
                  <a:solidFill>
                    <a:srgbClr val="FFFFFF"/>
                  </a:solidFill>
                </a:uFill>
                <a:latin typeface="Courier New"/>
              </a:rPr>
              <a:t>cache_line</a:t>
            </a:r>
            <a:r>
              <a:rPr lang="en-US" sz="2100" b="0" strike="noStrike" spc="-1" dirty="0">
                <a:solidFill>
                  <a:srgbClr val="000000"/>
                </a:solidFill>
                <a:uFill>
                  <a:solidFill>
                    <a:srgbClr val="FFFFFF"/>
                  </a:solidFill>
                </a:uFill>
                <a:latin typeface="Courier New"/>
              </a:rPr>
              <a:t> cache[S][E];</a:t>
            </a:r>
            <a:endParaRPr lang="en-US" sz="2100" b="0" strike="noStrike" spc="-1" dirty="0">
              <a:solidFill>
                <a:srgbClr val="000000"/>
              </a:solidFill>
              <a:uFill>
                <a:solidFill>
                  <a:srgbClr val="FFFFFF"/>
                </a:solidFill>
              </a:uFill>
              <a:latin typeface="Arial"/>
            </a:endParaRPr>
          </a:p>
          <a:p>
            <a:pPr marL="171360" indent="-171000">
              <a:lnSpc>
                <a:spcPct val="90000"/>
              </a:lnSpc>
              <a:buClr>
                <a:srgbClr val="000000"/>
              </a:buClr>
              <a:buFont typeface="Arial"/>
              <a:buChar char="•"/>
            </a:pPr>
            <a:endParaRPr lang="en-US" sz="2100" b="0" strike="noStrike" spc="-1" dirty="0">
              <a:solidFill>
                <a:srgbClr val="000000"/>
              </a:solidFill>
              <a:uFill>
                <a:solidFill>
                  <a:srgbClr val="FFFFFF"/>
                </a:solidFill>
              </a:uFill>
              <a:latin typeface="Arial"/>
            </a:endParaRPr>
          </a:p>
          <a:p>
            <a:pPr marL="171360" indent="-171000">
              <a:lnSpc>
                <a:spcPct val="90000"/>
              </a:lnSpc>
              <a:buClr>
                <a:srgbClr val="000000"/>
              </a:buClr>
              <a:buFont typeface="Arial"/>
              <a:buChar char="•"/>
            </a:pPr>
            <a:r>
              <a:rPr lang="en-US" sz="2100" b="0" strike="noStrike" spc="-1" dirty="0">
                <a:solidFill>
                  <a:srgbClr val="000000"/>
                </a:solidFill>
                <a:uFill>
                  <a:solidFill>
                    <a:srgbClr val="FFFFFF"/>
                  </a:solidFill>
                </a:uFill>
                <a:latin typeface="Arial"/>
              </a:rPr>
              <a:t>Your simulator needs to handle different values of S, E, and b (block size) given at run time</a:t>
            </a:r>
          </a:p>
          <a:p>
            <a:pPr marL="628560" lvl="1" indent="-171000">
              <a:lnSpc>
                <a:spcPct val="90000"/>
              </a:lnSpc>
              <a:buClr>
                <a:srgbClr val="000000"/>
              </a:buClr>
              <a:buFont typeface="Arial"/>
              <a:buChar char="•"/>
            </a:pPr>
            <a:r>
              <a:rPr lang="en-US" spc="-1" dirty="0">
                <a:solidFill>
                  <a:srgbClr val="000000"/>
                </a:solidFill>
                <a:uFill>
                  <a:solidFill>
                    <a:srgbClr val="FFFFFF"/>
                  </a:solidFill>
                </a:uFill>
                <a:latin typeface="Arial"/>
              </a:rPr>
              <a:t>Dynamically allocate memory!</a:t>
            </a:r>
            <a:endParaRPr lang="en-US"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TextShape 1"/>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Class Question / Discussions</a:t>
            </a:r>
            <a:endParaRPr lang="en-US" sz="1350" b="0" strike="noStrike" spc="-1">
              <a:solidFill>
                <a:srgbClr val="000000"/>
              </a:solidFill>
              <a:uFill>
                <a:solidFill>
                  <a:srgbClr val="FFFFFF"/>
                </a:solidFill>
              </a:uFill>
              <a:latin typeface="Arial"/>
            </a:endParaRPr>
          </a:p>
        </p:txBody>
      </p:sp>
      <p:sp>
        <p:nvSpPr>
          <p:cNvPr id="98" name="TextShape 2"/>
          <p:cNvSpPr txBox="1"/>
          <p:nvPr/>
        </p:nvSpPr>
        <p:spPr>
          <a:xfrm>
            <a:off x="628560" y="1369080"/>
            <a:ext cx="7886520" cy="3263040"/>
          </a:xfrm>
          <a:prstGeom prst="rect">
            <a:avLst/>
          </a:prstGeom>
          <a:noFill/>
          <a:ln>
            <a:noFill/>
          </a:ln>
        </p:spPr>
        <p:txBody>
          <a:bodyPr/>
          <a:lstStyle/>
          <a:p>
            <a:pPr marL="171360" indent="-171000">
              <a:lnSpc>
                <a:spcPct val="90000"/>
              </a:lnSpc>
              <a:buClr>
                <a:srgbClr val="000000"/>
              </a:buClr>
              <a:buFont typeface="Arial"/>
              <a:buChar char="•"/>
            </a:pPr>
            <a:r>
              <a:rPr lang="en-US" sz="2100" b="0" strike="noStrike" spc="-1">
                <a:solidFill>
                  <a:srgbClr val="000000"/>
                </a:solidFill>
                <a:uFill>
                  <a:solidFill>
                    <a:srgbClr val="FFFFFF"/>
                  </a:solidFill>
                </a:uFill>
                <a:latin typeface="Arial"/>
              </a:rPr>
              <a:t>We’ll work through a series of questions</a:t>
            </a:r>
          </a:p>
          <a:p>
            <a:pPr marL="171360" indent="-171000">
              <a:lnSpc>
                <a:spcPct val="90000"/>
              </a:lnSpc>
              <a:buClr>
                <a:srgbClr val="000000"/>
              </a:buClr>
              <a:buFont typeface="Arial"/>
              <a:buChar char="•"/>
            </a:pPr>
            <a:r>
              <a:rPr lang="en-US" sz="2100" b="0" strike="noStrike" spc="-1">
                <a:solidFill>
                  <a:srgbClr val="000000"/>
                </a:solidFill>
                <a:uFill>
                  <a:solidFill>
                    <a:srgbClr val="FFFFFF"/>
                  </a:solidFill>
                </a:uFill>
                <a:latin typeface="Arial"/>
              </a:rPr>
              <a:t>Write down your answer for each question</a:t>
            </a:r>
          </a:p>
          <a:p>
            <a:pPr marL="171360" indent="-171000">
              <a:lnSpc>
                <a:spcPct val="90000"/>
              </a:lnSpc>
              <a:buClr>
                <a:srgbClr val="000000"/>
              </a:buClr>
              <a:buFont typeface="Arial"/>
              <a:buChar char="•"/>
            </a:pPr>
            <a:r>
              <a:rPr lang="en-US" sz="2100" b="0" strike="noStrike" spc="-1">
                <a:solidFill>
                  <a:srgbClr val="000000"/>
                </a:solidFill>
                <a:uFill>
                  <a:solidFill>
                    <a:srgbClr val="FFFFFF"/>
                  </a:solidFill>
                </a:uFill>
                <a:latin typeface="Arial"/>
              </a:rPr>
              <a:t>You can discuss with your classmates</a:t>
            </a:r>
          </a:p>
          <a:p>
            <a:pPr>
              <a:lnSpc>
                <a:spcPct val="90000"/>
              </a:lnSpc>
            </a:pPr>
            <a:endParaRPr lang="en-US" sz="2100" b="0" strike="noStrike" spc="-1">
              <a:solidFill>
                <a:srgbClr val="000000"/>
              </a:solidFill>
              <a:uFill>
                <a:solidFill>
                  <a:srgbClr val="FFFFFF"/>
                </a:solidFill>
              </a:uFill>
              <a:latin typeface="Arial"/>
            </a:endParaRPr>
          </a:p>
          <a:p>
            <a:pPr>
              <a:lnSpc>
                <a:spcPct val="90000"/>
              </a:lnSpc>
            </a:pPr>
            <a:endParaRPr lang="en-US" sz="2100" b="0" strike="noStrike" spc="-1">
              <a:solidFill>
                <a:srgbClr val="000000"/>
              </a:solidFill>
              <a:uFill>
                <a:solidFill>
                  <a:srgbClr val="FFFFFF"/>
                </a:solidFill>
              </a:uFill>
              <a:latin typeface="Arial"/>
            </a:endParaRPr>
          </a:p>
          <a:p>
            <a:pPr>
              <a:lnSpc>
                <a:spcPct val="90000"/>
              </a:lnSpc>
            </a:pPr>
            <a:endParaRPr lang="en-US" sz="21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CustomShape 1"/>
          <p:cNvSpPr/>
          <p:nvPr/>
        </p:nvSpPr>
        <p:spPr>
          <a:xfrm>
            <a:off x="1557720" y="1772640"/>
            <a:ext cx="5928480" cy="912600"/>
          </a:xfrm>
          <a:prstGeom prst="rect">
            <a:avLst/>
          </a:prstGeom>
          <a:noFill/>
          <a:ln cap="rnd">
            <a:solidFill>
              <a:schemeClr val="tx1">
                <a:lumMod val="50000"/>
                <a:lumOff val="50000"/>
              </a:schemeClr>
            </a:solidFill>
            <a:custDash/>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US" sz="1350" b="0" strike="noStrike" spc="-1">
                <a:solidFill>
                  <a:srgbClr val="008000"/>
                </a:solidFill>
                <a:uFill>
                  <a:solidFill>
                    <a:srgbClr val="FFFFFF"/>
                  </a:solidFill>
                </a:uFill>
                <a:latin typeface="Courier New"/>
              </a:rPr>
              <a:t>void </a:t>
            </a:r>
            <a:r>
              <a:rPr lang="en-US" sz="1350" b="0" strike="noStrike" spc="-1">
                <a:solidFill>
                  <a:srgbClr val="000000"/>
                </a:solidFill>
                <a:uFill>
                  <a:solidFill>
                    <a:srgbClr val="FFFFFF"/>
                  </a:solidFill>
                </a:uFill>
                <a:latin typeface="Courier New"/>
              </a:rPr>
              <a:t>who(</a:t>
            </a:r>
            <a:r>
              <a:rPr lang="en-US" sz="1350" b="0" strike="noStrike" spc="-1">
                <a:solidFill>
                  <a:srgbClr val="008000"/>
                </a:solidFill>
                <a:uFill>
                  <a:solidFill>
                    <a:srgbClr val="FFFFFF"/>
                  </a:solidFill>
                </a:uFill>
                <a:latin typeface="Courier New"/>
              </a:rPr>
              <a:t>int </a:t>
            </a:r>
            <a:r>
              <a:rPr lang="en-US" sz="1350" b="0" strike="noStrike" spc="-1">
                <a:solidFill>
                  <a:srgbClr val="000000"/>
                </a:solidFill>
                <a:uFill>
                  <a:solidFill>
                    <a:srgbClr val="FFFFFF"/>
                  </a:solidFill>
                </a:uFill>
                <a:latin typeface="Courier New"/>
              </a:rPr>
              <a:t>*arr, </a:t>
            </a:r>
            <a:r>
              <a:rPr lang="en-US" sz="1350" b="0" strike="noStrike" spc="-1">
                <a:solidFill>
                  <a:srgbClr val="008000"/>
                </a:solidFill>
                <a:uFill>
                  <a:solidFill>
                    <a:srgbClr val="FFFFFF"/>
                  </a:solidFill>
                </a:uFill>
                <a:latin typeface="Courier New"/>
              </a:rPr>
              <a:t>int </a:t>
            </a:r>
            <a:r>
              <a:rPr lang="en-US" sz="1350" b="0" strike="noStrike" spc="-1">
                <a:solidFill>
                  <a:srgbClr val="000000"/>
                </a:solidFill>
                <a:uFill>
                  <a:solidFill>
                    <a:srgbClr val="FFFFFF"/>
                  </a:solidFill>
                </a:uFill>
                <a:latin typeface="Courier New"/>
              </a:rPr>
              <a:t>size) {</a:t>
            </a:r>
            <a:endParaRPr lang="en-US" sz="1800" b="0" strike="noStrike" spc="-1">
              <a:solidFill>
                <a:srgbClr val="000000"/>
              </a:solidFill>
              <a:uFill>
                <a:solidFill>
                  <a:srgbClr val="FFFFFF"/>
                </a:solidFill>
              </a:uFill>
              <a:latin typeface="Arial"/>
            </a:endParaRPr>
          </a:p>
          <a:p>
            <a:pPr>
              <a:lnSpc>
                <a:spcPct val="100000"/>
              </a:lnSpc>
            </a:pPr>
            <a:r>
              <a:rPr lang="en-US" sz="1350" b="0" strike="noStrike" spc="-1">
                <a:solidFill>
                  <a:srgbClr val="000090"/>
                </a:solidFill>
                <a:uFill>
                  <a:solidFill>
                    <a:srgbClr val="FFFFFF"/>
                  </a:solidFill>
                </a:uFill>
                <a:latin typeface="Courier New"/>
              </a:rPr>
              <a:t>  for </a:t>
            </a:r>
            <a:r>
              <a:rPr lang="en-US" sz="1350" b="0" strike="noStrike" spc="-1">
                <a:solidFill>
                  <a:srgbClr val="000000"/>
                </a:solidFill>
                <a:uFill>
                  <a:solidFill>
                    <a:srgbClr val="FFFFFF"/>
                  </a:solidFill>
                </a:uFill>
                <a:latin typeface="Courier New"/>
              </a:rPr>
              <a:t>(</a:t>
            </a:r>
            <a:r>
              <a:rPr lang="en-US" sz="1350" b="0" strike="noStrike" spc="-1">
                <a:solidFill>
                  <a:srgbClr val="008000"/>
                </a:solidFill>
                <a:uFill>
                  <a:solidFill>
                    <a:srgbClr val="FFFFFF"/>
                  </a:solidFill>
                </a:uFill>
                <a:latin typeface="Courier New"/>
              </a:rPr>
              <a:t>int </a:t>
            </a:r>
            <a:r>
              <a:rPr lang="en-US" sz="1350" b="0" strike="noStrike" spc="-1">
                <a:solidFill>
                  <a:srgbClr val="000000"/>
                </a:solidFill>
                <a:uFill>
                  <a:solidFill>
                    <a:srgbClr val="FFFFFF"/>
                  </a:solidFill>
                </a:uFill>
                <a:latin typeface="Courier New"/>
              </a:rPr>
              <a:t>i = </a:t>
            </a:r>
            <a:r>
              <a:rPr lang="en-US" sz="1350" b="0" strike="noStrike" spc="-1">
                <a:solidFill>
                  <a:srgbClr val="FF0000"/>
                </a:solidFill>
                <a:uFill>
                  <a:solidFill>
                    <a:srgbClr val="FFFFFF"/>
                  </a:solidFill>
                </a:uFill>
                <a:latin typeface="Courier New"/>
              </a:rPr>
              <a:t>0</a:t>
            </a:r>
            <a:r>
              <a:rPr lang="en-US" sz="1350" b="0" strike="noStrike" spc="-1">
                <a:solidFill>
                  <a:srgbClr val="000000"/>
                </a:solidFill>
                <a:uFill>
                  <a:solidFill>
                    <a:srgbClr val="FFFFFF"/>
                  </a:solidFill>
                </a:uFill>
                <a:latin typeface="Courier New"/>
              </a:rPr>
              <a:t>; i &lt; size-</a:t>
            </a:r>
            <a:r>
              <a:rPr lang="en-US" sz="1350" b="0" strike="noStrike" spc="-1">
                <a:solidFill>
                  <a:srgbClr val="FF0000"/>
                </a:solidFill>
                <a:uFill>
                  <a:solidFill>
                    <a:srgbClr val="FFFFFF"/>
                  </a:solidFill>
                </a:uFill>
                <a:latin typeface="Courier New"/>
              </a:rPr>
              <a:t>1</a:t>
            </a:r>
            <a:r>
              <a:rPr lang="en-US" sz="1350" b="0" strike="noStrike" spc="-1">
                <a:solidFill>
                  <a:srgbClr val="000000"/>
                </a:solidFill>
                <a:uFill>
                  <a:solidFill>
                    <a:srgbClr val="FFFFFF"/>
                  </a:solidFill>
                </a:uFill>
                <a:latin typeface="Courier New"/>
              </a:rPr>
              <a:t>; ++i)</a:t>
            </a:r>
            <a:endParaRPr lang="en-US" sz="1800" b="0" strike="noStrike" spc="-1">
              <a:solidFill>
                <a:srgbClr val="000000"/>
              </a:solidFill>
              <a:uFill>
                <a:solidFill>
                  <a:srgbClr val="FFFFFF"/>
                </a:solidFill>
              </a:uFill>
              <a:latin typeface="Arial"/>
            </a:endParaRPr>
          </a:p>
          <a:p>
            <a:pPr>
              <a:lnSpc>
                <a:spcPct val="100000"/>
              </a:lnSpc>
            </a:pPr>
            <a:r>
              <a:rPr lang="en-US" sz="1350" b="0" strike="noStrike" spc="-1">
                <a:solidFill>
                  <a:srgbClr val="000000"/>
                </a:solidFill>
                <a:uFill>
                  <a:solidFill>
                    <a:srgbClr val="FFFFFF"/>
                  </a:solidFill>
                </a:uFill>
                <a:latin typeface="Courier New"/>
              </a:rPr>
              <a:t>    arr[i] = arr[i+</a:t>
            </a:r>
            <a:r>
              <a:rPr lang="en-US" sz="1350" b="0" strike="noStrike" spc="-1">
                <a:solidFill>
                  <a:srgbClr val="FF0000"/>
                </a:solidFill>
                <a:uFill>
                  <a:solidFill>
                    <a:srgbClr val="FFFFFF"/>
                  </a:solidFill>
                </a:uFill>
                <a:latin typeface="Courier New"/>
              </a:rPr>
              <a:t>1</a:t>
            </a:r>
            <a:r>
              <a:rPr lang="en-US" sz="1350" b="0" strike="noStrike" spc="-1">
                <a:solidFill>
                  <a:srgbClr val="000000"/>
                </a:solidFill>
                <a:uFill>
                  <a:solidFill>
                    <a:srgbClr val="FFFFFF"/>
                  </a:solidFill>
                </a:uFill>
                <a:latin typeface="Courier New"/>
              </a:rPr>
              <a:t>];</a:t>
            </a:r>
            <a:endParaRPr lang="en-US" sz="1800" b="0" strike="noStrike" spc="-1">
              <a:solidFill>
                <a:srgbClr val="000000"/>
              </a:solidFill>
              <a:uFill>
                <a:solidFill>
                  <a:srgbClr val="FFFFFF"/>
                </a:solidFill>
              </a:uFill>
              <a:latin typeface="Arial"/>
            </a:endParaRPr>
          </a:p>
          <a:p>
            <a:pPr>
              <a:lnSpc>
                <a:spcPct val="100000"/>
              </a:lnSpc>
            </a:pPr>
            <a:r>
              <a:rPr lang="en-US" sz="1350" b="0" strike="noStrike" spc="-1">
                <a:solidFill>
                  <a:srgbClr val="000000"/>
                </a:solidFill>
                <a:uFill>
                  <a:solidFill>
                    <a:srgbClr val="FFFFFF"/>
                  </a:solidFill>
                </a:uFill>
                <a:latin typeface="Courier New"/>
              </a:rPr>
              <a:t>}</a:t>
            </a:r>
            <a:endParaRPr lang="en-US" sz="1800" b="0" strike="noStrike" spc="-1">
              <a:solidFill>
                <a:srgbClr val="000000"/>
              </a:solidFill>
              <a:uFill>
                <a:solidFill>
                  <a:srgbClr val="FFFFFF"/>
                </a:solidFill>
              </a:uFill>
              <a:latin typeface="Arial"/>
            </a:endParaRPr>
          </a:p>
        </p:txBody>
      </p:sp>
      <p:sp>
        <p:nvSpPr>
          <p:cNvPr id="100" name="TextShape 2"/>
          <p:cNvSpPr txBox="1"/>
          <p:nvPr/>
        </p:nvSpPr>
        <p:spPr>
          <a:xfrm>
            <a:off x="1486080" y="914400"/>
            <a:ext cx="6057000" cy="856800"/>
          </a:xfrm>
          <a:prstGeom prst="rect">
            <a:avLst/>
          </a:prstGeom>
          <a:noFill/>
          <a:ln>
            <a:noFill/>
          </a:ln>
        </p:spPr>
        <p:txBody>
          <a:bodyPr/>
          <a:lstStyle/>
          <a:p>
            <a:pPr marL="171360" indent="-171000">
              <a:lnSpc>
                <a:spcPct val="90000"/>
              </a:lnSpc>
              <a:buClr>
                <a:srgbClr val="000000"/>
              </a:buClr>
              <a:buFont typeface="Arial"/>
              <a:buChar char="•"/>
            </a:pPr>
            <a:r>
              <a:rPr lang="en-US" sz="2100" b="0" strike="noStrike" spc="-1">
                <a:solidFill>
                  <a:srgbClr val="000000"/>
                </a:solidFill>
                <a:uFill>
                  <a:solidFill>
                    <a:srgbClr val="FFFFFF"/>
                  </a:solidFill>
                </a:uFill>
                <a:latin typeface="Arial"/>
              </a:rPr>
              <a:t>The following function exhibits which type of locality? Consider </a:t>
            </a:r>
            <a:r>
              <a:rPr lang="en-US" sz="2100" b="0" i="1" strike="noStrike" spc="-1">
                <a:solidFill>
                  <a:srgbClr val="000000"/>
                </a:solidFill>
                <a:uFill>
                  <a:solidFill>
                    <a:srgbClr val="FFFFFF"/>
                  </a:solidFill>
                </a:uFill>
                <a:latin typeface="Arial"/>
              </a:rPr>
              <a:t>only</a:t>
            </a:r>
            <a:r>
              <a:rPr lang="en-US" sz="2100" b="0" strike="noStrike" spc="-1">
                <a:solidFill>
                  <a:srgbClr val="000000"/>
                </a:solidFill>
                <a:uFill>
                  <a:solidFill>
                    <a:srgbClr val="FFFFFF"/>
                  </a:solidFill>
                </a:uFill>
                <a:latin typeface="Arial"/>
              </a:rPr>
              <a:t> array accesses.</a:t>
            </a:r>
          </a:p>
        </p:txBody>
      </p:sp>
      <p:sp>
        <p:nvSpPr>
          <p:cNvPr id="101" name="TextShape 3"/>
          <p:cNvSpPr txBox="1"/>
          <p:nvPr/>
        </p:nvSpPr>
        <p:spPr>
          <a:xfrm>
            <a:off x="628560" y="273960"/>
            <a:ext cx="7886520" cy="993960"/>
          </a:xfrm>
          <a:prstGeom prst="rect">
            <a:avLst/>
          </a:prstGeom>
          <a:noFill/>
          <a:ln>
            <a:noFill/>
          </a:ln>
        </p:spPr>
        <p:txBody>
          <a:bodyPr anchor="ctr"/>
          <a:lstStyle/>
          <a:p>
            <a:pPr>
              <a:lnSpc>
                <a:spcPct val="90000"/>
              </a:lnSpc>
            </a:pPr>
            <a:r>
              <a:rPr lang="en-US" sz="3300" b="0" strike="noStrike" spc="-1">
                <a:solidFill>
                  <a:srgbClr val="000000"/>
                </a:solidFill>
                <a:uFill>
                  <a:solidFill>
                    <a:srgbClr val="FFFFFF"/>
                  </a:solidFill>
                </a:uFill>
                <a:latin typeface="Arial"/>
              </a:rPr>
              <a:t>What Type of Locality?</a:t>
            </a:r>
            <a:endParaRPr lang="en-US" sz="1350" b="0" strike="noStrike" spc="-1">
              <a:solidFill>
                <a:srgbClr val="000000"/>
              </a:solidFill>
              <a:uFill>
                <a:solidFill>
                  <a:srgbClr val="FFFFFF"/>
                </a:solidFill>
              </a:uFill>
              <a:latin typeface="Arial"/>
            </a:endParaRPr>
          </a:p>
        </p:txBody>
      </p:sp>
      <p:sp>
        <p:nvSpPr>
          <p:cNvPr id="102" name="TextShape 4"/>
          <p:cNvSpPr txBox="1"/>
          <p:nvPr/>
        </p:nvSpPr>
        <p:spPr>
          <a:xfrm>
            <a:off x="1143360" y="4767480"/>
            <a:ext cx="1543680" cy="273240"/>
          </a:xfrm>
          <a:prstGeom prst="rect">
            <a:avLst/>
          </a:prstGeom>
          <a:noFill/>
          <a:ln>
            <a:noFill/>
          </a:ln>
        </p:spPr>
        <p:txBody>
          <a:bodyPr anchor="ctr"/>
          <a:lstStyle/>
          <a:p>
            <a:pPr algn="r">
              <a:lnSpc>
                <a:spcPct val="100000"/>
              </a:lnSpc>
            </a:pPr>
            <a:fld id="{3C9D0ABD-413C-47B8-80D8-BAD0205A50AF}" type="slidenum">
              <a:rPr lang="en-US" sz="900" b="0" strike="noStrike" spc="-1">
                <a:solidFill>
                  <a:srgbClr val="8B8B8B"/>
                </a:solidFill>
                <a:uFill>
                  <a:solidFill>
                    <a:srgbClr val="FFFFFF"/>
                  </a:solidFill>
                </a:uFill>
                <a:latin typeface="Arial"/>
              </a:rPr>
              <a:t>9</a:t>
            </a:fld>
            <a:endParaRPr lang="en-US" sz="1400" b="0" strike="noStrike" spc="-1">
              <a:solidFill>
                <a:srgbClr val="000000"/>
              </a:solidFill>
              <a:uFill>
                <a:solidFill>
                  <a:srgbClr val="FFFFFF"/>
                </a:solidFill>
              </a:uFill>
              <a:latin typeface="Times New Roman"/>
            </a:endParaRPr>
          </a:p>
        </p:txBody>
      </p:sp>
      <p:graphicFrame>
        <p:nvGraphicFramePr>
          <p:cNvPr id="103" name="Table 5"/>
          <p:cNvGraphicFramePr/>
          <p:nvPr/>
        </p:nvGraphicFramePr>
        <p:xfrm>
          <a:off x="5429160" y="3029040"/>
          <a:ext cx="2457000" cy="1645920"/>
        </p:xfrm>
        <a:graphic>
          <a:graphicData uri="http://schemas.openxmlformats.org/drawingml/2006/table">
            <a:tbl>
              <a:tblPr/>
              <a:tblGrid>
                <a:gridCol w="430920">
                  <a:extLst>
                    <a:ext uri="{9D8B030D-6E8A-4147-A177-3AD203B41FA5}">
                      <a16:colId xmlns:a16="http://schemas.microsoft.com/office/drawing/2014/main" val="20000"/>
                    </a:ext>
                  </a:extLst>
                </a:gridCol>
                <a:gridCol w="2026080">
                  <a:extLst>
                    <a:ext uri="{9D8B030D-6E8A-4147-A177-3AD203B41FA5}">
                      <a16:colId xmlns:a16="http://schemas.microsoft.com/office/drawing/2014/main" val="20001"/>
                    </a:ext>
                  </a:extLst>
                </a:gridCol>
              </a:tblGrid>
              <a:tr h="388440">
                <a:tc>
                  <a:txBody>
                    <a:bodyPr/>
                    <a:lstStyle/>
                    <a:p>
                      <a:pPr>
                        <a:lnSpc>
                          <a:spcPct val="100000"/>
                        </a:lnSpc>
                      </a:pPr>
                      <a:r>
                        <a:rPr lang="en-US" sz="2100" b="1" strike="noStrike" spc="-1">
                          <a:solidFill>
                            <a:srgbClr val="660066"/>
                          </a:solidFill>
                          <a:uFill>
                            <a:solidFill>
                              <a:srgbClr val="FFFFFF"/>
                            </a:solidFill>
                          </a:uFill>
                          <a:latin typeface="Arial"/>
                        </a:rPr>
                        <a:t>A.</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Spatial</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0"/>
                  </a:ext>
                </a:extLst>
              </a:tr>
              <a:tr h="388440">
                <a:tc>
                  <a:txBody>
                    <a:bodyPr/>
                    <a:lstStyle/>
                    <a:p>
                      <a:pPr>
                        <a:lnSpc>
                          <a:spcPct val="100000"/>
                        </a:lnSpc>
                      </a:pPr>
                      <a:r>
                        <a:rPr lang="en-US" sz="2100" b="1" strike="noStrike" spc="-1">
                          <a:solidFill>
                            <a:srgbClr val="660066"/>
                          </a:solidFill>
                          <a:uFill>
                            <a:solidFill>
                              <a:srgbClr val="FFFFFF"/>
                            </a:solidFill>
                          </a:uFill>
                          <a:latin typeface="Arial"/>
                        </a:rPr>
                        <a:t>B.</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Temporal</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1"/>
                  </a:ext>
                </a:extLst>
              </a:tr>
              <a:tr h="388440">
                <a:tc>
                  <a:txBody>
                    <a:bodyPr/>
                    <a:lstStyle/>
                    <a:p>
                      <a:pPr>
                        <a:lnSpc>
                          <a:spcPct val="100000"/>
                        </a:lnSpc>
                      </a:pPr>
                      <a:r>
                        <a:rPr lang="en-US" sz="2100" b="1" strike="noStrike" spc="-1">
                          <a:solidFill>
                            <a:srgbClr val="660066"/>
                          </a:solidFill>
                          <a:uFill>
                            <a:solidFill>
                              <a:srgbClr val="FFFFFF"/>
                            </a:solidFill>
                          </a:uFill>
                          <a:latin typeface="Arial"/>
                        </a:rPr>
                        <a:t>C.</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a:solidFill>
                            <a:srgbClr val="000000"/>
                          </a:solidFill>
                          <a:uFill>
                            <a:solidFill>
                              <a:srgbClr val="FFFFFF"/>
                            </a:solidFill>
                          </a:uFill>
                          <a:latin typeface="Century Gothic"/>
                        </a:rPr>
                        <a:t>Both A and B</a:t>
                      </a:r>
                      <a:endParaRPr lang="en-US" sz="1800" b="0" strike="noStrike" spc="-1">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2"/>
                  </a:ext>
                </a:extLst>
              </a:tr>
              <a:tr h="388800">
                <a:tc>
                  <a:txBody>
                    <a:bodyPr/>
                    <a:lstStyle/>
                    <a:p>
                      <a:pPr>
                        <a:lnSpc>
                          <a:spcPct val="100000"/>
                        </a:lnSpc>
                      </a:pPr>
                      <a:r>
                        <a:rPr lang="en-US" sz="2100" b="1" strike="noStrike" spc="-1">
                          <a:solidFill>
                            <a:srgbClr val="660066"/>
                          </a:solidFill>
                          <a:uFill>
                            <a:solidFill>
                              <a:srgbClr val="FFFFFF"/>
                            </a:solidFill>
                          </a:uFill>
                          <a:latin typeface="Arial"/>
                        </a:rPr>
                        <a:t>D.</a:t>
                      </a:r>
                      <a:endParaRPr lang="en-US" sz="1800" b="0" strike="noStrike" spc="-1">
                        <a:solidFill>
                          <a:srgbClr val="000000"/>
                        </a:solidFill>
                        <a:uFill>
                          <a:solidFill>
                            <a:srgbClr val="FFFFFF"/>
                          </a:solidFill>
                        </a:uFill>
                        <a:latin typeface="Arial"/>
                      </a:endParaRPr>
                    </a:p>
                  </a:txBody>
                  <a:tcPr marL="68400" marR="68400">
                    <a:noFill/>
                  </a:tcPr>
                </a:tc>
                <a:tc>
                  <a:txBody>
                    <a:bodyPr/>
                    <a:lstStyle/>
                    <a:p>
                      <a:pPr>
                        <a:lnSpc>
                          <a:spcPct val="100000"/>
                        </a:lnSpc>
                      </a:pPr>
                      <a:r>
                        <a:rPr lang="en-US" sz="1800" b="0" strike="noStrike" spc="-1" dirty="0">
                          <a:solidFill>
                            <a:srgbClr val="000000"/>
                          </a:solidFill>
                          <a:uFill>
                            <a:solidFill>
                              <a:srgbClr val="FFFFFF"/>
                            </a:solidFill>
                          </a:uFill>
                          <a:latin typeface="Century Gothic"/>
                        </a:rPr>
                        <a:t>Neither A nor B</a:t>
                      </a:r>
                      <a:endParaRPr lang="en-US" sz="1800" b="0" strike="noStrike" spc="-1" dirty="0">
                        <a:solidFill>
                          <a:srgbClr val="000000"/>
                        </a:solidFill>
                        <a:uFill>
                          <a:solidFill>
                            <a:srgbClr val="FFFFFF"/>
                          </a:solidFill>
                        </a:uFill>
                        <a:latin typeface="Arial"/>
                      </a:endParaRPr>
                    </a:p>
                  </a:txBody>
                  <a:tcPr marL="68400" marR="68400">
                    <a:noFill/>
                  </a:tcPr>
                </a:tc>
                <a:extLst>
                  <a:ext uri="{0D108BD9-81ED-4DB2-BD59-A6C34878D82A}">
                    <a16:rowId xmlns:a16="http://schemas.microsoft.com/office/drawing/2014/main" val="10003"/>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recitation-template</Template>
  <TotalTime>735</TotalTime>
  <Words>4059</Words>
  <Application>Microsoft Office PowerPoint</Application>
  <PresentationFormat>On-screen Show (16:9)</PresentationFormat>
  <Paragraphs>984</Paragraphs>
  <Slides>45</Slides>
  <Notes>18</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45</vt:i4>
      </vt:variant>
    </vt:vector>
  </HeadingPairs>
  <TitlesOfParts>
    <vt:vector size="55" baseType="lpstr">
      <vt:lpstr>Arial</vt:lpstr>
      <vt:lpstr>Calibri</vt:lpstr>
      <vt:lpstr>Century Gothic</vt:lpstr>
      <vt:lpstr>Courier New</vt:lpstr>
      <vt:lpstr>DejaVu Sans</vt:lpstr>
      <vt:lpstr>Symbol</vt:lpstr>
      <vt:lpstr>Times New Roman</vt:lpstr>
      <vt:lpstr>Wingdings</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Appendix: 48KB Cache Explained (1)</vt:lpstr>
      <vt:lpstr>Appendix: 48KB Cache Explained (2)</vt:lpstr>
      <vt:lpstr>Appendix: 48KB Cache Explained (3)</vt:lpstr>
      <vt:lpstr>Appendix: 48KB Cache Explained (4)</vt:lpstr>
      <vt:lpstr>Appendix: 48KB Cache Explained (5)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15-213 Recitation 7 Caches and Blocking</dc:title>
  <dc:subject/>
  <dc:creator>Jerry Ding</dc:creator>
  <dc:description/>
  <cp:lastModifiedBy>Nikhil Jog</cp:lastModifiedBy>
  <cp:revision>120</cp:revision>
  <dcterms:created xsi:type="dcterms:W3CDTF">2017-02-27T05:38:22Z</dcterms:created>
  <dcterms:modified xsi:type="dcterms:W3CDTF">2018-10-09T00:18:15Z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7</vt:i4>
  </property>
  <property fmtid="{D5CDD505-2E9C-101B-9397-08002B2CF9AE}" pid="8" name="PresentationFormat">
    <vt:lpwstr>On-screen Show (16:9)</vt:lpwstr>
  </property>
  <property fmtid="{D5CDD505-2E9C-101B-9397-08002B2CF9AE}" pid="9" name="ScaleCrop">
    <vt:bool>false</vt:bool>
  </property>
  <property fmtid="{D5CDD505-2E9C-101B-9397-08002B2CF9AE}" pid="10" name="ShareDoc">
    <vt:bool>false</vt:bool>
  </property>
  <property fmtid="{D5CDD505-2E9C-101B-9397-08002B2CF9AE}" pid="11" name="Slides">
    <vt:i4>27</vt:i4>
  </property>
</Properties>
</file>