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4" r:id="rId2"/>
    <p:sldMasterId id="2147483676" r:id="rId3"/>
    <p:sldMasterId id="2147483688" r:id="rId4"/>
    <p:sldMasterId id="2147483700" r:id="rId5"/>
    <p:sldMasterId id="2147483712" r:id="rId6"/>
    <p:sldMasterId id="2147483724" r:id="rId7"/>
    <p:sldMasterId id="2147483736" r:id="rId8"/>
    <p:sldMasterId id="2147483748" r:id="rId9"/>
  </p:sldMasterIdLst>
  <p:notesMasterIdLst>
    <p:notesMasterId r:id="rId87"/>
  </p:notesMasterIdLst>
  <p:handoutMasterIdLst>
    <p:handoutMasterId r:id="rId88"/>
  </p:handoutMasterIdLst>
  <p:sldIdLst>
    <p:sldId id="542" r:id="rId10"/>
    <p:sldId id="713" r:id="rId11"/>
    <p:sldId id="714" r:id="rId12"/>
    <p:sldId id="749" r:id="rId13"/>
    <p:sldId id="716" r:id="rId14"/>
    <p:sldId id="717" r:id="rId15"/>
    <p:sldId id="718" r:id="rId16"/>
    <p:sldId id="750" r:id="rId17"/>
    <p:sldId id="719" r:id="rId18"/>
    <p:sldId id="720" r:id="rId19"/>
    <p:sldId id="722" r:id="rId20"/>
    <p:sldId id="723" r:id="rId21"/>
    <p:sldId id="724" r:id="rId22"/>
    <p:sldId id="725" r:id="rId23"/>
    <p:sldId id="726" r:id="rId24"/>
    <p:sldId id="727" r:id="rId25"/>
    <p:sldId id="728" r:id="rId26"/>
    <p:sldId id="729" r:id="rId27"/>
    <p:sldId id="730" r:id="rId28"/>
    <p:sldId id="731" r:id="rId29"/>
    <p:sldId id="732" r:id="rId30"/>
    <p:sldId id="733" r:id="rId31"/>
    <p:sldId id="734" r:id="rId32"/>
    <p:sldId id="735" r:id="rId33"/>
    <p:sldId id="736" r:id="rId34"/>
    <p:sldId id="737" r:id="rId35"/>
    <p:sldId id="738" r:id="rId36"/>
    <p:sldId id="739" r:id="rId37"/>
    <p:sldId id="740" r:id="rId38"/>
    <p:sldId id="741" r:id="rId39"/>
    <p:sldId id="742" r:id="rId40"/>
    <p:sldId id="743" r:id="rId41"/>
    <p:sldId id="744" r:id="rId42"/>
    <p:sldId id="745" r:id="rId43"/>
    <p:sldId id="746" r:id="rId44"/>
    <p:sldId id="748" r:id="rId45"/>
    <p:sldId id="652" r:id="rId46"/>
    <p:sldId id="653" r:id="rId47"/>
    <p:sldId id="650" r:id="rId48"/>
    <p:sldId id="693" r:id="rId49"/>
    <p:sldId id="694" r:id="rId50"/>
    <p:sldId id="658" r:id="rId51"/>
    <p:sldId id="695" r:id="rId52"/>
    <p:sldId id="660" r:id="rId53"/>
    <p:sldId id="661" r:id="rId54"/>
    <p:sldId id="751" r:id="rId55"/>
    <p:sldId id="662" r:id="rId56"/>
    <p:sldId id="663" r:id="rId57"/>
    <p:sldId id="664" r:id="rId58"/>
    <p:sldId id="665" r:id="rId59"/>
    <p:sldId id="666" r:id="rId60"/>
    <p:sldId id="667" r:id="rId61"/>
    <p:sldId id="711" r:id="rId62"/>
    <p:sldId id="712" r:id="rId63"/>
    <p:sldId id="669" r:id="rId64"/>
    <p:sldId id="696" r:id="rId65"/>
    <p:sldId id="697" r:id="rId66"/>
    <p:sldId id="672" r:id="rId67"/>
    <p:sldId id="673" r:id="rId68"/>
    <p:sldId id="698" r:id="rId69"/>
    <p:sldId id="675" r:id="rId70"/>
    <p:sldId id="676" r:id="rId71"/>
    <p:sldId id="700" r:id="rId72"/>
    <p:sldId id="680" r:id="rId73"/>
    <p:sldId id="681" r:id="rId74"/>
    <p:sldId id="701" r:id="rId75"/>
    <p:sldId id="683" r:id="rId76"/>
    <p:sldId id="684" r:id="rId77"/>
    <p:sldId id="702" r:id="rId78"/>
    <p:sldId id="703" r:id="rId79"/>
    <p:sldId id="704" r:id="rId80"/>
    <p:sldId id="688" r:id="rId81"/>
    <p:sldId id="705" r:id="rId82"/>
    <p:sldId id="706" r:id="rId83"/>
    <p:sldId id="707" r:id="rId84"/>
    <p:sldId id="692" r:id="rId85"/>
    <p:sldId id="752" r:id="rId86"/>
  </p:sldIdLst>
  <p:sldSz cx="9144000" cy="6858000" type="screen4x3"/>
  <p:notesSz cx="7302500" cy="9586913"/>
  <p:custDataLst>
    <p:tags r:id="rId89"/>
  </p:custDataLst>
  <p:defaultTextStyle>
    <a:defPPr>
      <a:defRPr lang="en-US"/>
    </a:defPPr>
    <a:lvl1pPr algn="l" rtl="0" eaLnBrk="0" fontAlgn="base" hangingPunct="0">
      <a:spcBef>
        <a:spcPct val="0"/>
      </a:spcBef>
      <a:spcAft>
        <a:spcPct val="0"/>
      </a:spcAft>
      <a:defRPr sz="2400" b="1" kern="1200">
        <a:solidFill>
          <a:schemeClr val="tx1"/>
        </a:solidFill>
        <a:latin typeface="Arial Narrow" pitchFamily="34" charset="0"/>
        <a:ea typeface="+mn-ea"/>
        <a:cs typeface="+mn-cs"/>
      </a:defRPr>
    </a:lvl1pPr>
    <a:lvl2pPr marL="454074" algn="l" rtl="0" eaLnBrk="0" fontAlgn="base" hangingPunct="0">
      <a:spcBef>
        <a:spcPct val="0"/>
      </a:spcBef>
      <a:spcAft>
        <a:spcPct val="0"/>
      </a:spcAft>
      <a:defRPr sz="2400" b="1" kern="1200">
        <a:solidFill>
          <a:schemeClr val="tx1"/>
        </a:solidFill>
        <a:latin typeface="Arial Narrow" pitchFamily="34" charset="0"/>
        <a:ea typeface="+mn-ea"/>
        <a:cs typeface="+mn-cs"/>
      </a:defRPr>
    </a:lvl2pPr>
    <a:lvl3pPr marL="908147" algn="l" rtl="0" eaLnBrk="0" fontAlgn="base" hangingPunct="0">
      <a:spcBef>
        <a:spcPct val="0"/>
      </a:spcBef>
      <a:spcAft>
        <a:spcPct val="0"/>
      </a:spcAft>
      <a:defRPr sz="2400" b="1" kern="1200">
        <a:solidFill>
          <a:schemeClr val="tx1"/>
        </a:solidFill>
        <a:latin typeface="Arial Narrow" pitchFamily="34" charset="0"/>
        <a:ea typeface="+mn-ea"/>
        <a:cs typeface="+mn-cs"/>
      </a:defRPr>
    </a:lvl3pPr>
    <a:lvl4pPr marL="1362222" algn="l" rtl="0" eaLnBrk="0" fontAlgn="base" hangingPunct="0">
      <a:spcBef>
        <a:spcPct val="0"/>
      </a:spcBef>
      <a:spcAft>
        <a:spcPct val="0"/>
      </a:spcAft>
      <a:defRPr sz="2400" b="1" kern="1200">
        <a:solidFill>
          <a:schemeClr val="tx1"/>
        </a:solidFill>
        <a:latin typeface="Arial Narrow" pitchFamily="34" charset="0"/>
        <a:ea typeface="+mn-ea"/>
        <a:cs typeface="+mn-cs"/>
      </a:defRPr>
    </a:lvl4pPr>
    <a:lvl5pPr marL="1816295" algn="l" rtl="0" eaLnBrk="0" fontAlgn="base" hangingPunct="0">
      <a:spcBef>
        <a:spcPct val="0"/>
      </a:spcBef>
      <a:spcAft>
        <a:spcPct val="0"/>
      </a:spcAft>
      <a:defRPr sz="2400" b="1" kern="1200">
        <a:solidFill>
          <a:schemeClr val="tx1"/>
        </a:solidFill>
        <a:latin typeface="Arial Narrow" pitchFamily="34" charset="0"/>
        <a:ea typeface="+mn-ea"/>
        <a:cs typeface="+mn-cs"/>
      </a:defRPr>
    </a:lvl5pPr>
    <a:lvl6pPr marL="2270369" algn="l" defTabSz="908147" rtl="0" eaLnBrk="1" latinLnBrk="0" hangingPunct="1">
      <a:defRPr sz="2400" b="1" kern="1200">
        <a:solidFill>
          <a:schemeClr val="tx1"/>
        </a:solidFill>
        <a:latin typeface="Arial Narrow" pitchFamily="34" charset="0"/>
        <a:ea typeface="+mn-ea"/>
        <a:cs typeface="+mn-cs"/>
      </a:defRPr>
    </a:lvl6pPr>
    <a:lvl7pPr marL="2724443" algn="l" defTabSz="908147" rtl="0" eaLnBrk="1" latinLnBrk="0" hangingPunct="1">
      <a:defRPr sz="2400" b="1" kern="1200">
        <a:solidFill>
          <a:schemeClr val="tx1"/>
        </a:solidFill>
        <a:latin typeface="Arial Narrow" pitchFamily="34" charset="0"/>
        <a:ea typeface="+mn-ea"/>
        <a:cs typeface="+mn-cs"/>
      </a:defRPr>
    </a:lvl7pPr>
    <a:lvl8pPr marL="3178518" algn="l" defTabSz="908147" rtl="0" eaLnBrk="1" latinLnBrk="0" hangingPunct="1">
      <a:defRPr sz="2400" b="1" kern="1200">
        <a:solidFill>
          <a:schemeClr val="tx1"/>
        </a:solidFill>
        <a:latin typeface="Arial Narrow" pitchFamily="34" charset="0"/>
        <a:ea typeface="+mn-ea"/>
        <a:cs typeface="+mn-cs"/>
      </a:defRPr>
    </a:lvl8pPr>
    <a:lvl9pPr marL="3632591" algn="l" defTabSz="908147" rtl="0" eaLnBrk="1" latinLnBrk="0" hangingPunct="1">
      <a:defRPr sz="2400" b="1" kern="1200">
        <a:solidFill>
          <a:schemeClr val="tx1"/>
        </a:solidFill>
        <a:latin typeface="Arial Narrow" pitchFamily="34" charset="0"/>
        <a:ea typeface="+mn-ea"/>
        <a:cs typeface="+mn-cs"/>
      </a:defRPr>
    </a:lvl9pPr>
  </p:defaultTextStyle>
  <p:extLst>
    <p:ext uri="{EFAFB233-063F-42B5-8137-9DF3F51BA10A}">
      <p15:sldGuideLst xmlns:p15="http://schemas.microsoft.com/office/powerpoint/2012/main">
        <p15:guide id="1" orient="horz" pos="2208">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E0E0E0"/>
    <a:srgbClr val="990000"/>
    <a:srgbClr val="D5F1CF"/>
    <a:srgbClr val="F1C7C7"/>
    <a:srgbClr val="F6F5BD"/>
    <a:srgbClr val="EBAFAF"/>
    <a:srgbClr val="DB6F6F"/>
    <a:srgbClr val="E49494"/>
    <a:srgbClr val="D09E0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581" autoAdjust="0"/>
    <p:restoredTop sz="94626" autoAdjust="0"/>
  </p:normalViewPr>
  <p:slideViewPr>
    <p:cSldViewPr snapToGrid="0">
      <p:cViewPr varScale="1">
        <p:scale>
          <a:sx n="144" d="100"/>
          <a:sy n="144" d="100"/>
        </p:scale>
        <p:origin x="1928" y="192"/>
      </p:cViewPr>
      <p:guideLst>
        <p:guide orient="horz" pos="2208"/>
        <p:guide pos="2880"/>
      </p:guideLst>
    </p:cSldViewPr>
  </p:slideViewPr>
  <p:notesTextViewPr>
    <p:cViewPr>
      <p:scale>
        <a:sx n="100" d="100"/>
        <a:sy n="100" d="100"/>
      </p:scale>
      <p:origin x="0" y="0"/>
    </p:cViewPr>
  </p:notesTextViewPr>
  <p:sorterViewPr>
    <p:cViewPr>
      <p:scale>
        <a:sx n="80" d="100"/>
        <a:sy n="80" d="100"/>
      </p:scale>
      <p:origin x="0" y="0"/>
    </p:cViewPr>
  </p:sorterViewPr>
  <p:notesViewPr>
    <p:cSldViewPr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tags" Target="tags/tag1.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5.xml"/><Relationship Id="rId90" Type="http://schemas.openxmlformats.org/officeDocument/2006/relationships/presProps" Target="presProps.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handoutMaster" Target="handoutMasters/handout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notesMaster" Target="notesMasters/notesMaster1.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s>
</file>

<file path=ppt/charts/_rels/chart1.xml.rels><?xml version="1.0" encoding="UTF-8" standalone="yes"?>
<Relationships xmlns="http://schemas.openxmlformats.org/package/2006/relationships"><Relationship Id="rId1" Type="http://schemas.openxmlformats.org/officeDocument/2006/relationships/oleObject" Target="file:////Users/bryant/Documents/Writings/Papers/moore-100/tcount-2018-11-26.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11.xml.rels><?xml version="1.0" encoding="UTF-8" standalone="yes"?>
<Relationships xmlns="http://schemas.openxmlformats.org/package/2006/relationships"><Relationship Id="rId2" Type="http://schemas.openxmlformats.org/officeDocument/2006/relationships/oleObject" Target="Workbook1" TargetMode="External"/><Relationship Id="rId1" Type="http://schemas.openxmlformats.org/officeDocument/2006/relationships/themeOverride" Target="../theme/themeOverride2.xml"/></Relationships>
</file>

<file path=ppt/charts/_rels/chart2.xml.rels><?xml version="1.0" encoding="UTF-8" standalone="yes"?>
<Relationships xmlns="http://schemas.openxmlformats.org/package/2006/relationships"><Relationship Id="rId1" Type="http://schemas.openxmlformats.org/officeDocument/2006/relationships/oleObject" Target="file:////Users/bryant/Documents/Writings/Papers/moore-100/tcount-2018-11-26.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Users/bryant/Documents/Writings/Papers/moore-100/tcount-2018-11-26.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Users/bryant/Documents/Writings/Papers/moore-100/tcount-2018-11-26.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Users/bryant/Documents/Writings/Papers/moore-100/tcount-2018-11-26.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Users/bryant/Documents/Writings/Papers/moore-100/tcount-2018-11-26.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Users/bryant/Documents/Writings/Papers/moore-100/tcount-2018-11-26.xlsx" TargetMode="External"/></Relationships>
</file>

<file path=ppt/charts/_rels/chart8.xml.rels><?xml version="1.0" encoding="UTF-8" standalone="yes"?>
<Relationships xmlns="http://schemas.openxmlformats.org/package/2006/relationships"><Relationship Id="rId2" Type="http://schemas.openxmlformats.org/officeDocument/2006/relationships/oleObject" Target="Office%20HD:Users:bryant:Documents:Classes:CS%20418%20S'16:mm-progress.txt" TargetMode="External"/><Relationship Id="rId1" Type="http://schemas.openxmlformats.org/officeDocument/2006/relationships/themeOverride" Target="../theme/themeOverride1.xml"/></Relationships>
</file>

<file path=ppt/charts/_rels/chart9.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9"/>
    </mc:Choice>
    <mc:Fallback>
      <c:style val="9"/>
    </mc:Fallback>
  </mc:AlternateContent>
  <c:chart>
    <c:title>
      <c:tx>
        <c:rich>
          <a:bodyPr/>
          <a:lstStyle/>
          <a:p>
            <a:pPr>
              <a:defRPr/>
            </a:pPr>
            <a:r>
              <a:rPr lang="en-US"/>
              <a:t>Transistor</a:t>
            </a:r>
            <a:r>
              <a:rPr lang="en-US" baseline="0"/>
              <a:t> Count</a:t>
            </a:r>
            <a:r>
              <a:rPr lang="en-US"/>
              <a:t> by Year</a:t>
            </a:r>
          </a:p>
        </c:rich>
      </c:tx>
      <c:overlay val="0"/>
    </c:title>
    <c:autoTitleDeleted val="0"/>
    <c:plotArea>
      <c:layout/>
      <c:scatterChart>
        <c:scatterStyle val="lineMarker"/>
        <c:varyColors val="0"/>
        <c:ser>
          <c:idx val="0"/>
          <c:order val="0"/>
          <c:tx>
            <c:v>Desktop</c:v>
          </c:tx>
          <c:spPr>
            <a:ln w="47625">
              <a:noFill/>
            </a:ln>
          </c:spPr>
          <c:xVal>
            <c:numRef>
              <c:f>'By Class'!$M$2:$M$42</c:f>
              <c:numCache>
                <c:formatCode>General</c:formatCode>
                <c:ptCount val="41"/>
                <c:pt idx="0">
                  <c:v>1976</c:v>
                </c:pt>
                <c:pt idx="1">
                  <c:v>1976</c:v>
                </c:pt>
                <c:pt idx="2">
                  <c:v>1978</c:v>
                </c:pt>
                <c:pt idx="3">
                  <c:v>1979</c:v>
                </c:pt>
                <c:pt idx="4">
                  <c:v>1982</c:v>
                </c:pt>
                <c:pt idx="5">
                  <c:v>1982</c:v>
                </c:pt>
                <c:pt idx="6">
                  <c:v>1984</c:v>
                </c:pt>
                <c:pt idx="7">
                  <c:v>1985</c:v>
                </c:pt>
                <c:pt idx="8">
                  <c:v>1986</c:v>
                </c:pt>
                <c:pt idx="9">
                  <c:v>1986</c:v>
                </c:pt>
                <c:pt idx="10">
                  <c:v>1989</c:v>
                </c:pt>
                <c:pt idx="11">
                  <c:v>1991</c:v>
                </c:pt>
                <c:pt idx="12">
                  <c:v>1993</c:v>
                </c:pt>
                <c:pt idx="13">
                  <c:v>1996</c:v>
                </c:pt>
                <c:pt idx="14">
                  <c:v>1997</c:v>
                </c:pt>
                <c:pt idx="15">
                  <c:v>1997</c:v>
                </c:pt>
                <c:pt idx="16">
                  <c:v>1998</c:v>
                </c:pt>
                <c:pt idx="17">
                  <c:v>1999</c:v>
                </c:pt>
                <c:pt idx="18">
                  <c:v>1999</c:v>
                </c:pt>
                <c:pt idx="19">
                  <c:v>1999</c:v>
                </c:pt>
                <c:pt idx="20">
                  <c:v>1999</c:v>
                </c:pt>
                <c:pt idx="21">
                  <c:v>2000</c:v>
                </c:pt>
                <c:pt idx="22">
                  <c:v>2000</c:v>
                </c:pt>
                <c:pt idx="23">
                  <c:v>2001</c:v>
                </c:pt>
                <c:pt idx="24">
                  <c:v>2002</c:v>
                </c:pt>
                <c:pt idx="25">
                  <c:v>2003</c:v>
                </c:pt>
                <c:pt idx="26">
                  <c:v>2003</c:v>
                </c:pt>
                <c:pt idx="27">
                  <c:v>2004</c:v>
                </c:pt>
                <c:pt idx="28">
                  <c:v>2005</c:v>
                </c:pt>
                <c:pt idx="29">
                  <c:v>2006</c:v>
                </c:pt>
                <c:pt idx="30">
                  <c:v>2006</c:v>
                </c:pt>
                <c:pt idx="31">
                  <c:v>2007</c:v>
                </c:pt>
                <c:pt idx="32">
                  <c:v>2007</c:v>
                </c:pt>
                <c:pt idx="33">
                  <c:v>2008</c:v>
                </c:pt>
                <c:pt idx="34">
                  <c:v>2008</c:v>
                </c:pt>
                <c:pt idx="35">
                  <c:v>2008</c:v>
                </c:pt>
                <c:pt idx="36">
                  <c:v>2011</c:v>
                </c:pt>
                <c:pt idx="37">
                  <c:v>2012</c:v>
                </c:pt>
                <c:pt idx="38">
                  <c:v>2012</c:v>
                </c:pt>
                <c:pt idx="39">
                  <c:v>2014</c:v>
                </c:pt>
                <c:pt idx="40">
                  <c:v>2015</c:v>
                </c:pt>
              </c:numCache>
            </c:numRef>
          </c:xVal>
          <c:yVal>
            <c:numRef>
              <c:f>'By Class'!$Q$2:$Q$42</c:f>
              <c:numCache>
                <c:formatCode>General</c:formatCode>
                <c:ptCount val="41"/>
                <c:pt idx="0">
                  <c:v>6500</c:v>
                </c:pt>
                <c:pt idx="1">
                  <c:v>8500</c:v>
                </c:pt>
                <c:pt idx="2">
                  <c:v>29000</c:v>
                </c:pt>
                <c:pt idx="3">
                  <c:v>68000</c:v>
                </c:pt>
                <c:pt idx="4">
                  <c:v>55000</c:v>
                </c:pt>
                <c:pt idx="5">
                  <c:v>134000</c:v>
                </c:pt>
                <c:pt idx="6">
                  <c:v>190000</c:v>
                </c:pt>
                <c:pt idx="7">
                  <c:v>275000</c:v>
                </c:pt>
                <c:pt idx="8">
                  <c:v>25000</c:v>
                </c:pt>
                <c:pt idx="9">
                  <c:v>25000</c:v>
                </c:pt>
                <c:pt idx="10">
                  <c:v>1180235</c:v>
                </c:pt>
                <c:pt idx="11">
                  <c:v>1350000</c:v>
                </c:pt>
                <c:pt idx="12">
                  <c:v>3100000</c:v>
                </c:pt>
                <c:pt idx="13">
                  <c:v>4300000</c:v>
                </c:pt>
                <c:pt idx="14">
                  <c:v>7500000</c:v>
                </c:pt>
                <c:pt idx="15">
                  <c:v>8800000</c:v>
                </c:pt>
                <c:pt idx="16">
                  <c:v>7500000</c:v>
                </c:pt>
                <c:pt idx="17">
                  <c:v>9500000</c:v>
                </c:pt>
                <c:pt idx="18">
                  <c:v>21300000</c:v>
                </c:pt>
                <c:pt idx="19">
                  <c:v>22000000</c:v>
                </c:pt>
                <c:pt idx="20">
                  <c:v>27400000</c:v>
                </c:pt>
                <c:pt idx="21">
                  <c:v>21000000</c:v>
                </c:pt>
                <c:pt idx="22">
                  <c:v>42000000</c:v>
                </c:pt>
                <c:pt idx="23">
                  <c:v>45000000</c:v>
                </c:pt>
                <c:pt idx="24">
                  <c:v>55000000</c:v>
                </c:pt>
                <c:pt idx="25">
                  <c:v>54300000</c:v>
                </c:pt>
                <c:pt idx="26">
                  <c:v>105900000</c:v>
                </c:pt>
                <c:pt idx="27">
                  <c:v>112000000</c:v>
                </c:pt>
                <c:pt idx="28">
                  <c:v>169000000</c:v>
                </c:pt>
                <c:pt idx="29">
                  <c:v>184000000</c:v>
                </c:pt>
                <c:pt idx="30">
                  <c:v>291000000</c:v>
                </c:pt>
                <c:pt idx="31">
                  <c:v>169000000</c:v>
                </c:pt>
                <c:pt idx="32">
                  <c:v>411000000</c:v>
                </c:pt>
                <c:pt idx="33">
                  <c:v>230000000</c:v>
                </c:pt>
                <c:pt idx="34">
                  <c:v>731000000</c:v>
                </c:pt>
                <c:pt idx="35">
                  <c:v>758000000</c:v>
                </c:pt>
                <c:pt idx="36">
                  <c:v>1160000000</c:v>
                </c:pt>
                <c:pt idx="37">
                  <c:v>1303000000</c:v>
                </c:pt>
                <c:pt idx="38">
                  <c:v>1400000000</c:v>
                </c:pt>
                <c:pt idx="39">
                  <c:v>1400000000</c:v>
                </c:pt>
                <c:pt idx="40">
                  <c:v>1900000000</c:v>
                </c:pt>
              </c:numCache>
            </c:numRef>
          </c:yVal>
          <c:smooth val="0"/>
          <c:extLst>
            <c:ext xmlns:c16="http://schemas.microsoft.com/office/drawing/2014/chart" uri="{C3380CC4-5D6E-409C-BE32-E72D297353CC}">
              <c16:uniqueId val="{00000000-68CC-0841-B573-6D634B24022B}"/>
            </c:ext>
          </c:extLst>
        </c:ser>
        <c:ser>
          <c:idx val="1"/>
          <c:order val="1"/>
          <c:tx>
            <c:v>Embedded</c:v>
          </c:tx>
          <c:spPr>
            <a:ln w="47625">
              <a:noFill/>
            </a:ln>
          </c:spPr>
          <c:xVal>
            <c:numRef>
              <c:f>'By Class'!$M$43:$M$58</c:f>
              <c:numCache>
                <c:formatCode>General</c:formatCode>
                <c:ptCount val="16"/>
                <c:pt idx="0">
                  <c:v>1971</c:v>
                </c:pt>
                <c:pt idx="1">
                  <c:v>1972</c:v>
                </c:pt>
                <c:pt idx="2">
                  <c:v>1974</c:v>
                </c:pt>
                <c:pt idx="3">
                  <c:v>1974</c:v>
                </c:pt>
                <c:pt idx="4">
                  <c:v>1974</c:v>
                </c:pt>
                <c:pt idx="5">
                  <c:v>1975</c:v>
                </c:pt>
                <c:pt idx="6">
                  <c:v>1978</c:v>
                </c:pt>
                <c:pt idx="7">
                  <c:v>1981</c:v>
                </c:pt>
                <c:pt idx="8">
                  <c:v>1995</c:v>
                </c:pt>
                <c:pt idx="9">
                  <c:v>2008</c:v>
                </c:pt>
                <c:pt idx="10">
                  <c:v>2013</c:v>
                </c:pt>
                <c:pt idx="11">
                  <c:v>2014</c:v>
                </c:pt>
                <c:pt idx="12">
                  <c:v>2014</c:v>
                </c:pt>
                <c:pt idx="13">
                  <c:v>2016</c:v>
                </c:pt>
                <c:pt idx="14">
                  <c:v>2017</c:v>
                </c:pt>
                <c:pt idx="15">
                  <c:v>2018</c:v>
                </c:pt>
              </c:numCache>
            </c:numRef>
          </c:xVal>
          <c:yVal>
            <c:numRef>
              <c:f>'By Class'!$Q$43:$Q$58</c:f>
              <c:numCache>
                <c:formatCode>General</c:formatCode>
                <c:ptCount val="16"/>
                <c:pt idx="0">
                  <c:v>2300</c:v>
                </c:pt>
                <c:pt idx="1">
                  <c:v>3500</c:v>
                </c:pt>
                <c:pt idx="2">
                  <c:v>4100</c:v>
                </c:pt>
                <c:pt idx="3">
                  <c:v>4500</c:v>
                </c:pt>
                <c:pt idx="4">
                  <c:v>5000</c:v>
                </c:pt>
                <c:pt idx="5">
                  <c:v>3510</c:v>
                </c:pt>
                <c:pt idx="6">
                  <c:v>9000</c:v>
                </c:pt>
                <c:pt idx="7">
                  <c:v>11500</c:v>
                </c:pt>
                <c:pt idx="8">
                  <c:v>25000000</c:v>
                </c:pt>
                <c:pt idx="9">
                  <c:v>47000000</c:v>
                </c:pt>
                <c:pt idx="10">
                  <c:v>1000000000</c:v>
                </c:pt>
                <c:pt idx="11">
                  <c:v>2000000000</c:v>
                </c:pt>
                <c:pt idx="12">
                  <c:v>3000000000</c:v>
                </c:pt>
                <c:pt idx="13">
                  <c:v>3300000000</c:v>
                </c:pt>
                <c:pt idx="14">
                  <c:v>4300000000</c:v>
                </c:pt>
                <c:pt idx="15">
                  <c:v>6900000000</c:v>
                </c:pt>
              </c:numCache>
            </c:numRef>
          </c:yVal>
          <c:smooth val="0"/>
          <c:extLst>
            <c:ext xmlns:c16="http://schemas.microsoft.com/office/drawing/2014/chart" uri="{C3380CC4-5D6E-409C-BE32-E72D297353CC}">
              <c16:uniqueId val="{00000001-68CC-0841-B573-6D634B24022B}"/>
            </c:ext>
          </c:extLst>
        </c:ser>
        <c:ser>
          <c:idx val="2"/>
          <c:order val="2"/>
          <c:tx>
            <c:v>GPU</c:v>
          </c:tx>
          <c:spPr>
            <a:ln w="47625">
              <a:noFill/>
            </a:ln>
          </c:spPr>
          <c:xVal>
            <c:numRef>
              <c:f>'By Class'!$M$59:$M$97</c:f>
              <c:numCache>
                <c:formatCode>General</c:formatCode>
                <c:ptCount val="39"/>
                <c:pt idx="0">
                  <c:v>1997</c:v>
                </c:pt>
                <c:pt idx="1">
                  <c:v>1999</c:v>
                </c:pt>
                <c:pt idx="2">
                  <c:v>1999</c:v>
                </c:pt>
                <c:pt idx="3">
                  <c:v>2000</c:v>
                </c:pt>
                <c:pt idx="4">
                  <c:v>2000</c:v>
                </c:pt>
                <c:pt idx="5">
                  <c:v>2000</c:v>
                </c:pt>
                <c:pt idx="6">
                  <c:v>2001</c:v>
                </c:pt>
                <c:pt idx="7">
                  <c:v>2001</c:v>
                </c:pt>
                <c:pt idx="8">
                  <c:v>2002</c:v>
                </c:pt>
                <c:pt idx="9">
                  <c:v>2002</c:v>
                </c:pt>
                <c:pt idx="10">
                  <c:v>2003</c:v>
                </c:pt>
                <c:pt idx="11">
                  <c:v>2003</c:v>
                </c:pt>
                <c:pt idx="12">
                  <c:v>2004</c:v>
                </c:pt>
                <c:pt idx="13">
                  <c:v>2004</c:v>
                </c:pt>
                <c:pt idx="14">
                  <c:v>2005</c:v>
                </c:pt>
                <c:pt idx="15">
                  <c:v>2005</c:v>
                </c:pt>
                <c:pt idx="16">
                  <c:v>2006</c:v>
                </c:pt>
                <c:pt idx="17">
                  <c:v>2006</c:v>
                </c:pt>
                <c:pt idx="18">
                  <c:v>2006</c:v>
                </c:pt>
                <c:pt idx="19">
                  <c:v>2007</c:v>
                </c:pt>
                <c:pt idx="20">
                  <c:v>2007</c:v>
                </c:pt>
                <c:pt idx="21">
                  <c:v>2008</c:v>
                </c:pt>
                <c:pt idx="22">
                  <c:v>2008</c:v>
                </c:pt>
                <c:pt idx="23">
                  <c:v>2009</c:v>
                </c:pt>
                <c:pt idx="24">
                  <c:v>2010</c:v>
                </c:pt>
                <c:pt idx="25">
                  <c:v>2010</c:v>
                </c:pt>
                <c:pt idx="26">
                  <c:v>2010</c:v>
                </c:pt>
                <c:pt idx="27">
                  <c:v>2011</c:v>
                </c:pt>
                <c:pt idx="28">
                  <c:v>2012</c:v>
                </c:pt>
                <c:pt idx="29">
                  <c:v>2012</c:v>
                </c:pt>
                <c:pt idx="30">
                  <c:v>2013</c:v>
                </c:pt>
                <c:pt idx="31">
                  <c:v>2013</c:v>
                </c:pt>
                <c:pt idx="32">
                  <c:v>2014</c:v>
                </c:pt>
                <c:pt idx="33">
                  <c:v>2015</c:v>
                </c:pt>
                <c:pt idx="34">
                  <c:v>2015</c:v>
                </c:pt>
                <c:pt idx="35">
                  <c:v>2016</c:v>
                </c:pt>
                <c:pt idx="36">
                  <c:v>2017</c:v>
                </c:pt>
                <c:pt idx="37">
                  <c:v>2017</c:v>
                </c:pt>
                <c:pt idx="38">
                  <c:v>2017</c:v>
                </c:pt>
              </c:numCache>
            </c:numRef>
          </c:xVal>
          <c:yVal>
            <c:numRef>
              <c:f>'By Class'!$Q$59:$Q$97</c:f>
              <c:numCache>
                <c:formatCode>General</c:formatCode>
                <c:ptCount val="39"/>
                <c:pt idx="0">
                  <c:v>3500000</c:v>
                </c:pt>
                <c:pt idx="1">
                  <c:v>8000000</c:v>
                </c:pt>
                <c:pt idx="2">
                  <c:v>23000000</c:v>
                </c:pt>
                <c:pt idx="3">
                  <c:v>20000000</c:v>
                </c:pt>
                <c:pt idx="4">
                  <c:v>25000000</c:v>
                </c:pt>
                <c:pt idx="5">
                  <c:v>30000000</c:v>
                </c:pt>
                <c:pt idx="6">
                  <c:v>57000000</c:v>
                </c:pt>
                <c:pt idx="7">
                  <c:v>60000000</c:v>
                </c:pt>
                <c:pt idx="8">
                  <c:v>63000000</c:v>
                </c:pt>
                <c:pt idx="9">
                  <c:v>107000000</c:v>
                </c:pt>
                <c:pt idx="10">
                  <c:v>117000000</c:v>
                </c:pt>
                <c:pt idx="11">
                  <c:v>135000000</c:v>
                </c:pt>
                <c:pt idx="12">
                  <c:v>160000000</c:v>
                </c:pt>
                <c:pt idx="13">
                  <c:v>222000000</c:v>
                </c:pt>
                <c:pt idx="14">
                  <c:v>303000000</c:v>
                </c:pt>
                <c:pt idx="15">
                  <c:v>321000000</c:v>
                </c:pt>
                <c:pt idx="16">
                  <c:v>241000000</c:v>
                </c:pt>
                <c:pt idx="17">
                  <c:v>384000000</c:v>
                </c:pt>
                <c:pt idx="18">
                  <c:v>681000000</c:v>
                </c:pt>
                <c:pt idx="19">
                  <c:v>700000000</c:v>
                </c:pt>
                <c:pt idx="20">
                  <c:v>754000000</c:v>
                </c:pt>
                <c:pt idx="21">
                  <c:v>959000000</c:v>
                </c:pt>
                <c:pt idx="22">
                  <c:v>1400000000</c:v>
                </c:pt>
                <c:pt idx="23">
                  <c:v>2154000000</c:v>
                </c:pt>
                <c:pt idx="24">
                  <c:v>2640000000</c:v>
                </c:pt>
                <c:pt idx="25">
                  <c:v>3000000000</c:v>
                </c:pt>
                <c:pt idx="26">
                  <c:v>3200000000</c:v>
                </c:pt>
                <c:pt idx="27">
                  <c:v>4312711873</c:v>
                </c:pt>
                <c:pt idx="28">
                  <c:v>3540000000</c:v>
                </c:pt>
                <c:pt idx="29">
                  <c:v>7080000000</c:v>
                </c:pt>
                <c:pt idx="30">
                  <c:v>5000000000</c:v>
                </c:pt>
                <c:pt idx="31">
                  <c:v>6300000000</c:v>
                </c:pt>
                <c:pt idx="32">
                  <c:v>5200000000</c:v>
                </c:pt>
                <c:pt idx="33">
                  <c:v>8100000000</c:v>
                </c:pt>
                <c:pt idx="34">
                  <c:v>8900000000</c:v>
                </c:pt>
                <c:pt idx="35">
                  <c:v>15300000000</c:v>
                </c:pt>
                <c:pt idx="36">
                  <c:v>7000000000</c:v>
                </c:pt>
                <c:pt idx="37">
                  <c:v>12500000000</c:v>
                </c:pt>
                <c:pt idx="38">
                  <c:v>21100000000</c:v>
                </c:pt>
              </c:numCache>
            </c:numRef>
          </c:yVal>
          <c:smooth val="0"/>
          <c:extLst>
            <c:ext xmlns:c16="http://schemas.microsoft.com/office/drawing/2014/chart" uri="{C3380CC4-5D6E-409C-BE32-E72D297353CC}">
              <c16:uniqueId val="{00000002-68CC-0841-B573-6D634B24022B}"/>
            </c:ext>
          </c:extLst>
        </c:ser>
        <c:ser>
          <c:idx val="3"/>
          <c:order val="3"/>
          <c:tx>
            <c:v>Server</c:v>
          </c:tx>
          <c:spPr>
            <a:ln w="47625">
              <a:noFill/>
            </a:ln>
          </c:spPr>
          <c:xVal>
            <c:numRef>
              <c:f>'By Class'!$M$98:$M$130</c:f>
              <c:numCache>
                <c:formatCode>General</c:formatCode>
                <c:ptCount val="33"/>
                <c:pt idx="0">
                  <c:v>1995</c:v>
                </c:pt>
                <c:pt idx="1">
                  <c:v>2002</c:v>
                </c:pt>
                <c:pt idx="2">
                  <c:v>2003</c:v>
                </c:pt>
                <c:pt idx="3">
                  <c:v>2004</c:v>
                </c:pt>
                <c:pt idx="4">
                  <c:v>2006</c:v>
                </c:pt>
                <c:pt idx="5">
                  <c:v>2007</c:v>
                </c:pt>
                <c:pt idx="6">
                  <c:v>2007</c:v>
                </c:pt>
                <c:pt idx="7">
                  <c:v>2008</c:v>
                </c:pt>
                <c:pt idx="8">
                  <c:v>2009</c:v>
                </c:pt>
                <c:pt idx="9">
                  <c:v>2010</c:v>
                </c:pt>
                <c:pt idx="10">
                  <c:v>2010</c:v>
                </c:pt>
                <c:pt idx="11">
                  <c:v>2010</c:v>
                </c:pt>
                <c:pt idx="12">
                  <c:v>2010</c:v>
                </c:pt>
                <c:pt idx="13">
                  <c:v>2010</c:v>
                </c:pt>
                <c:pt idx="14">
                  <c:v>2010</c:v>
                </c:pt>
                <c:pt idx="15">
                  <c:v>2011</c:v>
                </c:pt>
                <c:pt idx="16">
                  <c:v>2011</c:v>
                </c:pt>
                <c:pt idx="17">
                  <c:v>2012</c:v>
                </c:pt>
                <c:pt idx="18">
                  <c:v>2012</c:v>
                </c:pt>
                <c:pt idx="19">
                  <c:v>2012</c:v>
                </c:pt>
                <c:pt idx="20">
                  <c:v>2012</c:v>
                </c:pt>
                <c:pt idx="21">
                  <c:v>2013</c:v>
                </c:pt>
                <c:pt idx="22">
                  <c:v>2013</c:v>
                </c:pt>
                <c:pt idx="23">
                  <c:v>2014</c:v>
                </c:pt>
                <c:pt idx="24">
                  <c:v>2014</c:v>
                </c:pt>
                <c:pt idx="25">
                  <c:v>2014</c:v>
                </c:pt>
                <c:pt idx="26">
                  <c:v>2014</c:v>
                </c:pt>
                <c:pt idx="27">
                  <c:v>2015</c:v>
                </c:pt>
                <c:pt idx="28">
                  <c:v>2016</c:v>
                </c:pt>
                <c:pt idx="29">
                  <c:v>2017</c:v>
                </c:pt>
                <c:pt idx="30">
                  <c:v>2017</c:v>
                </c:pt>
                <c:pt idx="31">
                  <c:v>2017</c:v>
                </c:pt>
                <c:pt idx="32">
                  <c:v>2017</c:v>
                </c:pt>
              </c:numCache>
            </c:numRef>
          </c:xVal>
          <c:yVal>
            <c:numRef>
              <c:f>'By Class'!$Q$98:$Q$130</c:f>
              <c:numCache>
                <c:formatCode>General</c:formatCode>
                <c:ptCount val="33"/>
                <c:pt idx="0">
                  <c:v>5500000</c:v>
                </c:pt>
                <c:pt idx="1">
                  <c:v>220000000</c:v>
                </c:pt>
                <c:pt idx="2">
                  <c:v>410000000</c:v>
                </c:pt>
                <c:pt idx="3">
                  <c:v>592000000</c:v>
                </c:pt>
                <c:pt idx="4">
                  <c:v>1700000000</c:v>
                </c:pt>
                <c:pt idx="5">
                  <c:v>463000000</c:v>
                </c:pt>
                <c:pt idx="6">
                  <c:v>789000000</c:v>
                </c:pt>
                <c:pt idx="7">
                  <c:v>1900000000</c:v>
                </c:pt>
                <c:pt idx="8">
                  <c:v>904000000</c:v>
                </c:pt>
                <c:pt idx="9">
                  <c:v>1000000000</c:v>
                </c:pt>
                <c:pt idx="10">
                  <c:v>1170000000</c:v>
                </c:pt>
                <c:pt idx="11">
                  <c:v>1200000000</c:v>
                </c:pt>
                <c:pt idx="12">
                  <c:v>1400000000</c:v>
                </c:pt>
                <c:pt idx="13">
                  <c:v>2000000000</c:v>
                </c:pt>
                <c:pt idx="14">
                  <c:v>2300000000</c:v>
                </c:pt>
                <c:pt idx="15">
                  <c:v>2270000000</c:v>
                </c:pt>
                <c:pt idx="16">
                  <c:v>2600000000</c:v>
                </c:pt>
                <c:pt idx="17">
                  <c:v>1200000000</c:v>
                </c:pt>
                <c:pt idx="18">
                  <c:v>2100000000</c:v>
                </c:pt>
                <c:pt idx="19">
                  <c:v>2750000000</c:v>
                </c:pt>
                <c:pt idx="20">
                  <c:v>3100000000</c:v>
                </c:pt>
                <c:pt idx="21">
                  <c:v>1860000000</c:v>
                </c:pt>
                <c:pt idx="22">
                  <c:v>4200000000</c:v>
                </c:pt>
                <c:pt idx="23">
                  <c:v>2600000000</c:v>
                </c:pt>
                <c:pt idx="24">
                  <c:v>4310000000</c:v>
                </c:pt>
                <c:pt idx="25">
                  <c:v>5000000000</c:v>
                </c:pt>
                <c:pt idx="26">
                  <c:v>5560000000</c:v>
                </c:pt>
                <c:pt idx="27">
                  <c:v>3990000000</c:v>
                </c:pt>
                <c:pt idx="28">
                  <c:v>7200000000</c:v>
                </c:pt>
                <c:pt idx="29">
                  <c:v>4800000000</c:v>
                </c:pt>
                <c:pt idx="30">
                  <c:v>6100000000</c:v>
                </c:pt>
                <c:pt idx="31">
                  <c:v>8000000000</c:v>
                </c:pt>
                <c:pt idx="32">
                  <c:v>19200000000</c:v>
                </c:pt>
              </c:numCache>
            </c:numRef>
          </c:yVal>
          <c:smooth val="0"/>
          <c:extLst>
            <c:ext xmlns:c16="http://schemas.microsoft.com/office/drawing/2014/chart" uri="{C3380CC4-5D6E-409C-BE32-E72D297353CC}">
              <c16:uniqueId val="{00000003-68CC-0841-B573-6D634B24022B}"/>
            </c:ext>
          </c:extLst>
        </c:ser>
        <c:ser>
          <c:idx val="4"/>
          <c:order val="4"/>
          <c:tx>
            <c:v>General Trend</c:v>
          </c:tx>
          <c:spPr>
            <a:ln w="25400">
              <a:solidFill>
                <a:schemeClr val="tx1">
                  <a:lumMod val="95000"/>
                  <a:lumOff val="5000"/>
                </a:schemeClr>
              </a:solidFill>
            </a:ln>
          </c:spPr>
          <c:marker>
            <c:symbol val="none"/>
          </c:marker>
          <c:xVal>
            <c:numRef>
              <c:f>'By Class'!$A$143:$A$144</c:f>
              <c:numCache>
                <c:formatCode>General</c:formatCode>
                <c:ptCount val="2"/>
                <c:pt idx="0">
                  <c:v>1970</c:v>
                </c:pt>
                <c:pt idx="1">
                  <c:v>2018</c:v>
                </c:pt>
              </c:numCache>
            </c:numRef>
          </c:xVal>
          <c:yVal>
            <c:numRef>
              <c:f>'By Class'!$B$143:$B$144</c:f>
              <c:numCache>
                <c:formatCode>0.00E+00</c:formatCode>
                <c:ptCount val="2"/>
                <c:pt idx="0">
                  <c:v>981.36597670412993</c:v>
                </c:pt>
                <c:pt idx="1">
                  <c:v>18278006823.803898</c:v>
                </c:pt>
              </c:numCache>
            </c:numRef>
          </c:yVal>
          <c:smooth val="0"/>
          <c:extLst>
            <c:ext xmlns:c16="http://schemas.microsoft.com/office/drawing/2014/chart" uri="{C3380CC4-5D6E-409C-BE32-E72D297353CC}">
              <c16:uniqueId val="{00000004-68CC-0841-B573-6D634B24022B}"/>
            </c:ext>
          </c:extLst>
        </c:ser>
        <c:ser>
          <c:idx val="6"/>
          <c:order val="5"/>
          <c:tx>
            <c:v>Moore's Prediction</c:v>
          </c:tx>
          <c:spPr>
            <a:ln w="25400">
              <a:solidFill>
                <a:schemeClr val="tx1"/>
              </a:solidFill>
              <a:prstDash val="dashDot"/>
            </a:ln>
          </c:spPr>
          <c:marker>
            <c:symbol val="none"/>
          </c:marker>
          <c:xVal>
            <c:numRef>
              <c:f>'By Class'!$A$143:$A$144</c:f>
              <c:numCache>
                <c:formatCode>General</c:formatCode>
                <c:ptCount val="2"/>
                <c:pt idx="0">
                  <c:v>1970</c:v>
                </c:pt>
                <c:pt idx="1">
                  <c:v>2018</c:v>
                </c:pt>
              </c:numCache>
            </c:numRef>
          </c:xVal>
          <c:yVal>
            <c:numRef>
              <c:f>'By Class'!$C$143:$C$144</c:f>
              <c:numCache>
                <c:formatCode>0.00E+00</c:formatCode>
                <c:ptCount val="2"/>
                <c:pt idx="0">
                  <c:v>282.84271247461902</c:v>
                </c:pt>
                <c:pt idx="1">
                  <c:v>4745313281.2125759</c:v>
                </c:pt>
              </c:numCache>
            </c:numRef>
          </c:yVal>
          <c:smooth val="0"/>
          <c:extLst>
            <c:ext xmlns:c16="http://schemas.microsoft.com/office/drawing/2014/chart" uri="{C3380CC4-5D6E-409C-BE32-E72D297353CC}">
              <c16:uniqueId val="{00000005-68CC-0841-B573-6D634B24022B}"/>
            </c:ext>
          </c:extLst>
        </c:ser>
        <c:dLbls>
          <c:showLegendKey val="0"/>
          <c:showVal val="0"/>
          <c:showCatName val="0"/>
          <c:showSerName val="0"/>
          <c:showPercent val="0"/>
          <c:showBubbleSize val="0"/>
        </c:dLbls>
        <c:axId val="-2145268528"/>
        <c:axId val="-2145264496"/>
      </c:scatterChart>
      <c:valAx>
        <c:axId val="-2145268528"/>
        <c:scaling>
          <c:orientation val="minMax"/>
          <c:max val="2020"/>
          <c:min val="1970"/>
        </c:scaling>
        <c:delete val="0"/>
        <c:axPos val="b"/>
        <c:title>
          <c:tx>
            <c:rich>
              <a:bodyPr/>
              <a:lstStyle/>
              <a:p>
                <a:pPr>
                  <a:defRPr/>
                </a:pPr>
                <a:r>
                  <a:rPr lang="en-US"/>
                  <a:t>Year</a:t>
                </a:r>
              </a:p>
            </c:rich>
          </c:tx>
          <c:overlay val="0"/>
        </c:title>
        <c:numFmt formatCode="General" sourceLinked="1"/>
        <c:majorTickMark val="none"/>
        <c:minorTickMark val="none"/>
        <c:tickLblPos val="nextTo"/>
        <c:crossAx val="-2145264496"/>
        <c:crosses val="autoZero"/>
        <c:crossBetween val="midCat"/>
      </c:valAx>
      <c:valAx>
        <c:axId val="-2145264496"/>
        <c:scaling>
          <c:logBase val="10"/>
          <c:orientation val="minMax"/>
          <c:min val="1000"/>
        </c:scaling>
        <c:delete val="0"/>
        <c:axPos val="l"/>
        <c:majorGridlines/>
        <c:title>
          <c:tx>
            <c:rich>
              <a:bodyPr/>
              <a:lstStyle/>
              <a:p>
                <a:pPr>
                  <a:defRPr/>
                </a:pPr>
                <a:r>
                  <a:rPr lang="en-US"/>
                  <a:t>Transistors</a:t>
                </a:r>
              </a:p>
            </c:rich>
          </c:tx>
          <c:overlay val="0"/>
        </c:title>
        <c:numFmt formatCode="0.E+00" sourceLinked="0"/>
        <c:majorTickMark val="none"/>
        <c:minorTickMark val="none"/>
        <c:tickLblPos val="nextTo"/>
        <c:crossAx val="-2145268528"/>
        <c:crosses val="autoZero"/>
        <c:crossBetween val="midCat"/>
      </c:valAx>
    </c:plotArea>
    <c:legend>
      <c:legendPos val="r"/>
      <c:overlay val="0"/>
    </c:legend>
    <c:plotVisOnly val="0"/>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scatterChart>
        <c:scatterStyle val="smoothMarker"/>
        <c:varyColors val="0"/>
        <c:ser>
          <c:idx val="0"/>
          <c:order val="0"/>
          <c:marker>
            <c:symbol val="none"/>
          </c:marker>
          <c:xVal>
            <c:numRef>
              <c:f>Sheet1!$B$2:$B$22</c:f>
              <c:numCache>
                <c:formatCode>General</c:formatCode>
                <c:ptCount val="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xVal>
          <c:yVal>
            <c:numRef>
              <c:f>Sheet1!$C$2:$C$22</c:f>
              <c:numCache>
                <c:formatCode>General</c:formatCode>
                <c:ptCount val="21"/>
                <c:pt idx="0">
                  <c:v>0</c:v>
                </c:pt>
                <c:pt idx="1">
                  <c:v>1</c:v>
                </c:pt>
                <c:pt idx="2">
                  <c:v>4</c:v>
                </c:pt>
                <c:pt idx="3">
                  <c:v>9</c:v>
                </c:pt>
                <c:pt idx="4">
                  <c:v>16</c:v>
                </c:pt>
                <c:pt idx="5">
                  <c:v>25</c:v>
                </c:pt>
                <c:pt idx="6">
                  <c:v>36</c:v>
                </c:pt>
                <c:pt idx="7">
                  <c:v>49</c:v>
                </c:pt>
                <c:pt idx="8">
                  <c:v>64</c:v>
                </c:pt>
                <c:pt idx="9">
                  <c:v>81</c:v>
                </c:pt>
                <c:pt idx="10">
                  <c:v>100</c:v>
                </c:pt>
                <c:pt idx="11">
                  <c:v>121</c:v>
                </c:pt>
                <c:pt idx="12">
                  <c:v>144</c:v>
                </c:pt>
                <c:pt idx="13">
                  <c:v>169</c:v>
                </c:pt>
                <c:pt idx="14">
                  <c:v>196</c:v>
                </c:pt>
                <c:pt idx="15">
                  <c:v>225</c:v>
                </c:pt>
                <c:pt idx="16">
                  <c:v>256</c:v>
                </c:pt>
                <c:pt idx="17">
                  <c:v>289</c:v>
                </c:pt>
                <c:pt idx="18">
                  <c:v>324</c:v>
                </c:pt>
                <c:pt idx="19">
                  <c:v>361</c:v>
                </c:pt>
                <c:pt idx="20">
                  <c:v>400</c:v>
                </c:pt>
              </c:numCache>
            </c:numRef>
          </c:yVal>
          <c:smooth val="1"/>
          <c:extLst>
            <c:ext xmlns:c16="http://schemas.microsoft.com/office/drawing/2014/chart" uri="{C3380CC4-5D6E-409C-BE32-E72D297353CC}">
              <c16:uniqueId val="{00000000-4E19-4245-A97C-2AE02B64F23E}"/>
            </c:ext>
          </c:extLst>
        </c:ser>
        <c:dLbls>
          <c:showLegendKey val="0"/>
          <c:showVal val="0"/>
          <c:showCatName val="0"/>
          <c:showSerName val="0"/>
          <c:showPercent val="0"/>
          <c:showBubbleSize val="0"/>
        </c:dLbls>
        <c:axId val="1157589936"/>
        <c:axId val="1157568688"/>
      </c:scatterChart>
      <c:valAx>
        <c:axId val="1157589936"/>
        <c:scaling>
          <c:orientation val="minMax"/>
          <c:max val="20"/>
        </c:scaling>
        <c:delete val="0"/>
        <c:axPos val="b"/>
        <c:numFmt formatCode="General" sourceLinked="1"/>
        <c:majorTickMark val="out"/>
        <c:minorTickMark val="none"/>
        <c:tickLblPos val="nextTo"/>
        <c:spPr>
          <a:ln w="38100"/>
        </c:spPr>
        <c:txPr>
          <a:bodyPr/>
          <a:lstStyle/>
          <a:p>
            <a:pPr>
              <a:defRPr>
                <a:solidFill>
                  <a:schemeClr val="bg1"/>
                </a:solidFill>
              </a:defRPr>
            </a:pPr>
            <a:endParaRPr lang="en-US"/>
          </a:p>
        </c:txPr>
        <c:crossAx val="1157568688"/>
        <c:crosses val="autoZero"/>
        <c:crossBetween val="midCat"/>
        <c:majorUnit val="5"/>
        <c:minorUnit val="1"/>
      </c:valAx>
      <c:valAx>
        <c:axId val="1157568688"/>
        <c:scaling>
          <c:orientation val="minMax"/>
          <c:max val="400"/>
        </c:scaling>
        <c:delete val="0"/>
        <c:axPos val="l"/>
        <c:majorGridlines/>
        <c:numFmt formatCode="General" sourceLinked="1"/>
        <c:majorTickMark val="out"/>
        <c:minorTickMark val="none"/>
        <c:tickLblPos val="nextTo"/>
        <c:spPr>
          <a:ln w="38100"/>
        </c:spPr>
        <c:txPr>
          <a:bodyPr/>
          <a:lstStyle/>
          <a:p>
            <a:pPr>
              <a:defRPr>
                <a:solidFill>
                  <a:schemeClr val="bg1"/>
                </a:solidFill>
              </a:defRPr>
            </a:pPr>
            <a:endParaRPr lang="en-US"/>
          </a:p>
        </c:txPr>
        <c:crossAx val="1157589936"/>
        <c:crosses val="autoZero"/>
        <c:crossBetween val="midCat"/>
      </c:valAx>
      <c:spPr>
        <a:noFill/>
        <a:ln w="25400">
          <a:noFill/>
        </a:ln>
      </c:spPr>
    </c:plotArea>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scatterChart>
        <c:scatterStyle val="smoothMarker"/>
        <c:varyColors val="0"/>
        <c:ser>
          <c:idx val="0"/>
          <c:order val="0"/>
          <c:marker>
            <c:symbol val="none"/>
          </c:marker>
          <c:xVal>
            <c:numRef>
              <c:f>Sheet1!$B$2:$B$22</c:f>
              <c:numCache>
                <c:formatCode>General</c:formatCode>
                <c:ptCount val="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xVal>
          <c:yVal>
            <c:numRef>
              <c:f>Sheet1!$B$2:$B$22</c:f>
              <c:numCache>
                <c:formatCode>General</c:formatCode>
                <c:ptCount val="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yVal>
          <c:smooth val="1"/>
          <c:extLst>
            <c:ext xmlns:c16="http://schemas.microsoft.com/office/drawing/2014/chart" uri="{C3380CC4-5D6E-409C-BE32-E72D297353CC}">
              <c16:uniqueId val="{00000000-AF1C-2744-8C4F-7EB346DF5E20}"/>
            </c:ext>
          </c:extLst>
        </c:ser>
        <c:dLbls>
          <c:showLegendKey val="0"/>
          <c:showVal val="0"/>
          <c:showCatName val="0"/>
          <c:showSerName val="0"/>
          <c:showPercent val="0"/>
          <c:showBubbleSize val="0"/>
        </c:dLbls>
        <c:axId val="1157583520"/>
        <c:axId val="1157564208"/>
      </c:scatterChart>
      <c:valAx>
        <c:axId val="1157583520"/>
        <c:scaling>
          <c:orientation val="minMax"/>
          <c:max val="20"/>
        </c:scaling>
        <c:delete val="0"/>
        <c:axPos val="b"/>
        <c:numFmt formatCode="General" sourceLinked="1"/>
        <c:majorTickMark val="out"/>
        <c:minorTickMark val="none"/>
        <c:tickLblPos val="nextTo"/>
        <c:spPr>
          <a:ln w="38100"/>
        </c:spPr>
        <c:txPr>
          <a:bodyPr/>
          <a:lstStyle/>
          <a:p>
            <a:pPr>
              <a:defRPr>
                <a:solidFill>
                  <a:schemeClr val="bg1"/>
                </a:solidFill>
              </a:defRPr>
            </a:pPr>
            <a:endParaRPr lang="en-US"/>
          </a:p>
        </c:txPr>
        <c:crossAx val="1157564208"/>
        <c:crosses val="autoZero"/>
        <c:crossBetween val="midCat"/>
        <c:majorUnit val="5"/>
        <c:minorUnit val="1"/>
      </c:valAx>
      <c:valAx>
        <c:axId val="1157564208"/>
        <c:scaling>
          <c:orientation val="minMax"/>
          <c:max val="20"/>
        </c:scaling>
        <c:delete val="0"/>
        <c:axPos val="l"/>
        <c:majorGridlines/>
        <c:numFmt formatCode="General" sourceLinked="1"/>
        <c:majorTickMark val="out"/>
        <c:minorTickMark val="none"/>
        <c:tickLblPos val="nextTo"/>
        <c:spPr>
          <a:ln w="38100"/>
        </c:spPr>
        <c:txPr>
          <a:bodyPr/>
          <a:lstStyle/>
          <a:p>
            <a:pPr>
              <a:defRPr>
                <a:solidFill>
                  <a:schemeClr val="bg1"/>
                </a:solidFill>
              </a:defRPr>
            </a:pPr>
            <a:endParaRPr lang="en-US"/>
          </a:p>
        </c:txPr>
        <c:crossAx val="1157583520"/>
        <c:crosses val="autoZero"/>
        <c:crossBetween val="midCat"/>
      </c:valAx>
      <c:spPr>
        <a:noFill/>
        <a:ln w="25400">
          <a:noFill/>
        </a:ln>
      </c:spPr>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9"/>
    </mc:Choice>
    <mc:Fallback>
      <c:style val="9"/>
    </mc:Fallback>
  </mc:AlternateContent>
  <c:chart>
    <c:title>
      <c:tx>
        <c:rich>
          <a:bodyPr/>
          <a:lstStyle/>
          <a:p>
            <a:pPr>
              <a:defRPr/>
            </a:pPr>
            <a:r>
              <a:rPr lang="en-US"/>
              <a:t>Device</a:t>
            </a:r>
            <a:r>
              <a:rPr lang="en-US" baseline="0"/>
              <a:t> Count</a:t>
            </a:r>
            <a:r>
              <a:rPr lang="en-US"/>
              <a:t> by Year</a:t>
            </a:r>
          </a:p>
        </c:rich>
      </c:tx>
      <c:layout>
        <c:manualLayout>
          <c:xMode val="edge"/>
          <c:yMode val="edge"/>
          <c:x val="0.34707632892671902"/>
          <c:y val="2.0263010687700998E-2"/>
        </c:manualLayout>
      </c:layout>
      <c:overlay val="0"/>
    </c:title>
    <c:autoTitleDeleted val="0"/>
    <c:plotArea>
      <c:layout/>
      <c:scatterChart>
        <c:scatterStyle val="lineMarker"/>
        <c:varyColors val="0"/>
        <c:ser>
          <c:idx val="0"/>
          <c:order val="0"/>
          <c:tx>
            <c:v>Desktop</c:v>
          </c:tx>
          <c:spPr>
            <a:ln w="47625">
              <a:noFill/>
            </a:ln>
          </c:spPr>
          <c:xVal>
            <c:numRef>
              <c:f>'By Class'!$M$2:$M$42</c:f>
              <c:numCache>
                <c:formatCode>General</c:formatCode>
                <c:ptCount val="41"/>
                <c:pt idx="0">
                  <c:v>1976</c:v>
                </c:pt>
                <c:pt idx="1">
                  <c:v>1976</c:v>
                </c:pt>
                <c:pt idx="2">
                  <c:v>1978</c:v>
                </c:pt>
                <c:pt idx="3">
                  <c:v>1979</c:v>
                </c:pt>
                <c:pt idx="4">
                  <c:v>1982</c:v>
                </c:pt>
                <c:pt idx="5">
                  <c:v>1982</c:v>
                </c:pt>
                <c:pt idx="6">
                  <c:v>1984</c:v>
                </c:pt>
                <c:pt idx="7">
                  <c:v>1985</c:v>
                </c:pt>
                <c:pt idx="8">
                  <c:v>1986</c:v>
                </c:pt>
                <c:pt idx="9">
                  <c:v>1986</c:v>
                </c:pt>
                <c:pt idx="10">
                  <c:v>1989</c:v>
                </c:pt>
                <c:pt idx="11">
                  <c:v>1991</c:v>
                </c:pt>
                <c:pt idx="12">
                  <c:v>1993</c:v>
                </c:pt>
                <c:pt idx="13">
                  <c:v>1996</c:v>
                </c:pt>
                <c:pt idx="14">
                  <c:v>1997</c:v>
                </c:pt>
                <c:pt idx="15">
                  <c:v>1997</c:v>
                </c:pt>
                <c:pt idx="16">
                  <c:v>1998</c:v>
                </c:pt>
                <c:pt idx="17">
                  <c:v>1999</c:v>
                </c:pt>
                <c:pt idx="18">
                  <c:v>1999</c:v>
                </c:pt>
                <c:pt idx="19">
                  <c:v>1999</c:v>
                </c:pt>
                <c:pt idx="20">
                  <c:v>1999</c:v>
                </c:pt>
                <c:pt idx="21">
                  <c:v>2000</c:v>
                </c:pt>
                <c:pt idx="22">
                  <c:v>2000</c:v>
                </c:pt>
                <c:pt idx="23">
                  <c:v>2001</c:v>
                </c:pt>
                <c:pt idx="24">
                  <c:v>2002</c:v>
                </c:pt>
                <c:pt idx="25">
                  <c:v>2003</c:v>
                </c:pt>
                <c:pt idx="26">
                  <c:v>2003</c:v>
                </c:pt>
                <c:pt idx="27">
                  <c:v>2004</c:v>
                </c:pt>
                <c:pt idx="28">
                  <c:v>2005</c:v>
                </c:pt>
                <c:pt idx="29">
                  <c:v>2006</c:v>
                </c:pt>
                <c:pt idx="30">
                  <c:v>2006</c:v>
                </c:pt>
                <c:pt idx="31">
                  <c:v>2007</c:v>
                </c:pt>
                <c:pt idx="32">
                  <c:v>2007</c:v>
                </c:pt>
                <c:pt idx="33">
                  <c:v>2008</c:v>
                </c:pt>
                <c:pt idx="34">
                  <c:v>2008</c:v>
                </c:pt>
                <c:pt idx="35">
                  <c:v>2008</c:v>
                </c:pt>
                <c:pt idx="36">
                  <c:v>2011</c:v>
                </c:pt>
                <c:pt idx="37">
                  <c:v>2012</c:v>
                </c:pt>
                <c:pt idx="38">
                  <c:v>2012</c:v>
                </c:pt>
                <c:pt idx="39">
                  <c:v>2014</c:v>
                </c:pt>
                <c:pt idx="40">
                  <c:v>2015</c:v>
                </c:pt>
              </c:numCache>
            </c:numRef>
          </c:xVal>
          <c:yVal>
            <c:numRef>
              <c:f>'By Class'!$Q$2:$Q$42</c:f>
              <c:numCache>
                <c:formatCode>General</c:formatCode>
                <c:ptCount val="41"/>
                <c:pt idx="0">
                  <c:v>6500</c:v>
                </c:pt>
                <c:pt idx="1">
                  <c:v>8500</c:v>
                </c:pt>
                <c:pt idx="2">
                  <c:v>29000</c:v>
                </c:pt>
                <c:pt idx="3">
                  <c:v>68000</c:v>
                </c:pt>
                <c:pt idx="4">
                  <c:v>55000</c:v>
                </c:pt>
                <c:pt idx="5">
                  <c:v>134000</c:v>
                </c:pt>
                <c:pt idx="6">
                  <c:v>190000</c:v>
                </c:pt>
                <c:pt idx="7">
                  <c:v>275000</c:v>
                </c:pt>
                <c:pt idx="8">
                  <c:v>25000</c:v>
                </c:pt>
                <c:pt idx="9">
                  <c:v>25000</c:v>
                </c:pt>
                <c:pt idx="10">
                  <c:v>1180235</c:v>
                </c:pt>
                <c:pt idx="11">
                  <c:v>1350000</c:v>
                </c:pt>
                <c:pt idx="12">
                  <c:v>3100000</c:v>
                </c:pt>
                <c:pt idx="13">
                  <c:v>4300000</c:v>
                </c:pt>
                <c:pt idx="14">
                  <c:v>7500000</c:v>
                </c:pt>
                <c:pt idx="15">
                  <c:v>8800000</c:v>
                </c:pt>
                <c:pt idx="16">
                  <c:v>7500000</c:v>
                </c:pt>
                <c:pt idx="17">
                  <c:v>9500000</c:v>
                </c:pt>
                <c:pt idx="18">
                  <c:v>21300000</c:v>
                </c:pt>
                <c:pt idx="19">
                  <c:v>22000000</c:v>
                </c:pt>
                <c:pt idx="20">
                  <c:v>27400000</c:v>
                </c:pt>
                <c:pt idx="21">
                  <c:v>21000000</c:v>
                </c:pt>
                <c:pt idx="22">
                  <c:v>42000000</c:v>
                </c:pt>
                <c:pt idx="23">
                  <c:v>45000000</c:v>
                </c:pt>
                <c:pt idx="24">
                  <c:v>55000000</c:v>
                </c:pt>
                <c:pt idx="25">
                  <c:v>54300000</c:v>
                </c:pt>
                <c:pt idx="26">
                  <c:v>105900000</c:v>
                </c:pt>
                <c:pt idx="27">
                  <c:v>112000000</c:v>
                </c:pt>
                <c:pt idx="28">
                  <c:v>169000000</c:v>
                </c:pt>
                <c:pt idx="29">
                  <c:v>184000000</c:v>
                </c:pt>
                <c:pt idx="30">
                  <c:v>291000000</c:v>
                </c:pt>
                <c:pt idx="31">
                  <c:v>169000000</c:v>
                </c:pt>
                <c:pt idx="32">
                  <c:v>411000000</c:v>
                </c:pt>
                <c:pt idx="33">
                  <c:v>230000000</c:v>
                </c:pt>
                <c:pt idx="34">
                  <c:v>731000000</c:v>
                </c:pt>
                <c:pt idx="35">
                  <c:v>758000000</c:v>
                </c:pt>
                <c:pt idx="36">
                  <c:v>1160000000</c:v>
                </c:pt>
                <c:pt idx="37">
                  <c:v>1303000000</c:v>
                </c:pt>
                <c:pt idx="38">
                  <c:v>1400000000</c:v>
                </c:pt>
                <c:pt idx="39">
                  <c:v>1400000000</c:v>
                </c:pt>
                <c:pt idx="40">
                  <c:v>1900000000</c:v>
                </c:pt>
              </c:numCache>
            </c:numRef>
          </c:yVal>
          <c:smooth val="0"/>
          <c:extLst>
            <c:ext xmlns:c16="http://schemas.microsoft.com/office/drawing/2014/chart" uri="{C3380CC4-5D6E-409C-BE32-E72D297353CC}">
              <c16:uniqueId val="{00000000-18FA-4C4C-BB7E-29E90390E1F4}"/>
            </c:ext>
          </c:extLst>
        </c:ser>
        <c:ser>
          <c:idx val="1"/>
          <c:order val="1"/>
          <c:tx>
            <c:v>Embedded</c:v>
          </c:tx>
          <c:spPr>
            <a:ln w="47625">
              <a:noFill/>
            </a:ln>
          </c:spPr>
          <c:xVal>
            <c:numRef>
              <c:f>'By Class'!$M$43:$M$58</c:f>
              <c:numCache>
                <c:formatCode>General</c:formatCode>
                <c:ptCount val="16"/>
                <c:pt idx="0">
                  <c:v>1971</c:v>
                </c:pt>
                <c:pt idx="1">
                  <c:v>1972</c:v>
                </c:pt>
                <c:pt idx="2">
                  <c:v>1974</c:v>
                </c:pt>
                <c:pt idx="3">
                  <c:v>1974</c:v>
                </c:pt>
                <c:pt idx="4">
                  <c:v>1974</c:v>
                </c:pt>
                <c:pt idx="5">
                  <c:v>1975</c:v>
                </c:pt>
                <c:pt idx="6">
                  <c:v>1978</c:v>
                </c:pt>
                <c:pt idx="7">
                  <c:v>1981</c:v>
                </c:pt>
                <c:pt idx="8">
                  <c:v>1995</c:v>
                </c:pt>
                <c:pt idx="9">
                  <c:v>2008</c:v>
                </c:pt>
                <c:pt idx="10">
                  <c:v>2013</c:v>
                </c:pt>
                <c:pt idx="11">
                  <c:v>2014</c:v>
                </c:pt>
                <c:pt idx="12">
                  <c:v>2014</c:v>
                </c:pt>
                <c:pt idx="13">
                  <c:v>2016</c:v>
                </c:pt>
                <c:pt idx="14">
                  <c:v>2017</c:v>
                </c:pt>
                <c:pt idx="15">
                  <c:v>2018</c:v>
                </c:pt>
              </c:numCache>
            </c:numRef>
          </c:xVal>
          <c:yVal>
            <c:numRef>
              <c:f>'By Class'!$Q$43:$Q$58</c:f>
              <c:numCache>
                <c:formatCode>General</c:formatCode>
                <c:ptCount val="16"/>
                <c:pt idx="0">
                  <c:v>2300</c:v>
                </c:pt>
                <c:pt idx="1">
                  <c:v>3500</c:v>
                </c:pt>
                <c:pt idx="2">
                  <c:v>4100</c:v>
                </c:pt>
                <c:pt idx="3">
                  <c:v>4500</c:v>
                </c:pt>
                <c:pt idx="4">
                  <c:v>5000</c:v>
                </c:pt>
                <c:pt idx="5">
                  <c:v>3510</c:v>
                </c:pt>
                <c:pt idx="6">
                  <c:v>9000</c:v>
                </c:pt>
                <c:pt idx="7">
                  <c:v>11500</c:v>
                </c:pt>
                <c:pt idx="8">
                  <c:v>25000000</c:v>
                </c:pt>
                <c:pt idx="9">
                  <c:v>47000000</c:v>
                </c:pt>
                <c:pt idx="10">
                  <c:v>1000000000</c:v>
                </c:pt>
                <c:pt idx="11">
                  <c:v>2000000000</c:v>
                </c:pt>
                <c:pt idx="12">
                  <c:v>3000000000</c:v>
                </c:pt>
                <c:pt idx="13">
                  <c:v>3300000000</c:v>
                </c:pt>
                <c:pt idx="14">
                  <c:v>4300000000</c:v>
                </c:pt>
                <c:pt idx="15">
                  <c:v>6900000000</c:v>
                </c:pt>
              </c:numCache>
            </c:numRef>
          </c:yVal>
          <c:smooth val="0"/>
          <c:extLst>
            <c:ext xmlns:c16="http://schemas.microsoft.com/office/drawing/2014/chart" uri="{C3380CC4-5D6E-409C-BE32-E72D297353CC}">
              <c16:uniqueId val="{00000001-18FA-4C4C-BB7E-29E90390E1F4}"/>
            </c:ext>
          </c:extLst>
        </c:ser>
        <c:ser>
          <c:idx val="2"/>
          <c:order val="2"/>
          <c:tx>
            <c:v>GPU</c:v>
          </c:tx>
          <c:spPr>
            <a:ln w="47625">
              <a:noFill/>
            </a:ln>
          </c:spPr>
          <c:xVal>
            <c:numRef>
              <c:f>'By Class'!$M$59:$M$97</c:f>
              <c:numCache>
                <c:formatCode>General</c:formatCode>
                <c:ptCount val="39"/>
                <c:pt idx="0">
                  <c:v>1997</c:v>
                </c:pt>
                <c:pt idx="1">
                  <c:v>1999</c:v>
                </c:pt>
                <c:pt idx="2">
                  <c:v>1999</c:v>
                </c:pt>
                <c:pt idx="3">
                  <c:v>2000</c:v>
                </c:pt>
                <c:pt idx="4">
                  <c:v>2000</c:v>
                </c:pt>
                <c:pt idx="5">
                  <c:v>2000</c:v>
                </c:pt>
                <c:pt idx="6">
                  <c:v>2001</c:v>
                </c:pt>
                <c:pt idx="7">
                  <c:v>2001</c:v>
                </c:pt>
                <c:pt idx="8">
                  <c:v>2002</c:v>
                </c:pt>
                <c:pt idx="9">
                  <c:v>2002</c:v>
                </c:pt>
                <c:pt idx="10">
                  <c:v>2003</c:v>
                </c:pt>
                <c:pt idx="11">
                  <c:v>2003</c:v>
                </c:pt>
                <c:pt idx="12">
                  <c:v>2004</c:v>
                </c:pt>
                <c:pt idx="13">
                  <c:v>2004</c:v>
                </c:pt>
                <c:pt idx="14">
                  <c:v>2005</c:v>
                </c:pt>
                <c:pt idx="15">
                  <c:v>2005</c:v>
                </c:pt>
                <c:pt idx="16">
                  <c:v>2006</c:v>
                </c:pt>
                <c:pt idx="17">
                  <c:v>2006</c:v>
                </c:pt>
                <c:pt idx="18">
                  <c:v>2006</c:v>
                </c:pt>
                <c:pt idx="19">
                  <c:v>2007</c:v>
                </c:pt>
                <c:pt idx="20">
                  <c:v>2007</c:v>
                </c:pt>
                <c:pt idx="21">
                  <c:v>2008</c:v>
                </c:pt>
                <c:pt idx="22">
                  <c:v>2008</c:v>
                </c:pt>
                <c:pt idx="23">
                  <c:v>2009</c:v>
                </c:pt>
                <c:pt idx="24">
                  <c:v>2010</c:v>
                </c:pt>
                <c:pt idx="25">
                  <c:v>2010</c:v>
                </c:pt>
                <c:pt idx="26">
                  <c:v>2010</c:v>
                </c:pt>
                <c:pt idx="27">
                  <c:v>2011</c:v>
                </c:pt>
                <c:pt idx="28">
                  <c:v>2012</c:v>
                </c:pt>
                <c:pt idx="29">
                  <c:v>2012</c:v>
                </c:pt>
                <c:pt idx="30">
                  <c:v>2013</c:v>
                </c:pt>
                <c:pt idx="31">
                  <c:v>2013</c:v>
                </c:pt>
                <c:pt idx="32">
                  <c:v>2014</c:v>
                </c:pt>
                <c:pt idx="33">
                  <c:v>2015</c:v>
                </c:pt>
                <c:pt idx="34">
                  <c:v>2015</c:v>
                </c:pt>
                <c:pt idx="35">
                  <c:v>2016</c:v>
                </c:pt>
                <c:pt idx="36">
                  <c:v>2017</c:v>
                </c:pt>
                <c:pt idx="37">
                  <c:v>2017</c:v>
                </c:pt>
                <c:pt idx="38">
                  <c:v>2017</c:v>
                </c:pt>
              </c:numCache>
            </c:numRef>
          </c:xVal>
          <c:yVal>
            <c:numRef>
              <c:f>'By Class'!$Q$59:$Q$97</c:f>
              <c:numCache>
                <c:formatCode>General</c:formatCode>
                <c:ptCount val="39"/>
                <c:pt idx="0">
                  <c:v>3500000</c:v>
                </c:pt>
                <c:pt idx="1">
                  <c:v>8000000</c:v>
                </c:pt>
                <c:pt idx="2">
                  <c:v>23000000</c:v>
                </c:pt>
                <c:pt idx="3">
                  <c:v>20000000</c:v>
                </c:pt>
                <c:pt idx="4">
                  <c:v>25000000</c:v>
                </c:pt>
                <c:pt idx="5">
                  <c:v>30000000</c:v>
                </c:pt>
                <c:pt idx="6">
                  <c:v>57000000</c:v>
                </c:pt>
                <c:pt idx="7">
                  <c:v>60000000</c:v>
                </c:pt>
                <c:pt idx="8">
                  <c:v>63000000</c:v>
                </c:pt>
                <c:pt idx="9">
                  <c:v>107000000</c:v>
                </c:pt>
                <c:pt idx="10">
                  <c:v>117000000</c:v>
                </c:pt>
                <c:pt idx="11">
                  <c:v>135000000</c:v>
                </c:pt>
                <c:pt idx="12">
                  <c:v>160000000</c:v>
                </c:pt>
                <c:pt idx="13">
                  <c:v>222000000</c:v>
                </c:pt>
                <c:pt idx="14">
                  <c:v>303000000</c:v>
                </c:pt>
                <c:pt idx="15">
                  <c:v>321000000</c:v>
                </c:pt>
                <c:pt idx="16">
                  <c:v>241000000</c:v>
                </c:pt>
                <c:pt idx="17">
                  <c:v>384000000</c:v>
                </c:pt>
                <c:pt idx="18">
                  <c:v>681000000</c:v>
                </c:pt>
                <c:pt idx="19">
                  <c:v>700000000</c:v>
                </c:pt>
                <c:pt idx="20">
                  <c:v>754000000</c:v>
                </c:pt>
                <c:pt idx="21">
                  <c:v>959000000</c:v>
                </c:pt>
                <c:pt idx="22">
                  <c:v>1400000000</c:v>
                </c:pt>
                <c:pt idx="23">
                  <c:v>2154000000</c:v>
                </c:pt>
                <c:pt idx="24">
                  <c:v>2640000000</c:v>
                </c:pt>
                <c:pt idx="25">
                  <c:v>3000000000</c:v>
                </c:pt>
                <c:pt idx="26">
                  <c:v>3200000000</c:v>
                </c:pt>
                <c:pt idx="27">
                  <c:v>4312711873</c:v>
                </c:pt>
                <c:pt idx="28">
                  <c:v>3540000000</c:v>
                </c:pt>
                <c:pt idx="29">
                  <c:v>7080000000</c:v>
                </c:pt>
                <c:pt idx="30">
                  <c:v>5000000000</c:v>
                </c:pt>
                <c:pt idx="31">
                  <c:v>6300000000</c:v>
                </c:pt>
                <c:pt idx="32">
                  <c:v>5200000000</c:v>
                </c:pt>
                <c:pt idx="33">
                  <c:v>8100000000</c:v>
                </c:pt>
                <c:pt idx="34">
                  <c:v>8900000000</c:v>
                </c:pt>
                <c:pt idx="35">
                  <c:v>15300000000</c:v>
                </c:pt>
                <c:pt idx="36">
                  <c:v>7000000000</c:v>
                </c:pt>
                <c:pt idx="37">
                  <c:v>12500000000</c:v>
                </c:pt>
                <c:pt idx="38">
                  <c:v>21100000000</c:v>
                </c:pt>
              </c:numCache>
            </c:numRef>
          </c:yVal>
          <c:smooth val="0"/>
          <c:extLst>
            <c:ext xmlns:c16="http://schemas.microsoft.com/office/drawing/2014/chart" uri="{C3380CC4-5D6E-409C-BE32-E72D297353CC}">
              <c16:uniqueId val="{00000002-18FA-4C4C-BB7E-29E90390E1F4}"/>
            </c:ext>
          </c:extLst>
        </c:ser>
        <c:ser>
          <c:idx val="3"/>
          <c:order val="3"/>
          <c:tx>
            <c:v>Server</c:v>
          </c:tx>
          <c:spPr>
            <a:ln w="47625">
              <a:noFill/>
            </a:ln>
          </c:spPr>
          <c:xVal>
            <c:numRef>
              <c:f>'By Class'!$M$98:$M$130</c:f>
              <c:numCache>
                <c:formatCode>General</c:formatCode>
                <c:ptCount val="33"/>
                <c:pt idx="0">
                  <c:v>1995</c:v>
                </c:pt>
                <c:pt idx="1">
                  <c:v>2002</c:v>
                </c:pt>
                <c:pt idx="2">
                  <c:v>2003</c:v>
                </c:pt>
                <c:pt idx="3">
                  <c:v>2004</c:v>
                </c:pt>
                <c:pt idx="4">
                  <c:v>2006</c:v>
                </c:pt>
                <c:pt idx="5">
                  <c:v>2007</c:v>
                </c:pt>
                <c:pt idx="6">
                  <c:v>2007</c:v>
                </c:pt>
                <c:pt idx="7">
                  <c:v>2008</c:v>
                </c:pt>
                <c:pt idx="8">
                  <c:v>2009</c:v>
                </c:pt>
                <c:pt idx="9">
                  <c:v>2010</c:v>
                </c:pt>
                <c:pt idx="10">
                  <c:v>2010</c:v>
                </c:pt>
                <c:pt idx="11">
                  <c:v>2010</c:v>
                </c:pt>
                <c:pt idx="12">
                  <c:v>2010</c:v>
                </c:pt>
                <c:pt idx="13">
                  <c:v>2010</c:v>
                </c:pt>
                <c:pt idx="14">
                  <c:v>2010</c:v>
                </c:pt>
                <c:pt idx="15">
                  <c:v>2011</c:v>
                </c:pt>
                <c:pt idx="16">
                  <c:v>2011</c:v>
                </c:pt>
                <c:pt idx="17">
                  <c:v>2012</c:v>
                </c:pt>
                <c:pt idx="18">
                  <c:v>2012</c:v>
                </c:pt>
                <c:pt idx="19">
                  <c:v>2012</c:v>
                </c:pt>
                <c:pt idx="20">
                  <c:v>2012</c:v>
                </c:pt>
                <c:pt idx="21">
                  <c:v>2013</c:v>
                </c:pt>
                <c:pt idx="22">
                  <c:v>2013</c:v>
                </c:pt>
                <c:pt idx="23">
                  <c:v>2014</c:v>
                </c:pt>
                <c:pt idx="24">
                  <c:v>2014</c:v>
                </c:pt>
                <c:pt idx="25">
                  <c:v>2014</c:v>
                </c:pt>
                <c:pt idx="26">
                  <c:v>2014</c:v>
                </c:pt>
                <c:pt idx="27">
                  <c:v>2015</c:v>
                </c:pt>
                <c:pt idx="28">
                  <c:v>2016</c:v>
                </c:pt>
                <c:pt idx="29">
                  <c:v>2017</c:v>
                </c:pt>
                <c:pt idx="30">
                  <c:v>2017</c:v>
                </c:pt>
                <c:pt idx="31">
                  <c:v>2017</c:v>
                </c:pt>
                <c:pt idx="32">
                  <c:v>2017</c:v>
                </c:pt>
              </c:numCache>
            </c:numRef>
          </c:xVal>
          <c:yVal>
            <c:numRef>
              <c:f>'By Class'!$Q$98:$Q$130</c:f>
              <c:numCache>
                <c:formatCode>General</c:formatCode>
                <c:ptCount val="33"/>
                <c:pt idx="0">
                  <c:v>5500000</c:v>
                </c:pt>
                <c:pt idx="1">
                  <c:v>220000000</c:v>
                </c:pt>
                <c:pt idx="2">
                  <c:v>410000000</c:v>
                </c:pt>
                <c:pt idx="3">
                  <c:v>592000000</c:v>
                </c:pt>
                <c:pt idx="4">
                  <c:v>1700000000</c:v>
                </c:pt>
                <c:pt idx="5">
                  <c:v>463000000</c:v>
                </c:pt>
                <c:pt idx="6">
                  <c:v>789000000</c:v>
                </c:pt>
                <c:pt idx="7">
                  <c:v>1900000000</c:v>
                </c:pt>
                <c:pt idx="8">
                  <c:v>904000000</c:v>
                </c:pt>
                <c:pt idx="9">
                  <c:v>1000000000</c:v>
                </c:pt>
                <c:pt idx="10">
                  <c:v>1170000000</c:v>
                </c:pt>
                <c:pt idx="11">
                  <c:v>1200000000</c:v>
                </c:pt>
                <c:pt idx="12">
                  <c:v>1400000000</c:v>
                </c:pt>
                <c:pt idx="13">
                  <c:v>2000000000</c:v>
                </c:pt>
                <c:pt idx="14">
                  <c:v>2300000000</c:v>
                </c:pt>
                <c:pt idx="15">
                  <c:v>2270000000</c:v>
                </c:pt>
                <c:pt idx="16">
                  <c:v>2600000000</c:v>
                </c:pt>
                <c:pt idx="17">
                  <c:v>1200000000</c:v>
                </c:pt>
                <c:pt idx="18">
                  <c:v>2100000000</c:v>
                </c:pt>
                <c:pt idx="19">
                  <c:v>2750000000</c:v>
                </c:pt>
                <c:pt idx="20">
                  <c:v>3100000000</c:v>
                </c:pt>
                <c:pt idx="21">
                  <c:v>1860000000</c:v>
                </c:pt>
                <c:pt idx="22">
                  <c:v>4200000000</c:v>
                </c:pt>
                <c:pt idx="23">
                  <c:v>2600000000</c:v>
                </c:pt>
                <c:pt idx="24">
                  <c:v>4310000000</c:v>
                </c:pt>
                <c:pt idx="25">
                  <c:v>5000000000</c:v>
                </c:pt>
                <c:pt idx="26">
                  <c:v>5560000000</c:v>
                </c:pt>
                <c:pt idx="27">
                  <c:v>3990000000</c:v>
                </c:pt>
                <c:pt idx="28">
                  <c:v>7200000000</c:v>
                </c:pt>
                <c:pt idx="29">
                  <c:v>4800000000</c:v>
                </c:pt>
                <c:pt idx="30">
                  <c:v>6100000000</c:v>
                </c:pt>
                <c:pt idx="31">
                  <c:v>8000000000</c:v>
                </c:pt>
                <c:pt idx="32">
                  <c:v>19200000000</c:v>
                </c:pt>
              </c:numCache>
            </c:numRef>
          </c:yVal>
          <c:smooth val="0"/>
          <c:extLst>
            <c:ext xmlns:c16="http://schemas.microsoft.com/office/drawing/2014/chart" uri="{C3380CC4-5D6E-409C-BE32-E72D297353CC}">
              <c16:uniqueId val="{00000003-18FA-4C4C-BB7E-29E90390E1F4}"/>
            </c:ext>
          </c:extLst>
        </c:ser>
        <c:ser>
          <c:idx val="4"/>
          <c:order val="4"/>
          <c:tx>
            <c:v>General Trend</c:v>
          </c:tx>
          <c:spPr>
            <a:ln w="25400">
              <a:solidFill>
                <a:schemeClr val="tx1">
                  <a:lumMod val="95000"/>
                  <a:lumOff val="5000"/>
                </a:schemeClr>
              </a:solidFill>
            </a:ln>
          </c:spPr>
          <c:marker>
            <c:symbol val="none"/>
          </c:marker>
          <c:xVal>
            <c:numRef>
              <c:f>'By Class'!$A$143:$A$145</c:f>
              <c:numCache>
                <c:formatCode>General</c:formatCode>
                <c:ptCount val="3"/>
                <c:pt idx="0">
                  <c:v>1970</c:v>
                </c:pt>
                <c:pt idx="1">
                  <c:v>2018</c:v>
                </c:pt>
                <c:pt idx="2">
                  <c:v>2065</c:v>
                </c:pt>
              </c:numCache>
            </c:numRef>
          </c:xVal>
          <c:yVal>
            <c:numRef>
              <c:f>'By Class'!$B$143:$B$145</c:f>
              <c:numCache>
                <c:formatCode>0.00E+00</c:formatCode>
                <c:ptCount val="3"/>
                <c:pt idx="0">
                  <c:v>981.36597670412993</c:v>
                </c:pt>
                <c:pt idx="1">
                  <c:v>18278006823.803898</c:v>
                </c:pt>
                <c:pt idx="2">
                  <c:v>2.4019629347683229E+17</c:v>
                </c:pt>
              </c:numCache>
            </c:numRef>
          </c:yVal>
          <c:smooth val="0"/>
          <c:extLst>
            <c:ext xmlns:c16="http://schemas.microsoft.com/office/drawing/2014/chart" uri="{C3380CC4-5D6E-409C-BE32-E72D297353CC}">
              <c16:uniqueId val="{00000004-18FA-4C4C-BB7E-29E90390E1F4}"/>
            </c:ext>
          </c:extLst>
        </c:ser>
        <c:ser>
          <c:idx val="6"/>
          <c:order val="5"/>
          <c:tx>
            <c:v>Moore's Prediction</c:v>
          </c:tx>
          <c:spPr>
            <a:ln w="25400">
              <a:solidFill>
                <a:schemeClr val="tx1"/>
              </a:solidFill>
              <a:prstDash val="dashDot"/>
            </a:ln>
          </c:spPr>
          <c:marker>
            <c:symbol val="none"/>
          </c:marker>
          <c:xVal>
            <c:numRef>
              <c:f>'By Class'!$A$143:$A$145</c:f>
              <c:numCache>
                <c:formatCode>General</c:formatCode>
                <c:ptCount val="3"/>
                <c:pt idx="0">
                  <c:v>1970</c:v>
                </c:pt>
                <c:pt idx="1">
                  <c:v>2018</c:v>
                </c:pt>
                <c:pt idx="2">
                  <c:v>2065</c:v>
                </c:pt>
              </c:numCache>
            </c:numRef>
          </c:xVal>
          <c:yVal>
            <c:numRef>
              <c:f>'By Class'!$C$143:$C$145</c:f>
              <c:numCache>
                <c:formatCode>0.00E+00</c:formatCode>
                <c:ptCount val="3"/>
                <c:pt idx="0">
                  <c:v>282.84271247461902</c:v>
                </c:pt>
                <c:pt idx="1">
                  <c:v>4745313281.2125759</c:v>
                </c:pt>
                <c:pt idx="2">
                  <c:v>5.62949953421312E+16</c:v>
                </c:pt>
              </c:numCache>
            </c:numRef>
          </c:yVal>
          <c:smooth val="0"/>
          <c:extLst>
            <c:ext xmlns:c16="http://schemas.microsoft.com/office/drawing/2014/chart" uri="{C3380CC4-5D6E-409C-BE32-E72D297353CC}">
              <c16:uniqueId val="{00000005-18FA-4C4C-BB7E-29E90390E1F4}"/>
            </c:ext>
          </c:extLst>
        </c:ser>
        <c:dLbls>
          <c:showLegendKey val="0"/>
          <c:showVal val="0"/>
          <c:showCatName val="0"/>
          <c:showSerName val="0"/>
          <c:showPercent val="0"/>
          <c:showBubbleSize val="0"/>
        </c:dLbls>
        <c:axId val="-2087846352"/>
        <c:axId val="-2087861856"/>
      </c:scatterChart>
      <c:valAx>
        <c:axId val="-2087846352"/>
        <c:scaling>
          <c:orientation val="minMax"/>
          <c:max val="2065"/>
          <c:min val="1970"/>
        </c:scaling>
        <c:delete val="0"/>
        <c:axPos val="b"/>
        <c:title>
          <c:tx>
            <c:rich>
              <a:bodyPr/>
              <a:lstStyle/>
              <a:p>
                <a:pPr>
                  <a:defRPr/>
                </a:pPr>
                <a:r>
                  <a:rPr lang="en-US"/>
                  <a:t>Year</a:t>
                </a:r>
              </a:p>
            </c:rich>
          </c:tx>
          <c:overlay val="0"/>
        </c:title>
        <c:numFmt formatCode="General" sourceLinked="1"/>
        <c:majorTickMark val="none"/>
        <c:minorTickMark val="none"/>
        <c:tickLblPos val="nextTo"/>
        <c:crossAx val="-2087861856"/>
        <c:crosses val="autoZero"/>
        <c:crossBetween val="midCat"/>
      </c:valAx>
      <c:valAx>
        <c:axId val="-2087861856"/>
        <c:scaling>
          <c:logBase val="10"/>
          <c:orientation val="minMax"/>
          <c:max val="1E+18"/>
          <c:min val="1000"/>
        </c:scaling>
        <c:delete val="0"/>
        <c:axPos val="l"/>
        <c:majorGridlines/>
        <c:title>
          <c:tx>
            <c:rich>
              <a:bodyPr/>
              <a:lstStyle/>
              <a:p>
                <a:pPr>
                  <a:defRPr/>
                </a:pPr>
                <a:r>
                  <a:rPr lang="en-US"/>
                  <a:t>Transistors</a:t>
                </a:r>
              </a:p>
            </c:rich>
          </c:tx>
          <c:overlay val="0"/>
        </c:title>
        <c:numFmt formatCode="0.E+00" sourceLinked="0"/>
        <c:majorTickMark val="none"/>
        <c:minorTickMark val="none"/>
        <c:tickLblPos val="nextTo"/>
        <c:crossAx val="-2087846352"/>
        <c:crosses val="autoZero"/>
        <c:crossBetween val="midCat"/>
      </c:valAx>
    </c:plotArea>
    <c:legend>
      <c:legendPos val="r"/>
      <c:overlay val="0"/>
    </c:legend>
    <c:plotVisOnly val="0"/>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9"/>
    </mc:Choice>
    <mc:Fallback>
      <c:style val="9"/>
    </mc:Fallback>
  </mc:AlternateContent>
  <c:chart>
    <c:title>
      <c:tx>
        <c:rich>
          <a:bodyPr/>
          <a:lstStyle/>
          <a:p>
            <a:pPr>
              <a:defRPr/>
            </a:pPr>
            <a:r>
              <a:rPr lang="en-US"/>
              <a:t>Area by Year</a:t>
            </a:r>
          </a:p>
        </c:rich>
      </c:tx>
      <c:overlay val="0"/>
    </c:title>
    <c:autoTitleDeleted val="0"/>
    <c:plotArea>
      <c:layout/>
      <c:scatterChart>
        <c:scatterStyle val="lineMarker"/>
        <c:varyColors val="0"/>
        <c:ser>
          <c:idx val="0"/>
          <c:order val="0"/>
          <c:tx>
            <c:v>Desktop</c:v>
          </c:tx>
          <c:spPr>
            <a:ln w="47625">
              <a:noFill/>
            </a:ln>
          </c:spPr>
          <c:xVal>
            <c:numRef>
              <c:f>'By Class'!$M$2:$M$42</c:f>
              <c:numCache>
                <c:formatCode>General</c:formatCode>
                <c:ptCount val="41"/>
                <c:pt idx="0">
                  <c:v>1976</c:v>
                </c:pt>
                <c:pt idx="1">
                  <c:v>1976</c:v>
                </c:pt>
                <c:pt idx="2">
                  <c:v>1978</c:v>
                </c:pt>
                <c:pt idx="3">
                  <c:v>1979</c:v>
                </c:pt>
                <c:pt idx="4">
                  <c:v>1982</c:v>
                </c:pt>
                <c:pt idx="5">
                  <c:v>1982</c:v>
                </c:pt>
                <c:pt idx="6">
                  <c:v>1984</c:v>
                </c:pt>
                <c:pt idx="7">
                  <c:v>1985</c:v>
                </c:pt>
                <c:pt idx="8">
                  <c:v>1986</c:v>
                </c:pt>
                <c:pt idx="9">
                  <c:v>1986</c:v>
                </c:pt>
                <c:pt idx="10">
                  <c:v>1989</c:v>
                </c:pt>
                <c:pt idx="11">
                  <c:v>1991</c:v>
                </c:pt>
                <c:pt idx="12">
                  <c:v>1993</c:v>
                </c:pt>
                <c:pt idx="13">
                  <c:v>1996</c:v>
                </c:pt>
                <c:pt idx="14">
                  <c:v>1997</c:v>
                </c:pt>
                <c:pt idx="15">
                  <c:v>1997</c:v>
                </c:pt>
                <c:pt idx="16">
                  <c:v>1998</c:v>
                </c:pt>
                <c:pt idx="17">
                  <c:v>1999</c:v>
                </c:pt>
                <c:pt idx="18">
                  <c:v>1999</c:v>
                </c:pt>
                <c:pt idx="19">
                  <c:v>1999</c:v>
                </c:pt>
                <c:pt idx="20">
                  <c:v>1999</c:v>
                </c:pt>
                <c:pt idx="21">
                  <c:v>2000</c:v>
                </c:pt>
                <c:pt idx="22">
                  <c:v>2000</c:v>
                </c:pt>
                <c:pt idx="23">
                  <c:v>2001</c:v>
                </c:pt>
                <c:pt idx="24">
                  <c:v>2002</c:v>
                </c:pt>
                <c:pt idx="25">
                  <c:v>2003</c:v>
                </c:pt>
                <c:pt idx="26">
                  <c:v>2003</c:v>
                </c:pt>
                <c:pt idx="27">
                  <c:v>2004</c:v>
                </c:pt>
                <c:pt idx="28">
                  <c:v>2005</c:v>
                </c:pt>
                <c:pt idx="29">
                  <c:v>2006</c:v>
                </c:pt>
                <c:pt idx="30">
                  <c:v>2006</c:v>
                </c:pt>
                <c:pt idx="31">
                  <c:v>2007</c:v>
                </c:pt>
                <c:pt idx="32">
                  <c:v>2007</c:v>
                </c:pt>
                <c:pt idx="33">
                  <c:v>2008</c:v>
                </c:pt>
                <c:pt idx="34">
                  <c:v>2008</c:v>
                </c:pt>
                <c:pt idx="35">
                  <c:v>2008</c:v>
                </c:pt>
                <c:pt idx="36">
                  <c:v>2011</c:v>
                </c:pt>
                <c:pt idx="37">
                  <c:v>2012</c:v>
                </c:pt>
                <c:pt idx="38">
                  <c:v>2012</c:v>
                </c:pt>
                <c:pt idx="39">
                  <c:v>2014</c:v>
                </c:pt>
                <c:pt idx="40">
                  <c:v>2015</c:v>
                </c:pt>
              </c:numCache>
            </c:numRef>
          </c:xVal>
          <c:yVal>
            <c:numRef>
              <c:f>'By Class'!$P$2:$P$42</c:f>
              <c:numCache>
                <c:formatCode>General</c:formatCode>
                <c:ptCount val="41"/>
                <c:pt idx="0">
                  <c:v>20</c:v>
                </c:pt>
                <c:pt idx="1">
                  <c:v>18</c:v>
                </c:pt>
                <c:pt idx="2">
                  <c:v>33</c:v>
                </c:pt>
                <c:pt idx="3">
                  <c:v>44</c:v>
                </c:pt>
                <c:pt idx="4">
                  <c:v>60</c:v>
                </c:pt>
                <c:pt idx="5">
                  <c:v>49</c:v>
                </c:pt>
                <c:pt idx="6">
                  <c:v>85</c:v>
                </c:pt>
                <c:pt idx="7">
                  <c:v>104</c:v>
                </c:pt>
                <c:pt idx="8">
                  <c:v>50</c:v>
                </c:pt>
                <c:pt idx="9">
                  <c:v>30</c:v>
                </c:pt>
                <c:pt idx="10">
                  <c:v>173</c:v>
                </c:pt>
                <c:pt idx="11">
                  <c:v>213</c:v>
                </c:pt>
                <c:pt idx="12">
                  <c:v>294</c:v>
                </c:pt>
                <c:pt idx="13">
                  <c:v>251</c:v>
                </c:pt>
                <c:pt idx="14">
                  <c:v>195</c:v>
                </c:pt>
                <c:pt idx="15">
                  <c:v>162</c:v>
                </c:pt>
                <c:pt idx="16">
                  <c:v>113</c:v>
                </c:pt>
                <c:pt idx="17">
                  <c:v>128</c:v>
                </c:pt>
                <c:pt idx="18">
                  <c:v>118</c:v>
                </c:pt>
                <c:pt idx="19">
                  <c:v>184</c:v>
                </c:pt>
                <c:pt idx="20">
                  <c:v>180</c:v>
                </c:pt>
                <c:pt idx="21">
                  <c:v>80</c:v>
                </c:pt>
                <c:pt idx="22">
                  <c:v>217</c:v>
                </c:pt>
                <c:pt idx="23">
                  <c:v>81</c:v>
                </c:pt>
                <c:pt idx="24">
                  <c:v>145</c:v>
                </c:pt>
                <c:pt idx="25">
                  <c:v>101</c:v>
                </c:pt>
                <c:pt idx="26">
                  <c:v>193</c:v>
                </c:pt>
                <c:pt idx="27">
                  <c:v>110</c:v>
                </c:pt>
                <c:pt idx="28">
                  <c:v>143</c:v>
                </c:pt>
                <c:pt idx="29">
                  <c:v>90</c:v>
                </c:pt>
                <c:pt idx="30">
                  <c:v>143</c:v>
                </c:pt>
                <c:pt idx="31">
                  <c:v>111</c:v>
                </c:pt>
                <c:pt idx="32">
                  <c:v>107</c:v>
                </c:pt>
                <c:pt idx="33">
                  <c:v>83</c:v>
                </c:pt>
                <c:pt idx="34">
                  <c:v>263</c:v>
                </c:pt>
                <c:pt idx="35">
                  <c:v>258</c:v>
                </c:pt>
                <c:pt idx="36">
                  <c:v>216</c:v>
                </c:pt>
                <c:pt idx="37">
                  <c:v>246</c:v>
                </c:pt>
                <c:pt idx="38">
                  <c:v>160</c:v>
                </c:pt>
                <c:pt idx="39">
                  <c:v>177</c:v>
                </c:pt>
                <c:pt idx="40">
                  <c:v>133</c:v>
                </c:pt>
              </c:numCache>
            </c:numRef>
          </c:yVal>
          <c:smooth val="0"/>
          <c:extLst>
            <c:ext xmlns:c16="http://schemas.microsoft.com/office/drawing/2014/chart" uri="{C3380CC4-5D6E-409C-BE32-E72D297353CC}">
              <c16:uniqueId val="{00000000-4340-DB46-8BE8-646BB7F0FB0B}"/>
            </c:ext>
          </c:extLst>
        </c:ser>
        <c:ser>
          <c:idx val="1"/>
          <c:order val="1"/>
          <c:tx>
            <c:v>Embedded</c:v>
          </c:tx>
          <c:spPr>
            <a:ln w="47625">
              <a:noFill/>
            </a:ln>
          </c:spPr>
          <c:xVal>
            <c:numRef>
              <c:f>'By Class'!$M$43:$M$58</c:f>
              <c:numCache>
                <c:formatCode>General</c:formatCode>
                <c:ptCount val="16"/>
                <c:pt idx="0">
                  <c:v>1971</c:v>
                </c:pt>
                <c:pt idx="1">
                  <c:v>1972</c:v>
                </c:pt>
                <c:pt idx="2">
                  <c:v>1974</c:v>
                </c:pt>
                <c:pt idx="3">
                  <c:v>1974</c:v>
                </c:pt>
                <c:pt idx="4">
                  <c:v>1974</c:v>
                </c:pt>
                <c:pt idx="5">
                  <c:v>1975</c:v>
                </c:pt>
                <c:pt idx="6">
                  <c:v>1978</c:v>
                </c:pt>
                <c:pt idx="7">
                  <c:v>1981</c:v>
                </c:pt>
                <c:pt idx="8">
                  <c:v>1995</c:v>
                </c:pt>
                <c:pt idx="9">
                  <c:v>2008</c:v>
                </c:pt>
                <c:pt idx="10">
                  <c:v>2013</c:v>
                </c:pt>
                <c:pt idx="11">
                  <c:v>2014</c:v>
                </c:pt>
                <c:pt idx="12">
                  <c:v>2014</c:v>
                </c:pt>
                <c:pt idx="13">
                  <c:v>2016</c:v>
                </c:pt>
                <c:pt idx="14">
                  <c:v>2017</c:v>
                </c:pt>
                <c:pt idx="15">
                  <c:v>2018</c:v>
                </c:pt>
              </c:numCache>
            </c:numRef>
          </c:xVal>
          <c:yVal>
            <c:numRef>
              <c:f>'By Class'!$P$43:$P$58</c:f>
              <c:numCache>
                <c:formatCode>General</c:formatCode>
                <c:ptCount val="16"/>
                <c:pt idx="0">
                  <c:v>12</c:v>
                </c:pt>
                <c:pt idx="1">
                  <c:v>14</c:v>
                </c:pt>
                <c:pt idx="2">
                  <c:v>16</c:v>
                </c:pt>
                <c:pt idx="3">
                  <c:v>20</c:v>
                </c:pt>
                <c:pt idx="4">
                  <c:v>27</c:v>
                </c:pt>
                <c:pt idx="5">
                  <c:v>21</c:v>
                </c:pt>
                <c:pt idx="6">
                  <c:v>21</c:v>
                </c:pt>
                <c:pt idx="7">
                  <c:v>6</c:v>
                </c:pt>
                <c:pt idx="8">
                  <c:v>50</c:v>
                </c:pt>
                <c:pt idx="9">
                  <c:v>24</c:v>
                </c:pt>
                <c:pt idx="10">
                  <c:v>102</c:v>
                </c:pt>
                <c:pt idx="11">
                  <c:v>89</c:v>
                </c:pt>
                <c:pt idx="12">
                  <c:v>128</c:v>
                </c:pt>
                <c:pt idx="13">
                  <c:v>125</c:v>
                </c:pt>
                <c:pt idx="14">
                  <c:v>89</c:v>
                </c:pt>
                <c:pt idx="15">
                  <c:v>83.27</c:v>
                </c:pt>
              </c:numCache>
            </c:numRef>
          </c:yVal>
          <c:smooth val="0"/>
          <c:extLst>
            <c:ext xmlns:c16="http://schemas.microsoft.com/office/drawing/2014/chart" uri="{C3380CC4-5D6E-409C-BE32-E72D297353CC}">
              <c16:uniqueId val="{00000001-4340-DB46-8BE8-646BB7F0FB0B}"/>
            </c:ext>
          </c:extLst>
        </c:ser>
        <c:ser>
          <c:idx val="2"/>
          <c:order val="2"/>
          <c:tx>
            <c:v>GPU</c:v>
          </c:tx>
          <c:spPr>
            <a:ln w="47625">
              <a:noFill/>
            </a:ln>
          </c:spPr>
          <c:xVal>
            <c:numRef>
              <c:f>'By Class'!$M$59:$M$97</c:f>
              <c:numCache>
                <c:formatCode>General</c:formatCode>
                <c:ptCount val="39"/>
                <c:pt idx="0">
                  <c:v>1997</c:v>
                </c:pt>
                <c:pt idx="1">
                  <c:v>1999</c:v>
                </c:pt>
                <c:pt idx="2">
                  <c:v>1999</c:v>
                </c:pt>
                <c:pt idx="3">
                  <c:v>2000</c:v>
                </c:pt>
                <c:pt idx="4">
                  <c:v>2000</c:v>
                </c:pt>
                <c:pt idx="5">
                  <c:v>2000</c:v>
                </c:pt>
                <c:pt idx="6">
                  <c:v>2001</c:v>
                </c:pt>
                <c:pt idx="7">
                  <c:v>2001</c:v>
                </c:pt>
                <c:pt idx="8">
                  <c:v>2002</c:v>
                </c:pt>
                <c:pt idx="9">
                  <c:v>2002</c:v>
                </c:pt>
                <c:pt idx="10">
                  <c:v>2003</c:v>
                </c:pt>
                <c:pt idx="11">
                  <c:v>2003</c:v>
                </c:pt>
                <c:pt idx="12">
                  <c:v>2004</c:v>
                </c:pt>
                <c:pt idx="13">
                  <c:v>2004</c:v>
                </c:pt>
                <c:pt idx="14">
                  <c:v>2005</c:v>
                </c:pt>
                <c:pt idx="15">
                  <c:v>2005</c:v>
                </c:pt>
                <c:pt idx="16">
                  <c:v>2006</c:v>
                </c:pt>
                <c:pt idx="17">
                  <c:v>2006</c:v>
                </c:pt>
                <c:pt idx="18">
                  <c:v>2006</c:v>
                </c:pt>
                <c:pt idx="19">
                  <c:v>2007</c:v>
                </c:pt>
                <c:pt idx="20">
                  <c:v>2007</c:v>
                </c:pt>
                <c:pt idx="21">
                  <c:v>2008</c:v>
                </c:pt>
                <c:pt idx="22">
                  <c:v>2008</c:v>
                </c:pt>
                <c:pt idx="23">
                  <c:v>2009</c:v>
                </c:pt>
                <c:pt idx="24">
                  <c:v>2010</c:v>
                </c:pt>
                <c:pt idx="25">
                  <c:v>2010</c:v>
                </c:pt>
                <c:pt idx="26">
                  <c:v>2010</c:v>
                </c:pt>
                <c:pt idx="27">
                  <c:v>2011</c:v>
                </c:pt>
                <c:pt idx="28">
                  <c:v>2012</c:v>
                </c:pt>
                <c:pt idx="29">
                  <c:v>2012</c:v>
                </c:pt>
                <c:pt idx="30">
                  <c:v>2013</c:v>
                </c:pt>
                <c:pt idx="31">
                  <c:v>2013</c:v>
                </c:pt>
                <c:pt idx="32">
                  <c:v>2014</c:v>
                </c:pt>
                <c:pt idx="33">
                  <c:v>2015</c:v>
                </c:pt>
                <c:pt idx="34">
                  <c:v>2015</c:v>
                </c:pt>
                <c:pt idx="35">
                  <c:v>2016</c:v>
                </c:pt>
                <c:pt idx="36">
                  <c:v>2017</c:v>
                </c:pt>
                <c:pt idx="37">
                  <c:v>2017</c:v>
                </c:pt>
                <c:pt idx="38">
                  <c:v>2017</c:v>
                </c:pt>
              </c:numCache>
            </c:numRef>
          </c:xVal>
          <c:yVal>
            <c:numRef>
              <c:f>'By Class'!$P$59:$P$97</c:f>
              <c:numCache>
                <c:formatCode>General</c:formatCode>
                <c:ptCount val="39"/>
                <c:pt idx="0">
                  <c:v>90</c:v>
                </c:pt>
                <c:pt idx="1">
                  <c:v>70</c:v>
                </c:pt>
                <c:pt idx="2">
                  <c:v>111</c:v>
                </c:pt>
                <c:pt idx="3">
                  <c:v>65</c:v>
                </c:pt>
                <c:pt idx="4">
                  <c:v>81</c:v>
                </c:pt>
                <c:pt idx="5">
                  <c:v>97</c:v>
                </c:pt>
                <c:pt idx="6">
                  <c:v>128</c:v>
                </c:pt>
                <c:pt idx="7">
                  <c:v>68</c:v>
                </c:pt>
                <c:pt idx="8">
                  <c:v>142</c:v>
                </c:pt>
                <c:pt idx="9">
                  <c:v>218</c:v>
                </c:pt>
                <c:pt idx="10">
                  <c:v>218</c:v>
                </c:pt>
                <c:pt idx="11">
                  <c:v>207</c:v>
                </c:pt>
                <c:pt idx="12">
                  <c:v>297</c:v>
                </c:pt>
                <c:pt idx="13">
                  <c:v>305</c:v>
                </c:pt>
                <c:pt idx="14">
                  <c:v>333</c:v>
                </c:pt>
                <c:pt idx="15">
                  <c:v>288</c:v>
                </c:pt>
                <c:pt idx="16">
                  <c:v>221</c:v>
                </c:pt>
                <c:pt idx="17">
                  <c:v>352</c:v>
                </c:pt>
                <c:pt idx="18">
                  <c:v>480</c:v>
                </c:pt>
                <c:pt idx="19">
                  <c:v>420</c:v>
                </c:pt>
                <c:pt idx="20">
                  <c:v>324</c:v>
                </c:pt>
                <c:pt idx="21">
                  <c:v>282</c:v>
                </c:pt>
                <c:pt idx="22">
                  <c:v>576</c:v>
                </c:pt>
                <c:pt idx="23">
                  <c:v>334</c:v>
                </c:pt>
                <c:pt idx="24">
                  <c:v>389</c:v>
                </c:pt>
                <c:pt idx="25">
                  <c:v>520</c:v>
                </c:pt>
                <c:pt idx="26">
                  <c:v>526</c:v>
                </c:pt>
                <c:pt idx="27">
                  <c:v>365</c:v>
                </c:pt>
                <c:pt idx="28">
                  <c:v>294</c:v>
                </c:pt>
                <c:pt idx="29">
                  <c:v>561</c:v>
                </c:pt>
                <c:pt idx="30">
                  <c:v>363</c:v>
                </c:pt>
                <c:pt idx="31">
                  <c:v>438</c:v>
                </c:pt>
                <c:pt idx="32">
                  <c:v>398</c:v>
                </c:pt>
                <c:pt idx="33">
                  <c:v>601</c:v>
                </c:pt>
                <c:pt idx="34">
                  <c:v>596</c:v>
                </c:pt>
                <c:pt idx="35">
                  <c:v>610</c:v>
                </c:pt>
                <c:pt idx="36">
                  <c:v>360</c:v>
                </c:pt>
                <c:pt idx="37">
                  <c:v>484</c:v>
                </c:pt>
                <c:pt idx="38">
                  <c:v>815</c:v>
                </c:pt>
              </c:numCache>
            </c:numRef>
          </c:yVal>
          <c:smooth val="0"/>
          <c:extLst>
            <c:ext xmlns:c16="http://schemas.microsoft.com/office/drawing/2014/chart" uri="{C3380CC4-5D6E-409C-BE32-E72D297353CC}">
              <c16:uniqueId val="{00000002-4340-DB46-8BE8-646BB7F0FB0B}"/>
            </c:ext>
          </c:extLst>
        </c:ser>
        <c:ser>
          <c:idx val="3"/>
          <c:order val="3"/>
          <c:tx>
            <c:v>Server</c:v>
          </c:tx>
          <c:spPr>
            <a:ln w="47625">
              <a:noFill/>
            </a:ln>
          </c:spPr>
          <c:xVal>
            <c:numRef>
              <c:f>'By Class'!$M$98:$M$130</c:f>
              <c:numCache>
                <c:formatCode>General</c:formatCode>
                <c:ptCount val="33"/>
                <c:pt idx="0">
                  <c:v>1995</c:v>
                </c:pt>
                <c:pt idx="1">
                  <c:v>2002</c:v>
                </c:pt>
                <c:pt idx="2">
                  <c:v>2003</c:v>
                </c:pt>
                <c:pt idx="3">
                  <c:v>2004</c:v>
                </c:pt>
                <c:pt idx="4">
                  <c:v>2006</c:v>
                </c:pt>
                <c:pt idx="5">
                  <c:v>2007</c:v>
                </c:pt>
                <c:pt idx="6">
                  <c:v>2007</c:v>
                </c:pt>
                <c:pt idx="7">
                  <c:v>2008</c:v>
                </c:pt>
                <c:pt idx="8">
                  <c:v>2009</c:v>
                </c:pt>
                <c:pt idx="9">
                  <c:v>2010</c:v>
                </c:pt>
                <c:pt idx="10">
                  <c:v>2010</c:v>
                </c:pt>
                <c:pt idx="11">
                  <c:v>2010</c:v>
                </c:pt>
                <c:pt idx="12">
                  <c:v>2010</c:v>
                </c:pt>
                <c:pt idx="13">
                  <c:v>2010</c:v>
                </c:pt>
                <c:pt idx="14">
                  <c:v>2010</c:v>
                </c:pt>
                <c:pt idx="15">
                  <c:v>2011</c:v>
                </c:pt>
                <c:pt idx="16">
                  <c:v>2011</c:v>
                </c:pt>
                <c:pt idx="17">
                  <c:v>2012</c:v>
                </c:pt>
                <c:pt idx="18">
                  <c:v>2012</c:v>
                </c:pt>
                <c:pt idx="19">
                  <c:v>2012</c:v>
                </c:pt>
                <c:pt idx="20">
                  <c:v>2012</c:v>
                </c:pt>
                <c:pt idx="21">
                  <c:v>2013</c:v>
                </c:pt>
                <c:pt idx="22">
                  <c:v>2013</c:v>
                </c:pt>
                <c:pt idx="23">
                  <c:v>2014</c:v>
                </c:pt>
                <c:pt idx="24">
                  <c:v>2014</c:v>
                </c:pt>
                <c:pt idx="25">
                  <c:v>2014</c:v>
                </c:pt>
                <c:pt idx="26">
                  <c:v>2014</c:v>
                </c:pt>
                <c:pt idx="27">
                  <c:v>2015</c:v>
                </c:pt>
                <c:pt idx="28">
                  <c:v>2016</c:v>
                </c:pt>
                <c:pt idx="29">
                  <c:v>2017</c:v>
                </c:pt>
                <c:pt idx="30">
                  <c:v>2017</c:v>
                </c:pt>
                <c:pt idx="31">
                  <c:v>2017</c:v>
                </c:pt>
                <c:pt idx="32">
                  <c:v>2017</c:v>
                </c:pt>
              </c:numCache>
            </c:numRef>
          </c:xVal>
          <c:yVal>
            <c:numRef>
              <c:f>'By Class'!$P$98:$P$130</c:f>
              <c:numCache>
                <c:formatCode>General</c:formatCode>
                <c:ptCount val="33"/>
                <c:pt idx="0">
                  <c:v>307</c:v>
                </c:pt>
                <c:pt idx="1">
                  <c:v>421</c:v>
                </c:pt>
                <c:pt idx="2">
                  <c:v>374</c:v>
                </c:pt>
                <c:pt idx="3">
                  <c:v>432</c:v>
                </c:pt>
                <c:pt idx="4">
                  <c:v>596</c:v>
                </c:pt>
                <c:pt idx="5">
                  <c:v>283</c:v>
                </c:pt>
                <c:pt idx="6">
                  <c:v>341</c:v>
                </c:pt>
                <c:pt idx="7">
                  <c:v>503</c:v>
                </c:pt>
                <c:pt idx="8">
                  <c:v>346</c:v>
                </c:pt>
                <c:pt idx="9">
                  <c:v>377</c:v>
                </c:pt>
                <c:pt idx="10">
                  <c:v>240</c:v>
                </c:pt>
                <c:pt idx="11">
                  <c:v>567</c:v>
                </c:pt>
                <c:pt idx="12">
                  <c:v>512</c:v>
                </c:pt>
                <c:pt idx="13">
                  <c:v>699</c:v>
                </c:pt>
                <c:pt idx="14">
                  <c:v>684</c:v>
                </c:pt>
                <c:pt idx="15">
                  <c:v>434</c:v>
                </c:pt>
                <c:pt idx="16">
                  <c:v>512</c:v>
                </c:pt>
                <c:pt idx="17">
                  <c:v>315</c:v>
                </c:pt>
                <c:pt idx="18">
                  <c:v>567</c:v>
                </c:pt>
                <c:pt idx="19">
                  <c:v>597</c:v>
                </c:pt>
                <c:pt idx="20">
                  <c:v>544</c:v>
                </c:pt>
                <c:pt idx="21">
                  <c:v>256</c:v>
                </c:pt>
                <c:pt idx="22">
                  <c:v>650</c:v>
                </c:pt>
                <c:pt idx="23">
                  <c:v>355</c:v>
                </c:pt>
                <c:pt idx="24">
                  <c:v>541</c:v>
                </c:pt>
                <c:pt idx="25">
                  <c:v>541</c:v>
                </c:pt>
                <c:pt idx="26">
                  <c:v>661</c:v>
                </c:pt>
                <c:pt idx="27">
                  <c:v>678</c:v>
                </c:pt>
                <c:pt idx="28">
                  <c:v>456</c:v>
                </c:pt>
                <c:pt idx="29">
                  <c:v>192</c:v>
                </c:pt>
                <c:pt idx="30">
                  <c:v>696</c:v>
                </c:pt>
                <c:pt idx="31">
                  <c:v>695</c:v>
                </c:pt>
                <c:pt idx="32">
                  <c:v>768</c:v>
                </c:pt>
              </c:numCache>
            </c:numRef>
          </c:yVal>
          <c:smooth val="0"/>
          <c:extLst>
            <c:ext xmlns:c16="http://schemas.microsoft.com/office/drawing/2014/chart" uri="{C3380CC4-5D6E-409C-BE32-E72D297353CC}">
              <c16:uniqueId val="{00000003-4340-DB46-8BE8-646BB7F0FB0B}"/>
            </c:ext>
          </c:extLst>
        </c:ser>
        <c:ser>
          <c:idx val="4"/>
          <c:order val="4"/>
          <c:tx>
            <c:v>Trend</c:v>
          </c:tx>
          <c:spPr>
            <a:ln w="25400">
              <a:solidFill>
                <a:schemeClr val="tx1"/>
              </a:solidFill>
            </a:ln>
          </c:spPr>
          <c:marker>
            <c:symbol val="none"/>
          </c:marker>
          <c:xVal>
            <c:numRef>
              <c:f>Entry!$P$2:$P$3</c:f>
              <c:numCache>
                <c:formatCode>0.00</c:formatCode>
                <c:ptCount val="2"/>
                <c:pt idx="0">
                  <c:v>1970</c:v>
                </c:pt>
                <c:pt idx="1">
                  <c:v>2018</c:v>
                </c:pt>
              </c:numCache>
            </c:numRef>
          </c:xVal>
          <c:yVal>
            <c:numRef>
              <c:f>Entry!$V$2:$V$3</c:f>
              <c:numCache>
                <c:formatCode>0.00</c:formatCode>
                <c:ptCount val="2"/>
                <c:pt idx="0">
                  <c:v>17.278220351704327</c:v>
                </c:pt>
                <c:pt idx="1">
                  <c:v>522.55867388171612</c:v>
                </c:pt>
              </c:numCache>
            </c:numRef>
          </c:yVal>
          <c:smooth val="0"/>
          <c:extLst>
            <c:ext xmlns:c16="http://schemas.microsoft.com/office/drawing/2014/chart" uri="{C3380CC4-5D6E-409C-BE32-E72D297353CC}">
              <c16:uniqueId val="{00000004-4340-DB46-8BE8-646BB7F0FB0B}"/>
            </c:ext>
          </c:extLst>
        </c:ser>
        <c:dLbls>
          <c:showLegendKey val="0"/>
          <c:showVal val="0"/>
          <c:showCatName val="0"/>
          <c:showSerName val="0"/>
          <c:showPercent val="0"/>
          <c:showBubbleSize val="0"/>
        </c:dLbls>
        <c:axId val="-2084896752"/>
        <c:axId val="-2083917392"/>
      </c:scatterChart>
      <c:valAx>
        <c:axId val="-2084896752"/>
        <c:scaling>
          <c:orientation val="minMax"/>
          <c:max val="2020"/>
          <c:min val="1970"/>
        </c:scaling>
        <c:delete val="0"/>
        <c:axPos val="b"/>
        <c:title>
          <c:tx>
            <c:rich>
              <a:bodyPr/>
              <a:lstStyle/>
              <a:p>
                <a:pPr>
                  <a:defRPr/>
                </a:pPr>
                <a:r>
                  <a:rPr lang="en-US"/>
                  <a:t>Year</a:t>
                </a:r>
              </a:p>
            </c:rich>
          </c:tx>
          <c:overlay val="0"/>
        </c:title>
        <c:numFmt formatCode="General" sourceLinked="1"/>
        <c:majorTickMark val="none"/>
        <c:minorTickMark val="none"/>
        <c:tickLblPos val="nextTo"/>
        <c:crossAx val="-2083917392"/>
        <c:crosses val="autoZero"/>
        <c:crossBetween val="midCat"/>
      </c:valAx>
      <c:valAx>
        <c:axId val="-2083917392"/>
        <c:scaling>
          <c:logBase val="2"/>
          <c:orientation val="minMax"/>
          <c:min val="4"/>
        </c:scaling>
        <c:delete val="0"/>
        <c:axPos val="l"/>
        <c:majorGridlines/>
        <c:title>
          <c:tx>
            <c:rich>
              <a:bodyPr/>
              <a:lstStyle/>
              <a:p>
                <a:pPr>
                  <a:defRPr/>
                </a:pPr>
                <a:r>
                  <a:rPr lang="en-US"/>
                  <a:t>Area (mm^2)</a:t>
                </a:r>
              </a:p>
            </c:rich>
          </c:tx>
          <c:overlay val="0"/>
        </c:title>
        <c:numFmt formatCode="General" sourceLinked="1"/>
        <c:majorTickMark val="none"/>
        <c:minorTickMark val="none"/>
        <c:tickLblPos val="nextTo"/>
        <c:crossAx val="-2084896752"/>
        <c:crosses val="autoZero"/>
        <c:crossBetween val="midCat"/>
      </c:valAx>
    </c:plotArea>
    <c:legend>
      <c:legendPos val="r"/>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9"/>
    </mc:Choice>
    <mc:Fallback>
      <c:style val="9"/>
    </mc:Fallback>
  </mc:AlternateContent>
  <c:chart>
    <c:title>
      <c:tx>
        <c:rich>
          <a:bodyPr/>
          <a:lstStyle/>
          <a:p>
            <a:pPr>
              <a:defRPr/>
            </a:pPr>
            <a:r>
              <a:rPr lang="en-US"/>
              <a:t>Area by Year</a:t>
            </a:r>
          </a:p>
        </c:rich>
      </c:tx>
      <c:overlay val="0"/>
    </c:title>
    <c:autoTitleDeleted val="0"/>
    <c:plotArea>
      <c:layout/>
      <c:scatterChart>
        <c:scatterStyle val="lineMarker"/>
        <c:varyColors val="0"/>
        <c:ser>
          <c:idx val="0"/>
          <c:order val="0"/>
          <c:tx>
            <c:v>Desktop</c:v>
          </c:tx>
          <c:spPr>
            <a:ln w="47625">
              <a:noFill/>
            </a:ln>
          </c:spPr>
          <c:xVal>
            <c:numRef>
              <c:f>'By Class'!$M$2:$M$42</c:f>
              <c:numCache>
                <c:formatCode>General</c:formatCode>
                <c:ptCount val="41"/>
                <c:pt idx="0">
                  <c:v>1976</c:v>
                </c:pt>
                <c:pt idx="1">
                  <c:v>1976</c:v>
                </c:pt>
                <c:pt idx="2">
                  <c:v>1978</c:v>
                </c:pt>
                <c:pt idx="3">
                  <c:v>1979</c:v>
                </c:pt>
                <c:pt idx="4">
                  <c:v>1982</c:v>
                </c:pt>
                <c:pt idx="5">
                  <c:v>1982</c:v>
                </c:pt>
                <c:pt idx="6">
                  <c:v>1984</c:v>
                </c:pt>
                <c:pt idx="7">
                  <c:v>1985</c:v>
                </c:pt>
                <c:pt idx="8">
                  <c:v>1986</c:v>
                </c:pt>
                <c:pt idx="9">
                  <c:v>1986</c:v>
                </c:pt>
                <c:pt idx="10">
                  <c:v>1989</c:v>
                </c:pt>
                <c:pt idx="11">
                  <c:v>1991</c:v>
                </c:pt>
                <c:pt idx="12">
                  <c:v>1993</c:v>
                </c:pt>
                <c:pt idx="13">
                  <c:v>1996</c:v>
                </c:pt>
                <c:pt idx="14">
                  <c:v>1997</c:v>
                </c:pt>
                <c:pt idx="15">
                  <c:v>1997</c:v>
                </c:pt>
                <c:pt idx="16">
                  <c:v>1998</c:v>
                </c:pt>
                <c:pt idx="17">
                  <c:v>1999</c:v>
                </c:pt>
                <c:pt idx="18">
                  <c:v>1999</c:v>
                </c:pt>
                <c:pt idx="19">
                  <c:v>1999</c:v>
                </c:pt>
                <c:pt idx="20">
                  <c:v>1999</c:v>
                </c:pt>
                <c:pt idx="21">
                  <c:v>2000</c:v>
                </c:pt>
                <c:pt idx="22">
                  <c:v>2000</c:v>
                </c:pt>
                <c:pt idx="23">
                  <c:v>2001</c:v>
                </c:pt>
                <c:pt idx="24">
                  <c:v>2002</c:v>
                </c:pt>
                <c:pt idx="25">
                  <c:v>2003</c:v>
                </c:pt>
                <c:pt idx="26">
                  <c:v>2003</c:v>
                </c:pt>
                <c:pt idx="27">
                  <c:v>2004</c:v>
                </c:pt>
                <c:pt idx="28">
                  <c:v>2005</c:v>
                </c:pt>
                <c:pt idx="29">
                  <c:v>2006</c:v>
                </c:pt>
                <c:pt idx="30">
                  <c:v>2006</c:v>
                </c:pt>
                <c:pt idx="31">
                  <c:v>2007</c:v>
                </c:pt>
                <c:pt idx="32">
                  <c:v>2007</c:v>
                </c:pt>
                <c:pt idx="33">
                  <c:v>2008</c:v>
                </c:pt>
                <c:pt idx="34">
                  <c:v>2008</c:v>
                </c:pt>
                <c:pt idx="35">
                  <c:v>2008</c:v>
                </c:pt>
                <c:pt idx="36">
                  <c:v>2011</c:v>
                </c:pt>
                <c:pt idx="37">
                  <c:v>2012</c:v>
                </c:pt>
                <c:pt idx="38">
                  <c:v>2012</c:v>
                </c:pt>
                <c:pt idx="39">
                  <c:v>2014</c:v>
                </c:pt>
                <c:pt idx="40">
                  <c:v>2015</c:v>
                </c:pt>
              </c:numCache>
            </c:numRef>
          </c:xVal>
          <c:yVal>
            <c:numRef>
              <c:f>'By Class'!$P$2:$P$42</c:f>
              <c:numCache>
                <c:formatCode>General</c:formatCode>
                <c:ptCount val="41"/>
                <c:pt idx="0">
                  <c:v>20</c:v>
                </c:pt>
                <c:pt idx="1">
                  <c:v>18</c:v>
                </c:pt>
                <c:pt idx="2">
                  <c:v>33</c:v>
                </c:pt>
                <c:pt idx="3">
                  <c:v>44</c:v>
                </c:pt>
                <c:pt idx="4">
                  <c:v>60</c:v>
                </c:pt>
                <c:pt idx="5">
                  <c:v>49</c:v>
                </c:pt>
                <c:pt idx="6">
                  <c:v>85</c:v>
                </c:pt>
                <c:pt idx="7">
                  <c:v>104</c:v>
                </c:pt>
                <c:pt idx="8">
                  <c:v>50</c:v>
                </c:pt>
                <c:pt idx="9">
                  <c:v>30</c:v>
                </c:pt>
                <c:pt idx="10">
                  <c:v>173</c:v>
                </c:pt>
                <c:pt idx="11">
                  <c:v>213</c:v>
                </c:pt>
                <c:pt idx="12">
                  <c:v>294</c:v>
                </c:pt>
                <c:pt idx="13">
                  <c:v>251</c:v>
                </c:pt>
                <c:pt idx="14">
                  <c:v>195</c:v>
                </c:pt>
                <c:pt idx="15">
                  <c:v>162</c:v>
                </c:pt>
                <c:pt idx="16">
                  <c:v>113</c:v>
                </c:pt>
                <c:pt idx="17">
                  <c:v>128</c:v>
                </c:pt>
                <c:pt idx="18">
                  <c:v>118</c:v>
                </c:pt>
                <c:pt idx="19">
                  <c:v>184</c:v>
                </c:pt>
                <c:pt idx="20">
                  <c:v>180</c:v>
                </c:pt>
                <c:pt idx="21">
                  <c:v>80</c:v>
                </c:pt>
                <c:pt idx="22">
                  <c:v>217</c:v>
                </c:pt>
                <c:pt idx="23">
                  <c:v>81</c:v>
                </c:pt>
                <c:pt idx="24">
                  <c:v>145</c:v>
                </c:pt>
                <c:pt idx="25">
                  <c:v>101</c:v>
                </c:pt>
                <c:pt idx="26">
                  <c:v>193</c:v>
                </c:pt>
                <c:pt idx="27">
                  <c:v>110</c:v>
                </c:pt>
                <c:pt idx="28">
                  <c:v>143</c:v>
                </c:pt>
                <c:pt idx="29">
                  <c:v>90</c:v>
                </c:pt>
                <c:pt idx="30">
                  <c:v>143</c:v>
                </c:pt>
                <c:pt idx="31">
                  <c:v>111</c:v>
                </c:pt>
                <c:pt idx="32">
                  <c:v>107</c:v>
                </c:pt>
                <c:pt idx="33">
                  <c:v>83</c:v>
                </c:pt>
                <c:pt idx="34">
                  <c:v>263</c:v>
                </c:pt>
                <c:pt idx="35">
                  <c:v>258</c:v>
                </c:pt>
                <c:pt idx="36">
                  <c:v>216</c:v>
                </c:pt>
                <c:pt idx="37">
                  <c:v>246</c:v>
                </c:pt>
                <c:pt idx="38">
                  <c:v>160</c:v>
                </c:pt>
                <c:pt idx="39">
                  <c:v>177</c:v>
                </c:pt>
                <c:pt idx="40">
                  <c:v>133</c:v>
                </c:pt>
              </c:numCache>
            </c:numRef>
          </c:yVal>
          <c:smooth val="0"/>
          <c:extLst>
            <c:ext xmlns:c16="http://schemas.microsoft.com/office/drawing/2014/chart" uri="{C3380CC4-5D6E-409C-BE32-E72D297353CC}">
              <c16:uniqueId val="{00000000-02CD-D049-A6DC-AD199C76C66F}"/>
            </c:ext>
          </c:extLst>
        </c:ser>
        <c:ser>
          <c:idx val="1"/>
          <c:order val="1"/>
          <c:tx>
            <c:v>Embedded</c:v>
          </c:tx>
          <c:spPr>
            <a:ln w="47625">
              <a:noFill/>
            </a:ln>
          </c:spPr>
          <c:xVal>
            <c:numRef>
              <c:f>'By Class'!$M$43:$M$58</c:f>
              <c:numCache>
                <c:formatCode>General</c:formatCode>
                <c:ptCount val="16"/>
                <c:pt idx="0">
                  <c:v>1971</c:v>
                </c:pt>
                <c:pt idx="1">
                  <c:v>1972</c:v>
                </c:pt>
                <c:pt idx="2">
                  <c:v>1974</c:v>
                </c:pt>
                <c:pt idx="3">
                  <c:v>1974</c:v>
                </c:pt>
                <c:pt idx="4">
                  <c:v>1974</c:v>
                </c:pt>
                <c:pt idx="5">
                  <c:v>1975</c:v>
                </c:pt>
                <c:pt idx="6">
                  <c:v>1978</c:v>
                </c:pt>
                <c:pt idx="7">
                  <c:v>1981</c:v>
                </c:pt>
                <c:pt idx="8">
                  <c:v>1995</c:v>
                </c:pt>
                <c:pt idx="9">
                  <c:v>2008</c:v>
                </c:pt>
                <c:pt idx="10">
                  <c:v>2013</c:v>
                </c:pt>
                <c:pt idx="11">
                  <c:v>2014</c:v>
                </c:pt>
                <c:pt idx="12">
                  <c:v>2014</c:v>
                </c:pt>
                <c:pt idx="13">
                  <c:v>2016</c:v>
                </c:pt>
                <c:pt idx="14">
                  <c:v>2017</c:v>
                </c:pt>
                <c:pt idx="15">
                  <c:v>2018</c:v>
                </c:pt>
              </c:numCache>
            </c:numRef>
          </c:xVal>
          <c:yVal>
            <c:numRef>
              <c:f>'By Class'!$P$43:$P$58</c:f>
              <c:numCache>
                <c:formatCode>General</c:formatCode>
                <c:ptCount val="16"/>
                <c:pt idx="0">
                  <c:v>12</c:v>
                </c:pt>
                <c:pt idx="1">
                  <c:v>14</c:v>
                </c:pt>
                <c:pt idx="2">
                  <c:v>16</c:v>
                </c:pt>
                <c:pt idx="3">
                  <c:v>20</c:v>
                </c:pt>
                <c:pt idx="4">
                  <c:v>27</c:v>
                </c:pt>
                <c:pt idx="5">
                  <c:v>21</c:v>
                </c:pt>
                <c:pt idx="6">
                  <c:v>21</c:v>
                </c:pt>
                <c:pt idx="7">
                  <c:v>6</c:v>
                </c:pt>
                <c:pt idx="8">
                  <c:v>50</c:v>
                </c:pt>
                <c:pt idx="9">
                  <c:v>24</c:v>
                </c:pt>
                <c:pt idx="10">
                  <c:v>102</c:v>
                </c:pt>
                <c:pt idx="11">
                  <c:v>89</c:v>
                </c:pt>
                <c:pt idx="12">
                  <c:v>128</c:v>
                </c:pt>
                <c:pt idx="13">
                  <c:v>125</c:v>
                </c:pt>
                <c:pt idx="14">
                  <c:v>89</c:v>
                </c:pt>
                <c:pt idx="15">
                  <c:v>83.27</c:v>
                </c:pt>
              </c:numCache>
            </c:numRef>
          </c:yVal>
          <c:smooth val="0"/>
          <c:extLst>
            <c:ext xmlns:c16="http://schemas.microsoft.com/office/drawing/2014/chart" uri="{C3380CC4-5D6E-409C-BE32-E72D297353CC}">
              <c16:uniqueId val="{00000001-02CD-D049-A6DC-AD199C76C66F}"/>
            </c:ext>
          </c:extLst>
        </c:ser>
        <c:ser>
          <c:idx val="2"/>
          <c:order val="2"/>
          <c:tx>
            <c:v>GPU</c:v>
          </c:tx>
          <c:spPr>
            <a:ln w="47625">
              <a:noFill/>
            </a:ln>
          </c:spPr>
          <c:xVal>
            <c:numRef>
              <c:f>'By Class'!$M$59:$M$97</c:f>
              <c:numCache>
                <c:formatCode>General</c:formatCode>
                <c:ptCount val="39"/>
                <c:pt idx="0">
                  <c:v>1997</c:v>
                </c:pt>
                <c:pt idx="1">
                  <c:v>1999</c:v>
                </c:pt>
                <c:pt idx="2">
                  <c:v>1999</c:v>
                </c:pt>
                <c:pt idx="3">
                  <c:v>2000</c:v>
                </c:pt>
                <c:pt idx="4">
                  <c:v>2000</c:v>
                </c:pt>
                <c:pt idx="5">
                  <c:v>2000</c:v>
                </c:pt>
                <c:pt idx="6">
                  <c:v>2001</c:v>
                </c:pt>
                <c:pt idx="7">
                  <c:v>2001</c:v>
                </c:pt>
                <c:pt idx="8">
                  <c:v>2002</c:v>
                </c:pt>
                <c:pt idx="9">
                  <c:v>2002</c:v>
                </c:pt>
                <c:pt idx="10">
                  <c:v>2003</c:v>
                </c:pt>
                <c:pt idx="11">
                  <c:v>2003</c:v>
                </c:pt>
                <c:pt idx="12">
                  <c:v>2004</c:v>
                </c:pt>
                <c:pt idx="13">
                  <c:v>2004</c:v>
                </c:pt>
                <c:pt idx="14">
                  <c:v>2005</c:v>
                </c:pt>
                <c:pt idx="15">
                  <c:v>2005</c:v>
                </c:pt>
                <c:pt idx="16">
                  <c:v>2006</c:v>
                </c:pt>
                <c:pt idx="17">
                  <c:v>2006</c:v>
                </c:pt>
                <c:pt idx="18">
                  <c:v>2006</c:v>
                </c:pt>
                <c:pt idx="19">
                  <c:v>2007</c:v>
                </c:pt>
                <c:pt idx="20">
                  <c:v>2007</c:v>
                </c:pt>
                <c:pt idx="21">
                  <c:v>2008</c:v>
                </c:pt>
                <c:pt idx="22">
                  <c:v>2008</c:v>
                </c:pt>
                <c:pt idx="23">
                  <c:v>2009</c:v>
                </c:pt>
                <c:pt idx="24">
                  <c:v>2010</c:v>
                </c:pt>
                <c:pt idx="25">
                  <c:v>2010</c:v>
                </c:pt>
                <c:pt idx="26">
                  <c:v>2010</c:v>
                </c:pt>
                <c:pt idx="27">
                  <c:v>2011</c:v>
                </c:pt>
                <c:pt idx="28">
                  <c:v>2012</c:v>
                </c:pt>
                <c:pt idx="29">
                  <c:v>2012</c:v>
                </c:pt>
                <c:pt idx="30">
                  <c:v>2013</c:v>
                </c:pt>
                <c:pt idx="31">
                  <c:v>2013</c:v>
                </c:pt>
                <c:pt idx="32">
                  <c:v>2014</c:v>
                </c:pt>
                <c:pt idx="33">
                  <c:v>2015</c:v>
                </c:pt>
                <c:pt idx="34">
                  <c:v>2015</c:v>
                </c:pt>
                <c:pt idx="35">
                  <c:v>2016</c:v>
                </c:pt>
                <c:pt idx="36">
                  <c:v>2017</c:v>
                </c:pt>
                <c:pt idx="37">
                  <c:v>2017</c:v>
                </c:pt>
                <c:pt idx="38">
                  <c:v>2017</c:v>
                </c:pt>
              </c:numCache>
            </c:numRef>
          </c:xVal>
          <c:yVal>
            <c:numRef>
              <c:f>'By Class'!$P$59:$P$97</c:f>
              <c:numCache>
                <c:formatCode>General</c:formatCode>
                <c:ptCount val="39"/>
                <c:pt idx="0">
                  <c:v>90</c:v>
                </c:pt>
                <c:pt idx="1">
                  <c:v>70</c:v>
                </c:pt>
                <c:pt idx="2">
                  <c:v>111</c:v>
                </c:pt>
                <c:pt idx="3">
                  <c:v>65</c:v>
                </c:pt>
                <c:pt idx="4">
                  <c:v>81</c:v>
                </c:pt>
                <c:pt idx="5">
                  <c:v>97</c:v>
                </c:pt>
                <c:pt idx="6">
                  <c:v>128</c:v>
                </c:pt>
                <c:pt idx="7">
                  <c:v>68</c:v>
                </c:pt>
                <c:pt idx="8">
                  <c:v>142</c:v>
                </c:pt>
                <c:pt idx="9">
                  <c:v>218</c:v>
                </c:pt>
                <c:pt idx="10">
                  <c:v>218</c:v>
                </c:pt>
                <c:pt idx="11">
                  <c:v>207</c:v>
                </c:pt>
                <c:pt idx="12">
                  <c:v>297</c:v>
                </c:pt>
                <c:pt idx="13">
                  <c:v>305</c:v>
                </c:pt>
                <c:pt idx="14">
                  <c:v>333</c:v>
                </c:pt>
                <c:pt idx="15">
                  <c:v>288</c:v>
                </c:pt>
                <c:pt idx="16">
                  <c:v>221</c:v>
                </c:pt>
                <c:pt idx="17">
                  <c:v>352</c:v>
                </c:pt>
                <c:pt idx="18">
                  <c:v>480</c:v>
                </c:pt>
                <c:pt idx="19">
                  <c:v>420</c:v>
                </c:pt>
                <c:pt idx="20">
                  <c:v>324</c:v>
                </c:pt>
                <c:pt idx="21">
                  <c:v>282</c:v>
                </c:pt>
                <c:pt idx="22">
                  <c:v>576</c:v>
                </c:pt>
                <c:pt idx="23">
                  <c:v>334</c:v>
                </c:pt>
                <c:pt idx="24">
                  <c:v>389</c:v>
                </c:pt>
                <c:pt idx="25">
                  <c:v>520</c:v>
                </c:pt>
                <c:pt idx="26">
                  <c:v>526</c:v>
                </c:pt>
                <c:pt idx="27">
                  <c:v>365</c:v>
                </c:pt>
                <c:pt idx="28">
                  <c:v>294</c:v>
                </c:pt>
                <c:pt idx="29">
                  <c:v>561</c:v>
                </c:pt>
                <c:pt idx="30">
                  <c:v>363</c:v>
                </c:pt>
                <c:pt idx="31">
                  <c:v>438</c:v>
                </c:pt>
                <c:pt idx="32">
                  <c:v>398</c:v>
                </c:pt>
                <c:pt idx="33">
                  <c:v>601</c:v>
                </c:pt>
                <c:pt idx="34">
                  <c:v>596</c:v>
                </c:pt>
                <c:pt idx="35">
                  <c:v>610</c:v>
                </c:pt>
                <c:pt idx="36">
                  <c:v>360</c:v>
                </c:pt>
                <c:pt idx="37">
                  <c:v>484</c:v>
                </c:pt>
                <c:pt idx="38">
                  <c:v>815</c:v>
                </c:pt>
              </c:numCache>
            </c:numRef>
          </c:yVal>
          <c:smooth val="0"/>
          <c:extLst>
            <c:ext xmlns:c16="http://schemas.microsoft.com/office/drawing/2014/chart" uri="{C3380CC4-5D6E-409C-BE32-E72D297353CC}">
              <c16:uniqueId val="{00000002-02CD-D049-A6DC-AD199C76C66F}"/>
            </c:ext>
          </c:extLst>
        </c:ser>
        <c:ser>
          <c:idx val="3"/>
          <c:order val="3"/>
          <c:tx>
            <c:v>Server</c:v>
          </c:tx>
          <c:spPr>
            <a:ln w="47625">
              <a:noFill/>
            </a:ln>
          </c:spPr>
          <c:xVal>
            <c:numRef>
              <c:f>'By Class'!$M$98:$M$130</c:f>
              <c:numCache>
                <c:formatCode>General</c:formatCode>
                <c:ptCount val="33"/>
                <c:pt idx="0">
                  <c:v>1995</c:v>
                </c:pt>
                <c:pt idx="1">
                  <c:v>2002</c:v>
                </c:pt>
                <c:pt idx="2">
                  <c:v>2003</c:v>
                </c:pt>
                <c:pt idx="3">
                  <c:v>2004</c:v>
                </c:pt>
                <c:pt idx="4">
                  <c:v>2006</c:v>
                </c:pt>
                <c:pt idx="5">
                  <c:v>2007</c:v>
                </c:pt>
                <c:pt idx="6">
                  <c:v>2007</c:v>
                </c:pt>
                <c:pt idx="7">
                  <c:v>2008</c:v>
                </c:pt>
                <c:pt idx="8">
                  <c:v>2009</c:v>
                </c:pt>
                <c:pt idx="9">
                  <c:v>2010</c:v>
                </c:pt>
                <c:pt idx="10">
                  <c:v>2010</c:v>
                </c:pt>
                <c:pt idx="11">
                  <c:v>2010</c:v>
                </c:pt>
                <c:pt idx="12">
                  <c:v>2010</c:v>
                </c:pt>
                <c:pt idx="13">
                  <c:v>2010</c:v>
                </c:pt>
                <c:pt idx="14">
                  <c:v>2010</c:v>
                </c:pt>
                <c:pt idx="15">
                  <c:v>2011</c:v>
                </c:pt>
                <c:pt idx="16">
                  <c:v>2011</c:v>
                </c:pt>
                <c:pt idx="17">
                  <c:v>2012</c:v>
                </c:pt>
                <c:pt idx="18">
                  <c:v>2012</c:v>
                </c:pt>
                <c:pt idx="19">
                  <c:v>2012</c:v>
                </c:pt>
                <c:pt idx="20">
                  <c:v>2012</c:v>
                </c:pt>
                <c:pt idx="21">
                  <c:v>2013</c:v>
                </c:pt>
                <c:pt idx="22">
                  <c:v>2013</c:v>
                </c:pt>
                <c:pt idx="23">
                  <c:v>2014</c:v>
                </c:pt>
                <c:pt idx="24">
                  <c:v>2014</c:v>
                </c:pt>
                <c:pt idx="25">
                  <c:v>2014</c:v>
                </c:pt>
                <c:pt idx="26">
                  <c:v>2014</c:v>
                </c:pt>
                <c:pt idx="27">
                  <c:v>2015</c:v>
                </c:pt>
                <c:pt idx="28">
                  <c:v>2016</c:v>
                </c:pt>
                <c:pt idx="29">
                  <c:v>2017</c:v>
                </c:pt>
                <c:pt idx="30">
                  <c:v>2017</c:v>
                </c:pt>
                <c:pt idx="31">
                  <c:v>2017</c:v>
                </c:pt>
                <c:pt idx="32">
                  <c:v>2017</c:v>
                </c:pt>
              </c:numCache>
            </c:numRef>
          </c:xVal>
          <c:yVal>
            <c:numRef>
              <c:f>'By Class'!$P$98:$P$130</c:f>
              <c:numCache>
                <c:formatCode>General</c:formatCode>
                <c:ptCount val="33"/>
                <c:pt idx="0">
                  <c:v>307</c:v>
                </c:pt>
                <c:pt idx="1">
                  <c:v>421</c:v>
                </c:pt>
                <c:pt idx="2">
                  <c:v>374</c:v>
                </c:pt>
                <c:pt idx="3">
                  <c:v>432</c:v>
                </c:pt>
                <c:pt idx="4">
                  <c:v>596</c:v>
                </c:pt>
                <c:pt idx="5">
                  <c:v>283</c:v>
                </c:pt>
                <c:pt idx="6">
                  <c:v>341</c:v>
                </c:pt>
                <c:pt idx="7">
                  <c:v>503</c:v>
                </c:pt>
                <c:pt idx="8">
                  <c:v>346</c:v>
                </c:pt>
                <c:pt idx="9">
                  <c:v>377</c:v>
                </c:pt>
                <c:pt idx="10">
                  <c:v>240</c:v>
                </c:pt>
                <c:pt idx="11">
                  <c:v>567</c:v>
                </c:pt>
                <c:pt idx="12">
                  <c:v>512</c:v>
                </c:pt>
                <c:pt idx="13">
                  <c:v>699</c:v>
                </c:pt>
                <c:pt idx="14">
                  <c:v>684</c:v>
                </c:pt>
                <c:pt idx="15">
                  <c:v>434</c:v>
                </c:pt>
                <c:pt idx="16">
                  <c:v>512</c:v>
                </c:pt>
                <c:pt idx="17">
                  <c:v>315</c:v>
                </c:pt>
                <c:pt idx="18">
                  <c:v>567</c:v>
                </c:pt>
                <c:pt idx="19">
                  <c:v>597</c:v>
                </c:pt>
                <c:pt idx="20">
                  <c:v>544</c:v>
                </c:pt>
                <c:pt idx="21">
                  <c:v>256</c:v>
                </c:pt>
                <c:pt idx="22">
                  <c:v>650</c:v>
                </c:pt>
                <c:pt idx="23">
                  <c:v>355</c:v>
                </c:pt>
                <c:pt idx="24">
                  <c:v>541</c:v>
                </c:pt>
                <c:pt idx="25">
                  <c:v>541</c:v>
                </c:pt>
                <c:pt idx="26">
                  <c:v>661</c:v>
                </c:pt>
                <c:pt idx="27">
                  <c:v>678</c:v>
                </c:pt>
                <c:pt idx="28">
                  <c:v>456</c:v>
                </c:pt>
                <c:pt idx="29">
                  <c:v>192</c:v>
                </c:pt>
                <c:pt idx="30">
                  <c:v>696</c:v>
                </c:pt>
                <c:pt idx="31">
                  <c:v>695</c:v>
                </c:pt>
                <c:pt idx="32">
                  <c:v>768</c:v>
                </c:pt>
              </c:numCache>
            </c:numRef>
          </c:yVal>
          <c:smooth val="0"/>
          <c:extLst>
            <c:ext xmlns:c16="http://schemas.microsoft.com/office/drawing/2014/chart" uri="{C3380CC4-5D6E-409C-BE32-E72D297353CC}">
              <c16:uniqueId val="{00000003-02CD-D049-A6DC-AD199C76C66F}"/>
            </c:ext>
          </c:extLst>
        </c:ser>
        <c:ser>
          <c:idx val="4"/>
          <c:order val="4"/>
          <c:tx>
            <c:v>Trend</c:v>
          </c:tx>
          <c:spPr>
            <a:ln w="25400">
              <a:solidFill>
                <a:schemeClr val="tx1"/>
              </a:solidFill>
            </a:ln>
          </c:spPr>
          <c:marker>
            <c:symbol val="none"/>
          </c:marker>
          <c:xVal>
            <c:numRef>
              <c:f>Entry!$P$2:$P$4</c:f>
              <c:numCache>
                <c:formatCode>0.00</c:formatCode>
                <c:ptCount val="3"/>
                <c:pt idx="0">
                  <c:v>1970</c:v>
                </c:pt>
                <c:pt idx="1">
                  <c:v>2018</c:v>
                </c:pt>
                <c:pt idx="2">
                  <c:v>2065</c:v>
                </c:pt>
              </c:numCache>
            </c:numRef>
          </c:xVal>
          <c:yVal>
            <c:numRef>
              <c:f>Entry!$V$2:$V$4</c:f>
              <c:numCache>
                <c:formatCode>0.00</c:formatCode>
                <c:ptCount val="3"/>
                <c:pt idx="0">
                  <c:v>17.278220351704327</c:v>
                </c:pt>
                <c:pt idx="1">
                  <c:v>522.55867388171612</c:v>
                </c:pt>
                <c:pt idx="2">
                  <c:v>14720.566689162371</c:v>
                </c:pt>
              </c:numCache>
            </c:numRef>
          </c:yVal>
          <c:smooth val="0"/>
          <c:extLst>
            <c:ext xmlns:c16="http://schemas.microsoft.com/office/drawing/2014/chart" uri="{C3380CC4-5D6E-409C-BE32-E72D297353CC}">
              <c16:uniqueId val="{00000004-02CD-D049-A6DC-AD199C76C66F}"/>
            </c:ext>
          </c:extLst>
        </c:ser>
        <c:dLbls>
          <c:showLegendKey val="0"/>
          <c:showVal val="0"/>
          <c:showCatName val="0"/>
          <c:showSerName val="0"/>
          <c:showPercent val="0"/>
          <c:showBubbleSize val="0"/>
        </c:dLbls>
        <c:axId val="-2086154160"/>
        <c:axId val="-2104623856"/>
      </c:scatterChart>
      <c:valAx>
        <c:axId val="-2086154160"/>
        <c:scaling>
          <c:orientation val="minMax"/>
          <c:max val="2065"/>
          <c:min val="1970"/>
        </c:scaling>
        <c:delete val="0"/>
        <c:axPos val="b"/>
        <c:title>
          <c:tx>
            <c:rich>
              <a:bodyPr/>
              <a:lstStyle/>
              <a:p>
                <a:pPr>
                  <a:defRPr/>
                </a:pPr>
                <a:r>
                  <a:rPr lang="en-US"/>
                  <a:t>Year</a:t>
                </a:r>
              </a:p>
            </c:rich>
          </c:tx>
          <c:overlay val="0"/>
        </c:title>
        <c:numFmt formatCode="General" sourceLinked="1"/>
        <c:majorTickMark val="none"/>
        <c:minorTickMark val="none"/>
        <c:tickLblPos val="nextTo"/>
        <c:crossAx val="-2104623856"/>
        <c:crosses val="autoZero"/>
        <c:crossBetween val="midCat"/>
      </c:valAx>
      <c:valAx>
        <c:axId val="-2104623856"/>
        <c:scaling>
          <c:logBase val="2"/>
          <c:orientation val="minMax"/>
          <c:min val="4"/>
        </c:scaling>
        <c:delete val="0"/>
        <c:axPos val="l"/>
        <c:majorGridlines/>
        <c:title>
          <c:tx>
            <c:rich>
              <a:bodyPr/>
              <a:lstStyle/>
              <a:p>
                <a:pPr>
                  <a:defRPr/>
                </a:pPr>
                <a:r>
                  <a:rPr lang="en-US"/>
                  <a:t>Area (mm^2)</a:t>
                </a:r>
              </a:p>
            </c:rich>
          </c:tx>
          <c:overlay val="0"/>
        </c:title>
        <c:numFmt formatCode="General" sourceLinked="1"/>
        <c:majorTickMark val="none"/>
        <c:minorTickMark val="none"/>
        <c:tickLblPos val="nextTo"/>
        <c:crossAx val="-2086154160"/>
        <c:crosses val="autoZero"/>
        <c:crossBetween val="midCat"/>
      </c:valAx>
    </c:plotArea>
    <c:legend>
      <c:legendPos val="r"/>
      <c:overlay val="0"/>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9"/>
    </mc:Choice>
    <mc:Fallback>
      <c:style val="9"/>
    </mc:Fallback>
  </mc:AlternateContent>
  <c:chart>
    <c:title>
      <c:tx>
        <c:rich>
          <a:bodyPr/>
          <a:lstStyle/>
          <a:p>
            <a:pPr>
              <a:defRPr/>
            </a:pPr>
            <a:r>
              <a:rPr lang="en-US"/>
              <a:t>Linear Spacing by Year</a:t>
            </a:r>
          </a:p>
        </c:rich>
      </c:tx>
      <c:overlay val="0"/>
    </c:title>
    <c:autoTitleDeleted val="0"/>
    <c:plotArea>
      <c:layout/>
      <c:scatterChart>
        <c:scatterStyle val="lineMarker"/>
        <c:varyColors val="0"/>
        <c:ser>
          <c:idx val="0"/>
          <c:order val="0"/>
          <c:tx>
            <c:v>Desktop</c:v>
          </c:tx>
          <c:spPr>
            <a:ln w="47625">
              <a:noFill/>
            </a:ln>
          </c:spPr>
          <c:xVal>
            <c:numRef>
              <c:f>'By Class'!$M$2:$M$42</c:f>
              <c:numCache>
                <c:formatCode>General</c:formatCode>
                <c:ptCount val="41"/>
                <c:pt idx="0">
                  <c:v>1976</c:v>
                </c:pt>
                <c:pt idx="1">
                  <c:v>1976</c:v>
                </c:pt>
                <c:pt idx="2">
                  <c:v>1978</c:v>
                </c:pt>
                <c:pt idx="3">
                  <c:v>1979</c:v>
                </c:pt>
                <c:pt idx="4">
                  <c:v>1982</c:v>
                </c:pt>
                <c:pt idx="5">
                  <c:v>1982</c:v>
                </c:pt>
                <c:pt idx="6">
                  <c:v>1984</c:v>
                </c:pt>
                <c:pt idx="7">
                  <c:v>1985</c:v>
                </c:pt>
                <c:pt idx="8">
                  <c:v>1986</c:v>
                </c:pt>
                <c:pt idx="9">
                  <c:v>1986</c:v>
                </c:pt>
                <c:pt idx="10">
                  <c:v>1989</c:v>
                </c:pt>
                <c:pt idx="11">
                  <c:v>1991</c:v>
                </c:pt>
                <c:pt idx="12">
                  <c:v>1993</c:v>
                </c:pt>
                <c:pt idx="13">
                  <c:v>1996</c:v>
                </c:pt>
                <c:pt idx="14">
                  <c:v>1997</c:v>
                </c:pt>
                <c:pt idx="15">
                  <c:v>1997</c:v>
                </c:pt>
                <c:pt idx="16">
                  <c:v>1998</c:v>
                </c:pt>
                <c:pt idx="17">
                  <c:v>1999</c:v>
                </c:pt>
                <c:pt idx="18">
                  <c:v>1999</c:v>
                </c:pt>
                <c:pt idx="19">
                  <c:v>1999</c:v>
                </c:pt>
                <c:pt idx="20">
                  <c:v>1999</c:v>
                </c:pt>
                <c:pt idx="21">
                  <c:v>2000</c:v>
                </c:pt>
                <c:pt idx="22">
                  <c:v>2000</c:v>
                </c:pt>
                <c:pt idx="23">
                  <c:v>2001</c:v>
                </c:pt>
                <c:pt idx="24">
                  <c:v>2002</c:v>
                </c:pt>
                <c:pt idx="25">
                  <c:v>2003</c:v>
                </c:pt>
                <c:pt idx="26">
                  <c:v>2003</c:v>
                </c:pt>
                <c:pt idx="27">
                  <c:v>2004</c:v>
                </c:pt>
                <c:pt idx="28">
                  <c:v>2005</c:v>
                </c:pt>
                <c:pt idx="29">
                  <c:v>2006</c:v>
                </c:pt>
                <c:pt idx="30">
                  <c:v>2006</c:v>
                </c:pt>
                <c:pt idx="31">
                  <c:v>2007</c:v>
                </c:pt>
                <c:pt idx="32">
                  <c:v>2007</c:v>
                </c:pt>
                <c:pt idx="33">
                  <c:v>2008</c:v>
                </c:pt>
                <c:pt idx="34">
                  <c:v>2008</c:v>
                </c:pt>
                <c:pt idx="35">
                  <c:v>2008</c:v>
                </c:pt>
                <c:pt idx="36">
                  <c:v>2011</c:v>
                </c:pt>
                <c:pt idx="37">
                  <c:v>2012</c:v>
                </c:pt>
                <c:pt idx="38">
                  <c:v>2012</c:v>
                </c:pt>
                <c:pt idx="39">
                  <c:v>2014</c:v>
                </c:pt>
                <c:pt idx="40">
                  <c:v>2015</c:v>
                </c:pt>
              </c:numCache>
            </c:numRef>
          </c:xVal>
          <c:yVal>
            <c:numRef>
              <c:f>'By Class'!$R$2:$R$42</c:f>
              <c:numCache>
                <c:formatCode>0</c:formatCode>
                <c:ptCount val="41"/>
                <c:pt idx="0">
                  <c:v>55470.019622522908</c:v>
                </c:pt>
                <c:pt idx="1">
                  <c:v>46017.899330842221</c:v>
                </c:pt>
                <c:pt idx="2">
                  <c:v>33733.233383160274</c:v>
                </c:pt>
                <c:pt idx="3">
                  <c:v>25437.350953458419</c:v>
                </c:pt>
                <c:pt idx="4">
                  <c:v>33028.912953790816</c:v>
                </c:pt>
                <c:pt idx="5">
                  <c:v>19122.542764785358</c:v>
                </c:pt>
                <c:pt idx="6">
                  <c:v>21151.08557622118</c:v>
                </c:pt>
                <c:pt idx="7">
                  <c:v>19446.89739217591</c:v>
                </c:pt>
                <c:pt idx="8">
                  <c:v>44721.359549995796</c:v>
                </c:pt>
                <c:pt idx="9">
                  <c:v>34641.016151377546</c:v>
                </c:pt>
                <c:pt idx="10">
                  <c:v>12107.063125183968</c:v>
                </c:pt>
                <c:pt idx="11">
                  <c:v>12560.962454277847</c:v>
                </c:pt>
                <c:pt idx="12">
                  <c:v>9738.5168109635342</c:v>
                </c:pt>
                <c:pt idx="13">
                  <c:v>7640.1631542301384</c:v>
                </c:pt>
                <c:pt idx="14">
                  <c:v>5099.0195135927843</c:v>
                </c:pt>
                <c:pt idx="15">
                  <c:v>4290.5816516051655</c:v>
                </c:pt>
                <c:pt idx="16">
                  <c:v>3881.580434135903</c:v>
                </c:pt>
                <c:pt idx="17">
                  <c:v>3670.6517419289885</c:v>
                </c:pt>
                <c:pt idx="18">
                  <c:v>2353.7005126579688</c:v>
                </c:pt>
                <c:pt idx="19">
                  <c:v>2891.9952219248848</c:v>
                </c:pt>
                <c:pt idx="20">
                  <c:v>2563.0729731502829</c:v>
                </c:pt>
                <c:pt idx="21">
                  <c:v>1951.8001458970664</c:v>
                </c:pt>
                <c:pt idx="22">
                  <c:v>2273.0302828309759</c:v>
                </c:pt>
                <c:pt idx="23">
                  <c:v>1341.6407864998737</c:v>
                </c:pt>
                <c:pt idx="24">
                  <c:v>1623.6882817719775</c:v>
                </c:pt>
                <c:pt idx="25">
                  <c:v>1363.8316730493257</c:v>
                </c:pt>
                <c:pt idx="26">
                  <c:v>1349.9903822271326</c:v>
                </c:pt>
                <c:pt idx="27">
                  <c:v>991.03120896511484</c:v>
                </c:pt>
                <c:pt idx="28">
                  <c:v>919.86621100779985</c:v>
                </c:pt>
                <c:pt idx="29">
                  <c:v>699.37860618023535</c:v>
                </c:pt>
                <c:pt idx="30">
                  <c:v>701.00565954056583</c:v>
                </c:pt>
                <c:pt idx="31">
                  <c:v>810.43490406559522</c:v>
                </c:pt>
                <c:pt idx="32">
                  <c:v>510.23585977801122</c:v>
                </c:pt>
                <c:pt idx="33">
                  <c:v>600.72420062570416</c:v>
                </c:pt>
                <c:pt idx="34">
                  <c:v>599.81757372640061</c:v>
                </c:pt>
                <c:pt idx="35">
                  <c:v>583.41185550161879</c:v>
                </c:pt>
                <c:pt idx="36">
                  <c:v>431.5169713368457</c:v>
                </c:pt>
                <c:pt idx="37">
                  <c:v>434.50556757982571</c:v>
                </c:pt>
                <c:pt idx="38">
                  <c:v>338.06170189140659</c:v>
                </c:pt>
                <c:pt idx="39">
                  <c:v>355.56795613296123</c:v>
                </c:pt>
                <c:pt idx="40">
                  <c:v>264.57513110645903</c:v>
                </c:pt>
              </c:numCache>
            </c:numRef>
          </c:yVal>
          <c:smooth val="0"/>
          <c:extLst>
            <c:ext xmlns:c16="http://schemas.microsoft.com/office/drawing/2014/chart" uri="{C3380CC4-5D6E-409C-BE32-E72D297353CC}">
              <c16:uniqueId val="{00000000-A897-1247-BB7D-1D10708F543D}"/>
            </c:ext>
          </c:extLst>
        </c:ser>
        <c:ser>
          <c:idx val="1"/>
          <c:order val="1"/>
          <c:tx>
            <c:v>Embedded</c:v>
          </c:tx>
          <c:spPr>
            <a:ln w="47625">
              <a:noFill/>
            </a:ln>
          </c:spPr>
          <c:xVal>
            <c:numRef>
              <c:f>'By Class'!$M$43:$M$58</c:f>
              <c:numCache>
                <c:formatCode>General</c:formatCode>
                <c:ptCount val="16"/>
                <c:pt idx="0">
                  <c:v>1971</c:v>
                </c:pt>
                <c:pt idx="1">
                  <c:v>1972</c:v>
                </c:pt>
                <c:pt idx="2">
                  <c:v>1974</c:v>
                </c:pt>
                <c:pt idx="3">
                  <c:v>1974</c:v>
                </c:pt>
                <c:pt idx="4">
                  <c:v>1974</c:v>
                </c:pt>
                <c:pt idx="5">
                  <c:v>1975</c:v>
                </c:pt>
                <c:pt idx="6">
                  <c:v>1978</c:v>
                </c:pt>
                <c:pt idx="7">
                  <c:v>1981</c:v>
                </c:pt>
                <c:pt idx="8">
                  <c:v>1995</c:v>
                </c:pt>
                <c:pt idx="9">
                  <c:v>2008</c:v>
                </c:pt>
                <c:pt idx="10">
                  <c:v>2013</c:v>
                </c:pt>
                <c:pt idx="11">
                  <c:v>2014</c:v>
                </c:pt>
                <c:pt idx="12">
                  <c:v>2014</c:v>
                </c:pt>
                <c:pt idx="13">
                  <c:v>2016</c:v>
                </c:pt>
                <c:pt idx="14">
                  <c:v>2017</c:v>
                </c:pt>
                <c:pt idx="15">
                  <c:v>2018</c:v>
                </c:pt>
              </c:numCache>
            </c:numRef>
          </c:xVal>
          <c:yVal>
            <c:numRef>
              <c:f>'By Class'!$R$43:$R$58</c:f>
              <c:numCache>
                <c:formatCode>0</c:formatCode>
                <c:ptCount val="16"/>
                <c:pt idx="0">
                  <c:v>72231.511851461531</c:v>
                </c:pt>
                <c:pt idx="1">
                  <c:v>63245.553203367585</c:v>
                </c:pt>
                <c:pt idx="2">
                  <c:v>62469.504755442424</c:v>
                </c:pt>
                <c:pt idx="3">
                  <c:v>66666.666666666672</c:v>
                </c:pt>
                <c:pt idx="4">
                  <c:v>73484.692283495344</c:v>
                </c:pt>
                <c:pt idx="5">
                  <c:v>77349.246815376187</c:v>
                </c:pt>
                <c:pt idx="6">
                  <c:v>48304.589153964793</c:v>
                </c:pt>
                <c:pt idx="7">
                  <c:v>22841.609628806429</c:v>
                </c:pt>
                <c:pt idx="8">
                  <c:v>1414.2135623730951</c:v>
                </c:pt>
                <c:pt idx="9">
                  <c:v>714.58960101049638</c:v>
                </c:pt>
                <c:pt idx="10">
                  <c:v>319.37438845342626</c:v>
                </c:pt>
                <c:pt idx="11">
                  <c:v>210.95023109728984</c:v>
                </c:pt>
                <c:pt idx="12">
                  <c:v>206.55911179772889</c:v>
                </c:pt>
                <c:pt idx="13">
                  <c:v>194.62473604038075</c:v>
                </c:pt>
                <c:pt idx="14">
                  <c:v>143.86686351833993</c:v>
                </c:pt>
                <c:pt idx="15">
                  <c:v>109.85497686508783</c:v>
                </c:pt>
              </c:numCache>
            </c:numRef>
          </c:yVal>
          <c:smooth val="0"/>
          <c:extLst>
            <c:ext xmlns:c16="http://schemas.microsoft.com/office/drawing/2014/chart" uri="{C3380CC4-5D6E-409C-BE32-E72D297353CC}">
              <c16:uniqueId val="{00000001-A897-1247-BB7D-1D10708F543D}"/>
            </c:ext>
          </c:extLst>
        </c:ser>
        <c:ser>
          <c:idx val="2"/>
          <c:order val="2"/>
          <c:tx>
            <c:v>GPU</c:v>
          </c:tx>
          <c:spPr>
            <a:ln w="47625">
              <a:noFill/>
            </a:ln>
          </c:spPr>
          <c:xVal>
            <c:numRef>
              <c:f>'By Class'!$M$59:$M$97</c:f>
              <c:numCache>
                <c:formatCode>General</c:formatCode>
                <c:ptCount val="39"/>
                <c:pt idx="0">
                  <c:v>1997</c:v>
                </c:pt>
                <c:pt idx="1">
                  <c:v>1999</c:v>
                </c:pt>
                <c:pt idx="2">
                  <c:v>1999</c:v>
                </c:pt>
                <c:pt idx="3">
                  <c:v>2000</c:v>
                </c:pt>
                <c:pt idx="4">
                  <c:v>2000</c:v>
                </c:pt>
                <c:pt idx="5">
                  <c:v>2000</c:v>
                </c:pt>
                <c:pt idx="6">
                  <c:v>2001</c:v>
                </c:pt>
                <c:pt idx="7">
                  <c:v>2001</c:v>
                </c:pt>
                <c:pt idx="8">
                  <c:v>2002</c:v>
                </c:pt>
                <c:pt idx="9">
                  <c:v>2002</c:v>
                </c:pt>
                <c:pt idx="10">
                  <c:v>2003</c:v>
                </c:pt>
                <c:pt idx="11">
                  <c:v>2003</c:v>
                </c:pt>
                <c:pt idx="12">
                  <c:v>2004</c:v>
                </c:pt>
                <c:pt idx="13">
                  <c:v>2004</c:v>
                </c:pt>
                <c:pt idx="14">
                  <c:v>2005</c:v>
                </c:pt>
                <c:pt idx="15">
                  <c:v>2005</c:v>
                </c:pt>
                <c:pt idx="16">
                  <c:v>2006</c:v>
                </c:pt>
                <c:pt idx="17">
                  <c:v>2006</c:v>
                </c:pt>
                <c:pt idx="18">
                  <c:v>2006</c:v>
                </c:pt>
                <c:pt idx="19">
                  <c:v>2007</c:v>
                </c:pt>
                <c:pt idx="20">
                  <c:v>2007</c:v>
                </c:pt>
                <c:pt idx="21">
                  <c:v>2008</c:v>
                </c:pt>
                <c:pt idx="22">
                  <c:v>2008</c:v>
                </c:pt>
                <c:pt idx="23">
                  <c:v>2009</c:v>
                </c:pt>
                <c:pt idx="24">
                  <c:v>2010</c:v>
                </c:pt>
                <c:pt idx="25">
                  <c:v>2010</c:v>
                </c:pt>
                <c:pt idx="26">
                  <c:v>2010</c:v>
                </c:pt>
                <c:pt idx="27">
                  <c:v>2011</c:v>
                </c:pt>
                <c:pt idx="28">
                  <c:v>2012</c:v>
                </c:pt>
                <c:pt idx="29">
                  <c:v>2012</c:v>
                </c:pt>
                <c:pt idx="30">
                  <c:v>2013</c:v>
                </c:pt>
                <c:pt idx="31">
                  <c:v>2013</c:v>
                </c:pt>
                <c:pt idx="32">
                  <c:v>2014</c:v>
                </c:pt>
                <c:pt idx="33">
                  <c:v>2015</c:v>
                </c:pt>
                <c:pt idx="34">
                  <c:v>2015</c:v>
                </c:pt>
                <c:pt idx="35">
                  <c:v>2016</c:v>
                </c:pt>
                <c:pt idx="36">
                  <c:v>2017</c:v>
                </c:pt>
                <c:pt idx="37">
                  <c:v>2017</c:v>
                </c:pt>
                <c:pt idx="38">
                  <c:v>2017</c:v>
                </c:pt>
              </c:numCache>
            </c:numRef>
          </c:xVal>
          <c:yVal>
            <c:numRef>
              <c:f>'By Class'!$R$59:$R$97</c:f>
              <c:numCache>
                <c:formatCode>0</c:formatCode>
                <c:ptCount val="39"/>
                <c:pt idx="0">
                  <c:v>5070.9255283711</c:v>
                </c:pt>
                <c:pt idx="1">
                  <c:v>2958.0398915498081</c:v>
                </c:pt>
                <c:pt idx="2">
                  <c:v>2196.8356689843095</c:v>
                </c:pt>
                <c:pt idx="3">
                  <c:v>1802.7756377319945</c:v>
                </c:pt>
                <c:pt idx="4">
                  <c:v>1800</c:v>
                </c:pt>
                <c:pt idx="5">
                  <c:v>1798.1471945681571</c:v>
                </c:pt>
                <c:pt idx="6">
                  <c:v>1498.5372985307104</c:v>
                </c:pt>
                <c:pt idx="7">
                  <c:v>1064.581294844754</c:v>
                </c:pt>
                <c:pt idx="8">
                  <c:v>1501.3221686128043</c:v>
                </c:pt>
                <c:pt idx="9">
                  <c:v>1427.3693206630487</c:v>
                </c:pt>
                <c:pt idx="10">
                  <c:v>1365.0083747903759</c:v>
                </c:pt>
                <c:pt idx="11">
                  <c:v>1238.2783747337808</c:v>
                </c:pt>
                <c:pt idx="12">
                  <c:v>1362.4426593438714</c:v>
                </c:pt>
                <c:pt idx="13">
                  <c:v>1172.1236598046614</c:v>
                </c:pt>
                <c:pt idx="14">
                  <c:v>1048.3367307263918</c:v>
                </c:pt>
                <c:pt idx="15">
                  <c:v>947.20444555663005</c:v>
                </c:pt>
                <c:pt idx="16">
                  <c:v>957.60766921155141</c:v>
                </c:pt>
                <c:pt idx="17">
                  <c:v>957.42710775633805</c:v>
                </c:pt>
                <c:pt idx="18">
                  <c:v>839.55096032222696</c:v>
                </c:pt>
                <c:pt idx="19">
                  <c:v>774.59666924148326</c:v>
                </c:pt>
                <c:pt idx="20">
                  <c:v>655.52133665630674</c:v>
                </c:pt>
                <c:pt idx="21">
                  <c:v>542.26959038364748</c:v>
                </c:pt>
                <c:pt idx="22">
                  <c:v>641.42698058981853</c:v>
                </c:pt>
                <c:pt idx="23">
                  <c:v>393.77703441407112</c:v>
                </c:pt>
                <c:pt idx="24">
                  <c:v>383.85998078529212</c:v>
                </c:pt>
                <c:pt idx="25">
                  <c:v>416.33319989322655</c:v>
                </c:pt>
                <c:pt idx="26">
                  <c:v>405.43186850567133</c:v>
                </c:pt>
                <c:pt idx="27">
                  <c:v>290.91841316232063</c:v>
                </c:pt>
                <c:pt idx="28">
                  <c:v>288.18543935741639</c:v>
                </c:pt>
                <c:pt idx="29">
                  <c:v>281.4911866037607</c:v>
                </c:pt>
                <c:pt idx="30">
                  <c:v>269.44387170614959</c:v>
                </c:pt>
                <c:pt idx="31">
                  <c:v>263.67367999823097</c:v>
                </c:pt>
                <c:pt idx="32">
                  <c:v>276.65585397468379</c:v>
                </c:pt>
                <c:pt idx="33">
                  <c:v>272.39223715847248</c:v>
                </c:pt>
                <c:pt idx="34">
                  <c:v>258.77846149714907</c:v>
                </c:pt>
                <c:pt idx="35">
                  <c:v>199.67293518589753</c:v>
                </c:pt>
                <c:pt idx="36">
                  <c:v>226.77868380553633</c:v>
                </c:pt>
                <c:pt idx="37">
                  <c:v>196.7739820199815</c:v>
                </c:pt>
                <c:pt idx="38">
                  <c:v>196.53394723828657</c:v>
                </c:pt>
              </c:numCache>
            </c:numRef>
          </c:yVal>
          <c:smooth val="0"/>
          <c:extLst>
            <c:ext xmlns:c16="http://schemas.microsoft.com/office/drawing/2014/chart" uri="{C3380CC4-5D6E-409C-BE32-E72D297353CC}">
              <c16:uniqueId val="{00000002-A897-1247-BB7D-1D10708F543D}"/>
            </c:ext>
          </c:extLst>
        </c:ser>
        <c:ser>
          <c:idx val="3"/>
          <c:order val="3"/>
          <c:tx>
            <c:v>Server</c:v>
          </c:tx>
          <c:spPr>
            <a:ln w="47625">
              <a:noFill/>
            </a:ln>
          </c:spPr>
          <c:xVal>
            <c:numRef>
              <c:f>'By Class'!$M$98:$M$130</c:f>
              <c:numCache>
                <c:formatCode>General</c:formatCode>
                <c:ptCount val="33"/>
                <c:pt idx="0">
                  <c:v>1995</c:v>
                </c:pt>
                <c:pt idx="1">
                  <c:v>2002</c:v>
                </c:pt>
                <c:pt idx="2">
                  <c:v>2003</c:v>
                </c:pt>
                <c:pt idx="3">
                  <c:v>2004</c:v>
                </c:pt>
                <c:pt idx="4">
                  <c:v>2006</c:v>
                </c:pt>
                <c:pt idx="5">
                  <c:v>2007</c:v>
                </c:pt>
                <c:pt idx="6">
                  <c:v>2007</c:v>
                </c:pt>
                <c:pt idx="7">
                  <c:v>2008</c:v>
                </c:pt>
                <c:pt idx="8">
                  <c:v>2009</c:v>
                </c:pt>
                <c:pt idx="9">
                  <c:v>2010</c:v>
                </c:pt>
                <c:pt idx="10">
                  <c:v>2010</c:v>
                </c:pt>
                <c:pt idx="11">
                  <c:v>2010</c:v>
                </c:pt>
                <c:pt idx="12">
                  <c:v>2010</c:v>
                </c:pt>
                <c:pt idx="13">
                  <c:v>2010</c:v>
                </c:pt>
                <c:pt idx="14">
                  <c:v>2010</c:v>
                </c:pt>
                <c:pt idx="15">
                  <c:v>2011</c:v>
                </c:pt>
                <c:pt idx="16">
                  <c:v>2011</c:v>
                </c:pt>
                <c:pt idx="17">
                  <c:v>2012</c:v>
                </c:pt>
                <c:pt idx="18">
                  <c:v>2012</c:v>
                </c:pt>
                <c:pt idx="19">
                  <c:v>2012</c:v>
                </c:pt>
                <c:pt idx="20">
                  <c:v>2012</c:v>
                </c:pt>
                <c:pt idx="21">
                  <c:v>2013</c:v>
                </c:pt>
                <c:pt idx="22">
                  <c:v>2013</c:v>
                </c:pt>
                <c:pt idx="23">
                  <c:v>2014</c:v>
                </c:pt>
                <c:pt idx="24">
                  <c:v>2014</c:v>
                </c:pt>
                <c:pt idx="25">
                  <c:v>2014</c:v>
                </c:pt>
                <c:pt idx="26">
                  <c:v>2014</c:v>
                </c:pt>
                <c:pt idx="27">
                  <c:v>2015</c:v>
                </c:pt>
                <c:pt idx="28">
                  <c:v>2016</c:v>
                </c:pt>
                <c:pt idx="29">
                  <c:v>2017</c:v>
                </c:pt>
                <c:pt idx="30">
                  <c:v>2017</c:v>
                </c:pt>
                <c:pt idx="31">
                  <c:v>2017</c:v>
                </c:pt>
                <c:pt idx="32">
                  <c:v>2017</c:v>
                </c:pt>
              </c:numCache>
            </c:numRef>
          </c:xVal>
          <c:yVal>
            <c:numRef>
              <c:f>'By Class'!$R$98:$R$130</c:f>
              <c:numCache>
                <c:formatCode>0</c:formatCode>
                <c:ptCount val="33"/>
                <c:pt idx="0">
                  <c:v>7471.1566586561294</c:v>
                </c:pt>
                <c:pt idx="1">
                  <c:v>1383.3424607219874</c:v>
                </c:pt>
                <c:pt idx="2">
                  <c:v>955.08906493123436</c:v>
                </c:pt>
                <c:pt idx="3">
                  <c:v>854.24219617724907</c:v>
                </c:pt>
                <c:pt idx="4">
                  <c:v>592.10491916054684</c:v>
                </c:pt>
                <c:pt idx="5">
                  <c:v>781.81270232190468</c:v>
                </c:pt>
                <c:pt idx="6">
                  <c:v>657.41360567202059</c:v>
                </c:pt>
                <c:pt idx="7">
                  <c:v>514.525842018905</c:v>
                </c:pt>
                <c:pt idx="8">
                  <c:v>618.66255974631144</c:v>
                </c:pt>
                <c:pt idx="9">
                  <c:v>614.00325732035003</c:v>
                </c:pt>
                <c:pt idx="10">
                  <c:v>452.91081365783833</c:v>
                </c:pt>
                <c:pt idx="11">
                  <c:v>687.38635424337599</c:v>
                </c:pt>
                <c:pt idx="12">
                  <c:v>604.74315681476355</c:v>
                </c:pt>
                <c:pt idx="13">
                  <c:v>591.18525015429805</c:v>
                </c:pt>
                <c:pt idx="14">
                  <c:v>545.33595548783137</c:v>
                </c:pt>
                <c:pt idx="15">
                  <c:v>437.25213242793376</c:v>
                </c:pt>
                <c:pt idx="16">
                  <c:v>443.7601569801833</c:v>
                </c:pt>
                <c:pt idx="17">
                  <c:v>512.3475382979799</c:v>
                </c:pt>
                <c:pt idx="18">
                  <c:v>519.6152422706632</c:v>
                </c:pt>
                <c:pt idx="19">
                  <c:v>465.93015473449356</c:v>
                </c:pt>
                <c:pt idx="20">
                  <c:v>418.90795047091427</c:v>
                </c:pt>
                <c:pt idx="21">
                  <c:v>370.99111660813458</c:v>
                </c:pt>
                <c:pt idx="22">
                  <c:v>393.3978962347216</c:v>
                </c:pt>
                <c:pt idx="23">
                  <c:v>369.51111152232153</c:v>
                </c:pt>
                <c:pt idx="24">
                  <c:v>354.29089991607327</c:v>
                </c:pt>
                <c:pt idx="25">
                  <c:v>328.93768406797051</c:v>
                </c:pt>
                <c:pt idx="26">
                  <c:v>344.79688526193348</c:v>
                </c:pt>
                <c:pt idx="27">
                  <c:v>412.21937367144108</c:v>
                </c:pt>
                <c:pt idx="28">
                  <c:v>251.66114784235833</c:v>
                </c:pt>
                <c:pt idx="29">
                  <c:v>200</c:v>
                </c:pt>
                <c:pt idx="30">
                  <c:v>337.7844884771024</c:v>
                </c:pt>
                <c:pt idx="31">
                  <c:v>294.74565306378992</c:v>
                </c:pt>
                <c:pt idx="32">
                  <c:v>200</c:v>
                </c:pt>
              </c:numCache>
            </c:numRef>
          </c:yVal>
          <c:smooth val="0"/>
          <c:extLst>
            <c:ext xmlns:c16="http://schemas.microsoft.com/office/drawing/2014/chart" uri="{C3380CC4-5D6E-409C-BE32-E72D297353CC}">
              <c16:uniqueId val="{00000003-A897-1247-BB7D-1D10708F543D}"/>
            </c:ext>
          </c:extLst>
        </c:ser>
        <c:ser>
          <c:idx val="4"/>
          <c:order val="4"/>
          <c:tx>
            <c:v>Trend</c:v>
          </c:tx>
          <c:spPr>
            <a:ln w="25400">
              <a:solidFill>
                <a:schemeClr val="tx1"/>
              </a:solidFill>
            </a:ln>
          </c:spPr>
          <c:marker>
            <c:symbol val="none"/>
          </c:marker>
          <c:xVal>
            <c:numRef>
              <c:f>'By Class'!$A$143:$A$144</c:f>
              <c:numCache>
                <c:formatCode>General</c:formatCode>
                <c:ptCount val="2"/>
                <c:pt idx="0">
                  <c:v>1970</c:v>
                </c:pt>
                <c:pt idx="1">
                  <c:v>2018</c:v>
                </c:pt>
              </c:numCache>
            </c:numRef>
          </c:xVal>
          <c:yVal>
            <c:numRef>
              <c:f>'By Class'!$E$143:$E$144</c:f>
              <c:numCache>
                <c:formatCode>0.000</c:formatCode>
                <c:ptCount val="2"/>
                <c:pt idx="0">
                  <c:v>133497.77429880557</c:v>
                </c:pt>
                <c:pt idx="1">
                  <c:v>168.07044629264615</c:v>
                </c:pt>
              </c:numCache>
            </c:numRef>
          </c:yVal>
          <c:smooth val="0"/>
          <c:extLst>
            <c:ext xmlns:c16="http://schemas.microsoft.com/office/drawing/2014/chart" uri="{C3380CC4-5D6E-409C-BE32-E72D297353CC}">
              <c16:uniqueId val="{00000004-A897-1247-BB7D-1D10708F543D}"/>
            </c:ext>
          </c:extLst>
        </c:ser>
        <c:dLbls>
          <c:showLegendKey val="0"/>
          <c:showVal val="0"/>
          <c:showCatName val="0"/>
          <c:showSerName val="0"/>
          <c:showPercent val="0"/>
          <c:showBubbleSize val="0"/>
        </c:dLbls>
        <c:axId val="-2145181968"/>
        <c:axId val="-2145177936"/>
      </c:scatterChart>
      <c:valAx>
        <c:axId val="-2145181968"/>
        <c:scaling>
          <c:orientation val="minMax"/>
          <c:max val="2020"/>
          <c:min val="1970"/>
        </c:scaling>
        <c:delete val="0"/>
        <c:axPos val="b"/>
        <c:title>
          <c:tx>
            <c:rich>
              <a:bodyPr/>
              <a:lstStyle/>
              <a:p>
                <a:pPr>
                  <a:defRPr/>
                </a:pPr>
                <a:r>
                  <a:rPr lang="en-US"/>
                  <a:t>Year</a:t>
                </a:r>
              </a:p>
            </c:rich>
          </c:tx>
          <c:overlay val="0"/>
        </c:title>
        <c:numFmt formatCode="General" sourceLinked="1"/>
        <c:majorTickMark val="none"/>
        <c:minorTickMark val="none"/>
        <c:tickLblPos val="nextTo"/>
        <c:crossAx val="-2145177936"/>
        <c:crosses val="autoZero"/>
        <c:crossBetween val="midCat"/>
      </c:valAx>
      <c:valAx>
        <c:axId val="-2145177936"/>
        <c:scaling>
          <c:logBase val="10"/>
          <c:orientation val="minMax"/>
          <c:max val="100000"/>
          <c:min val="100"/>
        </c:scaling>
        <c:delete val="0"/>
        <c:axPos val="l"/>
        <c:majorGridlines/>
        <c:title>
          <c:tx>
            <c:rich>
              <a:bodyPr/>
              <a:lstStyle/>
              <a:p>
                <a:pPr>
                  <a:defRPr/>
                </a:pPr>
                <a:r>
                  <a:rPr lang="en-US"/>
                  <a:t>Sqrt(A/N) (nm)</a:t>
                </a:r>
              </a:p>
            </c:rich>
          </c:tx>
          <c:overlay val="0"/>
        </c:title>
        <c:numFmt formatCode="#,##0" sourceLinked="0"/>
        <c:majorTickMark val="none"/>
        <c:minorTickMark val="none"/>
        <c:tickLblPos val="nextTo"/>
        <c:crossAx val="-2145181968"/>
        <c:crosses val="autoZero"/>
        <c:crossBetween val="midCat"/>
        <c:minorUnit val="10"/>
      </c:valAx>
    </c:plotArea>
    <c:legend>
      <c:legendPos val="r"/>
      <c:overlay val="0"/>
    </c:legend>
    <c:plotVisOnly val="1"/>
    <c:dispBlanksAs val="gap"/>
    <c:showDLblsOverMax val="0"/>
  </c:chart>
  <c:spPr>
    <a:solidFill>
      <a:schemeClr val="lt1"/>
    </a:solidFill>
    <a:ln w="25400" cap="flat" cmpd="sng" algn="ctr">
      <a:solidFill>
        <a:schemeClr val="accent1"/>
      </a:solidFill>
      <a:prstDash val="solid"/>
    </a:ln>
    <a:effectLst/>
  </c:spPr>
  <c:txPr>
    <a:bodyPr/>
    <a:lstStyle/>
    <a:p>
      <a:pPr>
        <a:defRPr>
          <a:solidFill>
            <a:schemeClr val="dk1"/>
          </a:solidFill>
          <a:latin typeface="+mn-lt"/>
          <a:ea typeface="+mn-ea"/>
          <a:cs typeface="+mn-cs"/>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9"/>
    </mc:Choice>
    <mc:Fallback>
      <c:style val="9"/>
    </mc:Fallback>
  </mc:AlternateContent>
  <c:chart>
    <c:title>
      <c:tx>
        <c:rich>
          <a:bodyPr/>
          <a:lstStyle/>
          <a:p>
            <a:pPr>
              <a:defRPr/>
            </a:pPr>
            <a:r>
              <a:rPr lang="en-US"/>
              <a:t>Linear Spacing by Year</a:t>
            </a:r>
          </a:p>
        </c:rich>
      </c:tx>
      <c:overlay val="0"/>
    </c:title>
    <c:autoTitleDeleted val="0"/>
    <c:plotArea>
      <c:layout/>
      <c:scatterChart>
        <c:scatterStyle val="lineMarker"/>
        <c:varyColors val="0"/>
        <c:ser>
          <c:idx val="0"/>
          <c:order val="0"/>
          <c:tx>
            <c:v>Desktop</c:v>
          </c:tx>
          <c:spPr>
            <a:ln w="47625">
              <a:noFill/>
            </a:ln>
          </c:spPr>
          <c:xVal>
            <c:numRef>
              <c:f>'By Class'!$M$2:$M$42</c:f>
              <c:numCache>
                <c:formatCode>General</c:formatCode>
                <c:ptCount val="41"/>
                <c:pt idx="0">
                  <c:v>1976</c:v>
                </c:pt>
                <c:pt idx="1">
                  <c:v>1976</c:v>
                </c:pt>
                <c:pt idx="2">
                  <c:v>1978</c:v>
                </c:pt>
                <c:pt idx="3">
                  <c:v>1979</c:v>
                </c:pt>
                <c:pt idx="4">
                  <c:v>1982</c:v>
                </c:pt>
                <c:pt idx="5">
                  <c:v>1982</c:v>
                </c:pt>
                <c:pt idx="6">
                  <c:v>1984</c:v>
                </c:pt>
                <c:pt idx="7">
                  <c:v>1985</c:v>
                </c:pt>
                <c:pt idx="8">
                  <c:v>1986</c:v>
                </c:pt>
                <c:pt idx="9">
                  <c:v>1986</c:v>
                </c:pt>
                <c:pt idx="10">
                  <c:v>1989</c:v>
                </c:pt>
                <c:pt idx="11">
                  <c:v>1991</c:v>
                </c:pt>
                <c:pt idx="12">
                  <c:v>1993</c:v>
                </c:pt>
                <c:pt idx="13">
                  <c:v>1996</c:v>
                </c:pt>
                <c:pt idx="14">
                  <c:v>1997</c:v>
                </c:pt>
                <c:pt idx="15">
                  <c:v>1997</c:v>
                </c:pt>
                <c:pt idx="16">
                  <c:v>1998</c:v>
                </c:pt>
                <c:pt idx="17">
                  <c:v>1999</c:v>
                </c:pt>
                <c:pt idx="18">
                  <c:v>1999</c:v>
                </c:pt>
                <c:pt idx="19">
                  <c:v>1999</c:v>
                </c:pt>
                <c:pt idx="20">
                  <c:v>1999</c:v>
                </c:pt>
                <c:pt idx="21">
                  <c:v>2000</c:v>
                </c:pt>
                <c:pt idx="22">
                  <c:v>2000</c:v>
                </c:pt>
                <c:pt idx="23">
                  <c:v>2001</c:v>
                </c:pt>
                <c:pt idx="24">
                  <c:v>2002</c:v>
                </c:pt>
                <c:pt idx="25">
                  <c:v>2003</c:v>
                </c:pt>
                <c:pt idx="26">
                  <c:v>2003</c:v>
                </c:pt>
                <c:pt idx="27">
                  <c:v>2004</c:v>
                </c:pt>
                <c:pt idx="28">
                  <c:v>2005</c:v>
                </c:pt>
                <c:pt idx="29">
                  <c:v>2006</c:v>
                </c:pt>
                <c:pt idx="30">
                  <c:v>2006</c:v>
                </c:pt>
                <c:pt idx="31">
                  <c:v>2007</c:v>
                </c:pt>
                <c:pt idx="32">
                  <c:v>2007</c:v>
                </c:pt>
                <c:pt idx="33">
                  <c:v>2008</c:v>
                </c:pt>
                <c:pt idx="34">
                  <c:v>2008</c:v>
                </c:pt>
                <c:pt idx="35">
                  <c:v>2008</c:v>
                </c:pt>
                <c:pt idx="36">
                  <c:v>2011</c:v>
                </c:pt>
                <c:pt idx="37">
                  <c:v>2012</c:v>
                </c:pt>
                <c:pt idx="38">
                  <c:v>2012</c:v>
                </c:pt>
                <c:pt idx="39">
                  <c:v>2014</c:v>
                </c:pt>
                <c:pt idx="40">
                  <c:v>2015</c:v>
                </c:pt>
              </c:numCache>
            </c:numRef>
          </c:xVal>
          <c:yVal>
            <c:numRef>
              <c:f>'By Class'!$R$2:$R$42</c:f>
              <c:numCache>
                <c:formatCode>0</c:formatCode>
                <c:ptCount val="41"/>
                <c:pt idx="0">
                  <c:v>55470.019622522908</c:v>
                </c:pt>
                <c:pt idx="1">
                  <c:v>46017.899330842221</c:v>
                </c:pt>
                <c:pt idx="2">
                  <c:v>33733.233383160274</c:v>
                </c:pt>
                <c:pt idx="3">
                  <c:v>25437.350953458419</c:v>
                </c:pt>
                <c:pt idx="4">
                  <c:v>33028.912953790816</c:v>
                </c:pt>
                <c:pt idx="5">
                  <c:v>19122.542764785358</c:v>
                </c:pt>
                <c:pt idx="6">
                  <c:v>21151.08557622118</c:v>
                </c:pt>
                <c:pt idx="7">
                  <c:v>19446.89739217591</c:v>
                </c:pt>
                <c:pt idx="8">
                  <c:v>44721.359549995796</c:v>
                </c:pt>
                <c:pt idx="9">
                  <c:v>34641.016151377546</c:v>
                </c:pt>
                <c:pt idx="10">
                  <c:v>12107.063125183968</c:v>
                </c:pt>
                <c:pt idx="11">
                  <c:v>12560.962454277847</c:v>
                </c:pt>
                <c:pt idx="12">
                  <c:v>9738.5168109635342</c:v>
                </c:pt>
                <c:pt idx="13">
                  <c:v>7640.1631542301384</c:v>
                </c:pt>
                <c:pt idx="14">
                  <c:v>5099.0195135927843</c:v>
                </c:pt>
                <c:pt idx="15">
                  <c:v>4290.5816516051655</c:v>
                </c:pt>
                <c:pt idx="16">
                  <c:v>3881.580434135903</c:v>
                </c:pt>
                <c:pt idx="17">
                  <c:v>3670.6517419289885</c:v>
                </c:pt>
                <c:pt idx="18">
                  <c:v>2353.7005126579688</c:v>
                </c:pt>
                <c:pt idx="19">
                  <c:v>2891.9952219248848</c:v>
                </c:pt>
                <c:pt idx="20">
                  <c:v>2563.0729731502829</c:v>
                </c:pt>
                <c:pt idx="21">
                  <c:v>1951.8001458970664</c:v>
                </c:pt>
                <c:pt idx="22">
                  <c:v>2273.0302828309759</c:v>
                </c:pt>
                <c:pt idx="23">
                  <c:v>1341.6407864998737</c:v>
                </c:pt>
                <c:pt idx="24">
                  <c:v>1623.6882817719775</c:v>
                </c:pt>
                <c:pt idx="25">
                  <c:v>1363.8316730493257</c:v>
                </c:pt>
                <c:pt idx="26">
                  <c:v>1349.9903822271326</c:v>
                </c:pt>
                <c:pt idx="27">
                  <c:v>991.03120896511484</c:v>
                </c:pt>
                <c:pt idx="28">
                  <c:v>919.86621100779985</c:v>
                </c:pt>
                <c:pt idx="29">
                  <c:v>699.37860618023535</c:v>
                </c:pt>
                <c:pt idx="30">
                  <c:v>701.00565954056583</c:v>
                </c:pt>
                <c:pt idx="31">
                  <c:v>810.43490406559522</c:v>
                </c:pt>
                <c:pt idx="32">
                  <c:v>510.23585977801122</c:v>
                </c:pt>
                <c:pt idx="33">
                  <c:v>600.72420062570416</c:v>
                </c:pt>
                <c:pt idx="34">
                  <c:v>599.81757372640061</c:v>
                </c:pt>
                <c:pt idx="35">
                  <c:v>583.41185550161879</c:v>
                </c:pt>
                <c:pt idx="36">
                  <c:v>431.5169713368457</c:v>
                </c:pt>
                <c:pt idx="37">
                  <c:v>434.50556757982571</c:v>
                </c:pt>
                <c:pt idx="38">
                  <c:v>338.06170189140659</c:v>
                </c:pt>
                <c:pt idx="39">
                  <c:v>355.56795613296123</c:v>
                </c:pt>
                <c:pt idx="40">
                  <c:v>264.57513110645903</c:v>
                </c:pt>
              </c:numCache>
            </c:numRef>
          </c:yVal>
          <c:smooth val="0"/>
          <c:extLst>
            <c:ext xmlns:c16="http://schemas.microsoft.com/office/drawing/2014/chart" uri="{C3380CC4-5D6E-409C-BE32-E72D297353CC}">
              <c16:uniqueId val="{00000000-93F3-584D-9BE3-2855A9D741C7}"/>
            </c:ext>
          </c:extLst>
        </c:ser>
        <c:ser>
          <c:idx val="1"/>
          <c:order val="1"/>
          <c:tx>
            <c:v>Embedded</c:v>
          </c:tx>
          <c:spPr>
            <a:ln w="47625">
              <a:noFill/>
            </a:ln>
          </c:spPr>
          <c:xVal>
            <c:numRef>
              <c:f>'By Class'!$M$43:$M$58</c:f>
              <c:numCache>
                <c:formatCode>General</c:formatCode>
                <c:ptCount val="16"/>
                <c:pt idx="0">
                  <c:v>1971</c:v>
                </c:pt>
                <c:pt idx="1">
                  <c:v>1972</c:v>
                </c:pt>
                <c:pt idx="2">
                  <c:v>1974</c:v>
                </c:pt>
                <c:pt idx="3">
                  <c:v>1974</c:v>
                </c:pt>
                <c:pt idx="4">
                  <c:v>1974</c:v>
                </c:pt>
                <c:pt idx="5">
                  <c:v>1975</c:v>
                </c:pt>
                <c:pt idx="6">
                  <c:v>1978</c:v>
                </c:pt>
                <c:pt idx="7">
                  <c:v>1981</c:v>
                </c:pt>
                <c:pt idx="8">
                  <c:v>1995</c:v>
                </c:pt>
                <c:pt idx="9">
                  <c:v>2008</c:v>
                </c:pt>
                <c:pt idx="10">
                  <c:v>2013</c:v>
                </c:pt>
                <c:pt idx="11">
                  <c:v>2014</c:v>
                </c:pt>
                <c:pt idx="12">
                  <c:v>2014</c:v>
                </c:pt>
                <c:pt idx="13">
                  <c:v>2016</c:v>
                </c:pt>
                <c:pt idx="14">
                  <c:v>2017</c:v>
                </c:pt>
                <c:pt idx="15">
                  <c:v>2018</c:v>
                </c:pt>
              </c:numCache>
            </c:numRef>
          </c:xVal>
          <c:yVal>
            <c:numRef>
              <c:f>'By Class'!$R$43:$R$58</c:f>
              <c:numCache>
                <c:formatCode>0</c:formatCode>
                <c:ptCount val="16"/>
                <c:pt idx="0">
                  <c:v>72231.511851461531</c:v>
                </c:pt>
                <c:pt idx="1">
                  <c:v>63245.553203367585</c:v>
                </c:pt>
                <c:pt idx="2">
                  <c:v>62469.504755442424</c:v>
                </c:pt>
                <c:pt idx="3">
                  <c:v>66666.666666666672</c:v>
                </c:pt>
                <c:pt idx="4">
                  <c:v>73484.692283495344</c:v>
                </c:pt>
                <c:pt idx="5">
                  <c:v>77349.246815376187</c:v>
                </c:pt>
                <c:pt idx="6">
                  <c:v>48304.589153964793</c:v>
                </c:pt>
                <c:pt idx="7">
                  <c:v>22841.609628806429</c:v>
                </c:pt>
                <c:pt idx="8">
                  <c:v>1414.2135623730951</c:v>
                </c:pt>
                <c:pt idx="9">
                  <c:v>714.58960101049638</c:v>
                </c:pt>
                <c:pt idx="10">
                  <c:v>319.37438845342626</c:v>
                </c:pt>
                <c:pt idx="11">
                  <c:v>210.95023109728984</c:v>
                </c:pt>
                <c:pt idx="12">
                  <c:v>206.55911179772889</c:v>
                </c:pt>
                <c:pt idx="13">
                  <c:v>194.62473604038075</c:v>
                </c:pt>
                <c:pt idx="14">
                  <c:v>143.86686351833993</c:v>
                </c:pt>
                <c:pt idx="15">
                  <c:v>109.85497686508783</c:v>
                </c:pt>
              </c:numCache>
            </c:numRef>
          </c:yVal>
          <c:smooth val="0"/>
          <c:extLst>
            <c:ext xmlns:c16="http://schemas.microsoft.com/office/drawing/2014/chart" uri="{C3380CC4-5D6E-409C-BE32-E72D297353CC}">
              <c16:uniqueId val="{00000001-93F3-584D-9BE3-2855A9D741C7}"/>
            </c:ext>
          </c:extLst>
        </c:ser>
        <c:ser>
          <c:idx val="2"/>
          <c:order val="2"/>
          <c:tx>
            <c:v>GPU</c:v>
          </c:tx>
          <c:spPr>
            <a:ln w="47625">
              <a:noFill/>
            </a:ln>
          </c:spPr>
          <c:xVal>
            <c:numRef>
              <c:f>'By Class'!$M$59:$M$97</c:f>
              <c:numCache>
                <c:formatCode>General</c:formatCode>
                <c:ptCount val="39"/>
                <c:pt idx="0">
                  <c:v>1997</c:v>
                </c:pt>
                <c:pt idx="1">
                  <c:v>1999</c:v>
                </c:pt>
                <c:pt idx="2">
                  <c:v>1999</c:v>
                </c:pt>
                <c:pt idx="3">
                  <c:v>2000</c:v>
                </c:pt>
                <c:pt idx="4">
                  <c:v>2000</c:v>
                </c:pt>
                <c:pt idx="5">
                  <c:v>2000</c:v>
                </c:pt>
                <c:pt idx="6">
                  <c:v>2001</c:v>
                </c:pt>
                <c:pt idx="7">
                  <c:v>2001</c:v>
                </c:pt>
                <c:pt idx="8">
                  <c:v>2002</c:v>
                </c:pt>
                <c:pt idx="9">
                  <c:v>2002</c:v>
                </c:pt>
                <c:pt idx="10">
                  <c:v>2003</c:v>
                </c:pt>
                <c:pt idx="11">
                  <c:v>2003</c:v>
                </c:pt>
                <c:pt idx="12">
                  <c:v>2004</c:v>
                </c:pt>
                <c:pt idx="13">
                  <c:v>2004</c:v>
                </c:pt>
                <c:pt idx="14">
                  <c:v>2005</c:v>
                </c:pt>
                <c:pt idx="15">
                  <c:v>2005</c:v>
                </c:pt>
                <c:pt idx="16">
                  <c:v>2006</c:v>
                </c:pt>
                <c:pt idx="17">
                  <c:v>2006</c:v>
                </c:pt>
                <c:pt idx="18">
                  <c:v>2006</c:v>
                </c:pt>
                <c:pt idx="19">
                  <c:v>2007</c:v>
                </c:pt>
                <c:pt idx="20">
                  <c:v>2007</c:v>
                </c:pt>
                <c:pt idx="21">
                  <c:v>2008</c:v>
                </c:pt>
                <c:pt idx="22">
                  <c:v>2008</c:v>
                </c:pt>
                <c:pt idx="23">
                  <c:v>2009</c:v>
                </c:pt>
                <c:pt idx="24">
                  <c:v>2010</c:v>
                </c:pt>
                <c:pt idx="25">
                  <c:v>2010</c:v>
                </c:pt>
                <c:pt idx="26">
                  <c:v>2010</c:v>
                </c:pt>
                <c:pt idx="27">
                  <c:v>2011</c:v>
                </c:pt>
                <c:pt idx="28">
                  <c:v>2012</c:v>
                </c:pt>
                <c:pt idx="29">
                  <c:v>2012</c:v>
                </c:pt>
                <c:pt idx="30">
                  <c:v>2013</c:v>
                </c:pt>
                <c:pt idx="31">
                  <c:v>2013</c:v>
                </c:pt>
                <c:pt idx="32">
                  <c:v>2014</c:v>
                </c:pt>
                <c:pt idx="33">
                  <c:v>2015</c:v>
                </c:pt>
                <c:pt idx="34">
                  <c:v>2015</c:v>
                </c:pt>
                <c:pt idx="35">
                  <c:v>2016</c:v>
                </c:pt>
                <c:pt idx="36">
                  <c:v>2017</c:v>
                </c:pt>
                <c:pt idx="37">
                  <c:v>2017</c:v>
                </c:pt>
                <c:pt idx="38">
                  <c:v>2017</c:v>
                </c:pt>
              </c:numCache>
            </c:numRef>
          </c:xVal>
          <c:yVal>
            <c:numRef>
              <c:f>'By Class'!$R$59:$R$97</c:f>
              <c:numCache>
                <c:formatCode>0</c:formatCode>
                <c:ptCount val="39"/>
                <c:pt idx="0">
                  <c:v>5070.9255283711</c:v>
                </c:pt>
                <c:pt idx="1">
                  <c:v>2958.0398915498081</c:v>
                </c:pt>
                <c:pt idx="2">
                  <c:v>2196.8356689843095</c:v>
                </c:pt>
                <c:pt idx="3">
                  <c:v>1802.7756377319945</c:v>
                </c:pt>
                <c:pt idx="4">
                  <c:v>1800</c:v>
                </c:pt>
                <c:pt idx="5">
                  <c:v>1798.1471945681571</c:v>
                </c:pt>
                <c:pt idx="6">
                  <c:v>1498.5372985307104</c:v>
                </c:pt>
                <c:pt idx="7">
                  <c:v>1064.581294844754</c:v>
                </c:pt>
                <c:pt idx="8">
                  <c:v>1501.3221686128043</c:v>
                </c:pt>
                <c:pt idx="9">
                  <c:v>1427.3693206630487</c:v>
                </c:pt>
                <c:pt idx="10">
                  <c:v>1365.0083747903759</c:v>
                </c:pt>
                <c:pt idx="11">
                  <c:v>1238.2783747337808</c:v>
                </c:pt>
                <c:pt idx="12">
                  <c:v>1362.4426593438714</c:v>
                </c:pt>
                <c:pt idx="13">
                  <c:v>1172.1236598046614</c:v>
                </c:pt>
                <c:pt idx="14">
                  <c:v>1048.3367307263918</c:v>
                </c:pt>
                <c:pt idx="15">
                  <c:v>947.20444555663005</c:v>
                </c:pt>
                <c:pt idx="16">
                  <c:v>957.60766921155141</c:v>
                </c:pt>
                <c:pt idx="17">
                  <c:v>957.42710775633805</c:v>
                </c:pt>
                <c:pt idx="18">
                  <c:v>839.55096032222696</c:v>
                </c:pt>
                <c:pt idx="19">
                  <c:v>774.59666924148326</c:v>
                </c:pt>
                <c:pt idx="20">
                  <c:v>655.52133665630674</c:v>
                </c:pt>
                <c:pt idx="21">
                  <c:v>542.26959038364748</c:v>
                </c:pt>
                <c:pt idx="22">
                  <c:v>641.42698058981853</c:v>
                </c:pt>
                <c:pt idx="23">
                  <c:v>393.77703441407112</c:v>
                </c:pt>
                <c:pt idx="24">
                  <c:v>383.85998078529212</c:v>
                </c:pt>
                <c:pt idx="25">
                  <c:v>416.33319989322655</c:v>
                </c:pt>
                <c:pt idx="26">
                  <c:v>405.43186850567133</c:v>
                </c:pt>
                <c:pt idx="27">
                  <c:v>290.91841316232063</c:v>
                </c:pt>
                <c:pt idx="28">
                  <c:v>288.18543935741639</c:v>
                </c:pt>
                <c:pt idx="29">
                  <c:v>281.4911866037607</c:v>
                </c:pt>
                <c:pt idx="30">
                  <c:v>269.44387170614959</c:v>
                </c:pt>
                <c:pt idx="31">
                  <c:v>263.67367999823097</c:v>
                </c:pt>
                <c:pt idx="32">
                  <c:v>276.65585397468379</c:v>
                </c:pt>
                <c:pt idx="33">
                  <c:v>272.39223715847248</c:v>
                </c:pt>
                <c:pt idx="34">
                  <c:v>258.77846149714907</c:v>
                </c:pt>
                <c:pt idx="35">
                  <c:v>199.67293518589753</c:v>
                </c:pt>
                <c:pt idx="36">
                  <c:v>226.77868380553633</c:v>
                </c:pt>
                <c:pt idx="37">
                  <c:v>196.7739820199815</c:v>
                </c:pt>
                <c:pt idx="38">
                  <c:v>196.53394723828657</c:v>
                </c:pt>
              </c:numCache>
            </c:numRef>
          </c:yVal>
          <c:smooth val="0"/>
          <c:extLst>
            <c:ext xmlns:c16="http://schemas.microsoft.com/office/drawing/2014/chart" uri="{C3380CC4-5D6E-409C-BE32-E72D297353CC}">
              <c16:uniqueId val="{00000002-93F3-584D-9BE3-2855A9D741C7}"/>
            </c:ext>
          </c:extLst>
        </c:ser>
        <c:ser>
          <c:idx val="3"/>
          <c:order val="3"/>
          <c:tx>
            <c:v>Server</c:v>
          </c:tx>
          <c:spPr>
            <a:ln w="47625">
              <a:noFill/>
            </a:ln>
          </c:spPr>
          <c:xVal>
            <c:numRef>
              <c:f>'By Class'!$M$98:$M$130</c:f>
              <c:numCache>
                <c:formatCode>General</c:formatCode>
                <c:ptCount val="33"/>
                <c:pt idx="0">
                  <c:v>1995</c:v>
                </c:pt>
                <c:pt idx="1">
                  <c:v>2002</c:v>
                </c:pt>
                <c:pt idx="2">
                  <c:v>2003</c:v>
                </c:pt>
                <c:pt idx="3">
                  <c:v>2004</c:v>
                </c:pt>
                <c:pt idx="4">
                  <c:v>2006</c:v>
                </c:pt>
                <c:pt idx="5">
                  <c:v>2007</c:v>
                </c:pt>
                <c:pt idx="6">
                  <c:v>2007</c:v>
                </c:pt>
                <c:pt idx="7">
                  <c:v>2008</c:v>
                </c:pt>
                <c:pt idx="8">
                  <c:v>2009</c:v>
                </c:pt>
                <c:pt idx="9">
                  <c:v>2010</c:v>
                </c:pt>
                <c:pt idx="10">
                  <c:v>2010</c:v>
                </c:pt>
                <c:pt idx="11">
                  <c:v>2010</c:v>
                </c:pt>
                <c:pt idx="12">
                  <c:v>2010</c:v>
                </c:pt>
                <c:pt idx="13">
                  <c:v>2010</c:v>
                </c:pt>
                <c:pt idx="14">
                  <c:v>2010</c:v>
                </c:pt>
                <c:pt idx="15">
                  <c:v>2011</c:v>
                </c:pt>
                <c:pt idx="16">
                  <c:v>2011</c:v>
                </c:pt>
                <c:pt idx="17">
                  <c:v>2012</c:v>
                </c:pt>
                <c:pt idx="18">
                  <c:v>2012</c:v>
                </c:pt>
                <c:pt idx="19">
                  <c:v>2012</c:v>
                </c:pt>
                <c:pt idx="20">
                  <c:v>2012</c:v>
                </c:pt>
                <c:pt idx="21">
                  <c:v>2013</c:v>
                </c:pt>
                <c:pt idx="22">
                  <c:v>2013</c:v>
                </c:pt>
                <c:pt idx="23">
                  <c:v>2014</c:v>
                </c:pt>
                <c:pt idx="24">
                  <c:v>2014</c:v>
                </c:pt>
                <c:pt idx="25">
                  <c:v>2014</c:v>
                </c:pt>
                <c:pt idx="26">
                  <c:v>2014</c:v>
                </c:pt>
                <c:pt idx="27">
                  <c:v>2015</c:v>
                </c:pt>
                <c:pt idx="28">
                  <c:v>2016</c:v>
                </c:pt>
                <c:pt idx="29">
                  <c:v>2017</c:v>
                </c:pt>
                <c:pt idx="30">
                  <c:v>2017</c:v>
                </c:pt>
                <c:pt idx="31">
                  <c:v>2017</c:v>
                </c:pt>
                <c:pt idx="32">
                  <c:v>2017</c:v>
                </c:pt>
              </c:numCache>
            </c:numRef>
          </c:xVal>
          <c:yVal>
            <c:numRef>
              <c:f>'By Class'!$R$98:$R$130</c:f>
              <c:numCache>
                <c:formatCode>0</c:formatCode>
                <c:ptCount val="33"/>
                <c:pt idx="0">
                  <c:v>7471.1566586561294</c:v>
                </c:pt>
                <c:pt idx="1">
                  <c:v>1383.3424607219874</c:v>
                </c:pt>
                <c:pt idx="2">
                  <c:v>955.08906493123436</c:v>
                </c:pt>
                <c:pt idx="3">
                  <c:v>854.24219617724907</c:v>
                </c:pt>
                <c:pt idx="4">
                  <c:v>592.10491916054684</c:v>
                </c:pt>
                <c:pt idx="5">
                  <c:v>781.81270232190468</c:v>
                </c:pt>
                <c:pt idx="6">
                  <c:v>657.41360567202059</c:v>
                </c:pt>
                <c:pt idx="7">
                  <c:v>514.525842018905</c:v>
                </c:pt>
                <c:pt idx="8">
                  <c:v>618.66255974631144</c:v>
                </c:pt>
                <c:pt idx="9">
                  <c:v>614.00325732035003</c:v>
                </c:pt>
                <c:pt idx="10">
                  <c:v>452.91081365783833</c:v>
                </c:pt>
                <c:pt idx="11">
                  <c:v>687.38635424337599</c:v>
                </c:pt>
                <c:pt idx="12">
                  <c:v>604.74315681476355</c:v>
                </c:pt>
                <c:pt idx="13">
                  <c:v>591.18525015429805</c:v>
                </c:pt>
                <c:pt idx="14">
                  <c:v>545.33595548783137</c:v>
                </c:pt>
                <c:pt idx="15">
                  <c:v>437.25213242793376</c:v>
                </c:pt>
                <c:pt idx="16">
                  <c:v>443.7601569801833</c:v>
                </c:pt>
                <c:pt idx="17">
                  <c:v>512.3475382979799</c:v>
                </c:pt>
                <c:pt idx="18">
                  <c:v>519.6152422706632</c:v>
                </c:pt>
                <c:pt idx="19">
                  <c:v>465.93015473449356</c:v>
                </c:pt>
                <c:pt idx="20">
                  <c:v>418.90795047091427</c:v>
                </c:pt>
                <c:pt idx="21">
                  <c:v>370.99111660813458</c:v>
                </c:pt>
                <c:pt idx="22">
                  <c:v>393.3978962347216</c:v>
                </c:pt>
                <c:pt idx="23">
                  <c:v>369.51111152232153</c:v>
                </c:pt>
                <c:pt idx="24">
                  <c:v>354.29089991607327</c:v>
                </c:pt>
                <c:pt idx="25">
                  <c:v>328.93768406797051</c:v>
                </c:pt>
                <c:pt idx="26">
                  <c:v>344.79688526193348</c:v>
                </c:pt>
                <c:pt idx="27">
                  <c:v>412.21937367144108</c:v>
                </c:pt>
                <c:pt idx="28">
                  <c:v>251.66114784235833</c:v>
                </c:pt>
                <c:pt idx="29">
                  <c:v>200</c:v>
                </c:pt>
                <c:pt idx="30">
                  <c:v>337.7844884771024</c:v>
                </c:pt>
                <c:pt idx="31">
                  <c:v>294.74565306378992</c:v>
                </c:pt>
                <c:pt idx="32">
                  <c:v>200</c:v>
                </c:pt>
              </c:numCache>
            </c:numRef>
          </c:yVal>
          <c:smooth val="0"/>
          <c:extLst>
            <c:ext xmlns:c16="http://schemas.microsoft.com/office/drawing/2014/chart" uri="{C3380CC4-5D6E-409C-BE32-E72D297353CC}">
              <c16:uniqueId val="{00000003-93F3-584D-9BE3-2855A9D741C7}"/>
            </c:ext>
          </c:extLst>
        </c:ser>
        <c:ser>
          <c:idx val="4"/>
          <c:order val="4"/>
          <c:tx>
            <c:v>Trend</c:v>
          </c:tx>
          <c:spPr>
            <a:ln w="25400">
              <a:solidFill>
                <a:schemeClr val="tx1"/>
              </a:solidFill>
            </a:ln>
          </c:spPr>
          <c:marker>
            <c:symbol val="none"/>
          </c:marker>
          <c:xVal>
            <c:numRef>
              <c:f>'By Class'!$A$143:$A$144</c:f>
              <c:numCache>
                <c:formatCode>General</c:formatCode>
                <c:ptCount val="2"/>
                <c:pt idx="0">
                  <c:v>1970</c:v>
                </c:pt>
                <c:pt idx="1">
                  <c:v>2018</c:v>
                </c:pt>
              </c:numCache>
            </c:numRef>
          </c:xVal>
          <c:yVal>
            <c:numRef>
              <c:f>'By Class'!$E$143:$E$144</c:f>
              <c:numCache>
                <c:formatCode>0.000</c:formatCode>
                <c:ptCount val="2"/>
                <c:pt idx="0">
                  <c:v>133497.77429880557</c:v>
                </c:pt>
                <c:pt idx="1">
                  <c:v>168.07044629264615</c:v>
                </c:pt>
              </c:numCache>
            </c:numRef>
          </c:yVal>
          <c:smooth val="0"/>
          <c:extLst>
            <c:ext xmlns:c16="http://schemas.microsoft.com/office/drawing/2014/chart" uri="{C3380CC4-5D6E-409C-BE32-E72D297353CC}">
              <c16:uniqueId val="{00000004-93F3-584D-9BE3-2855A9D741C7}"/>
            </c:ext>
          </c:extLst>
        </c:ser>
        <c:dLbls>
          <c:showLegendKey val="0"/>
          <c:showVal val="0"/>
          <c:showCatName val="0"/>
          <c:showSerName val="0"/>
          <c:showPercent val="0"/>
          <c:showBubbleSize val="0"/>
        </c:dLbls>
        <c:axId val="-2145181968"/>
        <c:axId val="-2145177936"/>
      </c:scatterChart>
      <c:valAx>
        <c:axId val="-2145181968"/>
        <c:scaling>
          <c:orientation val="minMax"/>
          <c:max val="2020"/>
          <c:min val="1970"/>
        </c:scaling>
        <c:delete val="0"/>
        <c:axPos val="b"/>
        <c:title>
          <c:tx>
            <c:rich>
              <a:bodyPr/>
              <a:lstStyle/>
              <a:p>
                <a:pPr>
                  <a:defRPr/>
                </a:pPr>
                <a:r>
                  <a:rPr lang="en-US"/>
                  <a:t>Year</a:t>
                </a:r>
              </a:p>
            </c:rich>
          </c:tx>
          <c:overlay val="0"/>
        </c:title>
        <c:numFmt formatCode="General" sourceLinked="1"/>
        <c:majorTickMark val="none"/>
        <c:minorTickMark val="none"/>
        <c:tickLblPos val="nextTo"/>
        <c:crossAx val="-2145177936"/>
        <c:crosses val="autoZero"/>
        <c:crossBetween val="midCat"/>
      </c:valAx>
      <c:valAx>
        <c:axId val="-2145177936"/>
        <c:scaling>
          <c:logBase val="10"/>
          <c:orientation val="minMax"/>
          <c:max val="1000000"/>
          <c:min val="1"/>
        </c:scaling>
        <c:delete val="0"/>
        <c:axPos val="l"/>
        <c:majorGridlines/>
        <c:title>
          <c:tx>
            <c:rich>
              <a:bodyPr/>
              <a:lstStyle/>
              <a:p>
                <a:pPr>
                  <a:defRPr/>
                </a:pPr>
                <a:r>
                  <a:rPr lang="en-US"/>
                  <a:t>Sqrt(A/N) (nm)</a:t>
                </a:r>
              </a:p>
            </c:rich>
          </c:tx>
          <c:overlay val="0"/>
        </c:title>
        <c:numFmt formatCode="#,##0" sourceLinked="0"/>
        <c:majorTickMark val="none"/>
        <c:minorTickMark val="none"/>
        <c:tickLblPos val="nextTo"/>
        <c:crossAx val="-2145181968"/>
        <c:crosses val="autoZero"/>
        <c:crossBetween val="midCat"/>
        <c:minorUnit val="10"/>
      </c:valAx>
    </c:plotArea>
    <c:legend>
      <c:legendPos val="r"/>
      <c:overlay val="0"/>
    </c:legend>
    <c:plotVisOnly val="1"/>
    <c:dispBlanksAs val="gap"/>
    <c:showDLblsOverMax val="0"/>
  </c:chart>
  <c:spPr>
    <a:solidFill>
      <a:schemeClr val="lt1"/>
    </a:solidFill>
    <a:ln w="25400" cap="flat" cmpd="sng" algn="ctr">
      <a:solidFill>
        <a:schemeClr val="accent1"/>
      </a:solidFill>
      <a:prstDash val="solid"/>
    </a:ln>
    <a:effectLst/>
  </c:spPr>
  <c:txPr>
    <a:bodyPr/>
    <a:lstStyle/>
    <a:p>
      <a:pPr>
        <a:defRPr>
          <a:solidFill>
            <a:schemeClr val="dk1"/>
          </a:solidFill>
          <a:latin typeface="+mn-lt"/>
          <a:ea typeface="+mn-ea"/>
          <a:cs typeface="+mn-cs"/>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9"/>
    </mc:Choice>
    <mc:Fallback>
      <c:style val="9"/>
    </mc:Fallback>
  </mc:AlternateContent>
  <c:chart>
    <c:title>
      <c:tx>
        <c:rich>
          <a:bodyPr/>
          <a:lstStyle/>
          <a:p>
            <a:pPr>
              <a:defRPr/>
            </a:pPr>
            <a:r>
              <a:rPr lang="en-US"/>
              <a:t>Linear Spacing by Year</a:t>
            </a:r>
          </a:p>
        </c:rich>
      </c:tx>
      <c:overlay val="0"/>
    </c:title>
    <c:autoTitleDeleted val="0"/>
    <c:plotArea>
      <c:layout/>
      <c:scatterChart>
        <c:scatterStyle val="lineMarker"/>
        <c:varyColors val="0"/>
        <c:ser>
          <c:idx val="0"/>
          <c:order val="0"/>
          <c:tx>
            <c:v>Desktop</c:v>
          </c:tx>
          <c:spPr>
            <a:ln w="47625">
              <a:noFill/>
            </a:ln>
          </c:spPr>
          <c:xVal>
            <c:numRef>
              <c:f>'By Class'!$M$2:$M$42</c:f>
              <c:numCache>
                <c:formatCode>General</c:formatCode>
                <c:ptCount val="41"/>
                <c:pt idx="0">
                  <c:v>1976</c:v>
                </c:pt>
                <c:pt idx="1">
                  <c:v>1976</c:v>
                </c:pt>
                <c:pt idx="2">
                  <c:v>1978</c:v>
                </c:pt>
                <c:pt idx="3">
                  <c:v>1979</c:v>
                </c:pt>
                <c:pt idx="4">
                  <c:v>1982</c:v>
                </c:pt>
                <c:pt idx="5">
                  <c:v>1982</c:v>
                </c:pt>
                <c:pt idx="6">
                  <c:v>1984</c:v>
                </c:pt>
                <c:pt idx="7">
                  <c:v>1985</c:v>
                </c:pt>
                <c:pt idx="8">
                  <c:v>1986</c:v>
                </c:pt>
                <c:pt idx="9">
                  <c:v>1986</c:v>
                </c:pt>
                <c:pt idx="10">
                  <c:v>1989</c:v>
                </c:pt>
                <c:pt idx="11">
                  <c:v>1991</c:v>
                </c:pt>
                <c:pt idx="12">
                  <c:v>1993</c:v>
                </c:pt>
                <c:pt idx="13">
                  <c:v>1996</c:v>
                </c:pt>
                <c:pt idx="14">
                  <c:v>1997</c:v>
                </c:pt>
                <c:pt idx="15">
                  <c:v>1997</c:v>
                </c:pt>
                <c:pt idx="16">
                  <c:v>1998</c:v>
                </c:pt>
                <c:pt idx="17">
                  <c:v>1999</c:v>
                </c:pt>
                <c:pt idx="18">
                  <c:v>1999</c:v>
                </c:pt>
                <c:pt idx="19">
                  <c:v>1999</c:v>
                </c:pt>
                <c:pt idx="20">
                  <c:v>1999</c:v>
                </c:pt>
                <c:pt idx="21">
                  <c:v>2000</c:v>
                </c:pt>
                <c:pt idx="22">
                  <c:v>2000</c:v>
                </c:pt>
                <c:pt idx="23">
                  <c:v>2001</c:v>
                </c:pt>
                <c:pt idx="24">
                  <c:v>2002</c:v>
                </c:pt>
                <c:pt idx="25">
                  <c:v>2003</c:v>
                </c:pt>
                <c:pt idx="26">
                  <c:v>2003</c:v>
                </c:pt>
                <c:pt idx="27">
                  <c:v>2004</c:v>
                </c:pt>
                <c:pt idx="28">
                  <c:v>2005</c:v>
                </c:pt>
                <c:pt idx="29">
                  <c:v>2006</c:v>
                </c:pt>
                <c:pt idx="30">
                  <c:v>2006</c:v>
                </c:pt>
                <c:pt idx="31">
                  <c:v>2007</c:v>
                </c:pt>
                <c:pt idx="32">
                  <c:v>2007</c:v>
                </c:pt>
                <c:pt idx="33">
                  <c:v>2008</c:v>
                </c:pt>
                <c:pt idx="34">
                  <c:v>2008</c:v>
                </c:pt>
                <c:pt idx="35">
                  <c:v>2008</c:v>
                </c:pt>
                <c:pt idx="36">
                  <c:v>2011</c:v>
                </c:pt>
                <c:pt idx="37">
                  <c:v>2012</c:v>
                </c:pt>
                <c:pt idx="38">
                  <c:v>2012</c:v>
                </c:pt>
                <c:pt idx="39">
                  <c:v>2014</c:v>
                </c:pt>
                <c:pt idx="40">
                  <c:v>2015</c:v>
                </c:pt>
              </c:numCache>
            </c:numRef>
          </c:xVal>
          <c:yVal>
            <c:numRef>
              <c:f>'By Class'!$R$2:$R$42</c:f>
              <c:numCache>
                <c:formatCode>0</c:formatCode>
                <c:ptCount val="41"/>
                <c:pt idx="0">
                  <c:v>55470.019622522908</c:v>
                </c:pt>
                <c:pt idx="1">
                  <c:v>46017.899330842221</c:v>
                </c:pt>
                <c:pt idx="2">
                  <c:v>33733.233383160274</c:v>
                </c:pt>
                <c:pt idx="3">
                  <c:v>25437.350953458419</c:v>
                </c:pt>
                <c:pt idx="4">
                  <c:v>33028.912953790816</c:v>
                </c:pt>
                <c:pt idx="5">
                  <c:v>19122.542764785358</c:v>
                </c:pt>
                <c:pt idx="6">
                  <c:v>21151.08557622118</c:v>
                </c:pt>
                <c:pt idx="7">
                  <c:v>19446.89739217591</c:v>
                </c:pt>
                <c:pt idx="8">
                  <c:v>44721.359549995796</c:v>
                </c:pt>
                <c:pt idx="9">
                  <c:v>34641.016151377546</c:v>
                </c:pt>
                <c:pt idx="10">
                  <c:v>12107.063125183968</c:v>
                </c:pt>
                <c:pt idx="11">
                  <c:v>12560.962454277847</c:v>
                </c:pt>
                <c:pt idx="12">
                  <c:v>9738.5168109635342</c:v>
                </c:pt>
                <c:pt idx="13">
                  <c:v>7640.1631542301384</c:v>
                </c:pt>
                <c:pt idx="14">
                  <c:v>5099.0195135927843</c:v>
                </c:pt>
                <c:pt idx="15">
                  <c:v>4290.5816516051655</c:v>
                </c:pt>
                <c:pt idx="16">
                  <c:v>3881.580434135903</c:v>
                </c:pt>
                <c:pt idx="17">
                  <c:v>3670.6517419289885</c:v>
                </c:pt>
                <c:pt idx="18">
                  <c:v>2353.7005126579688</c:v>
                </c:pt>
                <c:pt idx="19">
                  <c:v>2891.9952219248848</c:v>
                </c:pt>
                <c:pt idx="20">
                  <c:v>2563.0729731502829</c:v>
                </c:pt>
                <c:pt idx="21">
                  <c:v>1951.8001458970664</c:v>
                </c:pt>
                <c:pt idx="22">
                  <c:v>2273.0302828309759</c:v>
                </c:pt>
                <c:pt idx="23">
                  <c:v>1341.6407864998737</c:v>
                </c:pt>
                <c:pt idx="24">
                  <c:v>1623.6882817719775</c:v>
                </c:pt>
                <c:pt idx="25">
                  <c:v>1363.8316730493257</c:v>
                </c:pt>
                <c:pt idx="26">
                  <c:v>1349.9903822271326</c:v>
                </c:pt>
                <c:pt idx="27">
                  <c:v>991.03120896511484</c:v>
                </c:pt>
                <c:pt idx="28">
                  <c:v>919.86621100779985</c:v>
                </c:pt>
                <c:pt idx="29">
                  <c:v>699.37860618023535</c:v>
                </c:pt>
                <c:pt idx="30">
                  <c:v>701.00565954056583</c:v>
                </c:pt>
                <c:pt idx="31">
                  <c:v>810.43490406559522</c:v>
                </c:pt>
                <c:pt idx="32">
                  <c:v>510.23585977801122</c:v>
                </c:pt>
                <c:pt idx="33">
                  <c:v>600.72420062570416</c:v>
                </c:pt>
                <c:pt idx="34">
                  <c:v>599.81757372640061</c:v>
                </c:pt>
                <c:pt idx="35">
                  <c:v>583.41185550161879</c:v>
                </c:pt>
                <c:pt idx="36">
                  <c:v>431.5169713368457</c:v>
                </c:pt>
                <c:pt idx="37">
                  <c:v>434.50556757982571</c:v>
                </c:pt>
                <c:pt idx="38">
                  <c:v>338.06170189140659</c:v>
                </c:pt>
                <c:pt idx="39">
                  <c:v>355.56795613296123</c:v>
                </c:pt>
                <c:pt idx="40">
                  <c:v>264.57513110645903</c:v>
                </c:pt>
              </c:numCache>
            </c:numRef>
          </c:yVal>
          <c:smooth val="0"/>
          <c:extLst>
            <c:ext xmlns:c16="http://schemas.microsoft.com/office/drawing/2014/chart" uri="{C3380CC4-5D6E-409C-BE32-E72D297353CC}">
              <c16:uniqueId val="{00000000-B44A-F947-A3E4-E5ED8D9C4972}"/>
            </c:ext>
          </c:extLst>
        </c:ser>
        <c:ser>
          <c:idx val="1"/>
          <c:order val="1"/>
          <c:tx>
            <c:v>Embedded</c:v>
          </c:tx>
          <c:spPr>
            <a:ln w="47625">
              <a:noFill/>
            </a:ln>
          </c:spPr>
          <c:xVal>
            <c:numRef>
              <c:f>'By Class'!$M$43:$M$58</c:f>
              <c:numCache>
                <c:formatCode>General</c:formatCode>
                <c:ptCount val="16"/>
                <c:pt idx="0">
                  <c:v>1971</c:v>
                </c:pt>
                <c:pt idx="1">
                  <c:v>1972</c:v>
                </c:pt>
                <c:pt idx="2">
                  <c:v>1974</c:v>
                </c:pt>
                <c:pt idx="3">
                  <c:v>1974</c:v>
                </c:pt>
                <c:pt idx="4">
                  <c:v>1974</c:v>
                </c:pt>
                <c:pt idx="5">
                  <c:v>1975</c:v>
                </c:pt>
                <c:pt idx="6">
                  <c:v>1978</c:v>
                </c:pt>
                <c:pt idx="7">
                  <c:v>1981</c:v>
                </c:pt>
                <c:pt idx="8">
                  <c:v>1995</c:v>
                </c:pt>
                <c:pt idx="9">
                  <c:v>2008</c:v>
                </c:pt>
                <c:pt idx="10">
                  <c:v>2013</c:v>
                </c:pt>
                <c:pt idx="11">
                  <c:v>2014</c:v>
                </c:pt>
                <c:pt idx="12">
                  <c:v>2014</c:v>
                </c:pt>
                <c:pt idx="13">
                  <c:v>2016</c:v>
                </c:pt>
                <c:pt idx="14">
                  <c:v>2017</c:v>
                </c:pt>
                <c:pt idx="15">
                  <c:v>2018</c:v>
                </c:pt>
              </c:numCache>
            </c:numRef>
          </c:xVal>
          <c:yVal>
            <c:numRef>
              <c:f>'By Class'!$R$43:$R$58</c:f>
              <c:numCache>
                <c:formatCode>0</c:formatCode>
                <c:ptCount val="16"/>
                <c:pt idx="0">
                  <c:v>72231.511851461531</c:v>
                </c:pt>
                <c:pt idx="1">
                  <c:v>63245.553203367585</c:v>
                </c:pt>
                <c:pt idx="2">
                  <c:v>62469.504755442424</c:v>
                </c:pt>
                <c:pt idx="3">
                  <c:v>66666.666666666672</c:v>
                </c:pt>
                <c:pt idx="4">
                  <c:v>73484.692283495344</c:v>
                </c:pt>
                <c:pt idx="5">
                  <c:v>77349.246815376187</c:v>
                </c:pt>
                <c:pt idx="6">
                  <c:v>48304.589153964793</c:v>
                </c:pt>
                <c:pt idx="7">
                  <c:v>22841.609628806429</c:v>
                </c:pt>
                <c:pt idx="8">
                  <c:v>1414.2135623730951</c:v>
                </c:pt>
                <c:pt idx="9">
                  <c:v>714.58960101049638</c:v>
                </c:pt>
                <c:pt idx="10">
                  <c:v>319.37438845342626</c:v>
                </c:pt>
                <c:pt idx="11">
                  <c:v>210.95023109728984</c:v>
                </c:pt>
                <c:pt idx="12">
                  <c:v>206.55911179772889</c:v>
                </c:pt>
                <c:pt idx="13">
                  <c:v>194.62473604038075</c:v>
                </c:pt>
                <c:pt idx="14">
                  <c:v>143.86686351833993</c:v>
                </c:pt>
                <c:pt idx="15">
                  <c:v>109.85497686508783</c:v>
                </c:pt>
              </c:numCache>
            </c:numRef>
          </c:yVal>
          <c:smooth val="0"/>
          <c:extLst>
            <c:ext xmlns:c16="http://schemas.microsoft.com/office/drawing/2014/chart" uri="{C3380CC4-5D6E-409C-BE32-E72D297353CC}">
              <c16:uniqueId val="{00000001-B44A-F947-A3E4-E5ED8D9C4972}"/>
            </c:ext>
          </c:extLst>
        </c:ser>
        <c:ser>
          <c:idx val="2"/>
          <c:order val="2"/>
          <c:tx>
            <c:v>GPU</c:v>
          </c:tx>
          <c:spPr>
            <a:ln w="47625">
              <a:noFill/>
            </a:ln>
          </c:spPr>
          <c:xVal>
            <c:numRef>
              <c:f>'By Class'!$M$59:$M$97</c:f>
              <c:numCache>
                <c:formatCode>General</c:formatCode>
                <c:ptCount val="39"/>
                <c:pt idx="0">
                  <c:v>1997</c:v>
                </c:pt>
                <c:pt idx="1">
                  <c:v>1999</c:v>
                </c:pt>
                <c:pt idx="2">
                  <c:v>1999</c:v>
                </c:pt>
                <c:pt idx="3">
                  <c:v>2000</c:v>
                </c:pt>
                <c:pt idx="4">
                  <c:v>2000</c:v>
                </c:pt>
                <c:pt idx="5">
                  <c:v>2000</c:v>
                </c:pt>
                <c:pt idx="6">
                  <c:v>2001</c:v>
                </c:pt>
                <c:pt idx="7">
                  <c:v>2001</c:v>
                </c:pt>
                <c:pt idx="8">
                  <c:v>2002</c:v>
                </c:pt>
                <c:pt idx="9">
                  <c:v>2002</c:v>
                </c:pt>
                <c:pt idx="10">
                  <c:v>2003</c:v>
                </c:pt>
                <c:pt idx="11">
                  <c:v>2003</c:v>
                </c:pt>
                <c:pt idx="12">
                  <c:v>2004</c:v>
                </c:pt>
                <c:pt idx="13">
                  <c:v>2004</c:v>
                </c:pt>
                <c:pt idx="14">
                  <c:v>2005</c:v>
                </c:pt>
                <c:pt idx="15">
                  <c:v>2005</c:v>
                </c:pt>
                <c:pt idx="16">
                  <c:v>2006</c:v>
                </c:pt>
                <c:pt idx="17">
                  <c:v>2006</c:v>
                </c:pt>
                <c:pt idx="18">
                  <c:v>2006</c:v>
                </c:pt>
                <c:pt idx="19">
                  <c:v>2007</c:v>
                </c:pt>
                <c:pt idx="20">
                  <c:v>2007</c:v>
                </c:pt>
                <c:pt idx="21">
                  <c:v>2008</c:v>
                </c:pt>
                <c:pt idx="22">
                  <c:v>2008</c:v>
                </c:pt>
                <c:pt idx="23">
                  <c:v>2009</c:v>
                </c:pt>
                <c:pt idx="24">
                  <c:v>2010</c:v>
                </c:pt>
                <c:pt idx="25">
                  <c:v>2010</c:v>
                </c:pt>
                <c:pt idx="26">
                  <c:v>2010</c:v>
                </c:pt>
                <c:pt idx="27">
                  <c:v>2011</c:v>
                </c:pt>
                <c:pt idx="28">
                  <c:v>2012</c:v>
                </c:pt>
                <c:pt idx="29">
                  <c:v>2012</c:v>
                </c:pt>
                <c:pt idx="30">
                  <c:v>2013</c:v>
                </c:pt>
                <c:pt idx="31">
                  <c:v>2013</c:v>
                </c:pt>
                <c:pt idx="32">
                  <c:v>2014</c:v>
                </c:pt>
                <c:pt idx="33">
                  <c:v>2015</c:v>
                </c:pt>
                <c:pt idx="34">
                  <c:v>2015</c:v>
                </c:pt>
                <c:pt idx="35">
                  <c:v>2016</c:v>
                </c:pt>
                <c:pt idx="36">
                  <c:v>2017</c:v>
                </c:pt>
                <c:pt idx="37">
                  <c:v>2017</c:v>
                </c:pt>
                <c:pt idx="38">
                  <c:v>2017</c:v>
                </c:pt>
              </c:numCache>
            </c:numRef>
          </c:xVal>
          <c:yVal>
            <c:numRef>
              <c:f>'By Class'!$R$59:$R$97</c:f>
              <c:numCache>
                <c:formatCode>0</c:formatCode>
                <c:ptCount val="39"/>
                <c:pt idx="0">
                  <c:v>5070.9255283711</c:v>
                </c:pt>
                <c:pt idx="1">
                  <c:v>2958.0398915498081</c:v>
                </c:pt>
                <c:pt idx="2">
                  <c:v>2196.8356689843095</c:v>
                </c:pt>
                <c:pt idx="3">
                  <c:v>1802.7756377319945</c:v>
                </c:pt>
                <c:pt idx="4">
                  <c:v>1800</c:v>
                </c:pt>
                <c:pt idx="5">
                  <c:v>1798.1471945681571</c:v>
                </c:pt>
                <c:pt idx="6">
                  <c:v>1498.5372985307104</c:v>
                </c:pt>
                <c:pt idx="7">
                  <c:v>1064.581294844754</c:v>
                </c:pt>
                <c:pt idx="8">
                  <c:v>1501.3221686128043</c:v>
                </c:pt>
                <c:pt idx="9">
                  <c:v>1427.3693206630487</c:v>
                </c:pt>
                <c:pt idx="10">
                  <c:v>1365.0083747903759</c:v>
                </c:pt>
                <c:pt idx="11">
                  <c:v>1238.2783747337808</c:v>
                </c:pt>
                <c:pt idx="12">
                  <c:v>1362.4426593438714</c:v>
                </c:pt>
                <c:pt idx="13">
                  <c:v>1172.1236598046614</c:v>
                </c:pt>
                <c:pt idx="14">
                  <c:v>1048.3367307263918</c:v>
                </c:pt>
                <c:pt idx="15">
                  <c:v>947.20444555663005</c:v>
                </c:pt>
                <c:pt idx="16">
                  <c:v>957.60766921155141</c:v>
                </c:pt>
                <c:pt idx="17">
                  <c:v>957.42710775633805</c:v>
                </c:pt>
                <c:pt idx="18">
                  <c:v>839.55096032222696</c:v>
                </c:pt>
                <c:pt idx="19">
                  <c:v>774.59666924148326</c:v>
                </c:pt>
                <c:pt idx="20">
                  <c:v>655.52133665630674</c:v>
                </c:pt>
                <c:pt idx="21">
                  <c:v>542.26959038364748</c:v>
                </c:pt>
                <c:pt idx="22">
                  <c:v>641.42698058981853</c:v>
                </c:pt>
                <c:pt idx="23">
                  <c:v>393.77703441407112</c:v>
                </c:pt>
                <c:pt idx="24">
                  <c:v>383.85998078529212</c:v>
                </c:pt>
                <c:pt idx="25">
                  <c:v>416.33319989322655</c:v>
                </c:pt>
                <c:pt idx="26">
                  <c:v>405.43186850567133</c:v>
                </c:pt>
                <c:pt idx="27">
                  <c:v>290.91841316232063</c:v>
                </c:pt>
                <c:pt idx="28">
                  <c:v>288.18543935741639</c:v>
                </c:pt>
                <c:pt idx="29">
                  <c:v>281.4911866037607</c:v>
                </c:pt>
                <c:pt idx="30">
                  <c:v>269.44387170614959</c:v>
                </c:pt>
                <c:pt idx="31">
                  <c:v>263.67367999823097</c:v>
                </c:pt>
                <c:pt idx="32">
                  <c:v>276.65585397468379</c:v>
                </c:pt>
                <c:pt idx="33">
                  <c:v>272.39223715847248</c:v>
                </c:pt>
                <c:pt idx="34">
                  <c:v>258.77846149714907</c:v>
                </c:pt>
                <c:pt idx="35">
                  <c:v>199.67293518589753</c:v>
                </c:pt>
                <c:pt idx="36">
                  <c:v>226.77868380553633</c:v>
                </c:pt>
                <c:pt idx="37">
                  <c:v>196.7739820199815</c:v>
                </c:pt>
                <c:pt idx="38">
                  <c:v>196.53394723828657</c:v>
                </c:pt>
              </c:numCache>
            </c:numRef>
          </c:yVal>
          <c:smooth val="0"/>
          <c:extLst>
            <c:ext xmlns:c16="http://schemas.microsoft.com/office/drawing/2014/chart" uri="{C3380CC4-5D6E-409C-BE32-E72D297353CC}">
              <c16:uniqueId val="{00000002-B44A-F947-A3E4-E5ED8D9C4972}"/>
            </c:ext>
          </c:extLst>
        </c:ser>
        <c:ser>
          <c:idx val="3"/>
          <c:order val="3"/>
          <c:tx>
            <c:v>Server</c:v>
          </c:tx>
          <c:spPr>
            <a:ln w="47625">
              <a:noFill/>
            </a:ln>
          </c:spPr>
          <c:xVal>
            <c:numRef>
              <c:f>'By Class'!$M$98:$M$130</c:f>
              <c:numCache>
                <c:formatCode>General</c:formatCode>
                <c:ptCount val="33"/>
                <c:pt idx="0">
                  <c:v>1995</c:v>
                </c:pt>
                <c:pt idx="1">
                  <c:v>2002</c:v>
                </c:pt>
                <c:pt idx="2">
                  <c:v>2003</c:v>
                </c:pt>
                <c:pt idx="3">
                  <c:v>2004</c:v>
                </c:pt>
                <c:pt idx="4">
                  <c:v>2006</c:v>
                </c:pt>
                <c:pt idx="5">
                  <c:v>2007</c:v>
                </c:pt>
                <c:pt idx="6">
                  <c:v>2007</c:v>
                </c:pt>
                <c:pt idx="7">
                  <c:v>2008</c:v>
                </c:pt>
                <c:pt idx="8">
                  <c:v>2009</c:v>
                </c:pt>
                <c:pt idx="9">
                  <c:v>2010</c:v>
                </c:pt>
                <c:pt idx="10">
                  <c:v>2010</c:v>
                </c:pt>
                <c:pt idx="11">
                  <c:v>2010</c:v>
                </c:pt>
                <c:pt idx="12">
                  <c:v>2010</c:v>
                </c:pt>
                <c:pt idx="13">
                  <c:v>2010</c:v>
                </c:pt>
                <c:pt idx="14">
                  <c:v>2010</c:v>
                </c:pt>
                <c:pt idx="15">
                  <c:v>2011</c:v>
                </c:pt>
                <c:pt idx="16">
                  <c:v>2011</c:v>
                </c:pt>
                <c:pt idx="17">
                  <c:v>2012</c:v>
                </c:pt>
                <c:pt idx="18">
                  <c:v>2012</c:v>
                </c:pt>
                <c:pt idx="19">
                  <c:v>2012</c:v>
                </c:pt>
                <c:pt idx="20">
                  <c:v>2012</c:v>
                </c:pt>
                <c:pt idx="21">
                  <c:v>2013</c:v>
                </c:pt>
                <c:pt idx="22">
                  <c:v>2013</c:v>
                </c:pt>
                <c:pt idx="23">
                  <c:v>2014</c:v>
                </c:pt>
                <c:pt idx="24">
                  <c:v>2014</c:v>
                </c:pt>
                <c:pt idx="25">
                  <c:v>2014</c:v>
                </c:pt>
                <c:pt idx="26">
                  <c:v>2014</c:v>
                </c:pt>
                <c:pt idx="27">
                  <c:v>2015</c:v>
                </c:pt>
                <c:pt idx="28">
                  <c:v>2016</c:v>
                </c:pt>
                <c:pt idx="29">
                  <c:v>2017</c:v>
                </c:pt>
                <c:pt idx="30">
                  <c:v>2017</c:v>
                </c:pt>
                <c:pt idx="31">
                  <c:v>2017</c:v>
                </c:pt>
                <c:pt idx="32">
                  <c:v>2017</c:v>
                </c:pt>
              </c:numCache>
            </c:numRef>
          </c:xVal>
          <c:yVal>
            <c:numRef>
              <c:f>'By Class'!$R$98:$R$130</c:f>
              <c:numCache>
                <c:formatCode>0</c:formatCode>
                <c:ptCount val="33"/>
                <c:pt idx="0">
                  <c:v>7471.1566586561294</c:v>
                </c:pt>
                <c:pt idx="1">
                  <c:v>1383.3424607219874</c:v>
                </c:pt>
                <c:pt idx="2">
                  <c:v>955.08906493123436</c:v>
                </c:pt>
                <c:pt idx="3">
                  <c:v>854.24219617724907</c:v>
                </c:pt>
                <c:pt idx="4">
                  <c:v>592.10491916054684</c:v>
                </c:pt>
                <c:pt idx="5">
                  <c:v>781.81270232190468</c:v>
                </c:pt>
                <c:pt idx="6">
                  <c:v>657.41360567202059</c:v>
                </c:pt>
                <c:pt idx="7">
                  <c:v>514.525842018905</c:v>
                </c:pt>
                <c:pt idx="8">
                  <c:v>618.66255974631144</c:v>
                </c:pt>
                <c:pt idx="9">
                  <c:v>614.00325732035003</c:v>
                </c:pt>
                <c:pt idx="10">
                  <c:v>452.91081365783833</c:v>
                </c:pt>
                <c:pt idx="11">
                  <c:v>687.38635424337599</c:v>
                </c:pt>
                <c:pt idx="12">
                  <c:v>604.74315681476355</c:v>
                </c:pt>
                <c:pt idx="13">
                  <c:v>591.18525015429805</c:v>
                </c:pt>
                <c:pt idx="14">
                  <c:v>545.33595548783137</c:v>
                </c:pt>
                <c:pt idx="15">
                  <c:v>437.25213242793376</c:v>
                </c:pt>
                <c:pt idx="16">
                  <c:v>443.7601569801833</c:v>
                </c:pt>
                <c:pt idx="17">
                  <c:v>512.3475382979799</c:v>
                </c:pt>
                <c:pt idx="18">
                  <c:v>519.6152422706632</c:v>
                </c:pt>
                <c:pt idx="19">
                  <c:v>465.93015473449356</c:v>
                </c:pt>
                <c:pt idx="20">
                  <c:v>418.90795047091427</c:v>
                </c:pt>
                <c:pt idx="21">
                  <c:v>370.99111660813458</c:v>
                </c:pt>
                <c:pt idx="22">
                  <c:v>393.3978962347216</c:v>
                </c:pt>
                <c:pt idx="23">
                  <c:v>369.51111152232153</c:v>
                </c:pt>
                <c:pt idx="24">
                  <c:v>354.29089991607327</c:v>
                </c:pt>
                <c:pt idx="25">
                  <c:v>328.93768406797051</c:v>
                </c:pt>
                <c:pt idx="26">
                  <c:v>344.79688526193348</c:v>
                </c:pt>
                <c:pt idx="27">
                  <c:v>412.21937367144108</c:v>
                </c:pt>
                <c:pt idx="28">
                  <c:v>251.66114784235833</c:v>
                </c:pt>
                <c:pt idx="29">
                  <c:v>200</c:v>
                </c:pt>
                <c:pt idx="30">
                  <c:v>337.7844884771024</c:v>
                </c:pt>
                <c:pt idx="31">
                  <c:v>294.74565306378992</c:v>
                </c:pt>
                <c:pt idx="32">
                  <c:v>200</c:v>
                </c:pt>
              </c:numCache>
            </c:numRef>
          </c:yVal>
          <c:smooth val="0"/>
          <c:extLst>
            <c:ext xmlns:c16="http://schemas.microsoft.com/office/drawing/2014/chart" uri="{C3380CC4-5D6E-409C-BE32-E72D297353CC}">
              <c16:uniqueId val="{00000003-B44A-F947-A3E4-E5ED8D9C4972}"/>
            </c:ext>
          </c:extLst>
        </c:ser>
        <c:ser>
          <c:idx val="4"/>
          <c:order val="4"/>
          <c:tx>
            <c:v>Trend</c:v>
          </c:tx>
          <c:spPr>
            <a:ln w="25400">
              <a:solidFill>
                <a:schemeClr val="tx1"/>
              </a:solidFill>
            </a:ln>
          </c:spPr>
          <c:marker>
            <c:symbol val="none"/>
          </c:marker>
          <c:xVal>
            <c:numRef>
              <c:f>'By Class'!$A$143:$A$145</c:f>
              <c:numCache>
                <c:formatCode>General</c:formatCode>
                <c:ptCount val="3"/>
                <c:pt idx="0">
                  <c:v>1970</c:v>
                </c:pt>
                <c:pt idx="1">
                  <c:v>2018</c:v>
                </c:pt>
                <c:pt idx="2">
                  <c:v>2065</c:v>
                </c:pt>
              </c:numCache>
            </c:numRef>
          </c:xVal>
          <c:yVal>
            <c:numRef>
              <c:f>'By Class'!$E$143:$E$145</c:f>
              <c:numCache>
                <c:formatCode>0.000</c:formatCode>
                <c:ptCount val="3"/>
                <c:pt idx="0">
                  <c:v>133497.77429880557</c:v>
                </c:pt>
                <c:pt idx="1">
                  <c:v>168.07044629264615</c:v>
                </c:pt>
                <c:pt idx="2">
                  <c:v>0.24317839465437854</c:v>
                </c:pt>
              </c:numCache>
            </c:numRef>
          </c:yVal>
          <c:smooth val="0"/>
          <c:extLst>
            <c:ext xmlns:c16="http://schemas.microsoft.com/office/drawing/2014/chart" uri="{C3380CC4-5D6E-409C-BE32-E72D297353CC}">
              <c16:uniqueId val="{00000004-B44A-F947-A3E4-E5ED8D9C4972}"/>
            </c:ext>
          </c:extLst>
        </c:ser>
        <c:dLbls>
          <c:showLegendKey val="0"/>
          <c:showVal val="0"/>
          <c:showCatName val="0"/>
          <c:showSerName val="0"/>
          <c:showPercent val="0"/>
          <c:showBubbleSize val="0"/>
        </c:dLbls>
        <c:axId val="-2080403424"/>
        <c:axId val="-2145571200"/>
      </c:scatterChart>
      <c:valAx>
        <c:axId val="-2080403424"/>
        <c:scaling>
          <c:orientation val="minMax"/>
          <c:max val="2065"/>
          <c:min val="1970"/>
        </c:scaling>
        <c:delete val="0"/>
        <c:axPos val="b"/>
        <c:title>
          <c:tx>
            <c:rich>
              <a:bodyPr/>
              <a:lstStyle/>
              <a:p>
                <a:pPr>
                  <a:defRPr/>
                </a:pPr>
                <a:r>
                  <a:rPr lang="en-US"/>
                  <a:t>Year</a:t>
                </a:r>
              </a:p>
            </c:rich>
          </c:tx>
          <c:overlay val="0"/>
        </c:title>
        <c:numFmt formatCode="General" sourceLinked="1"/>
        <c:majorTickMark val="none"/>
        <c:minorTickMark val="none"/>
        <c:tickLblPos val="nextTo"/>
        <c:crossAx val="-2145571200"/>
        <c:crossesAt val="0.1"/>
        <c:crossBetween val="midCat"/>
      </c:valAx>
      <c:valAx>
        <c:axId val="-2145571200"/>
        <c:scaling>
          <c:logBase val="10"/>
          <c:orientation val="minMax"/>
          <c:max val="100000"/>
          <c:min val="0.1"/>
        </c:scaling>
        <c:delete val="0"/>
        <c:axPos val="l"/>
        <c:majorGridlines/>
        <c:title>
          <c:tx>
            <c:rich>
              <a:bodyPr/>
              <a:lstStyle/>
              <a:p>
                <a:pPr>
                  <a:defRPr/>
                </a:pPr>
                <a:r>
                  <a:rPr lang="en-US"/>
                  <a:t>Sqrt(A/N) (nm)</a:t>
                </a:r>
              </a:p>
            </c:rich>
          </c:tx>
          <c:overlay val="0"/>
        </c:title>
        <c:numFmt formatCode="#,##0.0" sourceLinked="0"/>
        <c:majorTickMark val="none"/>
        <c:minorTickMark val="none"/>
        <c:tickLblPos val="nextTo"/>
        <c:crossAx val="-2080403424"/>
        <c:crossesAt val="1970"/>
        <c:crossBetween val="midCat"/>
        <c:minorUnit val="10"/>
      </c:valAx>
    </c:plotArea>
    <c:legend>
      <c:legendPos val="r"/>
      <c:overlay val="0"/>
    </c:legend>
    <c:plotVisOnly val="1"/>
    <c:dispBlanksAs val="gap"/>
    <c:showDLblsOverMax val="0"/>
  </c:chart>
  <c:spPr>
    <a:solidFill>
      <a:schemeClr val="lt1"/>
    </a:solidFill>
    <a:ln w="25400" cap="flat" cmpd="sng" algn="ctr">
      <a:solidFill>
        <a:schemeClr val="accent1"/>
      </a:solidFill>
      <a:prstDash val="solid"/>
    </a:ln>
    <a:effectLst/>
  </c:spPr>
  <c:txPr>
    <a:bodyPr/>
    <a:lstStyle/>
    <a:p>
      <a:pPr>
        <a:defRPr>
          <a:solidFill>
            <a:schemeClr val="dk1"/>
          </a:solidFill>
          <a:latin typeface="+mn-lt"/>
          <a:ea typeface="+mn-ea"/>
          <a:cs typeface="+mn-cs"/>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invertIfNegative val="0"/>
          <c:dLbls>
            <c:spPr>
              <a:noFill/>
              <a:ln>
                <a:noFill/>
              </a:ln>
              <a:effectLst/>
            </c:spPr>
            <c:txPr>
              <a:bodyPr/>
              <a:lstStyle/>
              <a:p>
                <a:pPr>
                  <a:defRPr sz="1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'mm-progress.txt'!$A$1:$A$12</c:f>
              <c:strCache>
                <c:ptCount val="12"/>
                <c:pt idx="0">
                  <c:v>simple</c:v>
                </c:pt>
                <c:pt idx="1">
                  <c:v>transpose</c:v>
                </c:pt>
                <c:pt idx="2">
                  <c:v>block</c:v>
                </c:pt>
                <c:pt idx="3">
                  <c:v>tblock</c:v>
                </c:pt>
                <c:pt idx="4">
                  <c:v>fblock</c:v>
                </c:pt>
                <c:pt idx="5">
                  <c:v>cosimple</c:v>
                </c:pt>
                <c:pt idx="6">
                  <c:v>csimple</c:v>
                </c:pt>
                <c:pt idx="7">
                  <c:v>ctranspose</c:v>
                </c:pt>
                <c:pt idx="8">
                  <c:v>coblock</c:v>
                </c:pt>
                <c:pt idx="9">
                  <c:v>cblock</c:v>
                </c:pt>
                <c:pt idx="10">
                  <c:v>csblock</c:v>
                </c:pt>
                <c:pt idx="11">
                  <c:v>cqblock</c:v>
                </c:pt>
              </c:strCache>
            </c:strRef>
          </c:cat>
          <c:val>
            <c:numRef>
              <c:f>'mm-progress.txt'!$B$1:$B$12</c:f>
              <c:numCache>
                <c:formatCode>0.00</c:formatCode>
                <c:ptCount val="12"/>
                <c:pt idx="0">
                  <c:v>0.93</c:v>
                </c:pt>
                <c:pt idx="1">
                  <c:v>2.25</c:v>
                </c:pt>
                <c:pt idx="2">
                  <c:v>2.0699999999999998</c:v>
                </c:pt>
                <c:pt idx="3">
                  <c:v>2</c:v>
                </c:pt>
                <c:pt idx="4">
                  <c:v>2.1</c:v>
                </c:pt>
                <c:pt idx="5">
                  <c:v>11.06</c:v>
                </c:pt>
                <c:pt idx="6">
                  <c:v>87.25</c:v>
                </c:pt>
                <c:pt idx="7">
                  <c:v>10.97</c:v>
                </c:pt>
                <c:pt idx="8">
                  <c:v>69.89</c:v>
                </c:pt>
                <c:pt idx="9">
                  <c:v>381.58</c:v>
                </c:pt>
                <c:pt idx="10">
                  <c:v>25.77</c:v>
                </c:pt>
                <c:pt idx="11">
                  <c:v>777.30999999999972</c:v>
                </c:pt>
              </c:numCache>
            </c:numRef>
          </c:val>
          <c:extLst>
            <c:ext xmlns:c16="http://schemas.microsoft.com/office/drawing/2014/chart" uri="{C3380CC4-5D6E-409C-BE32-E72D297353CC}">
              <c16:uniqueId val="{00000000-1F92-CE4E-92F1-A26EE81A267A}"/>
            </c:ext>
          </c:extLst>
        </c:ser>
        <c:dLbls>
          <c:dLblPos val="outEnd"/>
          <c:showLegendKey val="0"/>
          <c:showVal val="1"/>
          <c:showCatName val="0"/>
          <c:showSerName val="0"/>
          <c:showPercent val="0"/>
          <c:showBubbleSize val="0"/>
        </c:dLbls>
        <c:gapWidth val="150"/>
        <c:axId val="1202036400"/>
        <c:axId val="1202037760"/>
      </c:barChart>
      <c:catAx>
        <c:axId val="1202036400"/>
        <c:scaling>
          <c:orientation val="minMax"/>
        </c:scaling>
        <c:delete val="0"/>
        <c:axPos val="b"/>
        <c:numFmt formatCode="General" sourceLinked="0"/>
        <c:majorTickMark val="out"/>
        <c:minorTickMark val="none"/>
        <c:tickLblPos val="nextTo"/>
        <c:txPr>
          <a:bodyPr/>
          <a:lstStyle/>
          <a:p>
            <a:pPr>
              <a:defRPr sz="1200"/>
            </a:pPr>
            <a:endParaRPr lang="en-US"/>
          </a:p>
        </c:txPr>
        <c:crossAx val="1202037760"/>
        <c:crossesAt val="0.1"/>
        <c:auto val="1"/>
        <c:lblAlgn val="ctr"/>
        <c:lblOffset val="100"/>
        <c:noMultiLvlLbl val="0"/>
      </c:catAx>
      <c:valAx>
        <c:axId val="1202037760"/>
        <c:scaling>
          <c:logBase val="10"/>
          <c:orientation val="minMax"/>
        </c:scaling>
        <c:delete val="0"/>
        <c:axPos val="l"/>
        <c:majorGridlines/>
        <c:title>
          <c:tx>
            <c:rich>
              <a:bodyPr rot="-5400000" vert="horz"/>
              <a:lstStyle/>
              <a:p>
                <a:pPr>
                  <a:defRPr sz="2000"/>
                </a:pPr>
                <a:r>
                  <a:rPr lang="en-US" sz="2000"/>
                  <a:t>Giga FLOPS</a:t>
                </a:r>
              </a:p>
            </c:rich>
          </c:tx>
          <c:layout>
            <c:manualLayout>
              <c:xMode val="edge"/>
              <c:yMode val="edge"/>
              <c:x val="3.1055900621118002E-2"/>
              <c:y val="0.37964807453730698"/>
            </c:manualLayout>
          </c:layout>
          <c:overlay val="0"/>
        </c:title>
        <c:numFmt formatCode="0.00" sourceLinked="1"/>
        <c:majorTickMark val="out"/>
        <c:minorTickMark val="none"/>
        <c:tickLblPos val="nextTo"/>
        <c:txPr>
          <a:bodyPr/>
          <a:lstStyle/>
          <a:p>
            <a:pPr>
              <a:defRPr sz="1400"/>
            </a:pPr>
            <a:endParaRPr lang="en-US"/>
          </a:p>
        </c:txPr>
        <c:crossAx val="1202036400"/>
        <c:crosses val="autoZero"/>
        <c:crossBetween val="between"/>
      </c:valAx>
    </c:plotArea>
    <c:plotVisOnly val="1"/>
    <c:dispBlanksAs val="gap"/>
    <c:showDLblsOverMax val="0"/>
  </c:chart>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scatterChart>
        <c:scatterStyle val="smoothMarker"/>
        <c:varyColors val="0"/>
        <c:ser>
          <c:idx val="0"/>
          <c:order val="0"/>
          <c:marker>
            <c:symbol val="none"/>
          </c:marker>
          <c:xVal>
            <c:numRef>
              <c:f>Sheet1!$B$2:$B$22</c:f>
              <c:numCache>
                <c:formatCode>General</c:formatCode>
                <c:ptCount val="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xVal>
          <c:yVal>
            <c:numRef>
              <c:f>Sheet1!$B$2:$B$22</c:f>
              <c:numCache>
                <c:formatCode>General</c:formatCode>
                <c:ptCount val="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yVal>
          <c:smooth val="1"/>
          <c:extLst>
            <c:ext xmlns:c16="http://schemas.microsoft.com/office/drawing/2014/chart" uri="{C3380CC4-5D6E-409C-BE32-E72D297353CC}">
              <c16:uniqueId val="{00000000-B2E0-744F-8C27-BC9BC1F3F390}"/>
            </c:ext>
          </c:extLst>
        </c:ser>
        <c:dLbls>
          <c:showLegendKey val="0"/>
          <c:showVal val="0"/>
          <c:showCatName val="0"/>
          <c:showSerName val="0"/>
          <c:showPercent val="0"/>
          <c:showBubbleSize val="0"/>
        </c:dLbls>
        <c:axId val="1156825648"/>
        <c:axId val="1156968176"/>
      </c:scatterChart>
      <c:valAx>
        <c:axId val="1156825648"/>
        <c:scaling>
          <c:orientation val="minMax"/>
          <c:max val="20"/>
        </c:scaling>
        <c:delete val="0"/>
        <c:axPos val="b"/>
        <c:numFmt formatCode="General" sourceLinked="1"/>
        <c:majorTickMark val="out"/>
        <c:minorTickMark val="none"/>
        <c:tickLblPos val="nextTo"/>
        <c:spPr>
          <a:ln w="38100"/>
        </c:spPr>
        <c:txPr>
          <a:bodyPr/>
          <a:lstStyle/>
          <a:p>
            <a:pPr>
              <a:defRPr>
                <a:solidFill>
                  <a:schemeClr val="bg1"/>
                </a:solidFill>
              </a:defRPr>
            </a:pPr>
            <a:endParaRPr lang="en-US"/>
          </a:p>
        </c:txPr>
        <c:crossAx val="1156968176"/>
        <c:crosses val="autoZero"/>
        <c:crossBetween val="midCat"/>
        <c:majorUnit val="5"/>
        <c:minorUnit val="1"/>
      </c:valAx>
      <c:valAx>
        <c:axId val="1156968176"/>
        <c:scaling>
          <c:orientation val="minMax"/>
          <c:max val="20"/>
        </c:scaling>
        <c:delete val="0"/>
        <c:axPos val="l"/>
        <c:majorGridlines/>
        <c:numFmt formatCode="General" sourceLinked="1"/>
        <c:majorTickMark val="out"/>
        <c:minorTickMark val="none"/>
        <c:tickLblPos val="nextTo"/>
        <c:spPr>
          <a:ln w="38100"/>
        </c:spPr>
        <c:txPr>
          <a:bodyPr/>
          <a:lstStyle/>
          <a:p>
            <a:pPr>
              <a:defRPr>
                <a:solidFill>
                  <a:schemeClr val="bg1"/>
                </a:solidFill>
              </a:defRPr>
            </a:pPr>
            <a:endParaRPr lang="en-US"/>
          </a:p>
        </c:txPr>
        <c:crossAx val="1156825648"/>
        <c:crosses val="autoZero"/>
        <c:crossBetween val="midCat"/>
      </c:valAx>
      <c:spPr>
        <a:noFill/>
        <a:ln w="25400">
          <a:noFill/>
        </a:ln>
      </c:spPr>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hdr" sz="quarter"/>
          </p:nvPr>
        </p:nvSpPr>
        <p:spPr bwMode="auto">
          <a:xfrm>
            <a:off x="0" y="0"/>
            <a:ext cx="3130550" cy="482600"/>
          </a:xfrm>
          <a:prstGeom prst="rect">
            <a:avLst/>
          </a:prstGeom>
          <a:noFill/>
          <a:ln w="9525">
            <a:noFill/>
            <a:miter lim="800000"/>
            <a:headEnd/>
            <a:tailEnd/>
          </a:ln>
          <a:effectLst/>
        </p:spPr>
        <p:txBody>
          <a:bodyPr vert="horz" wrap="square" lIns="96422" tIns="48211" rIns="96422" bIns="48211" numCol="1" anchor="t" anchorCtr="0" compatLnSpc="1">
            <a:prstTxWarp prst="textNoShape">
              <a:avLst/>
            </a:prstTxWarp>
          </a:bodyPr>
          <a:lstStyle>
            <a:lvl1pPr defTabSz="965200">
              <a:defRPr sz="1200" smtClean="0">
                <a:latin typeface="Times New Roman" pitchFamily="18" charset="0"/>
              </a:defRPr>
            </a:lvl1pPr>
          </a:lstStyle>
          <a:p>
            <a:pPr>
              <a:defRPr/>
            </a:pPr>
            <a:r>
              <a:rPr lang="en-US"/>
              <a:t>DAC 2001 Tutorial</a:t>
            </a:r>
          </a:p>
        </p:txBody>
      </p:sp>
      <p:sp>
        <p:nvSpPr>
          <p:cNvPr id="252931" name="Rectangle 3"/>
          <p:cNvSpPr>
            <a:spLocks noGrp="1" noChangeArrowheads="1"/>
          </p:cNvSpPr>
          <p:nvPr>
            <p:ph type="dt" sz="quarter" idx="1"/>
          </p:nvPr>
        </p:nvSpPr>
        <p:spPr bwMode="auto">
          <a:xfrm>
            <a:off x="4171950" y="0"/>
            <a:ext cx="3130550" cy="482600"/>
          </a:xfrm>
          <a:prstGeom prst="rect">
            <a:avLst/>
          </a:prstGeom>
          <a:noFill/>
          <a:ln w="9525">
            <a:noFill/>
            <a:miter lim="800000"/>
            <a:headEnd/>
            <a:tailEnd/>
          </a:ln>
          <a:effectLst/>
        </p:spPr>
        <p:txBody>
          <a:bodyPr vert="horz" wrap="square" lIns="96422" tIns="48211" rIns="96422" bIns="48211" numCol="1" anchor="t" anchorCtr="0" compatLnSpc="1">
            <a:prstTxWarp prst="textNoShape">
              <a:avLst/>
            </a:prstTxWarp>
          </a:bodyPr>
          <a:lstStyle>
            <a:lvl1pPr algn="r" defTabSz="965200">
              <a:defRPr sz="1200" smtClean="0">
                <a:latin typeface="Times New Roman" pitchFamily="18" charset="0"/>
              </a:defRPr>
            </a:lvl1pPr>
          </a:lstStyle>
          <a:p>
            <a:pPr>
              <a:defRPr/>
            </a:pPr>
            <a:endParaRPr lang="en-US"/>
          </a:p>
        </p:txBody>
      </p:sp>
      <p:sp>
        <p:nvSpPr>
          <p:cNvPr id="252932" name="Rectangle 4"/>
          <p:cNvSpPr>
            <a:spLocks noGrp="1" noChangeArrowheads="1"/>
          </p:cNvSpPr>
          <p:nvPr>
            <p:ph type="ftr" sz="quarter" idx="2"/>
          </p:nvPr>
        </p:nvSpPr>
        <p:spPr bwMode="auto">
          <a:xfrm>
            <a:off x="0" y="9091613"/>
            <a:ext cx="3130550" cy="482600"/>
          </a:xfrm>
          <a:prstGeom prst="rect">
            <a:avLst/>
          </a:prstGeom>
          <a:noFill/>
          <a:ln w="9525">
            <a:noFill/>
            <a:miter lim="800000"/>
            <a:headEnd/>
            <a:tailEnd/>
          </a:ln>
          <a:effectLst/>
        </p:spPr>
        <p:txBody>
          <a:bodyPr vert="horz" wrap="square" lIns="96422" tIns="48211" rIns="96422" bIns="48211" numCol="1" anchor="b" anchorCtr="0" compatLnSpc="1">
            <a:prstTxWarp prst="textNoShape">
              <a:avLst/>
            </a:prstTxWarp>
          </a:bodyPr>
          <a:lstStyle>
            <a:lvl1pPr defTabSz="965200">
              <a:defRPr sz="1200" smtClean="0">
                <a:latin typeface="Times New Roman" pitchFamily="18" charset="0"/>
                <a:cs typeface="Times New Roman" pitchFamily="18" charset="0"/>
              </a:defRPr>
            </a:lvl1pPr>
          </a:lstStyle>
          <a:p>
            <a:pPr>
              <a:defRPr/>
            </a:pPr>
            <a:r>
              <a:rPr lang="en-US"/>
              <a:t>©R.A. Rutenbar, 2001</a:t>
            </a:r>
          </a:p>
        </p:txBody>
      </p:sp>
      <p:sp>
        <p:nvSpPr>
          <p:cNvPr id="252933" name="Rectangle 5"/>
          <p:cNvSpPr>
            <a:spLocks noGrp="1" noChangeArrowheads="1"/>
          </p:cNvSpPr>
          <p:nvPr>
            <p:ph type="sldNum" sz="quarter" idx="3"/>
          </p:nvPr>
        </p:nvSpPr>
        <p:spPr bwMode="auto">
          <a:xfrm>
            <a:off x="4171950" y="9091613"/>
            <a:ext cx="3130550" cy="482600"/>
          </a:xfrm>
          <a:prstGeom prst="rect">
            <a:avLst/>
          </a:prstGeom>
          <a:noFill/>
          <a:ln w="9525">
            <a:noFill/>
            <a:miter lim="800000"/>
            <a:headEnd/>
            <a:tailEnd/>
          </a:ln>
          <a:effectLst/>
        </p:spPr>
        <p:txBody>
          <a:bodyPr vert="horz" wrap="square" lIns="96422" tIns="48211" rIns="96422" bIns="48211" numCol="1" anchor="b" anchorCtr="0" compatLnSpc="1">
            <a:prstTxWarp prst="textNoShape">
              <a:avLst/>
            </a:prstTxWarp>
          </a:bodyPr>
          <a:lstStyle>
            <a:lvl1pPr algn="r" defTabSz="965200">
              <a:defRPr sz="1200" smtClean="0">
                <a:latin typeface="Times New Roman" pitchFamily="18" charset="0"/>
              </a:defRPr>
            </a:lvl1pPr>
          </a:lstStyle>
          <a:p>
            <a:pPr>
              <a:defRPr/>
            </a:pPr>
            <a:fld id="{83587096-7852-44F5-9A71-D621B1FF2472}" type="slidenum">
              <a:rPr lang="en-US"/>
              <a:pPr>
                <a:defRPr/>
              </a:pPr>
              <a:t>‹#›</a:t>
            </a:fld>
            <a:endParaRPr lang="en-US"/>
          </a:p>
        </p:txBody>
      </p:sp>
    </p:spTree>
    <p:extLst>
      <p:ext uri="{BB962C8B-B14F-4D97-AF65-F5344CB8AC3E}">
        <p14:creationId xmlns:p14="http://schemas.microsoft.com/office/powerpoint/2010/main" val="36406785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8578" name="Rectangle 2"/>
          <p:cNvSpPr>
            <a:spLocks noGrp="1" noChangeArrowheads="1"/>
          </p:cNvSpPr>
          <p:nvPr>
            <p:ph type="hdr" sz="quarter"/>
          </p:nvPr>
        </p:nvSpPr>
        <p:spPr bwMode="auto">
          <a:xfrm>
            <a:off x="0" y="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smtClean="0">
                <a:latin typeface="Times New Roman" pitchFamily="18" charset="0"/>
              </a:defRPr>
            </a:lvl1pPr>
          </a:lstStyle>
          <a:p>
            <a:pPr>
              <a:defRPr/>
            </a:pPr>
            <a:endParaRPr lang="en-US"/>
          </a:p>
        </p:txBody>
      </p:sp>
      <p:sp>
        <p:nvSpPr>
          <p:cNvPr id="408579" name="Rectangle 3"/>
          <p:cNvSpPr>
            <a:spLocks noGrp="1" noChangeArrowheads="1"/>
          </p:cNvSpPr>
          <p:nvPr>
            <p:ph type="dt" idx="1"/>
          </p:nvPr>
        </p:nvSpPr>
        <p:spPr bwMode="auto">
          <a:xfrm>
            <a:off x="4114800" y="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smtClean="0">
                <a:latin typeface="Times New Roman" pitchFamily="18" charset="0"/>
              </a:defRPr>
            </a:lvl1pPr>
          </a:lstStyle>
          <a:p>
            <a:pPr>
              <a:defRPr/>
            </a:pPr>
            <a:endParaRPr lang="en-US"/>
          </a:p>
        </p:txBody>
      </p:sp>
      <p:sp>
        <p:nvSpPr>
          <p:cNvPr id="50180" name="Rectangle 4"/>
          <p:cNvSpPr>
            <a:spLocks noGrp="1" noRot="1" noChangeAspect="1" noChangeArrowheads="1" noTextEdit="1"/>
          </p:cNvSpPr>
          <p:nvPr>
            <p:ph type="sldImg" idx="2"/>
          </p:nvPr>
        </p:nvSpPr>
        <p:spPr bwMode="auto">
          <a:xfrm>
            <a:off x="1219200" y="685800"/>
            <a:ext cx="4876800" cy="3657600"/>
          </a:xfrm>
          <a:prstGeom prst="rect">
            <a:avLst/>
          </a:prstGeom>
          <a:noFill/>
          <a:ln w="9525">
            <a:solidFill>
              <a:srgbClr val="000000"/>
            </a:solidFill>
            <a:miter lim="800000"/>
            <a:headEnd/>
            <a:tailEnd/>
          </a:ln>
        </p:spPr>
      </p:sp>
      <p:sp>
        <p:nvSpPr>
          <p:cNvPr id="408581" name="Rectangle 5"/>
          <p:cNvSpPr>
            <a:spLocks noGrp="1" noChangeArrowheads="1"/>
          </p:cNvSpPr>
          <p:nvPr>
            <p:ph type="body" sz="quarter" idx="3"/>
          </p:nvPr>
        </p:nvSpPr>
        <p:spPr bwMode="auto">
          <a:xfrm>
            <a:off x="990600" y="4572000"/>
            <a:ext cx="5334000" cy="426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08582" name="Rectangle 6"/>
          <p:cNvSpPr>
            <a:spLocks noGrp="1" noChangeArrowheads="1"/>
          </p:cNvSpPr>
          <p:nvPr>
            <p:ph type="ftr" sz="quarter" idx="4"/>
          </p:nvPr>
        </p:nvSpPr>
        <p:spPr bwMode="auto">
          <a:xfrm>
            <a:off x="0" y="9144000"/>
            <a:ext cx="3200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smtClean="0">
                <a:latin typeface="Times New Roman" pitchFamily="18" charset="0"/>
              </a:defRPr>
            </a:lvl1pPr>
          </a:lstStyle>
          <a:p>
            <a:pPr>
              <a:defRPr/>
            </a:pPr>
            <a:endParaRPr lang="en-US"/>
          </a:p>
        </p:txBody>
      </p:sp>
      <p:sp>
        <p:nvSpPr>
          <p:cNvPr id="408583" name="Rectangle 7"/>
          <p:cNvSpPr>
            <a:spLocks noGrp="1" noChangeArrowheads="1"/>
          </p:cNvSpPr>
          <p:nvPr>
            <p:ph type="sldNum" sz="quarter" idx="5"/>
          </p:nvPr>
        </p:nvSpPr>
        <p:spPr bwMode="auto">
          <a:xfrm>
            <a:off x="4114800" y="9144000"/>
            <a:ext cx="3200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smtClean="0">
                <a:latin typeface="Times New Roman" pitchFamily="18" charset="0"/>
              </a:defRPr>
            </a:lvl1pPr>
          </a:lstStyle>
          <a:p>
            <a:pPr>
              <a:defRPr/>
            </a:pPr>
            <a:fld id="{40F64717-A5A5-4C4E-9291-2F18B7410B06}" type="slidenum">
              <a:rPr lang="en-US"/>
              <a:pPr>
                <a:defRPr/>
              </a:pPr>
              <a:t>‹#›</a:t>
            </a:fld>
            <a:endParaRPr lang="en-US"/>
          </a:p>
        </p:txBody>
      </p:sp>
    </p:spTree>
    <p:extLst>
      <p:ext uri="{BB962C8B-B14F-4D97-AF65-F5344CB8AC3E}">
        <p14:creationId xmlns:p14="http://schemas.microsoft.com/office/powerpoint/2010/main" val="34602804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4074"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08147"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62222"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16295"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70369" algn="l" defTabSz="908147" rtl="0" eaLnBrk="1" latinLnBrk="0" hangingPunct="1">
      <a:defRPr sz="1200" kern="1200">
        <a:solidFill>
          <a:schemeClr val="tx1"/>
        </a:solidFill>
        <a:latin typeface="+mn-lt"/>
        <a:ea typeface="+mn-ea"/>
        <a:cs typeface="+mn-cs"/>
      </a:defRPr>
    </a:lvl6pPr>
    <a:lvl7pPr marL="2724443" algn="l" defTabSz="908147" rtl="0" eaLnBrk="1" latinLnBrk="0" hangingPunct="1">
      <a:defRPr sz="1200" kern="1200">
        <a:solidFill>
          <a:schemeClr val="tx1"/>
        </a:solidFill>
        <a:latin typeface="+mn-lt"/>
        <a:ea typeface="+mn-ea"/>
        <a:cs typeface="+mn-cs"/>
      </a:defRPr>
    </a:lvl7pPr>
    <a:lvl8pPr marL="3178518" algn="l" defTabSz="908147" rtl="0" eaLnBrk="1" latinLnBrk="0" hangingPunct="1">
      <a:defRPr sz="1200" kern="1200">
        <a:solidFill>
          <a:schemeClr val="tx1"/>
        </a:solidFill>
        <a:latin typeface="+mn-lt"/>
        <a:ea typeface="+mn-ea"/>
        <a:cs typeface="+mn-cs"/>
      </a:defRPr>
    </a:lvl8pPr>
    <a:lvl9pPr marL="3632591" algn="l" defTabSz="90814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p:spPr>
        <p:txBody>
          <a:bodyPr/>
          <a:lstStyle/>
          <a:p>
            <a:endParaRPr lang="en-US" dirty="0"/>
          </a:p>
        </p:txBody>
      </p:sp>
      <p:sp>
        <p:nvSpPr>
          <p:cNvPr id="51204" name="Slide Number Placeholder 3"/>
          <p:cNvSpPr>
            <a:spLocks noGrp="1"/>
          </p:cNvSpPr>
          <p:nvPr>
            <p:ph type="sldNum" sz="quarter" idx="5"/>
          </p:nvPr>
        </p:nvSpPr>
        <p:spPr>
          <a:noFill/>
        </p:spPr>
        <p:txBody>
          <a:bodyPr/>
          <a:lstStyle/>
          <a:p>
            <a:fld id="{7F803353-72E2-470C-8E67-87750F01FAF1}" type="slidenum">
              <a:rPr lang="en-US"/>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031"/>
          <p:cNvSpPr>
            <a:spLocks noGrp="1" noChangeArrowheads="1"/>
          </p:cNvSpPr>
          <p:nvPr>
            <p:ph type="sldNum" sz="quarter" idx="5"/>
          </p:nvPr>
        </p:nvSpPr>
        <p:spPr>
          <a:noFill/>
        </p:spPr>
        <p:txBody>
          <a:bodyPr/>
          <a:lstStyle/>
          <a:p>
            <a:fld id="{3F653402-50E2-4C0E-AF88-425899DE0871}" type="slidenum">
              <a:rPr lang="en-US" smtClean="0"/>
              <a:pPr/>
              <a:t>60</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xfrm>
            <a:off x="973033" y="4414609"/>
            <a:ext cx="5036316" cy="2529880"/>
          </a:xfrm>
          <a:noFill/>
          <a:ln w="9525"/>
        </p:spPr>
        <p:txBody>
          <a:bodyPr wrap="square"/>
          <a:lstStyle/>
          <a:p>
            <a:r>
              <a:rPr lang="en-US"/>
              <a:t>One of the biggest users of cluster computing is Google.  They have set up dozens of data centers around the world, containing more computer power than just about anyone else.</a:t>
            </a:r>
          </a:p>
          <a:p>
            <a:endParaRPr lang="en-US"/>
          </a:p>
          <a:p>
            <a:r>
              <a:rPr lang="en-US"/>
              <a:t>Here’s a picture of their data center in Dalles, Oregon.  It cost them $600M and requires around 50 megawatts of power.  (For reference, that much power would supply the residential electricity needs of 6,000 households in the U.S.).  They located the data center near the Columbia River to take advantage of low-cost electricity.</a:t>
            </a:r>
          </a:p>
          <a:p>
            <a:endParaRPr lang="en-US"/>
          </a:p>
          <a:p>
            <a:r>
              <a:rPr lang="en-US"/>
              <a:t>Imagine what our intelligence sources could do if they had facilities on this scale to store and process satellite imagery, voice signals, and feeds from media outlets.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031"/>
          <p:cNvSpPr>
            <a:spLocks noGrp="1" noChangeArrowheads="1"/>
          </p:cNvSpPr>
          <p:nvPr>
            <p:ph type="sldNum" sz="quarter" idx="5"/>
          </p:nvPr>
        </p:nvSpPr>
        <p:spPr>
          <a:noFill/>
        </p:spPr>
        <p:txBody>
          <a:bodyPr/>
          <a:lstStyle/>
          <a:p>
            <a:fld id="{B50843B0-4485-48C8-BD85-1BD9A82FCCBA}" type="slidenum">
              <a:rPr lang="en-US" smtClean="0">
                <a:solidFill>
                  <a:prstClr val="black"/>
                </a:solidFill>
              </a:rPr>
              <a:pPr/>
              <a:t>63</a:t>
            </a:fld>
            <a:endParaRPr lang="en-US">
              <a:solidFill>
                <a:prstClr val="black"/>
              </a:solidFill>
            </a:endParaRPr>
          </a:p>
        </p:txBody>
      </p:sp>
      <p:sp>
        <p:nvSpPr>
          <p:cNvPr id="66563" name="Rectangle 2"/>
          <p:cNvSpPr>
            <a:spLocks noGrp="1" noRot="1" noChangeAspect="1" noChangeArrowheads="1" noTextEdit="1"/>
          </p:cNvSpPr>
          <p:nvPr>
            <p:ph type="sldImg"/>
          </p:nvPr>
        </p:nvSpPr>
        <p:spPr>
          <a:xfrm>
            <a:off x="1254125" y="719138"/>
            <a:ext cx="4794250" cy="3595687"/>
          </a:xfrm>
          <a:ln/>
        </p:spPr>
      </p:sp>
      <p:sp>
        <p:nvSpPr>
          <p:cNvPr id="66564" name="Rectangle 3"/>
          <p:cNvSpPr>
            <a:spLocks noGrp="1" noChangeArrowheads="1"/>
          </p:cNvSpPr>
          <p:nvPr>
            <p:ph type="body" idx="1"/>
          </p:nvPr>
        </p:nvSpPr>
        <p:spPr>
          <a:xfrm>
            <a:off x="973033" y="6077418"/>
            <a:ext cx="2738438" cy="1268110"/>
          </a:xfrm>
          <a:noFill/>
          <a:ln w="9525"/>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708079"/>
            <a:ext cx="7772400" cy="1470025"/>
          </a:xfrm>
        </p:spPr>
        <p:txBody>
          <a:bodyPr/>
          <a:lstStyle>
            <a:lvl1pPr>
              <a:defRPr>
                <a:latin typeface="Calibri" pitchFamily="34" charset="0"/>
              </a:defRPr>
            </a:lvl1pPr>
          </a:lstStyle>
          <a:p>
            <a:r>
              <a:rPr lang="en-US" dirty="0"/>
              <a:t>Click to edit Master title style</a:t>
            </a:r>
          </a:p>
        </p:txBody>
      </p:sp>
      <p:sp>
        <p:nvSpPr>
          <p:cNvPr id="3" name="Subtitle 2"/>
          <p:cNvSpPr>
            <a:spLocks noGrp="1"/>
          </p:cNvSpPr>
          <p:nvPr>
            <p:ph type="subTitle" idx="1"/>
          </p:nvPr>
        </p:nvSpPr>
        <p:spPr>
          <a:xfrm>
            <a:off x="685800" y="3886200"/>
            <a:ext cx="7677492" cy="1752600"/>
          </a:xfrm>
        </p:spPr>
        <p:txBody>
          <a:bodyPr/>
          <a:lstStyle>
            <a:lvl1pPr marL="0" indent="0" algn="l">
              <a:buNone/>
              <a:defRPr sz="2000" b="0">
                <a:latin typeface="Calibri" pitchFamily="34" charset="0"/>
              </a:defRPr>
            </a:lvl1pPr>
            <a:lvl2pPr marL="454074" indent="0" algn="ctr">
              <a:buNone/>
              <a:defRPr/>
            </a:lvl2pPr>
            <a:lvl3pPr marL="908147" indent="0" algn="ctr">
              <a:buNone/>
              <a:defRPr/>
            </a:lvl3pPr>
            <a:lvl4pPr marL="1362222" indent="0" algn="ctr">
              <a:buNone/>
              <a:defRPr/>
            </a:lvl4pPr>
            <a:lvl5pPr marL="1816295" indent="0" algn="ctr">
              <a:buNone/>
              <a:defRPr/>
            </a:lvl5pPr>
            <a:lvl6pPr marL="2270369" indent="0" algn="ctr">
              <a:buNone/>
              <a:defRPr/>
            </a:lvl6pPr>
            <a:lvl7pPr marL="2724443" indent="0" algn="ctr">
              <a:buNone/>
              <a:defRPr/>
            </a:lvl7pPr>
            <a:lvl8pPr marL="3178518" indent="0" algn="ctr">
              <a:buNone/>
              <a:defRPr/>
            </a:lvl8pPr>
            <a:lvl9pPr marL="3632591" indent="0" algn="ctr">
              <a:buNone/>
              <a:defRPr/>
            </a:lvl9pPr>
          </a:lstStyle>
          <a:p>
            <a:r>
              <a:rPr lang="en-US" dirty="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229" y="248109"/>
            <a:ext cx="2206515" cy="6196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90917" y="248109"/>
            <a:ext cx="6471700" cy="6196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8081" y="228600"/>
            <a:ext cx="2185987" cy="6105525"/>
          </a:xfrm>
        </p:spPr>
        <p:txBody>
          <a:bodyPr vert="eaVert"/>
          <a:lstStyle>
            <a:lvl1pPr>
              <a:defRPr>
                <a:latin typeface="Calibri"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96942" y="228600"/>
            <a:ext cx="6408738" cy="6105525"/>
          </a:xfrm>
        </p:spPr>
        <p:txBody>
          <a:bodyPr vert="eaVert"/>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96875" y="228661"/>
            <a:ext cx="8747125" cy="762000"/>
          </a:xfrm>
        </p:spPr>
        <p:txBody>
          <a:bodyPr/>
          <a:lstStyle>
            <a:lvl1pPr>
              <a:defRPr>
                <a:latin typeface="Calibri" pitchFamily="34" charset="0"/>
              </a:defRPr>
            </a:lvl1pPr>
          </a:lstStyle>
          <a:p>
            <a:r>
              <a:rPr lang="en-US" dirty="0"/>
              <a:t>Click to edit Master title style</a:t>
            </a:r>
          </a:p>
        </p:txBody>
      </p:sp>
      <p:sp>
        <p:nvSpPr>
          <p:cNvPr id="3" name="Content Placeholder 2"/>
          <p:cNvSpPr>
            <a:spLocks noGrp="1"/>
          </p:cNvSpPr>
          <p:nvPr>
            <p:ph sz="half" idx="1"/>
          </p:nvPr>
        </p:nvSpPr>
        <p:spPr>
          <a:xfrm>
            <a:off x="638242" y="1362141"/>
            <a:ext cx="3871913" cy="4972051"/>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62488" y="1362075"/>
            <a:ext cx="3871912" cy="2409825"/>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62488" y="3924300"/>
            <a:ext cx="3871912" cy="2409825"/>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6875" y="228661"/>
            <a:ext cx="8747125" cy="762000"/>
          </a:xfrm>
        </p:spPr>
        <p:txBody>
          <a:bodyPr/>
          <a:lstStyle>
            <a:lvl1pPr>
              <a:defRPr>
                <a:latin typeface="Calibri" pitchFamily="34" charset="0"/>
              </a:defRPr>
            </a:lvl1pPr>
          </a:lstStyle>
          <a:p>
            <a:r>
              <a:rPr lang="en-US" dirty="0"/>
              <a:t>Click to edit Master title style</a:t>
            </a:r>
          </a:p>
        </p:txBody>
      </p:sp>
      <p:sp>
        <p:nvSpPr>
          <p:cNvPr id="3" name="Text Placeholder 2"/>
          <p:cNvSpPr>
            <a:spLocks noGrp="1"/>
          </p:cNvSpPr>
          <p:nvPr>
            <p:ph type="body" sz="half" idx="1"/>
          </p:nvPr>
        </p:nvSpPr>
        <p:spPr>
          <a:xfrm>
            <a:off x="638242" y="1362141"/>
            <a:ext cx="3871913" cy="4972051"/>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62488" y="1362141"/>
            <a:ext cx="3871912" cy="4972051"/>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8370" name="Rectangle 2"/>
          <p:cNvSpPr>
            <a:spLocks noGrp="1" noChangeArrowheads="1"/>
          </p:cNvSpPr>
          <p:nvPr>
            <p:ph type="subTitle" sz="quarter" idx="1"/>
          </p:nvPr>
        </p:nvSpPr>
        <p:spPr>
          <a:xfrm>
            <a:off x="1371919" y="4650529"/>
            <a:ext cx="6400164" cy="1752671"/>
          </a:xfrm>
        </p:spPr>
        <p:txBody>
          <a:bodyPr/>
          <a:lstStyle>
            <a:lvl1pPr marL="0" indent="0" algn="ctr">
              <a:defRPr/>
            </a:lvl1pPr>
          </a:lstStyle>
          <a:p>
            <a:r>
              <a:rPr lang="en-US"/>
              <a:t>Click to edit Master subtitle style</a:t>
            </a:r>
          </a:p>
        </p:txBody>
      </p:sp>
      <p:sp>
        <p:nvSpPr>
          <p:cNvPr id="58371" name="Rectangle 3"/>
          <p:cNvSpPr>
            <a:spLocks noGrp="1" noChangeArrowheads="1"/>
          </p:cNvSpPr>
          <p:nvPr>
            <p:ph type="ctrTitle" sz="quarter"/>
          </p:nvPr>
        </p:nvSpPr>
        <p:spPr>
          <a:xfrm>
            <a:off x="685165" y="1342404"/>
            <a:ext cx="7773672" cy="2668767"/>
          </a:xfrm>
          <a:effectLst>
            <a:outerShdw dist="71842" dir="2700000" algn="ctr" rotWithShape="0">
              <a:schemeClr val="bg2"/>
            </a:outerShdw>
          </a:effectLst>
        </p:spPr>
        <p:txBody>
          <a:bodyPr lIns="91438" tIns="45745" rIns="91438" bIns="45745"/>
          <a:lstStyle>
            <a:lvl1pPr algn="ctr">
              <a:defRPr sz="4800"/>
            </a:lvl1pPr>
          </a:lstStyle>
          <a:p>
            <a:r>
              <a:rPr lang="en-US"/>
              <a:t>Click to edit Master title style</a:t>
            </a:r>
          </a:p>
        </p:txBody>
      </p:sp>
    </p:spTree>
    <p:extLst>
      <p:ext uri="{BB962C8B-B14F-4D97-AF65-F5344CB8AC3E}">
        <p14:creationId xmlns:p14="http://schemas.microsoft.com/office/powerpoint/2010/main" val="309584470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5664436"/>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795" y="4407124"/>
            <a:ext cx="7773672" cy="1361421"/>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1795" y="2907402"/>
            <a:ext cx="7773672" cy="1499790"/>
          </a:xfrm>
        </p:spPr>
        <p:txBody>
          <a:bodyPr anchor="b"/>
          <a:lstStyle>
            <a:lvl1pPr marL="0" indent="0">
              <a:buNone/>
              <a:defRPr sz="2000"/>
            </a:lvl1pPr>
            <a:lvl2pPr marL="454755" indent="0">
              <a:buNone/>
              <a:defRPr sz="1800"/>
            </a:lvl2pPr>
            <a:lvl3pPr marL="909510" indent="0">
              <a:buNone/>
              <a:defRPr sz="1600"/>
            </a:lvl3pPr>
            <a:lvl4pPr marL="1364265" indent="0">
              <a:buNone/>
              <a:defRPr sz="1400"/>
            </a:lvl4pPr>
            <a:lvl5pPr marL="1819021" indent="0">
              <a:buNone/>
              <a:defRPr sz="1400"/>
            </a:lvl5pPr>
            <a:lvl6pPr marL="2273775" indent="0">
              <a:buNone/>
              <a:defRPr sz="1400"/>
            </a:lvl6pPr>
            <a:lvl7pPr marL="2728530" indent="0">
              <a:buNone/>
              <a:defRPr sz="1400"/>
            </a:lvl7pPr>
            <a:lvl8pPr marL="3183287" indent="0">
              <a:buNone/>
              <a:defRPr sz="1400"/>
            </a:lvl8pPr>
            <a:lvl9pPr marL="3638037" indent="0">
              <a:buNone/>
              <a:defRPr sz="1400"/>
            </a:lvl9pPr>
          </a:lstStyle>
          <a:p>
            <a:pPr lvl="0"/>
            <a:r>
              <a:rPr lang="en-US"/>
              <a:t>Click to edit Master text styles</a:t>
            </a:r>
          </a:p>
        </p:txBody>
      </p:sp>
    </p:spTree>
    <p:extLst>
      <p:ext uri="{BB962C8B-B14F-4D97-AF65-F5344CB8AC3E}">
        <p14:creationId xmlns:p14="http://schemas.microsoft.com/office/powerpoint/2010/main" val="186688519"/>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90917" y="1371032"/>
            <a:ext cx="4076011" cy="5073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19608" y="1371032"/>
            <a:ext cx="4077600" cy="5073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9089648"/>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836" y="275211"/>
            <a:ext cx="8228328" cy="114194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836" y="1534848"/>
            <a:ext cx="4039448" cy="639359"/>
          </a:xfrm>
        </p:spPr>
        <p:txBody>
          <a:bodyPr anchor="b"/>
          <a:lstStyle>
            <a:lvl1pPr marL="0" indent="0">
              <a:buNone/>
              <a:defRPr sz="2400" b="1"/>
            </a:lvl1pPr>
            <a:lvl2pPr marL="454755" indent="0">
              <a:buNone/>
              <a:defRPr sz="2000" b="1"/>
            </a:lvl2pPr>
            <a:lvl3pPr marL="909510" indent="0">
              <a:buNone/>
              <a:defRPr sz="1800" b="1"/>
            </a:lvl3pPr>
            <a:lvl4pPr marL="1364265" indent="0">
              <a:buNone/>
              <a:defRPr sz="1600" b="1"/>
            </a:lvl4pPr>
            <a:lvl5pPr marL="1819021" indent="0">
              <a:buNone/>
              <a:defRPr sz="1600" b="1"/>
            </a:lvl5pPr>
            <a:lvl6pPr marL="2273775" indent="0">
              <a:buNone/>
              <a:defRPr sz="1600" b="1"/>
            </a:lvl6pPr>
            <a:lvl7pPr marL="2728530" indent="0">
              <a:buNone/>
              <a:defRPr sz="1600" b="1"/>
            </a:lvl7pPr>
            <a:lvl8pPr marL="3183287" indent="0">
              <a:buNone/>
              <a:defRPr sz="1600" b="1"/>
            </a:lvl8pPr>
            <a:lvl9pPr marL="363803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836" y="2174207"/>
            <a:ext cx="4039448" cy="39522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94" y="1534848"/>
            <a:ext cx="4041038" cy="639359"/>
          </a:xfrm>
        </p:spPr>
        <p:txBody>
          <a:bodyPr anchor="b"/>
          <a:lstStyle>
            <a:lvl1pPr marL="0" indent="0">
              <a:buNone/>
              <a:defRPr sz="2400" b="1"/>
            </a:lvl1pPr>
            <a:lvl2pPr marL="454755" indent="0">
              <a:buNone/>
              <a:defRPr sz="2000" b="1"/>
            </a:lvl2pPr>
            <a:lvl3pPr marL="909510" indent="0">
              <a:buNone/>
              <a:defRPr sz="1800" b="1"/>
            </a:lvl3pPr>
            <a:lvl4pPr marL="1364265" indent="0">
              <a:buNone/>
              <a:defRPr sz="1600" b="1"/>
            </a:lvl4pPr>
            <a:lvl5pPr marL="1819021" indent="0">
              <a:buNone/>
              <a:defRPr sz="1600" b="1"/>
            </a:lvl5pPr>
            <a:lvl6pPr marL="2273775" indent="0">
              <a:buNone/>
              <a:defRPr sz="1600" b="1"/>
            </a:lvl6pPr>
            <a:lvl7pPr marL="2728530" indent="0">
              <a:buNone/>
              <a:defRPr sz="1600" b="1"/>
            </a:lvl7pPr>
            <a:lvl8pPr marL="3183287" indent="0">
              <a:buNone/>
              <a:defRPr sz="1600" b="1"/>
            </a:lvl8pPr>
            <a:lvl9pPr marL="363803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94" y="2174207"/>
            <a:ext cx="4041038" cy="39522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0950160"/>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4228451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7085" y="435678"/>
            <a:ext cx="7592093" cy="762000"/>
          </a:xfrm>
        </p:spPr>
        <p:txBody>
          <a:bodyPr/>
          <a:lstStyle>
            <a:lvl1pPr>
              <a:defRPr>
                <a:latin typeface="Calibri"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1737130"/>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836" y="273624"/>
            <a:ext cx="3007727" cy="11610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254" y="273556"/>
            <a:ext cx="5110910" cy="58528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836" y="1434634"/>
            <a:ext cx="3007727" cy="4691814"/>
          </a:xfrm>
        </p:spPr>
        <p:txBody>
          <a:bodyPr/>
          <a:lstStyle>
            <a:lvl1pPr marL="0" indent="0">
              <a:buNone/>
              <a:defRPr sz="1400"/>
            </a:lvl1pPr>
            <a:lvl2pPr marL="454755" indent="0">
              <a:buNone/>
              <a:defRPr sz="1200"/>
            </a:lvl2pPr>
            <a:lvl3pPr marL="909510" indent="0">
              <a:buNone/>
              <a:defRPr sz="1000"/>
            </a:lvl3pPr>
            <a:lvl4pPr marL="1364265" indent="0">
              <a:buNone/>
              <a:defRPr sz="900"/>
            </a:lvl4pPr>
            <a:lvl5pPr marL="1819021" indent="0">
              <a:buNone/>
              <a:defRPr sz="900"/>
            </a:lvl5pPr>
            <a:lvl6pPr marL="2273775" indent="0">
              <a:buNone/>
              <a:defRPr sz="900"/>
            </a:lvl6pPr>
            <a:lvl7pPr marL="2728530" indent="0">
              <a:buNone/>
              <a:defRPr sz="900"/>
            </a:lvl7pPr>
            <a:lvl8pPr marL="3183287" indent="0">
              <a:buNone/>
              <a:defRPr sz="900"/>
            </a:lvl8pPr>
            <a:lvl9pPr marL="3638037" indent="0">
              <a:buNone/>
              <a:defRPr sz="900"/>
            </a:lvl9pPr>
          </a:lstStyle>
          <a:p>
            <a:pPr lvl="0"/>
            <a:r>
              <a:rPr lang="en-US"/>
              <a:t>Click to edit Master text styles</a:t>
            </a:r>
          </a:p>
        </p:txBody>
      </p:sp>
    </p:spTree>
    <p:extLst>
      <p:ext uri="{BB962C8B-B14F-4D97-AF65-F5344CB8AC3E}">
        <p14:creationId xmlns:p14="http://schemas.microsoft.com/office/powerpoint/2010/main" val="3226069665"/>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01" y="4799964"/>
            <a:ext cx="5487672" cy="56778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1601" y="612322"/>
            <a:ext cx="5487672" cy="4114481"/>
          </a:xfrm>
        </p:spPr>
        <p:txBody>
          <a:bodyPr/>
          <a:lstStyle>
            <a:lvl1pPr marL="0" indent="0">
              <a:buNone/>
              <a:defRPr sz="3200"/>
            </a:lvl1pPr>
            <a:lvl2pPr marL="454755" indent="0">
              <a:buNone/>
              <a:defRPr sz="2800"/>
            </a:lvl2pPr>
            <a:lvl3pPr marL="909510" indent="0">
              <a:buNone/>
              <a:defRPr sz="2400"/>
            </a:lvl3pPr>
            <a:lvl4pPr marL="1364265" indent="0">
              <a:buNone/>
              <a:defRPr sz="2000"/>
            </a:lvl4pPr>
            <a:lvl5pPr marL="1819021" indent="0">
              <a:buNone/>
              <a:defRPr sz="2000"/>
            </a:lvl5pPr>
            <a:lvl6pPr marL="2273775" indent="0">
              <a:buNone/>
              <a:defRPr sz="2000"/>
            </a:lvl6pPr>
            <a:lvl7pPr marL="2728530" indent="0">
              <a:buNone/>
              <a:defRPr sz="2000"/>
            </a:lvl7pPr>
            <a:lvl8pPr marL="3183287" indent="0">
              <a:buNone/>
              <a:defRPr sz="2000"/>
            </a:lvl8pPr>
            <a:lvl9pPr marL="3638037" indent="0">
              <a:buNone/>
              <a:defRPr sz="2000"/>
            </a:lvl9pPr>
          </a:lstStyle>
          <a:p>
            <a:pPr lvl="0"/>
            <a:endParaRPr lang="en-US" noProof="0"/>
          </a:p>
        </p:txBody>
      </p:sp>
      <p:sp>
        <p:nvSpPr>
          <p:cNvPr id="4" name="Text Placeholder 3"/>
          <p:cNvSpPr>
            <a:spLocks noGrp="1"/>
          </p:cNvSpPr>
          <p:nvPr>
            <p:ph type="body" sz="half" idx="2"/>
          </p:nvPr>
        </p:nvSpPr>
        <p:spPr>
          <a:xfrm>
            <a:off x="1791601" y="5367821"/>
            <a:ext cx="5487672" cy="804765"/>
          </a:xfrm>
        </p:spPr>
        <p:txBody>
          <a:bodyPr/>
          <a:lstStyle>
            <a:lvl1pPr marL="0" indent="0">
              <a:buNone/>
              <a:defRPr sz="1400"/>
            </a:lvl1pPr>
            <a:lvl2pPr marL="454755" indent="0">
              <a:buNone/>
              <a:defRPr sz="1200"/>
            </a:lvl2pPr>
            <a:lvl3pPr marL="909510" indent="0">
              <a:buNone/>
              <a:defRPr sz="1000"/>
            </a:lvl3pPr>
            <a:lvl4pPr marL="1364265" indent="0">
              <a:buNone/>
              <a:defRPr sz="900"/>
            </a:lvl4pPr>
            <a:lvl5pPr marL="1819021" indent="0">
              <a:buNone/>
              <a:defRPr sz="900"/>
            </a:lvl5pPr>
            <a:lvl6pPr marL="2273775" indent="0">
              <a:buNone/>
              <a:defRPr sz="900"/>
            </a:lvl6pPr>
            <a:lvl7pPr marL="2728530" indent="0">
              <a:buNone/>
              <a:defRPr sz="900"/>
            </a:lvl7pPr>
            <a:lvl8pPr marL="3183287" indent="0">
              <a:buNone/>
              <a:defRPr sz="900"/>
            </a:lvl8pPr>
            <a:lvl9pPr marL="3638037" indent="0">
              <a:buNone/>
              <a:defRPr sz="900"/>
            </a:lvl9pPr>
          </a:lstStyle>
          <a:p>
            <a:pPr lvl="0"/>
            <a:r>
              <a:rPr lang="en-US"/>
              <a:t>Click to edit Master text styles</a:t>
            </a:r>
          </a:p>
        </p:txBody>
      </p:sp>
    </p:spTree>
    <p:extLst>
      <p:ext uri="{BB962C8B-B14F-4D97-AF65-F5344CB8AC3E}">
        <p14:creationId xmlns:p14="http://schemas.microsoft.com/office/powerpoint/2010/main" val="1679444590"/>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9533384"/>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229" y="248109"/>
            <a:ext cx="2206515" cy="6196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90917" y="248109"/>
            <a:ext cx="6471700" cy="6196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4142172"/>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8370" name="Rectangle 2"/>
          <p:cNvSpPr>
            <a:spLocks noGrp="1" noChangeArrowheads="1"/>
          </p:cNvSpPr>
          <p:nvPr>
            <p:ph type="subTitle" sz="quarter" idx="1"/>
          </p:nvPr>
        </p:nvSpPr>
        <p:spPr>
          <a:xfrm>
            <a:off x="1371919" y="4650522"/>
            <a:ext cx="6400164" cy="1752671"/>
          </a:xfrm>
        </p:spPr>
        <p:txBody>
          <a:bodyPr/>
          <a:lstStyle>
            <a:lvl1pPr marL="0" indent="0" algn="ctr">
              <a:defRPr/>
            </a:lvl1pPr>
          </a:lstStyle>
          <a:p>
            <a:r>
              <a:rPr lang="en-US"/>
              <a:t>Click to edit Master subtitle style</a:t>
            </a:r>
          </a:p>
        </p:txBody>
      </p:sp>
      <p:sp>
        <p:nvSpPr>
          <p:cNvPr id="58371" name="Rectangle 3"/>
          <p:cNvSpPr>
            <a:spLocks noGrp="1" noChangeArrowheads="1"/>
          </p:cNvSpPr>
          <p:nvPr>
            <p:ph type="ctrTitle" sz="quarter"/>
          </p:nvPr>
        </p:nvSpPr>
        <p:spPr>
          <a:xfrm>
            <a:off x="685165" y="1342397"/>
            <a:ext cx="7773672" cy="2668767"/>
          </a:xfrm>
          <a:effectLst>
            <a:outerShdw dist="71842" dir="2700000" algn="ctr" rotWithShape="0">
              <a:schemeClr val="bg2"/>
            </a:outerShdw>
          </a:effectLst>
        </p:spPr>
        <p:txBody>
          <a:bodyPr lIns="91501" tIns="45773" rIns="91501" bIns="45773"/>
          <a:lstStyle>
            <a:lvl1pPr algn="ctr">
              <a:defRPr sz="4800"/>
            </a:lvl1pPr>
          </a:lstStyle>
          <a:p>
            <a:r>
              <a:rPr lang="en-US"/>
              <a:t>Click to edit Master title style</a:t>
            </a:r>
          </a:p>
        </p:txBody>
      </p:sp>
    </p:spTree>
    <p:extLst>
      <p:ext uri="{BB962C8B-B14F-4D97-AF65-F5344CB8AC3E}">
        <p14:creationId xmlns:p14="http://schemas.microsoft.com/office/powerpoint/2010/main" val="3921366194"/>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1933906"/>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788" y="4407124"/>
            <a:ext cx="7773672" cy="1361421"/>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1788" y="2907395"/>
            <a:ext cx="7773672" cy="1499790"/>
          </a:xfrm>
        </p:spPr>
        <p:txBody>
          <a:bodyPr anchor="b"/>
          <a:lstStyle>
            <a:lvl1pPr marL="0" indent="0">
              <a:buNone/>
              <a:defRPr sz="2000"/>
            </a:lvl1pPr>
            <a:lvl2pPr marL="455083" indent="0">
              <a:buNone/>
              <a:defRPr sz="1800"/>
            </a:lvl2pPr>
            <a:lvl3pPr marL="910162" indent="0">
              <a:buNone/>
              <a:defRPr sz="1600"/>
            </a:lvl3pPr>
            <a:lvl4pPr marL="1365242" indent="0">
              <a:buNone/>
              <a:defRPr sz="1400"/>
            </a:lvl4pPr>
            <a:lvl5pPr marL="1820326" indent="0">
              <a:buNone/>
              <a:defRPr sz="1400"/>
            </a:lvl5pPr>
            <a:lvl6pPr marL="2275405" indent="0">
              <a:buNone/>
              <a:defRPr sz="1400"/>
            </a:lvl6pPr>
            <a:lvl7pPr marL="2730486" indent="0">
              <a:buNone/>
              <a:defRPr sz="1400"/>
            </a:lvl7pPr>
            <a:lvl8pPr marL="3185569" indent="0">
              <a:buNone/>
              <a:defRPr sz="1400"/>
            </a:lvl8pPr>
            <a:lvl9pPr marL="3640645" indent="0">
              <a:buNone/>
              <a:defRPr sz="1400"/>
            </a:lvl9pPr>
          </a:lstStyle>
          <a:p>
            <a:pPr lvl="0"/>
            <a:r>
              <a:rPr lang="en-US"/>
              <a:t>Click to edit Master text styles</a:t>
            </a:r>
          </a:p>
        </p:txBody>
      </p:sp>
    </p:spTree>
    <p:extLst>
      <p:ext uri="{BB962C8B-B14F-4D97-AF65-F5344CB8AC3E}">
        <p14:creationId xmlns:p14="http://schemas.microsoft.com/office/powerpoint/2010/main" val="2110604931"/>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90917" y="1371025"/>
            <a:ext cx="4076011" cy="5073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19601" y="1371025"/>
            <a:ext cx="4077600" cy="5073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2845173"/>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836" y="275208"/>
            <a:ext cx="8228328" cy="114194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836" y="1534841"/>
            <a:ext cx="4039448" cy="639359"/>
          </a:xfrm>
        </p:spPr>
        <p:txBody>
          <a:bodyPr anchor="b"/>
          <a:lstStyle>
            <a:lvl1pPr marL="0" indent="0">
              <a:buNone/>
              <a:defRPr sz="2400" b="1"/>
            </a:lvl1pPr>
            <a:lvl2pPr marL="455083" indent="0">
              <a:buNone/>
              <a:defRPr sz="2000" b="1"/>
            </a:lvl2pPr>
            <a:lvl3pPr marL="910162" indent="0">
              <a:buNone/>
              <a:defRPr sz="1800" b="1"/>
            </a:lvl3pPr>
            <a:lvl4pPr marL="1365242" indent="0">
              <a:buNone/>
              <a:defRPr sz="1600" b="1"/>
            </a:lvl4pPr>
            <a:lvl5pPr marL="1820326" indent="0">
              <a:buNone/>
              <a:defRPr sz="1600" b="1"/>
            </a:lvl5pPr>
            <a:lvl6pPr marL="2275405" indent="0">
              <a:buNone/>
              <a:defRPr sz="1600" b="1"/>
            </a:lvl6pPr>
            <a:lvl7pPr marL="2730486" indent="0">
              <a:buNone/>
              <a:defRPr sz="1600" b="1"/>
            </a:lvl7pPr>
            <a:lvl8pPr marL="3185569" indent="0">
              <a:buNone/>
              <a:defRPr sz="1600" b="1"/>
            </a:lvl8pPr>
            <a:lvl9pPr marL="364064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836" y="2174200"/>
            <a:ext cx="4039448" cy="39522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87" y="1534841"/>
            <a:ext cx="4041038" cy="639359"/>
          </a:xfrm>
        </p:spPr>
        <p:txBody>
          <a:bodyPr anchor="b"/>
          <a:lstStyle>
            <a:lvl1pPr marL="0" indent="0">
              <a:buNone/>
              <a:defRPr sz="2400" b="1"/>
            </a:lvl1pPr>
            <a:lvl2pPr marL="455083" indent="0">
              <a:buNone/>
              <a:defRPr sz="2000" b="1"/>
            </a:lvl2pPr>
            <a:lvl3pPr marL="910162" indent="0">
              <a:buNone/>
              <a:defRPr sz="1800" b="1"/>
            </a:lvl3pPr>
            <a:lvl4pPr marL="1365242" indent="0">
              <a:buNone/>
              <a:defRPr sz="1600" b="1"/>
            </a:lvl4pPr>
            <a:lvl5pPr marL="1820326" indent="0">
              <a:buNone/>
              <a:defRPr sz="1600" b="1"/>
            </a:lvl5pPr>
            <a:lvl6pPr marL="2275405" indent="0">
              <a:buNone/>
              <a:defRPr sz="1600" b="1"/>
            </a:lvl6pPr>
            <a:lvl7pPr marL="2730486" indent="0">
              <a:buNone/>
              <a:defRPr sz="1600" b="1"/>
            </a:lvl7pPr>
            <a:lvl8pPr marL="3185569" indent="0">
              <a:buNone/>
              <a:defRPr sz="1600" b="1"/>
            </a:lvl8pPr>
            <a:lvl9pPr marL="364064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87" y="2174200"/>
            <a:ext cx="4041038" cy="39522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030124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80" y="4406967"/>
            <a:ext cx="7772400" cy="1362075"/>
          </a:xfrm>
        </p:spPr>
        <p:txBody>
          <a:bodyPr anchor="t"/>
          <a:lstStyle>
            <a:lvl1pPr algn="l">
              <a:defRPr sz="4000" b="1" cap="all">
                <a:latin typeface="Calibri" pitchFamily="34" charset="0"/>
              </a:defRPr>
            </a:lvl1pPr>
          </a:lstStyle>
          <a:p>
            <a:r>
              <a:rPr lang="en-US" dirty="0"/>
              <a:t>Click to edit Master title style</a:t>
            </a:r>
          </a:p>
        </p:txBody>
      </p:sp>
      <p:sp>
        <p:nvSpPr>
          <p:cNvPr id="3" name="Text Placeholder 2"/>
          <p:cNvSpPr>
            <a:spLocks noGrp="1"/>
          </p:cNvSpPr>
          <p:nvPr>
            <p:ph type="body" idx="1"/>
          </p:nvPr>
        </p:nvSpPr>
        <p:spPr>
          <a:xfrm>
            <a:off x="722380" y="2906780"/>
            <a:ext cx="7772400" cy="1500187"/>
          </a:xfrm>
        </p:spPr>
        <p:txBody>
          <a:bodyPr anchor="b"/>
          <a:lstStyle>
            <a:lvl1pPr marL="0" indent="0">
              <a:buNone/>
              <a:defRPr sz="2000">
                <a:latin typeface="Calibri" pitchFamily="34" charset="0"/>
              </a:defRPr>
            </a:lvl1pPr>
            <a:lvl2pPr marL="454074" indent="0">
              <a:buNone/>
              <a:defRPr sz="1800"/>
            </a:lvl2pPr>
            <a:lvl3pPr marL="908147" indent="0">
              <a:buNone/>
              <a:defRPr sz="1600"/>
            </a:lvl3pPr>
            <a:lvl4pPr marL="1362222" indent="0">
              <a:buNone/>
              <a:defRPr sz="1400"/>
            </a:lvl4pPr>
            <a:lvl5pPr marL="1816295" indent="0">
              <a:buNone/>
              <a:defRPr sz="1400"/>
            </a:lvl5pPr>
            <a:lvl6pPr marL="2270369" indent="0">
              <a:buNone/>
              <a:defRPr sz="1400"/>
            </a:lvl6pPr>
            <a:lvl7pPr marL="2724443" indent="0">
              <a:buNone/>
              <a:defRPr sz="1400"/>
            </a:lvl7pPr>
            <a:lvl8pPr marL="3178518" indent="0">
              <a:buNone/>
              <a:defRPr sz="1400"/>
            </a:lvl8pPr>
            <a:lvl9pPr marL="3632591" indent="0">
              <a:buNone/>
              <a:defRPr sz="1400"/>
            </a:lvl9pPr>
          </a:lstStyle>
          <a:p>
            <a:pPr lvl="0"/>
            <a:r>
              <a:rPr lang="en-US" dirty="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75524291"/>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595636"/>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836" y="273617"/>
            <a:ext cx="3007727" cy="11610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254" y="273556"/>
            <a:ext cx="5110910" cy="58528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836" y="1434634"/>
            <a:ext cx="3007727" cy="4691814"/>
          </a:xfrm>
        </p:spPr>
        <p:txBody>
          <a:bodyPr/>
          <a:lstStyle>
            <a:lvl1pPr marL="0" indent="0">
              <a:buNone/>
              <a:defRPr sz="1400"/>
            </a:lvl1pPr>
            <a:lvl2pPr marL="455083" indent="0">
              <a:buNone/>
              <a:defRPr sz="1200"/>
            </a:lvl2pPr>
            <a:lvl3pPr marL="910162" indent="0">
              <a:buNone/>
              <a:defRPr sz="1000"/>
            </a:lvl3pPr>
            <a:lvl4pPr marL="1365242" indent="0">
              <a:buNone/>
              <a:defRPr sz="900"/>
            </a:lvl4pPr>
            <a:lvl5pPr marL="1820326" indent="0">
              <a:buNone/>
              <a:defRPr sz="900"/>
            </a:lvl5pPr>
            <a:lvl6pPr marL="2275405" indent="0">
              <a:buNone/>
              <a:defRPr sz="900"/>
            </a:lvl6pPr>
            <a:lvl7pPr marL="2730486" indent="0">
              <a:buNone/>
              <a:defRPr sz="900"/>
            </a:lvl7pPr>
            <a:lvl8pPr marL="3185569" indent="0">
              <a:buNone/>
              <a:defRPr sz="900"/>
            </a:lvl8pPr>
            <a:lvl9pPr marL="3640645" indent="0">
              <a:buNone/>
              <a:defRPr sz="900"/>
            </a:lvl9pPr>
          </a:lstStyle>
          <a:p>
            <a:pPr lvl="0"/>
            <a:r>
              <a:rPr lang="en-US"/>
              <a:t>Click to edit Master text styles</a:t>
            </a:r>
          </a:p>
        </p:txBody>
      </p:sp>
    </p:spTree>
    <p:extLst>
      <p:ext uri="{BB962C8B-B14F-4D97-AF65-F5344CB8AC3E}">
        <p14:creationId xmlns:p14="http://schemas.microsoft.com/office/powerpoint/2010/main" val="1759401651"/>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01" y="4799964"/>
            <a:ext cx="5487672" cy="56778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1601" y="612322"/>
            <a:ext cx="5487672" cy="4114481"/>
          </a:xfrm>
        </p:spPr>
        <p:txBody>
          <a:bodyPr/>
          <a:lstStyle>
            <a:lvl1pPr marL="0" indent="0">
              <a:buNone/>
              <a:defRPr sz="3200"/>
            </a:lvl1pPr>
            <a:lvl2pPr marL="455083" indent="0">
              <a:buNone/>
              <a:defRPr sz="2800"/>
            </a:lvl2pPr>
            <a:lvl3pPr marL="910162" indent="0">
              <a:buNone/>
              <a:defRPr sz="2400"/>
            </a:lvl3pPr>
            <a:lvl4pPr marL="1365242" indent="0">
              <a:buNone/>
              <a:defRPr sz="2000"/>
            </a:lvl4pPr>
            <a:lvl5pPr marL="1820326" indent="0">
              <a:buNone/>
              <a:defRPr sz="2000"/>
            </a:lvl5pPr>
            <a:lvl6pPr marL="2275405" indent="0">
              <a:buNone/>
              <a:defRPr sz="2000"/>
            </a:lvl6pPr>
            <a:lvl7pPr marL="2730486" indent="0">
              <a:buNone/>
              <a:defRPr sz="2000"/>
            </a:lvl7pPr>
            <a:lvl8pPr marL="3185569" indent="0">
              <a:buNone/>
              <a:defRPr sz="2000"/>
            </a:lvl8pPr>
            <a:lvl9pPr marL="3640645" indent="0">
              <a:buNone/>
              <a:defRPr sz="2000"/>
            </a:lvl9pPr>
          </a:lstStyle>
          <a:p>
            <a:pPr lvl="0"/>
            <a:endParaRPr lang="en-US" noProof="0"/>
          </a:p>
        </p:txBody>
      </p:sp>
      <p:sp>
        <p:nvSpPr>
          <p:cNvPr id="4" name="Text Placeholder 3"/>
          <p:cNvSpPr>
            <a:spLocks noGrp="1"/>
          </p:cNvSpPr>
          <p:nvPr>
            <p:ph type="body" sz="half" idx="2"/>
          </p:nvPr>
        </p:nvSpPr>
        <p:spPr>
          <a:xfrm>
            <a:off x="1791601" y="5367814"/>
            <a:ext cx="5487672" cy="804765"/>
          </a:xfrm>
        </p:spPr>
        <p:txBody>
          <a:bodyPr/>
          <a:lstStyle>
            <a:lvl1pPr marL="0" indent="0">
              <a:buNone/>
              <a:defRPr sz="1400"/>
            </a:lvl1pPr>
            <a:lvl2pPr marL="455083" indent="0">
              <a:buNone/>
              <a:defRPr sz="1200"/>
            </a:lvl2pPr>
            <a:lvl3pPr marL="910162" indent="0">
              <a:buNone/>
              <a:defRPr sz="1000"/>
            </a:lvl3pPr>
            <a:lvl4pPr marL="1365242" indent="0">
              <a:buNone/>
              <a:defRPr sz="900"/>
            </a:lvl4pPr>
            <a:lvl5pPr marL="1820326" indent="0">
              <a:buNone/>
              <a:defRPr sz="900"/>
            </a:lvl5pPr>
            <a:lvl6pPr marL="2275405" indent="0">
              <a:buNone/>
              <a:defRPr sz="900"/>
            </a:lvl6pPr>
            <a:lvl7pPr marL="2730486" indent="0">
              <a:buNone/>
              <a:defRPr sz="900"/>
            </a:lvl7pPr>
            <a:lvl8pPr marL="3185569" indent="0">
              <a:buNone/>
              <a:defRPr sz="900"/>
            </a:lvl8pPr>
            <a:lvl9pPr marL="3640645" indent="0">
              <a:buNone/>
              <a:defRPr sz="900"/>
            </a:lvl9pPr>
          </a:lstStyle>
          <a:p>
            <a:pPr lvl="0"/>
            <a:r>
              <a:rPr lang="en-US"/>
              <a:t>Click to edit Master text styles</a:t>
            </a:r>
          </a:p>
        </p:txBody>
      </p:sp>
    </p:spTree>
    <p:extLst>
      <p:ext uri="{BB962C8B-B14F-4D97-AF65-F5344CB8AC3E}">
        <p14:creationId xmlns:p14="http://schemas.microsoft.com/office/powerpoint/2010/main" val="3690952488"/>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8341663"/>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229" y="248109"/>
            <a:ext cx="2206515" cy="6196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90917" y="248109"/>
            <a:ext cx="6471700" cy="6196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2296530"/>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8370" name="Rectangle 2"/>
          <p:cNvSpPr>
            <a:spLocks noGrp="1" noChangeArrowheads="1"/>
          </p:cNvSpPr>
          <p:nvPr>
            <p:ph type="subTitle" sz="quarter" idx="1"/>
          </p:nvPr>
        </p:nvSpPr>
        <p:spPr>
          <a:xfrm>
            <a:off x="1371919" y="4650520"/>
            <a:ext cx="6400164" cy="1752671"/>
          </a:xfrm>
        </p:spPr>
        <p:txBody>
          <a:bodyPr/>
          <a:lstStyle>
            <a:lvl1pPr marL="0" indent="0" algn="ctr">
              <a:defRPr/>
            </a:lvl1pPr>
          </a:lstStyle>
          <a:p>
            <a:r>
              <a:rPr lang="en-US"/>
              <a:t>Click to edit Master subtitle style</a:t>
            </a:r>
          </a:p>
        </p:txBody>
      </p:sp>
      <p:sp>
        <p:nvSpPr>
          <p:cNvPr id="58371" name="Rectangle 3"/>
          <p:cNvSpPr>
            <a:spLocks noGrp="1" noChangeArrowheads="1"/>
          </p:cNvSpPr>
          <p:nvPr>
            <p:ph type="ctrTitle" sz="quarter"/>
          </p:nvPr>
        </p:nvSpPr>
        <p:spPr>
          <a:xfrm>
            <a:off x="685165" y="1342394"/>
            <a:ext cx="7773672" cy="2668767"/>
          </a:xfrm>
          <a:effectLst>
            <a:outerShdw dist="71842" dir="2700000" algn="ctr" rotWithShape="0">
              <a:schemeClr val="bg2"/>
            </a:outerShdw>
          </a:effectLst>
        </p:spPr>
        <p:txBody>
          <a:bodyPr lIns="91519" tIns="45781" rIns="91519" bIns="45781"/>
          <a:lstStyle>
            <a:lvl1pPr algn="ctr">
              <a:defRPr sz="4800"/>
            </a:lvl1pPr>
          </a:lstStyle>
          <a:p>
            <a:r>
              <a:rPr lang="en-US"/>
              <a:t>Click to edit Master title style</a:t>
            </a:r>
          </a:p>
        </p:txBody>
      </p:sp>
    </p:spTree>
    <p:extLst>
      <p:ext uri="{BB962C8B-B14F-4D97-AF65-F5344CB8AC3E}">
        <p14:creationId xmlns:p14="http://schemas.microsoft.com/office/powerpoint/2010/main" val="3674729099"/>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8594730"/>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786" y="4407124"/>
            <a:ext cx="7773672" cy="1361421"/>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1786" y="2907393"/>
            <a:ext cx="7773672" cy="1499790"/>
          </a:xfrm>
        </p:spPr>
        <p:txBody>
          <a:bodyPr anchor="b"/>
          <a:lstStyle>
            <a:lvl1pPr marL="0" indent="0">
              <a:buNone/>
              <a:defRPr sz="2000"/>
            </a:lvl1pPr>
            <a:lvl2pPr marL="455175" indent="0">
              <a:buNone/>
              <a:defRPr sz="1800"/>
            </a:lvl2pPr>
            <a:lvl3pPr marL="910349" indent="0">
              <a:buNone/>
              <a:defRPr sz="1600"/>
            </a:lvl3pPr>
            <a:lvl4pPr marL="1365522" indent="0">
              <a:buNone/>
              <a:defRPr sz="1400"/>
            </a:lvl4pPr>
            <a:lvl5pPr marL="1820699" indent="0">
              <a:buNone/>
              <a:defRPr sz="1400"/>
            </a:lvl5pPr>
            <a:lvl6pPr marL="2275871" indent="0">
              <a:buNone/>
              <a:defRPr sz="1400"/>
            </a:lvl6pPr>
            <a:lvl7pPr marL="2731045" indent="0">
              <a:buNone/>
              <a:defRPr sz="1400"/>
            </a:lvl7pPr>
            <a:lvl8pPr marL="3186221" indent="0">
              <a:buNone/>
              <a:defRPr sz="1400"/>
            </a:lvl8pPr>
            <a:lvl9pPr marL="3641391" indent="0">
              <a:buNone/>
              <a:defRPr sz="1400"/>
            </a:lvl9pPr>
          </a:lstStyle>
          <a:p>
            <a:pPr lvl="0"/>
            <a:r>
              <a:rPr lang="en-US"/>
              <a:t>Click to edit Master text styles</a:t>
            </a:r>
          </a:p>
        </p:txBody>
      </p:sp>
    </p:spTree>
    <p:extLst>
      <p:ext uri="{BB962C8B-B14F-4D97-AF65-F5344CB8AC3E}">
        <p14:creationId xmlns:p14="http://schemas.microsoft.com/office/powerpoint/2010/main" val="2768164896"/>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90917" y="1371023"/>
            <a:ext cx="4076011" cy="5073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19599" y="1371023"/>
            <a:ext cx="4077600" cy="5073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895244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defRPr>
            </a:lvl1pPr>
          </a:lstStyle>
          <a:p>
            <a:r>
              <a:rPr lang="en-US" dirty="0"/>
              <a:t>Click to edit Master title style</a:t>
            </a:r>
          </a:p>
        </p:txBody>
      </p:sp>
      <p:sp>
        <p:nvSpPr>
          <p:cNvPr id="3" name="Content Placeholder 2"/>
          <p:cNvSpPr>
            <a:spLocks noGrp="1"/>
          </p:cNvSpPr>
          <p:nvPr>
            <p:ph sz="half" idx="1"/>
          </p:nvPr>
        </p:nvSpPr>
        <p:spPr>
          <a:xfrm>
            <a:off x="638242" y="1362141"/>
            <a:ext cx="3871913" cy="4972051"/>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62488" y="1362141"/>
            <a:ext cx="3871912" cy="4972051"/>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836" y="275206"/>
            <a:ext cx="8228328" cy="114194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836" y="1534839"/>
            <a:ext cx="4039448" cy="639359"/>
          </a:xfrm>
        </p:spPr>
        <p:txBody>
          <a:bodyPr anchor="b"/>
          <a:lstStyle>
            <a:lvl1pPr marL="0" indent="0">
              <a:buNone/>
              <a:defRPr sz="2400" b="1"/>
            </a:lvl1pPr>
            <a:lvl2pPr marL="455175" indent="0">
              <a:buNone/>
              <a:defRPr sz="2000" b="1"/>
            </a:lvl2pPr>
            <a:lvl3pPr marL="910349" indent="0">
              <a:buNone/>
              <a:defRPr sz="1800" b="1"/>
            </a:lvl3pPr>
            <a:lvl4pPr marL="1365522" indent="0">
              <a:buNone/>
              <a:defRPr sz="1600" b="1"/>
            </a:lvl4pPr>
            <a:lvl5pPr marL="1820699" indent="0">
              <a:buNone/>
              <a:defRPr sz="1600" b="1"/>
            </a:lvl5pPr>
            <a:lvl6pPr marL="2275871" indent="0">
              <a:buNone/>
              <a:defRPr sz="1600" b="1"/>
            </a:lvl6pPr>
            <a:lvl7pPr marL="2731045" indent="0">
              <a:buNone/>
              <a:defRPr sz="1600" b="1"/>
            </a:lvl7pPr>
            <a:lvl8pPr marL="3186221" indent="0">
              <a:buNone/>
              <a:defRPr sz="1600" b="1"/>
            </a:lvl8pPr>
            <a:lvl9pPr marL="36413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836" y="2174198"/>
            <a:ext cx="4039448" cy="39522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85" y="1534839"/>
            <a:ext cx="4041038" cy="639359"/>
          </a:xfrm>
        </p:spPr>
        <p:txBody>
          <a:bodyPr anchor="b"/>
          <a:lstStyle>
            <a:lvl1pPr marL="0" indent="0">
              <a:buNone/>
              <a:defRPr sz="2400" b="1"/>
            </a:lvl1pPr>
            <a:lvl2pPr marL="455175" indent="0">
              <a:buNone/>
              <a:defRPr sz="2000" b="1"/>
            </a:lvl2pPr>
            <a:lvl3pPr marL="910349" indent="0">
              <a:buNone/>
              <a:defRPr sz="1800" b="1"/>
            </a:lvl3pPr>
            <a:lvl4pPr marL="1365522" indent="0">
              <a:buNone/>
              <a:defRPr sz="1600" b="1"/>
            </a:lvl4pPr>
            <a:lvl5pPr marL="1820699" indent="0">
              <a:buNone/>
              <a:defRPr sz="1600" b="1"/>
            </a:lvl5pPr>
            <a:lvl6pPr marL="2275871" indent="0">
              <a:buNone/>
              <a:defRPr sz="1600" b="1"/>
            </a:lvl6pPr>
            <a:lvl7pPr marL="2731045" indent="0">
              <a:buNone/>
              <a:defRPr sz="1600" b="1"/>
            </a:lvl7pPr>
            <a:lvl8pPr marL="3186221" indent="0">
              <a:buNone/>
              <a:defRPr sz="1600" b="1"/>
            </a:lvl8pPr>
            <a:lvl9pPr marL="36413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85" y="2174198"/>
            <a:ext cx="4041038" cy="39522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9904780"/>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91824373"/>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8339309"/>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836" y="273615"/>
            <a:ext cx="3007727" cy="11610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254" y="273556"/>
            <a:ext cx="5110910" cy="58528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836" y="1434634"/>
            <a:ext cx="3007727" cy="4691814"/>
          </a:xfrm>
        </p:spPr>
        <p:txBody>
          <a:bodyPr/>
          <a:lstStyle>
            <a:lvl1pPr marL="0" indent="0">
              <a:buNone/>
              <a:defRPr sz="1400"/>
            </a:lvl1pPr>
            <a:lvl2pPr marL="455175" indent="0">
              <a:buNone/>
              <a:defRPr sz="1200"/>
            </a:lvl2pPr>
            <a:lvl3pPr marL="910349" indent="0">
              <a:buNone/>
              <a:defRPr sz="1000"/>
            </a:lvl3pPr>
            <a:lvl4pPr marL="1365522" indent="0">
              <a:buNone/>
              <a:defRPr sz="900"/>
            </a:lvl4pPr>
            <a:lvl5pPr marL="1820699" indent="0">
              <a:buNone/>
              <a:defRPr sz="900"/>
            </a:lvl5pPr>
            <a:lvl6pPr marL="2275871" indent="0">
              <a:buNone/>
              <a:defRPr sz="900"/>
            </a:lvl6pPr>
            <a:lvl7pPr marL="2731045" indent="0">
              <a:buNone/>
              <a:defRPr sz="900"/>
            </a:lvl7pPr>
            <a:lvl8pPr marL="3186221" indent="0">
              <a:buNone/>
              <a:defRPr sz="900"/>
            </a:lvl8pPr>
            <a:lvl9pPr marL="3641391" indent="0">
              <a:buNone/>
              <a:defRPr sz="900"/>
            </a:lvl9pPr>
          </a:lstStyle>
          <a:p>
            <a:pPr lvl="0"/>
            <a:r>
              <a:rPr lang="en-US"/>
              <a:t>Click to edit Master text styles</a:t>
            </a:r>
          </a:p>
        </p:txBody>
      </p:sp>
    </p:spTree>
    <p:extLst>
      <p:ext uri="{BB962C8B-B14F-4D97-AF65-F5344CB8AC3E}">
        <p14:creationId xmlns:p14="http://schemas.microsoft.com/office/powerpoint/2010/main" val="239554012"/>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01" y="4799964"/>
            <a:ext cx="5487672" cy="56778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1601" y="612322"/>
            <a:ext cx="5487672" cy="4114481"/>
          </a:xfrm>
        </p:spPr>
        <p:txBody>
          <a:bodyPr/>
          <a:lstStyle>
            <a:lvl1pPr marL="0" indent="0">
              <a:buNone/>
              <a:defRPr sz="3200"/>
            </a:lvl1pPr>
            <a:lvl2pPr marL="455175" indent="0">
              <a:buNone/>
              <a:defRPr sz="2800"/>
            </a:lvl2pPr>
            <a:lvl3pPr marL="910349" indent="0">
              <a:buNone/>
              <a:defRPr sz="2400"/>
            </a:lvl3pPr>
            <a:lvl4pPr marL="1365522" indent="0">
              <a:buNone/>
              <a:defRPr sz="2000"/>
            </a:lvl4pPr>
            <a:lvl5pPr marL="1820699" indent="0">
              <a:buNone/>
              <a:defRPr sz="2000"/>
            </a:lvl5pPr>
            <a:lvl6pPr marL="2275871" indent="0">
              <a:buNone/>
              <a:defRPr sz="2000"/>
            </a:lvl6pPr>
            <a:lvl7pPr marL="2731045" indent="0">
              <a:buNone/>
              <a:defRPr sz="2000"/>
            </a:lvl7pPr>
            <a:lvl8pPr marL="3186221" indent="0">
              <a:buNone/>
              <a:defRPr sz="2000"/>
            </a:lvl8pPr>
            <a:lvl9pPr marL="3641391" indent="0">
              <a:buNone/>
              <a:defRPr sz="2000"/>
            </a:lvl9pPr>
          </a:lstStyle>
          <a:p>
            <a:pPr lvl="0"/>
            <a:endParaRPr lang="en-US" noProof="0"/>
          </a:p>
        </p:txBody>
      </p:sp>
      <p:sp>
        <p:nvSpPr>
          <p:cNvPr id="4" name="Text Placeholder 3"/>
          <p:cNvSpPr>
            <a:spLocks noGrp="1"/>
          </p:cNvSpPr>
          <p:nvPr>
            <p:ph type="body" sz="half" idx="2"/>
          </p:nvPr>
        </p:nvSpPr>
        <p:spPr>
          <a:xfrm>
            <a:off x="1791601" y="5367812"/>
            <a:ext cx="5487672" cy="804765"/>
          </a:xfrm>
        </p:spPr>
        <p:txBody>
          <a:bodyPr/>
          <a:lstStyle>
            <a:lvl1pPr marL="0" indent="0">
              <a:buNone/>
              <a:defRPr sz="1400"/>
            </a:lvl1pPr>
            <a:lvl2pPr marL="455175" indent="0">
              <a:buNone/>
              <a:defRPr sz="1200"/>
            </a:lvl2pPr>
            <a:lvl3pPr marL="910349" indent="0">
              <a:buNone/>
              <a:defRPr sz="1000"/>
            </a:lvl3pPr>
            <a:lvl4pPr marL="1365522" indent="0">
              <a:buNone/>
              <a:defRPr sz="900"/>
            </a:lvl4pPr>
            <a:lvl5pPr marL="1820699" indent="0">
              <a:buNone/>
              <a:defRPr sz="900"/>
            </a:lvl5pPr>
            <a:lvl6pPr marL="2275871" indent="0">
              <a:buNone/>
              <a:defRPr sz="900"/>
            </a:lvl6pPr>
            <a:lvl7pPr marL="2731045" indent="0">
              <a:buNone/>
              <a:defRPr sz="900"/>
            </a:lvl7pPr>
            <a:lvl8pPr marL="3186221" indent="0">
              <a:buNone/>
              <a:defRPr sz="900"/>
            </a:lvl8pPr>
            <a:lvl9pPr marL="3641391" indent="0">
              <a:buNone/>
              <a:defRPr sz="900"/>
            </a:lvl9pPr>
          </a:lstStyle>
          <a:p>
            <a:pPr lvl="0"/>
            <a:r>
              <a:rPr lang="en-US"/>
              <a:t>Click to edit Master text styles</a:t>
            </a:r>
          </a:p>
        </p:txBody>
      </p:sp>
    </p:spTree>
    <p:extLst>
      <p:ext uri="{BB962C8B-B14F-4D97-AF65-F5344CB8AC3E}">
        <p14:creationId xmlns:p14="http://schemas.microsoft.com/office/powerpoint/2010/main" val="898585354"/>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6204881"/>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229" y="248109"/>
            <a:ext cx="2206515" cy="6196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90917" y="248109"/>
            <a:ext cx="6471700" cy="6196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0158350"/>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8370" name="Rectangle 2"/>
          <p:cNvSpPr>
            <a:spLocks noGrp="1" noChangeArrowheads="1"/>
          </p:cNvSpPr>
          <p:nvPr>
            <p:ph type="subTitle" sz="quarter" idx="1"/>
          </p:nvPr>
        </p:nvSpPr>
        <p:spPr>
          <a:xfrm>
            <a:off x="1371919" y="4650514"/>
            <a:ext cx="6400164" cy="1752671"/>
          </a:xfrm>
        </p:spPr>
        <p:txBody>
          <a:bodyPr/>
          <a:lstStyle>
            <a:lvl1pPr marL="0" indent="0" algn="ctr">
              <a:defRPr/>
            </a:lvl1pPr>
          </a:lstStyle>
          <a:p>
            <a:r>
              <a:rPr lang="en-US"/>
              <a:t>Click to edit Master subtitle style</a:t>
            </a:r>
          </a:p>
        </p:txBody>
      </p:sp>
      <p:sp>
        <p:nvSpPr>
          <p:cNvPr id="58371" name="Rectangle 3"/>
          <p:cNvSpPr>
            <a:spLocks noGrp="1" noChangeArrowheads="1"/>
          </p:cNvSpPr>
          <p:nvPr>
            <p:ph type="ctrTitle" sz="quarter"/>
          </p:nvPr>
        </p:nvSpPr>
        <p:spPr>
          <a:xfrm>
            <a:off x="685165" y="1342388"/>
            <a:ext cx="7773672" cy="2668767"/>
          </a:xfrm>
          <a:effectLst>
            <a:outerShdw dist="71842" dir="2700000" algn="ctr" rotWithShape="0">
              <a:schemeClr val="bg2"/>
            </a:outerShdw>
          </a:effectLst>
        </p:spPr>
        <p:txBody>
          <a:bodyPr lIns="91575" tIns="45805" rIns="91575" bIns="45805"/>
          <a:lstStyle>
            <a:lvl1pPr algn="ctr">
              <a:defRPr sz="4800"/>
            </a:lvl1pPr>
          </a:lstStyle>
          <a:p>
            <a:r>
              <a:rPr lang="en-US"/>
              <a:t>Click to edit Master title style</a:t>
            </a:r>
          </a:p>
        </p:txBody>
      </p:sp>
    </p:spTree>
    <p:extLst>
      <p:ext uri="{BB962C8B-B14F-4D97-AF65-F5344CB8AC3E}">
        <p14:creationId xmlns:p14="http://schemas.microsoft.com/office/powerpoint/2010/main" val="1513060707"/>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7054962"/>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780" y="4407124"/>
            <a:ext cx="7773672" cy="1361421"/>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1780" y="2907387"/>
            <a:ext cx="7773672" cy="1499790"/>
          </a:xfrm>
        </p:spPr>
        <p:txBody>
          <a:bodyPr anchor="b"/>
          <a:lstStyle>
            <a:lvl1pPr marL="0" indent="0">
              <a:buNone/>
              <a:defRPr sz="2000"/>
            </a:lvl1pPr>
            <a:lvl2pPr marL="455455" indent="0">
              <a:buNone/>
              <a:defRPr sz="1800"/>
            </a:lvl2pPr>
            <a:lvl3pPr marL="910908" indent="0">
              <a:buNone/>
              <a:defRPr sz="1600"/>
            </a:lvl3pPr>
            <a:lvl4pPr marL="1366362" indent="0">
              <a:buNone/>
              <a:defRPr sz="1400"/>
            </a:lvl4pPr>
            <a:lvl5pPr marL="1821818" indent="0">
              <a:buNone/>
              <a:defRPr sz="1400"/>
            </a:lvl5pPr>
            <a:lvl6pPr marL="2277271" indent="0">
              <a:buNone/>
              <a:defRPr sz="1400"/>
            </a:lvl6pPr>
            <a:lvl7pPr marL="2732723" indent="0">
              <a:buNone/>
              <a:defRPr sz="1400"/>
            </a:lvl7pPr>
            <a:lvl8pPr marL="3188179" indent="0">
              <a:buNone/>
              <a:defRPr sz="1400"/>
            </a:lvl8pPr>
            <a:lvl9pPr marL="3643629" indent="0">
              <a:buNone/>
              <a:defRPr sz="1400"/>
            </a:lvl9pPr>
          </a:lstStyle>
          <a:p>
            <a:pPr lvl="0"/>
            <a:r>
              <a:rPr lang="en-US"/>
              <a:t>Click to edit Master text styles</a:t>
            </a:r>
          </a:p>
        </p:txBody>
      </p:sp>
    </p:spTree>
    <p:extLst>
      <p:ext uri="{BB962C8B-B14F-4D97-AF65-F5344CB8AC3E}">
        <p14:creationId xmlns:p14="http://schemas.microsoft.com/office/powerpoint/2010/main" val="50764475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81"/>
            <a:ext cx="8229600" cy="1143000"/>
          </a:xfrm>
        </p:spPr>
        <p:txBody>
          <a:bodyPr/>
          <a:lstStyle>
            <a:lvl1pPr>
              <a:defRPr>
                <a:latin typeface="Calibri" pitchFamily="34" charset="0"/>
              </a:defRPr>
            </a:lvl1pPr>
          </a:lstStyle>
          <a:p>
            <a:r>
              <a:rPr lang="en-US" dirty="0"/>
              <a:t>Click to edit Master title style</a:t>
            </a:r>
          </a:p>
        </p:txBody>
      </p:sp>
      <p:sp>
        <p:nvSpPr>
          <p:cNvPr id="3" name="Text Placeholder 2"/>
          <p:cNvSpPr>
            <a:spLocks noGrp="1"/>
          </p:cNvSpPr>
          <p:nvPr>
            <p:ph type="body" idx="1"/>
          </p:nvPr>
        </p:nvSpPr>
        <p:spPr>
          <a:xfrm>
            <a:off x="457267" y="1535113"/>
            <a:ext cx="4040188" cy="639762"/>
          </a:xfrm>
        </p:spPr>
        <p:txBody>
          <a:bodyPr anchor="b"/>
          <a:lstStyle>
            <a:lvl1pPr marL="0" indent="0">
              <a:buNone/>
              <a:defRPr sz="2400" b="1">
                <a:latin typeface="Calibri" pitchFamily="34" charset="0"/>
              </a:defRPr>
            </a:lvl1pPr>
            <a:lvl2pPr marL="454074" indent="0">
              <a:buNone/>
              <a:defRPr sz="2000" b="1"/>
            </a:lvl2pPr>
            <a:lvl3pPr marL="908147" indent="0">
              <a:buNone/>
              <a:defRPr sz="1800" b="1"/>
            </a:lvl3pPr>
            <a:lvl4pPr marL="1362222" indent="0">
              <a:buNone/>
              <a:defRPr sz="1600" b="1"/>
            </a:lvl4pPr>
            <a:lvl5pPr marL="1816295" indent="0">
              <a:buNone/>
              <a:defRPr sz="1600" b="1"/>
            </a:lvl5pPr>
            <a:lvl6pPr marL="2270369" indent="0">
              <a:buNone/>
              <a:defRPr sz="1600" b="1"/>
            </a:lvl6pPr>
            <a:lvl7pPr marL="2724443" indent="0">
              <a:buNone/>
              <a:defRPr sz="1600" b="1"/>
            </a:lvl7pPr>
            <a:lvl8pPr marL="3178518" indent="0">
              <a:buNone/>
              <a:defRPr sz="1600" b="1"/>
            </a:lvl8pPr>
            <a:lvl9pPr marL="36325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67" y="2174875"/>
            <a:ext cx="4040188" cy="3951288"/>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92" y="1535113"/>
            <a:ext cx="4041775" cy="639762"/>
          </a:xfrm>
        </p:spPr>
        <p:txBody>
          <a:bodyPr anchor="b"/>
          <a:lstStyle>
            <a:lvl1pPr marL="0" indent="0">
              <a:buNone/>
              <a:defRPr sz="2400" b="1">
                <a:latin typeface="Calibri" pitchFamily="34" charset="0"/>
              </a:defRPr>
            </a:lvl1pPr>
            <a:lvl2pPr marL="454074" indent="0">
              <a:buNone/>
              <a:defRPr sz="2000" b="1"/>
            </a:lvl2pPr>
            <a:lvl3pPr marL="908147" indent="0">
              <a:buNone/>
              <a:defRPr sz="1800" b="1"/>
            </a:lvl3pPr>
            <a:lvl4pPr marL="1362222" indent="0">
              <a:buNone/>
              <a:defRPr sz="1600" b="1"/>
            </a:lvl4pPr>
            <a:lvl5pPr marL="1816295" indent="0">
              <a:buNone/>
              <a:defRPr sz="1600" b="1"/>
            </a:lvl5pPr>
            <a:lvl6pPr marL="2270369" indent="0">
              <a:buNone/>
              <a:defRPr sz="1600" b="1"/>
            </a:lvl6pPr>
            <a:lvl7pPr marL="2724443" indent="0">
              <a:buNone/>
              <a:defRPr sz="1600" b="1"/>
            </a:lvl7pPr>
            <a:lvl8pPr marL="3178518" indent="0">
              <a:buNone/>
              <a:defRPr sz="1600" b="1"/>
            </a:lvl8pPr>
            <a:lvl9pPr marL="36325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92" y="2174875"/>
            <a:ext cx="4041775" cy="3951288"/>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90917" y="1371017"/>
            <a:ext cx="4076011" cy="5073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19593" y="1371017"/>
            <a:ext cx="4077600" cy="5073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0022797"/>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836" y="275200"/>
            <a:ext cx="8228328" cy="114194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836" y="1534833"/>
            <a:ext cx="4039448" cy="639359"/>
          </a:xfrm>
        </p:spPr>
        <p:txBody>
          <a:bodyPr anchor="b"/>
          <a:lstStyle>
            <a:lvl1pPr marL="0" indent="0">
              <a:buNone/>
              <a:defRPr sz="2400" b="1"/>
            </a:lvl1pPr>
            <a:lvl2pPr marL="455455" indent="0">
              <a:buNone/>
              <a:defRPr sz="2000" b="1"/>
            </a:lvl2pPr>
            <a:lvl3pPr marL="910908" indent="0">
              <a:buNone/>
              <a:defRPr sz="1800" b="1"/>
            </a:lvl3pPr>
            <a:lvl4pPr marL="1366362" indent="0">
              <a:buNone/>
              <a:defRPr sz="1600" b="1"/>
            </a:lvl4pPr>
            <a:lvl5pPr marL="1821818" indent="0">
              <a:buNone/>
              <a:defRPr sz="1600" b="1"/>
            </a:lvl5pPr>
            <a:lvl6pPr marL="2277271" indent="0">
              <a:buNone/>
              <a:defRPr sz="1600" b="1"/>
            </a:lvl6pPr>
            <a:lvl7pPr marL="2732723" indent="0">
              <a:buNone/>
              <a:defRPr sz="1600" b="1"/>
            </a:lvl7pPr>
            <a:lvl8pPr marL="3188179" indent="0">
              <a:buNone/>
              <a:defRPr sz="1600" b="1"/>
            </a:lvl8pPr>
            <a:lvl9pPr marL="364362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836" y="2174192"/>
            <a:ext cx="4039448" cy="39522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79" y="1534833"/>
            <a:ext cx="4041038" cy="639359"/>
          </a:xfrm>
        </p:spPr>
        <p:txBody>
          <a:bodyPr anchor="b"/>
          <a:lstStyle>
            <a:lvl1pPr marL="0" indent="0">
              <a:buNone/>
              <a:defRPr sz="2400" b="1"/>
            </a:lvl1pPr>
            <a:lvl2pPr marL="455455" indent="0">
              <a:buNone/>
              <a:defRPr sz="2000" b="1"/>
            </a:lvl2pPr>
            <a:lvl3pPr marL="910908" indent="0">
              <a:buNone/>
              <a:defRPr sz="1800" b="1"/>
            </a:lvl3pPr>
            <a:lvl4pPr marL="1366362" indent="0">
              <a:buNone/>
              <a:defRPr sz="1600" b="1"/>
            </a:lvl4pPr>
            <a:lvl5pPr marL="1821818" indent="0">
              <a:buNone/>
              <a:defRPr sz="1600" b="1"/>
            </a:lvl5pPr>
            <a:lvl6pPr marL="2277271" indent="0">
              <a:buNone/>
              <a:defRPr sz="1600" b="1"/>
            </a:lvl6pPr>
            <a:lvl7pPr marL="2732723" indent="0">
              <a:buNone/>
              <a:defRPr sz="1600" b="1"/>
            </a:lvl7pPr>
            <a:lvl8pPr marL="3188179" indent="0">
              <a:buNone/>
              <a:defRPr sz="1600" b="1"/>
            </a:lvl8pPr>
            <a:lvl9pPr marL="364362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79" y="2174192"/>
            <a:ext cx="4041038" cy="39522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409491"/>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85583278"/>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069954"/>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836" y="273609"/>
            <a:ext cx="3007727" cy="11610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254" y="273556"/>
            <a:ext cx="5110910" cy="58528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836" y="1434634"/>
            <a:ext cx="3007727" cy="4691814"/>
          </a:xfrm>
        </p:spPr>
        <p:txBody>
          <a:bodyPr/>
          <a:lstStyle>
            <a:lvl1pPr marL="0" indent="0">
              <a:buNone/>
              <a:defRPr sz="1400"/>
            </a:lvl1pPr>
            <a:lvl2pPr marL="455455" indent="0">
              <a:buNone/>
              <a:defRPr sz="1200"/>
            </a:lvl2pPr>
            <a:lvl3pPr marL="910908" indent="0">
              <a:buNone/>
              <a:defRPr sz="1000"/>
            </a:lvl3pPr>
            <a:lvl4pPr marL="1366362" indent="0">
              <a:buNone/>
              <a:defRPr sz="900"/>
            </a:lvl4pPr>
            <a:lvl5pPr marL="1821818" indent="0">
              <a:buNone/>
              <a:defRPr sz="900"/>
            </a:lvl5pPr>
            <a:lvl6pPr marL="2277271" indent="0">
              <a:buNone/>
              <a:defRPr sz="900"/>
            </a:lvl6pPr>
            <a:lvl7pPr marL="2732723" indent="0">
              <a:buNone/>
              <a:defRPr sz="900"/>
            </a:lvl7pPr>
            <a:lvl8pPr marL="3188179" indent="0">
              <a:buNone/>
              <a:defRPr sz="900"/>
            </a:lvl8pPr>
            <a:lvl9pPr marL="3643629" indent="0">
              <a:buNone/>
              <a:defRPr sz="900"/>
            </a:lvl9pPr>
          </a:lstStyle>
          <a:p>
            <a:pPr lvl="0"/>
            <a:r>
              <a:rPr lang="en-US"/>
              <a:t>Click to edit Master text styles</a:t>
            </a:r>
          </a:p>
        </p:txBody>
      </p:sp>
    </p:spTree>
    <p:extLst>
      <p:ext uri="{BB962C8B-B14F-4D97-AF65-F5344CB8AC3E}">
        <p14:creationId xmlns:p14="http://schemas.microsoft.com/office/powerpoint/2010/main" val="3022573153"/>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01" y="4799964"/>
            <a:ext cx="5487672" cy="56778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1601" y="612322"/>
            <a:ext cx="5487672" cy="4114481"/>
          </a:xfrm>
        </p:spPr>
        <p:txBody>
          <a:bodyPr/>
          <a:lstStyle>
            <a:lvl1pPr marL="0" indent="0">
              <a:buNone/>
              <a:defRPr sz="3200"/>
            </a:lvl1pPr>
            <a:lvl2pPr marL="455455" indent="0">
              <a:buNone/>
              <a:defRPr sz="2800"/>
            </a:lvl2pPr>
            <a:lvl3pPr marL="910908" indent="0">
              <a:buNone/>
              <a:defRPr sz="2400"/>
            </a:lvl3pPr>
            <a:lvl4pPr marL="1366362" indent="0">
              <a:buNone/>
              <a:defRPr sz="2000"/>
            </a:lvl4pPr>
            <a:lvl5pPr marL="1821818" indent="0">
              <a:buNone/>
              <a:defRPr sz="2000"/>
            </a:lvl5pPr>
            <a:lvl6pPr marL="2277271" indent="0">
              <a:buNone/>
              <a:defRPr sz="2000"/>
            </a:lvl6pPr>
            <a:lvl7pPr marL="2732723" indent="0">
              <a:buNone/>
              <a:defRPr sz="2000"/>
            </a:lvl7pPr>
            <a:lvl8pPr marL="3188179" indent="0">
              <a:buNone/>
              <a:defRPr sz="2000"/>
            </a:lvl8pPr>
            <a:lvl9pPr marL="3643629" indent="0">
              <a:buNone/>
              <a:defRPr sz="2000"/>
            </a:lvl9pPr>
          </a:lstStyle>
          <a:p>
            <a:pPr lvl="0"/>
            <a:endParaRPr lang="en-US" noProof="0"/>
          </a:p>
        </p:txBody>
      </p:sp>
      <p:sp>
        <p:nvSpPr>
          <p:cNvPr id="4" name="Text Placeholder 3"/>
          <p:cNvSpPr>
            <a:spLocks noGrp="1"/>
          </p:cNvSpPr>
          <p:nvPr>
            <p:ph type="body" sz="half" idx="2"/>
          </p:nvPr>
        </p:nvSpPr>
        <p:spPr>
          <a:xfrm>
            <a:off x="1791601" y="5367806"/>
            <a:ext cx="5487672" cy="804765"/>
          </a:xfrm>
        </p:spPr>
        <p:txBody>
          <a:bodyPr/>
          <a:lstStyle>
            <a:lvl1pPr marL="0" indent="0">
              <a:buNone/>
              <a:defRPr sz="1400"/>
            </a:lvl1pPr>
            <a:lvl2pPr marL="455455" indent="0">
              <a:buNone/>
              <a:defRPr sz="1200"/>
            </a:lvl2pPr>
            <a:lvl3pPr marL="910908" indent="0">
              <a:buNone/>
              <a:defRPr sz="1000"/>
            </a:lvl3pPr>
            <a:lvl4pPr marL="1366362" indent="0">
              <a:buNone/>
              <a:defRPr sz="900"/>
            </a:lvl4pPr>
            <a:lvl5pPr marL="1821818" indent="0">
              <a:buNone/>
              <a:defRPr sz="900"/>
            </a:lvl5pPr>
            <a:lvl6pPr marL="2277271" indent="0">
              <a:buNone/>
              <a:defRPr sz="900"/>
            </a:lvl6pPr>
            <a:lvl7pPr marL="2732723" indent="0">
              <a:buNone/>
              <a:defRPr sz="900"/>
            </a:lvl7pPr>
            <a:lvl8pPr marL="3188179" indent="0">
              <a:buNone/>
              <a:defRPr sz="900"/>
            </a:lvl8pPr>
            <a:lvl9pPr marL="3643629" indent="0">
              <a:buNone/>
              <a:defRPr sz="900"/>
            </a:lvl9pPr>
          </a:lstStyle>
          <a:p>
            <a:pPr lvl="0"/>
            <a:r>
              <a:rPr lang="en-US"/>
              <a:t>Click to edit Master text styles</a:t>
            </a:r>
          </a:p>
        </p:txBody>
      </p:sp>
    </p:spTree>
    <p:extLst>
      <p:ext uri="{BB962C8B-B14F-4D97-AF65-F5344CB8AC3E}">
        <p14:creationId xmlns:p14="http://schemas.microsoft.com/office/powerpoint/2010/main" val="3147878338"/>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9749333"/>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229" y="248109"/>
            <a:ext cx="2206515" cy="6196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90917" y="248109"/>
            <a:ext cx="6471700" cy="6196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205522"/>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8370" name="Rectangle 2"/>
          <p:cNvSpPr>
            <a:spLocks noGrp="1" noChangeArrowheads="1"/>
          </p:cNvSpPr>
          <p:nvPr>
            <p:ph type="subTitle" sz="quarter" idx="1"/>
          </p:nvPr>
        </p:nvSpPr>
        <p:spPr>
          <a:xfrm>
            <a:off x="1371919" y="4650509"/>
            <a:ext cx="6400164" cy="1752671"/>
          </a:xfrm>
        </p:spPr>
        <p:txBody>
          <a:bodyPr/>
          <a:lstStyle>
            <a:lvl1pPr marL="0" indent="0" algn="ctr">
              <a:defRPr/>
            </a:lvl1pPr>
          </a:lstStyle>
          <a:p>
            <a:r>
              <a:rPr lang="en-US"/>
              <a:t>Click to edit Master subtitle style</a:t>
            </a:r>
          </a:p>
        </p:txBody>
      </p:sp>
      <p:sp>
        <p:nvSpPr>
          <p:cNvPr id="58371" name="Rectangle 3"/>
          <p:cNvSpPr>
            <a:spLocks noGrp="1" noChangeArrowheads="1"/>
          </p:cNvSpPr>
          <p:nvPr>
            <p:ph type="ctrTitle" sz="quarter"/>
          </p:nvPr>
        </p:nvSpPr>
        <p:spPr>
          <a:xfrm>
            <a:off x="685165" y="1342383"/>
            <a:ext cx="7773672" cy="2668767"/>
          </a:xfrm>
          <a:effectLst>
            <a:outerShdw dist="71842" dir="2700000" algn="ctr" rotWithShape="0">
              <a:schemeClr val="bg2"/>
            </a:outerShdw>
          </a:effectLst>
        </p:spPr>
        <p:txBody>
          <a:bodyPr lIns="91625" tIns="45825" rIns="91625" bIns="45825"/>
          <a:lstStyle>
            <a:lvl1pPr algn="ctr">
              <a:defRPr sz="4800"/>
            </a:lvl1pPr>
          </a:lstStyle>
          <a:p>
            <a:r>
              <a:rPr lang="en-US"/>
              <a:t>Click to edit Master title style</a:t>
            </a:r>
          </a:p>
        </p:txBody>
      </p:sp>
    </p:spTree>
    <p:extLst>
      <p:ext uri="{BB962C8B-B14F-4D97-AF65-F5344CB8AC3E}">
        <p14:creationId xmlns:p14="http://schemas.microsoft.com/office/powerpoint/2010/main" val="581695773"/>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0958394"/>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57829" y="445137"/>
            <a:ext cx="7591425" cy="762000"/>
          </a:xfrm>
        </p:spPr>
        <p:txBody>
          <a:bodyPr/>
          <a:lstStyle>
            <a:lvl1pPr>
              <a:defRPr>
                <a:latin typeface="Calibri" pitchFamily="34" charset="0"/>
              </a:defRPr>
            </a:lvl1pPr>
          </a:lstStyle>
          <a:p>
            <a:r>
              <a:rPr lang="en-US" dirty="0"/>
              <a:t>Click to edit Master title style</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775" y="4407124"/>
            <a:ext cx="7773672" cy="1361421"/>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1775" y="2907382"/>
            <a:ext cx="7773672" cy="1499790"/>
          </a:xfrm>
        </p:spPr>
        <p:txBody>
          <a:bodyPr anchor="b"/>
          <a:lstStyle>
            <a:lvl1pPr marL="0" indent="0">
              <a:buNone/>
              <a:defRPr sz="2000"/>
            </a:lvl1pPr>
            <a:lvl2pPr marL="455690" indent="0">
              <a:buNone/>
              <a:defRPr sz="1800"/>
            </a:lvl2pPr>
            <a:lvl3pPr marL="911375" indent="0">
              <a:buNone/>
              <a:defRPr sz="1600"/>
            </a:lvl3pPr>
            <a:lvl4pPr marL="1367062" indent="0">
              <a:buNone/>
              <a:defRPr sz="1400"/>
            </a:lvl4pPr>
            <a:lvl5pPr marL="1822751" indent="0">
              <a:buNone/>
              <a:defRPr sz="1400"/>
            </a:lvl5pPr>
            <a:lvl6pPr marL="2278438" indent="0">
              <a:buNone/>
              <a:defRPr sz="1400"/>
            </a:lvl6pPr>
            <a:lvl7pPr marL="2734123" indent="0">
              <a:buNone/>
              <a:defRPr sz="1400"/>
            </a:lvl7pPr>
            <a:lvl8pPr marL="3189812" indent="0">
              <a:buNone/>
              <a:defRPr sz="1400"/>
            </a:lvl8pPr>
            <a:lvl9pPr marL="3645496" indent="0">
              <a:buNone/>
              <a:defRPr sz="1400"/>
            </a:lvl9pPr>
          </a:lstStyle>
          <a:p>
            <a:pPr lvl="0"/>
            <a:r>
              <a:rPr lang="en-US"/>
              <a:t>Click to edit Master text styles</a:t>
            </a:r>
          </a:p>
        </p:txBody>
      </p:sp>
    </p:spTree>
    <p:extLst>
      <p:ext uri="{BB962C8B-B14F-4D97-AF65-F5344CB8AC3E}">
        <p14:creationId xmlns:p14="http://schemas.microsoft.com/office/powerpoint/2010/main" val="1604231733"/>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90917" y="1371012"/>
            <a:ext cx="4076011" cy="5073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19588" y="1371012"/>
            <a:ext cx="4077600" cy="5073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3430494"/>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836" y="275195"/>
            <a:ext cx="8228328" cy="114194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836" y="1534828"/>
            <a:ext cx="4039448" cy="639359"/>
          </a:xfrm>
        </p:spPr>
        <p:txBody>
          <a:bodyPr anchor="b"/>
          <a:lstStyle>
            <a:lvl1pPr marL="0" indent="0">
              <a:buNone/>
              <a:defRPr sz="2400" b="1"/>
            </a:lvl1pPr>
            <a:lvl2pPr marL="455690" indent="0">
              <a:buNone/>
              <a:defRPr sz="2000" b="1"/>
            </a:lvl2pPr>
            <a:lvl3pPr marL="911375" indent="0">
              <a:buNone/>
              <a:defRPr sz="1800" b="1"/>
            </a:lvl3pPr>
            <a:lvl4pPr marL="1367062" indent="0">
              <a:buNone/>
              <a:defRPr sz="1600" b="1"/>
            </a:lvl4pPr>
            <a:lvl5pPr marL="1822751" indent="0">
              <a:buNone/>
              <a:defRPr sz="1600" b="1"/>
            </a:lvl5pPr>
            <a:lvl6pPr marL="2278438" indent="0">
              <a:buNone/>
              <a:defRPr sz="1600" b="1"/>
            </a:lvl6pPr>
            <a:lvl7pPr marL="2734123" indent="0">
              <a:buNone/>
              <a:defRPr sz="1600" b="1"/>
            </a:lvl7pPr>
            <a:lvl8pPr marL="3189812" indent="0">
              <a:buNone/>
              <a:defRPr sz="1600" b="1"/>
            </a:lvl8pPr>
            <a:lvl9pPr marL="364549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836" y="2174187"/>
            <a:ext cx="4039448" cy="39522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74" y="1534828"/>
            <a:ext cx="4041038" cy="639359"/>
          </a:xfrm>
        </p:spPr>
        <p:txBody>
          <a:bodyPr anchor="b"/>
          <a:lstStyle>
            <a:lvl1pPr marL="0" indent="0">
              <a:buNone/>
              <a:defRPr sz="2400" b="1"/>
            </a:lvl1pPr>
            <a:lvl2pPr marL="455690" indent="0">
              <a:buNone/>
              <a:defRPr sz="2000" b="1"/>
            </a:lvl2pPr>
            <a:lvl3pPr marL="911375" indent="0">
              <a:buNone/>
              <a:defRPr sz="1800" b="1"/>
            </a:lvl3pPr>
            <a:lvl4pPr marL="1367062" indent="0">
              <a:buNone/>
              <a:defRPr sz="1600" b="1"/>
            </a:lvl4pPr>
            <a:lvl5pPr marL="1822751" indent="0">
              <a:buNone/>
              <a:defRPr sz="1600" b="1"/>
            </a:lvl5pPr>
            <a:lvl6pPr marL="2278438" indent="0">
              <a:buNone/>
              <a:defRPr sz="1600" b="1"/>
            </a:lvl6pPr>
            <a:lvl7pPr marL="2734123" indent="0">
              <a:buNone/>
              <a:defRPr sz="1600" b="1"/>
            </a:lvl7pPr>
            <a:lvl8pPr marL="3189812" indent="0">
              <a:buNone/>
              <a:defRPr sz="1600" b="1"/>
            </a:lvl8pPr>
            <a:lvl9pPr marL="364549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74" y="2174187"/>
            <a:ext cx="4041038" cy="39522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7500466"/>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6509032"/>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002414"/>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836" y="273604"/>
            <a:ext cx="3007727" cy="11610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254" y="273556"/>
            <a:ext cx="5110910" cy="58528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836" y="1434629"/>
            <a:ext cx="3007727" cy="4691814"/>
          </a:xfrm>
        </p:spPr>
        <p:txBody>
          <a:bodyPr/>
          <a:lstStyle>
            <a:lvl1pPr marL="0" indent="0">
              <a:buNone/>
              <a:defRPr sz="1400"/>
            </a:lvl1pPr>
            <a:lvl2pPr marL="455690" indent="0">
              <a:buNone/>
              <a:defRPr sz="1200"/>
            </a:lvl2pPr>
            <a:lvl3pPr marL="911375" indent="0">
              <a:buNone/>
              <a:defRPr sz="1000"/>
            </a:lvl3pPr>
            <a:lvl4pPr marL="1367062" indent="0">
              <a:buNone/>
              <a:defRPr sz="900"/>
            </a:lvl4pPr>
            <a:lvl5pPr marL="1822751" indent="0">
              <a:buNone/>
              <a:defRPr sz="900"/>
            </a:lvl5pPr>
            <a:lvl6pPr marL="2278438" indent="0">
              <a:buNone/>
              <a:defRPr sz="900"/>
            </a:lvl6pPr>
            <a:lvl7pPr marL="2734123" indent="0">
              <a:buNone/>
              <a:defRPr sz="900"/>
            </a:lvl7pPr>
            <a:lvl8pPr marL="3189812" indent="0">
              <a:buNone/>
              <a:defRPr sz="900"/>
            </a:lvl8pPr>
            <a:lvl9pPr marL="3645496" indent="0">
              <a:buNone/>
              <a:defRPr sz="900"/>
            </a:lvl9pPr>
          </a:lstStyle>
          <a:p>
            <a:pPr lvl="0"/>
            <a:r>
              <a:rPr lang="en-US"/>
              <a:t>Click to edit Master text styles</a:t>
            </a:r>
          </a:p>
        </p:txBody>
      </p:sp>
    </p:spTree>
    <p:extLst>
      <p:ext uri="{BB962C8B-B14F-4D97-AF65-F5344CB8AC3E}">
        <p14:creationId xmlns:p14="http://schemas.microsoft.com/office/powerpoint/2010/main" val="2404389249"/>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01" y="4799964"/>
            <a:ext cx="5487672" cy="56778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1601" y="612322"/>
            <a:ext cx="5487672" cy="4114481"/>
          </a:xfrm>
        </p:spPr>
        <p:txBody>
          <a:bodyPr/>
          <a:lstStyle>
            <a:lvl1pPr marL="0" indent="0">
              <a:buNone/>
              <a:defRPr sz="3200"/>
            </a:lvl1pPr>
            <a:lvl2pPr marL="455690" indent="0">
              <a:buNone/>
              <a:defRPr sz="2800"/>
            </a:lvl2pPr>
            <a:lvl3pPr marL="911375" indent="0">
              <a:buNone/>
              <a:defRPr sz="2400"/>
            </a:lvl3pPr>
            <a:lvl4pPr marL="1367062" indent="0">
              <a:buNone/>
              <a:defRPr sz="2000"/>
            </a:lvl4pPr>
            <a:lvl5pPr marL="1822751" indent="0">
              <a:buNone/>
              <a:defRPr sz="2000"/>
            </a:lvl5pPr>
            <a:lvl6pPr marL="2278438" indent="0">
              <a:buNone/>
              <a:defRPr sz="2000"/>
            </a:lvl6pPr>
            <a:lvl7pPr marL="2734123" indent="0">
              <a:buNone/>
              <a:defRPr sz="2000"/>
            </a:lvl7pPr>
            <a:lvl8pPr marL="3189812" indent="0">
              <a:buNone/>
              <a:defRPr sz="2000"/>
            </a:lvl8pPr>
            <a:lvl9pPr marL="3645496" indent="0">
              <a:buNone/>
              <a:defRPr sz="2000"/>
            </a:lvl9pPr>
          </a:lstStyle>
          <a:p>
            <a:pPr lvl="0"/>
            <a:endParaRPr lang="en-US" noProof="0"/>
          </a:p>
        </p:txBody>
      </p:sp>
      <p:sp>
        <p:nvSpPr>
          <p:cNvPr id="4" name="Text Placeholder 3"/>
          <p:cNvSpPr>
            <a:spLocks noGrp="1"/>
          </p:cNvSpPr>
          <p:nvPr>
            <p:ph type="body" sz="half" idx="2"/>
          </p:nvPr>
        </p:nvSpPr>
        <p:spPr>
          <a:xfrm>
            <a:off x="1791601" y="5367801"/>
            <a:ext cx="5487672" cy="804765"/>
          </a:xfrm>
        </p:spPr>
        <p:txBody>
          <a:bodyPr/>
          <a:lstStyle>
            <a:lvl1pPr marL="0" indent="0">
              <a:buNone/>
              <a:defRPr sz="1400"/>
            </a:lvl1pPr>
            <a:lvl2pPr marL="455690" indent="0">
              <a:buNone/>
              <a:defRPr sz="1200"/>
            </a:lvl2pPr>
            <a:lvl3pPr marL="911375" indent="0">
              <a:buNone/>
              <a:defRPr sz="1000"/>
            </a:lvl3pPr>
            <a:lvl4pPr marL="1367062" indent="0">
              <a:buNone/>
              <a:defRPr sz="900"/>
            </a:lvl4pPr>
            <a:lvl5pPr marL="1822751" indent="0">
              <a:buNone/>
              <a:defRPr sz="900"/>
            </a:lvl5pPr>
            <a:lvl6pPr marL="2278438" indent="0">
              <a:buNone/>
              <a:defRPr sz="900"/>
            </a:lvl6pPr>
            <a:lvl7pPr marL="2734123" indent="0">
              <a:buNone/>
              <a:defRPr sz="900"/>
            </a:lvl7pPr>
            <a:lvl8pPr marL="3189812" indent="0">
              <a:buNone/>
              <a:defRPr sz="900"/>
            </a:lvl8pPr>
            <a:lvl9pPr marL="3645496" indent="0">
              <a:buNone/>
              <a:defRPr sz="900"/>
            </a:lvl9pPr>
          </a:lstStyle>
          <a:p>
            <a:pPr lvl="0"/>
            <a:r>
              <a:rPr lang="en-US"/>
              <a:t>Click to edit Master text styles</a:t>
            </a:r>
          </a:p>
        </p:txBody>
      </p:sp>
    </p:spTree>
    <p:extLst>
      <p:ext uri="{BB962C8B-B14F-4D97-AF65-F5344CB8AC3E}">
        <p14:creationId xmlns:p14="http://schemas.microsoft.com/office/powerpoint/2010/main" val="1355993595"/>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6170990"/>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229" y="248109"/>
            <a:ext cx="2206515" cy="6196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90917" y="248109"/>
            <a:ext cx="6471700" cy="6196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8954056"/>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8370" name="Rectangle 2"/>
          <p:cNvSpPr>
            <a:spLocks noGrp="1" noChangeArrowheads="1"/>
          </p:cNvSpPr>
          <p:nvPr>
            <p:ph type="subTitle" sz="quarter" idx="1"/>
          </p:nvPr>
        </p:nvSpPr>
        <p:spPr>
          <a:xfrm>
            <a:off x="1371919" y="4650501"/>
            <a:ext cx="6400164" cy="1752671"/>
          </a:xfrm>
        </p:spPr>
        <p:txBody>
          <a:bodyPr/>
          <a:lstStyle>
            <a:lvl1pPr marL="0" indent="0" algn="ctr">
              <a:defRPr/>
            </a:lvl1pPr>
          </a:lstStyle>
          <a:p>
            <a:r>
              <a:rPr lang="en-US"/>
              <a:t>Click to edit Master subtitle style</a:t>
            </a:r>
          </a:p>
        </p:txBody>
      </p:sp>
      <p:sp>
        <p:nvSpPr>
          <p:cNvPr id="58371" name="Rectangle 3"/>
          <p:cNvSpPr>
            <a:spLocks noGrp="1" noChangeArrowheads="1"/>
          </p:cNvSpPr>
          <p:nvPr>
            <p:ph type="ctrTitle" sz="quarter"/>
          </p:nvPr>
        </p:nvSpPr>
        <p:spPr>
          <a:xfrm>
            <a:off x="685165" y="1342375"/>
            <a:ext cx="7773672" cy="2668767"/>
          </a:xfrm>
          <a:effectLst>
            <a:outerShdw dist="71842" dir="2700000" algn="ctr" rotWithShape="0">
              <a:schemeClr val="bg2"/>
            </a:outerShdw>
          </a:effectLst>
        </p:spPr>
        <p:txBody>
          <a:bodyPr lIns="91705" tIns="45857" rIns="91705" bIns="45857"/>
          <a:lstStyle>
            <a:lvl1pPr algn="ctr">
              <a:defRPr sz="4800"/>
            </a:lvl1pPr>
          </a:lstStyle>
          <a:p>
            <a:r>
              <a:rPr lang="en-US"/>
              <a:t>Click to edit Master title style</a:t>
            </a:r>
          </a:p>
        </p:txBody>
      </p:sp>
    </p:spTree>
    <p:extLst>
      <p:ext uri="{BB962C8B-B14F-4D97-AF65-F5344CB8AC3E}">
        <p14:creationId xmlns:p14="http://schemas.microsoft.com/office/powerpoint/2010/main" val="1915108089"/>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7388545"/>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767" y="4407124"/>
            <a:ext cx="7773672" cy="1361421"/>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1767" y="2907374"/>
            <a:ext cx="7773672" cy="1499790"/>
          </a:xfrm>
        </p:spPr>
        <p:txBody>
          <a:bodyPr anchor="b"/>
          <a:lstStyle>
            <a:lvl1pPr marL="0" indent="0">
              <a:buNone/>
              <a:defRPr sz="2000"/>
            </a:lvl1pPr>
            <a:lvl2pPr marL="456061" indent="0">
              <a:buNone/>
              <a:defRPr sz="1800"/>
            </a:lvl2pPr>
            <a:lvl3pPr marL="912121" indent="0">
              <a:buNone/>
              <a:defRPr sz="1600"/>
            </a:lvl3pPr>
            <a:lvl4pPr marL="1368182" indent="0">
              <a:buNone/>
              <a:defRPr sz="1400"/>
            </a:lvl4pPr>
            <a:lvl5pPr marL="1824245" indent="0">
              <a:buNone/>
              <a:defRPr sz="1400"/>
            </a:lvl5pPr>
            <a:lvl6pPr marL="2280304" indent="0">
              <a:buNone/>
              <a:defRPr sz="1400"/>
            </a:lvl6pPr>
            <a:lvl7pPr marL="2736363" indent="0">
              <a:buNone/>
              <a:defRPr sz="1400"/>
            </a:lvl7pPr>
            <a:lvl8pPr marL="3192425" indent="0">
              <a:buNone/>
              <a:defRPr sz="1400"/>
            </a:lvl8pPr>
            <a:lvl9pPr marL="3648484" indent="0">
              <a:buNone/>
              <a:defRPr sz="1400"/>
            </a:lvl9pPr>
          </a:lstStyle>
          <a:p>
            <a:pPr lvl="0"/>
            <a:r>
              <a:rPr lang="en-US"/>
              <a:t>Click to edit Master text styles</a:t>
            </a:r>
          </a:p>
        </p:txBody>
      </p:sp>
    </p:spTree>
    <p:extLst>
      <p:ext uri="{BB962C8B-B14F-4D97-AF65-F5344CB8AC3E}">
        <p14:creationId xmlns:p14="http://schemas.microsoft.com/office/powerpoint/2010/main" val="2602842381"/>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90917" y="1371004"/>
            <a:ext cx="4076011" cy="5073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19580" y="1371004"/>
            <a:ext cx="4077600" cy="5073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845654"/>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836" y="275187"/>
            <a:ext cx="8228328" cy="114194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836" y="1534820"/>
            <a:ext cx="4039448" cy="639359"/>
          </a:xfrm>
        </p:spPr>
        <p:txBody>
          <a:bodyPr anchor="b"/>
          <a:lstStyle>
            <a:lvl1pPr marL="0" indent="0">
              <a:buNone/>
              <a:defRPr sz="2400" b="1"/>
            </a:lvl1pPr>
            <a:lvl2pPr marL="456061" indent="0">
              <a:buNone/>
              <a:defRPr sz="2000" b="1"/>
            </a:lvl2pPr>
            <a:lvl3pPr marL="912121" indent="0">
              <a:buNone/>
              <a:defRPr sz="1800" b="1"/>
            </a:lvl3pPr>
            <a:lvl4pPr marL="1368182" indent="0">
              <a:buNone/>
              <a:defRPr sz="1600" b="1"/>
            </a:lvl4pPr>
            <a:lvl5pPr marL="1824245" indent="0">
              <a:buNone/>
              <a:defRPr sz="1600" b="1"/>
            </a:lvl5pPr>
            <a:lvl6pPr marL="2280304" indent="0">
              <a:buNone/>
              <a:defRPr sz="1600" b="1"/>
            </a:lvl6pPr>
            <a:lvl7pPr marL="2736363" indent="0">
              <a:buNone/>
              <a:defRPr sz="1600" b="1"/>
            </a:lvl7pPr>
            <a:lvl8pPr marL="3192425" indent="0">
              <a:buNone/>
              <a:defRPr sz="1600" b="1"/>
            </a:lvl8pPr>
            <a:lvl9pPr marL="364848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836" y="2174179"/>
            <a:ext cx="4039448" cy="39522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66" y="1534820"/>
            <a:ext cx="4041038" cy="639359"/>
          </a:xfrm>
        </p:spPr>
        <p:txBody>
          <a:bodyPr anchor="b"/>
          <a:lstStyle>
            <a:lvl1pPr marL="0" indent="0">
              <a:buNone/>
              <a:defRPr sz="2400" b="1"/>
            </a:lvl1pPr>
            <a:lvl2pPr marL="456061" indent="0">
              <a:buNone/>
              <a:defRPr sz="2000" b="1"/>
            </a:lvl2pPr>
            <a:lvl3pPr marL="912121" indent="0">
              <a:buNone/>
              <a:defRPr sz="1800" b="1"/>
            </a:lvl3pPr>
            <a:lvl4pPr marL="1368182" indent="0">
              <a:buNone/>
              <a:defRPr sz="1600" b="1"/>
            </a:lvl4pPr>
            <a:lvl5pPr marL="1824245" indent="0">
              <a:buNone/>
              <a:defRPr sz="1600" b="1"/>
            </a:lvl5pPr>
            <a:lvl6pPr marL="2280304" indent="0">
              <a:buNone/>
              <a:defRPr sz="1600" b="1"/>
            </a:lvl6pPr>
            <a:lvl7pPr marL="2736363" indent="0">
              <a:buNone/>
              <a:defRPr sz="1600" b="1"/>
            </a:lvl7pPr>
            <a:lvl8pPr marL="3192425" indent="0">
              <a:buNone/>
              <a:defRPr sz="1600" b="1"/>
            </a:lvl8pPr>
            <a:lvl9pPr marL="364848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66" y="2174179"/>
            <a:ext cx="4041038" cy="39522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4237487"/>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47032566"/>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1932396"/>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836" y="273596"/>
            <a:ext cx="3007727" cy="11610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254" y="273556"/>
            <a:ext cx="5110910" cy="58528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836" y="1434621"/>
            <a:ext cx="3007727" cy="4691814"/>
          </a:xfrm>
        </p:spPr>
        <p:txBody>
          <a:bodyPr/>
          <a:lstStyle>
            <a:lvl1pPr marL="0" indent="0">
              <a:buNone/>
              <a:defRPr sz="1400"/>
            </a:lvl1pPr>
            <a:lvl2pPr marL="456061" indent="0">
              <a:buNone/>
              <a:defRPr sz="1200"/>
            </a:lvl2pPr>
            <a:lvl3pPr marL="912121" indent="0">
              <a:buNone/>
              <a:defRPr sz="1000"/>
            </a:lvl3pPr>
            <a:lvl4pPr marL="1368182" indent="0">
              <a:buNone/>
              <a:defRPr sz="900"/>
            </a:lvl4pPr>
            <a:lvl5pPr marL="1824245" indent="0">
              <a:buNone/>
              <a:defRPr sz="900"/>
            </a:lvl5pPr>
            <a:lvl6pPr marL="2280304" indent="0">
              <a:buNone/>
              <a:defRPr sz="900"/>
            </a:lvl6pPr>
            <a:lvl7pPr marL="2736363" indent="0">
              <a:buNone/>
              <a:defRPr sz="900"/>
            </a:lvl7pPr>
            <a:lvl8pPr marL="3192425" indent="0">
              <a:buNone/>
              <a:defRPr sz="900"/>
            </a:lvl8pPr>
            <a:lvl9pPr marL="3648484" indent="0">
              <a:buNone/>
              <a:defRPr sz="900"/>
            </a:lvl9pPr>
          </a:lstStyle>
          <a:p>
            <a:pPr lvl="0"/>
            <a:r>
              <a:rPr lang="en-US"/>
              <a:t>Click to edit Master text styles</a:t>
            </a:r>
          </a:p>
        </p:txBody>
      </p:sp>
    </p:spTree>
    <p:extLst>
      <p:ext uri="{BB962C8B-B14F-4D97-AF65-F5344CB8AC3E}">
        <p14:creationId xmlns:p14="http://schemas.microsoft.com/office/powerpoint/2010/main" val="3751711498"/>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01" y="4799964"/>
            <a:ext cx="5487672" cy="56778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1601" y="612322"/>
            <a:ext cx="5487672" cy="4114481"/>
          </a:xfrm>
        </p:spPr>
        <p:txBody>
          <a:bodyPr/>
          <a:lstStyle>
            <a:lvl1pPr marL="0" indent="0">
              <a:buNone/>
              <a:defRPr sz="3200"/>
            </a:lvl1pPr>
            <a:lvl2pPr marL="456061" indent="0">
              <a:buNone/>
              <a:defRPr sz="2800"/>
            </a:lvl2pPr>
            <a:lvl3pPr marL="912121" indent="0">
              <a:buNone/>
              <a:defRPr sz="2400"/>
            </a:lvl3pPr>
            <a:lvl4pPr marL="1368182" indent="0">
              <a:buNone/>
              <a:defRPr sz="2000"/>
            </a:lvl4pPr>
            <a:lvl5pPr marL="1824245" indent="0">
              <a:buNone/>
              <a:defRPr sz="2000"/>
            </a:lvl5pPr>
            <a:lvl6pPr marL="2280304" indent="0">
              <a:buNone/>
              <a:defRPr sz="2000"/>
            </a:lvl6pPr>
            <a:lvl7pPr marL="2736363" indent="0">
              <a:buNone/>
              <a:defRPr sz="2000"/>
            </a:lvl7pPr>
            <a:lvl8pPr marL="3192425" indent="0">
              <a:buNone/>
              <a:defRPr sz="2000"/>
            </a:lvl8pPr>
            <a:lvl9pPr marL="3648484" indent="0">
              <a:buNone/>
              <a:defRPr sz="2000"/>
            </a:lvl9pPr>
          </a:lstStyle>
          <a:p>
            <a:pPr lvl="0"/>
            <a:endParaRPr lang="en-US" noProof="0"/>
          </a:p>
        </p:txBody>
      </p:sp>
      <p:sp>
        <p:nvSpPr>
          <p:cNvPr id="4" name="Text Placeholder 3"/>
          <p:cNvSpPr>
            <a:spLocks noGrp="1"/>
          </p:cNvSpPr>
          <p:nvPr>
            <p:ph type="body" sz="half" idx="2"/>
          </p:nvPr>
        </p:nvSpPr>
        <p:spPr>
          <a:xfrm>
            <a:off x="1791601" y="5367793"/>
            <a:ext cx="5487672" cy="804765"/>
          </a:xfrm>
        </p:spPr>
        <p:txBody>
          <a:bodyPr/>
          <a:lstStyle>
            <a:lvl1pPr marL="0" indent="0">
              <a:buNone/>
              <a:defRPr sz="1400"/>
            </a:lvl1pPr>
            <a:lvl2pPr marL="456061" indent="0">
              <a:buNone/>
              <a:defRPr sz="1200"/>
            </a:lvl2pPr>
            <a:lvl3pPr marL="912121" indent="0">
              <a:buNone/>
              <a:defRPr sz="1000"/>
            </a:lvl3pPr>
            <a:lvl4pPr marL="1368182" indent="0">
              <a:buNone/>
              <a:defRPr sz="900"/>
            </a:lvl4pPr>
            <a:lvl5pPr marL="1824245" indent="0">
              <a:buNone/>
              <a:defRPr sz="900"/>
            </a:lvl5pPr>
            <a:lvl6pPr marL="2280304" indent="0">
              <a:buNone/>
              <a:defRPr sz="900"/>
            </a:lvl6pPr>
            <a:lvl7pPr marL="2736363" indent="0">
              <a:buNone/>
              <a:defRPr sz="900"/>
            </a:lvl7pPr>
            <a:lvl8pPr marL="3192425" indent="0">
              <a:buNone/>
              <a:defRPr sz="900"/>
            </a:lvl8pPr>
            <a:lvl9pPr marL="3648484" indent="0">
              <a:buNone/>
              <a:defRPr sz="900"/>
            </a:lvl9pPr>
          </a:lstStyle>
          <a:p>
            <a:pPr lvl="0"/>
            <a:r>
              <a:rPr lang="en-US"/>
              <a:t>Click to edit Master text styles</a:t>
            </a:r>
          </a:p>
        </p:txBody>
      </p:sp>
    </p:spTree>
    <p:extLst>
      <p:ext uri="{BB962C8B-B14F-4D97-AF65-F5344CB8AC3E}">
        <p14:creationId xmlns:p14="http://schemas.microsoft.com/office/powerpoint/2010/main" val="2106822199"/>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1552043"/>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229" y="248109"/>
            <a:ext cx="2206515" cy="6196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90917" y="248109"/>
            <a:ext cx="6471700" cy="6196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0106016"/>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67" y="273050"/>
            <a:ext cx="3008313" cy="1162050"/>
          </a:xfrm>
        </p:spPr>
        <p:txBody>
          <a:bodyPr anchor="b"/>
          <a:lstStyle>
            <a:lvl1pPr algn="l">
              <a:defRPr sz="2000" b="1">
                <a:latin typeface="Calibri" pitchFamily="34" charset="0"/>
              </a:defRPr>
            </a:lvl1pPr>
          </a:lstStyle>
          <a:p>
            <a:r>
              <a:rPr lang="en-US" dirty="0"/>
              <a:t>Click to edit Master title style</a:t>
            </a:r>
          </a:p>
        </p:txBody>
      </p:sp>
      <p:sp>
        <p:nvSpPr>
          <p:cNvPr id="3" name="Content Placeholder 2"/>
          <p:cNvSpPr>
            <a:spLocks noGrp="1"/>
          </p:cNvSpPr>
          <p:nvPr>
            <p:ph idx="1"/>
          </p:nvPr>
        </p:nvSpPr>
        <p:spPr>
          <a:xfrm>
            <a:off x="3575050" y="273117"/>
            <a:ext cx="5111750" cy="5853113"/>
          </a:xfrm>
        </p:spPr>
        <p:txBody>
          <a:bodyPr/>
          <a:lstStyle>
            <a:lvl1pPr>
              <a:defRPr sz="3200">
                <a:latin typeface="Calibri" pitchFamily="34" charset="0"/>
              </a:defRPr>
            </a:lvl1pPr>
            <a:lvl2pPr>
              <a:defRPr sz="2800">
                <a:latin typeface="Calibri" pitchFamily="34" charset="0"/>
              </a:defRPr>
            </a:lvl2pPr>
            <a:lvl3pPr>
              <a:defRPr sz="2400">
                <a:latin typeface="Calibri" pitchFamily="34" charset="0"/>
              </a:defRPr>
            </a:lvl3pPr>
            <a:lvl4pPr>
              <a:defRPr sz="2000">
                <a:latin typeface="Calibri" pitchFamily="34" charset="0"/>
              </a:defRPr>
            </a:lvl4pPr>
            <a:lvl5pPr>
              <a:defRPr sz="2000">
                <a:latin typeface="Calibri"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67" y="1435167"/>
            <a:ext cx="3008313" cy="4691063"/>
          </a:xfrm>
        </p:spPr>
        <p:txBody>
          <a:bodyPr/>
          <a:lstStyle>
            <a:lvl1pPr marL="0" indent="0">
              <a:buNone/>
              <a:defRPr sz="1400">
                <a:latin typeface="Calibri" pitchFamily="34" charset="0"/>
              </a:defRPr>
            </a:lvl1pPr>
            <a:lvl2pPr marL="454074" indent="0">
              <a:buNone/>
              <a:defRPr sz="1200"/>
            </a:lvl2pPr>
            <a:lvl3pPr marL="908147" indent="0">
              <a:buNone/>
              <a:defRPr sz="1000"/>
            </a:lvl3pPr>
            <a:lvl4pPr marL="1362222" indent="0">
              <a:buNone/>
              <a:defRPr sz="900"/>
            </a:lvl4pPr>
            <a:lvl5pPr marL="1816295" indent="0">
              <a:buNone/>
              <a:defRPr sz="900"/>
            </a:lvl5pPr>
            <a:lvl6pPr marL="2270369" indent="0">
              <a:buNone/>
              <a:defRPr sz="900"/>
            </a:lvl6pPr>
            <a:lvl7pPr marL="2724443" indent="0">
              <a:buNone/>
              <a:defRPr sz="900"/>
            </a:lvl7pPr>
            <a:lvl8pPr marL="3178518" indent="0">
              <a:buNone/>
              <a:defRPr sz="900"/>
            </a:lvl8pPr>
            <a:lvl9pPr marL="3632591" indent="0">
              <a:buNone/>
              <a:defRPr sz="900"/>
            </a:lvl9pPr>
          </a:lstStyle>
          <a:p>
            <a:pPr lvl="0"/>
            <a:r>
              <a:rPr lang="en-US" dirty="0"/>
              <a:t>Click to edit Master text styles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8370" name="Rectangle 2"/>
          <p:cNvSpPr>
            <a:spLocks noGrp="1" noChangeArrowheads="1"/>
          </p:cNvSpPr>
          <p:nvPr>
            <p:ph type="subTitle" sz="quarter" idx="1"/>
          </p:nvPr>
        </p:nvSpPr>
        <p:spPr>
          <a:xfrm>
            <a:off x="1371919" y="4650492"/>
            <a:ext cx="6400164" cy="1752671"/>
          </a:xfrm>
        </p:spPr>
        <p:txBody>
          <a:bodyPr/>
          <a:lstStyle>
            <a:lvl1pPr marL="0" indent="0" algn="ctr">
              <a:defRPr/>
            </a:lvl1pPr>
          </a:lstStyle>
          <a:p>
            <a:r>
              <a:rPr lang="en-US"/>
              <a:t>Click to edit Master subtitle style</a:t>
            </a:r>
          </a:p>
        </p:txBody>
      </p:sp>
      <p:sp>
        <p:nvSpPr>
          <p:cNvPr id="58371" name="Rectangle 3"/>
          <p:cNvSpPr>
            <a:spLocks noGrp="1" noChangeArrowheads="1"/>
          </p:cNvSpPr>
          <p:nvPr>
            <p:ph type="ctrTitle" sz="quarter"/>
          </p:nvPr>
        </p:nvSpPr>
        <p:spPr>
          <a:xfrm>
            <a:off x="685165" y="1342366"/>
            <a:ext cx="7773672" cy="2668767"/>
          </a:xfrm>
          <a:effectLst>
            <a:outerShdw dist="71842" dir="2700000" algn="ctr" rotWithShape="0">
              <a:schemeClr val="bg2"/>
            </a:outerShdw>
          </a:effectLst>
        </p:spPr>
        <p:txBody>
          <a:bodyPr lIns="91795" tIns="45893" rIns="91795" bIns="45893"/>
          <a:lstStyle>
            <a:lvl1pPr algn="ctr">
              <a:defRPr sz="4800"/>
            </a:lvl1pPr>
          </a:lstStyle>
          <a:p>
            <a:r>
              <a:rPr lang="en-US"/>
              <a:t>Click to edit Master title style</a:t>
            </a:r>
          </a:p>
        </p:txBody>
      </p:sp>
    </p:spTree>
    <p:extLst>
      <p:ext uri="{BB962C8B-B14F-4D97-AF65-F5344CB8AC3E}">
        <p14:creationId xmlns:p14="http://schemas.microsoft.com/office/powerpoint/2010/main" val="2089790349"/>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412429"/>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758" y="4407124"/>
            <a:ext cx="7773672" cy="1361421"/>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1758" y="2907365"/>
            <a:ext cx="7773672" cy="1499790"/>
          </a:xfrm>
        </p:spPr>
        <p:txBody>
          <a:bodyPr anchor="b"/>
          <a:lstStyle>
            <a:lvl1pPr marL="0" indent="0">
              <a:buNone/>
              <a:defRPr sz="2000"/>
            </a:lvl1pPr>
            <a:lvl2pPr marL="456482" indent="0">
              <a:buNone/>
              <a:defRPr sz="1800"/>
            </a:lvl2pPr>
            <a:lvl3pPr marL="912963" indent="0">
              <a:buNone/>
              <a:defRPr sz="1600"/>
            </a:lvl3pPr>
            <a:lvl4pPr marL="1369444" indent="0">
              <a:buNone/>
              <a:defRPr sz="1400"/>
            </a:lvl4pPr>
            <a:lvl5pPr marL="1825926" indent="0">
              <a:buNone/>
              <a:defRPr sz="1400"/>
            </a:lvl5pPr>
            <a:lvl6pPr marL="2282407" indent="0">
              <a:buNone/>
              <a:defRPr sz="1400"/>
            </a:lvl6pPr>
            <a:lvl7pPr marL="2738887" indent="0">
              <a:buNone/>
              <a:defRPr sz="1400"/>
            </a:lvl7pPr>
            <a:lvl8pPr marL="3195370" indent="0">
              <a:buNone/>
              <a:defRPr sz="1400"/>
            </a:lvl8pPr>
            <a:lvl9pPr marL="3651848" indent="0">
              <a:buNone/>
              <a:defRPr sz="1400"/>
            </a:lvl9pPr>
          </a:lstStyle>
          <a:p>
            <a:pPr lvl="0"/>
            <a:r>
              <a:rPr lang="en-US"/>
              <a:t>Click to edit Master text styles</a:t>
            </a:r>
          </a:p>
        </p:txBody>
      </p:sp>
    </p:spTree>
    <p:extLst>
      <p:ext uri="{BB962C8B-B14F-4D97-AF65-F5344CB8AC3E}">
        <p14:creationId xmlns:p14="http://schemas.microsoft.com/office/powerpoint/2010/main" val="3736462251"/>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90917" y="1370995"/>
            <a:ext cx="4076011" cy="5073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19571" y="1370995"/>
            <a:ext cx="4077600" cy="5073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6808235"/>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836" y="275178"/>
            <a:ext cx="8228328" cy="114194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836" y="1534811"/>
            <a:ext cx="4039448" cy="639359"/>
          </a:xfrm>
        </p:spPr>
        <p:txBody>
          <a:bodyPr anchor="b"/>
          <a:lstStyle>
            <a:lvl1pPr marL="0" indent="0">
              <a:buNone/>
              <a:defRPr sz="2400" b="1"/>
            </a:lvl1pPr>
            <a:lvl2pPr marL="456482" indent="0">
              <a:buNone/>
              <a:defRPr sz="2000" b="1"/>
            </a:lvl2pPr>
            <a:lvl3pPr marL="912963" indent="0">
              <a:buNone/>
              <a:defRPr sz="1800" b="1"/>
            </a:lvl3pPr>
            <a:lvl4pPr marL="1369444" indent="0">
              <a:buNone/>
              <a:defRPr sz="1600" b="1"/>
            </a:lvl4pPr>
            <a:lvl5pPr marL="1825926" indent="0">
              <a:buNone/>
              <a:defRPr sz="1600" b="1"/>
            </a:lvl5pPr>
            <a:lvl6pPr marL="2282407" indent="0">
              <a:buNone/>
              <a:defRPr sz="1600" b="1"/>
            </a:lvl6pPr>
            <a:lvl7pPr marL="2738887" indent="0">
              <a:buNone/>
              <a:defRPr sz="1600" b="1"/>
            </a:lvl7pPr>
            <a:lvl8pPr marL="3195370" indent="0">
              <a:buNone/>
              <a:defRPr sz="1600" b="1"/>
            </a:lvl8pPr>
            <a:lvl9pPr marL="365184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836" y="2174170"/>
            <a:ext cx="4039448" cy="39522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7" y="1534811"/>
            <a:ext cx="4041038" cy="639359"/>
          </a:xfrm>
        </p:spPr>
        <p:txBody>
          <a:bodyPr anchor="b"/>
          <a:lstStyle>
            <a:lvl1pPr marL="0" indent="0">
              <a:buNone/>
              <a:defRPr sz="2400" b="1"/>
            </a:lvl1pPr>
            <a:lvl2pPr marL="456482" indent="0">
              <a:buNone/>
              <a:defRPr sz="2000" b="1"/>
            </a:lvl2pPr>
            <a:lvl3pPr marL="912963" indent="0">
              <a:buNone/>
              <a:defRPr sz="1800" b="1"/>
            </a:lvl3pPr>
            <a:lvl4pPr marL="1369444" indent="0">
              <a:buNone/>
              <a:defRPr sz="1600" b="1"/>
            </a:lvl4pPr>
            <a:lvl5pPr marL="1825926" indent="0">
              <a:buNone/>
              <a:defRPr sz="1600" b="1"/>
            </a:lvl5pPr>
            <a:lvl6pPr marL="2282407" indent="0">
              <a:buNone/>
              <a:defRPr sz="1600" b="1"/>
            </a:lvl6pPr>
            <a:lvl7pPr marL="2738887" indent="0">
              <a:buNone/>
              <a:defRPr sz="1600" b="1"/>
            </a:lvl7pPr>
            <a:lvl8pPr marL="3195370" indent="0">
              <a:buNone/>
              <a:defRPr sz="1600" b="1"/>
            </a:lvl8pPr>
            <a:lvl9pPr marL="365184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7" y="2174170"/>
            <a:ext cx="4041038" cy="39522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7948737"/>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02598158"/>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028746"/>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836" y="273587"/>
            <a:ext cx="3007727" cy="11610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254" y="273556"/>
            <a:ext cx="5110910" cy="58528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836" y="1434612"/>
            <a:ext cx="3007727" cy="4691814"/>
          </a:xfrm>
        </p:spPr>
        <p:txBody>
          <a:bodyPr/>
          <a:lstStyle>
            <a:lvl1pPr marL="0" indent="0">
              <a:buNone/>
              <a:defRPr sz="1400"/>
            </a:lvl1pPr>
            <a:lvl2pPr marL="456482" indent="0">
              <a:buNone/>
              <a:defRPr sz="1200"/>
            </a:lvl2pPr>
            <a:lvl3pPr marL="912963" indent="0">
              <a:buNone/>
              <a:defRPr sz="1000"/>
            </a:lvl3pPr>
            <a:lvl4pPr marL="1369444" indent="0">
              <a:buNone/>
              <a:defRPr sz="900"/>
            </a:lvl4pPr>
            <a:lvl5pPr marL="1825926" indent="0">
              <a:buNone/>
              <a:defRPr sz="900"/>
            </a:lvl5pPr>
            <a:lvl6pPr marL="2282407" indent="0">
              <a:buNone/>
              <a:defRPr sz="900"/>
            </a:lvl6pPr>
            <a:lvl7pPr marL="2738887" indent="0">
              <a:buNone/>
              <a:defRPr sz="900"/>
            </a:lvl7pPr>
            <a:lvl8pPr marL="3195370" indent="0">
              <a:buNone/>
              <a:defRPr sz="900"/>
            </a:lvl8pPr>
            <a:lvl9pPr marL="3651848" indent="0">
              <a:buNone/>
              <a:defRPr sz="900"/>
            </a:lvl9pPr>
          </a:lstStyle>
          <a:p>
            <a:pPr lvl="0"/>
            <a:r>
              <a:rPr lang="en-US"/>
              <a:t>Click to edit Master text styles</a:t>
            </a:r>
          </a:p>
        </p:txBody>
      </p:sp>
    </p:spTree>
    <p:extLst>
      <p:ext uri="{BB962C8B-B14F-4D97-AF65-F5344CB8AC3E}">
        <p14:creationId xmlns:p14="http://schemas.microsoft.com/office/powerpoint/2010/main" val="4263658690"/>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01" y="4799964"/>
            <a:ext cx="5487672" cy="56778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1601" y="612322"/>
            <a:ext cx="5487672" cy="4114481"/>
          </a:xfrm>
        </p:spPr>
        <p:txBody>
          <a:bodyPr/>
          <a:lstStyle>
            <a:lvl1pPr marL="0" indent="0">
              <a:buNone/>
              <a:defRPr sz="3200"/>
            </a:lvl1pPr>
            <a:lvl2pPr marL="456482" indent="0">
              <a:buNone/>
              <a:defRPr sz="2800"/>
            </a:lvl2pPr>
            <a:lvl3pPr marL="912963" indent="0">
              <a:buNone/>
              <a:defRPr sz="2400"/>
            </a:lvl3pPr>
            <a:lvl4pPr marL="1369444" indent="0">
              <a:buNone/>
              <a:defRPr sz="2000"/>
            </a:lvl4pPr>
            <a:lvl5pPr marL="1825926" indent="0">
              <a:buNone/>
              <a:defRPr sz="2000"/>
            </a:lvl5pPr>
            <a:lvl6pPr marL="2282407" indent="0">
              <a:buNone/>
              <a:defRPr sz="2000"/>
            </a:lvl6pPr>
            <a:lvl7pPr marL="2738887" indent="0">
              <a:buNone/>
              <a:defRPr sz="2000"/>
            </a:lvl7pPr>
            <a:lvl8pPr marL="3195370" indent="0">
              <a:buNone/>
              <a:defRPr sz="2000"/>
            </a:lvl8pPr>
            <a:lvl9pPr marL="3651848" indent="0">
              <a:buNone/>
              <a:defRPr sz="2000"/>
            </a:lvl9pPr>
          </a:lstStyle>
          <a:p>
            <a:pPr lvl="0"/>
            <a:endParaRPr lang="en-US" noProof="0"/>
          </a:p>
        </p:txBody>
      </p:sp>
      <p:sp>
        <p:nvSpPr>
          <p:cNvPr id="4" name="Text Placeholder 3"/>
          <p:cNvSpPr>
            <a:spLocks noGrp="1"/>
          </p:cNvSpPr>
          <p:nvPr>
            <p:ph type="body" sz="half" idx="2"/>
          </p:nvPr>
        </p:nvSpPr>
        <p:spPr>
          <a:xfrm>
            <a:off x="1791601" y="5367784"/>
            <a:ext cx="5487672" cy="804765"/>
          </a:xfrm>
        </p:spPr>
        <p:txBody>
          <a:bodyPr/>
          <a:lstStyle>
            <a:lvl1pPr marL="0" indent="0">
              <a:buNone/>
              <a:defRPr sz="1400"/>
            </a:lvl1pPr>
            <a:lvl2pPr marL="456482" indent="0">
              <a:buNone/>
              <a:defRPr sz="1200"/>
            </a:lvl2pPr>
            <a:lvl3pPr marL="912963" indent="0">
              <a:buNone/>
              <a:defRPr sz="1000"/>
            </a:lvl3pPr>
            <a:lvl4pPr marL="1369444" indent="0">
              <a:buNone/>
              <a:defRPr sz="900"/>
            </a:lvl4pPr>
            <a:lvl5pPr marL="1825926" indent="0">
              <a:buNone/>
              <a:defRPr sz="900"/>
            </a:lvl5pPr>
            <a:lvl6pPr marL="2282407" indent="0">
              <a:buNone/>
              <a:defRPr sz="900"/>
            </a:lvl6pPr>
            <a:lvl7pPr marL="2738887" indent="0">
              <a:buNone/>
              <a:defRPr sz="900"/>
            </a:lvl7pPr>
            <a:lvl8pPr marL="3195370" indent="0">
              <a:buNone/>
              <a:defRPr sz="900"/>
            </a:lvl8pPr>
            <a:lvl9pPr marL="3651848" indent="0">
              <a:buNone/>
              <a:defRPr sz="900"/>
            </a:lvl9pPr>
          </a:lstStyle>
          <a:p>
            <a:pPr lvl="0"/>
            <a:r>
              <a:rPr lang="en-US"/>
              <a:t>Click to edit Master text styles</a:t>
            </a:r>
          </a:p>
        </p:txBody>
      </p:sp>
    </p:spTree>
    <p:extLst>
      <p:ext uri="{BB962C8B-B14F-4D97-AF65-F5344CB8AC3E}">
        <p14:creationId xmlns:p14="http://schemas.microsoft.com/office/powerpoint/2010/main" val="3875371028"/>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1090787"/>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Calibri"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Calibri" pitchFamily="34" charset="0"/>
              </a:defRPr>
            </a:lvl1pPr>
            <a:lvl2pPr marL="454074" indent="0">
              <a:buNone/>
              <a:defRPr sz="2800"/>
            </a:lvl2pPr>
            <a:lvl3pPr marL="908147" indent="0">
              <a:buNone/>
              <a:defRPr sz="2400"/>
            </a:lvl3pPr>
            <a:lvl4pPr marL="1362222" indent="0">
              <a:buNone/>
              <a:defRPr sz="2000"/>
            </a:lvl4pPr>
            <a:lvl5pPr marL="1816295" indent="0">
              <a:buNone/>
              <a:defRPr sz="2000"/>
            </a:lvl5pPr>
            <a:lvl6pPr marL="2270369" indent="0">
              <a:buNone/>
              <a:defRPr sz="2000"/>
            </a:lvl6pPr>
            <a:lvl7pPr marL="2724443" indent="0">
              <a:buNone/>
              <a:defRPr sz="2000"/>
            </a:lvl7pPr>
            <a:lvl8pPr marL="3178518" indent="0">
              <a:buNone/>
              <a:defRPr sz="2000"/>
            </a:lvl8pPr>
            <a:lvl9pPr marL="3632591"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Calibri" pitchFamily="34" charset="0"/>
              </a:defRPr>
            </a:lvl1pPr>
            <a:lvl2pPr marL="454074" indent="0">
              <a:buNone/>
              <a:defRPr sz="1200"/>
            </a:lvl2pPr>
            <a:lvl3pPr marL="908147" indent="0">
              <a:buNone/>
              <a:defRPr sz="1000"/>
            </a:lvl3pPr>
            <a:lvl4pPr marL="1362222" indent="0">
              <a:buNone/>
              <a:defRPr sz="900"/>
            </a:lvl4pPr>
            <a:lvl5pPr marL="1816295" indent="0">
              <a:buNone/>
              <a:defRPr sz="900"/>
            </a:lvl5pPr>
            <a:lvl6pPr marL="2270369" indent="0">
              <a:buNone/>
              <a:defRPr sz="900"/>
            </a:lvl6pPr>
            <a:lvl7pPr marL="2724443" indent="0">
              <a:buNone/>
              <a:defRPr sz="900"/>
            </a:lvl7pPr>
            <a:lvl8pPr marL="3178518" indent="0">
              <a:buNone/>
              <a:defRPr sz="900"/>
            </a:lvl8pPr>
            <a:lvl9pPr marL="3632591" indent="0">
              <a:buNone/>
              <a:defRPr sz="900"/>
            </a:lvl9pPr>
          </a:lstStyle>
          <a:p>
            <a:pPr lvl="0"/>
            <a:r>
              <a:rPr lang="en-US" dirty="0"/>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229" y="248109"/>
            <a:ext cx="2206515" cy="6196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90917" y="248109"/>
            <a:ext cx="6471700" cy="6196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7974710"/>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8370" name="Rectangle 2"/>
          <p:cNvSpPr>
            <a:spLocks noGrp="1" noChangeArrowheads="1"/>
          </p:cNvSpPr>
          <p:nvPr>
            <p:ph type="subTitle" sz="quarter" idx="1"/>
          </p:nvPr>
        </p:nvSpPr>
        <p:spPr>
          <a:xfrm>
            <a:off x="1371919" y="4650462"/>
            <a:ext cx="6400164" cy="1752671"/>
          </a:xfrm>
        </p:spPr>
        <p:txBody>
          <a:bodyPr/>
          <a:lstStyle>
            <a:lvl1pPr marL="0" indent="0" algn="ctr">
              <a:defRPr/>
            </a:lvl1pPr>
          </a:lstStyle>
          <a:p>
            <a:pPr lvl="0"/>
            <a:r>
              <a:rPr lang="en-US" noProof="0"/>
              <a:t>Click to edit Master subtitle style</a:t>
            </a:r>
          </a:p>
        </p:txBody>
      </p:sp>
      <p:sp>
        <p:nvSpPr>
          <p:cNvPr id="58371" name="Rectangle 3"/>
          <p:cNvSpPr>
            <a:spLocks noGrp="1" noChangeArrowheads="1"/>
          </p:cNvSpPr>
          <p:nvPr>
            <p:ph type="ctrTitle" sz="quarter"/>
          </p:nvPr>
        </p:nvSpPr>
        <p:spPr>
          <a:xfrm>
            <a:off x="685165" y="1342336"/>
            <a:ext cx="7773672" cy="2668767"/>
          </a:xfrm>
          <a:effectLst>
            <a:outerShdw blurRad="63500" dist="71842" dir="2700000" algn="ctr" rotWithShape="0">
              <a:schemeClr val="bg2">
                <a:alpha val="74998"/>
              </a:schemeClr>
            </a:outerShdw>
          </a:effectLst>
        </p:spPr>
        <p:txBody>
          <a:bodyPr lIns="91928" tIns="45964" rIns="91928" bIns="45964"/>
          <a:lstStyle>
            <a:lvl1pPr algn="ctr">
              <a:defRPr sz="4807">
                <a:solidFill>
                  <a:schemeClr val="accent4">
                    <a:lumMod val="90000"/>
                    <a:lumOff val="10000"/>
                  </a:schemeClr>
                </a:solidFill>
                <a:effectLst>
                  <a:outerShdw blurRad="50800" dist="38100" dir="2700000" algn="tl" rotWithShape="0">
                    <a:srgbClr val="000000">
                      <a:alpha val="43000"/>
                    </a:srgbClr>
                  </a:outerShdw>
                </a:effectLst>
              </a:defRPr>
            </a:lvl1pPr>
          </a:lstStyle>
          <a:p>
            <a:pPr lvl="0"/>
            <a:r>
              <a:rPr lang="en-US" noProof="0" dirty="0"/>
              <a:t>Click to edit Master title style</a:t>
            </a:r>
          </a:p>
        </p:txBody>
      </p:sp>
    </p:spTree>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728" y="4407124"/>
            <a:ext cx="7773672" cy="1361421"/>
          </a:xfrm>
        </p:spPr>
        <p:txBody>
          <a:bodyPr anchor="t"/>
          <a:lstStyle>
            <a:lvl1pPr algn="l">
              <a:defRPr sz="4006" b="1" cap="all"/>
            </a:lvl1pPr>
          </a:lstStyle>
          <a:p>
            <a:r>
              <a:rPr lang="en-US"/>
              <a:t>Click to edit Master title style</a:t>
            </a:r>
          </a:p>
        </p:txBody>
      </p:sp>
      <p:sp>
        <p:nvSpPr>
          <p:cNvPr id="3" name="Text Placeholder 2"/>
          <p:cNvSpPr>
            <a:spLocks noGrp="1"/>
          </p:cNvSpPr>
          <p:nvPr>
            <p:ph type="body" idx="1"/>
          </p:nvPr>
        </p:nvSpPr>
        <p:spPr>
          <a:xfrm>
            <a:off x="721728" y="2907335"/>
            <a:ext cx="7773672" cy="1499790"/>
          </a:xfrm>
        </p:spPr>
        <p:txBody>
          <a:bodyPr anchor="b"/>
          <a:lstStyle>
            <a:lvl1pPr marL="0" indent="0">
              <a:buNone/>
              <a:defRPr sz="2003"/>
            </a:lvl1pPr>
            <a:lvl2pPr marL="457840" indent="0">
              <a:buNone/>
              <a:defRPr sz="1803"/>
            </a:lvl2pPr>
            <a:lvl3pPr marL="915680" indent="0">
              <a:buNone/>
              <a:defRPr sz="1602"/>
            </a:lvl3pPr>
            <a:lvl4pPr marL="1373520" indent="0">
              <a:buNone/>
              <a:defRPr sz="1402"/>
            </a:lvl4pPr>
            <a:lvl5pPr marL="1831360" indent="0">
              <a:buNone/>
              <a:defRPr sz="1402"/>
            </a:lvl5pPr>
            <a:lvl6pPr marL="2289200" indent="0">
              <a:buNone/>
              <a:defRPr sz="1402"/>
            </a:lvl6pPr>
            <a:lvl7pPr marL="2747040" indent="0">
              <a:buNone/>
              <a:defRPr sz="1402"/>
            </a:lvl7pPr>
            <a:lvl8pPr marL="3204881" indent="0">
              <a:buNone/>
              <a:defRPr sz="1402"/>
            </a:lvl8pPr>
            <a:lvl9pPr marL="3662721" indent="0">
              <a:buNone/>
              <a:defRPr sz="1402"/>
            </a:lvl9pPr>
          </a:lstStyle>
          <a:p>
            <a:pPr lvl="0"/>
            <a:r>
              <a:rPr lang="en-US"/>
              <a:t>Click to edit Master text styles</a:t>
            </a:r>
          </a:p>
        </p:txBody>
      </p:sp>
    </p:spTree>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90917" y="1370965"/>
            <a:ext cx="4076011" cy="5073520"/>
          </a:xfrm>
        </p:spPr>
        <p:txBody>
          <a:bodyPr/>
          <a:lstStyle>
            <a:lvl1pPr>
              <a:defRPr sz="2804"/>
            </a:lvl1pPr>
            <a:lvl2pPr>
              <a:defRPr sz="2403"/>
            </a:lvl2pPr>
            <a:lvl3pPr>
              <a:defRPr sz="2003"/>
            </a:lvl3pPr>
            <a:lvl4pPr>
              <a:defRPr sz="1803"/>
            </a:lvl4pPr>
            <a:lvl5pPr>
              <a:defRPr sz="1803"/>
            </a:lvl5pPr>
            <a:lvl6pPr>
              <a:defRPr sz="1803"/>
            </a:lvl6pPr>
            <a:lvl7pPr>
              <a:defRPr sz="1803"/>
            </a:lvl7pPr>
            <a:lvl8pPr>
              <a:defRPr sz="1803"/>
            </a:lvl8pPr>
            <a:lvl9pPr>
              <a:defRPr sz="180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19541" y="1370965"/>
            <a:ext cx="4077600" cy="5073520"/>
          </a:xfrm>
        </p:spPr>
        <p:txBody>
          <a:bodyPr/>
          <a:lstStyle>
            <a:lvl1pPr>
              <a:defRPr sz="2804"/>
            </a:lvl1pPr>
            <a:lvl2pPr>
              <a:defRPr sz="2403"/>
            </a:lvl2pPr>
            <a:lvl3pPr>
              <a:defRPr sz="2003"/>
            </a:lvl3pPr>
            <a:lvl4pPr>
              <a:defRPr sz="1803"/>
            </a:lvl4pPr>
            <a:lvl5pPr>
              <a:defRPr sz="1803"/>
            </a:lvl5pPr>
            <a:lvl6pPr>
              <a:defRPr sz="1803"/>
            </a:lvl6pPr>
            <a:lvl7pPr>
              <a:defRPr sz="1803"/>
            </a:lvl7pPr>
            <a:lvl8pPr>
              <a:defRPr sz="1803"/>
            </a:lvl8pPr>
            <a:lvl9pPr>
              <a:defRPr sz="180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836" y="275148"/>
            <a:ext cx="8228328" cy="114194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836" y="1534781"/>
            <a:ext cx="4039448" cy="639359"/>
          </a:xfrm>
        </p:spPr>
        <p:txBody>
          <a:bodyPr anchor="b"/>
          <a:lstStyle>
            <a:lvl1pPr marL="0" indent="0">
              <a:buNone/>
              <a:defRPr sz="2403" b="1"/>
            </a:lvl1pPr>
            <a:lvl2pPr marL="457840" indent="0">
              <a:buNone/>
              <a:defRPr sz="2003" b="1"/>
            </a:lvl2pPr>
            <a:lvl3pPr marL="915680" indent="0">
              <a:buNone/>
              <a:defRPr sz="1803" b="1"/>
            </a:lvl3pPr>
            <a:lvl4pPr marL="1373520" indent="0">
              <a:buNone/>
              <a:defRPr sz="1602" b="1"/>
            </a:lvl4pPr>
            <a:lvl5pPr marL="1831360" indent="0">
              <a:buNone/>
              <a:defRPr sz="1602" b="1"/>
            </a:lvl5pPr>
            <a:lvl6pPr marL="2289200" indent="0">
              <a:buNone/>
              <a:defRPr sz="1602" b="1"/>
            </a:lvl6pPr>
            <a:lvl7pPr marL="2747040" indent="0">
              <a:buNone/>
              <a:defRPr sz="1602" b="1"/>
            </a:lvl7pPr>
            <a:lvl8pPr marL="3204881" indent="0">
              <a:buNone/>
              <a:defRPr sz="1602" b="1"/>
            </a:lvl8pPr>
            <a:lvl9pPr marL="3662721" indent="0">
              <a:buNone/>
              <a:defRPr sz="1602" b="1"/>
            </a:lvl9pPr>
          </a:lstStyle>
          <a:p>
            <a:pPr lvl="0"/>
            <a:r>
              <a:rPr lang="en-US"/>
              <a:t>Click to edit Master text styles</a:t>
            </a:r>
          </a:p>
        </p:txBody>
      </p:sp>
      <p:sp>
        <p:nvSpPr>
          <p:cNvPr id="4" name="Content Placeholder 3"/>
          <p:cNvSpPr>
            <a:spLocks noGrp="1"/>
          </p:cNvSpPr>
          <p:nvPr>
            <p:ph sz="half" idx="2"/>
          </p:nvPr>
        </p:nvSpPr>
        <p:spPr>
          <a:xfrm>
            <a:off x="457836" y="2174140"/>
            <a:ext cx="4039448" cy="3952256"/>
          </a:xfrm>
        </p:spPr>
        <p:txBody>
          <a:bodyPr/>
          <a:lstStyle>
            <a:lvl1pPr>
              <a:defRPr sz="2403"/>
            </a:lvl1pPr>
            <a:lvl2pPr>
              <a:defRPr sz="2003"/>
            </a:lvl2pPr>
            <a:lvl3pPr>
              <a:defRPr sz="1803"/>
            </a:lvl3pPr>
            <a:lvl4pPr>
              <a:defRPr sz="1602"/>
            </a:lvl4pPr>
            <a:lvl5pPr>
              <a:defRPr sz="1602"/>
            </a:lvl5pPr>
            <a:lvl6pPr>
              <a:defRPr sz="1602"/>
            </a:lvl6pPr>
            <a:lvl7pPr>
              <a:defRPr sz="1602"/>
            </a:lvl7pPr>
            <a:lvl8pPr>
              <a:defRPr sz="1602"/>
            </a:lvl8pPr>
            <a:lvl9pPr>
              <a:defRPr sz="160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7" y="1534781"/>
            <a:ext cx="4041038" cy="639359"/>
          </a:xfrm>
        </p:spPr>
        <p:txBody>
          <a:bodyPr anchor="b"/>
          <a:lstStyle>
            <a:lvl1pPr marL="0" indent="0">
              <a:buNone/>
              <a:defRPr sz="2403" b="1"/>
            </a:lvl1pPr>
            <a:lvl2pPr marL="457840" indent="0">
              <a:buNone/>
              <a:defRPr sz="2003" b="1"/>
            </a:lvl2pPr>
            <a:lvl3pPr marL="915680" indent="0">
              <a:buNone/>
              <a:defRPr sz="1803" b="1"/>
            </a:lvl3pPr>
            <a:lvl4pPr marL="1373520" indent="0">
              <a:buNone/>
              <a:defRPr sz="1602" b="1"/>
            </a:lvl4pPr>
            <a:lvl5pPr marL="1831360" indent="0">
              <a:buNone/>
              <a:defRPr sz="1602" b="1"/>
            </a:lvl5pPr>
            <a:lvl6pPr marL="2289200" indent="0">
              <a:buNone/>
              <a:defRPr sz="1602" b="1"/>
            </a:lvl6pPr>
            <a:lvl7pPr marL="2747040" indent="0">
              <a:buNone/>
              <a:defRPr sz="1602" b="1"/>
            </a:lvl7pPr>
            <a:lvl8pPr marL="3204881" indent="0">
              <a:buNone/>
              <a:defRPr sz="1602" b="1"/>
            </a:lvl8pPr>
            <a:lvl9pPr marL="3662721" indent="0">
              <a:buNone/>
              <a:defRPr sz="1602" b="1"/>
            </a:lvl9pPr>
          </a:lstStyle>
          <a:p>
            <a:pPr lvl="0"/>
            <a:r>
              <a:rPr lang="en-US"/>
              <a:t>Click to edit Master text styles</a:t>
            </a:r>
          </a:p>
        </p:txBody>
      </p:sp>
      <p:sp>
        <p:nvSpPr>
          <p:cNvPr id="6" name="Content Placeholder 5"/>
          <p:cNvSpPr>
            <a:spLocks noGrp="1"/>
          </p:cNvSpPr>
          <p:nvPr>
            <p:ph sz="quarter" idx="4"/>
          </p:nvPr>
        </p:nvSpPr>
        <p:spPr>
          <a:xfrm>
            <a:off x="4645127" y="2174140"/>
            <a:ext cx="4041038" cy="3952256"/>
          </a:xfrm>
        </p:spPr>
        <p:txBody>
          <a:bodyPr/>
          <a:lstStyle>
            <a:lvl1pPr>
              <a:defRPr sz="2403"/>
            </a:lvl1pPr>
            <a:lvl2pPr>
              <a:defRPr sz="2003"/>
            </a:lvl2pPr>
            <a:lvl3pPr>
              <a:defRPr sz="1803"/>
            </a:lvl3pPr>
            <a:lvl4pPr>
              <a:defRPr sz="1602"/>
            </a:lvl4pPr>
            <a:lvl5pPr>
              <a:defRPr sz="1602"/>
            </a:lvl5pPr>
            <a:lvl6pPr>
              <a:defRPr sz="1602"/>
            </a:lvl6pPr>
            <a:lvl7pPr>
              <a:defRPr sz="1602"/>
            </a:lvl7pPr>
            <a:lvl8pPr>
              <a:defRPr sz="1602"/>
            </a:lvl8pPr>
            <a:lvl9pPr>
              <a:defRPr sz="160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836" y="273557"/>
            <a:ext cx="3007727" cy="1161025"/>
          </a:xfrm>
        </p:spPr>
        <p:txBody>
          <a:bodyPr anchor="b"/>
          <a:lstStyle>
            <a:lvl1pPr algn="l">
              <a:defRPr sz="2003" b="1"/>
            </a:lvl1pPr>
          </a:lstStyle>
          <a:p>
            <a:r>
              <a:rPr lang="en-US"/>
              <a:t>Click to edit Master title style</a:t>
            </a:r>
          </a:p>
        </p:txBody>
      </p:sp>
      <p:sp>
        <p:nvSpPr>
          <p:cNvPr id="3" name="Content Placeholder 2"/>
          <p:cNvSpPr>
            <a:spLocks noGrp="1"/>
          </p:cNvSpPr>
          <p:nvPr>
            <p:ph idx="1"/>
          </p:nvPr>
        </p:nvSpPr>
        <p:spPr>
          <a:xfrm>
            <a:off x="3575254" y="273556"/>
            <a:ext cx="5110910" cy="5852839"/>
          </a:xfrm>
        </p:spPr>
        <p:txBody>
          <a:bodyPr/>
          <a:lstStyle>
            <a:lvl1pPr>
              <a:defRPr sz="3204"/>
            </a:lvl1pPr>
            <a:lvl2pPr>
              <a:defRPr sz="2804"/>
            </a:lvl2pPr>
            <a:lvl3pPr>
              <a:defRPr sz="2403"/>
            </a:lvl3pPr>
            <a:lvl4pPr>
              <a:defRPr sz="2003"/>
            </a:lvl4pPr>
            <a:lvl5pPr>
              <a:defRPr sz="2003"/>
            </a:lvl5pPr>
            <a:lvl6pPr>
              <a:defRPr sz="2003"/>
            </a:lvl6pPr>
            <a:lvl7pPr>
              <a:defRPr sz="2003"/>
            </a:lvl7pPr>
            <a:lvl8pPr>
              <a:defRPr sz="2003"/>
            </a:lvl8pPr>
            <a:lvl9pPr>
              <a:defRPr sz="200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836" y="1434582"/>
            <a:ext cx="3007727" cy="4691814"/>
          </a:xfrm>
        </p:spPr>
        <p:txBody>
          <a:bodyPr/>
          <a:lstStyle>
            <a:lvl1pPr marL="0" indent="0">
              <a:buNone/>
              <a:defRPr sz="1402"/>
            </a:lvl1pPr>
            <a:lvl2pPr marL="457840" indent="0">
              <a:buNone/>
              <a:defRPr sz="1202"/>
            </a:lvl2pPr>
            <a:lvl3pPr marL="915680" indent="0">
              <a:buNone/>
              <a:defRPr sz="1001"/>
            </a:lvl3pPr>
            <a:lvl4pPr marL="1373520" indent="0">
              <a:buNone/>
              <a:defRPr sz="901"/>
            </a:lvl4pPr>
            <a:lvl5pPr marL="1831360" indent="0">
              <a:buNone/>
              <a:defRPr sz="901"/>
            </a:lvl5pPr>
            <a:lvl6pPr marL="2289200" indent="0">
              <a:buNone/>
              <a:defRPr sz="901"/>
            </a:lvl6pPr>
            <a:lvl7pPr marL="2747040" indent="0">
              <a:buNone/>
              <a:defRPr sz="901"/>
            </a:lvl7pPr>
            <a:lvl8pPr marL="3204881" indent="0">
              <a:buNone/>
              <a:defRPr sz="901"/>
            </a:lvl8pPr>
            <a:lvl9pPr marL="3662721" indent="0">
              <a:buNone/>
              <a:defRPr sz="901"/>
            </a:lvl9pPr>
          </a:lstStyle>
          <a:p>
            <a:pPr lvl="0"/>
            <a:r>
              <a:rPr lang="en-US"/>
              <a:t>Click to edit Master text styles</a:t>
            </a:r>
          </a:p>
        </p:txBody>
      </p:sp>
    </p:spTree>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01" y="4799964"/>
            <a:ext cx="5487672" cy="567789"/>
          </a:xfrm>
        </p:spPr>
        <p:txBody>
          <a:bodyPr anchor="b"/>
          <a:lstStyle>
            <a:lvl1pPr algn="l">
              <a:defRPr sz="2003" b="1"/>
            </a:lvl1pPr>
          </a:lstStyle>
          <a:p>
            <a:r>
              <a:rPr lang="en-US"/>
              <a:t>Click to edit Master title style</a:t>
            </a:r>
          </a:p>
        </p:txBody>
      </p:sp>
      <p:sp>
        <p:nvSpPr>
          <p:cNvPr id="3" name="Picture Placeholder 2"/>
          <p:cNvSpPr>
            <a:spLocks noGrp="1"/>
          </p:cNvSpPr>
          <p:nvPr>
            <p:ph type="pic" idx="1"/>
          </p:nvPr>
        </p:nvSpPr>
        <p:spPr>
          <a:xfrm>
            <a:off x="1791601" y="612322"/>
            <a:ext cx="5487672" cy="4114481"/>
          </a:xfrm>
        </p:spPr>
        <p:txBody>
          <a:bodyPr/>
          <a:lstStyle>
            <a:lvl1pPr marL="0" indent="0">
              <a:buNone/>
              <a:defRPr sz="3204"/>
            </a:lvl1pPr>
            <a:lvl2pPr marL="457840" indent="0">
              <a:buNone/>
              <a:defRPr sz="2804"/>
            </a:lvl2pPr>
            <a:lvl3pPr marL="915680" indent="0">
              <a:buNone/>
              <a:defRPr sz="2403"/>
            </a:lvl3pPr>
            <a:lvl4pPr marL="1373520" indent="0">
              <a:buNone/>
              <a:defRPr sz="2003"/>
            </a:lvl4pPr>
            <a:lvl5pPr marL="1831360" indent="0">
              <a:buNone/>
              <a:defRPr sz="2003"/>
            </a:lvl5pPr>
            <a:lvl6pPr marL="2289200" indent="0">
              <a:buNone/>
              <a:defRPr sz="2003"/>
            </a:lvl6pPr>
            <a:lvl7pPr marL="2747040" indent="0">
              <a:buNone/>
              <a:defRPr sz="2003"/>
            </a:lvl7pPr>
            <a:lvl8pPr marL="3204881" indent="0">
              <a:buNone/>
              <a:defRPr sz="2003"/>
            </a:lvl8pPr>
            <a:lvl9pPr marL="3662721" indent="0">
              <a:buNone/>
              <a:defRPr sz="2003"/>
            </a:lvl9pPr>
          </a:lstStyle>
          <a:p>
            <a:pPr lvl="0"/>
            <a:endParaRPr lang="en-US" noProof="0" dirty="0"/>
          </a:p>
        </p:txBody>
      </p:sp>
      <p:sp>
        <p:nvSpPr>
          <p:cNvPr id="4" name="Text Placeholder 3"/>
          <p:cNvSpPr>
            <a:spLocks noGrp="1"/>
          </p:cNvSpPr>
          <p:nvPr>
            <p:ph type="body" sz="half" idx="2"/>
          </p:nvPr>
        </p:nvSpPr>
        <p:spPr>
          <a:xfrm>
            <a:off x="1791601" y="5367754"/>
            <a:ext cx="5487672" cy="804765"/>
          </a:xfrm>
        </p:spPr>
        <p:txBody>
          <a:bodyPr/>
          <a:lstStyle>
            <a:lvl1pPr marL="0" indent="0">
              <a:buNone/>
              <a:defRPr sz="1402"/>
            </a:lvl1pPr>
            <a:lvl2pPr marL="457840" indent="0">
              <a:buNone/>
              <a:defRPr sz="1202"/>
            </a:lvl2pPr>
            <a:lvl3pPr marL="915680" indent="0">
              <a:buNone/>
              <a:defRPr sz="1001"/>
            </a:lvl3pPr>
            <a:lvl4pPr marL="1373520" indent="0">
              <a:buNone/>
              <a:defRPr sz="901"/>
            </a:lvl4pPr>
            <a:lvl5pPr marL="1831360" indent="0">
              <a:buNone/>
              <a:defRPr sz="901"/>
            </a:lvl5pPr>
            <a:lvl6pPr marL="2289200" indent="0">
              <a:buNone/>
              <a:defRPr sz="901"/>
            </a:lvl6pPr>
            <a:lvl7pPr marL="2747040" indent="0">
              <a:buNone/>
              <a:defRPr sz="901"/>
            </a:lvl7pPr>
            <a:lvl8pPr marL="3204881" indent="0">
              <a:buNone/>
              <a:defRPr sz="901"/>
            </a:lvl8pPr>
            <a:lvl9pPr marL="3662721" indent="0">
              <a:buNone/>
              <a:defRPr sz="901"/>
            </a:lvl9pPr>
          </a:lstStyle>
          <a:p>
            <a:pPr lvl="0"/>
            <a:r>
              <a:rPr lang="en-US"/>
              <a:t>Click to edit Master text styles</a:t>
            </a:r>
          </a:p>
        </p:txBody>
      </p:sp>
    </p:spTree>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374157" y="371221"/>
            <a:ext cx="7591425" cy="762000"/>
          </a:xfrm>
          <a:prstGeom prst="rect">
            <a:avLst/>
          </a:prstGeom>
          <a:noFill/>
          <a:ln w="9525">
            <a:noFill/>
            <a:miter lim="800000"/>
            <a:headEnd/>
            <a:tailEnd/>
          </a:ln>
        </p:spPr>
        <p:txBody>
          <a:bodyPr vert="horz" wrap="square" lIns="90816" tIns="45385" rIns="90816" bIns="45385" numCol="1" anchor="ctr" anchorCtr="0" compatLnSpc="1">
            <a:prstTxWarp prst="textNoShape">
              <a:avLst/>
            </a:prstTxWarp>
          </a:bodyPr>
          <a:lstStyle/>
          <a:p>
            <a:pPr lvl="0"/>
            <a:r>
              <a:rPr lang="en-US" dirty="0"/>
              <a:t>Click to edit Master title style</a:t>
            </a:r>
          </a:p>
        </p:txBody>
      </p:sp>
      <p:sp>
        <p:nvSpPr>
          <p:cNvPr id="8195" name="Rectangle 3"/>
          <p:cNvSpPr>
            <a:spLocks noGrp="1" noChangeArrowheads="1"/>
          </p:cNvSpPr>
          <p:nvPr>
            <p:ph type="body" idx="1"/>
          </p:nvPr>
        </p:nvSpPr>
        <p:spPr bwMode="auto">
          <a:xfrm>
            <a:off x="396875" y="1362141"/>
            <a:ext cx="7896225" cy="4972051"/>
          </a:xfrm>
          <a:prstGeom prst="rect">
            <a:avLst/>
          </a:prstGeom>
          <a:noFill/>
          <a:ln w="9525">
            <a:noFill/>
            <a:miter lim="800000"/>
            <a:headEnd/>
            <a:tailEnd/>
          </a:ln>
        </p:spPr>
        <p:txBody>
          <a:bodyPr vert="horz" wrap="square" lIns="90816" tIns="45385" rIns="90816" bIns="4538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2" name="Rectangle 8"/>
          <p:cNvSpPr>
            <a:spLocks noChangeArrowheads="1"/>
          </p:cNvSpPr>
          <p:nvPr/>
        </p:nvSpPr>
        <p:spPr bwMode="auto">
          <a:xfrm>
            <a:off x="0" y="67"/>
            <a:ext cx="9144000" cy="228600"/>
          </a:xfrm>
          <a:prstGeom prst="rect">
            <a:avLst/>
          </a:prstGeom>
          <a:solidFill>
            <a:srgbClr val="990000"/>
          </a:solidFill>
          <a:ln w="9525">
            <a:noFill/>
            <a:miter lim="800000"/>
            <a:headEnd/>
            <a:tailEnd/>
          </a:ln>
          <a:effectLst/>
        </p:spPr>
        <p:txBody>
          <a:bodyPr wrap="none" lIns="90816" tIns="45385" rIns="90816" bIns="45385" anchor="ctr"/>
          <a:lstStyle/>
          <a:p>
            <a:pPr algn="ctr">
              <a:defRPr/>
            </a:pPr>
            <a:endParaRPr lang="en-US" b="0">
              <a:latin typeface="Times New Roman" pitchFamily="18" charset="0"/>
            </a:endParaRPr>
          </a:p>
        </p:txBody>
      </p:sp>
      <p:sp>
        <p:nvSpPr>
          <p:cNvPr id="7" name="Text Box 5"/>
          <p:cNvSpPr txBox="1">
            <a:spLocks noChangeArrowheads="1"/>
          </p:cNvSpPr>
          <p:nvPr/>
        </p:nvSpPr>
        <p:spPr bwMode="auto">
          <a:xfrm>
            <a:off x="7897813" y="-26921"/>
            <a:ext cx="1309687" cy="277813"/>
          </a:xfrm>
          <a:prstGeom prst="rect">
            <a:avLst/>
          </a:prstGeom>
          <a:noFill/>
          <a:ln w="25400">
            <a:noFill/>
            <a:miter lim="800000"/>
            <a:headEnd/>
            <a:tailEnd/>
          </a:ln>
          <a:effectLst/>
        </p:spPr>
        <p:txBody>
          <a:bodyPr lIns="90816" tIns="45385" rIns="90816" bIns="45385">
            <a:spAutoFit/>
          </a:bodyPr>
          <a:lstStyle/>
          <a:p>
            <a:pPr>
              <a:defRPr/>
            </a:pPr>
            <a:r>
              <a:rPr lang="en-US" sz="1200" dirty="0">
                <a:solidFill>
                  <a:schemeClr val="bg1"/>
                </a:solidFill>
                <a:latin typeface="Times New Roman" pitchFamily="18" charset="0"/>
              </a:rPr>
              <a:t>Carnegie Mellon</a:t>
            </a:r>
          </a:p>
        </p:txBody>
      </p:sp>
      <p:sp>
        <p:nvSpPr>
          <p:cNvPr id="6" name="Rectangle 5"/>
          <p:cNvSpPr/>
          <p:nvPr userDrawn="1"/>
        </p:nvSpPr>
        <p:spPr>
          <a:xfrm>
            <a:off x="8830843" y="6611846"/>
            <a:ext cx="313157" cy="246221"/>
          </a:xfrm>
          <a:prstGeom prst="rect">
            <a:avLst/>
          </a:prstGeom>
        </p:spPr>
        <p:txBody>
          <a:bodyPr wrap="none" lIns="90816" tIns="45385" rIns="90816" bIns="45385">
            <a:spAutoFit/>
          </a:bodyPr>
          <a:lstStyle/>
          <a:p>
            <a:fld id="{F5551B27-49BC-4291-80C6-707CDCF1D651}" type="slidenum">
              <a:rPr kumimoji="0" lang="en-US" sz="1000" b="1" i="0" u="none" strike="noStrike" kern="1200" cap="none" spc="0" normalizeH="0" baseline="0" noProof="0" smtClean="0">
                <a:ln>
                  <a:noFill/>
                </a:ln>
                <a:solidFill>
                  <a:srgbClr val="000000"/>
                </a:solidFill>
                <a:effectLst/>
                <a:uLnTx/>
                <a:uFillTx/>
                <a:latin typeface="Arial Narrow" pitchFamily="-96" charset="0"/>
                <a:ea typeface="ＭＳ Ｐゴシック" pitchFamily="-96" charset="-128"/>
                <a:cs typeface="ＭＳ Ｐゴシック" pitchFamily="-96" charset="-128"/>
              </a:rPr>
              <a:pPr/>
              <a:t>‹#›</a:t>
            </a:fld>
            <a:endParaRPr lang="en-US" sz="1000" dirty="0"/>
          </a:p>
        </p:txBody>
      </p:sp>
      <p:sp>
        <p:nvSpPr>
          <p:cNvPr id="8" name="TextBox 7"/>
          <p:cNvSpPr txBox="1"/>
          <p:nvPr userDrawn="1"/>
        </p:nvSpPr>
        <p:spPr>
          <a:xfrm>
            <a:off x="-16031" y="6629467"/>
            <a:ext cx="4649342" cy="246221"/>
          </a:xfrm>
          <a:prstGeom prst="rect">
            <a:avLst/>
          </a:prstGeom>
          <a:noFill/>
        </p:spPr>
        <p:txBody>
          <a:bodyPr wrap="none" lIns="90816" tIns="45385" rIns="90816" bIns="45385" rtlCol="0">
            <a:spAutoFit/>
          </a:bodyPr>
          <a:lstStyle/>
          <a:p>
            <a:r>
              <a:rPr lang="en-US" sz="1000" b="0" i="0" dirty="0">
                <a:latin typeface="Calibri" pitchFamily="34" charset="0"/>
              </a:rPr>
              <a:t>Bryant</a:t>
            </a:r>
            <a:r>
              <a:rPr lang="en-US" sz="1000" b="0" i="0" baseline="0" dirty="0">
                <a:latin typeface="Calibri" pitchFamily="34" charset="0"/>
              </a:rPr>
              <a:t> and </a:t>
            </a:r>
            <a:r>
              <a:rPr lang="en-US" sz="1000" b="0" i="0" baseline="0" dirty="0" err="1">
                <a:latin typeface="Calibri" pitchFamily="34" charset="0"/>
              </a:rPr>
              <a:t>O’Hallaron</a:t>
            </a:r>
            <a:r>
              <a:rPr lang="en-US" sz="1000" b="0" i="0" baseline="0" dirty="0">
                <a:latin typeface="Calibri" pitchFamily="34" charset="0"/>
              </a:rPr>
              <a:t>, Computer Systems: A Programmer’s Perspective, Third Edition</a:t>
            </a:r>
            <a:endParaRPr lang="en-US" sz="1000" b="0" i="0" dirty="0">
              <a:latin typeface="Calibri"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0" r:id="rId2"/>
    <p:sldLayoutId id="2147483659" r:id="rId3"/>
    <p:sldLayoutId id="2147483658" r:id="rId4"/>
    <p:sldLayoutId id="2147483657" r:id="rId5"/>
    <p:sldLayoutId id="2147483656" r:id="rId6"/>
    <p:sldLayoutId id="2147483655" r:id="rId7"/>
    <p:sldLayoutId id="2147483654" r:id="rId8"/>
    <p:sldLayoutId id="2147483653" r:id="rId9"/>
    <p:sldLayoutId id="2147483652" r:id="rId10"/>
    <p:sldLayoutId id="2147483651" r:id="rId11"/>
    <p:sldLayoutId id="2147483650" r:id="rId12"/>
    <p:sldLayoutId id="2147483649" r:id="rId13"/>
  </p:sldLayoutIdLst>
  <p:txStyles>
    <p:titleStyle>
      <a:lvl1pPr marL="118251" indent="-118251" algn="l" rtl="0" eaLnBrk="1" fontAlgn="base" hangingPunct="1">
        <a:spcBef>
          <a:spcPct val="0"/>
        </a:spcBef>
        <a:spcAft>
          <a:spcPct val="0"/>
        </a:spcAft>
        <a:defRPr sz="3600" b="1">
          <a:solidFill>
            <a:schemeClr val="tx1"/>
          </a:solidFill>
          <a:latin typeface="Calibri" pitchFamily="34" charset="0"/>
          <a:ea typeface="+mj-ea"/>
          <a:cs typeface="+mj-cs"/>
        </a:defRPr>
      </a:lvl1pPr>
      <a:lvl2pPr marL="118251" indent="-118251" algn="l" rtl="0" eaLnBrk="1" fontAlgn="base" hangingPunct="1">
        <a:spcBef>
          <a:spcPct val="0"/>
        </a:spcBef>
        <a:spcAft>
          <a:spcPct val="0"/>
        </a:spcAft>
        <a:defRPr sz="3600" b="1">
          <a:solidFill>
            <a:schemeClr val="tx1"/>
          </a:solidFill>
          <a:latin typeface="Arial Narrow" pitchFamily="34" charset="0"/>
        </a:defRPr>
      </a:lvl2pPr>
      <a:lvl3pPr marL="118251" indent="-118251" algn="l" rtl="0" eaLnBrk="1" fontAlgn="base" hangingPunct="1">
        <a:spcBef>
          <a:spcPct val="0"/>
        </a:spcBef>
        <a:spcAft>
          <a:spcPct val="0"/>
        </a:spcAft>
        <a:defRPr sz="3600" b="1">
          <a:solidFill>
            <a:schemeClr val="tx1"/>
          </a:solidFill>
          <a:latin typeface="Arial Narrow" pitchFamily="34" charset="0"/>
        </a:defRPr>
      </a:lvl3pPr>
      <a:lvl4pPr marL="118251" indent="-118251" algn="l" rtl="0" eaLnBrk="1" fontAlgn="base" hangingPunct="1">
        <a:spcBef>
          <a:spcPct val="0"/>
        </a:spcBef>
        <a:spcAft>
          <a:spcPct val="0"/>
        </a:spcAft>
        <a:defRPr sz="3600" b="1">
          <a:solidFill>
            <a:schemeClr val="tx1"/>
          </a:solidFill>
          <a:latin typeface="Arial Narrow" pitchFamily="34" charset="0"/>
        </a:defRPr>
      </a:lvl4pPr>
      <a:lvl5pPr marL="118251" indent="-118251" algn="l" rtl="0" eaLnBrk="1" fontAlgn="base" hangingPunct="1">
        <a:spcBef>
          <a:spcPct val="0"/>
        </a:spcBef>
        <a:spcAft>
          <a:spcPct val="0"/>
        </a:spcAft>
        <a:defRPr sz="3600" b="1">
          <a:solidFill>
            <a:schemeClr val="tx1"/>
          </a:solidFill>
          <a:latin typeface="Arial Narrow" pitchFamily="34" charset="0"/>
        </a:defRPr>
      </a:lvl5pPr>
      <a:lvl6pPr marL="572323" algn="l" rtl="0" eaLnBrk="1" fontAlgn="base" hangingPunct="1">
        <a:spcBef>
          <a:spcPct val="0"/>
        </a:spcBef>
        <a:spcAft>
          <a:spcPct val="0"/>
        </a:spcAft>
        <a:defRPr sz="3600" b="1">
          <a:solidFill>
            <a:schemeClr val="tx1"/>
          </a:solidFill>
          <a:latin typeface="Arial Narrow" pitchFamily="34" charset="0"/>
        </a:defRPr>
      </a:lvl6pPr>
      <a:lvl7pPr marL="1026396" algn="l" rtl="0" eaLnBrk="1" fontAlgn="base" hangingPunct="1">
        <a:spcBef>
          <a:spcPct val="0"/>
        </a:spcBef>
        <a:spcAft>
          <a:spcPct val="0"/>
        </a:spcAft>
        <a:defRPr sz="3600" b="1">
          <a:solidFill>
            <a:schemeClr val="tx1"/>
          </a:solidFill>
          <a:latin typeface="Arial Narrow" pitchFamily="34" charset="0"/>
        </a:defRPr>
      </a:lvl7pPr>
      <a:lvl8pPr marL="1480471" algn="l" rtl="0" eaLnBrk="1" fontAlgn="base" hangingPunct="1">
        <a:spcBef>
          <a:spcPct val="0"/>
        </a:spcBef>
        <a:spcAft>
          <a:spcPct val="0"/>
        </a:spcAft>
        <a:defRPr sz="3600" b="1">
          <a:solidFill>
            <a:schemeClr val="tx1"/>
          </a:solidFill>
          <a:latin typeface="Arial Narrow" pitchFamily="34" charset="0"/>
        </a:defRPr>
      </a:lvl8pPr>
      <a:lvl9pPr marL="1934544" algn="l" rtl="0" eaLnBrk="1" fontAlgn="base" hangingPunct="1">
        <a:spcBef>
          <a:spcPct val="0"/>
        </a:spcBef>
        <a:spcAft>
          <a:spcPct val="0"/>
        </a:spcAft>
        <a:defRPr sz="3600" b="1">
          <a:solidFill>
            <a:schemeClr val="tx1"/>
          </a:solidFill>
          <a:latin typeface="Arial Narrow" pitchFamily="34" charset="0"/>
        </a:defRPr>
      </a:lvl9pPr>
    </p:titleStyle>
    <p:bodyStyle>
      <a:lvl1pPr marL="340554" indent="-340554" algn="l" rtl="0" eaLnBrk="1" fontAlgn="base" hangingPunct="1">
        <a:spcBef>
          <a:spcPct val="20000"/>
        </a:spcBef>
        <a:spcAft>
          <a:spcPct val="0"/>
        </a:spcAft>
        <a:buClr>
          <a:srgbClr val="990000"/>
        </a:buClr>
        <a:buSzPct val="60000"/>
        <a:buFont typeface="Wingdings 2" pitchFamily="18" charset="2"/>
        <a:buChar char="¢"/>
        <a:defRPr sz="2400" b="1">
          <a:solidFill>
            <a:schemeClr val="tx1"/>
          </a:solidFill>
          <a:latin typeface="Calibri" pitchFamily="34" charset="0"/>
          <a:ea typeface="+mn-ea"/>
          <a:cs typeface="+mn-cs"/>
        </a:defRPr>
      </a:lvl1pPr>
      <a:lvl2pPr marL="737870" indent="-283797" algn="l" rtl="0" eaLnBrk="1" fontAlgn="base" hangingPunct="1">
        <a:spcBef>
          <a:spcPct val="20000"/>
        </a:spcBef>
        <a:spcAft>
          <a:spcPct val="0"/>
        </a:spcAft>
        <a:buClr>
          <a:srgbClr val="990000"/>
        </a:buClr>
        <a:buSzPct val="110000"/>
        <a:buFont typeface="Wingdings" pitchFamily="2" charset="2"/>
        <a:buChar char="§"/>
        <a:defRPr sz="2000">
          <a:solidFill>
            <a:schemeClr val="tx1"/>
          </a:solidFill>
          <a:latin typeface="Calibri" pitchFamily="34" charset="0"/>
        </a:defRPr>
      </a:lvl2pPr>
      <a:lvl3pPr marL="1135185" indent="-227036" algn="l" rtl="0" eaLnBrk="1" fontAlgn="base" hangingPunct="1">
        <a:spcBef>
          <a:spcPct val="20000"/>
        </a:spcBef>
        <a:spcAft>
          <a:spcPct val="0"/>
        </a:spcAft>
        <a:buSzPct val="80000"/>
        <a:buFont typeface="Wingdings" pitchFamily="2" charset="2"/>
        <a:buChar char="§"/>
        <a:defRPr sz="2000">
          <a:solidFill>
            <a:schemeClr val="tx1"/>
          </a:solidFill>
          <a:latin typeface="Calibri" pitchFamily="34" charset="0"/>
        </a:defRPr>
      </a:lvl3pPr>
      <a:lvl4pPr marL="1589258" indent="-227036" algn="l" rtl="0" eaLnBrk="1" fontAlgn="base" hangingPunct="1">
        <a:spcBef>
          <a:spcPct val="20000"/>
        </a:spcBef>
        <a:spcAft>
          <a:spcPct val="0"/>
        </a:spcAft>
        <a:buChar char="–"/>
        <a:defRPr sz="2000">
          <a:solidFill>
            <a:schemeClr val="tx1"/>
          </a:solidFill>
          <a:latin typeface="Calibri" pitchFamily="34" charset="0"/>
        </a:defRPr>
      </a:lvl4pPr>
      <a:lvl5pPr marL="2043336" indent="-227036" algn="l" rtl="0" eaLnBrk="1" fontAlgn="base" hangingPunct="1">
        <a:spcBef>
          <a:spcPct val="20000"/>
        </a:spcBef>
        <a:spcAft>
          <a:spcPct val="0"/>
        </a:spcAft>
        <a:buChar char="»"/>
        <a:defRPr sz="2000">
          <a:solidFill>
            <a:schemeClr val="tx1"/>
          </a:solidFill>
          <a:latin typeface="Calibri" pitchFamily="34" charset="0"/>
        </a:defRPr>
      </a:lvl5pPr>
      <a:lvl6pPr marL="2497405" indent="-227036" algn="l" rtl="0" eaLnBrk="1" fontAlgn="base" hangingPunct="1">
        <a:spcBef>
          <a:spcPct val="20000"/>
        </a:spcBef>
        <a:spcAft>
          <a:spcPct val="0"/>
        </a:spcAft>
        <a:buChar char="»"/>
        <a:defRPr sz="2000">
          <a:solidFill>
            <a:schemeClr val="tx1"/>
          </a:solidFill>
          <a:latin typeface="Arial" charset="0"/>
        </a:defRPr>
      </a:lvl6pPr>
      <a:lvl7pPr marL="2951478" indent="-227036" algn="l" rtl="0" eaLnBrk="1" fontAlgn="base" hangingPunct="1">
        <a:spcBef>
          <a:spcPct val="20000"/>
        </a:spcBef>
        <a:spcAft>
          <a:spcPct val="0"/>
        </a:spcAft>
        <a:buChar char="»"/>
        <a:defRPr sz="2000">
          <a:solidFill>
            <a:schemeClr val="tx1"/>
          </a:solidFill>
          <a:latin typeface="Arial" charset="0"/>
        </a:defRPr>
      </a:lvl7pPr>
      <a:lvl8pPr marL="3405555" indent="-227036" algn="l" rtl="0" eaLnBrk="1" fontAlgn="base" hangingPunct="1">
        <a:spcBef>
          <a:spcPct val="20000"/>
        </a:spcBef>
        <a:spcAft>
          <a:spcPct val="0"/>
        </a:spcAft>
        <a:buChar char="»"/>
        <a:defRPr sz="2000">
          <a:solidFill>
            <a:schemeClr val="tx1"/>
          </a:solidFill>
          <a:latin typeface="Arial" charset="0"/>
        </a:defRPr>
      </a:lvl8pPr>
      <a:lvl9pPr marL="3859627" indent="-227036"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08147" rtl="0" eaLnBrk="1" latinLnBrk="0" hangingPunct="1">
        <a:defRPr sz="1800" kern="1200">
          <a:solidFill>
            <a:schemeClr val="tx1"/>
          </a:solidFill>
          <a:latin typeface="+mn-lt"/>
          <a:ea typeface="+mn-ea"/>
          <a:cs typeface="+mn-cs"/>
        </a:defRPr>
      </a:lvl1pPr>
      <a:lvl2pPr marL="454074" algn="l" defTabSz="908147" rtl="0" eaLnBrk="1" latinLnBrk="0" hangingPunct="1">
        <a:defRPr sz="1800" kern="1200">
          <a:solidFill>
            <a:schemeClr val="tx1"/>
          </a:solidFill>
          <a:latin typeface="+mn-lt"/>
          <a:ea typeface="+mn-ea"/>
          <a:cs typeface="+mn-cs"/>
        </a:defRPr>
      </a:lvl2pPr>
      <a:lvl3pPr marL="908147" algn="l" defTabSz="908147" rtl="0" eaLnBrk="1" latinLnBrk="0" hangingPunct="1">
        <a:defRPr sz="1800" kern="1200">
          <a:solidFill>
            <a:schemeClr val="tx1"/>
          </a:solidFill>
          <a:latin typeface="+mn-lt"/>
          <a:ea typeface="+mn-ea"/>
          <a:cs typeface="+mn-cs"/>
        </a:defRPr>
      </a:lvl3pPr>
      <a:lvl4pPr marL="1362222" algn="l" defTabSz="908147" rtl="0" eaLnBrk="1" latinLnBrk="0" hangingPunct="1">
        <a:defRPr sz="1800" kern="1200">
          <a:solidFill>
            <a:schemeClr val="tx1"/>
          </a:solidFill>
          <a:latin typeface="+mn-lt"/>
          <a:ea typeface="+mn-ea"/>
          <a:cs typeface="+mn-cs"/>
        </a:defRPr>
      </a:lvl4pPr>
      <a:lvl5pPr marL="1816295" algn="l" defTabSz="908147" rtl="0" eaLnBrk="1" latinLnBrk="0" hangingPunct="1">
        <a:defRPr sz="1800" kern="1200">
          <a:solidFill>
            <a:schemeClr val="tx1"/>
          </a:solidFill>
          <a:latin typeface="+mn-lt"/>
          <a:ea typeface="+mn-ea"/>
          <a:cs typeface="+mn-cs"/>
        </a:defRPr>
      </a:lvl5pPr>
      <a:lvl6pPr marL="2270369" algn="l" defTabSz="908147" rtl="0" eaLnBrk="1" latinLnBrk="0" hangingPunct="1">
        <a:defRPr sz="1800" kern="1200">
          <a:solidFill>
            <a:schemeClr val="tx1"/>
          </a:solidFill>
          <a:latin typeface="+mn-lt"/>
          <a:ea typeface="+mn-ea"/>
          <a:cs typeface="+mn-cs"/>
        </a:defRPr>
      </a:lvl6pPr>
      <a:lvl7pPr marL="2724443" algn="l" defTabSz="908147" rtl="0" eaLnBrk="1" latinLnBrk="0" hangingPunct="1">
        <a:defRPr sz="1800" kern="1200">
          <a:solidFill>
            <a:schemeClr val="tx1"/>
          </a:solidFill>
          <a:latin typeface="+mn-lt"/>
          <a:ea typeface="+mn-ea"/>
          <a:cs typeface="+mn-cs"/>
        </a:defRPr>
      </a:lvl7pPr>
      <a:lvl8pPr marL="3178518" algn="l" defTabSz="908147" rtl="0" eaLnBrk="1" latinLnBrk="0" hangingPunct="1">
        <a:defRPr sz="1800" kern="1200">
          <a:solidFill>
            <a:schemeClr val="tx1"/>
          </a:solidFill>
          <a:latin typeface="+mn-lt"/>
          <a:ea typeface="+mn-ea"/>
          <a:cs typeface="+mn-cs"/>
        </a:defRPr>
      </a:lvl8pPr>
      <a:lvl9pPr marL="3632591" algn="l" defTabSz="90814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body" idx="1"/>
          </p:nvPr>
        </p:nvSpPr>
        <p:spPr bwMode="auto">
          <a:xfrm>
            <a:off x="290985" y="1371032"/>
            <a:ext cx="8306223" cy="5073520"/>
          </a:xfrm>
          <a:prstGeom prst="rect">
            <a:avLst/>
          </a:prstGeom>
          <a:noFill/>
          <a:ln w="9525">
            <a:noFill/>
            <a:miter lim="800000"/>
            <a:headEnd/>
            <a:tailEnd/>
          </a:ln>
          <a:effectLst/>
        </p:spPr>
        <p:txBody>
          <a:bodyPr vert="horz" wrap="square" lIns="89860" tIns="44122" rIns="89860" bIns="4412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7347" name="Rectangle 3"/>
          <p:cNvSpPr>
            <a:spLocks noGrp="1" noChangeArrowheads="1"/>
          </p:cNvSpPr>
          <p:nvPr>
            <p:ph type="title"/>
          </p:nvPr>
        </p:nvSpPr>
        <p:spPr bwMode="auto">
          <a:xfrm>
            <a:off x="405376" y="248177"/>
            <a:ext cx="8716368" cy="780909"/>
          </a:xfrm>
          <a:prstGeom prst="rect">
            <a:avLst/>
          </a:prstGeom>
          <a:noFill/>
          <a:ln w="9525">
            <a:noFill/>
            <a:miter lim="800000"/>
            <a:headEnd/>
            <a:tailEnd/>
          </a:ln>
          <a:effectLst>
            <a:outerShdw dist="53882" dir="2700000" algn="ctr" rotWithShape="0">
              <a:srgbClr val="969696"/>
            </a:outerShdw>
          </a:effectLst>
        </p:spPr>
        <p:txBody>
          <a:bodyPr vert="horz" wrap="square" lIns="0" tIns="0" rIns="0" bIns="0" numCol="1" anchor="ctr" anchorCtr="0" compatLnSpc="1">
            <a:prstTxWarp prst="textNoShape">
              <a:avLst/>
            </a:prstTxWarp>
          </a:bodyPr>
          <a:lstStyle/>
          <a:p>
            <a:pPr lvl="0"/>
            <a:r>
              <a:rPr lang="en-US"/>
              <a:t>Click to edit Master title style</a:t>
            </a:r>
          </a:p>
        </p:txBody>
      </p:sp>
      <p:sp>
        <p:nvSpPr>
          <p:cNvPr id="57348" name="Text Box 4"/>
          <p:cNvSpPr txBox="1">
            <a:spLocks noChangeArrowheads="1"/>
          </p:cNvSpPr>
          <p:nvPr/>
        </p:nvSpPr>
        <p:spPr bwMode="auto">
          <a:xfrm>
            <a:off x="212371" y="6399048"/>
            <a:ext cx="618108" cy="289813"/>
          </a:xfrm>
          <a:prstGeom prst="rect">
            <a:avLst/>
          </a:prstGeom>
          <a:noFill/>
          <a:ln w="19050">
            <a:noFill/>
            <a:miter lim="800000"/>
            <a:headEnd/>
            <a:tailEnd type="none" w="sm" len="sm"/>
          </a:ln>
          <a:effectLst/>
        </p:spPr>
        <p:txBody>
          <a:bodyPr wrap="none" lIns="45380" tIns="45380" rIns="45380" bIns="45380" anchor="ctr">
            <a:spAutoFit/>
          </a:bodyPr>
          <a:lstStyle/>
          <a:p>
            <a:pPr algn="ctr" defTabSz="907932">
              <a:lnSpc>
                <a:spcPct val="90000"/>
              </a:lnSpc>
              <a:defRPr/>
            </a:pPr>
            <a:r>
              <a:rPr lang="en-US" sz="1400" b="0">
                <a:solidFill>
                  <a:srgbClr val="660033"/>
                </a:solidFill>
                <a:latin typeface="Helvetica" pitchFamily="34" charset="0"/>
              </a:rPr>
              <a:t>– </a:t>
            </a:r>
            <a:fld id="{84A710E1-C612-4FC3-A249-D8E99A8FAAE2}" type="slidenum">
              <a:rPr lang="en-US" sz="1400" b="0">
                <a:solidFill>
                  <a:srgbClr val="660033"/>
                </a:solidFill>
                <a:latin typeface="Helvetica" pitchFamily="34" charset="0"/>
              </a:rPr>
              <a:pPr algn="ctr" defTabSz="907932">
                <a:lnSpc>
                  <a:spcPct val="90000"/>
                </a:lnSpc>
                <a:defRPr/>
              </a:pPr>
              <a:t>‹#›</a:t>
            </a:fld>
            <a:r>
              <a:rPr lang="en-US" sz="1400" b="0">
                <a:solidFill>
                  <a:srgbClr val="660033"/>
                </a:solidFill>
                <a:latin typeface="Helvetica" pitchFamily="34" charset="0"/>
              </a:rPr>
              <a:t> –</a:t>
            </a:r>
            <a:endParaRPr lang="en-US" sz="1400" b="0">
              <a:solidFill>
                <a:srgbClr val="000066"/>
              </a:solidFill>
              <a:latin typeface="Helvetica" pitchFamily="34" charset="0"/>
            </a:endParaRPr>
          </a:p>
        </p:txBody>
      </p:sp>
    </p:spTree>
    <p:extLst>
      <p:ext uri="{BB962C8B-B14F-4D97-AF65-F5344CB8AC3E}">
        <p14:creationId xmlns:p14="http://schemas.microsoft.com/office/powerpoint/2010/main" val="89482168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ransition spd="med"/>
  <p:txStyles>
    <p:titleStyle>
      <a:lvl1pPr algn="l" defTabSz="907932" rtl="0" eaLnBrk="0" fontAlgn="base" hangingPunct="0">
        <a:lnSpc>
          <a:spcPct val="87000"/>
        </a:lnSpc>
        <a:spcBef>
          <a:spcPct val="0"/>
        </a:spcBef>
        <a:spcAft>
          <a:spcPct val="0"/>
        </a:spcAft>
        <a:defRPr sz="3800" b="1">
          <a:solidFill>
            <a:schemeClr val="hlink"/>
          </a:solidFill>
          <a:latin typeface="+mj-lt"/>
          <a:ea typeface="+mj-ea"/>
          <a:cs typeface="+mj-cs"/>
        </a:defRPr>
      </a:lvl1pPr>
      <a:lvl2pPr algn="l" defTabSz="907932" rtl="0" eaLnBrk="0" fontAlgn="base" hangingPunct="0">
        <a:lnSpc>
          <a:spcPct val="87000"/>
        </a:lnSpc>
        <a:spcBef>
          <a:spcPct val="0"/>
        </a:spcBef>
        <a:spcAft>
          <a:spcPct val="0"/>
        </a:spcAft>
        <a:defRPr sz="3800" b="1">
          <a:solidFill>
            <a:schemeClr val="hlink"/>
          </a:solidFill>
          <a:latin typeface="Helvetica" pitchFamily="34" charset="0"/>
        </a:defRPr>
      </a:lvl2pPr>
      <a:lvl3pPr algn="l" defTabSz="907932" rtl="0" eaLnBrk="0" fontAlgn="base" hangingPunct="0">
        <a:lnSpc>
          <a:spcPct val="87000"/>
        </a:lnSpc>
        <a:spcBef>
          <a:spcPct val="0"/>
        </a:spcBef>
        <a:spcAft>
          <a:spcPct val="0"/>
        </a:spcAft>
        <a:defRPr sz="3800" b="1">
          <a:solidFill>
            <a:schemeClr val="hlink"/>
          </a:solidFill>
          <a:latin typeface="Helvetica" pitchFamily="34" charset="0"/>
        </a:defRPr>
      </a:lvl3pPr>
      <a:lvl4pPr algn="l" defTabSz="907932" rtl="0" eaLnBrk="0" fontAlgn="base" hangingPunct="0">
        <a:lnSpc>
          <a:spcPct val="87000"/>
        </a:lnSpc>
        <a:spcBef>
          <a:spcPct val="0"/>
        </a:spcBef>
        <a:spcAft>
          <a:spcPct val="0"/>
        </a:spcAft>
        <a:defRPr sz="3800" b="1">
          <a:solidFill>
            <a:schemeClr val="hlink"/>
          </a:solidFill>
          <a:latin typeface="Helvetica" pitchFamily="34" charset="0"/>
        </a:defRPr>
      </a:lvl4pPr>
      <a:lvl5pPr algn="l" defTabSz="907932" rtl="0" eaLnBrk="0" fontAlgn="base" hangingPunct="0">
        <a:lnSpc>
          <a:spcPct val="87000"/>
        </a:lnSpc>
        <a:spcBef>
          <a:spcPct val="0"/>
        </a:spcBef>
        <a:spcAft>
          <a:spcPct val="0"/>
        </a:spcAft>
        <a:defRPr sz="3800" b="1">
          <a:solidFill>
            <a:schemeClr val="hlink"/>
          </a:solidFill>
          <a:latin typeface="Helvetica" pitchFamily="34" charset="0"/>
        </a:defRPr>
      </a:lvl5pPr>
      <a:lvl6pPr marL="454755" algn="l" defTabSz="907932" rtl="0" fontAlgn="base">
        <a:lnSpc>
          <a:spcPct val="87000"/>
        </a:lnSpc>
        <a:spcBef>
          <a:spcPct val="0"/>
        </a:spcBef>
        <a:spcAft>
          <a:spcPct val="0"/>
        </a:spcAft>
        <a:defRPr sz="3800" b="1">
          <a:solidFill>
            <a:schemeClr val="hlink"/>
          </a:solidFill>
          <a:latin typeface="Helvetica" pitchFamily="34" charset="0"/>
        </a:defRPr>
      </a:lvl6pPr>
      <a:lvl7pPr marL="909510" algn="l" defTabSz="907932" rtl="0" fontAlgn="base">
        <a:lnSpc>
          <a:spcPct val="87000"/>
        </a:lnSpc>
        <a:spcBef>
          <a:spcPct val="0"/>
        </a:spcBef>
        <a:spcAft>
          <a:spcPct val="0"/>
        </a:spcAft>
        <a:defRPr sz="3800" b="1">
          <a:solidFill>
            <a:schemeClr val="hlink"/>
          </a:solidFill>
          <a:latin typeface="Helvetica" pitchFamily="34" charset="0"/>
        </a:defRPr>
      </a:lvl7pPr>
      <a:lvl8pPr marL="1364265" algn="l" defTabSz="907932" rtl="0" fontAlgn="base">
        <a:lnSpc>
          <a:spcPct val="87000"/>
        </a:lnSpc>
        <a:spcBef>
          <a:spcPct val="0"/>
        </a:spcBef>
        <a:spcAft>
          <a:spcPct val="0"/>
        </a:spcAft>
        <a:defRPr sz="3800" b="1">
          <a:solidFill>
            <a:schemeClr val="hlink"/>
          </a:solidFill>
          <a:latin typeface="Helvetica" pitchFamily="34" charset="0"/>
        </a:defRPr>
      </a:lvl8pPr>
      <a:lvl9pPr marL="1819021" algn="l" defTabSz="907932" rtl="0" fontAlgn="base">
        <a:lnSpc>
          <a:spcPct val="87000"/>
        </a:lnSpc>
        <a:spcBef>
          <a:spcPct val="0"/>
        </a:spcBef>
        <a:spcAft>
          <a:spcPct val="0"/>
        </a:spcAft>
        <a:defRPr sz="3800" b="1">
          <a:solidFill>
            <a:schemeClr val="hlink"/>
          </a:solidFill>
          <a:latin typeface="Helvetica" pitchFamily="34" charset="0"/>
        </a:defRPr>
      </a:lvl9pPr>
    </p:titleStyle>
    <p:bodyStyle>
      <a:lvl1pPr marL="383702" indent="-383702" algn="l" defTabSz="907932" rtl="0" eaLnBrk="0" fontAlgn="base" hangingPunct="0">
        <a:lnSpc>
          <a:spcPct val="95000"/>
        </a:lnSpc>
        <a:spcBef>
          <a:spcPct val="50000"/>
        </a:spcBef>
        <a:spcAft>
          <a:spcPct val="0"/>
        </a:spcAft>
        <a:buClr>
          <a:schemeClr val="hlink"/>
        </a:buClr>
        <a:buFont typeface="Wingdings" pitchFamily="2" charset="2"/>
        <a:defRPr sz="2400" b="1">
          <a:solidFill>
            <a:schemeClr val="tx2"/>
          </a:solidFill>
          <a:effectLst>
            <a:outerShdw blurRad="38100" dist="38100" dir="2700000" algn="tl">
              <a:srgbClr val="C0C0C0"/>
            </a:outerShdw>
          </a:effectLst>
          <a:latin typeface="+mn-lt"/>
          <a:ea typeface="+mn-ea"/>
          <a:cs typeface="+mn-cs"/>
        </a:defRPr>
      </a:lvl1pPr>
      <a:lvl2pPr marL="738976" indent="-243167" algn="l" defTabSz="907932" rtl="0" eaLnBrk="0" fontAlgn="base" hangingPunct="0">
        <a:spcBef>
          <a:spcPct val="25000"/>
        </a:spcBef>
        <a:spcAft>
          <a:spcPct val="0"/>
        </a:spcAft>
        <a:buClr>
          <a:schemeClr val="hlink"/>
        </a:buClr>
        <a:buSzPct val="75000"/>
        <a:buFont typeface="Wingdings" pitchFamily="2" charset="2"/>
        <a:buChar char="n"/>
        <a:defRPr sz="2000" b="1">
          <a:solidFill>
            <a:schemeClr val="tx1"/>
          </a:solidFill>
          <a:latin typeface="+mn-lt"/>
        </a:defRPr>
      </a:lvl2pPr>
      <a:lvl3pPr marL="1138466" indent="-236855" algn="l" defTabSz="907932" rtl="0" eaLnBrk="0" fontAlgn="base" hangingPunct="0">
        <a:lnSpc>
          <a:spcPct val="107000"/>
        </a:lnSpc>
        <a:spcBef>
          <a:spcPct val="10000"/>
        </a:spcBef>
        <a:spcAft>
          <a:spcPct val="0"/>
        </a:spcAft>
        <a:buClr>
          <a:srgbClr val="005400"/>
        </a:buClr>
        <a:buSzPct val="90000"/>
        <a:buFont typeface="Wingdings" pitchFamily="2" charset="2"/>
        <a:buChar char="l"/>
        <a:defRPr>
          <a:solidFill>
            <a:schemeClr val="folHlink"/>
          </a:solidFill>
          <a:latin typeface="+mn-lt"/>
        </a:defRPr>
      </a:lvl3pPr>
      <a:lvl4pPr marL="1588484" indent="-225798" algn="l" defTabSz="907932" rtl="0" eaLnBrk="0" fontAlgn="base" hangingPunct="0">
        <a:spcBef>
          <a:spcPct val="20000"/>
        </a:spcBef>
        <a:spcAft>
          <a:spcPct val="0"/>
        </a:spcAft>
        <a:buChar char="»"/>
        <a:defRPr>
          <a:solidFill>
            <a:schemeClr val="tx1"/>
          </a:solidFill>
          <a:latin typeface="+mn-lt"/>
        </a:defRPr>
      </a:lvl4pPr>
      <a:lvl5pPr marL="2434830" indent="-227382" algn="l" defTabSz="907932" rtl="0" eaLnBrk="0" fontAlgn="base" hangingPunct="0">
        <a:spcBef>
          <a:spcPct val="20000"/>
        </a:spcBef>
        <a:spcAft>
          <a:spcPct val="0"/>
        </a:spcAft>
        <a:buChar char="•"/>
        <a:defRPr sz="2000">
          <a:solidFill>
            <a:schemeClr val="tx1"/>
          </a:solidFill>
          <a:latin typeface="Times New Roman" pitchFamily="18" charset="0"/>
        </a:defRPr>
      </a:lvl5pPr>
      <a:lvl6pPr marL="2889588" indent="-227382" algn="l" defTabSz="907932" rtl="0" fontAlgn="base">
        <a:spcBef>
          <a:spcPct val="20000"/>
        </a:spcBef>
        <a:spcAft>
          <a:spcPct val="0"/>
        </a:spcAft>
        <a:buChar char="•"/>
        <a:defRPr sz="2000">
          <a:solidFill>
            <a:schemeClr val="tx1"/>
          </a:solidFill>
          <a:latin typeface="Times New Roman" pitchFamily="18" charset="0"/>
        </a:defRPr>
      </a:lvl6pPr>
      <a:lvl7pPr marL="3344344" indent="-227382" algn="l" defTabSz="907932" rtl="0" fontAlgn="base">
        <a:spcBef>
          <a:spcPct val="20000"/>
        </a:spcBef>
        <a:spcAft>
          <a:spcPct val="0"/>
        </a:spcAft>
        <a:buChar char="•"/>
        <a:defRPr sz="2000">
          <a:solidFill>
            <a:schemeClr val="tx1"/>
          </a:solidFill>
          <a:latin typeface="Times New Roman" pitchFamily="18" charset="0"/>
        </a:defRPr>
      </a:lvl7pPr>
      <a:lvl8pPr marL="3799096" indent="-227382" algn="l" defTabSz="907932" rtl="0" fontAlgn="base">
        <a:spcBef>
          <a:spcPct val="20000"/>
        </a:spcBef>
        <a:spcAft>
          <a:spcPct val="0"/>
        </a:spcAft>
        <a:buChar char="•"/>
        <a:defRPr sz="2000">
          <a:solidFill>
            <a:schemeClr val="tx1"/>
          </a:solidFill>
          <a:latin typeface="Times New Roman" pitchFamily="18" charset="0"/>
        </a:defRPr>
      </a:lvl8pPr>
      <a:lvl9pPr marL="4253850" indent="-227382" algn="l" defTabSz="907932" rtl="0" fontAlgn="base">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09510" rtl="0" eaLnBrk="1" latinLnBrk="0" hangingPunct="1">
        <a:defRPr sz="1800" kern="1200">
          <a:solidFill>
            <a:schemeClr val="tx1"/>
          </a:solidFill>
          <a:latin typeface="+mn-lt"/>
          <a:ea typeface="+mn-ea"/>
          <a:cs typeface="+mn-cs"/>
        </a:defRPr>
      </a:lvl1pPr>
      <a:lvl2pPr marL="454755" algn="l" defTabSz="909510" rtl="0" eaLnBrk="1" latinLnBrk="0" hangingPunct="1">
        <a:defRPr sz="1800" kern="1200">
          <a:solidFill>
            <a:schemeClr val="tx1"/>
          </a:solidFill>
          <a:latin typeface="+mn-lt"/>
          <a:ea typeface="+mn-ea"/>
          <a:cs typeface="+mn-cs"/>
        </a:defRPr>
      </a:lvl2pPr>
      <a:lvl3pPr marL="909510" algn="l" defTabSz="909510" rtl="0" eaLnBrk="1" latinLnBrk="0" hangingPunct="1">
        <a:defRPr sz="1800" kern="1200">
          <a:solidFill>
            <a:schemeClr val="tx1"/>
          </a:solidFill>
          <a:latin typeface="+mn-lt"/>
          <a:ea typeface="+mn-ea"/>
          <a:cs typeface="+mn-cs"/>
        </a:defRPr>
      </a:lvl3pPr>
      <a:lvl4pPr marL="1364265" algn="l" defTabSz="909510" rtl="0" eaLnBrk="1" latinLnBrk="0" hangingPunct="1">
        <a:defRPr sz="1800" kern="1200">
          <a:solidFill>
            <a:schemeClr val="tx1"/>
          </a:solidFill>
          <a:latin typeface="+mn-lt"/>
          <a:ea typeface="+mn-ea"/>
          <a:cs typeface="+mn-cs"/>
        </a:defRPr>
      </a:lvl4pPr>
      <a:lvl5pPr marL="1819021" algn="l" defTabSz="909510" rtl="0" eaLnBrk="1" latinLnBrk="0" hangingPunct="1">
        <a:defRPr sz="1800" kern="1200">
          <a:solidFill>
            <a:schemeClr val="tx1"/>
          </a:solidFill>
          <a:latin typeface="+mn-lt"/>
          <a:ea typeface="+mn-ea"/>
          <a:cs typeface="+mn-cs"/>
        </a:defRPr>
      </a:lvl5pPr>
      <a:lvl6pPr marL="2273775" algn="l" defTabSz="909510" rtl="0" eaLnBrk="1" latinLnBrk="0" hangingPunct="1">
        <a:defRPr sz="1800" kern="1200">
          <a:solidFill>
            <a:schemeClr val="tx1"/>
          </a:solidFill>
          <a:latin typeface="+mn-lt"/>
          <a:ea typeface="+mn-ea"/>
          <a:cs typeface="+mn-cs"/>
        </a:defRPr>
      </a:lvl6pPr>
      <a:lvl7pPr marL="2728530" algn="l" defTabSz="909510" rtl="0" eaLnBrk="1" latinLnBrk="0" hangingPunct="1">
        <a:defRPr sz="1800" kern="1200">
          <a:solidFill>
            <a:schemeClr val="tx1"/>
          </a:solidFill>
          <a:latin typeface="+mn-lt"/>
          <a:ea typeface="+mn-ea"/>
          <a:cs typeface="+mn-cs"/>
        </a:defRPr>
      </a:lvl7pPr>
      <a:lvl8pPr marL="3183287" algn="l" defTabSz="909510" rtl="0" eaLnBrk="1" latinLnBrk="0" hangingPunct="1">
        <a:defRPr sz="1800" kern="1200">
          <a:solidFill>
            <a:schemeClr val="tx1"/>
          </a:solidFill>
          <a:latin typeface="+mn-lt"/>
          <a:ea typeface="+mn-ea"/>
          <a:cs typeface="+mn-cs"/>
        </a:defRPr>
      </a:lvl8pPr>
      <a:lvl9pPr marL="3638037" algn="l" defTabSz="90951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body" idx="1"/>
          </p:nvPr>
        </p:nvSpPr>
        <p:spPr bwMode="auto">
          <a:xfrm>
            <a:off x="290978" y="1371025"/>
            <a:ext cx="8306223" cy="5073520"/>
          </a:xfrm>
          <a:prstGeom prst="rect">
            <a:avLst/>
          </a:prstGeom>
          <a:noFill/>
          <a:ln w="9525">
            <a:noFill/>
            <a:miter lim="800000"/>
            <a:headEnd/>
            <a:tailEnd/>
          </a:ln>
          <a:effectLst/>
        </p:spPr>
        <p:txBody>
          <a:bodyPr vert="horz" wrap="square" lIns="89923" tIns="44157" rIns="89923" bIns="4415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7347" name="Rectangle 3"/>
          <p:cNvSpPr>
            <a:spLocks noGrp="1" noChangeArrowheads="1"/>
          </p:cNvSpPr>
          <p:nvPr>
            <p:ph type="title"/>
          </p:nvPr>
        </p:nvSpPr>
        <p:spPr bwMode="auto">
          <a:xfrm>
            <a:off x="405376" y="248170"/>
            <a:ext cx="8716368" cy="780909"/>
          </a:xfrm>
          <a:prstGeom prst="rect">
            <a:avLst/>
          </a:prstGeom>
          <a:noFill/>
          <a:ln w="9525">
            <a:noFill/>
            <a:miter lim="800000"/>
            <a:headEnd/>
            <a:tailEnd/>
          </a:ln>
          <a:effectLst>
            <a:outerShdw dist="53882" dir="2700000" algn="ctr" rotWithShape="0">
              <a:srgbClr val="969696"/>
            </a:outerShdw>
          </a:effectLst>
        </p:spPr>
        <p:txBody>
          <a:bodyPr vert="horz" wrap="square" lIns="0" tIns="0" rIns="0" bIns="0" numCol="1" anchor="ctr" anchorCtr="0" compatLnSpc="1">
            <a:prstTxWarp prst="textNoShape">
              <a:avLst/>
            </a:prstTxWarp>
          </a:bodyPr>
          <a:lstStyle/>
          <a:p>
            <a:pPr lvl="0"/>
            <a:r>
              <a:rPr lang="en-US"/>
              <a:t>Click to edit Master title style</a:t>
            </a:r>
          </a:p>
        </p:txBody>
      </p:sp>
      <p:sp>
        <p:nvSpPr>
          <p:cNvPr id="57348" name="Text Box 4"/>
          <p:cNvSpPr txBox="1">
            <a:spLocks noChangeArrowheads="1"/>
          </p:cNvSpPr>
          <p:nvPr/>
        </p:nvSpPr>
        <p:spPr bwMode="auto">
          <a:xfrm>
            <a:off x="212371" y="6399041"/>
            <a:ext cx="618108" cy="289813"/>
          </a:xfrm>
          <a:prstGeom prst="rect">
            <a:avLst/>
          </a:prstGeom>
          <a:noFill/>
          <a:ln w="19050">
            <a:noFill/>
            <a:miter lim="800000"/>
            <a:headEnd/>
            <a:tailEnd type="none" w="sm" len="sm"/>
          </a:ln>
          <a:effectLst/>
        </p:spPr>
        <p:txBody>
          <a:bodyPr wrap="none" lIns="45415" tIns="45415" rIns="45415" bIns="45415" anchor="ctr">
            <a:spAutoFit/>
          </a:bodyPr>
          <a:lstStyle/>
          <a:p>
            <a:pPr algn="ctr" defTabSz="908583">
              <a:lnSpc>
                <a:spcPct val="90000"/>
              </a:lnSpc>
              <a:defRPr/>
            </a:pPr>
            <a:r>
              <a:rPr lang="en-US" sz="1400" b="0">
                <a:solidFill>
                  <a:srgbClr val="660033"/>
                </a:solidFill>
                <a:latin typeface="Helvetica" pitchFamily="34" charset="0"/>
              </a:rPr>
              <a:t>– </a:t>
            </a:r>
            <a:fld id="{84A710E1-C612-4FC3-A249-D8E99A8FAAE2}" type="slidenum">
              <a:rPr lang="en-US" sz="1400" b="0">
                <a:solidFill>
                  <a:srgbClr val="660033"/>
                </a:solidFill>
                <a:latin typeface="Helvetica" pitchFamily="34" charset="0"/>
              </a:rPr>
              <a:pPr algn="ctr" defTabSz="908583">
                <a:lnSpc>
                  <a:spcPct val="90000"/>
                </a:lnSpc>
                <a:defRPr/>
              </a:pPr>
              <a:t>‹#›</a:t>
            </a:fld>
            <a:r>
              <a:rPr lang="en-US" sz="1400" b="0">
                <a:solidFill>
                  <a:srgbClr val="660033"/>
                </a:solidFill>
                <a:latin typeface="Helvetica" pitchFamily="34" charset="0"/>
              </a:rPr>
              <a:t> –</a:t>
            </a:r>
            <a:endParaRPr lang="en-US" sz="1400" b="0">
              <a:solidFill>
                <a:srgbClr val="000066"/>
              </a:solidFill>
              <a:latin typeface="Helvetica" pitchFamily="34" charset="0"/>
            </a:endParaRPr>
          </a:p>
        </p:txBody>
      </p:sp>
    </p:spTree>
    <p:extLst>
      <p:ext uri="{BB962C8B-B14F-4D97-AF65-F5344CB8AC3E}">
        <p14:creationId xmlns:p14="http://schemas.microsoft.com/office/powerpoint/2010/main" val="319415721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spd="med"/>
  <p:txStyles>
    <p:titleStyle>
      <a:lvl1pPr algn="l" defTabSz="908583" rtl="0" eaLnBrk="0" fontAlgn="base" hangingPunct="0">
        <a:lnSpc>
          <a:spcPct val="87000"/>
        </a:lnSpc>
        <a:spcBef>
          <a:spcPct val="0"/>
        </a:spcBef>
        <a:spcAft>
          <a:spcPct val="0"/>
        </a:spcAft>
        <a:defRPr sz="3800" b="1">
          <a:solidFill>
            <a:schemeClr val="hlink"/>
          </a:solidFill>
          <a:latin typeface="+mj-lt"/>
          <a:ea typeface="+mj-ea"/>
          <a:cs typeface="+mj-cs"/>
        </a:defRPr>
      </a:lvl1pPr>
      <a:lvl2pPr algn="l" defTabSz="908583" rtl="0" eaLnBrk="0" fontAlgn="base" hangingPunct="0">
        <a:lnSpc>
          <a:spcPct val="87000"/>
        </a:lnSpc>
        <a:spcBef>
          <a:spcPct val="0"/>
        </a:spcBef>
        <a:spcAft>
          <a:spcPct val="0"/>
        </a:spcAft>
        <a:defRPr sz="3800" b="1">
          <a:solidFill>
            <a:schemeClr val="hlink"/>
          </a:solidFill>
          <a:latin typeface="Helvetica" pitchFamily="34" charset="0"/>
        </a:defRPr>
      </a:lvl2pPr>
      <a:lvl3pPr algn="l" defTabSz="908583" rtl="0" eaLnBrk="0" fontAlgn="base" hangingPunct="0">
        <a:lnSpc>
          <a:spcPct val="87000"/>
        </a:lnSpc>
        <a:spcBef>
          <a:spcPct val="0"/>
        </a:spcBef>
        <a:spcAft>
          <a:spcPct val="0"/>
        </a:spcAft>
        <a:defRPr sz="3800" b="1">
          <a:solidFill>
            <a:schemeClr val="hlink"/>
          </a:solidFill>
          <a:latin typeface="Helvetica" pitchFamily="34" charset="0"/>
        </a:defRPr>
      </a:lvl3pPr>
      <a:lvl4pPr algn="l" defTabSz="908583" rtl="0" eaLnBrk="0" fontAlgn="base" hangingPunct="0">
        <a:lnSpc>
          <a:spcPct val="87000"/>
        </a:lnSpc>
        <a:spcBef>
          <a:spcPct val="0"/>
        </a:spcBef>
        <a:spcAft>
          <a:spcPct val="0"/>
        </a:spcAft>
        <a:defRPr sz="3800" b="1">
          <a:solidFill>
            <a:schemeClr val="hlink"/>
          </a:solidFill>
          <a:latin typeface="Helvetica" pitchFamily="34" charset="0"/>
        </a:defRPr>
      </a:lvl4pPr>
      <a:lvl5pPr algn="l" defTabSz="908583" rtl="0" eaLnBrk="0" fontAlgn="base" hangingPunct="0">
        <a:lnSpc>
          <a:spcPct val="87000"/>
        </a:lnSpc>
        <a:spcBef>
          <a:spcPct val="0"/>
        </a:spcBef>
        <a:spcAft>
          <a:spcPct val="0"/>
        </a:spcAft>
        <a:defRPr sz="3800" b="1">
          <a:solidFill>
            <a:schemeClr val="hlink"/>
          </a:solidFill>
          <a:latin typeface="Helvetica" pitchFamily="34" charset="0"/>
        </a:defRPr>
      </a:lvl5pPr>
      <a:lvl6pPr marL="455083" algn="l" defTabSz="908583" rtl="0" fontAlgn="base">
        <a:lnSpc>
          <a:spcPct val="87000"/>
        </a:lnSpc>
        <a:spcBef>
          <a:spcPct val="0"/>
        </a:spcBef>
        <a:spcAft>
          <a:spcPct val="0"/>
        </a:spcAft>
        <a:defRPr sz="3800" b="1">
          <a:solidFill>
            <a:schemeClr val="hlink"/>
          </a:solidFill>
          <a:latin typeface="Helvetica" pitchFamily="34" charset="0"/>
        </a:defRPr>
      </a:lvl6pPr>
      <a:lvl7pPr marL="910162" algn="l" defTabSz="908583" rtl="0" fontAlgn="base">
        <a:lnSpc>
          <a:spcPct val="87000"/>
        </a:lnSpc>
        <a:spcBef>
          <a:spcPct val="0"/>
        </a:spcBef>
        <a:spcAft>
          <a:spcPct val="0"/>
        </a:spcAft>
        <a:defRPr sz="3800" b="1">
          <a:solidFill>
            <a:schemeClr val="hlink"/>
          </a:solidFill>
          <a:latin typeface="Helvetica" pitchFamily="34" charset="0"/>
        </a:defRPr>
      </a:lvl7pPr>
      <a:lvl8pPr marL="1365242" algn="l" defTabSz="908583" rtl="0" fontAlgn="base">
        <a:lnSpc>
          <a:spcPct val="87000"/>
        </a:lnSpc>
        <a:spcBef>
          <a:spcPct val="0"/>
        </a:spcBef>
        <a:spcAft>
          <a:spcPct val="0"/>
        </a:spcAft>
        <a:defRPr sz="3800" b="1">
          <a:solidFill>
            <a:schemeClr val="hlink"/>
          </a:solidFill>
          <a:latin typeface="Helvetica" pitchFamily="34" charset="0"/>
        </a:defRPr>
      </a:lvl8pPr>
      <a:lvl9pPr marL="1820326" algn="l" defTabSz="908583" rtl="0" fontAlgn="base">
        <a:lnSpc>
          <a:spcPct val="87000"/>
        </a:lnSpc>
        <a:spcBef>
          <a:spcPct val="0"/>
        </a:spcBef>
        <a:spcAft>
          <a:spcPct val="0"/>
        </a:spcAft>
        <a:defRPr sz="3800" b="1">
          <a:solidFill>
            <a:schemeClr val="hlink"/>
          </a:solidFill>
          <a:latin typeface="Helvetica" pitchFamily="34" charset="0"/>
        </a:defRPr>
      </a:lvl9pPr>
    </p:titleStyle>
    <p:bodyStyle>
      <a:lvl1pPr marL="383975" indent="-383975" algn="l" defTabSz="908583" rtl="0" eaLnBrk="0" fontAlgn="base" hangingPunct="0">
        <a:lnSpc>
          <a:spcPct val="95000"/>
        </a:lnSpc>
        <a:spcBef>
          <a:spcPct val="50000"/>
        </a:spcBef>
        <a:spcAft>
          <a:spcPct val="0"/>
        </a:spcAft>
        <a:buClr>
          <a:schemeClr val="hlink"/>
        </a:buClr>
        <a:buFont typeface="Wingdings" pitchFamily="2" charset="2"/>
        <a:defRPr sz="2400" b="1">
          <a:solidFill>
            <a:schemeClr val="tx2"/>
          </a:solidFill>
          <a:effectLst>
            <a:outerShdw blurRad="38100" dist="38100" dir="2700000" algn="tl">
              <a:srgbClr val="C0C0C0"/>
            </a:outerShdw>
          </a:effectLst>
          <a:latin typeface="+mn-lt"/>
          <a:ea typeface="+mn-ea"/>
          <a:cs typeface="+mn-cs"/>
        </a:defRPr>
      </a:lvl1pPr>
      <a:lvl2pPr marL="739507" indent="-243342" algn="l" defTabSz="908583" rtl="0" eaLnBrk="0" fontAlgn="base" hangingPunct="0">
        <a:spcBef>
          <a:spcPct val="25000"/>
        </a:spcBef>
        <a:spcAft>
          <a:spcPct val="0"/>
        </a:spcAft>
        <a:buClr>
          <a:schemeClr val="hlink"/>
        </a:buClr>
        <a:buSzPct val="75000"/>
        <a:buFont typeface="Wingdings" pitchFamily="2" charset="2"/>
        <a:buChar char="n"/>
        <a:defRPr sz="2000" b="1">
          <a:solidFill>
            <a:schemeClr val="tx1"/>
          </a:solidFill>
          <a:latin typeface="+mn-lt"/>
        </a:defRPr>
      </a:lvl2pPr>
      <a:lvl3pPr marL="1139283" indent="-237023" algn="l" defTabSz="908583" rtl="0" eaLnBrk="0" fontAlgn="base" hangingPunct="0">
        <a:lnSpc>
          <a:spcPct val="107000"/>
        </a:lnSpc>
        <a:spcBef>
          <a:spcPct val="10000"/>
        </a:spcBef>
        <a:spcAft>
          <a:spcPct val="0"/>
        </a:spcAft>
        <a:buClr>
          <a:srgbClr val="005400"/>
        </a:buClr>
        <a:buSzPct val="90000"/>
        <a:buFont typeface="Wingdings" pitchFamily="2" charset="2"/>
        <a:buChar char="l"/>
        <a:defRPr>
          <a:solidFill>
            <a:schemeClr val="folHlink"/>
          </a:solidFill>
          <a:latin typeface="+mn-lt"/>
        </a:defRPr>
      </a:lvl3pPr>
      <a:lvl4pPr marL="1589623" indent="-225960" algn="l" defTabSz="908583" rtl="0" eaLnBrk="0" fontAlgn="base" hangingPunct="0">
        <a:spcBef>
          <a:spcPct val="20000"/>
        </a:spcBef>
        <a:spcAft>
          <a:spcPct val="0"/>
        </a:spcAft>
        <a:buChar char="»"/>
        <a:defRPr>
          <a:solidFill>
            <a:schemeClr val="tx1"/>
          </a:solidFill>
          <a:latin typeface="+mn-lt"/>
        </a:defRPr>
      </a:lvl4pPr>
      <a:lvl5pPr marL="2436576" indent="-227543" algn="l" defTabSz="908583" rtl="0" eaLnBrk="0" fontAlgn="base" hangingPunct="0">
        <a:spcBef>
          <a:spcPct val="20000"/>
        </a:spcBef>
        <a:spcAft>
          <a:spcPct val="0"/>
        </a:spcAft>
        <a:buChar char="•"/>
        <a:defRPr sz="2000">
          <a:solidFill>
            <a:schemeClr val="tx1"/>
          </a:solidFill>
          <a:latin typeface="Times New Roman" pitchFamily="18" charset="0"/>
        </a:defRPr>
      </a:lvl5pPr>
      <a:lvl6pPr marL="2891660" indent="-227543" algn="l" defTabSz="908583" rtl="0" fontAlgn="base">
        <a:spcBef>
          <a:spcPct val="20000"/>
        </a:spcBef>
        <a:spcAft>
          <a:spcPct val="0"/>
        </a:spcAft>
        <a:buChar char="•"/>
        <a:defRPr sz="2000">
          <a:solidFill>
            <a:schemeClr val="tx1"/>
          </a:solidFill>
          <a:latin typeface="Times New Roman" pitchFamily="18" charset="0"/>
        </a:defRPr>
      </a:lvl6pPr>
      <a:lvl7pPr marL="3346741" indent="-227543" algn="l" defTabSz="908583" rtl="0" fontAlgn="base">
        <a:spcBef>
          <a:spcPct val="20000"/>
        </a:spcBef>
        <a:spcAft>
          <a:spcPct val="0"/>
        </a:spcAft>
        <a:buChar char="•"/>
        <a:defRPr sz="2000">
          <a:solidFill>
            <a:schemeClr val="tx1"/>
          </a:solidFill>
          <a:latin typeface="Times New Roman" pitchFamily="18" charset="0"/>
        </a:defRPr>
      </a:lvl7pPr>
      <a:lvl8pPr marL="3801820" indent="-227543" algn="l" defTabSz="908583" rtl="0" fontAlgn="base">
        <a:spcBef>
          <a:spcPct val="20000"/>
        </a:spcBef>
        <a:spcAft>
          <a:spcPct val="0"/>
        </a:spcAft>
        <a:buChar char="•"/>
        <a:defRPr sz="2000">
          <a:solidFill>
            <a:schemeClr val="tx1"/>
          </a:solidFill>
          <a:latin typeface="Times New Roman" pitchFamily="18" charset="0"/>
        </a:defRPr>
      </a:lvl8pPr>
      <a:lvl9pPr marL="4256901" indent="-227543" algn="l" defTabSz="908583" rtl="0" fontAlgn="base">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0162" rtl="0" eaLnBrk="1" latinLnBrk="0" hangingPunct="1">
        <a:defRPr sz="1800" kern="1200">
          <a:solidFill>
            <a:schemeClr val="tx1"/>
          </a:solidFill>
          <a:latin typeface="+mn-lt"/>
          <a:ea typeface="+mn-ea"/>
          <a:cs typeface="+mn-cs"/>
        </a:defRPr>
      </a:lvl1pPr>
      <a:lvl2pPr marL="455083" algn="l" defTabSz="910162" rtl="0" eaLnBrk="1" latinLnBrk="0" hangingPunct="1">
        <a:defRPr sz="1800" kern="1200">
          <a:solidFill>
            <a:schemeClr val="tx1"/>
          </a:solidFill>
          <a:latin typeface="+mn-lt"/>
          <a:ea typeface="+mn-ea"/>
          <a:cs typeface="+mn-cs"/>
        </a:defRPr>
      </a:lvl2pPr>
      <a:lvl3pPr marL="910162" algn="l" defTabSz="910162" rtl="0" eaLnBrk="1" latinLnBrk="0" hangingPunct="1">
        <a:defRPr sz="1800" kern="1200">
          <a:solidFill>
            <a:schemeClr val="tx1"/>
          </a:solidFill>
          <a:latin typeface="+mn-lt"/>
          <a:ea typeface="+mn-ea"/>
          <a:cs typeface="+mn-cs"/>
        </a:defRPr>
      </a:lvl3pPr>
      <a:lvl4pPr marL="1365242" algn="l" defTabSz="910162" rtl="0" eaLnBrk="1" latinLnBrk="0" hangingPunct="1">
        <a:defRPr sz="1800" kern="1200">
          <a:solidFill>
            <a:schemeClr val="tx1"/>
          </a:solidFill>
          <a:latin typeface="+mn-lt"/>
          <a:ea typeface="+mn-ea"/>
          <a:cs typeface="+mn-cs"/>
        </a:defRPr>
      </a:lvl4pPr>
      <a:lvl5pPr marL="1820326" algn="l" defTabSz="910162" rtl="0" eaLnBrk="1" latinLnBrk="0" hangingPunct="1">
        <a:defRPr sz="1800" kern="1200">
          <a:solidFill>
            <a:schemeClr val="tx1"/>
          </a:solidFill>
          <a:latin typeface="+mn-lt"/>
          <a:ea typeface="+mn-ea"/>
          <a:cs typeface="+mn-cs"/>
        </a:defRPr>
      </a:lvl5pPr>
      <a:lvl6pPr marL="2275405" algn="l" defTabSz="910162" rtl="0" eaLnBrk="1" latinLnBrk="0" hangingPunct="1">
        <a:defRPr sz="1800" kern="1200">
          <a:solidFill>
            <a:schemeClr val="tx1"/>
          </a:solidFill>
          <a:latin typeface="+mn-lt"/>
          <a:ea typeface="+mn-ea"/>
          <a:cs typeface="+mn-cs"/>
        </a:defRPr>
      </a:lvl6pPr>
      <a:lvl7pPr marL="2730486" algn="l" defTabSz="910162" rtl="0" eaLnBrk="1" latinLnBrk="0" hangingPunct="1">
        <a:defRPr sz="1800" kern="1200">
          <a:solidFill>
            <a:schemeClr val="tx1"/>
          </a:solidFill>
          <a:latin typeface="+mn-lt"/>
          <a:ea typeface="+mn-ea"/>
          <a:cs typeface="+mn-cs"/>
        </a:defRPr>
      </a:lvl7pPr>
      <a:lvl8pPr marL="3185569" algn="l" defTabSz="910162" rtl="0" eaLnBrk="1" latinLnBrk="0" hangingPunct="1">
        <a:defRPr sz="1800" kern="1200">
          <a:solidFill>
            <a:schemeClr val="tx1"/>
          </a:solidFill>
          <a:latin typeface="+mn-lt"/>
          <a:ea typeface="+mn-ea"/>
          <a:cs typeface="+mn-cs"/>
        </a:defRPr>
      </a:lvl8pPr>
      <a:lvl9pPr marL="3640645" algn="l" defTabSz="91016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body" idx="1"/>
          </p:nvPr>
        </p:nvSpPr>
        <p:spPr bwMode="auto">
          <a:xfrm>
            <a:off x="290976" y="1371023"/>
            <a:ext cx="8306223" cy="5073520"/>
          </a:xfrm>
          <a:prstGeom prst="rect">
            <a:avLst/>
          </a:prstGeom>
          <a:noFill/>
          <a:ln w="9525">
            <a:noFill/>
            <a:miter lim="800000"/>
            <a:headEnd/>
            <a:tailEnd/>
          </a:ln>
          <a:effectLst/>
        </p:spPr>
        <p:txBody>
          <a:bodyPr vert="horz" wrap="square" lIns="89941" tIns="44167" rIns="89941" bIns="441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7347" name="Rectangle 3"/>
          <p:cNvSpPr>
            <a:spLocks noGrp="1" noChangeArrowheads="1"/>
          </p:cNvSpPr>
          <p:nvPr>
            <p:ph type="title"/>
          </p:nvPr>
        </p:nvSpPr>
        <p:spPr bwMode="auto">
          <a:xfrm>
            <a:off x="405376" y="248168"/>
            <a:ext cx="8716368" cy="780909"/>
          </a:xfrm>
          <a:prstGeom prst="rect">
            <a:avLst/>
          </a:prstGeom>
          <a:noFill/>
          <a:ln w="9525">
            <a:noFill/>
            <a:miter lim="800000"/>
            <a:headEnd/>
            <a:tailEnd/>
          </a:ln>
          <a:effectLst>
            <a:outerShdw dist="53882" dir="2700000" algn="ctr" rotWithShape="0">
              <a:srgbClr val="969696"/>
            </a:outerShdw>
          </a:effectLst>
        </p:spPr>
        <p:txBody>
          <a:bodyPr vert="horz" wrap="square" lIns="0" tIns="0" rIns="0" bIns="0" numCol="1" anchor="ctr" anchorCtr="0" compatLnSpc="1">
            <a:prstTxWarp prst="textNoShape">
              <a:avLst/>
            </a:prstTxWarp>
          </a:bodyPr>
          <a:lstStyle/>
          <a:p>
            <a:pPr lvl="0"/>
            <a:r>
              <a:rPr lang="en-US"/>
              <a:t>Click to edit Master title style</a:t>
            </a:r>
          </a:p>
        </p:txBody>
      </p:sp>
      <p:sp>
        <p:nvSpPr>
          <p:cNvPr id="57348" name="Text Box 4"/>
          <p:cNvSpPr txBox="1">
            <a:spLocks noChangeArrowheads="1"/>
          </p:cNvSpPr>
          <p:nvPr/>
        </p:nvSpPr>
        <p:spPr bwMode="auto">
          <a:xfrm>
            <a:off x="212371" y="6399039"/>
            <a:ext cx="618108" cy="289813"/>
          </a:xfrm>
          <a:prstGeom prst="rect">
            <a:avLst/>
          </a:prstGeom>
          <a:noFill/>
          <a:ln w="19050">
            <a:noFill/>
            <a:miter lim="800000"/>
            <a:headEnd/>
            <a:tailEnd type="none" w="sm" len="sm"/>
          </a:ln>
          <a:effectLst/>
        </p:spPr>
        <p:txBody>
          <a:bodyPr wrap="none" lIns="45425" tIns="45425" rIns="45425" bIns="45425" anchor="ctr">
            <a:spAutoFit/>
          </a:bodyPr>
          <a:lstStyle/>
          <a:p>
            <a:pPr algn="ctr" defTabSz="908769">
              <a:lnSpc>
                <a:spcPct val="90000"/>
              </a:lnSpc>
              <a:defRPr/>
            </a:pPr>
            <a:r>
              <a:rPr lang="en-US" sz="1400" b="0">
                <a:solidFill>
                  <a:srgbClr val="660033"/>
                </a:solidFill>
                <a:latin typeface="Helvetica" pitchFamily="34" charset="0"/>
              </a:rPr>
              <a:t>– </a:t>
            </a:r>
            <a:fld id="{84A710E1-C612-4FC3-A249-D8E99A8FAAE2}" type="slidenum">
              <a:rPr lang="en-US" sz="1400" b="0">
                <a:solidFill>
                  <a:srgbClr val="660033"/>
                </a:solidFill>
                <a:latin typeface="Helvetica" pitchFamily="34" charset="0"/>
              </a:rPr>
              <a:pPr algn="ctr" defTabSz="908769">
                <a:lnSpc>
                  <a:spcPct val="90000"/>
                </a:lnSpc>
                <a:defRPr/>
              </a:pPr>
              <a:t>‹#›</a:t>
            </a:fld>
            <a:r>
              <a:rPr lang="en-US" sz="1400" b="0">
                <a:solidFill>
                  <a:srgbClr val="660033"/>
                </a:solidFill>
                <a:latin typeface="Helvetica" pitchFamily="34" charset="0"/>
              </a:rPr>
              <a:t> –</a:t>
            </a:r>
            <a:endParaRPr lang="en-US" sz="1400" b="0">
              <a:solidFill>
                <a:srgbClr val="000066"/>
              </a:solidFill>
              <a:latin typeface="Helvetica" pitchFamily="34" charset="0"/>
            </a:endParaRPr>
          </a:p>
        </p:txBody>
      </p:sp>
    </p:spTree>
    <p:extLst>
      <p:ext uri="{BB962C8B-B14F-4D97-AF65-F5344CB8AC3E}">
        <p14:creationId xmlns:p14="http://schemas.microsoft.com/office/powerpoint/2010/main" val="18870344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ransition spd="med"/>
  <p:txStyles>
    <p:titleStyle>
      <a:lvl1pPr algn="l" defTabSz="908769" rtl="0" eaLnBrk="0" fontAlgn="base" hangingPunct="0">
        <a:lnSpc>
          <a:spcPct val="87000"/>
        </a:lnSpc>
        <a:spcBef>
          <a:spcPct val="0"/>
        </a:spcBef>
        <a:spcAft>
          <a:spcPct val="0"/>
        </a:spcAft>
        <a:defRPr sz="3800" b="1">
          <a:solidFill>
            <a:schemeClr val="hlink"/>
          </a:solidFill>
          <a:latin typeface="+mj-lt"/>
          <a:ea typeface="+mj-ea"/>
          <a:cs typeface="+mj-cs"/>
        </a:defRPr>
      </a:lvl1pPr>
      <a:lvl2pPr algn="l" defTabSz="908769" rtl="0" eaLnBrk="0" fontAlgn="base" hangingPunct="0">
        <a:lnSpc>
          <a:spcPct val="87000"/>
        </a:lnSpc>
        <a:spcBef>
          <a:spcPct val="0"/>
        </a:spcBef>
        <a:spcAft>
          <a:spcPct val="0"/>
        </a:spcAft>
        <a:defRPr sz="3800" b="1">
          <a:solidFill>
            <a:schemeClr val="hlink"/>
          </a:solidFill>
          <a:latin typeface="Helvetica" pitchFamily="34" charset="0"/>
        </a:defRPr>
      </a:lvl2pPr>
      <a:lvl3pPr algn="l" defTabSz="908769" rtl="0" eaLnBrk="0" fontAlgn="base" hangingPunct="0">
        <a:lnSpc>
          <a:spcPct val="87000"/>
        </a:lnSpc>
        <a:spcBef>
          <a:spcPct val="0"/>
        </a:spcBef>
        <a:spcAft>
          <a:spcPct val="0"/>
        </a:spcAft>
        <a:defRPr sz="3800" b="1">
          <a:solidFill>
            <a:schemeClr val="hlink"/>
          </a:solidFill>
          <a:latin typeface="Helvetica" pitchFamily="34" charset="0"/>
        </a:defRPr>
      </a:lvl3pPr>
      <a:lvl4pPr algn="l" defTabSz="908769" rtl="0" eaLnBrk="0" fontAlgn="base" hangingPunct="0">
        <a:lnSpc>
          <a:spcPct val="87000"/>
        </a:lnSpc>
        <a:spcBef>
          <a:spcPct val="0"/>
        </a:spcBef>
        <a:spcAft>
          <a:spcPct val="0"/>
        </a:spcAft>
        <a:defRPr sz="3800" b="1">
          <a:solidFill>
            <a:schemeClr val="hlink"/>
          </a:solidFill>
          <a:latin typeface="Helvetica" pitchFamily="34" charset="0"/>
        </a:defRPr>
      </a:lvl4pPr>
      <a:lvl5pPr algn="l" defTabSz="908769" rtl="0" eaLnBrk="0" fontAlgn="base" hangingPunct="0">
        <a:lnSpc>
          <a:spcPct val="87000"/>
        </a:lnSpc>
        <a:spcBef>
          <a:spcPct val="0"/>
        </a:spcBef>
        <a:spcAft>
          <a:spcPct val="0"/>
        </a:spcAft>
        <a:defRPr sz="3800" b="1">
          <a:solidFill>
            <a:schemeClr val="hlink"/>
          </a:solidFill>
          <a:latin typeface="Helvetica" pitchFamily="34" charset="0"/>
        </a:defRPr>
      </a:lvl5pPr>
      <a:lvl6pPr marL="455175" algn="l" defTabSz="908769" rtl="0" fontAlgn="base">
        <a:lnSpc>
          <a:spcPct val="87000"/>
        </a:lnSpc>
        <a:spcBef>
          <a:spcPct val="0"/>
        </a:spcBef>
        <a:spcAft>
          <a:spcPct val="0"/>
        </a:spcAft>
        <a:defRPr sz="3800" b="1">
          <a:solidFill>
            <a:schemeClr val="hlink"/>
          </a:solidFill>
          <a:latin typeface="Helvetica" pitchFamily="34" charset="0"/>
        </a:defRPr>
      </a:lvl6pPr>
      <a:lvl7pPr marL="910349" algn="l" defTabSz="908769" rtl="0" fontAlgn="base">
        <a:lnSpc>
          <a:spcPct val="87000"/>
        </a:lnSpc>
        <a:spcBef>
          <a:spcPct val="0"/>
        </a:spcBef>
        <a:spcAft>
          <a:spcPct val="0"/>
        </a:spcAft>
        <a:defRPr sz="3800" b="1">
          <a:solidFill>
            <a:schemeClr val="hlink"/>
          </a:solidFill>
          <a:latin typeface="Helvetica" pitchFamily="34" charset="0"/>
        </a:defRPr>
      </a:lvl7pPr>
      <a:lvl8pPr marL="1365522" algn="l" defTabSz="908769" rtl="0" fontAlgn="base">
        <a:lnSpc>
          <a:spcPct val="87000"/>
        </a:lnSpc>
        <a:spcBef>
          <a:spcPct val="0"/>
        </a:spcBef>
        <a:spcAft>
          <a:spcPct val="0"/>
        </a:spcAft>
        <a:defRPr sz="3800" b="1">
          <a:solidFill>
            <a:schemeClr val="hlink"/>
          </a:solidFill>
          <a:latin typeface="Helvetica" pitchFamily="34" charset="0"/>
        </a:defRPr>
      </a:lvl8pPr>
      <a:lvl9pPr marL="1820699" algn="l" defTabSz="908769" rtl="0" fontAlgn="base">
        <a:lnSpc>
          <a:spcPct val="87000"/>
        </a:lnSpc>
        <a:spcBef>
          <a:spcPct val="0"/>
        </a:spcBef>
        <a:spcAft>
          <a:spcPct val="0"/>
        </a:spcAft>
        <a:defRPr sz="3800" b="1">
          <a:solidFill>
            <a:schemeClr val="hlink"/>
          </a:solidFill>
          <a:latin typeface="Helvetica" pitchFamily="34" charset="0"/>
        </a:defRPr>
      </a:lvl9pPr>
    </p:titleStyle>
    <p:bodyStyle>
      <a:lvl1pPr marL="384053" indent="-384053" algn="l" defTabSz="908769" rtl="0" eaLnBrk="0" fontAlgn="base" hangingPunct="0">
        <a:lnSpc>
          <a:spcPct val="95000"/>
        </a:lnSpc>
        <a:spcBef>
          <a:spcPct val="50000"/>
        </a:spcBef>
        <a:spcAft>
          <a:spcPct val="0"/>
        </a:spcAft>
        <a:buClr>
          <a:schemeClr val="hlink"/>
        </a:buClr>
        <a:buFont typeface="Wingdings" pitchFamily="2" charset="2"/>
        <a:defRPr sz="2400" b="1">
          <a:solidFill>
            <a:schemeClr val="tx2"/>
          </a:solidFill>
          <a:effectLst>
            <a:outerShdw blurRad="38100" dist="38100" dir="2700000" algn="tl">
              <a:srgbClr val="C0C0C0"/>
            </a:outerShdw>
          </a:effectLst>
          <a:latin typeface="+mn-lt"/>
          <a:ea typeface="+mn-ea"/>
          <a:cs typeface="+mn-cs"/>
        </a:defRPr>
      </a:lvl1pPr>
      <a:lvl2pPr marL="739657" indent="-243391" algn="l" defTabSz="908769" rtl="0" eaLnBrk="0" fontAlgn="base" hangingPunct="0">
        <a:spcBef>
          <a:spcPct val="25000"/>
        </a:spcBef>
        <a:spcAft>
          <a:spcPct val="0"/>
        </a:spcAft>
        <a:buClr>
          <a:schemeClr val="hlink"/>
        </a:buClr>
        <a:buSzPct val="75000"/>
        <a:buFont typeface="Wingdings" pitchFamily="2" charset="2"/>
        <a:buChar char="n"/>
        <a:defRPr sz="2000" b="1">
          <a:solidFill>
            <a:schemeClr val="tx1"/>
          </a:solidFill>
          <a:latin typeface="+mn-lt"/>
        </a:defRPr>
      </a:lvl2pPr>
      <a:lvl3pPr marL="1139516" indent="-237071" algn="l" defTabSz="908769" rtl="0" eaLnBrk="0" fontAlgn="base" hangingPunct="0">
        <a:lnSpc>
          <a:spcPct val="107000"/>
        </a:lnSpc>
        <a:spcBef>
          <a:spcPct val="10000"/>
        </a:spcBef>
        <a:spcAft>
          <a:spcPct val="0"/>
        </a:spcAft>
        <a:buClr>
          <a:srgbClr val="005400"/>
        </a:buClr>
        <a:buSzPct val="90000"/>
        <a:buFont typeface="Wingdings" pitchFamily="2" charset="2"/>
        <a:buChar char="l"/>
        <a:defRPr>
          <a:solidFill>
            <a:schemeClr val="folHlink"/>
          </a:solidFill>
          <a:latin typeface="+mn-lt"/>
        </a:defRPr>
      </a:lvl3pPr>
      <a:lvl4pPr marL="1589949" indent="-226008" algn="l" defTabSz="908769" rtl="0" eaLnBrk="0" fontAlgn="base" hangingPunct="0">
        <a:spcBef>
          <a:spcPct val="20000"/>
        </a:spcBef>
        <a:spcAft>
          <a:spcPct val="0"/>
        </a:spcAft>
        <a:buChar char="»"/>
        <a:defRPr>
          <a:solidFill>
            <a:schemeClr val="tx1"/>
          </a:solidFill>
          <a:latin typeface="+mn-lt"/>
        </a:defRPr>
      </a:lvl4pPr>
      <a:lvl5pPr marL="2437075" indent="-227589" algn="l" defTabSz="908769" rtl="0" eaLnBrk="0" fontAlgn="base" hangingPunct="0">
        <a:spcBef>
          <a:spcPct val="20000"/>
        </a:spcBef>
        <a:spcAft>
          <a:spcPct val="0"/>
        </a:spcAft>
        <a:buChar char="•"/>
        <a:defRPr sz="2000">
          <a:solidFill>
            <a:schemeClr val="tx1"/>
          </a:solidFill>
          <a:latin typeface="Times New Roman" pitchFamily="18" charset="0"/>
        </a:defRPr>
      </a:lvl5pPr>
      <a:lvl6pPr marL="2892253" indent="-227589" algn="l" defTabSz="908769" rtl="0" fontAlgn="base">
        <a:spcBef>
          <a:spcPct val="20000"/>
        </a:spcBef>
        <a:spcAft>
          <a:spcPct val="0"/>
        </a:spcAft>
        <a:buChar char="•"/>
        <a:defRPr sz="2000">
          <a:solidFill>
            <a:schemeClr val="tx1"/>
          </a:solidFill>
          <a:latin typeface="Times New Roman" pitchFamily="18" charset="0"/>
        </a:defRPr>
      </a:lvl6pPr>
      <a:lvl7pPr marL="3347426" indent="-227589" algn="l" defTabSz="908769" rtl="0" fontAlgn="base">
        <a:spcBef>
          <a:spcPct val="20000"/>
        </a:spcBef>
        <a:spcAft>
          <a:spcPct val="0"/>
        </a:spcAft>
        <a:buChar char="•"/>
        <a:defRPr sz="2000">
          <a:solidFill>
            <a:schemeClr val="tx1"/>
          </a:solidFill>
          <a:latin typeface="Times New Roman" pitchFamily="18" charset="0"/>
        </a:defRPr>
      </a:lvl7pPr>
      <a:lvl8pPr marL="3802599" indent="-227589" algn="l" defTabSz="908769" rtl="0" fontAlgn="base">
        <a:spcBef>
          <a:spcPct val="20000"/>
        </a:spcBef>
        <a:spcAft>
          <a:spcPct val="0"/>
        </a:spcAft>
        <a:buChar char="•"/>
        <a:defRPr sz="2000">
          <a:solidFill>
            <a:schemeClr val="tx1"/>
          </a:solidFill>
          <a:latin typeface="Times New Roman" pitchFamily="18" charset="0"/>
        </a:defRPr>
      </a:lvl8pPr>
      <a:lvl9pPr marL="4257773" indent="-227589" algn="l" defTabSz="908769" rtl="0" fontAlgn="base">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0349" rtl="0" eaLnBrk="1" latinLnBrk="0" hangingPunct="1">
        <a:defRPr sz="1800" kern="1200">
          <a:solidFill>
            <a:schemeClr val="tx1"/>
          </a:solidFill>
          <a:latin typeface="+mn-lt"/>
          <a:ea typeface="+mn-ea"/>
          <a:cs typeface="+mn-cs"/>
        </a:defRPr>
      </a:lvl1pPr>
      <a:lvl2pPr marL="455175" algn="l" defTabSz="910349" rtl="0" eaLnBrk="1" latinLnBrk="0" hangingPunct="1">
        <a:defRPr sz="1800" kern="1200">
          <a:solidFill>
            <a:schemeClr val="tx1"/>
          </a:solidFill>
          <a:latin typeface="+mn-lt"/>
          <a:ea typeface="+mn-ea"/>
          <a:cs typeface="+mn-cs"/>
        </a:defRPr>
      </a:lvl2pPr>
      <a:lvl3pPr marL="910349" algn="l" defTabSz="910349" rtl="0" eaLnBrk="1" latinLnBrk="0" hangingPunct="1">
        <a:defRPr sz="1800" kern="1200">
          <a:solidFill>
            <a:schemeClr val="tx1"/>
          </a:solidFill>
          <a:latin typeface="+mn-lt"/>
          <a:ea typeface="+mn-ea"/>
          <a:cs typeface="+mn-cs"/>
        </a:defRPr>
      </a:lvl3pPr>
      <a:lvl4pPr marL="1365522" algn="l" defTabSz="910349" rtl="0" eaLnBrk="1" latinLnBrk="0" hangingPunct="1">
        <a:defRPr sz="1800" kern="1200">
          <a:solidFill>
            <a:schemeClr val="tx1"/>
          </a:solidFill>
          <a:latin typeface="+mn-lt"/>
          <a:ea typeface="+mn-ea"/>
          <a:cs typeface="+mn-cs"/>
        </a:defRPr>
      </a:lvl4pPr>
      <a:lvl5pPr marL="1820699" algn="l" defTabSz="910349" rtl="0" eaLnBrk="1" latinLnBrk="0" hangingPunct="1">
        <a:defRPr sz="1800" kern="1200">
          <a:solidFill>
            <a:schemeClr val="tx1"/>
          </a:solidFill>
          <a:latin typeface="+mn-lt"/>
          <a:ea typeface="+mn-ea"/>
          <a:cs typeface="+mn-cs"/>
        </a:defRPr>
      </a:lvl5pPr>
      <a:lvl6pPr marL="2275871" algn="l" defTabSz="910349" rtl="0" eaLnBrk="1" latinLnBrk="0" hangingPunct="1">
        <a:defRPr sz="1800" kern="1200">
          <a:solidFill>
            <a:schemeClr val="tx1"/>
          </a:solidFill>
          <a:latin typeface="+mn-lt"/>
          <a:ea typeface="+mn-ea"/>
          <a:cs typeface="+mn-cs"/>
        </a:defRPr>
      </a:lvl6pPr>
      <a:lvl7pPr marL="2731045" algn="l" defTabSz="910349" rtl="0" eaLnBrk="1" latinLnBrk="0" hangingPunct="1">
        <a:defRPr sz="1800" kern="1200">
          <a:solidFill>
            <a:schemeClr val="tx1"/>
          </a:solidFill>
          <a:latin typeface="+mn-lt"/>
          <a:ea typeface="+mn-ea"/>
          <a:cs typeface="+mn-cs"/>
        </a:defRPr>
      </a:lvl7pPr>
      <a:lvl8pPr marL="3186221" algn="l" defTabSz="910349" rtl="0" eaLnBrk="1" latinLnBrk="0" hangingPunct="1">
        <a:defRPr sz="1800" kern="1200">
          <a:solidFill>
            <a:schemeClr val="tx1"/>
          </a:solidFill>
          <a:latin typeface="+mn-lt"/>
          <a:ea typeface="+mn-ea"/>
          <a:cs typeface="+mn-cs"/>
        </a:defRPr>
      </a:lvl8pPr>
      <a:lvl9pPr marL="3641391" algn="l" defTabSz="91034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body" idx="1"/>
          </p:nvPr>
        </p:nvSpPr>
        <p:spPr bwMode="auto">
          <a:xfrm>
            <a:off x="290970" y="1371017"/>
            <a:ext cx="8306223" cy="5073520"/>
          </a:xfrm>
          <a:prstGeom prst="rect">
            <a:avLst/>
          </a:prstGeom>
          <a:noFill/>
          <a:ln w="9525">
            <a:noFill/>
            <a:miter lim="800000"/>
            <a:headEnd/>
            <a:tailEnd/>
          </a:ln>
          <a:effectLst/>
        </p:spPr>
        <p:txBody>
          <a:bodyPr vert="horz" wrap="square" lIns="89995" tIns="44197" rIns="89995" bIns="4419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7347" name="Rectangle 3"/>
          <p:cNvSpPr>
            <a:spLocks noGrp="1" noChangeArrowheads="1"/>
          </p:cNvSpPr>
          <p:nvPr>
            <p:ph type="title"/>
          </p:nvPr>
        </p:nvSpPr>
        <p:spPr bwMode="auto">
          <a:xfrm>
            <a:off x="405376" y="248162"/>
            <a:ext cx="8716368" cy="780909"/>
          </a:xfrm>
          <a:prstGeom prst="rect">
            <a:avLst/>
          </a:prstGeom>
          <a:noFill/>
          <a:ln w="9525">
            <a:noFill/>
            <a:miter lim="800000"/>
            <a:headEnd/>
            <a:tailEnd/>
          </a:ln>
          <a:effectLst>
            <a:outerShdw dist="53882" dir="2700000" algn="ctr" rotWithShape="0">
              <a:srgbClr val="969696"/>
            </a:outerShdw>
          </a:effectLst>
        </p:spPr>
        <p:txBody>
          <a:bodyPr vert="horz" wrap="square" lIns="0" tIns="0" rIns="0" bIns="0" numCol="1" anchor="ctr" anchorCtr="0" compatLnSpc="1">
            <a:prstTxWarp prst="textNoShape">
              <a:avLst/>
            </a:prstTxWarp>
          </a:bodyPr>
          <a:lstStyle/>
          <a:p>
            <a:pPr lvl="0"/>
            <a:r>
              <a:rPr lang="en-US"/>
              <a:t>Click to edit Master title style</a:t>
            </a:r>
          </a:p>
        </p:txBody>
      </p:sp>
      <p:sp>
        <p:nvSpPr>
          <p:cNvPr id="57348" name="Text Box 4"/>
          <p:cNvSpPr txBox="1">
            <a:spLocks noChangeArrowheads="1"/>
          </p:cNvSpPr>
          <p:nvPr/>
        </p:nvSpPr>
        <p:spPr bwMode="auto">
          <a:xfrm>
            <a:off x="212371" y="6399033"/>
            <a:ext cx="618108" cy="289813"/>
          </a:xfrm>
          <a:prstGeom prst="rect">
            <a:avLst/>
          </a:prstGeom>
          <a:noFill/>
          <a:ln w="19050">
            <a:noFill/>
            <a:miter lim="800000"/>
            <a:headEnd/>
            <a:tailEnd type="none" w="sm" len="sm"/>
          </a:ln>
          <a:effectLst/>
        </p:spPr>
        <p:txBody>
          <a:bodyPr wrap="none" lIns="45455" tIns="45455" rIns="45455" bIns="45455" anchor="ctr">
            <a:spAutoFit/>
          </a:bodyPr>
          <a:lstStyle/>
          <a:p>
            <a:pPr algn="ctr" defTabSz="909327">
              <a:lnSpc>
                <a:spcPct val="90000"/>
              </a:lnSpc>
              <a:defRPr/>
            </a:pPr>
            <a:r>
              <a:rPr lang="en-US" sz="1400" b="0">
                <a:solidFill>
                  <a:srgbClr val="660033"/>
                </a:solidFill>
                <a:latin typeface="Helvetica" pitchFamily="34" charset="0"/>
              </a:rPr>
              <a:t>– </a:t>
            </a:r>
            <a:fld id="{84A710E1-C612-4FC3-A249-D8E99A8FAAE2}" type="slidenum">
              <a:rPr lang="en-US" sz="1400" b="0">
                <a:solidFill>
                  <a:srgbClr val="660033"/>
                </a:solidFill>
                <a:latin typeface="Helvetica" pitchFamily="34" charset="0"/>
              </a:rPr>
              <a:pPr algn="ctr" defTabSz="909327">
                <a:lnSpc>
                  <a:spcPct val="90000"/>
                </a:lnSpc>
                <a:defRPr/>
              </a:pPr>
              <a:t>‹#›</a:t>
            </a:fld>
            <a:r>
              <a:rPr lang="en-US" sz="1400" b="0">
                <a:solidFill>
                  <a:srgbClr val="660033"/>
                </a:solidFill>
                <a:latin typeface="Helvetica" pitchFamily="34" charset="0"/>
              </a:rPr>
              <a:t> –</a:t>
            </a:r>
            <a:endParaRPr lang="en-US" sz="1400" b="0">
              <a:solidFill>
                <a:srgbClr val="000066"/>
              </a:solidFill>
              <a:latin typeface="Helvetica" pitchFamily="34" charset="0"/>
            </a:endParaRPr>
          </a:p>
        </p:txBody>
      </p:sp>
    </p:spTree>
    <p:extLst>
      <p:ext uri="{BB962C8B-B14F-4D97-AF65-F5344CB8AC3E}">
        <p14:creationId xmlns:p14="http://schemas.microsoft.com/office/powerpoint/2010/main" val="349868709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ransition spd="med"/>
  <p:txStyles>
    <p:titleStyle>
      <a:lvl1pPr algn="l" defTabSz="909327" rtl="0" eaLnBrk="0" fontAlgn="base" hangingPunct="0">
        <a:lnSpc>
          <a:spcPct val="87000"/>
        </a:lnSpc>
        <a:spcBef>
          <a:spcPct val="0"/>
        </a:spcBef>
        <a:spcAft>
          <a:spcPct val="0"/>
        </a:spcAft>
        <a:defRPr sz="3800" b="1">
          <a:solidFill>
            <a:schemeClr val="hlink"/>
          </a:solidFill>
          <a:latin typeface="+mj-lt"/>
          <a:ea typeface="+mj-ea"/>
          <a:cs typeface="+mj-cs"/>
        </a:defRPr>
      </a:lvl1pPr>
      <a:lvl2pPr algn="l" defTabSz="909327" rtl="0" eaLnBrk="0" fontAlgn="base" hangingPunct="0">
        <a:lnSpc>
          <a:spcPct val="87000"/>
        </a:lnSpc>
        <a:spcBef>
          <a:spcPct val="0"/>
        </a:spcBef>
        <a:spcAft>
          <a:spcPct val="0"/>
        </a:spcAft>
        <a:defRPr sz="3800" b="1">
          <a:solidFill>
            <a:schemeClr val="hlink"/>
          </a:solidFill>
          <a:latin typeface="Helvetica" pitchFamily="34" charset="0"/>
        </a:defRPr>
      </a:lvl2pPr>
      <a:lvl3pPr algn="l" defTabSz="909327" rtl="0" eaLnBrk="0" fontAlgn="base" hangingPunct="0">
        <a:lnSpc>
          <a:spcPct val="87000"/>
        </a:lnSpc>
        <a:spcBef>
          <a:spcPct val="0"/>
        </a:spcBef>
        <a:spcAft>
          <a:spcPct val="0"/>
        </a:spcAft>
        <a:defRPr sz="3800" b="1">
          <a:solidFill>
            <a:schemeClr val="hlink"/>
          </a:solidFill>
          <a:latin typeface="Helvetica" pitchFamily="34" charset="0"/>
        </a:defRPr>
      </a:lvl3pPr>
      <a:lvl4pPr algn="l" defTabSz="909327" rtl="0" eaLnBrk="0" fontAlgn="base" hangingPunct="0">
        <a:lnSpc>
          <a:spcPct val="87000"/>
        </a:lnSpc>
        <a:spcBef>
          <a:spcPct val="0"/>
        </a:spcBef>
        <a:spcAft>
          <a:spcPct val="0"/>
        </a:spcAft>
        <a:defRPr sz="3800" b="1">
          <a:solidFill>
            <a:schemeClr val="hlink"/>
          </a:solidFill>
          <a:latin typeface="Helvetica" pitchFamily="34" charset="0"/>
        </a:defRPr>
      </a:lvl4pPr>
      <a:lvl5pPr algn="l" defTabSz="909327" rtl="0" eaLnBrk="0" fontAlgn="base" hangingPunct="0">
        <a:lnSpc>
          <a:spcPct val="87000"/>
        </a:lnSpc>
        <a:spcBef>
          <a:spcPct val="0"/>
        </a:spcBef>
        <a:spcAft>
          <a:spcPct val="0"/>
        </a:spcAft>
        <a:defRPr sz="3800" b="1">
          <a:solidFill>
            <a:schemeClr val="hlink"/>
          </a:solidFill>
          <a:latin typeface="Helvetica" pitchFamily="34" charset="0"/>
        </a:defRPr>
      </a:lvl5pPr>
      <a:lvl6pPr marL="455455" algn="l" defTabSz="909327" rtl="0" fontAlgn="base">
        <a:lnSpc>
          <a:spcPct val="87000"/>
        </a:lnSpc>
        <a:spcBef>
          <a:spcPct val="0"/>
        </a:spcBef>
        <a:spcAft>
          <a:spcPct val="0"/>
        </a:spcAft>
        <a:defRPr sz="3800" b="1">
          <a:solidFill>
            <a:schemeClr val="hlink"/>
          </a:solidFill>
          <a:latin typeface="Helvetica" pitchFamily="34" charset="0"/>
        </a:defRPr>
      </a:lvl6pPr>
      <a:lvl7pPr marL="910908" algn="l" defTabSz="909327" rtl="0" fontAlgn="base">
        <a:lnSpc>
          <a:spcPct val="87000"/>
        </a:lnSpc>
        <a:spcBef>
          <a:spcPct val="0"/>
        </a:spcBef>
        <a:spcAft>
          <a:spcPct val="0"/>
        </a:spcAft>
        <a:defRPr sz="3800" b="1">
          <a:solidFill>
            <a:schemeClr val="hlink"/>
          </a:solidFill>
          <a:latin typeface="Helvetica" pitchFamily="34" charset="0"/>
        </a:defRPr>
      </a:lvl7pPr>
      <a:lvl8pPr marL="1366362" algn="l" defTabSz="909327" rtl="0" fontAlgn="base">
        <a:lnSpc>
          <a:spcPct val="87000"/>
        </a:lnSpc>
        <a:spcBef>
          <a:spcPct val="0"/>
        </a:spcBef>
        <a:spcAft>
          <a:spcPct val="0"/>
        </a:spcAft>
        <a:defRPr sz="3800" b="1">
          <a:solidFill>
            <a:schemeClr val="hlink"/>
          </a:solidFill>
          <a:latin typeface="Helvetica" pitchFamily="34" charset="0"/>
        </a:defRPr>
      </a:lvl8pPr>
      <a:lvl9pPr marL="1821818" algn="l" defTabSz="909327" rtl="0" fontAlgn="base">
        <a:lnSpc>
          <a:spcPct val="87000"/>
        </a:lnSpc>
        <a:spcBef>
          <a:spcPct val="0"/>
        </a:spcBef>
        <a:spcAft>
          <a:spcPct val="0"/>
        </a:spcAft>
        <a:defRPr sz="3800" b="1">
          <a:solidFill>
            <a:schemeClr val="hlink"/>
          </a:solidFill>
          <a:latin typeface="Helvetica" pitchFamily="34" charset="0"/>
        </a:defRPr>
      </a:lvl9pPr>
    </p:titleStyle>
    <p:bodyStyle>
      <a:lvl1pPr marL="384292" indent="-384292" algn="l" defTabSz="909327" rtl="0" eaLnBrk="0" fontAlgn="base" hangingPunct="0">
        <a:lnSpc>
          <a:spcPct val="95000"/>
        </a:lnSpc>
        <a:spcBef>
          <a:spcPct val="50000"/>
        </a:spcBef>
        <a:spcAft>
          <a:spcPct val="0"/>
        </a:spcAft>
        <a:buClr>
          <a:schemeClr val="hlink"/>
        </a:buClr>
        <a:buFont typeface="Wingdings" pitchFamily="2" charset="2"/>
        <a:defRPr sz="2400" b="1">
          <a:solidFill>
            <a:schemeClr val="tx2"/>
          </a:solidFill>
          <a:effectLst>
            <a:outerShdw blurRad="38100" dist="38100" dir="2700000" algn="tl">
              <a:srgbClr val="C0C0C0"/>
            </a:outerShdw>
          </a:effectLst>
          <a:latin typeface="+mn-lt"/>
          <a:ea typeface="+mn-ea"/>
          <a:cs typeface="+mn-cs"/>
        </a:defRPr>
      </a:lvl1pPr>
      <a:lvl2pPr marL="740113" indent="-243540" algn="l" defTabSz="909327" rtl="0" eaLnBrk="0" fontAlgn="base" hangingPunct="0">
        <a:spcBef>
          <a:spcPct val="25000"/>
        </a:spcBef>
        <a:spcAft>
          <a:spcPct val="0"/>
        </a:spcAft>
        <a:buClr>
          <a:schemeClr val="hlink"/>
        </a:buClr>
        <a:buSzPct val="75000"/>
        <a:buFont typeface="Wingdings" pitchFamily="2" charset="2"/>
        <a:buChar char="n"/>
        <a:defRPr sz="2000" b="1">
          <a:solidFill>
            <a:schemeClr val="tx1"/>
          </a:solidFill>
          <a:latin typeface="+mn-lt"/>
        </a:defRPr>
      </a:lvl2pPr>
      <a:lvl3pPr marL="1140216" indent="-237217" algn="l" defTabSz="909327" rtl="0" eaLnBrk="0" fontAlgn="base" hangingPunct="0">
        <a:lnSpc>
          <a:spcPct val="107000"/>
        </a:lnSpc>
        <a:spcBef>
          <a:spcPct val="10000"/>
        </a:spcBef>
        <a:spcAft>
          <a:spcPct val="0"/>
        </a:spcAft>
        <a:buClr>
          <a:srgbClr val="005400"/>
        </a:buClr>
        <a:buSzPct val="90000"/>
        <a:buFont typeface="Wingdings" pitchFamily="2" charset="2"/>
        <a:buChar char="l"/>
        <a:defRPr>
          <a:solidFill>
            <a:schemeClr val="folHlink"/>
          </a:solidFill>
          <a:latin typeface="+mn-lt"/>
        </a:defRPr>
      </a:lvl3pPr>
      <a:lvl4pPr marL="1590925" indent="-226146" algn="l" defTabSz="909327" rtl="0" eaLnBrk="0" fontAlgn="base" hangingPunct="0">
        <a:spcBef>
          <a:spcPct val="20000"/>
        </a:spcBef>
        <a:spcAft>
          <a:spcPct val="0"/>
        </a:spcAft>
        <a:buChar char="»"/>
        <a:defRPr>
          <a:solidFill>
            <a:schemeClr val="tx1"/>
          </a:solidFill>
          <a:latin typeface="+mn-lt"/>
        </a:defRPr>
      </a:lvl4pPr>
      <a:lvl5pPr marL="2438573" indent="-227727" algn="l" defTabSz="909327" rtl="0" eaLnBrk="0" fontAlgn="base" hangingPunct="0">
        <a:spcBef>
          <a:spcPct val="20000"/>
        </a:spcBef>
        <a:spcAft>
          <a:spcPct val="0"/>
        </a:spcAft>
        <a:buChar char="•"/>
        <a:defRPr sz="2000">
          <a:solidFill>
            <a:schemeClr val="tx1"/>
          </a:solidFill>
          <a:latin typeface="Times New Roman" pitchFamily="18" charset="0"/>
        </a:defRPr>
      </a:lvl5pPr>
      <a:lvl6pPr marL="2894031" indent="-227727" algn="l" defTabSz="909327" rtl="0" fontAlgn="base">
        <a:spcBef>
          <a:spcPct val="20000"/>
        </a:spcBef>
        <a:spcAft>
          <a:spcPct val="0"/>
        </a:spcAft>
        <a:buChar char="•"/>
        <a:defRPr sz="2000">
          <a:solidFill>
            <a:schemeClr val="tx1"/>
          </a:solidFill>
          <a:latin typeface="Times New Roman" pitchFamily="18" charset="0"/>
        </a:defRPr>
      </a:lvl6pPr>
      <a:lvl7pPr marL="3349483" indent="-227727" algn="l" defTabSz="909327" rtl="0" fontAlgn="base">
        <a:spcBef>
          <a:spcPct val="20000"/>
        </a:spcBef>
        <a:spcAft>
          <a:spcPct val="0"/>
        </a:spcAft>
        <a:buChar char="•"/>
        <a:defRPr sz="2000">
          <a:solidFill>
            <a:schemeClr val="tx1"/>
          </a:solidFill>
          <a:latin typeface="Times New Roman" pitchFamily="18" charset="0"/>
        </a:defRPr>
      </a:lvl7pPr>
      <a:lvl8pPr marL="3804936" indent="-227727" algn="l" defTabSz="909327" rtl="0" fontAlgn="base">
        <a:spcBef>
          <a:spcPct val="20000"/>
        </a:spcBef>
        <a:spcAft>
          <a:spcPct val="0"/>
        </a:spcAft>
        <a:buChar char="•"/>
        <a:defRPr sz="2000">
          <a:solidFill>
            <a:schemeClr val="tx1"/>
          </a:solidFill>
          <a:latin typeface="Times New Roman" pitchFamily="18" charset="0"/>
        </a:defRPr>
      </a:lvl8pPr>
      <a:lvl9pPr marL="4260391" indent="-227727" algn="l" defTabSz="909327" rtl="0" fontAlgn="base">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0908" rtl="0" eaLnBrk="1" latinLnBrk="0" hangingPunct="1">
        <a:defRPr sz="1800" kern="1200">
          <a:solidFill>
            <a:schemeClr val="tx1"/>
          </a:solidFill>
          <a:latin typeface="+mn-lt"/>
          <a:ea typeface="+mn-ea"/>
          <a:cs typeface="+mn-cs"/>
        </a:defRPr>
      </a:lvl1pPr>
      <a:lvl2pPr marL="455455" algn="l" defTabSz="910908" rtl="0" eaLnBrk="1" latinLnBrk="0" hangingPunct="1">
        <a:defRPr sz="1800" kern="1200">
          <a:solidFill>
            <a:schemeClr val="tx1"/>
          </a:solidFill>
          <a:latin typeface="+mn-lt"/>
          <a:ea typeface="+mn-ea"/>
          <a:cs typeface="+mn-cs"/>
        </a:defRPr>
      </a:lvl2pPr>
      <a:lvl3pPr marL="910908" algn="l" defTabSz="910908" rtl="0" eaLnBrk="1" latinLnBrk="0" hangingPunct="1">
        <a:defRPr sz="1800" kern="1200">
          <a:solidFill>
            <a:schemeClr val="tx1"/>
          </a:solidFill>
          <a:latin typeface="+mn-lt"/>
          <a:ea typeface="+mn-ea"/>
          <a:cs typeface="+mn-cs"/>
        </a:defRPr>
      </a:lvl3pPr>
      <a:lvl4pPr marL="1366362" algn="l" defTabSz="910908" rtl="0" eaLnBrk="1" latinLnBrk="0" hangingPunct="1">
        <a:defRPr sz="1800" kern="1200">
          <a:solidFill>
            <a:schemeClr val="tx1"/>
          </a:solidFill>
          <a:latin typeface="+mn-lt"/>
          <a:ea typeface="+mn-ea"/>
          <a:cs typeface="+mn-cs"/>
        </a:defRPr>
      </a:lvl4pPr>
      <a:lvl5pPr marL="1821818" algn="l" defTabSz="910908" rtl="0" eaLnBrk="1" latinLnBrk="0" hangingPunct="1">
        <a:defRPr sz="1800" kern="1200">
          <a:solidFill>
            <a:schemeClr val="tx1"/>
          </a:solidFill>
          <a:latin typeface="+mn-lt"/>
          <a:ea typeface="+mn-ea"/>
          <a:cs typeface="+mn-cs"/>
        </a:defRPr>
      </a:lvl5pPr>
      <a:lvl6pPr marL="2277271" algn="l" defTabSz="910908" rtl="0" eaLnBrk="1" latinLnBrk="0" hangingPunct="1">
        <a:defRPr sz="1800" kern="1200">
          <a:solidFill>
            <a:schemeClr val="tx1"/>
          </a:solidFill>
          <a:latin typeface="+mn-lt"/>
          <a:ea typeface="+mn-ea"/>
          <a:cs typeface="+mn-cs"/>
        </a:defRPr>
      </a:lvl6pPr>
      <a:lvl7pPr marL="2732723" algn="l" defTabSz="910908" rtl="0" eaLnBrk="1" latinLnBrk="0" hangingPunct="1">
        <a:defRPr sz="1800" kern="1200">
          <a:solidFill>
            <a:schemeClr val="tx1"/>
          </a:solidFill>
          <a:latin typeface="+mn-lt"/>
          <a:ea typeface="+mn-ea"/>
          <a:cs typeface="+mn-cs"/>
        </a:defRPr>
      </a:lvl7pPr>
      <a:lvl8pPr marL="3188179" algn="l" defTabSz="910908" rtl="0" eaLnBrk="1" latinLnBrk="0" hangingPunct="1">
        <a:defRPr sz="1800" kern="1200">
          <a:solidFill>
            <a:schemeClr val="tx1"/>
          </a:solidFill>
          <a:latin typeface="+mn-lt"/>
          <a:ea typeface="+mn-ea"/>
          <a:cs typeface="+mn-cs"/>
        </a:defRPr>
      </a:lvl8pPr>
      <a:lvl9pPr marL="3643629" algn="l" defTabSz="91090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body" idx="1"/>
          </p:nvPr>
        </p:nvSpPr>
        <p:spPr bwMode="auto">
          <a:xfrm>
            <a:off x="290965" y="1371012"/>
            <a:ext cx="8306223" cy="5073520"/>
          </a:xfrm>
          <a:prstGeom prst="rect">
            <a:avLst/>
          </a:prstGeom>
          <a:noFill/>
          <a:ln w="9525">
            <a:noFill/>
            <a:miter lim="800000"/>
            <a:headEnd/>
            <a:tailEnd/>
          </a:ln>
          <a:effectLst/>
        </p:spPr>
        <p:txBody>
          <a:bodyPr vert="horz" wrap="square" lIns="90040" tIns="44222" rIns="90040" bIns="4422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7347" name="Rectangle 3"/>
          <p:cNvSpPr>
            <a:spLocks noGrp="1" noChangeArrowheads="1"/>
          </p:cNvSpPr>
          <p:nvPr>
            <p:ph type="title"/>
          </p:nvPr>
        </p:nvSpPr>
        <p:spPr bwMode="auto">
          <a:xfrm>
            <a:off x="405376" y="248157"/>
            <a:ext cx="8716368" cy="780909"/>
          </a:xfrm>
          <a:prstGeom prst="rect">
            <a:avLst/>
          </a:prstGeom>
          <a:noFill/>
          <a:ln w="9525">
            <a:noFill/>
            <a:miter lim="800000"/>
            <a:headEnd/>
            <a:tailEnd/>
          </a:ln>
          <a:effectLst>
            <a:outerShdw dist="53882" dir="2700000" algn="ctr" rotWithShape="0">
              <a:srgbClr val="969696"/>
            </a:outerShdw>
          </a:effectLst>
        </p:spPr>
        <p:txBody>
          <a:bodyPr vert="horz" wrap="square" lIns="0" tIns="0" rIns="0" bIns="0" numCol="1" anchor="ctr" anchorCtr="0" compatLnSpc="1">
            <a:prstTxWarp prst="textNoShape">
              <a:avLst/>
            </a:prstTxWarp>
          </a:bodyPr>
          <a:lstStyle/>
          <a:p>
            <a:pPr lvl="0"/>
            <a:r>
              <a:rPr lang="en-US"/>
              <a:t>Click to edit Master title style</a:t>
            </a:r>
          </a:p>
        </p:txBody>
      </p:sp>
      <p:sp>
        <p:nvSpPr>
          <p:cNvPr id="57348" name="Text Box 4"/>
          <p:cNvSpPr txBox="1">
            <a:spLocks noChangeArrowheads="1"/>
          </p:cNvSpPr>
          <p:nvPr/>
        </p:nvSpPr>
        <p:spPr bwMode="auto">
          <a:xfrm>
            <a:off x="212371" y="6399028"/>
            <a:ext cx="618108" cy="289813"/>
          </a:xfrm>
          <a:prstGeom prst="rect">
            <a:avLst/>
          </a:prstGeom>
          <a:noFill/>
          <a:ln w="19050">
            <a:noFill/>
            <a:miter lim="800000"/>
            <a:headEnd/>
            <a:tailEnd type="none" w="sm" len="sm"/>
          </a:ln>
          <a:effectLst/>
        </p:spPr>
        <p:txBody>
          <a:bodyPr wrap="none" lIns="45480" tIns="45480" rIns="45480" bIns="45480" anchor="ctr">
            <a:spAutoFit/>
          </a:bodyPr>
          <a:lstStyle/>
          <a:p>
            <a:pPr algn="ctr" defTabSz="909793">
              <a:lnSpc>
                <a:spcPct val="90000"/>
              </a:lnSpc>
              <a:defRPr/>
            </a:pPr>
            <a:r>
              <a:rPr lang="en-US" sz="1400" b="0">
                <a:solidFill>
                  <a:srgbClr val="660033"/>
                </a:solidFill>
                <a:latin typeface="Helvetica" pitchFamily="34" charset="0"/>
              </a:rPr>
              <a:t>– </a:t>
            </a:r>
            <a:fld id="{84A710E1-C612-4FC3-A249-D8E99A8FAAE2}" type="slidenum">
              <a:rPr lang="en-US" sz="1400" b="0">
                <a:solidFill>
                  <a:srgbClr val="660033"/>
                </a:solidFill>
                <a:latin typeface="Helvetica" pitchFamily="34" charset="0"/>
              </a:rPr>
              <a:pPr algn="ctr" defTabSz="909793">
                <a:lnSpc>
                  <a:spcPct val="90000"/>
                </a:lnSpc>
                <a:defRPr/>
              </a:pPr>
              <a:t>‹#›</a:t>
            </a:fld>
            <a:r>
              <a:rPr lang="en-US" sz="1400" b="0">
                <a:solidFill>
                  <a:srgbClr val="660033"/>
                </a:solidFill>
                <a:latin typeface="Helvetica" pitchFamily="34" charset="0"/>
              </a:rPr>
              <a:t> –</a:t>
            </a:r>
            <a:endParaRPr lang="en-US" sz="1400" b="0">
              <a:solidFill>
                <a:srgbClr val="000066"/>
              </a:solidFill>
              <a:latin typeface="Helvetica" pitchFamily="34" charset="0"/>
            </a:endParaRPr>
          </a:p>
        </p:txBody>
      </p:sp>
    </p:spTree>
    <p:extLst>
      <p:ext uri="{BB962C8B-B14F-4D97-AF65-F5344CB8AC3E}">
        <p14:creationId xmlns:p14="http://schemas.microsoft.com/office/powerpoint/2010/main" val="256329727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ransition spd="med"/>
  <p:txStyles>
    <p:titleStyle>
      <a:lvl1pPr algn="l" defTabSz="909793" rtl="0" eaLnBrk="0" fontAlgn="base" hangingPunct="0">
        <a:lnSpc>
          <a:spcPct val="87000"/>
        </a:lnSpc>
        <a:spcBef>
          <a:spcPct val="0"/>
        </a:spcBef>
        <a:spcAft>
          <a:spcPct val="0"/>
        </a:spcAft>
        <a:defRPr sz="3800" b="1">
          <a:solidFill>
            <a:schemeClr val="hlink"/>
          </a:solidFill>
          <a:latin typeface="+mj-lt"/>
          <a:ea typeface="+mj-ea"/>
          <a:cs typeface="+mj-cs"/>
        </a:defRPr>
      </a:lvl1pPr>
      <a:lvl2pPr algn="l" defTabSz="909793" rtl="0" eaLnBrk="0" fontAlgn="base" hangingPunct="0">
        <a:lnSpc>
          <a:spcPct val="87000"/>
        </a:lnSpc>
        <a:spcBef>
          <a:spcPct val="0"/>
        </a:spcBef>
        <a:spcAft>
          <a:spcPct val="0"/>
        </a:spcAft>
        <a:defRPr sz="3800" b="1">
          <a:solidFill>
            <a:schemeClr val="hlink"/>
          </a:solidFill>
          <a:latin typeface="Helvetica" pitchFamily="34" charset="0"/>
        </a:defRPr>
      </a:lvl2pPr>
      <a:lvl3pPr algn="l" defTabSz="909793" rtl="0" eaLnBrk="0" fontAlgn="base" hangingPunct="0">
        <a:lnSpc>
          <a:spcPct val="87000"/>
        </a:lnSpc>
        <a:spcBef>
          <a:spcPct val="0"/>
        </a:spcBef>
        <a:spcAft>
          <a:spcPct val="0"/>
        </a:spcAft>
        <a:defRPr sz="3800" b="1">
          <a:solidFill>
            <a:schemeClr val="hlink"/>
          </a:solidFill>
          <a:latin typeface="Helvetica" pitchFamily="34" charset="0"/>
        </a:defRPr>
      </a:lvl3pPr>
      <a:lvl4pPr algn="l" defTabSz="909793" rtl="0" eaLnBrk="0" fontAlgn="base" hangingPunct="0">
        <a:lnSpc>
          <a:spcPct val="87000"/>
        </a:lnSpc>
        <a:spcBef>
          <a:spcPct val="0"/>
        </a:spcBef>
        <a:spcAft>
          <a:spcPct val="0"/>
        </a:spcAft>
        <a:defRPr sz="3800" b="1">
          <a:solidFill>
            <a:schemeClr val="hlink"/>
          </a:solidFill>
          <a:latin typeface="Helvetica" pitchFamily="34" charset="0"/>
        </a:defRPr>
      </a:lvl4pPr>
      <a:lvl5pPr algn="l" defTabSz="909793" rtl="0" eaLnBrk="0" fontAlgn="base" hangingPunct="0">
        <a:lnSpc>
          <a:spcPct val="87000"/>
        </a:lnSpc>
        <a:spcBef>
          <a:spcPct val="0"/>
        </a:spcBef>
        <a:spcAft>
          <a:spcPct val="0"/>
        </a:spcAft>
        <a:defRPr sz="3800" b="1">
          <a:solidFill>
            <a:schemeClr val="hlink"/>
          </a:solidFill>
          <a:latin typeface="Helvetica" pitchFamily="34" charset="0"/>
        </a:defRPr>
      </a:lvl5pPr>
      <a:lvl6pPr marL="455690" algn="l" defTabSz="909793" rtl="0" fontAlgn="base">
        <a:lnSpc>
          <a:spcPct val="87000"/>
        </a:lnSpc>
        <a:spcBef>
          <a:spcPct val="0"/>
        </a:spcBef>
        <a:spcAft>
          <a:spcPct val="0"/>
        </a:spcAft>
        <a:defRPr sz="3800" b="1">
          <a:solidFill>
            <a:schemeClr val="hlink"/>
          </a:solidFill>
          <a:latin typeface="Helvetica" pitchFamily="34" charset="0"/>
        </a:defRPr>
      </a:lvl6pPr>
      <a:lvl7pPr marL="911375" algn="l" defTabSz="909793" rtl="0" fontAlgn="base">
        <a:lnSpc>
          <a:spcPct val="87000"/>
        </a:lnSpc>
        <a:spcBef>
          <a:spcPct val="0"/>
        </a:spcBef>
        <a:spcAft>
          <a:spcPct val="0"/>
        </a:spcAft>
        <a:defRPr sz="3800" b="1">
          <a:solidFill>
            <a:schemeClr val="hlink"/>
          </a:solidFill>
          <a:latin typeface="Helvetica" pitchFamily="34" charset="0"/>
        </a:defRPr>
      </a:lvl7pPr>
      <a:lvl8pPr marL="1367062" algn="l" defTabSz="909793" rtl="0" fontAlgn="base">
        <a:lnSpc>
          <a:spcPct val="87000"/>
        </a:lnSpc>
        <a:spcBef>
          <a:spcPct val="0"/>
        </a:spcBef>
        <a:spcAft>
          <a:spcPct val="0"/>
        </a:spcAft>
        <a:defRPr sz="3800" b="1">
          <a:solidFill>
            <a:schemeClr val="hlink"/>
          </a:solidFill>
          <a:latin typeface="Helvetica" pitchFamily="34" charset="0"/>
        </a:defRPr>
      </a:lvl8pPr>
      <a:lvl9pPr marL="1822751" algn="l" defTabSz="909793" rtl="0" fontAlgn="base">
        <a:lnSpc>
          <a:spcPct val="87000"/>
        </a:lnSpc>
        <a:spcBef>
          <a:spcPct val="0"/>
        </a:spcBef>
        <a:spcAft>
          <a:spcPct val="0"/>
        </a:spcAft>
        <a:defRPr sz="3800" b="1">
          <a:solidFill>
            <a:schemeClr val="hlink"/>
          </a:solidFill>
          <a:latin typeface="Helvetica" pitchFamily="34" charset="0"/>
        </a:defRPr>
      </a:lvl9pPr>
    </p:titleStyle>
    <p:bodyStyle>
      <a:lvl1pPr marL="384487" indent="-384487" algn="l" defTabSz="909793" rtl="0" eaLnBrk="0" fontAlgn="base" hangingPunct="0">
        <a:lnSpc>
          <a:spcPct val="95000"/>
        </a:lnSpc>
        <a:spcBef>
          <a:spcPct val="50000"/>
        </a:spcBef>
        <a:spcAft>
          <a:spcPct val="0"/>
        </a:spcAft>
        <a:buClr>
          <a:schemeClr val="hlink"/>
        </a:buClr>
        <a:buFont typeface="Wingdings" pitchFamily="2" charset="2"/>
        <a:defRPr sz="2400" b="1">
          <a:solidFill>
            <a:schemeClr val="tx2"/>
          </a:solidFill>
          <a:effectLst>
            <a:outerShdw blurRad="38100" dist="38100" dir="2700000" algn="tl">
              <a:srgbClr val="C0C0C0"/>
            </a:outerShdw>
          </a:effectLst>
          <a:latin typeface="+mn-lt"/>
          <a:ea typeface="+mn-ea"/>
          <a:cs typeface="+mn-cs"/>
        </a:defRPr>
      </a:lvl1pPr>
      <a:lvl2pPr marL="740491" indent="-243665" algn="l" defTabSz="909793" rtl="0" eaLnBrk="0" fontAlgn="base" hangingPunct="0">
        <a:spcBef>
          <a:spcPct val="25000"/>
        </a:spcBef>
        <a:spcAft>
          <a:spcPct val="0"/>
        </a:spcAft>
        <a:buClr>
          <a:schemeClr val="hlink"/>
        </a:buClr>
        <a:buSzPct val="75000"/>
        <a:buFont typeface="Wingdings" pitchFamily="2" charset="2"/>
        <a:buChar char="n"/>
        <a:defRPr sz="2000" b="1">
          <a:solidFill>
            <a:schemeClr val="tx1"/>
          </a:solidFill>
          <a:latin typeface="+mn-lt"/>
        </a:defRPr>
      </a:lvl2pPr>
      <a:lvl3pPr marL="1140801" indent="-237342" algn="l" defTabSz="909793" rtl="0" eaLnBrk="0" fontAlgn="base" hangingPunct="0">
        <a:lnSpc>
          <a:spcPct val="107000"/>
        </a:lnSpc>
        <a:spcBef>
          <a:spcPct val="10000"/>
        </a:spcBef>
        <a:spcAft>
          <a:spcPct val="0"/>
        </a:spcAft>
        <a:buClr>
          <a:srgbClr val="005400"/>
        </a:buClr>
        <a:buSzPct val="90000"/>
        <a:buFont typeface="Wingdings" pitchFamily="2" charset="2"/>
        <a:buChar char="l"/>
        <a:defRPr>
          <a:solidFill>
            <a:schemeClr val="folHlink"/>
          </a:solidFill>
          <a:latin typeface="+mn-lt"/>
        </a:defRPr>
      </a:lvl3pPr>
      <a:lvl4pPr marL="1591740" indent="-226261" algn="l" defTabSz="909793" rtl="0" eaLnBrk="0" fontAlgn="base" hangingPunct="0">
        <a:spcBef>
          <a:spcPct val="20000"/>
        </a:spcBef>
        <a:spcAft>
          <a:spcPct val="0"/>
        </a:spcAft>
        <a:buChar char="»"/>
        <a:defRPr>
          <a:solidFill>
            <a:schemeClr val="tx1"/>
          </a:solidFill>
          <a:latin typeface="+mn-lt"/>
        </a:defRPr>
      </a:lvl4pPr>
      <a:lvl5pPr marL="2439822" indent="-227844" algn="l" defTabSz="909793" rtl="0" eaLnBrk="0" fontAlgn="base" hangingPunct="0">
        <a:spcBef>
          <a:spcPct val="20000"/>
        </a:spcBef>
        <a:spcAft>
          <a:spcPct val="0"/>
        </a:spcAft>
        <a:buChar char="•"/>
        <a:defRPr sz="2000">
          <a:solidFill>
            <a:schemeClr val="tx1"/>
          </a:solidFill>
          <a:latin typeface="Times New Roman" pitchFamily="18" charset="0"/>
        </a:defRPr>
      </a:lvl5pPr>
      <a:lvl6pPr marL="2895513" indent="-227844" algn="l" defTabSz="909793" rtl="0" fontAlgn="base">
        <a:spcBef>
          <a:spcPct val="20000"/>
        </a:spcBef>
        <a:spcAft>
          <a:spcPct val="0"/>
        </a:spcAft>
        <a:buChar char="•"/>
        <a:defRPr sz="2000">
          <a:solidFill>
            <a:schemeClr val="tx1"/>
          </a:solidFill>
          <a:latin typeface="Times New Roman" pitchFamily="18" charset="0"/>
        </a:defRPr>
      </a:lvl6pPr>
      <a:lvl7pPr marL="3351198" indent="-227844" algn="l" defTabSz="909793" rtl="0" fontAlgn="base">
        <a:spcBef>
          <a:spcPct val="20000"/>
        </a:spcBef>
        <a:spcAft>
          <a:spcPct val="0"/>
        </a:spcAft>
        <a:buChar char="•"/>
        <a:defRPr sz="2000">
          <a:solidFill>
            <a:schemeClr val="tx1"/>
          </a:solidFill>
          <a:latin typeface="Times New Roman" pitchFamily="18" charset="0"/>
        </a:defRPr>
      </a:lvl7pPr>
      <a:lvl8pPr marL="3806885" indent="-227844" algn="l" defTabSz="909793" rtl="0" fontAlgn="base">
        <a:spcBef>
          <a:spcPct val="20000"/>
        </a:spcBef>
        <a:spcAft>
          <a:spcPct val="0"/>
        </a:spcAft>
        <a:buChar char="•"/>
        <a:defRPr sz="2000">
          <a:solidFill>
            <a:schemeClr val="tx1"/>
          </a:solidFill>
          <a:latin typeface="Times New Roman" pitchFamily="18" charset="0"/>
        </a:defRPr>
      </a:lvl8pPr>
      <a:lvl9pPr marL="4262572" indent="-227844" algn="l" defTabSz="909793" rtl="0" fontAlgn="base">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1375" rtl="0" eaLnBrk="1" latinLnBrk="0" hangingPunct="1">
        <a:defRPr sz="1800" kern="1200">
          <a:solidFill>
            <a:schemeClr val="tx1"/>
          </a:solidFill>
          <a:latin typeface="+mn-lt"/>
          <a:ea typeface="+mn-ea"/>
          <a:cs typeface="+mn-cs"/>
        </a:defRPr>
      </a:lvl1pPr>
      <a:lvl2pPr marL="455690" algn="l" defTabSz="911375" rtl="0" eaLnBrk="1" latinLnBrk="0" hangingPunct="1">
        <a:defRPr sz="1800" kern="1200">
          <a:solidFill>
            <a:schemeClr val="tx1"/>
          </a:solidFill>
          <a:latin typeface="+mn-lt"/>
          <a:ea typeface="+mn-ea"/>
          <a:cs typeface="+mn-cs"/>
        </a:defRPr>
      </a:lvl2pPr>
      <a:lvl3pPr marL="911375" algn="l" defTabSz="911375" rtl="0" eaLnBrk="1" latinLnBrk="0" hangingPunct="1">
        <a:defRPr sz="1800" kern="1200">
          <a:solidFill>
            <a:schemeClr val="tx1"/>
          </a:solidFill>
          <a:latin typeface="+mn-lt"/>
          <a:ea typeface="+mn-ea"/>
          <a:cs typeface="+mn-cs"/>
        </a:defRPr>
      </a:lvl3pPr>
      <a:lvl4pPr marL="1367062" algn="l" defTabSz="911375" rtl="0" eaLnBrk="1" latinLnBrk="0" hangingPunct="1">
        <a:defRPr sz="1800" kern="1200">
          <a:solidFill>
            <a:schemeClr val="tx1"/>
          </a:solidFill>
          <a:latin typeface="+mn-lt"/>
          <a:ea typeface="+mn-ea"/>
          <a:cs typeface="+mn-cs"/>
        </a:defRPr>
      </a:lvl4pPr>
      <a:lvl5pPr marL="1822751" algn="l" defTabSz="911375" rtl="0" eaLnBrk="1" latinLnBrk="0" hangingPunct="1">
        <a:defRPr sz="1800" kern="1200">
          <a:solidFill>
            <a:schemeClr val="tx1"/>
          </a:solidFill>
          <a:latin typeface="+mn-lt"/>
          <a:ea typeface="+mn-ea"/>
          <a:cs typeface="+mn-cs"/>
        </a:defRPr>
      </a:lvl5pPr>
      <a:lvl6pPr marL="2278438" algn="l" defTabSz="911375" rtl="0" eaLnBrk="1" latinLnBrk="0" hangingPunct="1">
        <a:defRPr sz="1800" kern="1200">
          <a:solidFill>
            <a:schemeClr val="tx1"/>
          </a:solidFill>
          <a:latin typeface="+mn-lt"/>
          <a:ea typeface="+mn-ea"/>
          <a:cs typeface="+mn-cs"/>
        </a:defRPr>
      </a:lvl6pPr>
      <a:lvl7pPr marL="2734123" algn="l" defTabSz="911375" rtl="0" eaLnBrk="1" latinLnBrk="0" hangingPunct="1">
        <a:defRPr sz="1800" kern="1200">
          <a:solidFill>
            <a:schemeClr val="tx1"/>
          </a:solidFill>
          <a:latin typeface="+mn-lt"/>
          <a:ea typeface="+mn-ea"/>
          <a:cs typeface="+mn-cs"/>
        </a:defRPr>
      </a:lvl7pPr>
      <a:lvl8pPr marL="3189812" algn="l" defTabSz="911375" rtl="0" eaLnBrk="1" latinLnBrk="0" hangingPunct="1">
        <a:defRPr sz="1800" kern="1200">
          <a:solidFill>
            <a:schemeClr val="tx1"/>
          </a:solidFill>
          <a:latin typeface="+mn-lt"/>
          <a:ea typeface="+mn-ea"/>
          <a:cs typeface="+mn-cs"/>
        </a:defRPr>
      </a:lvl8pPr>
      <a:lvl9pPr marL="3645496" algn="l" defTabSz="91137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body" idx="1"/>
          </p:nvPr>
        </p:nvSpPr>
        <p:spPr bwMode="auto">
          <a:xfrm>
            <a:off x="290957" y="1371004"/>
            <a:ext cx="8306223" cy="5073520"/>
          </a:xfrm>
          <a:prstGeom prst="rect">
            <a:avLst/>
          </a:prstGeom>
          <a:noFill/>
          <a:ln w="9525">
            <a:noFill/>
            <a:miter lim="800000"/>
            <a:headEnd/>
            <a:tailEnd/>
          </a:ln>
          <a:effectLst/>
        </p:spPr>
        <p:txBody>
          <a:bodyPr vert="horz" wrap="square" lIns="90112" tIns="44262" rIns="90112" bIns="4426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7347" name="Rectangle 3"/>
          <p:cNvSpPr>
            <a:spLocks noGrp="1" noChangeArrowheads="1"/>
          </p:cNvSpPr>
          <p:nvPr>
            <p:ph type="title"/>
          </p:nvPr>
        </p:nvSpPr>
        <p:spPr bwMode="auto">
          <a:xfrm>
            <a:off x="405376" y="248149"/>
            <a:ext cx="8716368" cy="780909"/>
          </a:xfrm>
          <a:prstGeom prst="rect">
            <a:avLst/>
          </a:prstGeom>
          <a:noFill/>
          <a:ln w="9525">
            <a:noFill/>
            <a:miter lim="800000"/>
            <a:headEnd/>
            <a:tailEnd/>
          </a:ln>
          <a:effectLst>
            <a:outerShdw dist="53882" dir="2700000" algn="ctr" rotWithShape="0">
              <a:srgbClr val="969696"/>
            </a:outerShdw>
          </a:effectLst>
        </p:spPr>
        <p:txBody>
          <a:bodyPr vert="horz" wrap="square" lIns="0" tIns="0" rIns="0" bIns="0" numCol="1" anchor="ctr" anchorCtr="0" compatLnSpc="1">
            <a:prstTxWarp prst="textNoShape">
              <a:avLst/>
            </a:prstTxWarp>
          </a:bodyPr>
          <a:lstStyle/>
          <a:p>
            <a:pPr lvl="0"/>
            <a:r>
              <a:rPr lang="en-US"/>
              <a:t>Click to edit Master title style</a:t>
            </a:r>
          </a:p>
        </p:txBody>
      </p:sp>
      <p:sp>
        <p:nvSpPr>
          <p:cNvPr id="57348" name="Text Box 4"/>
          <p:cNvSpPr txBox="1">
            <a:spLocks noChangeArrowheads="1"/>
          </p:cNvSpPr>
          <p:nvPr/>
        </p:nvSpPr>
        <p:spPr bwMode="auto">
          <a:xfrm>
            <a:off x="212371" y="6399020"/>
            <a:ext cx="618108" cy="289813"/>
          </a:xfrm>
          <a:prstGeom prst="rect">
            <a:avLst/>
          </a:prstGeom>
          <a:noFill/>
          <a:ln w="19050">
            <a:noFill/>
            <a:miter lim="800000"/>
            <a:headEnd/>
            <a:tailEnd type="none" w="sm" len="sm"/>
          </a:ln>
          <a:effectLst/>
        </p:spPr>
        <p:txBody>
          <a:bodyPr wrap="none" lIns="45520" tIns="45520" rIns="45520" bIns="45520" anchor="ctr">
            <a:spAutoFit/>
          </a:bodyPr>
          <a:lstStyle/>
          <a:p>
            <a:pPr algn="ctr" defTabSz="910539">
              <a:lnSpc>
                <a:spcPct val="90000"/>
              </a:lnSpc>
              <a:defRPr/>
            </a:pPr>
            <a:r>
              <a:rPr lang="en-US" sz="1400" b="0">
                <a:solidFill>
                  <a:srgbClr val="660033"/>
                </a:solidFill>
                <a:latin typeface="Helvetica" pitchFamily="34" charset="0"/>
              </a:rPr>
              <a:t>– </a:t>
            </a:r>
            <a:fld id="{84A710E1-C612-4FC3-A249-D8E99A8FAAE2}" type="slidenum">
              <a:rPr lang="en-US" sz="1400" b="0">
                <a:solidFill>
                  <a:srgbClr val="660033"/>
                </a:solidFill>
                <a:latin typeface="Helvetica" pitchFamily="34" charset="0"/>
              </a:rPr>
              <a:pPr algn="ctr" defTabSz="910539">
                <a:lnSpc>
                  <a:spcPct val="90000"/>
                </a:lnSpc>
                <a:defRPr/>
              </a:pPr>
              <a:t>‹#›</a:t>
            </a:fld>
            <a:r>
              <a:rPr lang="en-US" sz="1400" b="0">
                <a:solidFill>
                  <a:srgbClr val="660033"/>
                </a:solidFill>
                <a:latin typeface="Helvetica" pitchFamily="34" charset="0"/>
              </a:rPr>
              <a:t> –</a:t>
            </a:r>
            <a:endParaRPr lang="en-US" sz="1400" b="0">
              <a:solidFill>
                <a:srgbClr val="000066"/>
              </a:solidFill>
              <a:latin typeface="Helvetica" pitchFamily="34" charset="0"/>
            </a:endParaRPr>
          </a:p>
        </p:txBody>
      </p:sp>
    </p:spTree>
    <p:extLst>
      <p:ext uri="{BB962C8B-B14F-4D97-AF65-F5344CB8AC3E}">
        <p14:creationId xmlns:p14="http://schemas.microsoft.com/office/powerpoint/2010/main" val="271433981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ransition spd="med"/>
  <p:txStyles>
    <p:titleStyle>
      <a:lvl1pPr algn="l" defTabSz="910539" rtl="0" eaLnBrk="0" fontAlgn="base" hangingPunct="0">
        <a:lnSpc>
          <a:spcPct val="87000"/>
        </a:lnSpc>
        <a:spcBef>
          <a:spcPct val="0"/>
        </a:spcBef>
        <a:spcAft>
          <a:spcPct val="0"/>
        </a:spcAft>
        <a:defRPr sz="3800" b="1">
          <a:solidFill>
            <a:schemeClr val="hlink"/>
          </a:solidFill>
          <a:latin typeface="+mj-lt"/>
          <a:ea typeface="+mj-ea"/>
          <a:cs typeface="+mj-cs"/>
        </a:defRPr>
      </a:lvl1pPr>
      <a:lvl2pPr algn="l" defTabSz="910539" rtl="0" eaLnBrk="0" fontAlgn="base" hangingPunct="0">
        <a:lnSpc>
          <a:spcPct val="87000"/>
        </a:lnSpc>
        <a:spcBef>
          <a:spcPct val="0"/>
        </a:spcBef>
        <a:spcAft>
          <a:spcPct val="0"/>
        </a:spcAft>
        <a:defRPr sz="3800" b="1">
          <a:solidFill>
            <a:schemeClr val="hlink"/>
          </a:solidFill>
          <a:latin typeface="Helvetica" pitchFamily="34" charset="0"/>
        </a:defRPr>
      </a:lvl2pPr>
      <a:lvl3pPr algn="l" defTabSz="910539" rtl="0" eaLnBrk="0" fontAlgn="base" hangingPunct="0">
        <a:lnSpc>
          <a:spcPct val="87000"/>
        </a:lnSpc>
        <a:spcBef>
          <a:spcPct val="0"/>
        </a:spcBef>
        <a:spcAft>
          <a:spcPct val="0"/>
        </a:spcAft>
        <a:defRPr sz="3800" b="1">
          <a:solidFill>
            <a:schemeClr val="hlink"/>
          </a:solidFill>
          <a:latin typeface="Helvetica" pitchFamily="34" charset="0"/>
        </a:defRPr>
      </a:lvl3pPr>
      <a:lvl4pPr algn="l" defTabSz="910539" rtl="0" eaLnBrk="0" fontAlgn="base" hangingPunct="0">
        <a:lnSpc>
          <a:spcPct val="87000"/>
        </a:lnSpc>
        <a:spcBef>
          <a:spcPct val="0"/>
        </a:spcBef>
        <a:spcAft>
          <a:spcPct val="0"/>
        </a:spcAft>
        <a:defRPr sz="3800" b="1">
          <a:solidFill>
            <a:schemeClr val="hlink"/>
          </a:solidFill>
          <a:latin typeface="Helvetica" pitchFamily="34" charset="0"/>
        </a:defRPr>
      </a:lvl4pPr>
      <a:lvl5pPr algn="l" defTabSz="910539" rtl="0" eaLnBrk="0" fontAlgn="base" hangingPunct="0">
        <a:lnSpc>
          <a:spcPct val="87000"/>
        </a:lnSpc>
        <a:spcBef>
          <a:spcPct val="0"/>
        </a:spcBef>
        <a:spcAft>
          <a:spcPct val="0"/>
        </a:spcAft>
        <a:defRPr sz="3800" b="1">
          <a:solidFill>
            <a:schemeClr val="hlink"/>
          </a:solidFill>
          <a:latin typeface="Helvetica" pitchFamily="34" charset="0"/>
        </a:defRPr>
      </a:lvl5pPr>
      <a:lvl6pPr marL="456061" algn="l" defTabSz="910539" rtl="0" fontAlgn="base">
        <a:lnSpc>
          <a:spcPct val="87000"/>
        </a:lnSpc>
        <a:spcBef>
          <a:spcPct val="0"/>
        </a:spcBef>
        <a:spcAft>
          <a:spcPct val="0"/>
        </a:spcAft>
        <a:defRPr sz="3800" b="1">
          <a:solidFill>
            <a:schemeClr val="hlink"/>
          </a:solidFill>
          <a:latin typeface="Helvetica" pitchFamily="34" charset="0"/>
        </a:defRPr>
      </a:lvl6pPr>
      <a:lvl7pPr marL="912121" algn="l" defTabSz="910539" rtl="0" fontAlgn="base">
        <a:lnSpc>
          <a:spcPct val="87000"/>
        </a:lnSpc>
        <a:spcBef>
          <a:spcPct val="0"/>
        </a:spcBef>
        <a:spcAft>
          <a:spcPct val="0"/>
        </a:spcAft>
        <a:defRPr sz="3800" b="1">
          <a:solidFill>
            <a:schemeClr val="hlink"/>
          </a:solidFill>
          <a:latin typeface="Helvetica" pitchFamily="34" charset="0"/>
        </a:defRPr>
      </a:lvl7pPr>
      <a:lvl8pPr marL="1368182" algn="l" defTabSz="910539" rtl="0" fontAlgn="base">
        <a:lnSpc>
          <a:spcPct val="87000"/>
        </a:lnSpc>
        <a:spcBef>
          <a:spcPct val="0"/>
        </a:spcBef>
        <a:spcAft>
          <a:spcPct val="0"/>
        </a:spcAft>
        <a:defRPr sz="3800" b="1">
          <a:solidFill>
            <a:schemeClr val="hlink"/>
          </a:solidFill>
          <a:latin typeface="Helvetica" pitchFamily="34" charset="0"/>
        </a:defRPr>
      </a:lvl8pPr>
      <a:lvl9pPr marL="1824245" algn="l" defTabSz="910539" rtl="0" fontAlgn="base">
        <a:lnSpc>
          <a:spcPct val="87000"/>
        </a:lnSpc>
        <a:spcBef>
          <a:spcPct val="0"/>
        </a:spcBef>
        <a:spcAft>
          <a:spcPct val="0"/>
        </a:spcAft>
        <a:defRPr sz="3800" b="1">
          <a:solidFill>
            <a:schemeClr val="hlink"/>
          </a:solidFill>
          <a:latin typeface="Helvetica" pitchFamily="34" charset="0"/>
        </a:defRPr>
      </a:lvl9pPr>
    </p:titleStyle>
    <p:bodyStyle>
      <a:lvl1pPr marL="384802" indent="-384802" algn="l" defTabSz="910539" rtl="0" eaLnBrk="0" fontAlgn="base" hangingPunct="0">
        <a:lnSpc>
          <a:spcPct val="95000"/>
        </a:lnSpc>
        <a:spcBef>
          <a:spcPct val="50000"/>
        </a:spcBef>
        <a:spcAft>
          <a:spcPct val="0"/>
        </a:spcAft>
        <a:buClr>
          <a:schemeClr val="hlink"/>
        </a:buClr>
        <a:buFont typeface="Wingdings" pitchFamily="2" charset="2"/>
        <a:defRPr sz="2400" b="1">
          <a:solidFill>
            <a:schemeClr val="tx2"/>
          </a:solidFill>
          <a:effectLst>
            <a:outerShdw blurRad="38100" dist="38100" dir="2700000" algn="tl">
              <a:srgbClr val="C0C0C0"/>
            </a:outerShdw>
          </a:effectLst>
          <a:latin typeface="+mn-lt"/>
          <a:ea typeface="+mn-ea"/>
          <a:cs typeface="+mn-cs"/>
        </a:defRPr>
      </a:lvl1pPr>
      <a:lvl2pPr marL="741098" indent="-243865" algn="l" defTabSz="910539" rtl="0" eaLnBrk="0" fontAlgn="base" hangingPunct="0">
        <a:spcBef>
          <a:spcPct val="25000"/>
        </a:spcBef>
        <a:spcAft>
          <a:spcPct val="0"/>
        </a:spcAft>
        <a:buClr>
          <a:schemeClr val="hlink"/>
        </a:buClr>
        <a:buSzPct val="75000"/>
        <a:buFont typeface="Wingdings" pitchFamily="2" charset="2"/>
        <a:buChar char="n"/>
        <a:defRPr sz="2000" b="1">
          <a:solidFill>
            <a:schemeClr val="tx1"/>
          </a:solidFill>
          <a:latin typeface="+mn-lt"/>
        </a:defRPr>
      </a:lvl2pPr>
      <a:lvl3pPr marL="1141735" indent="-237535" algn="l" defTabSz="910539" rtl="0" eaLnBrk="0" fontAlgn="base" hangingPunct="0">
        <a:lnSpc>
          <a:spcPct val="107000"/>
        </a:lnSpc>
        <a:spcBef>
          <a:spcPct val="10000"/>
        </a:spcBef>
        <a:spcAft>
          <a:spcPct val="0"/>
        </a:spcAft>
        <a:buClr>
          <a:srgbClr val="005400"/>
        </a:buClr>
        <a:buSzPct val="90000"/>
        <a:buFont typeface="Wingdings" pitchFamily="2" charset="2"/>
        <a:buChar char="l"/>
        <a:defRPr>
          <a:solidFill>
            <a:schemeClr val="folHlink"/>
          </a:solidFill>
          <a:latin typeface="+mn-lt"/>
        </a:defRPr>
      </a:lvl3pPr>
      <a:lvl4pPr marL="1593045" indent="-226445" algn="l" defTabSz="910539" rtl="0" eaLnBrk="0" fontAlgn="base" hangingPunct="0">
        <a:spcBef>
          <a:spcPct val="20000"/>
        </a:spcBef>
        <a:spcAft>
          <a:spcPct val="0"/>
        </a:spcAft>
        <a:buChar char="»"/>
        <a:defRPr>
          <a:solidFill>
            <a:schemeClr val="tx1"/>
          </a:solidFill>
          <a:latin typeface="+mn-lt"/>
        </a:defRPr>
      </a:lvl4pPr>
      <a:lvl5pPr marL="2441823" indent="-228035" algn="l" defTabSz="910539" rtl="0" eaLnBrk="0" fontAlgn="base" hangingPunct="0">
        <a:spcBef>
          <a:spcPct val="20000"/>
        </a:spcBef>
        <a:spcAft>
          <a:spcPct val="0"/>
        </a:spcAft>
        <a:buChar char="•"/>
        <a:defRPr sz="2000">
          <a:solidFill>
            <a:schemeClr val="tx1"/>
          </a:solidFill>
          <a:latin typeface="Times New Roman" pitchFamily="18" charset="0"/>
        </a:defRPr>
      </a:lvl5pPr>
      <a:lvl6pPr marL="2897886" indent="-228035" algn="l" defTabSz="910539" rtl="0" fontAlgn="base">
        <a:spcBef>
          <a:spcPct val="20000"/>
        </a:spcBef>
        <a:spcAft>
          <a:spcPct val="0"/>
        </a:spcAft>
        <a:buChar char="•"/>
        <a:defRPr sz="2000">
          <a:solidFill>
            <a:schemeClr val="tx1"/>
          </a:solidFill>
          <a:latin typeface="Times New Roman" pitchFamily="18" charset="0"/>
        </a:defRPr>
      </a:lvl6pPr>
      <a:lvl7pPr marL="3353945" indent="-228035" algn="l" defTabSz="910539" rtl="0" fontAlgn="base">
        <a:spcBef>
          <a:spcPct val="20000"/>
        </a:spcBef>
        <a:spcAft>
          <a:spcPct val="0"/>
        </a:spcAft>
        <a:buChar char="•"/>
        <a:defRPr sz="2000">
          <a:solidFill>
            <a:schemeClr val="tx1"/>
          </a:solidFill>
          <a:latin typeface="Times New Roman" pitchFamily="18" charset="0"/>
        </a:defRPr>
      </a:lvl7pPr>
      <a:lvl8pPr marL="3810005" indent="-228035" algn="l" defTabSz="910539" rtl="0" fontAlgn="base">
        <a:spcBef>
          <a:spcPct val="20000"/>
        </a:spcBef>
        <a:spcAft>
          <a:spcPct val="0"/>
        </a:spcAft>
        <a:buChar char="•"/>
        <a:defRPr sz="2000">
          <a:solidFill>
            <a:schemeClr val="tx1"/>
          </a:solidFill>
          <a:latin typeface="Times New Roman" pitchFamily="18" charset="0"/>
        </a:defRPr>
      </a:lvl8pPr>
      <a:lvl9pPr marL="4266066" indent="-228035" algn="l" defTabSz="910539" rtl="0" fontAlgn="base">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2121" rtl="0" eaLnBrk="1" latinLnBrk="0" hangingPunct="1">
        <a:defRPr sz="1800" kern="1200">
          <a:solidFill>
            <a:schemeClr val="tx1"/>
          </a:solidFill>
          <a:latin typeface="+mn-lt"/>
          <a:ea typeface="+mn-ea"/>
          <a:cs typeface="+mn-cs"/>
        </a:defRPr>
      </a:lvl1pPr>
      <a:lvl2pPr marL="456061" algn="l" defTabSz="912121" rtl="0" eaLnBrk="1" latinLnBrk="0" hangingPunct="1">
        <a:defRPr sz="1800" kern="1200">
          <a:solidFill>
            <a:schemeClr val="tx1"/>
          </a:solidFill>
          <a:latin typeface="+mn-lt"/>
          <a:ea typeface="+mn-ea"/>
          <a:cs typeface="+mn-cs"/>
        </a:defRPr>
      </a:lvl2pPr>
      <a:lvl3pPr marL="912121" algn="l" defTabSz="912121" rtl="0" eaLnBrk="1" latinLnBrk="0" hangingPunct="1">
        <a:defRPr sz="1800" kern="1200">
          <a:solidFill>
            <a:schemeClr val="tx1"/>
          </a:solidFill>
          <a:latin typeface="+mn-lt"/>
          <a:ea typeface="+mn-ea"/>
          <a:cs typeface="+mn-cs"/>
        </a:defRPr>
      </a:lvl3pPr>
      <a:lvl4pPr marL="1368182" algn="l" defTabSz="912121" rtl="0" eaLnBrk="1" latinLnBrk="0" hangingPunct="1">
        <a:defRPr sz="1800" kern="1200">
          <a:solidFill>
            <a:schemeClr val="tx1"/>
          </a:solidFill>
          <a:latin typeface="+mn-lt"/>
          <a:ea typeface="+mn-ea"/>
          <a:cs typeface="+mn-cs"/>
        </a:defRPr>
      </a:lvl4pPr>
      <a:lvl5pPr marL="1824245" algn="l" defTabSz="912121" rtl="0" eaLnBrk="1" latinLnBrk="0" hangingPunct="1">
        <a:defRPr sz="1800" kern="1200">
          <a:solidFill>
            <a:schemeClr val="tx1"/>
          </a:solidFill>
          <a:latin typeface="+mn-lt"/>
          <a:ea typeface="+mn-ea"/>
          <a:cs typeface="+mn-cs"/>
        </a:defRPr>
      </a:lvl5pPr>
      <a:lvl6pPr marL="2280304" algn="l" defTabSz="912121" rtl="0" eaLnBrk="1" latinLnBrk="0" hangingPunct="1">
        <a:defRPr sz="1800" kern="1200">
          <a:solidFill>
            <a:schemeClr val="tx1"/>
          </a:solidFill>
          <a:latin typeface="+mn-lt"/>
          <a:ea typeface="+mn-ea"/>
          <a:cs typeface="+mn-cs"/>
        </a:defRPr>
      </a:lvl6pPr>
      <a:lvl7pPr marL="2736363" algn="l" defTabSz="912121" rtl="0" eaLnBrk="1" latinLnBrk="0" hangingPunct="1">
        <a:defRPr sz="1800" kern="1200">
          <a:solidFill>
            <a:schemeClr val="tx1"/>
          </a:solidFill>
          <a:latin typeface="+mn-lt"/>
          <a:ea typeface="+mn-ea"/>
          <a:cs typeface="+mn-cs"/>
        </a:defRPr>
      </a:lvl7pPr>
      <a:lvl8pPr marL="3192425" algn="l" defTabSz="912121" rtl="0" eaLnBrk="1" latinLnBrk="0" hangingPunct="1">
        <a:defRPr sz="1800" kern="1200">
          <a:solidFill>
            <a:schemeClr val="tx1"/>
          </a:solidFill>
          <a:latin typeface="+mn-lt"/>
          <a:ea typeface="+mn-ea"/>
          <a:cs typeface="+mn-cs"/>
        </a:defRPr>
      </a:lvl8pPr>
      <a:lvl9pPr marL="3648484" algn="l" defTabSz="912121"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body" idx="1"/>
          </p:nvPr>
        </p:nvSpPr>
        <p:spPr bwMode="auto">
          <a:xfrm>
            <a:off x="290948" y="1370995"/>
            <a:ext cx="8306223" cy="5073520"/>
          </a:xfrm>
          <a:prstGeom prst="rect">
            <a:avLst/>
          </a:prstGeom>
          <a:noFill/>
          <a:ln w="9525">
            <a:noFill/>
            <a:miter lim="800000"/>
            <a:headEnd/>
            <a:tailEnd/>
          </a:ln>
          <a:effectLst/>
        </p:spPr>
        <p:txBody>
          <a:bodyPr vert="horz" wrap="square" lIns="90193" tIns="44307" rIns="90193" bIns="4430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7347" name="Rectangle 3"/>
          <p:cNvSpPr>
            <a:spLocks noGrp="1" noChangeArrowheads="1"/>
          </p:cNvSpPr>
          <p:nvPr>
            <p:ph type="title"/>
          </p:nvPr>
        </p:nvSpPr>
        <p:spPr bwMode="auto">
          <a:xfrm>
            <a:off x="405376" y="248140"/>
            <a:ext cx="8716368" cy="780909"/>
          </a:xfrm>
          <a:prstGeom prst="rect">
            <a:avLst/>
          </a:prstGeom>
          <a:noFill/>
          <a:ln w="9525">
            <a:noFill/>
            <a:miter lim="800000"/>
            <a:headEnd/>
            <a:tailEnd/>
          </a:ln>
          <a:effectLst>
            <a:outerShdw dist="53882" dir="2700000" algn="ctr" rotWithShape="0">
              <a:srgbClr val="969696"/>
            </a:outerShdw>
          </a:effectLst>
        </p:spPr>
        <p:txBody>
          <a:bodyPr vert="horz" wrap="square" lIns="0" tIns="0" rIns="0" bIns="0" numCol="1" anchor="ctr" anchorCtr="0" compatLnSpc="1">
            <a:prstTxWarp prst="textNoShape">
              <a:avLst/>
            </a:prstTxWarp>
          </a:bodyPr>
          <a:lstStyle/>
          <a:p>
            <a:pPr lvl="0"/>
            <a:r>
              <a:rPr lang="en-US"/>
              <a:t>Click to edit Master title style</a:t>
            </a:r>
          </a:p>
        </p:txBody>
      </p:sp>
      <p:sp>
        <p:nvSpPr>
          <p:cNvPr id="57348" name="Text Box 4"/>
          <p:cNvSpPr txBox="1">
            <a:spLocks noChangeArrowheads="1"/>
          </p:cNvSpPr>
          <p:nvPr/>
        </p:nvSpPr>
        <p:spPr bwMode="auto">
          <a:xfrm>
            <a:off x="212371" y="6399011"/>
            <a:ext cx="618108" cy="289813"/>
          </a:xfrm>
          <a:prstGeom prst="rect">
            <a:avLst/>
          </a:prstGeom>
          <a:noFill/>
          <a:ln w="19050">
            <a:noFill/>
            <a:miter lim="800000"/>
            <a:headEnd/>
            <a:tailEnd type="none" w="sm" len="sm"/>
          </a:ln>
          <a:effectLst/>
        </p:spPr>
        <p:txBody>
          <a:bodyPr wrap="none" lIns="45565" tIns="45565" rIns="45565" bIns="45565" anchor="ctr">
            <a:spAutoFit/>
          </a:bodyPr>
          <a:lstStyle/>
          <a:p>
            <a:pPr algn="ctr" defTabSz="911378">
              <a:lnSpc>
                <a:spcPct val="90000"/>
              </a:lnSpc>
              <a:defRPr/>
            </a:pPr>
            <a:r>
              <a:rPr lang="en-US" sz="1400" b="0">
                <a:solidFill>
                  <a:srgbClr val="660033"/>
                </a:solidFill>
                <a:latin typeface="Helvetica" pitchFamily="34" charset="0"/>
              </a:rPr>
              <a:t>– </a:t>
            </a:r>
            <a:fld id="{84A710E1-C612-4FC3-A249-D8E99A8FAAE2}" type="slidenum">
              <a:rPr lang="en-US" sz="1400" b="0">
                <a:solidFill>
                  <a:srgbClr val="660033"/>
                </a:solidFill>
                <a:latin typeface="Helvetica" pitchFamily="34" charset="0"/>
              </a:rPr>
              <a:pPr algn="ctr" defTabSz="911378">
                <a:lnSpc>
                  <a:spcPct val="90000"/>
                </a:lnSpc>
                <a:defRPr/>
              </a:pPr>
              <a:t>‹#›</a:t>
            </a:fld>
            <a:r>
              <a:rPr lang="en-US" sz="1400" b="0">
                <a:solidFill>
                  <a:srgbClr val="660033"/>
                </a:solidFill>
                <a:latin typeface="Helvetica" pitchFamily="34" charset="0"/>
              </a:rPr>
              <a:t> –</a:t>
            </a:r>
            <a:endParaRPr lang="en-US" sz="1400" b="0">
              <a:solidFill>
                <a:srgbClr val="000066"/>
              </a:solidFill>
              <a:latin typeface="Helvetica" pitchFamily="34" charset="0"/>
            </a:endParaRPr>
          </a:p>
        </p:txBody>
      </p:sp>
    </p:spTree>
    <p:extLst>
      <p:ext uri="{BB962C8B-B14F-4D97-AF65-F5344CB8AC3E}">
        <p14:creationId xmlns:p14="http://schemas.microsoft.com/office/powerpoint/2010/main" val="236284688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ransition spd="med"/>
  <p:txStyles>
    <p:titleStyle>
      <a:lvl1pPr algn="l" defTabSz="911378" rtl="0" eaLnBrk="0" fontAlgn="base" hangingPunct="0">
        <a:lnSpc>
          <a:spcPct val="87000"/>
        </a:lnSpc>
        <a:spcBef>
          <a:spcPct val="0"/>
        </a:spcBef>
        <a:spcAft>
          <a:spcPct val="0"/>
        </a:spcAft>
        <a:defRPr sz="3800" b="1">
          <a:solidFill>
            <a:schemeClr val="hlink"/>
          </a:solidFill>
          <a:latin typeface="+mj-lt"/>
          <a:ea typeface="+mj-ea"/>
          <a:cs typeface="+mj-cs"/>
        </a:defRPr>
      </a:lvl1pPr>
      <a:lvl2pPr algn="l" defTabSz="911378" rtl="0" eaLnBrk="0" fontAlgn="base" hangingPunct="0">
        <a:lnSpc>
          <a:spcPct val="87000"/>
        </a:lnSpc>
        <a:spcBef>
          <a:spcPct val="0"/>
        </a:spcBef>
        <a:spcAft>
          <a:spcPct val="0"/>
        </a:spcAft>
        <a:defRPr sz="3800" b="1">
          <a:solidFill>
            <a:schemeClr val="hlink"/>
          </a:solidFill>
          <a:latin typeface="Helvetica" pitchFamily="34" charset="0"/>
        </a:defRPr>
      </a:lvl2pPr>
      <a:lvl3pPr algn="l" defTabSz="911378" rtl="0" eaLnBrk="0" fontAlgn="base" hangingPunct="0">
        <a:lnSpc>
          <a:spcPct val="87000"/>
        </a:lnSpc>
        <a:spcBef>
          <a:spcPct val="0"/>
        </a:spcBef>
        <a:spcAft>
          <a:spcPct val="0"/>
        </a:spcAft>
        <a:defRPr sz="3800" b="1">
          <a:solidFill>
            <a:schemeClr val="hlink"/>
          </a:solidFill>
          <a:latin typeface="Helvetica" pitchFamily="34" charset="0"/>
        </a:defRPr>
      </a:lvl3pPr>
      <a:lvl4pPr algn="l" defTabSz="911378" rtl="0" eaLnBrk="0" fontAlgn="base" hangingPunct="0">
        <a:lnSpc>
          <a:spcPct val="87000"/>
        </a:lnSpc>
        <a:spcBef>
          <a:spcPct val="0"/>
        </a:spcBef>
        <a:spcAft>
          <a:spcPct val="0"/>
        </a:spcAft>
        <a:defRPr sz="3800" b="1">
          <a:solidFill>
            <a:schemeClr val="hlink"/>
          </a:solidFill>
          <a:latin typeface="Helvetica" pitchFamily="34" charset="0"/>
        </a:defRPr>
      </a:lvl4pPr>
      <a:lvl5pPr algn="l" defTabSz="911378" rtl="0" eaLnBrk="0" fontAlgn="base" hangingPunct="0">
        <a:lnSpc>
          <a:spcPct val="87000"/>
        </a:lnSpc>
        <a:spcBef>
          <a:spcPct val="0"/>
        </a:spcBef>
        <a:spcAft>
          <a:spcPct val="0"/>
        </a:spcAft>
        <a:defRPr sz="3800" b="1">
          <a:solidFill>
            <a:schemeClr val="hlink"/>
          </a:solidFill>
          <a:latin typeface="Helvetica" pitchFamily="34" charset="0"/>
        </a:defRPr>
      </a:lvl5pPr>
      <a:lvl6pPr marL="456482" algn="l" defTabSz="911378" rtl="0" fontAlgn="base">
        <a:lnSpc>
          <a:spcPct val="87000"/>
        </a:lnSpc>
        <a:spcBef>
          <a:spcPct val="0"/>
        </a:spcBef>
        <a:spcAft>
          <a:spcPct val="0"/>
        </a:spcAft>
        <a:defRPr sz="3800" b="1">
          <a:solidFill>
            <a:schemeClr val="hlink"/>
          </a:solidFill>
          <a:latin typeface="Helvetica" pitchFamily="34" charset="0"/>
        </a:defRPr>
      </a:lvl6pPr>
      <a:lvl7pPr marL="912963" algn="l" defTabSz="911378" rtl="0" fontAlgn="base">
        <a:lnSpc>
          <a:spcPct val="87000"/>
        </a:lnSpc>
        <a:spcBef>
          <a:spcPct val="0"/>
        </a:spcBef>
        <a:spcAft>
          <a:spcPct val="0"/>
        </a:spcAft>
        <a:defRPr sz="3800" b="1">
          <a:solidFill>
            <a:schemeClr val="hlink"/>
          </a:solidFill>
          <a:latin typeface="Helvetica" pitchFamily="34" charset="0"/>
        </a:defRPr>
      </a:lvl7pPr>
      <a:lvl8pPr marL="1369444" algn="l" defTabSz="911378" rtl="0" fontAlgn="base">
        <a:lnSpc>
          <a:spcPct val="87000"/>
        </a:lnSpc>
        <a:spcBef>
          <a:spcPct val="0"/>
        </a:spcBef>
        <a:spcAft>
          <a:spcPct val="0"/>
        </a:spcAft>
        <a:defRPr sz="3800" b="1">
          <a:solidFill>
            <a:schemeClr val="hlink"/>
          </a:solidFill>
          <a:latin typeface="Helvetica" pitchFamily="34" charset="0"/>
        </a:defRPr>
      </a:lvl8pPr>
      <a:lvl9pPr marL="1825926" algn="l" defTabSz="911378" rtl="0" fontAlgn="base">
        <a:lnSpc>
          <a:spcPct val="87000"/>
        </a:lnSpc>
        <a:spcBef>
          <a:spcPct val="0"/>
        </a:spcBef>
        <a:spcAft>
          <a:spcPct val="0"/>
        </a:spcAft>
        <a:defRPr sz="3800" b="1">
          <a:solidFill>
            <a:schemeClr val="hlink"/>
          </a:solidFill>
          <a:latin typeface="Helvetica" pitchFamily="34" charset="0"/>
        </a:defRPr>
      </a:lvl9pPr>
    </p:titleStyle>
    <p:bodyStyle>
      <a:lvl1pPr marL="385156" indent="-385156" algn="l" defTabSz="911378" rtl="0" eaLnBrk="0" fontAlgn="base" hangingPunct="0">
        <a:lnSpc>
          <a:spcPct val="95000"/>
        </a:lnSpc>
        <a:spcBef>
          <a:spcPct val="50000"/>
        </a:spcBef>
        <a:spcAft>
          <a:spcPct val="0"/>
        </a:spcAft>
        <a:buClr>
          <a:schemeClr val="hlink"/>
        </a:buClr>
        <a:buFont typeface="Wingdings" pitchFamily="2" charset="2"/>
        <a:defRPr sz="2400" b="1">
          <a:solidFill>
            <a:schemeClr val="tx2"/>
          </a:solidFill>
          <a:effectLst>
            <a:outerShdw blurRad="38100" dist="38100" dir="2700000" algn="tl">
              <a:srgbClr val="C0C0C0"/>
            </a:outerShdw>
          </a:effectLst>
          <a:latin typeface="+mn-lt"/>
          <a:ea typeface="+mn-ea"/>
          <a:cs typeface="+mn-cs"/>
        </a:defRPr>
      </a:lvl1pPr>
      <a:lvl2pPr marL="741781" indent="-244090" algn="l" defTabSz="911378" rtl="0" eaLnBrk="0" fontAlgn="base" hangingPunct="0">
        <a:spcBef>
          <a:spcPct val="25000"/>
        </a:spcBef>
        <a:spcAft>
          <a:spcPct val="0"/>
        </a:spcAft>
        <a:buClr>
          <a:schemeClr val="hlink"/>
        </a:buClr>
        <a:buSzPct val="75000"/>
        <a:buFont typeface="Wingdings" pitchFamily="2" charset="2"/>
        <a:buChar char="n"/>
        <a:defRPr sz="2000" b="1">
          <a:solidFill>
            <a:schemeClr val="tx1"/>
          </a:solidFill>
          <a:latin typeface="+mn-lt"/>
        </a:defRPr>
      </a:lvl2pPr>
      <a:lvl3pPr marL="1142788" indent="-237751" algn="l" defTabSz="911378" rtl="0" eaLnBrk="0" fontAlgn="base" hangingPunct="0">
        <a:lnSpc>
          <a:spcPct val="107000"/>
        </a:lnSpc>
        <a:spcBef>
          <a:spcPct val="10000"/>
        </a:spcBef>
        <a:spcAft>
          <a:spcPct val="0"/>
        </a:spcAft>
        <a:buClr>
          <a:srgbClr val="005400"/>
        </a:buClr>
        <a:buSzPct val="90000"/>
        <a:buFont typeface="Wingdings" pitchFamily="2" charset="2"/>
        <a:buChar char="l"/>
        <a:defRPr>
          <a:solidFill>
            <a:schemeClr val="folHlink"/>
          </a:solidFill>
          <a:latin typeface="+mn-lt"/>
        </a:defRPr>
      </a:lvl3pPr>
      <a:lvl4pPr marL="1594514" indent="-226656" algn="l" defTabSz="911378" rtl="0" eaLnBrk="0" fontAlgn="base" hangingPunct="0">
        <a:spcBef>
          <a:spcPct val="20000"/>
        </a:spcBef>
        <a:spcAft>
          <a:spcPct val="0"/>
        </a:spcAft>
        <a:buChar char="»"/>
        <a:defRPr>
          <a:solidFill>
            <a:schemeClr val="tx1"/>
          </a:solidFill>
          <a:latin typeface="+mn-lt"/>
        </a:defRPr>
      </a:lvl4pPr>
      <a:lvl5pPr marL="2444076" indent="-228242" algn="l" defTabSz="911378" rtl="0" eaLnBrk="0" fontAlgn="base" hangingPunct="0">
        <a:spcBef>
          <a:spcPct val="20000"/>
        </a:spcBef>
        <a:spcAft>
          <a:spcPct val="0"/>
        </a:spcAft>
        <a:buChar char="•"/>
        <a:defRPr sz="2000">
          <a:solidFill>
            <a:schemeClr val="tx1"/>
          </a:solidFill>
          <a:latin typeface="Times New Roman" pitchFamily="18" charset="0"/>
        </a:defRPr>
      </a:lvl5pPr>
      <a:lvl6pPr marL="2900558" indent="-228242" algn="l" defTabSz="911378" rtl="0" fontAlgn="base">
        <a:spcBef>
          <a:spcPct val="20000"/>
        </a:spcBef>
        <a:spcAft>
          <a:spcPct val="0"/>
        </a:spcAft>
        <a:buChar char="•"/>
        <a:defRPr sz="2000">
          <a:solidFill>
            <a:schemeClr val="tx1"/>
          </a:solidFill>
          <a:latin typeface="Times New Roman" pitchFamily="18" charset="0"/>
        </a:defRPr>
      </a:lvl6pPr>
      <a:lvl7pPr marL="3357039" indent="-228242" algn="l" defTabSz="911378" rtl="0" fontAlgn="base">
        <a:spcBef>
          <a:spcPct val="20000"/>
        </a:spcBef>
        <a:spcAft>
          <a:spcPct val="0"/>
        </a:spcAft>
        <a:buChar char="•"/>
        <a:defRPr sz="2000">
          <a:solidFill>
            <a:schemeClr val="tx1"/>
          </a:solidFill>
          <a:latin typeface="Times New Roman" pitchFamily="18" charset="0"/>
        </a:defRPr>
      </a:lvl7pPr>
      <a:lvl8pPr marL="3813519" indent="-228242" algn="l" defTabSz="911378" rtl="0" fontAlgn="base">
        <a:spcBef>
          <a:spcPct val="20000"/>
        </a:spcBef>
        <a:spcAft>
          <a:spcPct val="0"/>
        </a:spcAft>
        <a:buChar char="•"/>
        <a:defRPr sz="2000">
          <a:solidFill>
            <a:schemeClr val="tx1"/>
          </a:solidFill>
          <a:latin typeface="Times New Roman" pitchFamily="18" charset="0"/>
        </a:defRPr>
      </a:lvl8pPr>
      <a:lvl9pPr marL="4270000" indent="-228242" algn="l" defTabSz="911378" rtl="0" fontAlgn="base">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2963" rtl="0" eaLnBrk="1" latinLnBrk="0" hangingPunct="1">
        <a:defRPr sz="1800" kern="1200">
          <a:solidFill>
            <a:schemeClr val="tx1"/>
          </a:solidFill>
          <a:latin typeface="+mn-lt"/>
          <a:ea typeface="+mn-ea"/>
          <a:cs typeface="+mn-cs"/>
        </a:defRPr>
      </a:lvl1pPr>
      <a:lvl2pPr marL="456482" algn="l" defTabSz="912963" rtl="0" eaLnBrk="1" latinLnBrk="0" hangingPunct="1">
        <a:defRPr sz="1800" kern="1200">
          <a:solidFill>
            <a:schemeClr val="tx1"/>
          </a:solidFill>
          <a:latin typeface="+mn-lt"/>
          <a:ea typeface="+mn-ea"/>
          <a:cs typeface="+mn-cs"/>
        </a:defRPr>
      </a:lvl2pPr>
      <a:lvl3pPr marL="912963" algn="l" defTabSz="912963" rtl="0" eaLnBrk="1" latinLnBrk="0" hangingPunct="1">
        <a:defRPr sz="1800" kern="1200">
          <a:solidFill>
            <a:schemeClr val="tx1"/>
          </a:solidFill>
          <a:latin typeface="+mn-lt"/>
          <a:ea typeface="+mn-ea"/>
          <a:cs typeface="+mn-cs"/>
        </a:defRPr>
      </a:lvl3pPr>
      <a:lvl4pPr marL="1369444" algn="l" defTabSz="912963" rtl="0" eaLnBrk="1" latinLnBrk="0" hangingPunct="1">
        <a:defRPr sz="1800" kern="1200">
          <a:solidFill>
            <a:schemeClr val="tx1"/>
          </a:solidFill>
          <a:latin typeface="+mn-lt"/>
          <a:ea typeface="+mn-ea"/>
          <a:cs typeface="+mn-cs"/>
        </a:defRPr>
      </a:lvl4pPr>
      <a:lvl5pPr marL="1825926" algn="l" defTabSz="912963" rtl="0" eaLnBrk="1" latinLnBrk="0" hangingPunct="1">
        <a:defRPr sz="1800" kern="1200">
          <a:solidFill>
            <a:schemeClr val="tx1"/>
          </a:solidFill>
          <a:latin typeface="+mn-lt"/>
          <a:ea typeface="+mn-ea"/>
          <a:cs typeface="+mn-cs"/>
        </a:defRPr>
      </a:lvl5pPr>
      <a:lvl6pPr marL="2282407" algn="l" defTabSz="912963" rtl="0" eaLnBrk="1" latinLnBrk="0" hangingPunct="1">
        <a:defRPr sz="1800" kern="1200">
          <a:solidFill>
            <a:schemeClr val="tx1"/>
          </a:solidFill>
          <a:latin typeface="+mn-lt"/>
          <a:ea typeface="+mn-ea"/>
          <a:cs typeface="+mn-cs"/>
        </a:defRPr>
      </a:lvl6pPr>
      <a:lvl7pPr marL="2738887" algn="l" defTabSz="912963" rtl="0" eaLnBrk="1" latinLnBrk="0" hangingPunct="1">
        <a:defRPr sz="1800" kern="1200">
          <a:solidFill>
            <a:schemeClr val="tx1"/>
          </a:solidFill>
          <a:latin typeface="+mn-lt"/>
          <a:ea typeface="+mn-ea"/>
          <a:cs typeface="+mn-cs"/>
        </a:defRPr>
      </a:lvl7pPr>
      <a:lvl8pPr marL="3195370" algn="l" defTabSz="912963" rtl="0" eaLnBrk="1" latinLnBrk="0" hangingPunct="1">
        <a:defRPr sz="1800" kern="1200">
          <a:solidFill>
            <a:schemeClr val="tx1"/>
          </a:solidFill>
          <a:latin typeface="+mn-lt"/>
          <a:ea typeface="+mn-ea"/>
          <a:cs typeface="+mn-cs"/>
        </a:defRPr>
      </a:lvl8pPr>
      <a:lvl9pPr marL="3651848" algn="l" defTabSz="91296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body" idx="1"/>
          </p:nvPr>
        </p:nvSpPr>
        <p:spPr bwMode="auto">
          <a:xfrm>
            <a:off x="290918" y="1370965"/>
            <a:ext cx="8306223" cy="507352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343" tIns="44379" rIns="90343" bIns="4437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7347" name="Rectangle 3"/>
          <p:cNvSpPr>
            <a:spLocks noGrp="1" noChangeArrowheads="1"/>
          </p:cNvSpPr>
          <p:nvPr>
            <p:ph type="title"/>
          </p:nvPr>
        </p:nvSpPr>
        <p:spPr bwMode="auto">
          <a:xfrm>
            <a:off x="405376" y="248110"/>
            <a:ext cx="8716368" cy="780909"/>
          </a:xfrm>
          <a:prstGeom prst="rect">
            <a:avLst/>
          </a:prstGeom>
          <a:noFill/>
          <a:ln>
            <a:noFill/>
          </a:ln>
          <a:effectLst>
            <a:outerShdw blurRad="63500" dist="53882" dir="2700000" algn="ctr" rotWithShape="0">
              <a:srgbClr val="969696">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p>
            <a:pPr lvl="0"/>
            <a:r>
              <a:rPr lang="en-US"/>
              <a:t>Click to edit Master title style</a:t>
            </a:r>
          </a:p>
        </p:txBody>
      </p:sp>
      <p:sp>
        <p:nvSpPr>
          <p:cNvPr id="57348" name="Text Box 4"/>
          <p:cNvSpPr txBox="1">
            <a:spLocks noChangeArrowheads="1"/>
          </p:cNvSpPr>
          <p:nvPr/>
        </p:nvSpPr>
        <p:spPr bwMode="auto">
          <a:xfrm>
            <a:off x="219380" y="6401543"/>
            <a:ext cx="604089" cy="28468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chemeClr val="tx2"/>
                </a:solidFill>
                <a:miter lim="800000"/>
                <a:headEnd/>
                <a:tailEnd type="none" w="sm" len="sm"/>
              </a14:hiddenLine>
            </a:ext>
            <a:ext uri="{AF507438-7753-43e0-B8FC-AC1667EBCBE1}">
              <a14:hiddenEffects xmlns:a14="http://schemas.microsoft.com/office/drawing/2010/main" xmlns="">
                <a:effectLst>
                  <a:outerShdw blurRad="63500" dist="17961" dir="2700000" algn="ctr" rotWithShape="0">
                    <a:schemeClr val="tx2">
                      <a:alpha val="74998"/>
                    </a:schemeClr>
                  </a:outerShdw>
                </a:effectLst>
              </a14:hiddenEffects>
            </a:ext>
          </a:extLst>
        </p:spPr>
        <p:txBody>
          <a:bodyPr wrap="none" lIns="45710" tIns="45710" rIns="45710" bIns="45710" anchor="ctr">
            <a:spAutoFit/>
          </a:bodyPr>
          <a:lstStyle>
            <a:lvl1pPr algn="l" defTabSz="912813">
              <a:defRPr sz="2400">
                <a:solidFill>
                  <a:schemeClr val="tx1"/>
                </a:solidFill>
                <a:latin typeface="Times New Roman" charset="0"/>
                <a:ea typeface="ＭＳ Ｐゴシック" charset="0"/>
              </a:defRPr>
            </a:lvl1pPr>
            <a:lvl2pPr algn="l" defTabSz="912813">
              <a:defRPr sz="2400">
                <a:solidFill>
                  <a:schemeClr val="tx1"/>
                </a:solidFill>
                <a:latin typeface="Times New Roman" charset="0"/>
                <a:ea typeface="ＭＳ Ｐゴシック" charset="0"/>
              </a:defRPr>
            </a:lvl2pPr>
            <a:lvl3pPr marL="912813" algn="l" defTabSz="912813">
              <a:defRPr sz="2400">
                <a:solidFill>
                  <a:schemeClr val="tx1"/>
                </a:solidFill>
                <a:latin typeface="Times New Roman" charset="0"/>
                <a:ea typeface="ＭＳ Ｐゴシック" charset="0"/>
              </a:defRPr>
            </a:lvl3pPr>
            <a:lvl4pPr marL="1370013" algn="l" defTabSz="912813">
              <a:defRPr sz="2400">
                <a:solidFill>
                  <a:schemeClr val="tx1"/>
                </a:solidFill>
                <a:latin typeface="Times New Roman" charset="0"/>
                <a:ea typeface="ＭＳ Ｐゴシック" charset="0"/>
              </a:defRPr>
            </a:lvl4pPr>
            <a:lvl5pPr marL="1825625" algn="l" defTabSz="912813">
              <a:defRPr sz="2400">
                <a:solidFill>
                  <a:schemeClr val="tx1"/>
                </a:solidFill>
                <a:latin typeface="Times New Roman" charset="0"/>
                <a:ea typeface="ＭＳ Ｐゴシック" charset="0"/>
              </a:defRPr>
            </a:lvl5pPr>
            <a:lvl6pPr marL="2282825"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740025"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197225"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654425"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90000"/>
              </a:lnSpc>
              <a:defRPr/>
            </a:pPr>
            <a:r>
              <a:rPr lang="en-US" sz="1402" b="0" dirty="0">
                <a:solidFill>
                  <a:srgbClr val="660033"/>
                </a:solidFill>
                <a:latin typeface="Helvetica" charset="0"/>
              </a:rPr>
              <a:t>– </a:t>
            </a:r>
            <a:fld id="{1B7E99C1-B5D0-6D47-B4E8-5F6283AD3494}" type="slidenum">
              <a:rPr lang="en-US" sz="1402" b="0" smtClean="0">
                <a:solidFill>
                  <a:srgbClr val="660033"/>
                </a:solidFill>
                <a:latin typeface="Helvetica" charset="0"/>
              </a:rPr>
              <a:pPr algn="ctr">
                <a:lnSpc>
                  <a:spcPct val="90000"/>
                </a:lnSpc>
                <a:defRPr/>
              </a:pPr>
              <a:t>‹#›</a:t>
            </a:fld>
            <a:r>
              <a:rPr lang="en-US" sz="1402" b="0" dirty="0">
                <a:solidFill>
                  <a:srgbClr val="660033"/>
                </a:solidFill>
                <a:latin typeface="Helvetica" charset="0"/>
              </a:rPr>
              <a:t> –</a:t>
            </a:r>
            <a:endParaRPr lang="en-US" sz="1402" b="0" dirty="0">
              <a:solidFill>
                <a:srgbClr val="000066"/>
              </a:solidFill>
              <a:latin typeface="Helvetica" charset="0"/>
            </a:endParaRPr>
          </a:p>
        </p:txBody>
      </p:sp>
    </p:spTree>
    <p:extLst>
      <p:ext uri="{BB962C8B-B14F-4D97-AF65-F5344CB8AC3E}">
        <p14:creationId xmlns:p14="http://schemas.microsoft.com/office/powerpoint/2010/main" val="1234800480"/>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ransition spd="med"/>
  <p:txStyles>
    <p:titleStyle>
      <a:lvl1pPr algn="l" defTabSz="914091" rtl="0" eaLnBrk="0" fontAlgn="base" hangingPunct="0">
        <a:lnSpc>
          <a:spcPct val="87000"/>
        </a:lnSpc>
        <a:spcBef>
          <a:spcPct val="0"/>
        </a:spcBef>
        <a:spcAft>
          <a:spcPct val="0"/>
        </a:spcAft>
        <a:defRPr sz="3805" b="1">
          <a:solidFill>
            <a:schemeClr val="hlink"/>
          </a:solidFill>
          <a:latin typeface="+mj-lt"/>
          <a:ea typeface="+mj-ea"/>
          <a:cs typeface="ＭＳ Ｐゴシック" charset="0"/>
        </a:defRPr>
      </a:lvl1pPr>
      <a:lvl2pPr algn="l" defTabSz="914091" rtl="0" eaLnBrk="0" fontAlgn="base" hangingPunct="0">
        <a:lnSpc>
          <a:spcPct val="87000"/>
        </a:lnSpc>
        <a:spcBef>
          <a:spcPct val="0"/>
        </a:spcBef>
        <a:spcAft>
          <a:spcPct val="0"/>
        </a:spcAft>
        <a:defRPr sz="3805" b="1">
          <a:solidFill>
            <a:schemeClr val="hlink"/>
          </a:solidFill>
          <a:latin typeface="Helvetica" charset="0"/>
          <a:ea typeface="ＭＳ Ｐゴシック" charset="0"/>
          <a:cs typeface="ＭＳ Ｐゴシック" charset="0"/>
        </a:defRPr>
      </a:lvl2pPr>
      <a:lvl3pPr algn="l" defTabSz="914091" rtl="0" eaLnBrk="0" fontAlgn="base" hangingPunct="0">
        <a:lnSpc>
          <a:spcPct val="87000"/>
        </a:lnSpc>
        <a:spcBef>
          <a:spcPct val="0"/>
        </a:spcBef>
        <a:spcAft>
          <a:spcPct val="0"/>
        </a:spcAft>
        <a:defRPr sz="3805" b="1">
          <a:solidFill>
            <a:schemeClr val="hlink"/>
          </a:solidFill>
          <a:latin typeface="Helvetica" charset="0"/>
          <a:ea typeface="ＭＳ Ｐゴシック" charset="0"/>
          <a:cs typeface="ＭＳ Ｐゴシック" charset="0"/>
        </a:defRPr>
      </a:lvl3pPr>
      <a:lvl4pPr algn="l" defTabSz="914091" rtl="0" eaLnBrk="0" fontAlgn="base" hangingPunct="0">
        <a:lnSpc>
          <a:spcPct val="87000"/>
        </a:lnSpc>
        <a:spcBef>
          <a:spcPct val="0"/>
        </a:spcBef>
        <a:spcAft>
          <a:spcPct val="0"/>
        </a:spcAft>
        <a:defRPr sz="3805" b="1">
          <a:solidFill>
            <a:schemeClr val="hlink"/>
          </a:solidFill>
          <a:latin typeface="Helvetica" charset="0"/>
          <a:ea typeface="ＭＳ Ｐゴシック" charset="0"/>
          <a:cs typeface="ＭＳ Ｐゴシック" charset="0"/>
        </a:defRPr>
      </a:lvl4pPr>
      <a:lvl5pPr algn="l" defTabSz="914091" rtl="0" eaLnBrk="0" fontAlgn="base" hangingPunct="0">
        <a:lnSpc>
          <a:spcPct val="87000"/>
        </a:lnSpc>
        <a:spcBef>
          <a:spcPct val="0"/>
        </a:spcBef>
        <a:spcAft>
          <a:spcPct val="0"/>
        </a:spcAft>
        <a:defRPr sz="3805" b="1">
          <a:solidFill>
            <a:schemeClr val="hlink"/>
          </a:solidFill>
          <a:latin typeface="Helvetica" charset="0"/>
          <a:ea typeface="ＭＳ Ｐゴシック" charset="0"/>
          <a:cs typeface="ＭＳ Ｐゴシック" charset="0"/>
        </a:defRPr>
      </a:lvl5pPr>
      <a:lvl6pPr marL="457840" algn="l" defTabSz="914091" rtl="0" fontAlgn="base">
        <a:lnSpc>
          <a:spcPct val="87000"/>
        </a:lnSpc>
        <a:spcBef>
          <a:spcPct val="0"/>
        </a:spcBef>
        <a:spcAft>
          <a:spcPct val="0"/>
        </a:spcAft>
        <a:defRPr sz="3805" b="1">
          <a:solidFill>
            <a:schemeClr val="hlink"/>
          </a:solidFill>
          <a:latin typeface="Helvetica" charset="0"/>
          <a:ea typeface="ＭＳ Ｐゴシック" charset="0"/>
        </a:defRPr>
      </a:lvl6pPr>
      <a:lvl7pPr marL="915680" algn="l" defTabSz="914091" rtl="0" fontAlgn="base">
        <a:lnSpc>
          <a:spcPct val="87000"/>
        </a:lnSpc>
        <a:spcBef>
          <a:spcPct val="0"/>
        </a:spcBef>
        <a:spcAft>
          <a:spcPct val="0"/>
        </a:spcAft>
        <a:defRPr sz="3805" b="1">
          <a:solidFill>
            <a:schemeClr val="hlink"/>
          </a:solidFill>
          <a:latin typeface="Helvetica" charset="0"/>
          <a:ea typeface="ＭＳ Ｐゴシック" charset="0"/>
        </a:defRPr>
      </a:lvl7pPr>
      <a:lvl8pPr marL="1373520" algn="l" defTabSz="914091" rtl="0" fontAlgn="base">
        <a:lnSpc>
          <a:spcPct val="87000"/>
        </a:lnSpc>
        <a:spcBef>
          <a:spcPct val="0"/>
        </a:spcBef>
        <a:spcAft>
          <a:spcPct val="0"/>
        </a:spcAft>
        <a:defRPr sz="3805" b="1">
          <a:solidFill>
            <a:schemeClr val="hlink"/>
          </a:solidFill>
          <a:latin typeface="Helvetica" charset="0"/>
          <a:ea typeface="ＭＳ Ｐゴシック" charset="0"/>
        </a:defRPr>
      </a:lvl8pPr>
      <a:lvl9pPr marL="1831360" algn="l" defTabSz="914091" rtl="0" fontAlgn="base">
        <a:lnSpc>
          <a:spcPct val="87000"/>
        </a:lnSpc>
        <a:spcBef>
          <a:spcPct val="0"/>
        </a:spcBef>
        <a:spcAft>
          <a:spcPct val="0"/>
        </a:spcAft>
        <a:defRPr sz="3805" b="1">
          <a:solidFill>
            <a:schemeClr val="hlink"/>
          </a:solidFill>
          <a:latin typeface="Helvetica" charset="0"/>
          <a:ea typeface="ＭＳ Ｐゴシック" charset="0"/>
        </a:defRPr>
      </a:lvl9pPr>
    </p:titleStyle>
    <p:bodyStyle>
      <a:lvl1pPr marL="386303" indent="-386303" algn="l" defTabSz="914091" rtl="0" eaLnBrk="0" fontAlgn="base" hangingPunct="0">
        <a:lnSpc>
          <a:spcPct val="95000"/>
        </a:lnSpc>
        <a:spcBef>
          <a:spcPct val="50000"/>
        </a:spcBef>
        <a:spcAft>
          <a:spcPct val="0"/>
        </a:spcAft>
        <a:buClr>
          <a:schemeClr val="hlink"/>
        </a:buClr>
        <a:buFont typeface="Wingdings" charset="0"/>
        <a:defRPr sz="2403" b="1">
          <a:solidFill>
            <a:schemeClr val="tx2"/>
          </a:solidFill>
          <a:effectLst>
            <a:outerShdw blurRad="38100" dist="38100" dir="2700000" algn="tl">
              <a:srgbClr val="DDDDDD"/>
            </a:outerShdw>
          </a:effectLst>
          <a:latin typeface="+mn-lt"/>
          <a:ea typeface="+mn-ea"/>
          <a:cs typeface="ＭＳ Ｐゴシック" charset="0"/>
        </a:defRPr>
      </a:lvl1pPr>
      <a:lvl2pPr marL="743990" indent="-244817" algn="l" defTabSz="914091" rtl="0" eaLnBrk="0" fontAlgn="base" hangingPunct="0">
        <a:spcBef>
          <a:spcPct val="25000"/>
        </a:spcBef>
        <a:spcAft>
          <a:spcPct val="0"/>
        </a:spcAft>
        <a:buClr>
          <a:schemeClr val="hlink"/>
        </a:buClr>
        <a:buSzPct val="75000"/>
        <a:buFont typeface="Wingdings" charset="0"/>
        <a:buChar char="n"/>
        <a:defRPr sz="2003" b="1">
          <a:solidFill>
            <a:schemeClr val="tx1"/>
          </a:solidFill>
          <a:latin typeface="+mn-lt"/>
          <a:ea typeface="+mn-ea"/>
        </a:defRPr>
      </a:lvl2pPr>
      <a:lvl3pPr marL="1146190" indent="-238458" algn="l" defTabSz="914091" rtl="0" eaLnBrk="0" fontAlgn="base" hangingPunct="0">
        <a:lnSpc>
          <a:spcPct val="107000"/>
        </a:lnSpc>
        <a:spcBef>
          <a:spcPct val="10000"/>
        </a:spcBef>
        <a:spcAft>
          <a:spcPct val="0"/>
        </a:spcAft>
        <a:buClr>
          <a:srgbClr val="005400"/>
        </a:buClr>
        <a:buSzPct val="90000"/>
        <a:buFont typeface="Wingdings" charset="0"/>
        <a:buChar char="l"/>
        <a:defRPr>
          <a:solidFill>
            <a:schemeClr val="folHlink"/>
          </a:solidFill>
          <a:latin typeface="+mn-lt"/>
          <a:ea typeface="+mn-ea"/>
        </a:defRPr>
      </a:lvl3pPr>
      <a:lvl4pPr marL="1599261" indent="-227331" algn="l" defTabSz="914091" rtl="0" eaLnBrk="0" fontAlgn="base" hangingPunct="0">
        <a:spcBef>
          <a:spcPct val="20000"/>
        </a:spcBef>
        <a:spcAft>
          <a:spcPct val="0"/>
        </a:spcAft>
        <a:buChar char="»"/>
        <a:defRPr>
          <a:solidFill>
            <a:schemeClr val="tx1"/>
          </a:solidFill>
          <a:latin typeface="+mn-lt"/>
          <a:ea typeface="+mn-ea"/>
        </a:defRPr>
      </a:lvl4pPr>
      <a:lvl5pPr marL="2451352" indent="-228920" algn="l" defTabSz="914091" rtl="0" eaLnBrk="0" fontAlgn="base" hangingPunct="0">
        <a:spcBef>
          <a:spcPct val="20000"/>
        </a:spcBef>
        <a:spcAft>
          <a:spcPct val="0"/>
        </a:spcAft>
        <a:buChar char="•"/>
        <a:defRPr sz="2003">
          <a:solidFill>
            <a:schemeClr val="tx1"/>
          </a:solidFill>
          <a:latin typeface="Times New Roman" charset="0"/>
          <a:ea typeface="+mn-ea"/>
        </a:defRPr>
      </a:lvl5pPr>
      <a:lvl6pPr marL="2909192" indent="-228920" algn="l" defTabSz="914091" rtl="0" fontAlgn="base">
        <a:spcBef>
          <a:spcPct val="20000"/>
        </a:spcBef>
        <a:spcAft>
          <a:spcPct val="0"/>
        </a:spcAft>
        <a:buChar char="•"/>
        <a:defRPr sz="2003">
          <a:solidFill>
            <a:schemeClr val="tx1"/>
          </a:solidFill>
          <a:latin typeface="Times New Roman" charset="0"/>
          <a:ea typeface="+mn-ea"/>
        </a:defRPr>
      </a:lvl6pPr>
      <a:lvl7pPr marL="3367032" indent="-228920" algn="l" defTabSz="914091" rtl="0" fontAlgn="base">
        <a:spcBef>
          <a:spcPct val="20000"/>
        </a:spcBef>
        <a:spcAft>
          <a:spcPct val="0"/>
        </a:spcAft>
        <a:buChar char="•"/>
        <a:defRPr sz="2003">
          <a:solidFill>
            <a:schemeClr val="tx1"/>
          </a:solidFill>
          <a:latin typeface="Times New Roman" charset="0"/>
          <a:ea typeface="+mn-ea"/>
        </a:defRPr>
      </a:lvl7pPr>
      <a:lvl8pPr marL="3824872" indent="-228920" algn="l" defTabSz="914091" rtl="0" fontAlgn="base">
        <a:spcBef>
          <a:spcPct val="20000"/>
        </a:spcBef>
        <a:spcAft>
          <a:spcPct val="0"/>
        </a:spcAft>
        <a:buChar char="•"/>
        <a:defRPr sz="2003">
          <a:solidFill>
            <a:schemeClr val="tx1"/>
          </a:solidFill>
          <a:latin typeface="Times New Roman" charset="0"/>
          <a:ea typeface="+mn-ea"/>
        </a:defRPr>
      </a:lvl8pPr>
      <a:lvl9pPr marL="4282712" indent="-228920" algn="l" defTabSz="914091" rtl="0" fontAlgn="base">
        <a:spcBef>
          <a:spcPct val="20000"/>
        </a:spcBef>
        <a:spcAft>
          <a:spcPct val="0"/>
        </a:spcAft>
        <a:buChar char="•"/>
        <a:defRPr sz="2003">
          <a:solidFill>
            <a:schemeClr val="tx1"/>
          </a:solidFill>
          <a:latin typeface="Times New Roman" charset="0"/>
          <a:ea typeface="+mn-ea"/>
        </a:defRPr>
      </a:lvl9pPr>
    </p:bodyStyle>
    <p:otherStyle>
      <a:defPPr>
        <a:defRPr lang="en-US"/>
      </a:defPPr>
      <a:lvl1pPr marL="0" algn="l" defTabSz="457840" rtl="0" eaLnBrk="1" latinLnBrk="0" hangingPunct="1">
        <a:defRPr sz="1803" kern="1200">
          <a:solidFill>
            <a:schemeClr val="tx1"/>
          </a:solidFill>
          <a:latin typeface="+mn-lt"/>
          <a:ea typeface="+mn-ea"/>
          <a:cs typeface="+mn-cs"/>
        </a:defRPr>
      </a:lvl1pPr>
      <a:lvl2pPr marL="457840" algn="l" defTabSz="457840" rtl="0" eaLnBrk="1" latinLnBrk="0" hangingPunct="1">
        <a:defRPr sz="1803" kern="1200">
          <a:solidFill>
            <a:schemeClr val="tx1"/>
          </a:solidFill>
          <a:latin typeface="+mn-lt"/>
          <a:ea typeface="+mn-ea"/>
          <a:cs typeface="+mn-cs"/>
        </a:defRPr>
      </a:lvl2pPr>
      <a:lvl3pPr marL="915680" algn="l" defTabSz="457840" rtl="0" eaLnBrk="1" latinLnBrk="0" hangingPunct="1">
        <a:defRPr sz="1803" kern="1200">
          <a:solidFill>
            <a:schemeClr val="tx1"/>
          </a:solidFill>
          <a:latin typeface="+mn-lt"/>
          <a:ea typeface="+mn-ea"/>
          <a:cs typeface="+mn-cs"/>
        </a:defRPr>
      </a:lvl3pPr>
      <a:lvl4pPr marL="1373520" algn="l" defTabSz="457840" rtl="0" eaLnBrk="1" latinLnBrk="0" hangingPunct="1">
        <a:defRPr sz="1803" kern="1200">
          <a:solidFill>
            <a:schemeClr val="tx1"/>
          </a:solidFill>
          <a:latin typeface="+mn-lt"/>
          <a:ea typeface="+mn-ea"/>
          <a:cs typeface="+mn-cs"/>
        </a:defRPr>
      </a:lvl4pPr>
      <a:lvl5pPr marL="1831360" algn="l" defTabSz="457840" rtl="0" eaLnBrk="1" latinLnBrk="0" hangingPunct="1">
        <a:defRPr sz="1803" kern="1200">
          <a:solidFill>
            <a:schemeClr val="tx1"/>
          </a:solidFill>
          <a:latin typeface="+mn-lt"/>
          <a:ea typeface="+mn-ea"/>
          <a:cs typeface="+mn-cs"/>
        </a:defRPr>
      </a:lvl5pPr>
      <a:lvl6pPr marL="2289200" algn="l" defTabSz="457840" rtl="0" eaLnBrk="1" latinLnBrk="0" hangingPunct="1">
        <a:defRPr sz="1803" kern="1200">
          <a:solidFill>
            <a:schemeClr val="tx1"/>
          </a:solidFill>
          <a:latin typeface="+mn-lt"/>
          <a:ea typeface="+mn-ea"/>
          <a:cs typeface="+mn-cs"/>
        </a:defRPr>
      </a:lvl6pPr>
      <a:lvl7pPr marL="2747040" algn="l" defTabSz="457840" rtl="0" eaLnBrk="1" latinLnBrk="0" hangingPunct="1">
        <a:defRPr sz="1803" kern="1200">
          <a:solidFill>
            <a:schemeClr val="tx1"/>
          </a:solidFill>
          <a:latin typeface="+mn-lt"/>
          <a:ea typeface="+mn-ea"/>
          <a:cs typeface="+mn-cs"/>
        </a:defRPr>
      </a:lvl7pPr>
      <a:lvl8pPr marL="3204881" algn="l" defTabSz="457840" rtl="0" eaLnBrk="1" latinLnBrk="0" hangingPunct="1">
        <a:defRPr sz="1803" kern="1200">
          <a:solidFill>
            <a:schemeClr val="tx1"/>
          </a:solidFill>
          <a:latin typeface="+mn-lt"/>
          <a:ea typeface="+mn-ea"/>
          <a:cs typeface="+mn-cs"/>
        </a:defRPr>
      </a:lvl8pPr>
      <a:lvl9pPr marL="3662721" algn="l" defTabSz="457840" rtl="0" eaLnBrk="1" latinLnBrk="0" hangingPunct="1">
        <a:defRPr sz="180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6.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96.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jpeg"/><Relationship Id="rId1" Type="http://schemas.openxmlformats.org/officeDocument/2006/relationships/slideLayout" Target="../slideLayouts/slideLayout96.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Layout" Target="../slideLayouts/slideLayout96.xml"/><Relationship Id="rId5" Type="http://schemas.openxmlformats.org/officeDocument/2006/relationships/image" Target="../media/image8.pn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96.xml"/></Relationships>
</file>

<file path=ppt/slides/_rels/slide1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96.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96.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92.xml"/><Relationship Id="rId1" Type="http://schemas.openxmlformats.org/officeDocument/2006/relationships/vmlDrawing" Target="../drawings/vmlDrawing1.vml"/><Relationship Id="rId5" Type="http://schemas.openxmlformats.org/officeDocument/2006/relationships/image" Target="../media/image20.png"/><Relationship Id="rId4" Type="http://schemas.openxmlformats.org/officeDocument/2006/relationships/image" Target="../media/image19.emf"/></Relationships>
</file>

<file path=ppt/slides/_rels/slide2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96.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96.xml"/></Relationships>
</file>

<file path=ppt/slides/_rels/slide2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96.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6.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96.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96.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6.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Layout" Target="../slideLayouts/slideLayout92.xml"/></Relationships>
</file>

<file path=ppt/slides/_rels/slide2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8.jpeg"/><Relationship Id="rId1" Type="http://schemas.openxmlformats.org/officeDocument/2006/relationships/slideLayout" Target="../slideLayouts/slideLayout9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9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9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94.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9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Layout" Target="../slideLayouts/slideLayout94.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6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gavo.mpa-garching.mpg.de/mxxlbrowser/sea/sea.html"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96.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8.png"/><Relationship Id="rId9" Type="http://schemas.microsoft.com/office/2007/relationships/hdphoto" Target="../media/hdphoto4.wdp"/></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2.xml"/></Relationships>
</file>

<file path=ppt/slides/_rels/slide7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0.xml"/></Relationships>
</file>

<file path=ppt/slides/_rels/slide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61.xml"/><Relationship Id="rId4" Type="http://schemas.openxmlformats.org/officeDocument/2006/relationships/chart" Target="../charts/chart1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ctrTitle"/>
          </p:nvPr>
        </p:nvSpPr>
        <p:spPr>
          <a:xfrm>
            <a:off x="705961" y="1295467"/>
            <a:ext cx="7772400" cy="1470025"/>
          </a:xfrm>
        </p:spPr>
        <p:txBody>
          <a:bodyPr/>
          <a:lstStyle/>
          <a:p>
            <a:pPr marL="0" indent="0"/>
            <a:r>
              <a:rPr lang="en-US" dirty="0"/>
              <a:t>Future of Computing:</a:t>
            </a:r>
            <a:br>
              <a:rPr lang="en-US" dirty="0"/>
            </a:br>
            <a:r>
              <a:rPr lang="en-US" dirty="0"/>
              <a:t>Moore’s Law &amp; Its Implications</a:t>
            </a:r>
            <a:br>
              <a:rPr lang="en-US" dirty="0"/>
            </a:br>
            <a:r>
              <a:rPr lang="en-US" dirty="0"/>
              <a:t>+ High-Performance Computing</a:t>
            </a:r>
            <a:br>
              <a:rPr lang="en-US" dirty="0"/>
            </a:br>
            <a:r>
              <a:rPr lang="en-US" sz="2000" b="0" dirty="0"/>
              <a:t>15-213: Introduction to Computer Systems</a:t>
            </a:r>
            <a:br>
              <a:rPr lang="en-US" sz="2000" b="0" dirty="0"/>
            </a:br>
            <a:r>
              <a:rPr lang="en-US" sz="2000" b="0" dirty="0"/>
              <a:t>27</a:t>
            </a:r>
            <a:r>
              <a:rPr lang="en-US" sz="2000" b="0" baseline="30000" dirty="0"/>
              <a:t>th</a:t>
            </a:r>
            <a:r>
              <a:rPr lang="en-US" sz="2000" b="0" dirty="0"/>
              <a:t> Lecture, Nov. 29, 2018</a:t>
            </a:r>
          </a:p>
        </p:txBody>
      </p:sp>
      <p:sp>
        <p:nvSpPr>
          <p:cNvPr id="9219" name="Subtitle 2"/>
          <p:cNvSpPr>
            <a:spLocks noGrp="1"/>
          </p:cNvSpPr>
          <p:nvPr>
            <p:ph type="subTitle" idx="1"/>
          </p:nvPr>
        </p:nvSpPr>
        <p:spPr>
          <a:xfrm>
            <a:off x="705963" y="3886200"/>
            <a:ext cx="7678738" cy="1752600"/>
          </a:xfrm>
        </p:spPr>
        <p:txBody>
          <a:bodyPr/>
          <a:lstStyle/>
          <a:p>
            <a:endParaRPr lang="en-US" dirty="0"/>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What Moore’s Law Has Meant</a:t>
            </a:r>
          </a:p>
        </p:txBody>
      </p:sp>
      <p:sp>
        <p:nvSpPr>
          <p:cNvPr id="7" name="TextBox 6"/>
          <p:cNvSpPr txBox="1"/>
          <p:nvPr/>
        </p:nvSpPr>
        <p:spPr>
          <a:xfrm>
            <a:off x="4782979" y="1368739"/>
            <a:ext cx="3801042" cy="342017"/>
          </a:xfrm>
          <a:prstGeom prst="rect">
            <a:avLst/>
          </a:prstGeom>
          <a:noFill/>
        </p:spPr>
        <p:txBody>
          <a:bodyPr wrap="none" rtlCol="0">
            <a:spAutoFit/>
          </a:bodyPr>
          <a:lstStyle/>
          <a:p>
            <a:pPr algn="ctr">
              <a:lnSpc>
                <a:spcPct val="90000"/>
              </a:lnSpc>
            </a:pPr>
            <a:r>
              <a:rPr lang="en-US" sz="1803" dirty="0">
                <a:solidFill>
                  <a:srgbClr val="000066"/>
                </a:solidFill>
                <a:latin typeface="Arial" charset="0"/>
                <a:cs typeface="ＭＳ Ｐゴシック" charset="0"/>
              </a:rPr>
              <a:t>20 versions of iPhone since 2007</a:t>
            </a:r>
          </a:p>
        </p:txBody>
      </p:sp>
      <p:pic>
        <p:nvPicPr>
          <p:cNvPr id="15362" name="Picture 2" descr="https://qph.fs.quoracdn.net/main-qimg-718395c167a83708ce34e3bc48e900fc">
            <a:extLst>
              <a:ext uri="{FF2B5EF4-FFF2-40B4-BE49-F238E27FC236}">
                <a16:creationId xmlns:a16="http://schemas.microsoft.com/office/drawing/2014/main" id="{7F66288B-1ECB-5F44-85B8-3C3403BD0A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0030" y="1984086"/>
            <a:ext cx="6123940" cy="3804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412417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Moore’s Law Could Mean</a:t>
            </a:r>
          </a:p>
        </p:txBody>
      </p:sp>
      <p:sp>
        <p:nvSpPr>
          <p:cNvPr id="6" name="Content Placeholder 5"/>
          <p:cNvSpPr>
            <a:spLocks noGrp="1"/>
          </p:cNvSpPr>
          <p:nvPr>
            <p:ph sz="half" idx="1"/>
          </p:nvPr>
        </p:nvSpPr>
        <p:spPr/>
        <p:txBody>
          <a:bodyPr/>
          <a:lstStyle/>
          <a:p>
            <a:r>
              <a:rPr lang="en-US" dirty="0"/>
              <a:t>2018 Consumer Product</a:t>
            </a:r>
          </a:p>
        </p:txBody>
      </p:sp>
      <p:sp>
        <p:nvSpPr>
          <p:cNvPr id="7" name="Content Placeholder 6"/>
          <p:cNvSpPr>
            <a:spLocks noGrp="1"/>
          </p:cNvSpPr>
          <p:nvPr>
            <p:ph sz="half" idx="2"/>
          </p:nvPr>
        </p:nvSpPr>
        <p:spPr>
          <a:xfrm>
            <a:off x="4343081" y="1371919"/>
            <a:ext cx="4502054" cy="5071168"/>
          </a:xfrm>
        </p:spPr>
        <p:txBody>
          <a:bodyPr/>
          <a:lstStyle/>
          <a:p>
            <a:r>
              <a:rPr lang="en-US" dirty="0"/>
              <a:t>2065 Consumer Product</a:t>
            </a:r>
          </a:p>
          <a:p>
            <a:endParaRPr lang="en-US" dirty="0"/>
          </a:p>
          <a:p>
            <a:endParaRPr lang="en-US" dirty="0"/>
          </a:p>
          <a:p>
            <a:pPr lvl="1"/>
            <a:endParaRPr lang="en-US" sz="2003" dirty="0"/>
          </a:p>
          <a:p>
            <a:pPr lvl="1"/>
            <a:r>
              <a:rPr lang="en-US" sz="2003" dirty="0"/>
              <a:t>Portable</a:t>
            </a:r>
          </a:p>
          <a:p>
            <a:pPr lvl="1"/>
            <a:r>
              <a:rPr lang="en-US" sz="2003" dirty="0"/>
              <a:t>Low power</a:t>
            </a:r>
          </a:p>
          <a:p>
            <a:pPr lvl="1"/>
            <a:r>
              <a:rPr lang="en-US" sz="2003" dirty="0"/>
              <a:t>Will drive markets &amp; innovation</a:t>
            </a:r>
          </a:p>
        </p:txBody>
      </p:sp>
      <p:sp>
        <p:nvSpPr>
          <p:cNvPr id="5" name="Rectangle 4"/>
          <p:cNvSpPr/>
          <p:nvPr/>
        </p:nvSpPr>
        <p:spPr>
          <a:xfrm>
            <a:off x="5487672" y="2208104"/>
            <a:ext cx="749713" cy="1109537"/>
          </a:xfrm>
          <a:prstGeom prst="rect">
            <a:avLst/>
          </a:prstGeom>
          <a:noFill/>
        </p:spPr>
        <p:txBody>
          <a:bodyPr wrap="none" lIns="91567" tIns="45784" rIns="91567" bIns="45784">
            <a:spAutoFit/>
          </a:bodyPr>
          <a:lstStyle/>
          <a:p>
            <a:pPr algn="ctr">
              <a:lnSpc>
                <a:spcPct val="90000"/>
              </a:lnSpc>
            </a:pPr>
            <a:r>
              <a:rPr lang="en-US" sz="7210" dirty="0">
                <a:ln w="10541" cmpd="sng">
                  <a:solidFill>
                    <a:srgbClr val="800000">
                      <a:shade val="88000"/>
                      <a:satMod val="110000"/>
                    </a:srgbClr>
                  </a:solidFill>
                  <a:prstDash val="solid"/>
                </a:ln>
                <a:gradFill>
                  <a:gsLst>
                    <a:gs pos="0">
                      <a:srgbClr val="800000">
                        <a:tint val="40000"/>
                        <a:satMod val="250000"/>
                      </a:srgbClr>
                    </a:gs>
                    <a:gs pos="9000">
                      <a:srgbClr val="800000">
                        <a:tint val="52000"/>
                        <a:satMod val="300000"/>
                      </a:srgbClr>
                    </a:gs>
                    <a:gs pos="50000">
                      <a:srgbClr val="800000">
                        <a:shade val="20000"/>
                        <a:satMod val="300000"/>
                      </a:srgbClr>
                    </a:gs>
                    <a:gs pos="79000">
                      <a:srgbClr val="800000">
                        <a:tint val="52000"/>
                        <a:satMod val="300000"/>
                      </a:srgbClr>
                    </a:gs>
                    <a:gs pos="100000">
                      <a:srgbClr val="800000">
                        <a:tint val="40000"/>
                        <a:satMod val="250000"/>
                      </a:srgbClr>
                    </a:gs>
                  </a:gsLst>
                  <a:lin ang="5400000"/>
                </a:gradFill>
                <a:latin typeface="Arial" charset="0"/>
                <a:cs typeface="ＭＳ Ｐゴシック" charset="0"/>
              </a:rPr>
              <a:t>?</a:t>
            </a:r>
          </a:p>
        </p:txBody>
      </p:sp>
      <p:pic>
        <p:nvPicPr>
          <p:cNvPr id="9" name="Picture 2" descr="Image result for iphone xs">
            <a:extLst>
              <a:ext uri="{FF2B5EF4-FFF2-40B4-BE49-F238E27FC236}">
                <a16:creationId xmlns:a16="http://schemas.microsoft.com/office/drawing/2014/main" id="{90281A27-4CC7-2640-A263-A2C889DDAE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833" t="22736" r="65667" b="5727"/>
          <a:stretch/>
        </p:blipFill>
        <p:spPr bwMode="auto">
          <a:xfrm>
            <a:off x="1048362" y="2377440"/>
            <a:ext cx="1923437" cy="3901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328662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Requirements for Future Technology</a:t>
            </a:r>
          </a:p>
        </p:txBody>
      </p:sp>
      <p:sp>
        <p:nvSpPr>
          <p:cNvPr id="6" name="Content Placeholder 5"/>
          <p:cNvSpPr>
            <a:spLocks noGrp="1"/>
          </p:cNvSpPr>
          <p:nvPr>
            <p:ph idx="1"/>
          </p:nvPr>
        </p:nvSpPr>
        <p:spPr/>
        <p:txBody>
          <a:bodyPr/>
          <a:lstStyle/>
          <a:p>
            <a:r>
              <a:rPr lang="en-US" dirty="0"/>
              <a:t>Must be suitable for portable, low-power operation</a:t>
            </a:r>
          </a:p>
          <a:p>
            <a:pPr lvl="1"/>
            <a:r>
              <a:rPr lang="en-US" dirty="0"/>
              <a:t>Consumer products</a:t>
            </a:r>
          </a:p>
          <a:p>
            <a:pPr lvl="1"/>
            <a:r>
              <a:rPr lang="en-US" dirty="0"/>
              <a:t>Internet of Things components</a:t>
            </a:r>
          </a:p>
          <a:p>
            <a:pPr lvl="1"/>
            <a:r>
              <a:rPr lang="en-US" dirty="0"/>
              <a:t>Not cryogenic, not quantum</a:t>
            </a:r>
          </a:p>
          <a:p>
            <a:r>
              <a:rPr lang="en-US" dirty="0"/>
              <a:t>Must be inexpensive to manufacture</a:t>
            </a:r>
          </a:p>
          <a:p>
            <a:pPr lvl="1"/>
            <a:r>
              <a:rPr lang="en-US" dirty="0"/>
              <a:t>Comparable to current semiconductor technology</a:t>
            </a:r>
          </a:p>
          <a:p>
            <a:pPr lvl="2"/>
            <a:r>
              <a:rPr lang="en-US" dirty="0"/>
              <a:t>O(1) cost to make chip with O(</a:t>
            </a:r>
            <a:r>
              <a:rPr lang="en-US" i="1" dirty="0"/>
              <a:t>N</a:t>
            </a:r>
            <a:r>
              <a:rPr lang="en-US" dirty="0"/>
              <a:t>) devices</a:t>
            </a:r>
          </a:p>
          <a:p>
            <a:r>
              <a:rPr lang="en-US" dirty="0"/>
              <a:t>Need not be based on transistors</a:t>
            </a:r>
          </a:p>
          <a:p>
            <a:pPr lvl="1"/>
            <a:r>
              <a:rPr lang="en-US" dirty="0" err="1"/>
              <a:t>Memristors</a:t>
            </a:r>
            <a:r>
              <a:rPr lang="en-US" dirty="0"/>
              <a:t>, carbon nanotubes, DNA transcription, ...</a:t>
            </a:r>
          </a:p>
          <a:p>
            <a:pPr lvl="1"/>
            <a:r>
              <a:rPr lang="en-US" dirty="0"/>
              <a:t>Possibly new models of computation</a:t>
            </a:r>
          </a:p>
          <a:p>
            <a:pPr lvl="1"/>
            <a:r>
              <a:rPr lang="en-US" dirty="0"/>
              <a:t>But, still want lots of devices in an integrated system</a:t>
            </a:r>
          </a:p>
          <a:p>
            <a:endParaRPr lang="en-US" dirty="0"/>
          </a:p>
        </p:txBody>
      </p:sp>
    </p:spTree>
    <p:extLst>
      <p:ext uri="{BB962C8B-B14F-4D97-AF65-F5344CB8AC3E}">
        <p14:creationId xmlns:p14="http://schemas.microsoft.com/office/powerpoint/2010/main" val="78485299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Moore’s Law: 100 Years</a:t>
            </a:r>
          </a:p>
        </p:txBody>
      </p:sp>
      <p:sp>
        <p:nvSpPr>
          <p:cNvPr id="4" name="TextBox 3"/>
          <p:cNvSpPr txBox="1"/>
          <p:nvPr/>
        </p:nvSpPr>
        <p:spPr>
          <a:xfrm>
            <a:off x="6693344" y="1445045"/>
            <a:ext cx="2075486" cy="462307"/>
          </a:xfrm>
          <a:prstGeom prst="rect">
            <a:avLst/>
          </a:prstGeom>
          <a:noFill/>
        </p:spPr>
        <p:txBody>
          <a:bodyPr wrap="none" rtlCol="0">
            <a:spAutoFit/>
          </a:bodyPr>
          <a:lstStyle/>
          <a:p>
            <a:r>
              <a:rPr lang="en-US" sz="2403" dirty="0">
                <a:solidFill>
                  <a:srgbClr val="003300">
                    <a:lumMod val="90000"/>
                    <a:lumOff val="10000"/>
                  </a:srgbClr>
                </a:solidFill>
                <a:latin typeface="Arial" charset="0"/>
                <a:cs typeface="ＭＳ Ｐゴシック" charset="0"/>
              </a:rPr>
              <a:t>10</a:t>
            </a:r>
            <a:r>
              <a:rPr lang="en-US" sz="2403" baseline="30000" dirty="0">
                <a:solidFill>
                  <a:srgbClr val="003300">
                    <a:lumMod val="90000"/>
                    <a:lumOff val="10000"/>
                  </a:srgbClr>
                </a:solidFill>
                <a:latin typeface="Arial" charset="0"/>
                <a:cs typeface="ＭＳ Ｐゴシック" charset="0"/>
              </a:rPr>
              <a:t>17</a:t>
            </a:r>
            <a:r>
              <a:rPr lang="en-US" sz="2403" dirty="0">
                <a:solidFill>
                  <a:srgbClr val="003300">
                    <a:lumMod val="90000"/>
                    <a:lumOff val="10000"/>
                  </a:srgbClr>
                </a:solidFill>
                <a:latin typeface="Arial" charset="0"/>
                <a:cs typeface="ＭＳ Ｐゴシック" charset="0"/>
              </a:rPr>
              <a:t> devices!</a:t>
            </a:r>
          </a:p>
        </p:txBody>
      </p:sp>
      <p:graphicFrame>
        <p:nvGraphicFramePr>
          <p:cNvPr id="5" name="Chart 4">
            <a:extLst>
              <a:ext uri="{FF2B5EF4-FFF2-40B4-BE49-F238E27FC236}">
                <a16:creationId xmlns:a16="http://schemas.microsoft.com/office/drawing/2014/main" id="{8684D275-B82B-114B-830E-BCF0D64FA42F}"/>
              </a:ext>
            </a:extLst>
          </p:cNvPr>
          <p:cNvGraphicFramePr>
            <a:graphicFrameLocks/>
          </p:cNvGraphicFramePr>
          <p:nvPr>
            <p:extLst>
              <p:ext uri="{D42A27DB-BD31-4B8C-83A1-F6EECF244321}">
                <p14:modId xmlns:p14="http://schemas.microsoft.com/office/powerpoint/2010/main" val="429836889"/>
              </p:ext>
            </p:extLst>
          </p:nvPr>
        </p:nvGraphicFramePr>
        <p:xfrm>
          <a:off x="700925" y="960119"/>
          <a:ext cx="7833475" cy="560266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7976070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Visualizing 10</a:t>
            </a:r>
            <a:r>
              <a:rPr lang="en-US" baseline="30000" dirty="0"/>
              <a:t>17</a:t>
            </a:r>
            <a:r>
              <a:rPr lang="en-US" dirty="0"/>
              <a:t> Devices</a:t>
            </a: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r="24438"/>
          <a:stretch/>
        </p:blipFill>
        <p:spPr>
          <a:xfrm>
            <a:off x="1443455" y="3504942"/>
            <a:ext cx="1873890" cy="2479944"/>
          </a:xfrm>
          <a:prstGeom prst="rect">
            <a:avLst/>
          </a:prstGeom>
        </p:spPr>
      </p:pic>
      <p:sp>
        <p:nvSpPr>
          <p:cNvPr id="7" name="TextBox 6"/>
          <p:cNvSpPr txBox="1"/>
          <p:nvPr/>
        </p:nvSpPr>
        <p:spPr>
          <a:xfrm>
            <a:off x="1459319" y="6067550"/>
            <a:ext cx="1889604" cy="642607"/>
          </a:xfrm>
          <a:prstGeom prst="rect">
            <a:avLst/>
          </a:prstGeom>
          <a:noFill/>
        </p:spPr>
        <p:txBody>
          <a:bodyPr wrap="none" rtlCol="0">
            <a:spAutoFit/>
          </a:bodyPr>
          <a:lstStyle/>
          <a:p>
            <a:pPr algn="ctr">
              <a:lnSpc>
                <a:spcPct val="90000"/>
              </a:lnSpc>
            </a:pPr>
            <a:r>
              <a:rPr lang="en-US" sz="1803" dirty="0">
                <a:solidFill>
                  <a:srgbClr val="000066"/>
                </a:solidFill>
                <a:latin typeface="Arial" charset="0"/>
                <a:cs typeface="ＭＳ Ｐゴシック" charset="0"/>
              </a:rPr>
              <a:t>0.1 m</a:t>
            </a:r>
            <a:r>
              <a:rPr lang="en-US" sz="1803" baseline="30000" dirty="0">
                <a:solidFill>
                  <a:srgbClr val="000066"/>
                </a:solidFill>
                <a:latin typeface="Arial" charset="0"/>
                <a:cs typeface="ＭＳ Ｐゴシック" charset="0"/>
              </a:rPr>
              <a:t>3</a:t>
            </a:r>
          </a:p>
          <a:p>
            <a:pPr algn="ctr">
              <a:lnSpc>
                <a:spcPct val="110000"/>
              </a:lnSpc>
            </a:pPr>
            <a:r>
              <a:rPr lang="en-US" sz="1803" dirty="0">
                <a:solidFill>
                  <a:srgbClr val="000066"/>
                </a:solidFill>
                <a:latin typeface="Arial" charset="0"/>
                <a:cs typeface="ＭＳ Ｐゴシック" charset="0"/>
              </a:rPr>
              <a:t>3.5 X 10</a:t>
            </a:r>
            <a:r>
              <a:rPr lang="en-US" sz="1803" baseline="30000" dirty="0">
                <a:solidFill>
                  <a:srgbClr val="000066"/>
                </a:solidFill>
                <a:latin typeface="Arial" charset="0"/>
                <a:cs typeface="ＭＳ Ｐゴシック" charset="0"/>
              </a:rPr>
              <a:t>9</a:t>
            </a:r>
            <a:r>
              <a:rPr lang="en-US" sz="1803" dirty="0">
                <a:solidFill>
                  <a:srgbClr val="000066"/>
                </a:solidFill>
                <a:latin typeface="Arial" charset="0"/>
                <a:cs typeface="ＭＳ Ｐゴシック" charset="0"/>
              </a:rPr>
              <a:t> grains</a:t>
            </a:r>
          </a:p>
        </p:txBody>
      </p:sp>
      <p:grpSp>
        <p:nvGrpSpPr>
          <p:cNvPr id="3" name="Group 2"/>
          <p:cNvGrpSpPr/>
          <p:nvPr/>
        </p:nvGrpSpPr>
        <p:grpSpPr>
          <a:xfrm>
            <a:off x="4800918" y="1107662"/>
            <a:ext cx="3253070" cy="5602495"/>
            <a:chOff x="4794250" y="1104536"/>
            <a:chExt cx="3248552" cy="5594714"/>
          </a:xfrm>
        </p:grpSpPr>
        <p:pic>
          <p:nvPicPr>
            <p:cNvPr id="6" name="Picture 5"/>
            <p:cNvPicPr>
              <a:picLocks noChangeAspect="1"/>
            </p:cNvPicPr>
            <p:nvPr/>
          </p:nvPicPr>
          <p:blipFill>
            <a:blip r:embed="rId4"/>
            <a:stretch>
              <a:fillRect/>
            </a:stretch>
          </p:blipFill>
          <p:spPr>
            <a:xfrm>
              <a:off x="4794250" y="1104536"/>
              <a:ext cx="3248552" cy="4870450"/>
            </a:xfrm>
            <a:prstGeom prst="rect">
              <a:avLst/>
            </a:prstGeom>
          </p:spPr>
        </p:pic>
        <p:sp>
          <p:nvSpPr>
            <p:cNvPr id="8" name="TextBox 7"/>
            <p:cNvSpPr txBox="1"/>
            <p:nvPr/>
          </p:nvSpPr>
          <p:spPr>
            <a:xfrm>
              <a:off x="5312709" y="6057536"/>
              <a:ext cx="2100943" cy="641714"/>
            </a:xfrm>
            <a:prstGeom prst="rect">
              <a:avLst/>
            </a:prstGeom>
            <a:noFill/>
          </p:spPr>
          <p:txBody>
            <a:bodyPr wrap="none" rtlCol="0">
              <a:spAutoFit/>
            </a:bodyPr>
            <a:lstStyle/>
            <a:p>
              <a:pPr algn="ctr">
                <a:lnSpc>
                  <a:spcPct val="90000"/>
                </a:lnSpc>
              </a:pPr>
              <a:r>
                <a:rPr lang="en-US" sz="1803" dirty="0">
                  <a:solidFill>
                    <a:srgbClr val="000066"/>
                  </a:solidFill>
                  <a:latin typeface="Arial" charset="0"/>
                  <a:cs typeface="ＭＳ Ｐゴシック" charset="0"/>
                </a:rPr>
                <a:t>1 million m</a:t>
              </a:r>
              <a:r>
                <a:rPr lang="en-US" sz="1803" baseline="30000" dirty="0">
                  <a:solidFill>
                    <a:srgbClr val="000066"/>
                  </a:solidFill>
                  <a:latin typeface="Arial" charset="0"/>
                  <a:cs typeface="ＭＳ Ｐゴシック" charset="0"/>
                </a:rPr>
                <a:t>3</a:t>
              </a:r>
            </a:p>
            <a:p>
              <a:pPr algn="ctr">
                <a:lnSpc>
                  <a:spcPct val="110000"/>
                </a:lnSpc>
              </a:pPr>
              <a:r>
                <a:rPr lang="en-US" sz="1803" dirty="0">
                  <a:solidFill>
                    <a:srgbClr val="000066"/>
                  </a:solidFill>
                  <a:latin typeface="Arial" charset="0"/>
                  <a:cs typeface="ＭＳ Ｐゴシック" charset="0"/>
                </a:rPr>
                <a:t>0.35 X 10</a:t>
              </a:r>
              <a:r>
                <a:rPr lang="en-US" sz="1803" baseline="30000" dirty="0">
                  <a:solidFill>
                    <a:srgbClr val="000066"/>
                  </a:solidFill>
                  <a:latin typeface="Arial" charset="0"/>
                  <a:cs typeface="ＭＳ Ｐゴシック" charset="0"/>
                </a:rPr>
                <a:t>17</a:t>
              </a:r>
              <a:r>
                <a:rPr lang="en-US" sz="1803" dirty="0">
                  <a:solidFill>
                    <a:srgbClr val="000066"/>
                  </a:solidFill>
                  <a:latin typeface="Arial" charset="0"/>
                  <a:cs typeface="ＭＳ Ｐゴシック" charset="0"/>
                </a:rPr>
                <a:t> grains</a:t>
              </a:r>
            </a:p>
          </p:txBody>
        </p:sp>
      </p:grpSp>
      <p:sp>
        <p:nvSpPr>
          <p:cNvPr id="9" name="TextBox 8"/>
          <p:cNvSpPr txBox="1"/>
          <p:nvPr/>
        </p:nvSpPr>
        <p:spPr>
          <a:xfrm>
            <a:off x="820701" y="1063514"/>
            <a:ext cx="3522382" cy="698084"/>
          </a:xfrm>
          <a:prstGeom prst="rect">
            <a:avLst/>
          </a:prstGeom>
          <a:noFill/>
        </p:spPr>
        <p:txBody>
          <a:bodyPr wrap="square" rtlCol="0">
            <a:spAutoFit/>
          </a:bodyPr>
          <a:lstStyle/>
          <a:p>
            <a:pPr>
              <a:lnSpc>
                <a:spcPct val="110000"/>
              </a:lnSpc>
            </a:pPr>
            <a:r>
              <a:rPr lang="en-US" sz="1803" i="1" dirty="0">
                <a:solidFill>
                  <a:srgbClr val="008000"/>
                </a:solidFill>
                <a:latin typeface="Arial" charset="0"/>
                <a:cs typeface="ＭＳ Ｐゴシック" charset="0"/>
              </a:rPr>
              <a:t>If devices were the size of a grain of sand</a:t>
            </a:r>
          </a:p>
        </p:txBody>
      </p:sp>
    </p:spTree>
    <p:extLst>
      <p:ext uri="{BB962C8B-B14F-4D97-AF65-F5344CB8AC3E}">
        <p14:creationId xmlns:p14="http://schemas.microsoft.com/office/powerpoint/2010/main" val="5216561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Increasing Transistor Counts</a:t>
            </a:r>
          </a:p>
        </p:txBody>
      </p:sp>
      <p:sp>
        <p:nvSpPr>
          <p:cNvPr id="4" name="Content Placeholder 3"/>
          <p:cNvSpPr>
            <a:spLocks noGrp="1"/>
          </p:cNvSpPr>
          <p:nvPr>
            <p:ph idx="1"/>
          </p:nvPr>
        </p:nvSpPr>
        <p:spPr>
          <a:xfrm>
            <a:off x="909313" y="1902880"/>
            <a:ext cx="7687828" cy="4540206"/>
          </a:xfrm>
        </p:spPr>
        <p:txBody>
          <a:bodyPr/>
          <a:lstStyle/>
          <a:p>
            <a:pPr marL="457840" indent="-457840">
              <a:buAutoNum type="arabicPeriod"/>
            </a:pPr>
            <a:r>
              <a:rPr lang="en-US" sz="3204" dirty="0"/>
              <a:t>Chips have gotten bigger</a:t>
            </a:r>
          </a:p>
          <a:p>
            <a:pPr marL="815527" lvl="1" indent="-457840"/>
            <a:r>
              <a:rPr lang="en-US" sz="2804" dirty="0"/>
              <a:t>1 area doubling / 10 years</a:t>
            </a:r>
          </a:p>
          <a:p>
            <a:pPr marL="457840" indent="-457840">
              <a:buAutoNum type="arabicPeriod"/>
            </a:pPr>
            <a:r>
              <a:rPr lang="en-US" sz="3204" dirty="0"/>
              <a:t>Transistors have gotten smaller</a:t>
            </a:r>
          </a:p>
          <a:p>
            <a:pPr marL="815527" lvl="1" indent="-457840"/>
            <a:r>
              <a:rPr lang="en-US" sz="2804" dirty="0"/>
              <a:t>4 density doublings / 10 years</a:t>
            </a:r>
          </a:p>
          <a:p>
            <a:pPr marL="457840" indent="-457840">
              <a:buAutoNum type="arabicPeriod"/>
            </a:pPr>
            <a:endParaRPr lang="en-US" sz="3204" dirty="0"/>
          </a:p>
          <a:p>
            <a:pPr marL="0" indent="0"/>
            <a:r>
              <a:rPr lang="en-US" sz="3204" i="1" dirty="0">
                <a:solidFill>
                  <a:srgbClr val="990000"/>
                </a:solidFill>
              </a:rPr>
              <a:t>Will these trends continue?</a:t>
            </a:r>
          </a:p>
        </p:txBody>
      </p:sp>
    </p:spTree>
    <p:extLst>
      <p:ext uri="{BB962C8B-B14F-4D97-AF65-F5344CB8AC3E}">
        <p14:creationId xmlns:p14="http://schemas.microsoft.com/office/powerpoint/2010/main" val="144723743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p:cNvPicPr>
            <a:picLocks noChangeAspect="1"/>
          </p:cNvPicPr>
          <p:nvPr/>
        </p:nvPicPr>
        <p:blipFill>
          <a:blip r:embed="rId2"/>
          <a:stretch>
            <a:fillRect/>
          </a:stretch>
        </p:blipFill>
        <p:spPr>
          <a:xfrm>
            <a:off x="2130209" y="834597"/>
            <a:ext cx="3052239" cy="3033926"/>
          </a:xfrm>
          <a:prstGeom prst="rect">
            <a:avLst/>
          </a:prstGeom>
        </p:spPr>
      </p:pic>
      <p:sp>
        <p:nvSpPr>
          <p:cNvPr id="2" name="Title 1"/>
          <p:cNvSpPr>
            <a:spLocks noGrp="1"/>
          </p:cNvSpPr>
          <p:nvPr>
            <p:ph type="title"/>
          </p:nvPr>
        </p:nvSpPr>
        <p:spPr>
          <a:xfrm>
            <a:off x="427632" y="248110"/>
            <a:ext cx="8716368" cy="780909"/>
          </a:xfrm>
        </p:spPr>
        <p:txBody>
          <a:bodyPr/>
          <a:lstStyle/>
          <a:p>
            <a:r>
              <a:rPr lang="en-US" dirty="0"/>
              <a:t>Chips Have Gotten Bigger</a:t>
            </a:r>
          </a:p>
        </p:txBody>
      </p:sp>
      <p:pic>
        <p:nvPicPr>
          <p:cNvPr id="3" name="Picture 2"/>
          <p:cNvPicPr>
            <a:picLocks noChangeAspect="1"/>
          </p:cNvPicPr>
          <p:nvPr/>
        </p:nvPicPr>
        <p:blipFill>
          <a:blip r:embed="rId3"/>
          <a:stretch>
            <a:fillRect/>
          </a:stretch>
        </p:blipFill>
        <p:spPr>
          <a:xfrm>
            <a:off x="813834" y="2513328"/>
            <a:ext cx="763060" cy="554512"/>
          </a:xfrm>
          <a:prstGeom prst="rect">
            <a:avLst/>
          </a:prstGeom>
        </p:spPr>
      </p:pic>
      <p:sp>
        <p:nvSpPr>
          <p:cNvPr id="73" name="TextBox 72"/>
          <p:cNvSpPr txBox="1"/>
          <p:nvPr/>
        </p:nvSpPr>
        <p:spPr>
          <a:xfrm>
            <a:off x="184215" y="1238960"/>
            <a:ext cx="2022300" cy="1201998"/>
          </a:xfrm>
          <a:prstGeom prst="rect">
            <a:avLst/>
          </a:prstGeom>
          <a:noFill/>
        </p:spPr>
        <p:txBody>
          <a:bodyPr wrap="none" rtlCol="0">
            <a:spAutoFit/>
          </a:bodyPr>
          <a:lstStyle/>
          <a:p>
            <a:pPr algn="ctr"/>
            <a:r>
              <a:rPr lang="en-US" sz="1803" dirty="0">
                <a:solidFill>
                  <a:srgbClr val="000066"/>
                </a:solidFill>
                <a:latin typeface="Arial" charset="0"/>
                <a:cs typeface="ＭＳ Ｐゴシック" charset="0"/>
              </a:rPr>
              <a:t>Intel 4004</a:t>
            </a:r>
          </a:p>
          <a:p>
            <a:pPr algn="ctr"/>
            <a:r>
              <a:rPr lang="en-US" sz="1803" dirty="0">
                <a:solidFill>
                  <a:srgbClr val="000066"/>
                </a:solidFill>
                <a:latin typeface="Arial" charset="0"/>
                <a:cs typeface="ＭＳ Ｐゴシック" charset="0"/>
              </a:rPr>
              <a:t>1970</a:t>
            </a:r>
          </a:p>
          <a:p>
            <a:pPr algn="ctr"/>
            <a:r>
              <a:rPr lang="en-US" sz="1803" dirty="0">
                <a:solidFill>
                  <a:srgbClr val="000066"/>
                </a:solidFill>
                <a:latin typeface="Arial" charset="0"/>
                <a:cs typeface="ＭＳ Ｐゴシック" charset="0"/>
              </a:rPr>
              <a:t>2,300 transistors</a:t>
            </a:r>
          </a:p>
          <a:p>
            <a:pPr algn="ctr"/>
            <a:r>
              <a:rPr lang="en-US" sz="1803" dirty="0">
                <a:solidFill>
                  <a:srgbClr val="000066"/>
                </a:solidFill>
                <a:latin typeface="Arial" charset="0"/>
                <a:cs typeface="ＭＳ Ｐゴシック" charset="0"/>
              </a:rPr>
              <a:t>12 mm</a:t>
            </a:r>
            <a:r>
              <a:rPr lang="en-US" sz="1803" baseline="30000" dirty="0">
                <a:solidFill>
                  <a:srgbClr val="000066"/>
                </a:solidFill>
                <a:latin typeface="Arial" charset="0"/>
                <a:cs typeface="ＭＳ Ｐゴシック" charset="0"/>
              </a:rPr>
              <a:t>2</a:t>
            </a:r>
          </a:p>
        </p:txBody>
      </p:sp>
      <p:sp>
        <p:nvSpPr>
          <p:cNvPr id="74" name="TextBox 73"/>
          <p:cNvSpPr txBox="1"/>
          <p:nvPr/>
        </p:nvSpPr>
        <p:spPr>
          <a:xfrm>
            <a:off x="866713" y="3375527"/>
            <a:ext cx="1992853" cy="924677"/>
          </a:xfrm>
          <a:prstGeom prst="rect">
            <a:avLst/>
          </a:prstGeom>
          <a:noFill/>
        </p:spPr>
        <p:txBody>
          <a:bodyPr wrap="none" rtlCol="0">
            <a:spAutoFit/>
          </a:bodyPr>
          <a:lstStyle/>
          <a:p>
            <a:pPr algn="ctr"/>
            <a:r>
              <a:rPr lang="en-US" sz="1803" dirty="0">
                <a:solidFill>
                  <a:srgbClr val="000066"/>
                </a:solidFill>
                <a:latin typeface="Arial" charset="0"/>
                <a:cs typeface="ＭＳ Ｐゴシック" charset="0"/>
              </a:rPr>
              <a:t>Apple A12</a:t>
            </a:r>
          </a:p>
          <a:p>
            <a:pPr algn="ctr"/>
            <a:r>
              <a:rPr lang="en-US" sz="1803" dirty="0">
                <a:solidFill>
                  <a:srgbClr val="000066"/>
                </a:solidFill>
                <a:latin typeface="Arial" charset="0"/>
                <a:cs typeface="ＭＳ Ｐゴシック" charset="0"/>
              </a:rPr>
              <a:t>6.9 B transistors</a:t>
            </a:r>
          </a:p>
          <a:p>
            <a:pPr algn="ctr"/>
            <a:r>
              <a:rPr lang="en-US" sz="1803" dirty="0">
                <a:solidFill>
                  <a:srgbClr val="000066"/>
                </a:solidFill>
                <a:latin typeface="Arial" charset="0"/>
                <a:cs typeface="ＭＳ Ｐゴシック" charset="0"/>
              </a:rPr>
              <a:t>83 mm</a:t>
            </a:r>
            <a:r>
              <a:rPr lang="en-US" sz="1803" baseline="30000" dirty="0">
                <a:solidFill>
                  <a:srgbClr val="000066"/>
                </a:solidFill>
                <a:latin typeface="Arial" charset="0"/>
                <a:cs typeface="ＭＳ Ｐゴシック" charset="0"/>
              </a:rPr>
              <a:t>2</a:t>
            </a:r>
          </a:p>
        </p:txBody>
      </p:sp>
      <p:grpSp>
        <p:nvGrpSpPr>
          <p:cNvPr id="4" name="Group 3"/>
          <p:cNvGrpSpPr/>
          <p:nvPr/>
        </p:nvGrpSpPr>
        <p:grpSpPr>
          <a:xfrm>
            <a:off x="3823548" y="147844"/>
            <a:ext cx="5301885" cy="6682063"/>
            <a:chOff x="3823548" y="147844"/>
            <a:chExt cx="5301885" cy="6682063"/>
          </a:xfrm>
        </p:grpSpPr>
        <p:sp>
          <p:nvSpPr>
            <p:cNvPr id="75" name="TextBox 74"/>
            <p:cNvSpPr txBox="1"/>
            <p:nvPr/>
          </p:nvSpPr>
          <p:spPr>
            <a:xfrm>
              <a:off x="6594626" y="147844"/>
              <a:ext cx="2351927" cy="1202124"/>
            </a:xfrm>
            <a:prstGeom prst="rect">
              <a:avLst/>
            </a:prstGeom>
            <a:noFill/>
          </p:spPr>
          <p:txBody>
            <a:bodyPr wrap="none" rtlCol="0">
              <a:spAutoFit/>
            </a:bodyPr>
            <a:lstStyle/>
            <a:p>
              <a:pPr algn="ctr"/>
              <a:r>
                <a:rPr lang="en-US" sz="1803">
                  <a:solidFill>
                    <a:srgbClr val="000066"/>
                  </a:solidFill>
                  <a:latin typeface="Arial" charset="0"/>
                  <a:cs typeface="ＭＳ Ｐゴシック" charset="0"/>
                </a:rPr>
                <a:t>NVIDIA GV100 Volta</a:t>
              </a:r>
              <a:endParaRPr lang="en-US" sz="1803" dirty="0">
                <a:solidFill>
                  <a:srgbClr val="000066"/>
                </a:solidFill>
                <a:latin typeface="Arial" charset="0"/>
                <a:cs typeface="ＭＳ Ｐゴシック" charset="0"/>
              </a:endParaRPr>
            </a:p>
            <a:p>
              <a:pPr algn="ctr"/>
              <a:r>
                <a:rPr lang="en-US" sz="1803" dirty="0">
                  <a:solidFill>
                    <a:srgbClr val="000066"/>
                  </a:solidFill>
                  <a:latin typeface="Arial" charset="0"/>
                  <a:cs typeface="ＭＳ Ｐゴシック" charset="0"/>
                </a:rPr>
                <a:t>2017</a:t>
              </a:r>
            </a:p>
            <a:p>
              <a:pPr algn="ctr"/>
              <a:r>
                <a:rPr lang="en-US" sz="1803" dirty="0">
                  <a:solidFill>
                    <a:srgbClr val="000066"/>
                  </a:solidFill>
                  <a:latin typeface="Arial" charset="0"/>
                  <a:cs typeface="ＭＳ Ｐゴシック" charset="0"/>
                </a:rPr>
                <a:t>21.1 B transistors</a:t>
              </a:r>
            </a:p>
            <a:p>
              <a:pPr algn="ctr"/>
              <a:r>
                <a:rPr lang="en-US" sz="1803" dirty="0">
                  <a:solidFill>
                    <a:srgbClr val="000066"/>
                  </a:solidFill>
                  <a:latin typeface="Arial" charset="0"/>
                  <a:cs typeface="ＭＳ Ｐゴシック" charset="0"/>
                </a:rPr>
                <a:t>815 mm</a:t>
              </a:r>
              <a:r>
                <a:rPr lang="en-US" sz="1803" baseline="30000" dirty="0">
                  <a:solidFill>
                    <a:srgbClr val="000066"/>
                  </a:solidFill>
                  <a:latin typeface="Arial" charset="0"/>
                  <a:cs typeface="ＭＳ Ｐゴシック" charset="0"/>
                </a:rPr>
                <a:t>2</a:t>
              </a:r>
            </a:p>
          </p:txBody>
        </p:sp>
        <p:pic>
          <p:nvPicPr>
            <p:cNvPr id="2050" name="Picture 2" descr="ttps://hothardware.com/articleimages/Item2240/Maxwell-Di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3548" y="1412182"/>
              <a:ext cx="5301885" cy="541772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Apple's A12 chip has 70% more transistors per square mm than the A11 chip">
            <a:extLst>
              <a:ext uri="{FF2B5EF4-FFF2-40B4-BE49-F238E27FC236}">
                <a16:creationId xmlns:a16="http://schemas.microsoft.com/office/drawing/2014/main" id="{917A07E7-5155-BE4D-BE48-10FA13FF65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526" t="1348" r="12329" b="1857"/>
          <a:stretch/>
        </p:blipFill>
        <p:spPr bwMode="auto">
          <a:xfrm>
            <a:off x="1249235" y="4355754"/>
            <a:ext cx="1233998" cy="1060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7673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Chip Size Trend</a:t>
            </a:r>
          </a:p>
        </p:txBody>
      </p:sp>
      <p:sp>
        <p:nvSpPr>
          <p:cNvPr id="4" name="TextBox 3"/>
          <p:cNvSpPr txBox="1"/>
          <p:nvPr/>
        </p:nvSpPr>
        <p:spPr>
          <a:xfrm>
            <a:off x="6283788" y="4878813"/>
            <a:ext cx="2380881" cy="369846"/>
          </a:xfrm>
          <a:prstGeom prst="rect">
            <a:avLst/>
          </a:prstGeom>
          <a:solidFill>
            <a:schemeClr val="bg1"/>
          </a:solidFill>
        </p:spPr>
        <p:txBody>
          <a:bodyPr wrap="none" rtlCol="0">
            <a:spAutoFit/>
          </a:bodyPr>
          <a:lstStyle/>
          <a:p>
            <a:pPr algn="ctr">
              <a:lnSpc>
                <a:spcPct val="90000"/>
              </a:lnSpc>
            </a:pPr>
            <a:r>
              <a:rPr lang="en-US" sz="2003" i="1" dirty="0">
                <a:solidFill>
                  <a:srgbClr val="990000"/>
                </a:solidFill>
                <a:latin typeface="Arial" charset="0"/>
                <a:cs typeface="ＭＳ Ｐゴシック" charset="0"/>
              </a:rPr>
              <a:t>2x every 9.8 years</a:t>
            </a:r>
          </a:p>
        </p:txBody>
      </p:sp>
      <p:graphicFrame>
        <p:nvGraphicFramePr>
          <p:cNvPr id="6" name="Chart 5">
            <a:extLst>
              <a:ext uri="{FF2B5EF4-FFF2-40B4-BE49-F238E27FC236}">
                <a16:creationId xmlns:a16="http://schemas.microsoft.com/office/drawing/2014/main" id="{5BA5AFFD-F153-5D45-A55A-0184FA001C80}"/>
              </a:ext>
            </a:extLst>
          </p:cNvPr>
          <p:cNvGraphicFramePr>
            <a:graphicFrameLocks/>
          </p:cNvGraphicFramePr>
          <p:nvPr>
            <p:extLst>
              <p:ext uri="{D42A27DB-BD31-4B8C-83A1-F6EECF244321}">
                <p14:modId xmlns:p14="http://schemas.microsoft.com/office/powerpoint/2010/main" val="2225787383"/>
              </p:ext>
            </p:extLst>
          </p:nvPr>
        </p:nvGraphicFramePr>
        <p:xfrm>
          <a:off x="694279" y="1051560"/>
          <a:ext cx="7962041" cy="548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1817379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Chip Size Extrapolation</a:t>
            </a:r>
          </a:p>
        </p:txBody>
      </p:sp>
      <p:sp>
        <p:nvSpPr>
          <p:cNvPr id="4" name="TextBox 3"/>
          <p:cNvSpPr txBox="1"/>
          <p:nvPr/>
        </p:nvSpPr>
        <p:spPr>
          <a:xfrm>
            <a:off x="7470885" y="1445044"/>
            <a:ext cx="1345507" cy="425323"/>
          </a:xfrm>
          <a:prstGeom prst="rect">
            <a:avLst/>
          </a:prstGeom>
          <a:solidFill>
            <a:schemeClr val="bg1"/>
          </a:solidFill>
        </p:spPr>
        <p:txBody>
          <a:bodyPr wrap="none" rtlCol="0">
            <a:spAutoFit/>
          </a:bodyPr>
          <a:lstStyle/>
          <a:p>
            <a:pPr algn="ctr">
              <a:lnSpc>
                <a:spcPct val="90000"/>
              </a:lnSpc>
            </a:pPr>
            <a:r>
              <a:rPr lang="en-US" sz="2403">
                <a:solidFill>
                  <a:srgbClr val="990000"/>
                </a:solidFill>
                <a:latin typeface="Arial" charset="0"/>
                <a:cs typeface="ＭＳ Ｐゴシック" charset="0"/>
              </a:rPr>
              <a:t>147 </a:t>
            </a:r>
            <a:r>
              <a:rPr lang="en-US" sz="2403" dirty="0">
                <a:solidFill>
                  <a:srgbClr val="990000"/>
                </a:solidFill>
                <a:latin typeface="Arial" charset="0"/>
                <a:cs typeface="ＭＳ Ｐゴシック" charset="0"/>
              </a:rPr>
              <a:t>cm</a:t>
            </a:r>
            <a:r>
              <a:rPr lang="en-US" sz="2403" baseline="30000" dirty="0">
                <a:solidFill>
                  <a:srgbClr val="990000"/>
                </a:solidFill>
                <a:latin typeface="Arial" charset="0"/>
                <a:cs typeface="ＭＳ Ｐゴシック" charset="0"/>
              </a:rPr>
              <a:t>2</a:t>
            </a:r>
          </a:p>
        </p:txBody>
      </p:sp>
      <p:graphicFrame>
        <p:nvGraphicFramePr>
          <p:cNvPr id="5" name="Chart 4">
            <a:extLst>
              <a:ext uri="{FF2B5EF4-FFF2-40B4-BE49-F238E27FC236}">
                <a16:creationId xmlns:a16="http://schemas.microsoft.com/office/drawing/2014/main" id="{09FCA9A4-C4F8-1A47-9177-92F6A826DE93}"/>
              </a:ext>
            </a:extLst>
          </p:cNvPr>
          <p:cNvGraphicFramePr>
            <a:graphicFrameLocks/>
          </p:cNvGraphicFramePr>
          <p:nvPr>
            <p:extLst>
              <p:ext uri="{D42A27DB-BD31-4B8C-83A1-F6EECF244321}">
                <p14:modId xmlns:p14="http://schemas.microsoft.com/office/powerpoint/2010/main" val="2487301302"/>
              </p:ext>
            </p:extLst>
          </p:nvPr>
        </p:nvGraphicFramePr>
        <p:xfrm>
          <a:off x="698724" y="1143000"/>
          <a:ext cx="8033796" cy="56083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1057305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Extrapolation: The iPhone XXX</a:t>
            </a:r>
          </a:p>
        </p:txBody>
      </p:sp>
      <p:grpSp>
        <p:nvGrpSpPr>
          <p:cNvPr id="7" name="Group 6"/>
          <p:cNvGrpSpPr/>
          <p:nvPr/>
        </p:nvGrpSpPr>
        <p:grpSpPr>
          <a:xfrm>
            <a:off x="1061925" y="1139820"/>
            <a:ext cx="3150982" cy="5105243"/>
            <a:chOff x="1060450" y="1517650"/>
            <a:chExt cx="3146606" cy="5098152"/>
          </a:xfrm>
        </p:grpSpPr>
        <p:pic>
          <p:nvPicPr>
            <p:cNvPr id="4" name="Picture 3"/>
            <p:cNvPicPr>
              <a:picLocks noChangeAspect="1"/>
            </p:cNvPicPr>
            <p:nvPr/>
          </p:nvPicPr>
          <p:blipFill>
            <a:blip r:embed="rId2"/>
            <a:stretch>
              <a:fillRect/>
            </a:stretch>
          </p:blipFill>
          <p:spPr>
            <a:xfrm>
              <a:off x="1060450" y="2736850"/>
              <a:ext cx="3146606" cy="3878952"/>
            </a:xfrm>
            <a:prstGeom prst="rect">
              <a:avLst/>
            </a:prstGeom>
          </p:spPr>
        </p:pic>
        <p:sp>
          <p:nvSpPr>
            <p:cNvPr id="5" name="TextBox 4"/>
            <p:cNvSpPr txBox="1"/>
            <p:nvPr/>
          </p:nvSpPr>
          <p:spPr>
            <a:xfrm>
              <a:off x="1698867" y="1517650"/>
              <a:ext cx="1869773" cy="1200329"/>
            </a:xfrm>
            <a:prstGeom prst="rect">
              <a:avLst/>
            </a:prstGeom>
            <a:noFill/>
          </p:spPr>
          <p:txBody>
            <a:bodyPr wrap="none" rtlCol="0">
              <a:spAutoFit/>
            </a:bodyPr>
            <a:lstStyle/>
            <a:p>
              <a:pPr algn="ctr"/>
              <a:r>
                <a:rPr lang="en-US" sz="1803" dirty="0">
                  <a:solidFill>
                    <a:srgbClr val="000066"/>
                  </a:solidFill>
                  <a:latin typeface="Arial" charset="0"/>
                  <a:cs typeface="ＭＳ Ｐゴシック" charset="0"/>
                </a:rPr>
                <a:t>Apple A111</a:t>
              </a:r>
            </a:p>
            <a:p>
              <a:pPr algn="ctr"/>
              <a:r>
                <a:rPr lang="en-US" sz="1803" dirty="0">
                  <a:solidFill>
                    <a:srgbClr val="000066"/>
                  </a:solidFill>
                  <a:latin typeface="Arial" charset="0"/>
                  <a:cs typeface="ＭＳ Ｐゴシック" charset="0"/>
                </a:rPr>
                <a:t>2065</a:t>
              </a:r>
            </a:p>
            <a:p>
              <a:pPr algn="ctr"/>
              <a:r>
                <a:rPr lang="en-US" sz="1803" dirty="0">
                  <a:solidFill>
                    <a:srgbClr val="000066"/>
                  </a:solidFill>
                  <a:latin typeface="Arial" charset="0"/>
                  <a:cs typeface="ＭＳ Ｐゴシック" charset="0"/>
                </a:rPr>
                <a:t>10</a:t>
              </a:r>
              <a:r>
                <a:rPr lang="en-US" sz="1803" baseline="30000" dirty="0">
                  <a:solidFill>
                    <a:srgbClr val="000066"/>
                  </a:solidFill>
                  <a:latin typeface="Arial" charset="0"/>
                  <a:cs typeface="ＭＳ Ｐゴシック" charset="0"/>
                </a:rPr>
                <a:t>17</a:t>
              </a:r>
              <a:r>
                <a:rPr lang="en-US" sz="1803" dirty="0">
                  <a:solidFill>
                    <a:srgbClr val="000066"/>
                  </a:solidFill>
                  <a:latin typeface="Arial" charset="0"/>
                  <a:cs typeface="ＭＳ Ｐゴシック" charset="0"/>
                </a:rPr>
                <a:t> transistors</a:t>
              </a:r>
            </a:p>
            <a:p>
              <a:pPr algn="ctr"/>
              <a:r>
                <a:rPr lang="en-US" sz="1803" dirty="0">
                  <a:solidFill>
                    <a:srgbClr val="000066"/>
                  </a:solidFill>
                  <a:latin typeface="Arial" charset="0"/>
                  <a:cs typeface="ＭＳ Ｐゴシック" charset="0"/>
                </a:rPr>
                <a:t>147 cm</a:t>
              </a:r>
              <a:r>
                <a:rPr lang="en-US" sz="1803" baseline="30000" dirty="0">
                  <a:solidFill>
                    <a:srgbClr val="000066"/>
                  </a:solidFill>
                  <a:latin typeface="Arial" charset="0"/>
                  <a:cs typeface="ＭＳ Ｐゴシック" charset="0"/>
                </a:rPr>
                <a:t>2</a:t>
              </a:r>
            </a:p>
          </p:txBody>
        </p:sp>
      </p:grpSp>
      <p:pic>
        <p:nvPicPr>
          <p:cNvPr id="6" name="Picture 5"/>
          <p:cNvPicPr>
            <a:picLocks noChangeAspect="1"/>
          </p:cNvPicPr>
          <p:nvPr/>
        </p:nvPicPr>
        <p:blipFill>
          <a:blip r:embed="rId3"/>
          <a:stretch>
            <a:fillRect/>
          </a:stretch>
        </p:blipFill>
        <p:spPr>
          <a:xfrm>
            <a:off x="4800918" y="2897607"/>
            <a:ext cx="3662687" cy="1589671"/>
          </a:xfrm>
          <a:prstGeom prst="rect">
            <a:avLst/>
          </a:prstGeom>
        </p:spPr>
      </p:pic>
    </p:spTree>
    <p:extLst>
      <p:ext uri="{BB962C8B-B14F-4D97-AF65-F5344CB8AC3E}">
        <p14:creationId xmlns:p14="http://schemas.microsoft.com/office/powerpoint/2010/main" val="615344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27410" y="3276388"/>
            <a:ext cx="5501022" cy="3223928"/>
          </a:xfrm>
          <a:prstGeom prst="rect">
            <a:avLst/>
          </a:prstGeom>
        </p:spPr>
        <p:style>
          <a:lnRef idx="0">
            <a:schemeClr val="accent3"/>
          </a:lnRef>
          <a:fillRef idx="3">
            <a:schemeClr val="accent3"/>
          </a:fillRef>
          <a:effectRef idx="3">
            <a:schemeClr val="accent3"/>
          </a:effectRef>
          <a:fontRef idx="minor">
            <a:schemeClr val="lt1"/>
          </a:fontRef>
        </p:style>
      </p:pic>
      <p:sp>
        <p:nvSpPr>
          <p:cNvPr id="6" name="Title 5"/>
          <p:cNvSpPr>
            <a:spLocks noGrp="1"/>
          </p:cNvSpPr>
          <p:nvPr>
            <p:ph type="title"/>
          </p:nvPr>
        </p:nvSpPr>
        <p:spPr/>
        <p:txBody>
          <a:bodyPr/>
          <a:lstStyle/>
          <a:p>
            <a:r>
              <a:rPr lang="en-US" dirty="0"/>
              <a:t>Moore’s Law Origins</a:t>
            </a:r>
          </a:p>
        </p:txBody>
      </p:sp>
      <p:grpSp>
        <p:nvGrpSpPr>
          <p:cNvPr id="17" name="Group 16"/>
          <p:cNvGrpSpPr/>
          <p:nvPr/>
        </p:nvGrpSpPr>
        <p:grpSpPr>
          <a:xfrm>
            <a:off x="222559" y="1292432"/>
            <a:ext cx="2950498" cy="4337757"/>
            <a:chOff x="222250" y="1289050"/>
            <a:chExt cx="2946400" cy="4331732"/>
          </a:xfrm>
        </p:grpSpPr>
        <p:sp>
          <p:nvSpPr>
            <p:cNvPr id="13" name="TextBox 12"/>
            <p:cNvSpPr txBox="1"/>
            <p:nvPr/>
          </p:nvSpPr>
          <p:spPr>
            <a:xfrm>
              <a:off x="858886" y="5251450"/>
              <a:ext cx="1673129" cy="369332"/>
            </a:xfrm>
            <a:prstGeom prst="rect">
              <a:avLst/>
            </a:prstGeom>
            <a:noFill/>
          </p:spPr>
          <p:txBody>
            <a:bodyPr wrap="none" rtlCol="0">
              <a:spAutoFit/>
            </a:bodyPr>
            <a:lstStyle/>
            <a:p>
              <a:pPr algn="ctr"/>
              <a:r>
                <a:rPr lang="en-US" sz="1803" dirty="0">
                  <a:solidFill>
                    <a:srgbClr val="000066"/>
                  </a:solidFill>
                  <a:latin typeface="Arial" charset="0"/>
                  <a:cs typeface="ＭＳ Ｐゴシック" charset="0"/>
                </a:rPr>
                <a:t>April 19, 1965</a:t>
              </a:r>
            </a:p>
          </p:txBody>
        </p:sp>
        <p:pic>
          <p:nvPicPr>
            <p:cNvPr id="14" name="Picture 13"/>
            <p:cNvPicPr>
              <a:picLocks noChangeAspect="1"/>
            </p:cNvPicPr>
            <p:nvPr/>
          </p:nvPicPr>
          <p:blipFill>
            <a:blip r:embed="rId3"/>
            <a:stretch>
              <a:fillRect/>
            </a:stretch>
          </p:blipFill>
          <p:spPr>
            <a:xfrm>
              <a:off x="222250" y="1289050"/>
              <a:ext cx="2946400" cy="3810000"/>
            </a:xfrm>
            <a:prstGeom prst="rect">
              <a:avLst/>
            </a:prstGeom>
          </p:spPr>
        </p:pic>
      </p:grpSp>
      <p:pic>
        <p:nvPicPr>
          <p:cNvPr id="15" name="Picture 14"/>
          <p:cNvPicPr>
            <a:picLocks noChangeAspect="1"/>
          </p:cNvPicPr>
          <p:nvPr/>
        </p:nvPicPr>
        <p:blipFill>
          <a:blip r:embed="rId4"/>
          <a:stretch>
            <a:fillRect/>
          </a:stretch>
        </p:blipFill>
        <p:spPr>
          <a:xfrm>
            <a:off x="6098120" y="376761"/>
            <a:ext cx="2369651" cy="2740656"/>
          </a:xfrm>
          <a:prstGeom prst="rect">
            <a:avLst/>
          </a:prstGeom>
        </p:spPr>
      </p:pic>
    </p:spTree>
    <p:extLst>
      <p:ext uri="{BB962C8B-B14F-4D97-AF65-F5344CB8AC3E}">
        <p14:creationId xmlns:p14="http://schemas.microsoft.com/office/powerpoint/2010/main" val="9702752"/>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Transistors Have Gotten Smaller</a:t>
            </a:r>
          </a:p>
        </p:txBody>
      </p:sp>
      <p:sp>
        <p:nvSpPr>
          <p:cNvPr id="8" name="Content Placeholder 7"/>
          <p:cNvSpPr>
            <a:spLocks noGrp="1"/>
          </p:cNvSpPr>
          <p:nvPr>
            <p:ph idx="1"/>
          </p:nvPr>
        </p:nvSpPr>
        <p:spPr>
          <a:xfrm>
            <a:off x="290918" y="1368739"/>
            <a:ext cx="8306223" cy="1294022"/>
          </a:xfrm>
        </p:spPr>
        <p:txBody>
          <a:bodyPr/>
          <a:lstStyle/>
          <a:p>
            <a:pPr lvl="1"/>
            <a:r>
              <a:rPr lang="en-US" dirty="0"/>
              <a:t>Area </a:t>
            </a:r>
            <a:r>
              <a:rPr lang="en-US" i="1" dirty="0"/>
              <a:t>A</a:t>
            </a:r>
          </a:p>
          <a:p>
            <a:pPr lvl="1"/>
            <a:r>
              <a:rPr lang="en-US" i="1" dirty="0"/>
              <a:t>N</a:t>
            </a:r>
            <a:r>
              <a:rPr lang="en-US" dirty="0"/>
              <a:t> devices</a:t>
            </a:r>
          </a:p>
          <a:p>
            <a:pPr lvl="1"/>
            <a:r>
              <a:rPr lang="en-US" dirty="0"/>
              <a:t>Linear Scale </a:t>
            </a:r>
            <a:r>
              <a:rPr lang="en-US" i="1" dirty="0"/>
              <a:t>L</a:t>
            </a:r>
          </a:p>
        </p:txBody>
      </p:sp>
      <p:graphicFrame>
        <p:nvGraphicFramePr>
          <p:cNvPr id="7" name="Object 6"/>
          <p:cNvGraphicFramePr>
            <a:graphicFrameLocks noChangeAspect="1"/>
          </p:cNvGraphicFramePr>
          <p:nvPr>
            <p:extLst/>
          </p:nvPr>
        </p:nvGraphicFramePr>
        <p:xfrm>
          <a:off x="3503716" y="1475249"/>
          <a:ext cx="3496340" cy="1081001"/>
        </p:xfrm>
        <a:graphic>
          <a:graphicData uri="http://schemas.openxmlformats.org/presentationml/2006/ole">
            <mc:AlternateContent xmlns:mc="http://schemas.openxmlformats.org/markup-compatibility/2006">
              <mc:Choice xmlns:v="urn:schemas-microsoft-com:vml" Requires="v">
                <p:oleObj spid="_x0000_s8210" name="Equation" r:id="rId3" imgW="1104900" imgH="317500" progId="Equation.3">
                  <p:embed/>
                </p:oleObj>
              </mc:Choice>
              <mc:Fallback>
                <p:oleObj name="Equation" r:id="rId3" imgW="1104900" imgH="317500" progId="Equation.3">
                  <p:embed/>
                  <p:pic>
                    <p:nvPicPr>
                      <p:cNvPr id="0" name=""/>
                      <p:cNvPicPr/>
                      <p:nvPr/>
                    </p:nvPicPr>
                    <p:blipFill>
                      <a:blip r:embed="rId4"/>
                      <a:stretch>
                        <a:fillRect/>
                      </a:stretch>
                    </p:blipFill>
                    <p:spPr>
                      <a:xfrm>
                        <a:off x="3503716" y="1475249"/>
                        <a:ext cx="3496340" cy="1081001"/>
                      </a:xfrm>
                      <a:prstGeom prst="rect">
                        <a:avLst/>
                      </a:prstGeom>
                    </p:spPr>
                  </p:pic>
                </p:oleObj>
              </mc:Fallback>
            </mc:AlternateContent>
          </a:graphicData>
        </a:graphic>
      </p:graphicFrame>
      <p:sp>
        <p:nvSpPr>
          <p:cNvPr id="12" name="Rectangle 11"/>
          <p:cNvSpPr/>
          <p:nvPr/>
        </p:nvSpPr>
        <p:spPr bwMode="auto">
          <a:xfrm>
            <a:off x="4220513" y="4364190"/>
            <a:ext cx="92526" cy="342493"/>
          </a:xfrm>
          <a:prstGeom prst="rect">
            <a:avLst/>
          </a:prstGeom>
          <a:solidFill>
            <a:schemeClr val="bg1"/>
          </a:solidFill>
          <a:ln w="19050" cap="flat" cmpd="sng" algn="ctr">
            <a:solidFill>
              <a:schemeClr val="bg1">
                <a:lumMod val="50000"/>
              </a:schemeClr>
            </a:solidFill>
            <a:prstDash val="solid"/>
            <a:round/>
            <a:headEnd type="none" w="med" len="med"/>
            <a:tailEnd type="triangle" w="sm" len="sm"/>
          </a:ln>
          <a:effectLst/>
          <a:extLst/>
        </p:spPr>
        <p:txBody>
          <a:bodyPr vert="horz" wrap="none" lIns="45784" tIns="45784" rIns="45784" bIns="45784" numCol="1" rtlCol="0" anchor="ctr" anchorCtr="0" compatLnSpc="1">
            <a:prstTxWarp prst="textNoShape">
              <a:avLst/>
            </a:prstTxWarp>
            <a:spAutoFit/>
          </a:bodyPr>
          <a:lstStyle/>
          <a:p>
            <a:pPr algn="ctr">
              <a:lnSpc>
                <a:spcPct val="90000"/>
              </a:lnSpc>
            </a:pPr>
            <a:endParaRPr lang="en-US" sz="1803">
              <a:solidFill>
                <a:srgbClr val="000066"/>
              </a:solidFill>
              <a:latin typeface="Arial" charset="0"/>
              <a:cs typeface="ＭＳ Ｐゴシック" charset="0"/>
            </a:endParaRPr>
          </a:p>
        </p:txBody>
      </p:sp>
      <p:grpSp>
        <p:nvGrpSpPr>
          <p:cNvPr id="11" name="Group 10"/>
          <p:cNvGrpSpPr/>
          <p:nvPr/>
        </p:nvGrpSpPr>
        <p:grpSpPr>
          <a:xfrm>
            <a:off x="1138231" y="3200082"/>
            <a:ext cx="6217348" cy="2638915"/>
            <a:chOff x="1136650" y="3194050"/>
            <a:chExt cx="6208713" cy="2635250"/>
          </a:xfrm>
        </p:grpSpPr>
        <p:grpSp>
          <p:nvGrpSpPr>
            <p:cNvPr id="10" name="Group 9"/>
            <p:cNvGrpSpPr/>
            <p:nvPr/>
          </p:nvGrpSpPr>
          <p:grpSpPr>
            <a:xfrm>
              <a:off x="1136650" y="3194050"/>
              <a:ext cx="6208713" cy="577850"/>
              <a:chOff x="1365250" y="3194050"/>
              <a:chExt cx="6208713" cy="577850"/>
            </a:xfrm>
          </p:grpSpPr>
          <p:pic>
            <p:nvPicPr>
              <p:cNvPr id="9" name="Picture 8"/>
              <p:cNvPicPr>
                <a:picLocks noChangeAspect="1"/>
              </p:cNvPicPr>
              <p:nvPr/>
            </p:nvPicPr>
            <p:blipFill>
              <a:blip r:embed="rId5"/>
              <a:stretch>
                <a:fillRect/>
              </a:stretch>
            </p:blipFill>
            <p:spPr>
              <a:xfrm>
                <a:off x="1365250" y="3194050"/>
                <a:ext cx="722313" cy="577850"/>
              </a:xfrm>
              <a:prstGeom prst="rect">
                <a:avLst/>
              </a:prstGeom>
            </p:spPr>
          </p:pic>
          <p:pic>
            <p:nvPicPr>
              <p:cNvPr id="16" name="Picture 15"/>
              <p:cNvPicPr>
                <a:picLocks noChangeAspect="1"/>
              </p:cNvPicPr>
              <p:nvPr/>
            </p:nvPicPr>
            <p:blipFill>
              <a:blip r:embed="rId5"/>
              <a:stretch>
                <a:fillRect/>
              </a:stretch>
            </p:blipFill>
            <p:spPr>
              <a:xfrm>
                <a:off x="2279650" y="3194050"/>
                <a:ext cx="722313" cy="577850"/>
              </a:xfrm>
              <a:prstGeom prst="rect">
                <a:avLst/>
              </a:prstGeom>
            </p:spPr>
          </p:pic>
          <p:pic>
            <p:nvPicPr>
              <p:cNvPr id="17" name="Picture 16"/>
              <p:cNvPicPr>
                <a:picLocks noChangeAspect="1"/>
              </p:cNvPicPr>
              <p:nvPr/>
            </p:nvPicPr>
            <p:blipFill>
              <a:blip r:embed="rId5"/>
              <a:stretch>
                <a:fillRect/>
              </a:stretch>
            </p:blipFill>
            <p:spPr>
              <a:xfrm>
                <a:off x="3194050" y="3194050"/>
                <a:ext cx="722313" cy="577850"/>
              </a:xfrm>
              <a:prstGeom prst="rect">
                <a:avLst/>
              </a:prstGeom>
            </p:spPr>
          </p:pic>
          <p:pic>
            <p:nvPicPr>
              <p:cNvPr id="18" name="Picture 17"/>
              <p:cNvPicPr>
                <a:picLocks noChangeAspect="1"/>
              </p:cNvPicPr>
              <p:nvPr/>
            </p:nvPicPr>
            <p:blipFill>
              <a:blip r:embed="rId5"/>
              <a:stretch>
                <a:fillRect/>
              </a:stretch>
            </p:blipFill>
            <p:spPr>
              <a:xfrm>
                <a:off x="4108450" y="3194050"/>
                <a:ext cx="722313" cy="577850"/>
              </a:xfrm>
              <a:prstGeom prst="rect">
                <a:avLst/>
              </a:prstGeom>
            </p:spPr>
          </p:pic>
          <p:pic>
            <p:nvPicPr>
              <p:cNvPr id="19" name="Picture 18"/>
              <p:cNvPicPr>
                <a:picLocks noChangeAspect="1"/>
              </p:cNvPicPr>
              <p:nvPr/>
            </p:nvPicPr>
            <p:blipFill>
              <a:blip r:embed="rId5"/>
              <a:stretch>
                <a:fillRect/>
              </a:stretch>
            </p:blipFill>
            <p:spPr>
              <a:xfrm>
                <a:off x="5022850" y="3194050"/>
                <a:ext cx="722313" cy="577850"/>
              </a:xfrm>
              <a:prstGeom prst="rect">
                <a:avLst/>
              </a:prstGeom>
            </p:spPr>
          </p:pic>
          <p:pic>
            <p:nvPicPr>
              <p:cNvPr id="20" name="Picture 19"/>
              <p:cNvPicPr>
                <a:picLocks noChangeAspect="1"/>
              </p:cNvPicPr>
              <p:nvPr/>
            </p:nvPicPr>
            <p:blipFill>
              <a:blip r:embed="rId5"/>
              <a:stretch>
                <a:fillRect/>
              </a:stretch>
            </p:blipFill>
            <p:spPr>
              <a:xfrm>
                <a:off x="5937250" y="3194050"/>
                <a:ext cx="722313" cy="577850"/>
              </a:xfrm>
              <a:prstGeom prst="rect">
                <a:avLst/>
              </a:prstGeom>
            </p:spPr>
          </p:pic>
          <p:pic>
            <p:nvPicPr>
              <p:cNvPr id="21" name="Picture 20"/>
              <p:cNvPicPr>
                <a:picLocks noChangeAspect="1"/>
              </p:cNvPicPr>
              <p:nvPr/>
            </p:nvPicPr>
            <p:blipFill>
              <a:blip r:embed="rId5"/>
              <a:stretch>
                <a:fillRect/>
              </a:stretch>
            </p:blipFill>
            <p:spPr>
              <a:xfrm>
                <a:off x="6851650" y="3194050"/>
                <a:ext cx="722313" cy="577850"/>
              </a:xfrm>
              <a:prstGeom prst="rect">
                <a:avLst/>
              </a:prstGeom>
            </p:spPr>
          </p:pic>
        </p:grpSp>
        <p:grpSp>
          <p:nvGrpSpPr>
            <p:cNvPr id="23" name="Group 22"/>
            <p:cNvGrpSpPr/>
            <p:nvPr/>
          </p:nvGrpSpPr>
          <p:grpSpPr>
            <a:xfrm>
              <a:off x="1136650" y="3879850"/>
              <a:ext cx="6208713" cy="577850"/>
              <a:chOff x="1365250" y="3194050"/>
              <a:chExt cx="6208713" cy="577850"/>
            </a:xfrm>
          </p:grpSpPr>
          <p:pic>
            <p:nvPicPr>
              <p:cNvPr id="24" name="Picture 23"/>
              <p:cNvPicPr>
                <a:picLocks noChangeAspect="1"/>
              </p:cNvPicPr>
              <p:nvPr/>
            </p:nvPicPr>
            <p:blipFill>
              <a:blip r:embed="rId5"/>
              <a:stretch>
                <a:fillRect/>
              </a:stretch>
            </p:blipFill>
            <p:spPr>
              <a:xfrm>
                <a:off x="1365250" y="3194050"/>
                <a:ext cx="722313" cy="577850"/>
              </a:xfrm>
              <a:prstGeom prst="rect">
                <a:avLst/>
              </a:prstGeom>
            </p:spPr>
          </p:pic>
          <p:pic>
            <p:nvPicPr>
              <p:cNvPr id="25" name="Picture 24"/>
              <p:cNvPicPr>
                <a:picLocks noChangeAspect="1"/>
              </p:cNvPicPr>
              <p:nvPr/>
            </p:nvPicPr>
            <p:blipFill>
              <a:blip r:embed="rId5"/>
              <a:stretch>
                <a:fillRect/>
              </a:stretch>
            </p:blipFill>
            <p:spPr>
              <a:xfrm>
                <a:off x="2279650" y="3194050"/>
                <a:ext cx="722313" cy="577850"/>
              </a:xfrm>
              <a:prstGeom prst="rect">
                <a:avLst/>
              </a:prstGeom>
            </p:spPr>
          </p:pic>
          <p:pic>
            <p:nvPicPr>
              <p:cNvPr id="26" name="Picture 25"/>
              <p:cNvPicPr>
                <a:picLocks noChangeAspect="1"/>
              </p:cNvPicPr>
              <p:nvPr/>
            </p:nvPicPr>
            <p:blipFill>
              <a:blip r:embed="rId5"/>
              <a:stretch>
                <a:fillRect/>
              </a:stretch>
            </p:blipFill>
            <p:spPr>
              <a:xfrm>
                <a:off x="3194050" y="3194050"/>
                <a:ext cx="722313" cy="577850"/>
              </a:xfrm>
              <a:prstGeom prst="rect">
                <a:avLst/>
              </a:prstGeom>
            </p:spPr>
          </p:pic>
          <p:pic>
            <p:nvPicPr>
              <p:cNvPr id="27" name="Picture 26"/>
              <p:cNvPicPr>
                <a:picLocks noChangeAspect="1"/>
              </p:cNvPicPr>
              <p:nvPr/>
            </p:nvPicPr>
            <p:blipFill>
              <a:blip r:embed="rId5"/>
              <a:stretch>
                <a:fillRect/>
              </a:stretch>
            </p:blipFill>
            <p:spPr>
              <a:xfrm>
                <a:off x="4108450" y="3194050"/>
                <a:ext cx="722313" cy="577850"/>
              </a:xfrm>
              <a:prstGeom prst="rect">
                <a:avLst/>
              </a:prstGeom>
            </p:spPr>
          </p:pic>
          <p:pic>
            <p:nvPicPr>
              <p:cNvPr id="28" name="Picture 27"/>
              <p:cNvPicPr>
                <a:picLocks noChangeAspect="1"/>
              </p:cNvPicPr>
              <p:nvPr/>
            </p:nvPicPr>
            <p:blipFill>
              <a:blip r:embed="rId5"/>
              <a:stretch>
                <a:fillRect/>
              </a:stretch>
            </p:blipFill>
            <p:spPr>
              <a:xfrm>
                <a:off x="5022850" y="3194050"/>
                <a:ext cx="722313" cy="577850"/>
              </a:xfrm>
              <a:prstGeom prst="rect">
                <a:avLst/>
              </a:prstGeom>
            </p:spPr>
          </p:pic>
          <p:pic>
            <p:nvPicPr>
              <p:cNvPr id="29" name="Picture 28"/>
              <p:cNvPicPr>
                <a:picLocks noChangeAspect="1"/>
              </p:cNvPicPr>
              <p:nvPr/>
            </p:nvPicPr>
            <p:blipFill>
              <a:blip r:embed="rId5"/>
              <a:stretch>
                <a:fillRect/>
              </a:stretch>
            </p:blipFill>
            <p:spPr>
              <a:xfrm>
                <a:off x="5937250" y="3194050"/>
                <a:ext cx="722313" cy="577850"/>
              </a:xfrm>
              <a:prstGeom prst="rect">
                <a:avLst/>
              </a:prstGeom>
            </p:spPr>
          </p:pic>
          <p:pic>
            <p:nvPicPr>
              <p:cNvPr id="30" name="Picture 29"/>
              <p:cNvPicPr>
                <a:picLocks noChangeAspect="1"/>
              </p:cNvPicPr>
              <p:nvPr/>
            </p:nvPicPr>
            <p:blipFill>
              <a:blip r:embed="rId5"/>
              <a:stretch>
                <a:fillRect/>
              </a:stretch>
            </p:blipFill>
            <p:spPr>
              <a:xfrm>
                <a:off x="6851650" y="3194050"/>
                <a:ext cx="722313" cy="577850"/>
              </a:xfrm>
              <a:prstGeom prst="rect">
                <a:avLst/>
              </a:prstGeom>
            </p:spPr>
          </p:pic>
        </p:grpSp>
        <p:grpSp>
          <p:nvGrpSpPr>
            <p:cNvPr id="31" name="Group 30"/>
            <p:cNvGrpSpPr/>
            <p:nvPr/>
          </p:nvGrpSpPr>
          <p:grpSpPr>
            <a:xfrm>
              <a:off x="1136650" y="4565650"/>
              <a:ext cx="6208713" cy="577850"/>
              <a:chOff x="1365250" y="3194050"/>
              <a:chExt cx="6208713" cy="577850"/>
            </a:xfrm>
          </p:grpSpPr>
          <p:pic>
            <p:nvPicPr>
              <p:cNvPr id="32" name="Picture 31"/>
              <p:cNvPicPr>
                <a:picLocks noChangeAspect="1"/>
              </p:cNvPicPr>
              <p:nvPr/>
            </p:nvPicPr>
            <p:blipFill>
              <a:blip r:embed="rId5"/>
              <a:stretch>
                <a:fillRect/>
              </a:stretch>
            </p:blipFill>
            <p:spPr>
              <a:xfrm>
                <a:off x="1365250" y="3194050"/>
                <a:ext cx="722313" cy="577850"/>
              </a:xfrm>
              <a:prstGeom prst="rect">
                <a:avLst/>
              </a:prstGeom>
            </p:spPr>
          </p:pic>
          <p:pic>
            <p:nvPicPr>
              <p:cNvPr id="33" name="Picture 32"/>
              <p:cNvPicPr>
                <a:picLocks noChangeAspect="1"/>
              </p:cNvPicPr>
              <p:nvPr/>
            </p:nvPicPr>
            <p:blipFill>
              <a:blip r:embed="rId5"/>
              <a:stretch>
                <a:fillRect/>
              </a:stretch>
            </p:blipFill>
            <p:spPr>
              <a:xfrm>
                <a:off x="2279650" y="3194050"/>
                <a:ext cx="722313" cy="577850"/>
              </a:xfrm>
              <a:prstGeom prst="rect">
                <a:avLst/>
              </a:prstGeom>
            </p:spPr>
          </p:pic>
          <p:pic>
            <p:nvPicPr>
              <p:cNvPr id="34" name="Picture 33"/>
              <p:cNvPicPr>
                <a:picLocks noChangeAspect="1"/>
              </p:cNvPicPr>
              <p:nvPr/>
            </p:nvPicPr>
            <p:blipFill>
              <a:blip r:embed="rId5"/>
              <a:stretch>
                <a:fillRect/>
              </a:stretch>
            </p:blipFill>
            <p:spPr>
              <a:xfrm>
                <a:off x="3194050" y="3194050"/>
                <a:ext cx="722313" cy="577850"/>
              </a:xfrm>
              <a:prstGeom prst="rect">
                <a:avLst/>
              </a:prstGeom>
            </p:spPr>
          </p:pic>
          <p:pic>
            <p:nvPicPr>
              <p:cNvPr id="35" name="Picture 34"/>
              <p:cNvPicPr>
                <a:picLocks noChangeAspect="1"/>
              </p:cNvPicPr>
              <p:nvPr/>
            </p:nvPicPr>
            <p:blipFill>
              <a:blip r:embed="rId5"/>
              <a:stretch>
                <a:fillRect/>
              </a:stretch>
            </p:blipFill>
            <p:spPr>
              <a:xfrm>
                <a:off x="4108450" y="3194050"/>
                <a:ext cx="722313" cy="577850"/>
              </a:xfrm>
              <a:prstGeom prst="rect">
                <a:avLst/>
              </a:prstGeom>
            </p:spPr>
          </p:pic>
          <p:pic>
            <p:nvPicPr>
              <p:cNvPr id="36" name="Picture 35"/>
              <p:cNvPicPr>
                <a:picLocks noChangeAspect="1"/>
              </p:cNvPicPr>
              <p:nvPr/>
            </p:nvPicPr>
            <p:blipFill>
              <a:blip r:embed="rId5"/>
              <a:stretch>
                <a:fillRect/>
              </a:stretch>
            </p:blipFill>
            <p:spPr>
              <a:xfrm>
                <a:off x="5022850" y="3194050"/>
                <a:ext cx="722313" cy="577850"/>
              </a:xfrm>
              <a:prstGeom prst="rect">
                <a:avLst/>
              </a:prstGeom>
            </p:spPr>
          </p:pic>
          <p:pic>
            <p:nvPicPr>
              <p:cNvPr id="37" name="Picture 36"/>
              <p:cNvPicPr>
                <a:picLocks noChangeAspect="1"/>
              </p:cNvPicPr>
              <p:nvPr/>
            </p:nvPicPr>
            <p:blipFill>
              <a:blip r:embed="rId5"/>
              <a:stretch>
                <a:fillRect/>
              </a:stretch>
            </p:blipFill>
            <p:spPr>
              <a:xfrm>
                <a:off x="5937250" y="3194050"/>
                <a:ext cx="722313" cy="577850"/>
              </a:xfrm>
              <a:prstGeom prst="rect">
                <a:avLst/>
              </a:prstGeom>
            </p:spPr>
          </p:pic>
          <p:pic>
            <p:nvPicPr>
              <p:cNvPr id="38" name="Picture 37"/>
              <p:cNvPicPr>
                <a:picLocks noChangeAspect="1"/>
              </p:cNvPicPr>
              <p:nvPr/>
            </p:nvPicPr>
            <p:blipFill>
              <a:blip r:embed="rId5"/>
              <a:stretch>
                <a:fillRect/>
              </a:stretch>
            </p:blipFill>
            <p:spPr>
              <a:xfrm>
                <a:off x="6851650" y="3194050"/>
                <a:ext cx="722313" cy="577850"/>
              </a:xfrm>
              <a:prstGeom prst="rect">
                <a:avLst/>
              </a:prstGeom>
            </p:spPr>
          </p:pic>
        </p:grpSp>
        <p:grpSp>
          <p:nvGrpSpPr>
            <p:cNvPr id="39" name="Group 38"/>
            <p:cNvGrpSpPr/>
            <p:nvPr/>
          </p:nvGrpSpPr>
          <p:grpSpPr>
            <a:xfrm>
              <a:off x="1136650" y="5251450"/>
              <a:ext cx="6208713" cy="577850"/>
              <a:chOff x="1365250" y="3194050"/>
              <a:chExt cx="6208713" cy="577850"/>
            </a:xfrm>
          </p:grpSpPr>
          <p:pic>
            <p:nvPicPr>
              <p:cNvPr id="40" name="Picture 39"/>
              <p:cNvPicPr>
                <a:picLocks noChangeAspect="1"/>
              </p:cNvPicPr>
              <p:nvPr/>
            </p:nvPicPr>
            <p:blipFill>
              <a:blip r:embed="rId5"/>
              <a:stretch>
                <a:fillRect/>
              </a:stretch>
            </p:blipFill>
            <p:spPr>
              <a:xfrm>
                <a:off x="1365250" y="3194050"/>
                <a:ext cx="722313" cy="577850"/>
              </a:xfrm>
              <a:prstGeom prst="rect">
                <a:avLst/>
              </a:prstGeom>
            </p:spPr>
          </p:pic>
          <p:pic>
            <p:nvPicPr>
              <p:cNvPr id="41" name="Picture 40"/>
              <p:cNvPicPr>
                <a:picLocks noChangeAspect="1"/>
              </p:cNvPicPr>
              <p:nvPr/>
            </p:nvPicPr>
            <p:blipFill>
              <a:blip r:embed="rId5"/>
              <a:stretch>
                <a:fillRect/>
              </a:stretch>
            </p:blipFill>
            <p:spPr>
              <a:xfrm>
                <a:off x="2279650" y="3194050"/>
                <a:ext cx="722313" cy="577850"/>
              </a:xfrm>
              <a:prstGeom prst="rect">
                <a:avLst/>
              </a:prstGeom>
            </p:spPr>
          </p:pic>
          <p:pic>
            <p:nvPicPr>
              <p:cNvPr id="42" name="Picture 41"/>
              <p:cNvPicPr>
                <a:picLocks noChangeAspect="1"/>
              </p:cNvPicPr>
              <p:nvPr/>
            </p:nvPicPr>
            <p:blipFill>
              <a:blip r:embed="rId5"/>
              <a:stretch>
                <a:fillRect/>
              </a:stretch>
            </p:blipFill>
            <p:spPr>
              <a:xfrm>
                <a:off x="3194050" y="3194050"/>
                <a:ext cx="722313" cy="577850"/>
              </a:xfrm>
              <a:prstGeom prst="rect">
                <a:avLst/>
              </a:prstGeom>
            </p:spPr>
          </p:pic>
          <p:pic>
            <p:nvPicPr>
              <p:cNvPr id="43" name="Picture 42"/>
              <p:cNvPicPr>
                <a:picLocks noChangeAspect="1"/>
              </p:cNvPicPr>
              <p:nvPr/>
            </p:nvPicPr>
            <p:blipFill>
              <a:blip r:embed="rId5"/>
              <a:stretch>
                <a:fillRect/>
              </a:stretch>
            </p:blipFill>
            <p:spPr>
              <a:xfrm>
                <a:off x="4108450" y="3194050"/>
                <a:ext cx="722313" cy="577850"/>
              </a:xfrm>
              <a:prstGeom prst="rect">
                <a:avLst/>
              </a:prstGeom>
            </p:spPr>
          </p:pic>
          <p:pic>
            <p:nvPicPr>
              <p:cNvPr id="44" name="Picture 43"/>
              <p:cNvPicPr>
                <a:picLocks noChangeAspect="1"/>
              </p:cNvPicPr>
              <p:nvPr/>
            </p:nvPicPr>
            <p:blipFill>
              <a:blip r:embed="rId5"/>
              <a:stretch>
                <a:fillRect/>
              </a:stretch>
            </p:blipFill>
            <p:spPr>
              <a:xfrm>
                <a:off x="5022850" y="3194050"/>
                <a:ext cx="722313" cy="577850"/>
              </a:xfrm>
              <a:prstGeom prst="rect">
                <a:avLst/>
              </a:prstGeom>
            </p:spPr>
          </p:pic>
          <p:pic>
            <p:nvPicPr>
              <p:cNvPr id="45" name="Picture 44"/>
              <p:cNvPicPr>
                <a:picLocks noChangeAspect="1"/>
              </p:cNvPicPr>
              <p:nvPr/>
            </p:nvPicPr>
            <p:blipFill>
              <a:blip r:embed="rId5"/>
              <a:stretch>
                <a:fillRect/>
              </a:stretch>
            </p:blipFill>
            <p:spPr>
              <a:xfrm>
                <a:off x="5937250" y="3194050"/>
                <a:ext cx="722313" cy="577850"/>
              </a:xfrm>
              <a:prstGeom prst="rect">
                <a:avLst/>
              </a:prstGeom>
            </p:spPr>
          </p:pic>
          <p:pic>
            <p:nvPicPr>
              <p:cNvPr id="46" name="Picture 45"/>
              <p:cNvPicPr>
                <a:picLocks noChangeAspect="1"/>
              </p:cNvPicPr>
              <p:nvPr/>
            </p:nvPicPr>
            <p:blipFill>
              <a:blip r:embed="rId5"/>
              <a:stretch>
                <a:fillRect/>
              </a:stretch>
            </p:blipFill>
            <p:spPr>
              <a:xfrm>
                <a:off x="6851650" y="3194050"/>
                <a:ext cx="722313" cy="577850"/>
              </a:xfrm>
              <a:prstGeom prst="rect">
                <a:avLst/>
              </a:prstGeom>
            </p:spPr>
          </p:pic>
        </p:grpSp>
      </p:grpSp>
      <p:grpSp>
        <p:nvGrpSpPr>
          <p:cNvPr id="54" name="Group 53"/>
          <p:cNvGrpSpPr/>
          <p:nvPr/>
        </p:nvGrpSpPr>
        <p:grpSpPr>
          <a:xfrm>
            <a:off x="629210" y="3505306"/>
            <a:ext cx="326183" cy="686754"/>
            <a:chOff x="628336" y="3498850"/>
            <a:chExt cx="325730" cy="685800"/>
          </a:xfrm>
        </p:grpSpPr>
        <p:grpSp>
          <p:nvGrpSpPr>
            <p:cNvPr id="51" name="Group 50"/>
            <p:cNvGrpSpPr/>
            <p:nvPr/>
          </p:nvGrpSpPr>
          <p:grpSpPr>
            <a:xfrm>
              <a:off x="638801" y="3498850"/>
              <a:ext cx="304800" cy="685800"/>
              <a:chOff x="679450" y="3498850"/>
              <a:chExt cx="304800" cy="685800"/>
            </a:xfrm>
          </p:grpSpPr>
          <p:cxnSp>
            <p:nvCxnSpPr>
              <p:cNvPr id="22" name="Straight Connector 21"/>
              <p:cNvCxnSpPr/>
              <p:nvPr/>
            </p:nvCxnSpPr>
            <p:spPr bwMode="auto">
              <a:xfrm>
                <a:off x="679450" y="3498850"/>
                <a:ext cx="304800" cy="0"/>
              </a:xfrm>
              <a:prstGeom prst="line">
                <a:avLst/>
              </a:prstGeom>
              <a:noFill/>
              <a:ln w="19050" cap="flat" cmpd="sng" algn="ctr">
                <a:solidFill>
                  <a:schemeClr val="tx2"/>
                </a:solidFill>
                <a:prstDash val="solid"/>
                <a:round/>
                <a:headEnd type="none" w="med" len="med"/>
                <a:tailEnd type="none" w="sm" len="sm"/>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17961" dir="2700000" algn="ctr" rotWithShape="0">
                        <a:schemeClr val="tx2"/>
                      </a:outerShdw>
                    </a:effectLst>
                  </a14:hiddenEffects>
                </a:ext>
              </a:extLst>
            </p:spPr>
          </p:cxnSp>
          <p:cxnSp>
            <p:nvCxnSpPr>
              <p:cNvPr id="53" name="Straight Connector 52"/>
              <p:cNvCxnSpPr/>
              <p:nvPr/>
            </p:nvCxnSpPr>
            <p:spPr bwMode="auto">
              <a:xfrm>
                <a:off x="679450" y="4184650"/>
                <a:ext cx="304800" cy="0"/>
              </a:xfrm>
              <a:prstGeom prst="line">
                <a:avLst/>
              </a:prstGeom>
              <a:noFill/>
              <a:ln w="19050" cap="flat" cmpd="sng" algn="ctr">
                <a:solidFill>
                  <a:schemeClr val="tx2"/>
                </a:solidFill>
                <a:prstDash val="solid"/>
                <a:round/>
                <a:headEnd type="none" w="med" len="med"/>
                <a:tailEnd type="none" w="sm" len="sm"/>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17961" dir="2700000" algn="ctr" rotWithShape="0">
                        <a:schemeClr val="tx2"/>
                      </a:outerShdw>
                    </a:effectLst>
                  </a14:hiddenEffects>
                </a:ext>
              </a:extLst>
            </p:spPr>
          </p:cxnSp>
          <p:cxnSp>
            <p:nvCxnSpPr>
              <p:cNvPr id="48" name="Straight Arrow Connector 47"/>
              <p:cNvCxnSpPr/>
              <p:nvPr/>
            </p:nvCxnSpPr>
            <p:spPr bwMode="auto">
              <a:xfrm>
                <a:off x="831850" y="3498850"/>
                <a:ext cx="0" cy="685800"/>
              </a:xfrm>
              <a:prstGeom prst="straightConnector1">
                <a:avLst/>
              </a:prstGeom>
              <a:noFill/>
              <a:ln w="19050" cap="flat" cmpd="sng" algn="ctr">
                <a:solidFill>
                  <a:schemeClr val="tx2"/>
                </a:solidFill>
                <a:prstDash val="solid"/>
                <a:round/>
                <a:headEnd type="arrow"/>
                <a:tailEnd type="arrow"/>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17961" dir="2700000" algn="ctr" rotWithShape="0">
                        <a:schemeClr val="tx2"/>
                      </a:outerShdw>
                    </a:effectLst>
                  </a14:hiddenEffects>
                </a:ext>
              </a:extLst>
            </p:spPr>
          </p:cxnSp>
        </p:grpSp>
        <p:sp>
          <p:nvSpPr>
            <p:cNvPr id="52" name="TextBox 51"/>
            <p:cNvSpPr txBox="1"/>
            <p:nvPr/>
          </p:nvSpPr>
          <p:spPr>
            <a:xfrm>
              <a:off x="628336" y="3668626"/>
              <a:ext cx="325730" cy="342017"/>
            </a:xfrm>
            <a:prstGeom prst="rect">
              <a:avLst/>
            </a:prstGeom>
            <a:solidFill>
              <a:srgbClr val="FFFFFF"/>
            </a:solidFill>
          </p:spPr>
          <p:txBody>
            <a:bodyPr wrap="none" rtlCol="0">
              <a:spAutoFit/>
            </a:bodyPr>
            <a:lstStyle/>
            <a:p>
              <a:pPr algn="ctr">
                <a:lnSpc>
                  <a:spcPct val="90000"/>
                </a:lnSpc>
              </a:pPr>
              <a:r>
                <a:rPr lang="en-US" sz="1803" i="1" dirty="0">
                  <a:solidFill>
                    <a:srgbClr val="000066"/>
                  </a:solidFill>
                  <a:latin typeface="Arial" charset="0"/>
                  <a:cs typeface="ＭＳ Ｐゴシック" charset="0"/>
                </a:rPr>
                <a:t>L</a:t>
              </a:r>
            </a:p>
          </p:txBody>
        </p:sp>
      </p:grpSp>
    </p:spTree>
    <p:extLst>
      <p:ext uri="{BB962C8B-B14F-4D97-AF65-F5344CB8AC3E}">
        <p14:creationId xmlns:p14="http://schemas.microsoft.com/office/powerpoint/2010/main" val="127057283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FFDBF3A1-BE19-364A-B23F-485E7E862EF0}"/>
              </a:ext>
            </a:extLst>
          </p:cNvPr>
          <p:cNvGraphicFramePr>
            <a:graphicFrameLocks/>
          </p:cNvGraphicFramePr>
          <p:nvPr>
            <p:extLst>
              <p:ext uri="{D42A27DB-BD31-4B8C-83A1-F6EECF244321}">
                <p14:modId xmlns:p14="http://schemas.microsoft.com/office/powerpoint/2010/main" val="3305503797"/>
              </p:ext>
            </p:extLst>
          </p:nvPr>
        </p:nvGraphicFramePr>
        <p:xfrm>
          <a:off x="696478" y="868680"/>
          <a:ext cx="8310362" cy="577596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US" dirty="0"/>
              <a:t>Linear Scaling Trend</a:t>
            </a:r>
          </a:p>
        </p:txBody>
      </p:sp>
      <p:sp>
        <p:nvSpPr>
          <p:cNvPr id="4" name="TextBox 3"/>
          <p:cNvSpPr txBox="1"/>
          <p:nvPr/>
        </p:nvSpPr>
        <p:spPr>
          <a:xfrm>
            <a:off x="4266777" y="1979186"/>
            <a:ext cx="4673502" cy="708871"/>
          </a:xfrm>
          <a:prstGeom prst="rect">
            <a:avLst/>
          </a:prstGeom>
          <a:solidFill>
            <a:schemeClr val="bg1"/>
          </a:solidFill>
        </p:spPr>
        <p:txBody>
          <a:bodyPr wrap="none" rtlCol="0">
            <a:spAutoFit/>
          </a:bodyPr>
          <a:lstStyle/>
          <a:p>
            <a:r>
              <a:rPr lang="en-US" sz="2003" i="1" dirty="0">
                <a:solidFill>
                  <a:srgbClr val="990000"/>
                </a:solidFill>
                <a:latin typeface="Arial" charset="0"/>
                <a:cs typeface="ＭＳ Ｐゴシック" charset="0"/>
              </a:rPr>
              <a:t>1/2x every 5 years </a:t>
            </a:r>
            <a:r>
              <a:rPr lang="en-US" sz="2003" dirty="0">
                <a:solidFill>
                  <a:srgbClr val="990000"/>
                </a:solidFill>
                <a:latin typeface="Arial" charset="0"/>
                <a:cs typeface="ＭＳ Ｐゴシック" charset="0"/>
                <a:sym typeface="Wingdings"/>
              </a:rPr>
              <a:t></a:t>
            </a:r>
            <a:endParaRPr lang="en-US" sz="2003" dirty="0">
              <a:solidFill>
                <a:srgbClr val="990000"/>
              </a:solidFill>
              <a:latin typeface="Arial" charset="0"/>
              <a:cs typeface="ＭＳ Ｐゴシック" charset="0"/>
            </a:endParaRPr>
          </a:p>
          <a:p>
            <a:pPr algn="ctr"/>
            <a:r>
              <a:rPr lang="en-US" sz="2003" i="1" dirty="0">
                <a:solidFill>
                  <a:srgbClr val="990000"/>
                </a:solidFill>
                <a:latin typeface="Arial" charset="0"/>
                <a:cs typeface="ＭＳ Ｐゴシック" charset="0"/>
              </a:rPr>
              <a:t>2x transistor density every 2.5 years</a:t>
            </a:r>
          </a:p>
        </p:txBody>
      </p:sp>
    </p:spTree>
    <p:extLst>
      <p:ext uri="{BB962C8B-B14F-4D97-AF65-F5344CB8AC3E}">
        <p14:creationId xmlns:p14="http://schemas.microsoft.com/office/powerpoint/2010/main" val="208776933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Decreasing Feature Sizes</a:t>
            </a:r>
          </a:p>
        </p:txBody>
      </p:sp>
      <p:grpSp>
        <p:nvGrpSpPr>
          <p:cNvPr id="76" name="Group 75"/>
          <p:cNvGrpSpPr/>
          <p:nvPr/>
        </p:nvGrpSpPr>
        <p:grpSpPr>
          <a:xfrm>
            <a:off x="1824985" y="2589634"/>
            <a:ext cx="2022300" cy="1851714"/>
            <a:chOff x="-314159" y="2355850"/>
            <a:chExt cx="2019491" cy="1849142"/>
          </a:xfrm>
        </p:grpSpPr>
        <p:pic>
          <p:nvPicPr>
            <p:cNvPr id="3" name="Picture 2"/>
            <p:cNvPicPr>
              <a:picLocks noChangeAspect="1"/>
            </p:cNvPicPr>
            <p:nvPr/>
          </p:nvPicPr>
          <p:blipFill>
            <a:blip r:embed="rId2"/>
            <a:stretch>
              <a:fillRect/>
            </a:stretch>
          </p:blipFill>
          <p:spPr>
            <a:xfrm>
              <a:off x="314586" y="3651250"/>
              <a:ext cx="762000" cy="553742"/>
            </a:xfrm>
            <a:prstGeom prst="rect">
              <a:avLst/>
            </a:prstGeom>
          </p:spPr>
        </p:pic>
        <p:sp>
          <p:nvSpPr>
            <p:cNvPr id="73" name="TextBox 72"/>
            <p:cNvSpPr txBox="1"/>
            <p:nvPr/>
          </p:nvSpPr>
          <p:spPr>
            <a:xfrm>
              <a:off x="-314159" y="2355850"/>
              <a:ext cx="2019491" cy="1200329"/>
            </a:xfrm>
            <a:prstGeom prst="rect">
              <a:avLst/>
            </a:prstGeom>
            <a:noFill/>
          </p:spPr>
          <p:txBody>
            <a:bodyPr wrap="none" rtlCol="0">
              <a:spAutoFit/>
            </a:bodyPr>
            <a:lstStyle/>
            <a:p>
              <a:pPr algn="ctr"/>
              <a:r>
                <a:rPr lang="en-US" sz="1803" dirty="0">
                  <a:solidFill>
                    <a:srgbClr val="000066"/>
                  </a:solidFill>
                  <a:latin typeface="Arial" charset="0"/>
                  <a:cs typeface="ＭＳ Ｐゴシック" charset="0"/>
                </a:rPr>
                <a:t>Intel 4004</a:t>
              </a:r>
            </a:p>
            <a:p>
              <a:pPr algn="ctr"/>
              <a:r>
                <a:rPr lang="en-US" sz="1803" dirty="0">
                  <a:solidFill>
                    <a:srgbClr val="000066"/>
                  </a:solidFill>
                  <a:latin typeface="Arial" charset="0"/>
                  <a:cs typeface="ＭＳ Ｐゴシック" charset="0"/>
                </a:rPr>
                <a:t>1970</a:t>
              </a:r>
            </a:p>
            <a:p>
              <a:pPr algn="ctr"/>
              <a:r>
                <a:rPr lang="en-US" sz="1803" dirty="0">
                  <a:solidFill>
                    <a:srgbClr val="000066"/>
                  </a:solidFill>
                  <a:latin typeface="Arial" charset="0"/>
                  <a:cs typeface="ＭＳ Ｐゴシック" charset="0"/>
                </a:rPr>
                <a:t>2,300 transistors</a:t>
              </a:r>
            </a:p>
            <a:p>
              <a:pPr algn="ctr"/>
              <a:r>
                <a:rPr lang="en-US" sz="1803" i="1" dirty="0">
                  <a:solidFill>
                    <a:srgbClr val="000066"/>
                  </a:solidFill>
                  <a:latin typeface="Arial" charset="0"/>
                  <a:cs typeface="ＭＳ Ｐゴシック" charset="0"/>
                </a:rPr>
                <a:t>L</a:t>
              </a:r>
              <a:r>
                <a:rPr lang="en-US" sz="1803" dirty="0">
                  <a:solidFill>
                    <a:srgbClr val="000066"/>
                  </a:solidFill>
                  <a:latin typeface="Arial" charset="0"/>
                  <a:cs typeface="ＭＳ Ｐゴシック" charset="0"/>
                </a:rPr>
                <a:t> = 72,000 nm</a:t>
              </a:r>
              <a:endParaRPr lang="en-US" sz="1803" baseline="30000" dirty="0">
                <a:solidFill>
                  <a:srgbClr val="000066"/>
                </a:solidFill>
                <a:latin typeface="Arial" charset="0"/>
                <a:cs typeface="ＭＳ Ｐゴシック" charset="0"/>
              </a:endParaRPr>
            </a:p>
          </p:txBody>
        </p:sp>
      </p:grpSp>
      <p:sp>
        <p:nvSpPr>
          <p:cNvPr id="74" name="TextBox 73"/>
          <p:cNvSpPr txBox="1"/>
          <p:nvPr/>
        </p:nvSpPr>
        <p:spPr>
          <a:xfrm>
            <a:off x="5393028" y="2360717"/>
            <a:ext cx="1992853" cy="1202124"/>
          </a:xfrm>
          <a:prstGeom prst="rect">
            <a:avLst/>
          </a:prstGeom>
          <a:noFill/>
        </p:spPr>
        <p:txBody>
          <a:bodyPr wrap="none" rtlCol="0">
            <a:spAutoFit/>
          </a:bodyPr>
          <a:lstStyle/>
          <a:p>
            <a:pPr algn="ctr"/>
            <a:r>
              <a:rPr lang="en-US" sz="1803" dirty="0">
                <a:solidFill>
                  <a:srgbClr val="000066"/>
                </a:solidFill>
                <a:latin typeface="Arial" charset="0"/>
                <a:cs typeface="ＭＳ Ｐゴシック" charset="0"/>
              </a:rPr>
              <a:t>Apple A12</a:t>
            </a:r>
          </a:p>
          <a:p>
            <a:pPr algn="ctr"/>
            <a:r>
              <a:rPr lang="en-US" sz="1803" dirty="0">
                <a:solidFill>
                  <a:srgbClr val="000066"/>
                </a:solidFill>
                <a:latin typeface="Arial" charset="0"/>
                <a:cs typeface="ＭＳ Ｐゴシック" charset="0"/>
              </a:rPr>
              <a:t>2018</a:t>
            </a:r>
          </a:p>
          <a:p>
            <a:pPr algn="ctr"/>
            <a:r>
              <a:rPr lang="en-US" sz="1803" dirty="0">
                <a:solidFill>
                  <a:srgbClr val="000066"/>
                </a:solidFill>
                <a:latin typeface="Arial" charset="0"/>
                <a:cs typeface="ＭＳ Ｐゴシック" charset="0"/>
              </a:rPr>
              <a:t>6.9 B transistors</a:t>
            </a:r>
          </a:p>
          <a:p>
            <a:pPr algn="ctr"/>
            <a:r>
              <a:rPr lang="en-US" sz="1803" i="1" dirty="0">
                <a:solidFill>
                  <a:srgbClr val="000066"/>
                </a:solidFill>
                <a:latin typeface="Arial" charset="0"/>
                <a:cs typeface="ＭＳ Ｐゴシック" charset="0"/>
              </a:rPr>
              <a:t>L</a:t>
            </a:r>
            <a:r>
              <a:rPr lang="en-US" sz="1803" dirty="0">
                <a:solidFill>
                  <a:srgbClr val="000066"/>
                </a:solidFill>
                <a:latin typeface="Arial" charset="0"/>
                <a:cs typeface="ＭＳ Ｐゴシック" charset="0"/>
              </a:rPr>
              <a:t> = 110 nm</a:t>
            </a:r>
            <a:endParaRPr lang="en-US" sz="1803" baseline="30000" dirty="0">
              <a:solidFill>
                <a:srgbClr val="000066"/>
              </a:solidFill>
              <a:latin typeface="Arial" charset="0"/>
              <a:cs typeface="ＭＳ Ｐゴシック" charset="0"/>
            </a:endParaRPr>
          </a:p>
        </p:txBody>
      </p:sp>
      <p:pic>
        <p:nvPicPr>
          <p:cNvPr id="8" name="Picture 2" descr="Apple's A12 chip has 70% more transistors per square mm than the A11 chip">
            <a:extLst>
              <a:ext uri="{FF2B5EF4-FFF2-40B4-BE49-F238E27FC236}">
                <a16:creationId xmlns:a16="http://schemas.microsoft.com/office/drawing/2014/main" id="{05A97111-E1CB-4F49-93CE-6072A13CC9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26" t="1348" r="12329" b="1857"/>
          <a:stretch/>
        </p:blipFill>
        <p:spPr bwMode="auto">
          <a:xfrm>
            <a:off x="5836475" y="3505200"/>
            <a:ext cx="1233998" cy="1060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395543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a:extLst>
              <a:ext uri="{FF2B5EF4-FFF2-40B4-BE49-F238E27FC236}">
                <a16:creationId xmlns:a16="http://schemas.microsoft.com/office/drawing/2014/main" id="{04BA5E1E-325F-F945-9D19-9128DF900483}"/>
              </a:ext>
            </a:extLst>
          </p:cNvPr>
          <p:cNvGraphicFramePr>
            <a:graphicFrameLocks/>
          </p:cNvGraphicFramePr>
          <p:nvPr>
            <p:extLst>
              <p:ext uri="{D42A27DB-BD31-4B8C-83A1-F6EECF244321}">
                <p14:modId xmlns:p14="http://schemas.microsoft.com/office/powerpoint/2010/main" val="1621251592"/>
              </p:ext>
            </p:extLst>
          </p:nvPr>
        </p:nvGraphicFramePr>
        <p:xfrm>
          <a:off x="696479" y="883920"/>
          <a:ext cx="7751042" cy="585216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US" dirty="0"/>
              <a:t>Linear Scaling Trend</a:t>
            </a:r>
          </a:p>
        </p:txBody>
      </p:sp>
      <p:grpSp>
        <p:nvGrpSpPr>
          <p:cNvPr id="8" name="Group 7"/>
          <p:cNvGrpSpPr/>
          <p:nvPr/>
        </p:nvGrpSpPr>
        <p:grpSpPr>
          <a:xfrm>
            <a:off x="5457175" y="1338259"/>
            <a:ext cx="1713104" cy="2456501"/>
            <a:chOff x="5327844" y="1822450"/>
            <a:chExt cx="1710725" cy="2743200"/>
          </a:xfrm>
        </p:grpSpPr>
        <p:cxnSp>
          <p:nvCxnSpPr>
            <p:cNvPr id="6" name="Straight Arrow Connector 5"/>
            <p:cNvCxnSpPr/>
            <p:nvPr/>
          </p:nvCxnSpPr>
          <p:spPr bwMode="auto">
            <a:xfrm>
              <a:off x="6165850" y="1822450"/>
              <a:ext cx="0" cy="2743200"/>
            </a:xfrm>
            <a:prstGeom prst="straightConnector1">
              <a:avLst/>
            </a:prstGeom>
            <a:noFill/>
            <a:ln w="38100" cap="flat" cmpd="sng" algn="ctr">
              <a:solidFill>
                <a:srgbClr val="FF0000"/>
              </a:solidFill>
              <a:prstDash val="solid"/>
              <a:round/>
              <a:headEnd type="arrow"/>
              <a:tailEnd type="arrow"/>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17961" dir="2700000" algn="ctr" rotWithShape="0">
                      <a:schemeClr val="tx2"/>
                    </a:outerShdw>
                  </a:effectLst>
                </a14:hiddenEffects>
              </a:ext>
            </a:extLst>
          </p:spPr>
        </p:cxnSp>
        <p:sp>
          <p:nvSpPr>
            <p:cNvPr id="7" name="TextBox 6"/>
            <p:cNvSpPr txBox="1"/>
            <p:nvPr/>
          </p:nvSpPr>
          <p:spPr>
            <a:xfrm>
              <a:off x="5327844" y="3117850"/>
              <a:ext cx="1710725" cy="456023"/>
            </a:xfrm>
            <a:prstGeom prst="rect">
              <a:avLst/>
            </a:prstGeom>
            <a:solidFill>
              <a:schemeClr val="bg1"/>
            </a:solidFill>
          </p:spPr>
          <p:txBody>
            <a:bodyPr wrap="none" rtlCol="0">
              <a:spAutoFit/>
            </a:bodyPr>
            <a:lstStyle/>
            <a:p>
              <a:pPr algn="ctr">
                <a:lnSpc>
                  <a:spcPct val="90000"/>
                </a:lnSpc>
              </a:pPr>
              <a:r>
                <a:rPr lang="en-US" sz="1803" dirty="0" err="1">
                  <a:solidFill>
                    <a:srgbClr val="000066"/>
                  </a:solidFill>
                  <a:latin typeface="Arial" charset="0"/>
                  <a:cs typeface="ＭＳ Ｐゴシック" charset="0"/>
                </a:rPr>
                <a:t>Submillimeter</a:t>
              </a:r>
              <a:endParaRPr lang="en-US" sz="1803" dirty="0">
                <a:solidFill>
                  <a:srgbClr val="000066"/>
                </a:solidFill>
                <a:latin typeface="Arial" charset="0"/>
                <a:cs typeface="ＭＳ Ｐゴシック" charset="0"/>
              </a:endParaRPr>
            </a:p>
          </p:txBody>
        </p:sp>
      </p:grpSp>
      <p:grpSp>
        <p:nvGrpSpPr>
          <p:cNvPr id="3" name="Group 2"/>
          <p:cNvGrpSpPr/>
          <p:nvPr/>
        </p:nvGrpSpPr>
        <p:grpSpPr>
          <a:xfrm>
            <a:off x="1962357" y="3779944"/>
            <a:ext cx="1880538" cy="2483696"/>
            <a:chOff x="1974850" y="3879850"/>
            <a:chExt cx="1877926" cy="2057400"/>
          </a:xfrm>
        </p:grpSpPr>
        <p:cxnSp>
          <p:nvCxnSpPr>
            <p:cNvPr id="11" name="Straight Arrow Connector 10"/>
            <p:cNvCxnSpPr/>
            <p:nvPr/>
          </p:nvCxnSpPr>
          <p:spPr bwMode="auto">
            <a:xfrm>
              <a:off x="2889250" y="3879850"/>
              <a:ext cx="0" cy="2057400"/>
            </a:xfrm>
            <a:prstGeom prst="straightConnector1">
              <a:avLst/>
            </a:prstGeom>
            <a:noFill/>
            <a:ln w="38100" cap="flat" cmpd="sng" algn="ctr">
              <a:solidFill>
                <a:srgbClr val="FF0000"/>
              </a:solidFill>
              <a:prstDash val="solid"/>
              <a:round/>
              <a:headEnd type="arrow"/>
              <a:tailEnd type="arrow"/>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17961" dir="2700000" algn="ctr" rotWithShape="0">
                      <a:schemeClr val="tx2"/>
                    </a:outerShdw>
                  </a:effectLst>
                </a14:hiddenEffects>
              </a:ext>
            </a:extLst>
          </p:spPr>
        </p:cxnSp>
        <p:sp>
          <p:nvSpPr>
            <p:cNvPr id="12" name="TextBox 11"/>
            <p:cNvSpPr txBox="1"/>
            <p:nvPr/>
          </p:nvSpPr>
          <p:spPr>
            <a:xfrm>
              <a:off x="1974850" y="4718050"/>
              <a:ext cx="1877926" cy="346249"/>
            </a:xfrm>
            <a:prstGeom prst="rect">
              <a:avLst/>
            </a:prstGeom>
            <a:solidFill>
              <a:schemeClr val="bg1"/>
            </a:solidFill>
          </p:spPr>
          <p:txBody>
            <a:bodyPr wrap="none" rtlCol="0">
              <a:spAutoFit/>
            </a:bodyPr>
            <a:lstStyle/>
            <a:p>
              <a:pPr algn="ctr">
                <a:lnSpc>
                  <a:spcPct val="90000"/>
                </a:lnSpc>
              </a:pPr>
              <a:r>
                <a:rPr lang="en-US" sz="1803" dirty="0" err="1">
                  <a:solidFill>
                    <a:srgbClr val="000066"/>
                  </a:solidFill>
                  <a:latin typeface="Arial" charset="0"/>
                  <a:cs typeface="ＭＳ Ｐゴシック" charset="0"/>
                </a:rPr>
                <a:t>Submicrometer</a:t>
              </a:r>
              <a:endParaRPr lang="en-US" sz="1803" dirty="0">
                <a:solidFill>
                  <a:srgbClr val="000066"/>
                </a:solidFill>
                <a:latin typeface="Arial" charset="0"/>
                <a:cs typeface="ＭＳ Ｐゴシック" charset="0"/>
              </a:endParaRPr>
            </a:p>
          </p:txBody>
        </p:sp>
      </p:grpSp>
    </p:spTree>
    <p:extLst>
      <p:ext uri="{BB962C8B-B14F-4D97-AF65-F5344CB8AC3E}">
        <p14:creationId xmlns:p14="http://schemas.microsoft.com/office/powerpoint/2010/main" val="187613284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Submillimeter</a:t>
            </a:r>
            <a:r>
              <a:rPr lang="en-US" dirty="0"/>
              <a:t> Dimensions</a:t>
            </a:r>
          </a:p>
        </p:txBody>
      </p:sp>
      <p:cxnSp>
        <p:nvCxnSpPr>
          <p:cNvPr id="3" name="Straight Connector 2"/>
          <p:cNvCxnSpPr/>
          <p:nvPr/>
        </p:nvCxnSpPr>
        <p:spPr>
          <a:xfrm>
            <a:off x="2833066" y="1549705"/>
            <a:ext cx="0" cy="467978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p:nvCxnSpPr>
        <p:spPr>
          <a:xfrm>
            <a:off x="2756866" y="1854363"/>
            <a:ext cx="762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2756866" y="3210193"/>
            <a:ext cx="762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2756866" y="4566022"/>
            <a:ext cx="762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756866" y="5921851"/>
            <a:ext cx="762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61889" y="5675743"/>
            <a:ext cx="2386292" cy="369161"/>
          </a:xfrm>
          <a:prstGeom prst="rect">
            <a:avLst/>
          </a:prstGeom>
          <a:noFill/>
        </p:spPr>
        <p:txBody>
          <a:bodyPr wrap="square" lIns="91412" tIns="45705" rIns="91412" bIns="45705" rtlCol="0">
            <a:spAutoFit/>
          </a:bodyPr>
          <a:lstStyle/>
          <a:p>
            <a:pPr algn="r" defTabSz="457061" eaLnBrk="1" fontAlgn="auto" hangingPunct="1">
              <a:spcBef>
                <a:spcPts val="0"/>
              </a:spcBef>
              <a:spcAft>
                <a:spcPts val="0"/>
              </a:spcAft>
            </a:pPr>
            <a:r>
              <a:rPr lang="en-US" sz="1803" b="0" dirty="0">
                <a:solidFill>
                  <a:prstClr val="black"/>
                </a:solidFill>
                <a:latin typeface="Calibri"/>
                <a:cs typeface="Times"/>
              </a:rPr>
              <a:t>1 micrometer (</a:t>
            </a:r>
            <a:r>
              <a:rPr lang="en-US" sz="1803" b="0" dirty="0" err="1">
                <a:solidFill>
                  <a:prstClr val="black"/>
                </a:solidFill>
                <a:latin typeface="Calibri"/>
                <a:cs typeface="Times"/>
              </a:rPr>
              <a:t>μm</a:t>
            </a:r>
            <a:r>
              <a:rPr lang="en-US" sz="1803" b="0" dirty="0">
                <a:solidFill>
                  <a:prstClr val="black"/>
                </a:solidFill>
                <a:latin typeface="Calibri"/>
                <a:cs typeface="Times"/>
              </a:rPr>
              <a:t>)</a:t>
            </a:r>
          </a:p>
        </p:txBody>
      </p:sp>
      <p:sp>
        <p:nvSpPr>
          <p:cNvPr id="9" name="TextBox 8"/>
          <p:cNvSpPr txBox="1"/>
          <p:nvPr/>
        </p:nvSpPr>
        <p:spPr>
          <a:xfrm>
            <a:off x="341778" y="1608255"/>
            <a:ext cx="2415863" cy="369161"/>
          </a:xfrm>
          <a:prstGeom prst="rect">
            <a:avLst/>
          </a:prstGeom>
          <a:noFill/>
        </p:spPr>
        <p:txBody>
          <a:bodyPr wrap="square" lIns="91412" tIns="45705" rIns="91412" bIns="45705" rtlCol="0">
            <a:spAutoFit/>
          </a:bodyPr>
          <a:lstStyle/>
          <a:p>
            <a:pPr defTabSz="457061" eaLnBrk="1" fontAlgn="auto" hangingPunct="1">
              <a:spcBef>
                <a:spcPts val="0"/>
              </a:spcBef>
              <a:spcAft>
                <a:spcPts val="0"/>
              </a:spcAft>
            </a:pPr>
            <a:r>
              <a:rPr lang="en-US" sz="1803" b="0" dirty="0">
                <a:solidFill>
                  <a:prstClr val="black"/>
                </a:solidFill>
                <a:latin typeface="Calibri"/>
                <a:cs typeface="Times"/>
              </a:rPr>
              <a:t>10</a:t>
            </a:r>
            <a:r>
              <a:rPr lang="en-US" sz="1803" b="0" baseline="30000" dirty="0">
                <a:solidFill>
                  <a:prstClr val="black"/>
                </a:solidFill>
                <a:latin typeface="Calibri"/>
                <a:cs typeface="Times"/>
              </a:rPr>
              <a:t>-3</a:t>
            </a:r>
          </a:p>
        </p:txBody>
      </p:sp>
      <p:sp>
        <p:nvSpPr>
          <p:cNvPr id="10" name="TextBox 9"/>
          <p:cNvSpPr txBox="1"/>
          <p:nvPr/>
        </p:nvSpPr>
        <p:spPr>
          <a:xfrm>
            <a:off x="328266" y="2964084"/>
            <a:ext cx="2436131" cy="369161"/>
          </a:xfrm>
          <a:prstGeom prst="rect">
            <a:avLst/>
          </a:prstGeom>
          <a:noFill/>
        </p:spPr>
        <p:txBody>
          <a:bodyPr wrap="square" lIns="91412" tIns="45705" rIns="91412" bIns="45705" rtlCol="0">
            <a:spAutoFit/>
          </a:bodyPr>
          <a:lstStyle/>
          <a:p>
            <a:pPr defTabSz="457061" eaLnBrk="1" fontAlgn="auto" hangingPunct="1">
              <a:spcBef>
                <a:spcPts val="0"/>
              </a:spcBef>
              <a:spcAft>
                <a:spcPts val="0"/>
              </a:spcAft>
            </a:pPr>
            <a:r>
              <a:rPr lang="en-US" sz="1803" b="0" dirty="0">
                <a:solidFill>
                  <a:prstClr val="black"/>
                </a:solidFill>
                <a:latin typeface="Calibri"/>
                <a:cs typeface="Times"/>
              </a:rPr>
              <a:t>10</a:t>
            </a:r>
            <a:r>
              <a:rPr lang="en-US" sz="1803" b="0" baseline="30000" dirty="0">
                <a:solidFill>
                  <a:prstClr val="black"/>
                </a:solidFill>
                <a:latin typeface="Calibri"/>
                <a:cs typeface="Times"/>
              </a:rPr>
              <a:t>-4</a:t>
            </a:r>
          </a:p>
        </p:txBody>
      </p:sp>
      <p:sp>
        <p:nvSpPr>
          <p:cNvPr id="11" name="TextBox 10"/>
          <p:cNvSpPr txBox="1"/>
          <p:nvPr/>
        </p:nvSpPr>
        <p:spPr>
          <a:xfrm>
            <a:off x="335022" y="4319914"/>
            <a:ext cx="2436131" cy="369161"/>
          </a:xfrm>
          <a:prstGeom prst="rect">
            <a:avLst/>
          </a:prstGeom>
          <a:noFill/>
        </p:spPr>
        <p:txBody>
          <a:bodyPr wrap="square" lIns="91412" tIns="45705" rIns="91412" bIns="45705" rtlCol="0">
            <a:spAutoFit/>
          </a:bodyPr>
          <a:lstStyle/>
          <a:p>
            <a:pPr defTabSz="457061" eaLnBrk="1" fontAlgn="auto" hangingPunct="1">
              <a:spcBef>
                <a:spcPts val="0"/>
              </a:spcBef>
              <a:spcAft>
                <a:spcPts val="0"/>
              </a:spcAft>
            </a:pPr>
            <a:r>
              <a:rPr lang="en-US" sz="1803" b="0" dirty="0">
                <a:solidFill>
                  <a:prstClr val="black"/>
                </a:solidFill>
                <a:latin typeface="Calibri"/>
                <a:cs typeface="Times"/>
              </a:rPr>
              <a:t>10</a:t>
            </a:r>
            <a:r>
              <a:rPr lang="en-US" sz="1803" b="0" baseline="30000" dirty="0">
                <a:solidFill>
                  <a:prstClr val="black"/>
                </a:solidFill>
                <a:latin typeface="Calibri"/>
                <a:cs typeface="Times"/>
              </a:rPr>
              <a:t>-5</a:t>
            </a:r>
          </a:p>
        </p:txBody>
      </p:sp>
      <p:sp>
        <p:nvSpPr>
          <p:cNvPr id="12" name="TextBox 11"/>
          <p:cNvSpPr txBox="1"/>
          <p:nvPr/>
        </p:nvSpPr>
        <p:spPr>
          <a:xfrm>
            <a:off x="341778" y="5675743"/>
            <a:ext cx="2436131" cy="369161"/>
          </a:xfrm>
          <a:prstGeom prst="rect">
            <a:avLst/>
          </a:prstGeom>
          <a:noFill/>
        </p:spPr>
        <p:txBody>
          <a:bodyPr wrap="square" lIns="91412" tIns="45705" rIns="91412" bIns="45705" rtlCol="0">
            <a:spAutoFit/>
          </a:bodyPr>
          <a:lstStyle/>
          <a:p>
            <a:pPr defTabSz="457061" eaLnBrk="1" fontAlgn="auto" hangingPunct="1">
              <a:spcBef>
                <a:spcPts val="0"/>
              </a:spcBef>
              <a:spcAft>
                <a:spcPts val="0"/>
              </a:spcAft>
            </a:pPr>
            <a:r>
              <a:rPr lang="en-US" sz="1803" b="0" dirty="0">
                <a:solidFill>
                  <a:prstClr val="black"/>
                </a:solidFill>
                <a:latin typeface="Calibri"/>
                <a:cs typeface="Times"/>
              </a:rPr>
              <a:t>10</a:t>
            </a:r>
            <a:r>
              <a:rPr lang="en-US" sz="1803" b="0" baseline="30000" dirty="0">
                <a:solidFill>
                  <a:prstClr val="black"/>
                </a:solidFill>
                <a:latin typeface="Calibri"/>
                <a:cs typeface="Times"/>
              </a:rPr>
              <a:t>-6</a:t>
            </a:r>
          </a:p>
        </p:txBody>
      </p:sp>
      <p:grpSp>
        <p:nvGrpSpPr>
          <p:cNvPr id="13" name="Group 12"/>
          <p:cNvGrpSpPr/>
          <p:nvPr/>
        </p:nvGrpSpPr>
        <p:grpSpPr>
          <a:xfrm>
            <a:off x="2833068" y="4865725"/>
            <a:ext cx="3232319" cy="338397"/>
            <a:chOff x="4495800" y="6201489"/>
            <a:chExt cx="3232319" cy="169277"/>
          </a:xfrm>
        </p:grpSpPr>
        <p:cxnSp>
          <p:nvCxnSpPr>
            <p:cNvPr id="14" name="Straight Connector 13"/>
            <p:cNvCxnSpPr/>
            <p:nvPr/>
          </p:nvCxnSpPr>
          <p:spPr>
            <a:xfrm>
              <a:off x="4495800" y="6324600"/>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953000" y="6201489"/>
              <a:ext cx="2775119" cy="169277"/>
            </a:xfrm>
            <a:prstGeom prst="rect">
              <a:avLst/>
            </a:prstGeom>
            <a:noFill/>
          </p:spPr>
          <p:txBody>
            <a:bodyPr wrap="none" rtlCol="0">
              <a:spAutoFit/>
            </a:bodyPr>
            <a:lstStyle/>
            <a:p>
              <a:pPr defTabSz="457061" eaLnBrk="1" fontAlgn="auto" hangingPunct="1">
                <a:spcBef>
                  <a:spcPts val="0"/>
                </a:spcBef>
                <a:spcAft>
                  <a:spcPts val="0"/>
                </a:spcAft>
              </a:pPr>
              <a:r>
                <a:rPr lang="en-US" sz="1602" b="0" dirty="0">
                  <a:solidFill>
                    <a:prstClr val="black"/>
                  </a:solidFill>
                  <a:latin typeface="Calibri"/>
                  <a:cs typeface="Times"/>
                </a:rPr>
                <a:t>5μm:		Spider silk thickness</a:t>
              </a:r>
            </a:p>
          </p:txBody>
        </p:sp>
      </p:grpSp>
      <p:grpSp>
        <p:nvGrpSpPr>
          <p:cNvPr id="16" name="Group 15"/>
          <p:cNvGrpSpPr/>
          <p:nvPr/>
        </p:nvGrpSpPr>
        <p:grpSpPr>
          <a:xfrm>
            <a:off x="2833068" y="3127942"/>
            <a:ext cx="3386107" cy="338397"/>
            <a:chOff x="4495800" y="6201489"/>
            <a:chExt cx="3386107" cy="169277"/>
          </a:xfrm>
        </p:grpSpPr>
        <p:cxnSp>
          <p:nvCxnSpPr>
            <p:cNvPr id="17" name="Straight Connector 16"/>
            <p:cNvCxnSpPr/>
            <p:nvPr/>
          </p:nvCxnSpPr>
          <p:spPr>
            <a:xfrm>
              <a:off x="4495800" y="6324600"/>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953000" y="6201489"/>
              <a:ext cx="2928907" cy="169277"/>
            </a:xfrm>
            <a:prstGeom prst="rect">
              <a:avLst/>
            </a:prstGeom>
            <a:noFill/>
          </p:spPr>
          <p:txBody>
            <a:bodyPr wrap="none" rtlCol="0">
              <a:spAutoFit/>
            </a:bodyPr>
            <a:lstStyle/>
            <a:p>
              <a:pPr defTabSz="457061" eaLnBrk="1" fontAlgn="auto" hangingPunct="1">
                <a:spcBef>
                  <a:spcPts val="0"/>
                </a:spcBef>
                <a:spcAft>
                  <a:spcPts val="0"/>
                </a:spcAft>
              </a:pPr>
              <a:r>
                <a:rPr lang="en-US" sz="1602" b="0" dirty="0">
                  <a:solidFill>
                    <a:srgbClr val="FF0000"/>
                  </a:solidFill>
                  <a:latin typeface="Calibri"/>
                  <a:cs typeface="Times"/>
                </a:rPr>
                <a:t>72μm:	Intel 4004 linear scale</a:t>
              </a:r>
            </a:p>
          </p:txBody>
        </p:sp>
      </p:grpSp>
      <p:grpSp>
        <p:nvGrpSpPr>
          <p:cNvPr id="19" name="Group 18"/>
          <p:cNvGrpSpPr/>
          <p:nvPr/>
        </p:nvGrpSpPr>
        <p:grpSpPr>
          <a:xfrm>
            <a:off x="2833066" y="3377657"/>
            <a:ext cx="4467232" cy="338397"/>
            <a:chOff x="4495800" y="6201489"/>
            <a:chExt cx="4467232" cy="169277"/>
          </a:xfrm>
        </p:grpSpPr>
        <p:cxnSp>
          <p:nvCxnSpPr>
            <p:cNvPr id="20" name="Straight Connector 19"/>
            <p:cNvCxnSpPr/>
            <p:nvPr/>
          </p:nvCxnSpPr>
          <p:spPr>
            <a:xfrm>
              <a:off x="4495800" y="6324600"/>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4953000" y="6201489"/>
              <a:ext cx="4010032" cy="169277"/>
            </a:xfrm>
            <a:prstGeom prst="rect">
              <a:avLst/>
            </a:prstGeom>
            <a:noFill/>
          </p:spPr>
          <p:txBody>
            <a:bodyPr wrap="none" rtlCol="0">
              <a:spAutoFit/>
            </a:bodyPr>
            <a:lstStyle/>
            <a:p>
              <a:pPr defTabSz="457061" eaLnBrk="1" fontAlgn="auto" hangingPunct="1">
                <a:spcBef>
                  <a:spcPts val="0"/>
                </a:spcBef>
                <a:spcAft>
                  <a:spcPts val="0"/>
                </a:spcAft>
              </a:pPr>
              <a:r>
                <a:rPr lang="en-US" sz="1602" b="0" dirty="0">
                  <a:solidFill>
                    <a:prstClr val="black"/>
                  </a:solidFill>
                  <a:latin typeface="Calibri"/>
                  <a:cs typeface="Times"/>
                </a:rPr>
                <a:t>50μm:	Average size of cell in human body</a:t>
              </a:r>
            </a:p>
          </p:txBody>
        </p:sp>
      </p:grpSp>
      <p:grpSp>
        <p:nvGrpSpPr>
          <p:cNvPr id="22" name="Group 21"/>
          <p:cNvGrpSpPr/>
          <p:nvPr/>
        </p:nvGrpSpPr>
        <p:grpSpPr>
          <a:xfrm>
            <a:off x="2833066" y="2006693"/>
            <a:ext cx="3057892" cy="338397"/>
            <a:chOff x="4495800" y="6201489"/>
            <a:chExt cx="3057892" cy="169277"/>
          </a:xfrm>
        </p:grpSpPr>
        <p:cxnSp>
          <p:nvCxnSpPr>
            <p:cNvPr id="23" name="Straight Connector 22"/>
            <p:cNvCxnSpPr/>
            <p:nvPr/>
          </p:nvCxnSpPr>
          <p:spPr>
            <a:xfrm>
              <a:off x="4495800" y="6324600"/>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953000" y="6201489"/>
              <a:ext cx="2600692" cy="169277"/>
            </a:xfrm>
            <a:prstGeom prst="rect">
              <a:avLst/>
            </a:prstGeom>
            <a:noFill/>
          </p:spPr>
          <p:txBody>
            <a:bodyPr wrap="none" rtlCol="0">
              <a:spAutoFit/>
            </a:bodyPr>
            <a:lstStyle/>
            <a:p>
              <a:pPr defTabSz="457061" eaLnBrk="1" fontAlgn="auto" hangingPunct="1">
                <a:spcBef>
                  <a:spcPts val="0"/>
                </a:spcBef>
                <a:spcAft>
                  <a:spcPts val="0"/>
                </a:spcAft>
              </a:pPr>
              <a:r>
                <a:rPr lang="en-US" sz="1602" b="0" dirty="0">
                  <a:solidFill>
                    <a:prstClr val="black"/>
                  </a:solidFill>
                  <a:latin typeface="Calibri"/>
                  <a:cs typeface="Times"/>
                </a:rPr>
                <a:t>500μm:	Length of amoeba</a:t>
              </a:r>
            </a:p>
          </p:txBody>
        </p:sp>
      </p:grpSp>
      <p:sp>
        <p:nvSpPr>
          <p:cNvPr id="25" name="TextBox 24"/>
          <p:cNvSpPr txBox="1"/>
          <p:nvPr/>
        </p:nvSpPr>
        <p:spPr>
          <a:xfrm>
            <a:off x="3290268" y="4393354"/>
            <a:ext cx="4333037" cy="338397"/>
          </a:xfrm>
          <a:prstGeom prst="rect">
            <a:avLst/>
          </a:prstGeom>
          <a:noFill/>
        </p:spPr>
        <p:txBody>
          <a:bodyPr wrap="none" lIns="91412" tIns="45705" rIns="91412" bIns="45705" rtlCol="0">
            <a:spAutoFit/>
          </a:bodyPr>
          <a:lstStyle/>
          <a:p>
            <a:pPr defTabSz="457061" eaLnBrk="1" fontAlgn="auto" hangingPunct="1">
              <a:spcBef>
                <a:spcPts val="0"/>
              </a:spcBef>
              <a:spcAft>
                <a:spcPts val="0"/>
              </a:spcAft>
            </a:pPr>
            <a:r>
              <a:rPr lang="en-US" sz="1602" b="0" dirty="0">
                <a:solidFill>
                  <a:prstClr val="black"/>
                </a:solidFill>
                <a:latin typeface="Calibri"/>
                <a:cs typeface="Times"/>
              </a:rPr>
              <a:t>10μm:	Thickness of sheet of plastic food wrap</a:t>
            </a:r>
          </a:p>
        </p:txBody>
      </p:sp>
      <p:grpSp>
        <p:nvGrpSpPr>
          <p:cNvPr id="26" name="Group 25"/>
          <p:cNvGrpSpPr/>
          <p:nvPr/>
        </p:nvGrpSpPr>
        <p:grpSpPr>
          <a:xfrm>
            <a:off x="2834610" y="5201149"/>
            <a:ext cx="3477779" cy="338397"/>
            <a:chOff x="4495800" y="6201489"/>
            <a:chExt cx="3477779" cy="169277"/>
          </a:xfrm>
        </p:grpSpPr>
        <p:cxnSp>
          <p:nvCxnSpPr>
            <p:cNvPr id="27" name="Straight Connector 26"/>
            <p:cNvCxnSpPr/>
            <p:nvPr/>
          </p:nvCxnSpPr>
          <p:spPr>
            <a:xfrm>
              <a:off x="4495800" y="6324600"/>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4953000" y="6201489"/>
              <a:ext cx="3020579" cy="169277"/>
            </a:xfrm>
            <a:prstGeom prst="rect">
              <a:avLst/>
            </a:prstGeom>
            <a:noFill/>
          </p:spPr>
          <p:txBody>
            <a:bodyPr wrap="none" rtlCol="0">
              <a:spAutoFit/>
            </a:bodyPr>
            <a:lstStyle/>
            <a:p>
              <a:pPr defTabSz="457061" eaLnBrk="1" fontAlgn="auto" hangingPunct="1">
                <a:spcBef>
                  <a:spcPts val="0"/>
                </a:spcBef>
                <a:spcAft>
                  <a:spcPts val="0"/>
                </a:spcAft>
              </a:pPr>
              <a:r>
                <a:rPr lang="en-US" sz="1602" b="0" dirty="0">
                  <a:solidFill>
                    <a:prstClr val="black"/>
                  </a:solidFill>
                  <a:latin typeface="Calibri"/>
                  <a:cs typeface="Times"/>
                </a:rPr>
                <a:t>2μm:		E coli bacterium length</a:t>
              </a:r>
            </a:p>
          </p:txBody>
        </p:sp>
      </p:grpSp>
      <p:grpSp>
        <p:nvGrpSpPr>
          <p:cNvPr id="29" name="Group 28"/>
          <p:cNvGrpSpPr/>
          <p:nvPr/>
        </p:nvGrpSpPr>
        <p:grpSpPr>
          <a:xfrm>
            <a:off x="2833068" y="4566022"/>
            <a:ext cx="446729" cy="53781"/>
            <a:chOff x="4495800" y="1813658"/>
            <a:chExt cx="446729" cy="26903"/>
          </a:xfrm>
        </p:grpSpPr>
        <p:cxnSp>
          <p:nvCxnSpPr>
            <p:cNvPr id="30" name="Straight Connector 29"/>
            <p:cNvCxnSpPr/>
            <p:nvPr/>
          </p:nvCxnSpPr>
          <p:spPr>
            <a:xfrm>
              <a:off x="4572000" y="1840561"/>
              <a:ext cx="370529"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495800" y="1813658"/>
              <a:ext cx="76200" cy="22837"/>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2" name="TextBox 31"/>
          <p:cNvSpPr txBox="1"/>
          <p:nvPr/>
        </p:nvSpPr>
        <p:spPr>
          <a:xfrm>
            <a:off x="358790" y="1608255"/>
            <a:ext cx="2386292" cy="369161"/>
          </a:xfrm>
          <a:prstGeom prst="rect">
            <a:avLst/>
          </a:prstGeom>
          <a:noFill/>
        </p:spPr>
        <p:txBody>
          <a:bodyPr wrap="square" lIns="91412" tIns="45705" rIns="91412" bIns="45705" rtlCol="0">
            <a:spAutoFit/>
          </a:bodyPr>
          <a:lstStyle/>
          <a:p>
            <a:pPr algn="r" defTabSz="457061" eaLnBrk="1" fontAlgn="auto" hangingPunct="1">
              <a:spcBef>
                <a:spcPts val="0"/>
              </a:spcBef>
              <a:spcAft>
                <a:spcPts val="0"/>
              </a:spcAft>
            </a:pPr>
            <a:r>
              <a:rPr lang="en-US" sz="1803" b="0" dirty="0">
                <a:solidFill>
                  <a:prstClr val="black"/>
                </a:solidFill>
                <a:latin typeface="Calibri"/>
                <a:cs typeface="Times"/>
              </a:rPr>
              <a:t>1 millimeter (mm)</a:t>
            </a:r>
          </a:p>
        </p:txBody>
      </p:sp>
      <p:pic>
        <p:nvPicPr>
          <p:cNvPr id="33" name="Picture 32"/>
          <p:cNvPicPr>
            <a:picLocks noChangeAspect="1"/>
          </p:cNvPicPr>
          <p:nvPr/>
        </p:nvPicPr>
        <p:blipFill>
          <a:blip r:embed="rId2"/>
          <a:stretch>
            <a:fillRect/>
          </a:stretch>
        </p:blipFill>
        <p:spPr>
          <a:xfrm>
            <a:off x="6085021" y="1259359"/>
            <a:ext cx="2592969" cy="1704726"/>
          </a:xfrm>
          <a:prstGeom prst="rect">
            <a:avLst/>
          </a:prstGeom>
        </p:spPr>
      </p:pic>
      <p:pic>
        <p:nvPicPr>
          <p:cNvPr id="34" name="Picture 33"/>
          <p:cNvPicPr>
            <a:picLocks noChangeAspect="1"/>
          </p:cNvPicPr>
          <p:nvPr/>
        </p:nvPicPr>
        <p:blipFill>
          <a:blip r:embed="rId3"/>
          <a:stretch>
            <a:fillRect/>
          </a:stretch>
        </p:blipFill>
        <p:spPr>
          <a:xfrm>
            <a:off x="6312386" y="4976473"/>
            <a:ext cx="2603013" cy="1657378"/>
          </a:xfrm>
          <a:prstGeom prst="rect">
            <a:avLst/>
          </a:prstGeom>
        </p:spPr>
      </p:pic>
      <p:pic>
        <p:nvPicPr>
          <p:cNvPr id="35" name="Picture 34"/>
          <p:cNvPicPr>
            <a:picLocks noChangeAspect="1"/>
          </p:cNvPicPr>
          <p:nvPr/>
        </p:nvPicPr>
        <p:blipFill>
          <a:blip r:embed="rId4"/>
          <a:stretch>
            <a:fillRect/>
          </a:stretch>
        </p:blipFill>
        <p:spPr>
          <a:xfrm>
            <a:off x="1447800" y="2990030"/>
            <a:ext cx="1066800" cy="774879"/>
          </a:xfrm>
          <a:prstGeom prst="rect">
            <a:avLst/>
          </a:prstGeom>
        </p:spPr>
      </p:pic>
    </p:spTree>
    <p:extLst>
      <p:ext uri="{BB962C8B-B14F-4D97-AF65-F5344CB8AC3E}">
        <p14:creationId xmlns:p14="http://schemas.microsoft.com/office/powerpoint/2010/main" val="662286593"/>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Submicrometer</a:t>
            </a:r>
            <a:r>
              <a:rPr lang="en-US" dirty="0"/>
              <a:t> Dimensions</a:t>
            </a:r>
          </a:p>
        </p:txBody>
      </p:sp>
      <p:cxnSp>
        <p:nvCxnSpPr>
          <p:cNvPr id="36" name="Straight Connector 35"/>
          <p:cNvCxnSpPr/>
          <p:nvPr/>
        </p:nvCxnSpPr>
        <p:spPr>
          <a:xfrm>
            <a:off x="2991913" y="1692105"/>
            <a:ext cx="0" cy="463652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2887485" y="1938944"/>
            <a:ext cx="10443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2887485" y="3299286"/>
            <a:ext cx="10443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2887485" y="4659628"/>
            <a:ext cx="10443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2887485" y="6019970"/>
            <a:ext cx="10443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665912" y="1692025"/>
            <a:ext cx="2241116" cy="369154"/>
          </a:xfrm>
          <a:prstGeom prst="rect">
            <a:avLst/>
          </a:prstGeom>
          <a:noFill/>
        </p:spPr>
        <p:txBody>
          <a:bodyPr wrap="square" lIns="91412" tIns="45705" rIns="91412" bIns="45705" rtlCol="0">
            <a:spAutoFit/>
          </a:bodyPr>
          <a:lstStyle/>
          <a:p>
            <a:pPr algn="r" defTabSz="457061" eaLnBrk="1" fontAlgn="auto" hangingPunct="1">
              <a:spcBef>
                <a:spcPts val="0"/>
              </a:spcBef>
              <a:spcAft>
                <a:spcPts val="0"/>
              </a:spcAft>
            </a:pPr>
            <a:r>
              <a:rPr lang="en-US" sz="1803" b="0" dirty="0">
                <a:solidFill>
                  <a:prstClr val="black"/>
                </a:solidFill>
                <a:latin typeface="Calibri"/>
                <a:cs typeface="Times"/>
              </a:rPr>
              <a:t>1 micrometer (</a:t>
            </a:r>
            <a:r>
              <a:rPr lang="en-US" sz="1803" b="0" dirty="0" err="1">
                <a:solidFill>
                  <a:prstClr val="black"/>
                </a:solidFill>
                <a:latin typeface="Calibri"/>
                <a:cs typeface="Times"/>
              </a:rPr>
              <a:t>μm</a:t>
            </a:r>
            <a:r>
              <a:rPr lang="en-US" sz="1803" b="0" dirty="0">
                <a:solidFill>
                  <a:prstClr val="black"/>
                </a:solidFill>
                <a:latin typeface="Calibri"/>
                <a:cs typeface="Times"/>
              </a:rPr>
              <a:t>)</a:t>
            </a:r>
          </a:p>
        </p:txBody>
      </p:sp>
      <p:sp>
        <p:nvSpPr>
          <p:cNvPr id="42" name="TextBox 41"/>
          <p:cNvSpPr txBox="1"/>
          <p:nvPr/>
        </p:nvSpPr>
        <p:spPr>
          <a:xfrm>
            <a:off x="649699" y="5773050"/>
            <a:ext cx="2241116" cy="369154"/>
          </a:xfrm>
          <a:prstGeom prst="rect">
            <a:avLst/>
          </a:prstGeom>
          <a:noFill/>
        </p:spPr>
        <p:txBody>
          <a:bodyPr wrap="square" lIns="91412" tIns="45705" rIns="91412" bIns="45705" rtlCol="0">
            <a:spAutoFit/>
          </a:bodyPr>
          <a:lstStyle/>
          <a:p>
            <a:pPr algn="r" defTabSz="457061" eaLnBrk="1" fontAlgn="auto" hangingPunct="1">
              <a:spcBef>
                <a:spcPts val="0"/>
              </a:spcBef>
              <a:spcAft>
                <a:spcPts val="0"/>
              </a:spcAft>
            </a:pPr>
            <a:r>
              <a:rPr lang="en-US" sz="1803" b="0" dirty="0">
                <a:solidFill>
                  <a:prstClr val="black"/>
                </a:solidFill>
                <a:latin typeface="Calibri"/>
                <a:cs typeface="Times"/>
              </a:rPr>
              <a:t>1 nanometer (nm)</a:t>
            </a:r>
          </a:p>
        </p:txBody>
      </p:sp>
      <p:sp>
        <p:nvSpPr>
          <p:cNvPr id="43" name="TextBox 42"/>
          <p:cNvSpPr txBox="1"/>
          <p:nvPr/>
        </p:nvSpPr>
        <p:spPr>
          <a:xfrm>
            <a:off x="478462" y="1692025"/>
            <a:ext cx="2458292" cy="369154"/>
          </a:xfrm>
          <a:prstGeom prst="rect">
            <a:avLst/>
          </a:prstGeom>
          <a:noFill/>
        </p:spPr>
        <p:txBody>
          <a:bodyPr wrap="square" lIns="91412" tIns="45705" rIns="91412" bIns="45705" rtlCol="0">
            <a:spAutoFit/>
          </a:bodyPr>
          <a:lstStyle/>
          <a:p>
            <a:pPr defTabSz="457061" eaLnBrk="1" fontAlgn="auto" hangingPunct="1">
              <a:spcBef>
                <a:spcPts val="0"/>
              </a:spcBef>
              <a:spcAft>
                <a:spcPts val="0"/>
              </a:spcAft>
            </a:pPr>
            <a:r>
              <a:rPr lang="en-US" sz="1803" b="0" dirty="0">
                <a:solidFill>
                  <a:prstClr val="black"/>
                </a:solidFill>
                <a:latin typeface="Calibri"/>
                <a:cs typeface="Times"/>
              </a:rPr>
              <a:t>10</a:t>
            </a:r>
            <a:r>
              <a:rPr lang="en-US" sz="1803" b="0" baseline="30000" dirty="0">
                <a:solidFill>
                  <a:prstClr val="black"/>
                </a:solidFill>
                <a:latin typeface="Calibri"/>
                <a:cs typeface="Times"/>
              </a:rPr>
              <a:t>-6</a:t>
            </a:r>
          </a:p>
        </p:txBody>
      </p:sp>
      <p:sp>
        <p:nvSpPr>
          <p:cNvPr id="44" name="TextBox 43"/>
          <p:cNvSpPr txBox="1"/>
          <p:nvPr/>
        </p:nvSpPr>
        <p:spPr>
          <a:xfrm>
            <a:off x="485218" y="3052367"/>
            <a:ext cx="2458292" cy="369154"/>
          </a:xfrm>
          <a:prstGeom prst="rect">
            <a:avLst/>
          </a:prstGeom>
          <a:noFill/>
        </p:spPr>
        <p:txBody>
          <a:bodyPr wrap="square" lIns="91412" tIns="45705" rIns="91412" bIns="45705" rtlCol="0">
            <a:spAutoFit/>
          </a:bodyPr>
          <a:lstStyle/>
          <a:p>
            <a:pPr defTabSz="457061" eaLnBrk="1" fontAlgn="auto" hangingPunct="1">
              <a:spcBef>
                <a:spcPts val="0"/>
              </a:spcBef>
              <a:spcAft>
                <a:spcPts val="0"/>
              </a:spcAft>
            </a:pPr>
            <a:r>
              <a:rPr lang="en-US" sz="1803" b="0" dirty="0">
                <a:solidFill>
                  <a:prstClr val="black"/>
                </a:solidFill>
                <a:latin typeface="Calibri"/>
                <a:cs typeface="Times"/>
              </a:rPr>
              <a:t>10</a:t>
            </a:r>
            <a:r>
              <a:rPr lang="en-US" sz="1803" b="0" baseline="30000" dirty="0">
                <a:solidFill>
                  <a:prstClr val="black"/>
                </a:solidFill>
                <a:latin typeface="Calibri"/>
                <a:cs typeface="Times"/>
              </a:rPr>
              <a:t>-7</a:t>
            </a:r>
          </a:p>
        </p:txBody>
      </p:sp>
      <p:sp>
        <p:nvSpPr>
          <p:cNvPr id="45" name="TextBox 44"/>
          <p:cNvSpPr txBox="1"/>
          <p:nvPr/>
        </p:nvSpPr>
        <p:spPr>
          <a:xfrm>
            <a:off x="491973" y="4412709"/>
            <a:ext cx="2458292" cy="369154"/>
          </a:xfrm>
          <a:prstGeom prst="rect">
            <a:avLst/>
          </a:prstGeom>
          <a:noFill/>
        </p:spPr>
        <p:txBody>
          <a:bodyPr wrap="square" lIns="91412" tIns="45705" rIns="91412" bIns="45705" rtlCol="0">
            <a:spAutoFit/>
          </a:bodyPr>
          <a:lstStyle/>
          <a:p>
            <a:pPr defTabSz="457061" eaLnBrk="1" fontAlgn="auto" hangingPunct="1">
              <a:spcBef>
                <a:spcPts val="0"/>
              </a:spcBef>
              <a:spcAft>
                <a:spcPts val="0"/>
              </a:spcAft>
            </a:pPr>
            <a:r>
              <a:rPr lang="en-US" sz="1803" b="0" dirty="0">
                <a:solidFill>
                  <a:prstClr val="black"/>
                </a:solidFill>
                <a:latin typeface="Calibri"/>
                <a:cs typeface="Times"/>
              </a:rPr>
              <a:t>10</a:t>
            </a:r>
            <a:r>
              <a:rPr lang="en-US" sz="1803" b="0" baseline="30000" dirty="0">
                <a:solidFill>
                  <a:prstClr val="black"/>
                </a:solidFill>
                <a:latin typeface="Calibri"/>
                <a:cs typeface="Times"/>
              </a:rPr>
              <a:t>-8</a:t>
            </a:r>
          </a:p>
        </p:txBody>
      </p:sp>
      <p:sp>
        <p:nvSpPr>
          <p:cNvPr id="46" name="TextBox 45"/>
          <p:cNvSpPr txBox="1"/>
          <p:nvPr/>
        </p:nvSpPr>
        <p:spPr>
          <a:xfrm>
            <a:off x="498729" y="5773050"/>
            <a:ext cx="2458292" cy="369154"/>
          </a:xfrm>
          <a:prstGeom prst="rect">
            <a:avLst/>
          </a:prstGeom>
          <a:noFill/>
        </p:spPr>
        <p:txBody>
          <a:bodyPr wrap="square" lIns="91412" tIns="45705" rIns="91412" bIns="45705" rtlCol="0">
            <a:spAutoFit/>
          </a:bodyPr>
          <a:lstStyle/>
          <a:p>
            <a:pPr defTabSz="457061" eaLnBrk="1" fontAlgn="auto" hangingPunct="1">
              <a:spcBef>
                <a:spcPts val="0"/>
              </a:spcBef>
              <a:spcAft>
                <a:spcPts val="0"/>
              </a:spcAft>
            </a:pPr>
            <a:r>
              <a:rPr lang="en-US" sz="1803" b="0" dirty="0">
                <a:solidFill>
                  <a:prstClr val="black"/>
                </a:solidFill>
                <a:latin typeface="Calibri"/>
                <a:cs typeface="Times"/>
              </a:rPr>
              <a:t>10</a:t>
            </a:r>
            <a:r>
              <a:rPr lang="en-US" sz="1803" b="0" baseline="30000" dirty="0">
                <a:solidFill>
                  <a:prstClr val="black"/>
                </a:solidFill>
                <a:latin typeface="Calibri"/>
                <a:cs typeface="Times"/>
              </a:rPr>
              <a:t>-9</a:t>
            </a:r>
          </a:p>
        </p:txBody>
      </p:sp>
      <p:cxnSp>
        <p:nvCxnSpPr>
          <p:cNvPr id="47" name="Straight Connector 46"/>
          <p:cNvCxnSpPr/>
          <p:nvPr/>
        </p:nvCxnSpPr>
        <p:spPr>
          <a:xfrm>
            <a:off x="2991915" y="6020328"/>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3449113" y="5831691"/>
            <a:ext cx="3373840" cy="338397"/>
          </a:xfrm>
          <a:prstGeom prst="rect">
            <a:avLst/>
          </a:prstGeom>
          <a:noFill/>
        </p:spPr>
        <p:txBody>
          <a:bodyPr wrap="none" lIns="91412" tIns="45705" rIns="91412" bIns="45705" rtlCol="0">
            <a:spAutoFit/>
          </a:bodyPr>
          <a:lstStyle/>
          <a:p>
            <a:pPr defTabSz="457061" eaLnBrk="1" fontAlgn="auto" hangingPunct="1">
              <a:spcBef>
                <a:spcPts val="0"/>
              </a:spcBef>
              <a:spcAft>
                <a:spcPts val="0"/>
              </a:spcAft>
            </a:pPr>
            <a:r>
              <a:rPr lang="en-US" sz="1602" b="0" dirty="0">
                <a:solidFill>
                  <a:prstClr val="black"/>
                </a:solidFill>
                <a:latin typeface="Calibri"/>
                <a:cs typeface="Times"/>
              </a:rPr>
              <a:t>1nm:		Carbon nanotube diameter</a:t>
            </a:r>
          </a:p>
        </p:txBody>
      </p:sp>
      <p:cxnSp>
        <p:nvCxnSpPr>
          <p:cNvPr id="49" name="Straight Connector 48"/>
          <p:cNvCxnSpPr/>
          <p:nvPr/>
        </p:nvCxnSpPr>
        <p:spPr>
          <a:xfrm>
            <a:off x="2991915" y="5558492"/>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3449115" y="5374704"/>
            <a:ext cx="2732639" cy="338397"/>
          </a:xfrm>
          <a:prstGeom prst="rect">
            <a:avLst/>
          </a:prstGeom>
          <a:noFill/>
        </p:spPr>
        <p:txBody>
          <a:bodyPr wrap="none" lIns="91412" tIns="45705" rIns="91412" bIns="45705" rtlCol="0">
            <a:spAutoFit/>
          </a:bodyPr>
          <a:lstStyle/>
          <a:p>
            <a:pPr defTabSz="457061" eaLnBrk="1" fontAlgn="auto" hangingPunct="1">
              <a:spcBef>
                <a:spcPts val="0"/>
              </a:spcBef>
              <a:spcAft>
                <a:spcPts val="0"/>
              </a:spcAft>
            </a:pPr>
            <a:r>
              <a:rPr lang="en-US" sz="1602" b="0" dirty="0">
                <a:solidFill>
                  <a:prstClr val="black"/>
                </a:solidFill>
                <a:latin typeface="Calibri"/>
                <a:cs typeface="Times"/>
              </a:rPr>
              <a:t>2nm:		DNA helix diameter</a:t>
            </a:r>
          </a:p>
        </p:txBody>
      </p:sp>
      <p:cxnSp>
        <p:nvCxnSpPr>
          <p:cNvPr id="51" name="Straight Connector 50"/>
          <p:cNvCxnSpPr/>
          <p:nvPr/>
        </p:nvCxnSpPr>
        <p:spPr>
          <a:xfrm>
            <a:off x="2991915" y="4721274"/>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3449115" y="4536891"/>
            <a:ext cx="3198311" cy="338397"/>
          </a:xfrm>
          <a:prstGeom prst="rect">
            <a:avLst/>
          </a:prstGeom>
          <a:noFill/>
        </p:spPr>
        <p:txBody>
          <a:bodyPr wrap="none" lIns="91412" tIns="45705" rIns="91412" bIns="45705" rtlCol="0">
            <a:spAutoFit/>
          </a:bodyPr>
          <a:lstStyle/>
          <a:p>
            <a:pPr defTabSz="457061" eaLnBrk="1" fontAlgn="auto" hangingPunct="1">
              <a:spcBef>
                <a:spcPts val="0"/>
              </a:spcBef>
              <a:spcAft>
                <a:spcPts val="0"/>
              </a:spcAft>
            </a:pPr>
            <a:r>
              <a:rPr lang="en-US" sz="1602" b="0" dirty="0">
                <a:solidFill>
                  <a:prstClr val="black"/>
                </a:solidFill>
                <a:latin typeface="Calibri"/>
                <a:cs typeface="Times"/>
              </a:rPr>
              <a:t>9nm:		Cell membrane thickness</a:t>
            </a:r>
          </a:p>
        </p:txBody>
      </p:sp>
      <p:grpSp>
        <p:nvGrpSpPr>
          <p:cNvPr id="53" name="Group 52"/>
          <p:cNvGrpSpPr/>
          <p:nvPr/>
        </p:nvGrpSpPr>
        <p:grpSpPr>
          <a:xfrm>
            <a:off x="2991913" y="3062603"/>
            <a:ext cx="3398903" cy="338875"/>
            <a:chOff x="2991913" y="3319047"/>
            <a:chExt cx="3398903" cy="339032"/>
          </a:xfrm>
        </p:grpSpPr>
        <p:cxnSp>
          <p:nvCxnSpPr>
            <p:cNvPr id="54" name="Straight Connector 53"/>
            <p:cNvCxnSpPr/>
            <p:nvPr/>
          </p:nvCxnSpPr>
          <p:spPr>
            <a:xfrm>
              <a:off x="2991913" y="3499607"/>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3449113" y="3319047"/>
              <a:ext cx="2941703" cy="339032"/>
            </a:xfrm>
            <a:prstGeom prst="rect">
              <a:avLst/>
            </a:prstGeom>
            <a:noFill/>
          </p:spPr>
          <p:txBody>
            <a:bodyPr wrap="none" rtlCol="0">
              <a:spAutoFit/>
            </a:bodyPr>
            <a:lstStyle/>
            <a:p>
              <a:pPr defTabSz="457061" eaLnBrk="1" fontAlgn="auto" hangingPunct="1">
                <a:spcBef>
                  <a:spcPts val="0"/>
                </a:spcBef>
                <a:spcAft>
                  <a:spcPts val="0"/>
                </a:spcAft>
              </a:pPr>
              <a:r>
                <a:rPr lang="en-US" sz="1602" b="0" dirty="0">
                  <a:solidFill>
                    <a:srgbClr val="FF0000"/>
                  </a:solidFill>
                  <a:latin typeface="Calibri"/>
                  <a:cs typeface="Times"/>
                </a:rPr>
                <a:t>110nm:	Apple A12 linear scale</a:t>
              </a:r>
            </a:p>
          </p:txBody>
        </p:sp>
      </p:grpSp>
      <p:cxnSp>
        <p:nvCxnSpPr>
          <p:cNvPr id="56" name="Straight Connector 55"/>
          <p:cNvCxnSpPr/>
          <p:nvPr/>
        </p:nvCxnSpPr>
        <p:spPr>
          <a:xfrm>
            <a:off x="2991915" y="4030128"/>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3449113" y="3851411"/>
            <a:ext cx="4931558" cy="338396"/>
          </a:xfrm>
          <a:prstGeom prst="rect">
            <a:avLst/>
          </a:prstGeom>
          <a:noFill/>
        </p:spPr>
        <p:txBody>
          <a:bodyPr wrap="none" lIns="91412" tIns="45705" rIns="91412" bIns="45705" rtlCol="0">
            <a:spAutoFit/>
          </a:bodyPr>
          <a:lstStyle/>
          <a:p>
            <a:pPr defTabSz="457061" eaLnBrk="1" fontAlgn="auto" hangingPunct="1">
              <a:spcBef>
                <a:spcPts val="0"/>
              </a:spcBef>
              <a:spcAft>
                <a:spcPts val="0"/>
              </a:spcAft>
            </a:pPr>
            <a:r>
              <a:rPr lang="en-US" sz="1602" b="0" dirty="0">
                <a:solidFill>
                  <a:prstClr val="black"/>
                </a:solidFill>
                <a:latin typeface="Calibri"/>
                <a:cs typeface="Times"/>
              </a:rPr>
              <a:t>30nm:	Minimum cooking oil smoke particle diameter</a:t>
            </a:r>
          </a:p>
        </p:txBody>
      </p:sp>
      <p:sp>
        <p:nvSpPr>
          <p:cNvPr id="58" name="TextBox 57"/>
          <p:cNvSpPr txBox="1"/>
          <p:nvPr/>
        </p:nvSpPr>
        <p:spPr>
          <a:xfrm>
            <a:off x="3449113" y="2160056"/>
            <a:ext cx="3320340" cy="338396"/>
          </a:xfrm>
          <a:prstGeom prst="rect">
            <a:avLst/>
          </a:prstGeom>
          <a:noFill/>
        </p:spPr>
        <p:txBody>
          <a:bodyPr wrap="none" lIns="91412" tIns="45705" rIns="91412" bIns="45705" rtlCol="0">
            <a:spAutoFit/>
          </a:bodyPr>
          <a:lstStyle/>
          <a:p>
            <a:pPr defTabSz="457061" eaLnBrk="1" fontAlgn="auto" hangingPunct="1">
              <a:spcBef>
                <a:spcPts val="0"/>
              </a:spcBef>
              <a:spcAft>
                <a:spcPts val="0"/>
              </a:spcAft>
            </a:pPr>
            <a:r>
              <a:rPr lang="en-US" sz="1602" b="0" dirty="0">
                <a:solidFill>
                  <a:prstClr val="black"/>
                </a:solidFill>
                <a:latin typeface="Calibri"/>
                <a:cs typeface="Times"/>
              </a:rPr>
              <a:t>400-700nm: Visible light wavelengths</a:t>
            </a:r>
          </a:p>
        </p:txBody>
      </p:sp>
      <p:cxnSp>
        <p:nvCxnSpPr>
          <p:cNvPr id="59" name="Straight Connector 58"/>
          <p:cNvCxnSpPr>
            <a:stCxn id="60" idx="1"/>
            <a:endCxn id="58" idx="1"/>
          </p:cNvCxnSpPr>
          <p:nvPr/>
        </p:nvCxnSpPr>
        <p:spPr>
          <a:xfrm>
            <a:off x="3133844" y="2329254"/>
            <a:ext cx="315271"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0" name="Right Brace 59"/>
          <p:cNvSpPr/>
          <p:nvPr/>
        </p:nvSpPr>
        <p:spPr>
          <a:xfrm>
            <a:off x="2991913" y="2082328"/>
            <a:ext cx="141929" cy="493852"/>
          </a:xfrm>
          <a:prstGeom prst="rightBrace">
            <a:avLst>
              <a:gd name="adj1" fmla="val 34874"/>
              <a:gd name="adj2" fmla="val 50000"/>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txBody>
          <a:bodyPr lIns="91412" tIns="45705" rIns="91412" bIns="45705" rtlCol="0" anchor="ctr"/>
          <a:lstStyle/>
          <a:p>
            <a:pPr algn="ctr" defTabSz="457061" eaLnBrk="1" fontAlgn="auto" hangingPunct="1">
              <a:spcBef>
                <a:spcPts val="0"/>
              </a:spcBef>
              <a:spcAft>
                <a:spcPts val="0"/>
              </a:spcAft>
            </a:pPr>
            <a:endParaRPr lang="en-US" sz="1602" b="0">
              <a:solidFill>
                <a:prstClr val="black"/>
              </a:solidFill>
              <a:latin typeface="Calibri"/>
              <a:cs typeface="Times"/>
            </a:endParaRPr>
          </a:p>
        </p:txBody>
      </p:sp>
      <p:pic>
        <p:nvPicPr>
          <p:cNvPr id="63" name="Picture 62"/>
          <p:cNvPicPr>
            <a:picLocks noChangeAspect="1"/>
          </p:cNvPicPr>
          <p:nvPr/>
        </p:nvPicPr>
        <p:blipFill>
          <a:blip r:embed="rId2"/>
          <a:stretch>
            <a:fillRect/>
          </a:stretch>
        </p:blipFill>
        <p:spPr>
          <a:xfrm rot="5400000">
            <a:off x="2286549" y="2077381"/>
            <a:ext cx="515003" cy="482600"/>
          </a:xfrm>
          <a:prstGeom prst="rect">
            <a:avLst/>
          </a:prstGeom>
        </p:spPr>
      </p:pic>
      <p:pic>
        <p:nvPicPr>
          <p:cNvPr id="64" name="Picture 63"/>
          <p:cNvPicPr>
            <a:picLocks noChangeAspect="1"/>
          </p:cNvPicPr>
          <p:nvPr/>
        </p:nvPicPr>
        <p:blipFill>
          <a:blip r:embed="rId3"/>
          <a:stretch>
            <a:fillRect/>
          </a:stretch>
        </p:blipFill>
        <p:spPr>
          <a:xfrm rot="5400000">
            <a:off x="6644065" y="4485481"/>
            <a:ext cx="887309" cy="1826587"/>
          </a:xfrm>
          <a:prstGeom prst="rect">
            <a:avLst/>
          </a:prstGeom>
        </p:spPr>
      </p:pic>
      <p:pic>
        <p:nvPicPr>
          <p:cNvPr id="32" name="Picture 2" descr="Apple's A12 chip has 70% more transistors per square mm than the A11 chip">
            <a:extLst>
              <a:ext uri="{FF2B5EF4-FFF2-40B4-BE49-F238E27FC236}">
                <a16:creationId xmlns:a16="http://schemas.microsoft.com/office/drawing/2014/main" id="{F2180AB2-25BF-1B46-B0F0-039100A7288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526" t="1348" r="12329" b="1857"/>
          <a:stretch/>
        </p:blipFill>
        <p:spPr bwMode="auto">
          <a:xfrm>
            <a:off x="1828799" y="2857350"/>
            <a:ext cx="959233" cy="824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026150"/>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Scaling Extrapolation</a:t>
            </a:r>
          </a:p>
        </p:txBody>
      </p:sp>
      <p:graphicFrame>
        <p:nvGraphicFramePr>
          <p:cNvPr id="6" name="Chart 5">
            <a:extLst>
              <a:ext uri="{FF2B5EF4-FFF2-40B4-BE49-F238E27FC236}">
                <a16:creationId xmlns:a16="http://schemas.microsoft.com/office/drawing/2014/main" id="{79A651A4-1518-4842-8534-D4785C7F4041}"/>
              </a:ext>
            </a:extLst>
          </p:cNvPr>
          <p:cNvGraphicFramePr>
            <a:graphicFrameLocks/>
          </p:cNvGraphicFramePr>
          <p:nvPr>
            <p:extLst>
              <p:ext uri="{D42A27DB-BD31-4B8C-83A1-F6EECF244321}">
                <p14:modId xmlns:p14="http://schemas.microsoft.com/office/powerpoint/2010/main" val="325190986"/>
              </p:ext>
            </p:extLst>
          </p:nvPr>
        </p:nvGraphicFramePr>
        <p:xfrm>
          <a:off x="696479" y="1036320"/>
          <a:ext cx="8264641" cy="5422816"/>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7318591" y="4895114"/>
            <a:ext cx="1247587" cy="462307"/>
          </a:xfrm>
          <a:prstGeom prst="rect">
            <a:avLst/>
          </a:prstGeom>
          <a:solidFill>
            <a:schemeClr val="bg1"/>
          </a:solidFill>
        </p:spPr>
        <p:txBody>
          <a:bodyPr wrap="none" rtlCol="0">
            <a:spAutoFit/>
          </a:bodyPr>
          <a:lstStyle/>
          <a:p>
            <a:r>
              <a:rPr lang="en-US" sz="2403" i="1" dirty="0">
                <a:solidFill>
                  <a:srgbClr val="990000"/>
                </a:solidFill>
                <a:latin typeface="Arial" charset="0"/>
                <a:cs typeface="ＭＳ Ｐゴシック" charset="0"/>
              </a:rPr>
              <a:t>243 pm</a:t>
            </a:r>
          </a:p>
        </p:txBody>
      </p:sp>
    </p:spTree>
    <p:extLst>
      <p:ext uri="{BB962C8B-B14F-4D97-AF65-F5344CB8AC3E}">
        <p14:creationId xmlns:p14="http://schemas.microsoft.com/office/powerpoint/2010/main" val="120279134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Subnanometer</a:t>
            </a:r>
            <a:r>
              <a:rPr lang="en-US" dirty="0"/>
              <a:t> Dimensions</a:t>
            </a:r>
          </a:p>
        </p:txBody>
      </p:sp>
      <p:cxnSp>
        <p:nvCxnSpPr>
          <p:cNvPr id="31" name="Straight Connector 30"/>
          <p:cNvCxnSpPr/>
          <p:nvPr/>
        </p:nvCxnSpPr>
        <p:spPr>
          <a:xfrm>
            <a:off x="2825468" y="1661174"/>
            <a:ext cx="0" cy="428491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2749268" y="1898161"/>
            <a:ext cx="762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2749268" y="3203748"/>
            <a:ext cx="762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749268" y="4509336"/>
            <a:ext cx="762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749268" y="5828124"/>
            <a:ext cx="762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376411" y="1661173"/>
            <a:ext cx="2347959" cy="369161"/>
          </a:xfrm>
          <a:prstGeom prst="rect">
            <a:avLst/>
          </a:prstGeom>
          <a:noFill/>
        </p:spPr>
        <p:txBody>
          <a:bodyPr wrap="square" lIns="91412" tIns="45705" rIns="91412" bIns="45705" rtlCol="0">
            <a:spAutoFit/>
          </a:bodyPr>
          <a:lstStyle/>
          <a:p>
            <a:pPr algn="r" defTabSz="457061" eaLnBrk="1" fontAlgn="auto" hangingPunct="1">
              <a:spcBef>
                <a:spcPts val="0"/>
              </a:spcBef>
              <a:spcAft>
                <a:spcPts val="0"/>
              </a:spcAft>
            </a:pPr>
            <a:r>
              <a:rPr lang="en-US" sz="1803" b="0" dirty="0">
                <a:solidFill>
                  <a:prstClr val="black"/>
                </a:solidFill>
                <a:latin typeface="Calibri"/>
                <a:cs typeface="Times"/>
              </a:rPr>
              <a:t>1 nanometer (nm)</a:t>
            </a:r>
          </a:p>
        </p:txBody>
      </p:sp>
      <p:sp>
        <p:nvSpPr>
          <p:cNvPr id="62" name="TextBox 61"/>
          <p:cNvSpPr txBox="1"/>
          <p:nvPr/>
        </p:nvSpPr>
        <p:spPr>
          <a:xfrm>
            <a:off x="360195" y="5577935"/>
            <a:ext cx="2347959" cy="369161"/>
          </a:xfrm>
          <a:prstGeom prst="rect">
            <a:avLst/>
          </a:prstGeom>
          <a:noFill/>
        </p:spPr>
        <p:txBody>
          <a:bodyPr wrap="square" lIns="91412" tIns="45705" rIns="91412" bIns="45705" rtlCol="0">
            <a:spAutoFit/>
          </a:bodyPr>
          <a:lstStyle/>
          <a:p>
            <a:pPr algn="r" defTabSz="457061" eaLnBrk="1" fontAlgn="auto" hangingPunct="1">
              <a:spcBef>
                <a:spcPts val="0"/>
              </a:spcBef>
              <a:spcAft>
                <a:spcPts val="0"/>
              </a:spcAft>
            </a:pPr>
            <a:r>
              <a:rPr lang="en-US" sz="1803" b="0" dirty="0">
                <a:solidFill>
                  <a:prstClr val="black"/>
                </a:solidFill>
                <a:latin typeface="Calibri"/>
                <a:cs typeface="Times"/>
              </a:rPr>
              <a:t>1 </a:t>
            </a:r>
            <a:r>
              <a:rPr lang="en-US" sz="1803" b="0" dirty="0" err="1">
                <a:solidFill>
                  <a:prstClr val="black"/>
                </a:solidFill>
                <a:latin typeface="Calibri"/>
                <a:cs typeface="Times"/>
              </a:rPr>
              <a:t>picometer</a:t>
            </a:r>
            <a:r>
              <a:rPr lang="en-US" sz="1803" b="0" dirty="0">
                <a:solidFill>
                  <a:prstClr val="black"/>
                </a:solidFill>
                <a:latin typeface="Calibri"/>
                <a:cs typeface="Times"/>
              </a:rPr>
              <a:t> (pm)</a:t>
            </a:r>
          </a:p>
        </p:txBody>
      </p:sp>
      <p:sp>
        <p:nvSpPr>
          <p:cNvPr id="65" name="TextBox 64"/>
          <p:cNvSpPr txBox="1"/>
          <p:nvPr/>
        </p:nvSpPr>
        <p:spPr>
          <a:xfrm>
            <a:off x="215088" y="1661174"/>
            <a:ext cx="2575488" cy="369160"/>
          </a:xfrm>
          <a:prstGeom prst="rect">
            <a:avLst/>
          </a:prstGeom>
          <a:noFill/>
        </p:spPr>
        <p:txBody>
          <a:bodyPr wrap="square" lIns="91412" tIns="45705" rIns="91412" bIns="45705" rtlCol="0">
            <a:spAutoFit/>
          </a:bodyPr>
          <a:lstStyle/>
          <a:p>
            <a:pPr defTabSz="457061" eaLnBrk="1" fontAlgn="auto" hangingPunct="1">
              <a:spcBef>
                <a:spcPts val="0"/>
              </a:spcBef>
              <a:spcAft>
                <a:spcPts val="0"/>
              </a:spcAft>
            </a:pPr>
            <a:r>
              <a:rPr lang="en-US" sz="1803" b="0" dirty="0">
                <a:solidFill>
                  <a:prstClr val="black"/>
                </a:solidFill>
                <a:latin typeface="Calibri"/>
                <a:cs typeface="Times"/>
              </a:rPr>
              <a:t>10</a:t>
            </a:r>
            <a:r>
              <a:rPr lang="en-US" sz="1803" b="0" baseline="30000" dirty="0">
                <a:solidFill>
                  <a:prstClr val="black"/>
                </a:solidFill>
                <a:latin typeface="Calibri"/>
                <a:cs typeface="Times"/>
              </a:rPr>
              <a:t>-9</a:t>
            </a:r>
          </a:p>
        </p:txBody>
      </p:sp>
      <p:sp>
        <p:nvSpPr>
          <p:cNvPr id="67" name="TextBox 66"/>
          <p:cNvSpPr txBox="1"/>
          <p:nvPr/>
        </p:nvSpPr>
        <p:spPr>
          <a:xfrm>
            <a:off x="221846" y="2966761"/>
            <a:ext cx="2575488" cy="369160"/>
          </a:xfrm>
          <a:prstGeom prst="rect">
            <a:avLst/>
          </a:prstGeom>
          <a:noFill/>
        </p:spPr>
        <p:txBody>
          <a:bodyPr wrap="square" lIns="91412" tIns="45705" rIns="91412" bIns="45705" rtlCol="0">
            <a:spAutoFit/>
          </a:bodyPr>
          <a:lstStyle/>
          <a:p>
            <a:pPr defTabSz="457061" eaLnBrk="1" fontAlgn="auto" hangingPunct="1">
              <a:spcBef>
                <a:spcPts val="0"/>
              </a:spcBef>
              <a:spcAft>
                <a:spcPts val="0"/>
              </a:spcAft>
            </a:pPr>
            <a:r>
              <a:rPr lang="en-US" sz="1803" b="0" dirty="0">
                <a:solidFill>
                  <a:prstClr val="black"/>
                </a:solidFill>
                <a:latin typeface="Calibri"/>
                <a:cs typeface="Times"/>
              </a:rPr>
              <a:t>10</a:t>
            </a:r>
            <a:r>
              <a:rPr lang="en-US" sz="1803" b="0" baseline="30000" dirty="0">
                <a:solidFill>
                  <a:prstClr val="black"/>
                </a:solidFill>
                <a:latin typeface="Calibri"/>
                <a:cs typeface="Times"/>
              </a:rPr>
              <a:t>-10</a:t>
            </a:r>
          </a:p>
        </p:txBody>
      </p:sp>
      <p:sp>
        <p:nvSpPr>
          <p:cNvPr id="68" name="TextBox 67"/>
          <p:cNvSpPr txBox="1"/>
          <p:nvPr/>
        </p:nvSpPr>
        <p:spPr>
          <a:xfrm>
            <a:off x="228600" y="4272351"/>
            <a:ext cx="2575488" cy="369160"/>
          </a:xfrm>
          <a:prstGeom prst="rect">
            <a:avLst/>
          </a:prstGeom>
          <a:noFill/>
        </p:spPr>
        <p:txBody>
          <a:bodyPr wrap="square" lIns="91412" tIns="45705" rIns="91412" bIns="45705" rtlCol="0">
            <a:spAutoFit/>
          </a:bodyPr>
          <a:lstStyle/>
          <a:p>
            <a:pPr defTabSz="457061" eaLnBrk="1" fontAlgn="auto" hangingPunct="1">
              <a:spcBef>
                <a:spcPts val="0"/>
              </a:spcBef>
              <a:spcAft>
                <a:spcPts val="0"/>
              </a:spcAft>
            </a:pPr>
            <a:r>
              <a:rPr lang="en-US" sz="1803" b="0" dirty="0">
                <a:solidFill>
                  <a:prstClr val="black"/>
                </a:solidFill>
                <a:latin typeface="Calibri"/>
                <a:cs typeface="Times"/>
              </a:rPr>
              <a:t>10</a:t>
            </a:r>
            <a:r>
              <a:rPr lang="en-US" sz="1803" b="0" baseline="30000" dirty="0">
                <a:solidFill>
                  <a:prstClr val="black"/>
                </a:solidFill>
                <a:latin typeface="Calibri"/>
                <a:cs typeface="Times"/>
              </a:rPr>
              <a:t>-11</a:t>
            </a:r>
          </a:p>
        </p:txBody>
      </p:sp>
      <p:sp>
        <p:nvSpPr>
          <p:cNvPr id="69" name="TextBox 68"/>
          <p:cNvSpPr txBox="1"/>
          <p:nvPr/>
        </p:nvSpPr>
        <p:spPr>
          <a:xfrm>
            <a:off x="208868" y="5577938"/>
            <a:ext cx="2575488" cy="369160"/>
          </a:xfrm>
          <a:prstGeom prst="rect">
            <a:avLst/>
          </a:prstGeom>
          <a:noFill/>
        </p:spPr>
        <p:txBody>
          <a:bodyPr wrap="square" lIns="91412" tIns="45705" rIns="91412" bIns="45705" rtlCol="0">
            <a:spAutoFit/>
          </a:bodyPr>
          <a:lstStyle/>
          <a:p>
            <a:pPr defTabSz="457061" eaLnBrk="1" fontAlgn="auto" hangingPunct="1">
              <a:spcBef>
                <a:spcPts val="0"/>
              </a:spcBef>
              <a:spcAft>
                <a:spcPts val="0"/>
              </a:spcAft>
            </a:pPr>
            <a:r>
              <a:rPr lang="en-US" sz="1803" b="0" dirty="0">
                <a:solidFill>
                  <a:prstClr val="black"/>
                </a:solidFill>
                <a:latin typeface="Calibri"/>
                <a:cs typeface="Times"/>
              </a:rPr>
              <a:t>10</a:t>
            </a:r>
            <a:r>
              <a:rPr lang="en-US" sz="1803" b="0" baseline="30000" dirty="0">
                <a:solidFill>
                  <a:prstClr val="black"/>
                </a:solidFill>
                <a:latin typeface="Calibri"/>
                <a:cs typeface="Times"/>
              </a:rPr>
              <a:t>-12</a:t>
            </a:r>
          </a:p>
        </p:txBody>
      </p:sp>
      <p:grpSp>
        <p:nvGrpSpPr>
          <p:cNvPr id="70" name="Group 69"/>
          <p:cNvGrpSpPr/>
          <p:nvPr/>
        </p:nvGrpSpPr>
        <p:grpSpPr>
          <a:xfrm>
            <a:off x="2825470" y="5122364"/>
            <a:ext cx="5234870" cy="338397"/>
            <a:chOff x="4495800" y="6201489"/>
            <a:chExt cx="5234870" cy="175791"/>
          </a:xfrm>
        </p:grpSpPr>
        <p:cxnSp>
          <p:nvCxnSpPr>
            <p:cNvPr id="71" name="Straight Connector 70"/>
            <p:cNvCxnSpPr/>
            <p:nvPr/>
          </p:nvCxnSpPr>
          <p:spPr>
            <a:xfrm>
              <a:off x="4495800" y="6324600"/>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2" name="TextBox 71"/>
            <p:cNvSpPr txBox="1"/>
            <p:nvPr/>
          </p:nvSpPr>
          <p:spPr>
            <a:xfrm>
              <a:off x="4953000" y="6201489"/>
              <a:ext cx="4777670" cy="175791"/>
            </a:xfrm>
            <a:prstGeom prst="rect">
              <a:avLst/>
            </a:prstGeom>
            <a:noFill/>
          </p:spPr>
          <p:txBody>
            <a:bodyPr wrap="none" rtlCol="0">
              <a:spAutoFit/>
            </a:bodyPr>
            <a:lstStyle/>
            <a:p>
              <a:pPr defTabSz="457061" eaLnBrk="1" fontAlgn="auto" hangingPunct="1">
                <a:spcBef>
                  <a:spcPts val="0"/>
                </a:spcBef>
                <a:spcAft>
                  <a:spcPts val="0"/>
                </a:spcAft>
              </a:pPr>
              <a:r>
                <a:rPr lang="en-US" sz="1602" b="0" dirty="0">
                  <a:solidFill>
                    <a:prstClr val="black"/>
                  </a:solidFill>
                  <a:latin typeface="Calibri"/>
                  <a:cs typeface="Times"/>
                </a:rPr>
                <a:t>2.4pm:	Electron wavelength (Compton wavelength)</a:t>
              </a:r>
            </a:p>
          </p:txBody>
        </p:sp>
      </p:grpSp>
      <p:sp>
        <p:nvSpPr>
          <p:cNvPr id="73" name="TextBox 72"/>
          <p:cNvSpPr txBox="1"/>
          <p:nvPr/>
        </p:nvSpPr>
        <p:spPr>
          <a:xfrm>
            <a:off x="3282670" y="3452452"/>
            <a:ext cx="5277907" cy="338397"/>
          </a:xfrm>
          <a:prstGeom prst="rect">
            <a:avLst/>
          </a:prstGeom>
          <a:noFill/>
        </p:spPr>
        <p:txBody>
          <a:bodyPr wrap="none" lIns="91412" tIns="45705" rIns="91412" bIns="45705" rtlCol="0">
            <a:spAutoFit/>
          </a:bodyPr>
          <a:lstStyle/>
          <a:p>
            <a:pPr defTabSz="457061" eaLnBrk="1" fontAlgn="auto" hangingPunct="1">
              <a:spcBef>
                <a:spcPts val="0"/>
              </a:spcBef>
              <a:spcAft>
                <a:spcPts val="0"/>
              </a:spcAft>
            </a:pPr>
            <a:r>
              <a:rPr lang="en-US" sz="1602" b="0" dirty="0">
                <a:solidFill>
                  <a:prstClr val="black"/>
                </a:solidFill>
                <a:latin typeface="Calibri"/>
                <a:cs typeface="Times"/>
              </a:rPr>
              <a:t>53pm:	Electron-proton spacing in hydrogen (Bohr radius)</a:t>
            </a:r>
          </a:p>
        </p:txBody>
      </p:sp>
      <p:grpSp>
        <p:nvGrpSpPr>
          <p:cNvPr id="74" name="Group 73"/>
          <p:cNvGrpSpPr/>
          <p:nvPr/>
        </p:nvGrpSpPr>
        <p:grpSpPr>
          <a:xfrm>
            <a:off x="2825470" y="1661510"/>
            <a:ext cx="3831040" cy="338397"/>
            <a:chOff x="4495800" y="6201489"/>
            <a:chExt cx="3831040" cy="175791"/>
          </a:xfrm>
        </p:grpSpPr>
        <p:cxnSp>
          <p:nvCxnSpPr>
            <p:cNvPr id="75" name="Straight Connector 74"/>
            <p:cNvCxnSpPr/>
            <p:nvPr/>
          </p:nvCxnSpPr>
          <p:spPr>
            <a:xfrm>
              <a:off x="4495800" y="6324600"/>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6" name="TextBox 75"/>
            <p:cNvSpPr txBox="1"/>
            <p:nvPr/>
          </p:nvSpPr>
          <p:spPr>
            <a:xfrm>
              <a:off x="4953000" y="6201489"/>
              <a:ext cx="3373840" cy="175791"/>
            </a:xfrm>
            <a:prstGeom prst="rect">
              <a:avLst/>
            </a:prstGeom>
            <a:noFill/>
          </p:spPr>
          <p:txBody>
            <a:bodyPr wrap="none" rtlCol="0">
              <a:spAutoFit/>
            </a:bodyPr>
            <a:lstStyle/>
            <a:p>
              <a:pPr defTabSz="457061" eaLnBrk="1" fontAlgn="auto" hangingPunct="1">
                <a:spcBef>
                  <a:spcPts val="0"/>
                </a:spcBef>
                <a:spcAft>
                  <a:spcPts val="0"/>
                </a:spcAft>
              </a:pPr>
              <a:r>
                <a:rPr lang="en-US" sz="1602" b="0" dirty="0">
                  <a:solidFill>
                    <a:prstClr val="black"/>
                  </a:solidFill>
                  <a:latin typeface="Calibri"/>
                  <a:cs typeface="Times"/>
                </a:rPr>
                <a:t>1nm:		Carbon nanotube diameter</a:t>
              </a:r>
            </a:p>
          </p:txBody>
        </p:sp>
      </p:grpSp>
      <p:grpSp>
        <p:nvGrpSpPr>
          <p:cNvPr id="77" name="Group 76"/>
          <p:cNvGrpSpPr/>
          <p:nvPr/>
        </p:nvGrpSpPr>
        <p:grpSpPr>
          <a:xfrm>
            <a:off x="2825468" y="1985607"/>
            <a:ext cx="3922612" cy="338397"/>
            <a:chOff x="4495800" y="6201489"/>
            <a:chExt cx="3922612" cy="175791"/>
          </a:xfrm>
        </p:grpSpPr>
        <p:cxnSp>
          <p:nvCxnSpPr>
            <p:cNvPr id="78" name="Straight Connector 77"/>
            <p:cNvCxnSpPr/>
            <p:nvPr/>
          </p:nvCxnSpPr>
          <p:spPr>
            <a:xfrm>
              <a:off x="4495800" y="6324600"/>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9" name="TextBox 78"/>
            <p:cNvSpPr txBox="1"/>
            <p:nvPr/>
          </p:nvSpPr>
          <p:spPr>
            <a:xfrm>
              <a:off x="4953000" y="6201489"/>
              <a:ext cx="3465412" cy="175791"/>
            </a:xfrm>
            <a:prstGeom prst="rect">
              <a:avLst/>
            </a:prstGeom>
            <a:noFill/>
          </p:spPr>
          <p:txBody>
            <a:bodyPr wrap="none" rtlCol="0">
              <a:spAutoFit/>
            </a:bodyPr>
            <a:lstStyle/>
            <a:p>
              <a:pPr defTabSz="457061" eaLnBrk="1" fontAlgn="auto" hangingPunct="1">
                <a:spcBef>
                  <a:spcPts val="0"/>
                </a:spcBef>
                <a:spcAft>
                  <a:spcPts val="0"/>
                </a:spcAft>
              </a:pPr>
              <a:r>
                <a:rPr lang="en-US" sz="1602" b="0" dirty="0">
                  <a:solidFill>
                    <a:prstClr val="black"/>
                  </a:solidFill>
                  <a:latin typeface="Calibri"/>
                  <a:cs typeface="Times"/>
                </a:rPr>
                <a:t>543pm:	Silicon crystal lattice spacing</a:t>
              </a:r>
            </a:p>
          </p:txBody>
        </p:sp>
      </p:grpSp>
      <p:grpSp>
        <p:nvGrpSpPr>
          <p:cNvPr id="80" name="Group 79"/>
          <p:cNvGrpSpPr/>
          <p:nvPr/>
        </p:nvGrpSpPr>
        <p:grpSpPr>
          <a:xfrm>
            <a:off x="2825468" y="3129460"/>
            <a:ext cx="5406992" cy="338397"/>
            <a:chOff x="4495800" y="6201489"/>
            <a:chExt cx="5406992" cy="175791"/>
          </a:xfrm>
        </p:grpSpPr>
        <p:cxnSp>
          <p:nvCxnSpPr>
            <p:cNvPr id="81" name="Straight Connector 80"/>
            <p:cNvCxnSpPr/>
            <p:nvPr/>
          </p:nvCxnSpPr>
          <p:spPr>
            <a:xfrm>
              <a:off x="4495800" y="6324600"/>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a:off x="4953000" y="6201489"/>
              <a:ext cx="4949792" cy="175791"/>
            </a:xfrm>
            <a:prstGeom prst="rect">
              <a:avLst/>
            </a:prstGeom>
            <a:noFill/>
          </p:spPr>
          <p:txBody>
            <a:bodyPr wrap="none" rtlCol="0">
              <a:spAutoFit/>
            </a:bodyPr>
            <a:lstStyle/>
            <a:p>
              <a:pPr defTabSz="457061" eaLnBrk="1" fontAlgn="auto" hangingPunct="1">
                <a:spcBef>
                  <a:spcPts val="0"/>
                </a:spcBef>
                <a:spcAft>
                  <a:spcPts val="0"/>
                </a:spcAft>
              </a:pPr>
              <a:r>
                <a:rPr lang="en-US" sz="1602" b="0" dirty="0">
                  <a:solidFill>
                    <a:prstClr val="black"/>
                  </a:solidFill>
                  <a:latin typeface="Calibri"/>
                  <a:cs typeface="Times"/>
                </a:rPr>
                <a:t>74pm:	Spacing between atoms in hydrogen molecule</a:t>
              </a:r>
            </a:p>
          </p:txBody>
        </p:sp>
      </p:grpSp>
      <p:grpSp>
        <p:nvGrpSpPr>
          <p:cNvPr id="83" name="Group 82"/>
          <p:cNvGrpSpPr/>
          <p:nvPr/>
        </p:nvGrpSpPr>
        <p:grpSpPr>
          <a:xfrm>
            <a:off x="2835941" y="3640678"/>
            <a:ext cx="446729" cy="51788"/>
            <a:chOff x="4495800" y="1813658"/>
            <a:chExt cx="446729" cy="26903"/>
          </a:xfrm>
        </p:grpSpPr>
        <p:cxnSp>
          <p:nvCxnSpPr>
            <p:cNvPr id="84" name="Straight Connector 83"/>
            <p:cNvCxnSpPr/>
            <p:nvPr/>
          </p:nvCxnSpPr>
          <p:spPr>
            <a:xfrm>
              <a:off x="4572000" y="1840561"/>
              <a:ext cx="370529"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4495800" y="1813658"/>
              <a:ext cx="76200" cy="22837"/>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86" name="Picture 85"/>
          <p:cNvPicPr>
            <a:picLocks noChangeAspect="1"/>
          </p:cNvPicPr>
          <p:nvPr/>
        </p:nvPicPr>
        <p:blipFill>
          <a:blip r:embed="rId2"/>
          <a:stretch>
            <a:fillRect/>
          </a:stretch>
        </p:blipFill>
        <p:spPr>
          <a:xfrm>
            <a:off x="6934200" y="1267885"/>
            <a:ext cx="1749562" cy="1665115"/>
          </a:xfrm>
          <a:prstGeom prst="rect">
            <a:avLst/>
          </a:prstGeom>
        </p:spPr>
      </p:pic>
      <p:pic>
        <p:nvPicPr>
          <p:cNvPr id="87" name="Picture 86"/>
          <p:cNvPicPr>
            <a:picLocks noChangeAspect="1"/>
          </p:cNvPicPr>
          <p:nvPr/>
        </p:nvPicPr>
        <p:blipFill>
          <a:blip r:embed="rId3"/>
          <a:stretch>
            <a:fillRect/>
          </a:stretch>
        </p:blipFill>
        <p:spPr>
          <a:xfrm>
            <a:off x="3505202" y="3952562"/>
            <a:ext cx="1560138" cy="911542"/>
          </a:xfrm>
          <a:prstGeom prst="rect">
            <a:avLst/>
          </a:prstGeom>
        </p:spPr>
      </p:pic>
      <p:grpSp>
        <p:nvGrpSpPr>
          <p:cNvPr id="88" name="Group 87"/>
          <p:cNvGrpSpPr/>
          <p:nvPr/>
        </p:nvGrpSpPr>
        <p:grpSpPr>
          <a:xfrm>
            <a:off x="2822609" y="2513328"/>
            <a:ext cx="3865623" cy="339025"/>
            <a:chOff x="4495800" y="6201489"/>
            <a:chExt cx="3865622" cy="176117"/>
          </a:xfrm>
        </p:grpSpPr>
        <p:cxnSp>
          <p:nvCxnSpPr>
            <p:cNvPr id="89" name="Straight Connector 88"/>
            <p:cNvCxnSpPr/>
            <p:nvPr/>
          </p:nvCxnSpPr>
          <p:spPr>
            <a:xfrm>
              <a:off x="4495800" y="6284936"/>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0" name="TextBox 89"/>
            <p:cNvSpPr txBox="1"/>
            <p:nvPr/>
          </p:nvSpPr>
          <p:spPr>
            <a:xfrm>
              <a:off x="4953000" y="6201489"/>
              <a:ext cx="3408422" cy="176117"/>
            </a:xfrm>
            <a:prstGeom prst="rect">
              <a:avLst/>
            </a:prstGeom>
            <a:noFill/>
          </p:spPr>
          <p:txBody>
            <a:bodyPr wrap="none" rtlCol="0">
              <a:spAutoFit/>
            </a:bodyPr>
            <a:lstStyle/>
            <a:p>
              <a:pPr defTabSz="457061" eaLnBrk="1" fontAlgn="auto" hangingPunct="1">
                <a:spcBef>
                  <a:spcPts val="0"/>
                </a:spcBef>
                <a:spcAft>
                  <a:spcPts val="0"/>
                </a:spcAft>
              </a:pPr>
              <a:r>
                <a:rPr lang="en-US" sz="1602" b="0" dirty="0">
                  <a:solidFill>
                    <a:srgbClr val="FF0000"/>
                  </a:solidFill>
                  <a:latin typeface="Calibri"/>
                  <a:cs typeface="Times"/>
                </a:rPr>
                <a:t>243pm:	2065 linear scale projection</a:t>
              </a:r>
            </a:p>
          </p:txBody>
        </p:sp>
      </p:grpSp>
    </p:spTree>
    <p:extLst>
      <p:ext uri="{BB962C8B-B14F-4D97-AF65-F5344CB8AC3E}">
        <p14:creationId xmlns:p14="http://schemas.microsoft.com/office/powerpoint/2010/main" val="105058301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091761" y="1368738"/>
            <a:ext cx="3052239" cy="3033926"/>
          </a:xfrm>
          <a:prstGeom prst="rect">
            <a:avLst/>
          </a:prstGeom>
        </p:spPr>
      </p:pic>
      <p:sp>
        <p:nvSpPr>
          <p:cNvPr id="2" name="Title 1"/>
          <p:cNvSpPr>
            <a:spLocks noGrp="1"/>
          </p:cNvSpPr>
          <p:nvPr>
            <p:ph type="title"/>
          </p:nvPr>
        </p:nvSpPr>
        <p:spPr/>
        <p:txBody>
          <a:bodyPr/>
          <a:lstStyle/>
          <a:p>
            <a:r>
              <a:rPr lang="en-US" dirty="0"/>
              <a:t>Reaching 2065 Goal</a:t>
            </a:r>
          </a:p>
        </p:txBody>
      </p:sp>
      <p:sp>
        <p:nvSpPr>
          <p:cNvPr id="7" name="Content Placeholder 6"/>
          <p:cNvSpPr>
            <a:spLocks noGrp="1"/>
          </p:cNvSpPr>
          <p:nvPr>
            <p:ph idx="1"/>
          </p:nvPr>
        </p:nvSpPr>
        <p:spPr>
          <a:xfrm>
            <a:off x="290918" y="1371919"/>
            <a:ext cx="3975859" cy="1751858"/>
          </a:xfrm>
        </p:spPr>
        <p:txBody>
          <a:bodyPr/>
          <a:lstStyle/>
          <a:p>
            <a:r>
              <a:rPr lang="en-US" dirty="0"/>
              <a:t>Target</a:t>
            </a:r>
          </a:p>
          <a:p>
            <a:pPr lvl="1"/>
            <a:r>
              <a:rPr lang="en-US" dirty="0"/>
              <a:t>10</a:t>
            </a:r>
            <a:r>
              <a:rPr lang="en-US" baseline="30000" dirty="0"/>
              <a:t>17</a:t>
            </a:r>
            <a:r>
              <a:rPr lang="en-US" dirty="0"/>
              <a:t> devices</a:t>
            </a:r>
          </a:p>
          <a:p>
            <a:pPr lvl="1"/>
            <a:r>
              <a:rPr lang="en-US" dirty="0"/>
              <a:t>400 mm</a:t>
            </a:r>
            <a:r>
              <a:rPr lang="en-US" baseline="30000" dirty="0"/>
              <a:t>2</a:t>
            </a:r>
          </a:p>
          <a:p>
            <a:pPr lvl="1"/>
            <a:r>
              <a:rPr lang="en-US" i="1" dirty="0"/>
              <a:t>L</a:t>
            </a:r>
            <a:r>
              <a:rPr lang="en-US" dirty="0"/>
              <a:t> = 63 pm</a:t>
            </a:r>
          </a:p>
          <a:p>
            <a:pPr lvl="1"/>
            <a:endParaRPr lang="en-US" baseline="30000" dirty="0"/>
          </a:p>
          <a:p>
            <a:pPr lvl="1"/>
            <a:endParaRPr lang="en-US" baseline="30000" dirty="0"/>
          </a:p>
          <a:p>
            <a:pPr lvl="1"/>
            <a:endParaRPr lang="en-US" baseline="30000" dirty="0"/>
          </a:p>
          <a:p>
            <a:endParaRPr lang="en-US" baseline="30000" dirty="0"/>
          </a:p>
          <a:p>
            <a:endParaRPr lang="en-US" baseline="30000" dirty="0"/>
          </a:p>
          <a:p>
            <a:endParaRPr lang="en-US" baseline="30000" dirty="0"/>
          </a:p>
          <a:p>
            <a:endParaRPr lang="en-US" dirty="0"/>
          </a:p>
          <a:p>
            <a:r>
              <a:rPr lang="en-US" dirty="0"/>
              <a:t>Is this possible?</a:t>
            </a:r>
          </a:p>
        </p:txBody>
      </p:sp>
      <p:sp>
        <p:nvSpPr>
          <p:cNvPr id="12" name="Rectangle 11"/>
          <p:cNvSpPr/>
          <p:nvPr/>
        </p:nvSpPr>
        <p:spPr>
          <a:xfrm>
            <a:off x="3527960" y="5412956"/>
            <a:ext cx="1596975" cy="1024780"/>
          </a:xfrm>
          <a:prstGeom prst="rect">
            <a:avLst/>
          </a:prstGeom>
          <a:noFill/>
        </p:spPr>
        <p:txBody>
          <a:bodyPr wrap="none" lIns="91567" tIns="45784" rIns="91567" bIns="45784">
            <a:spAutoFit/>
          </a:bodyPr>
          <a:lstStyle/>
          <a:p>
            <a:pPr algn="ctr">
              <a:lnSpc>
                <a:spcPct val="90000"/>
              </a:lnSpc>
            </a:pPr>
            <a:r>
              <a:rPr lang="en-US" sz="6609" dirty="0">
                <a:ln w="10541" cmpd="sng">
                  <a:solidFill>
                    <a:srgbClr val="800000">
                      <a:shade val="88000"/>
                      <a:satMod val="110000"/>
                    </a:srgbClr>
                  </a:solidFill>
                  <a:prstDash val="solid"/>
                </a:ln>
                <a:gradFill>
                  <a:gsLst>
                    <a:gs pos="0">
                      <a:srgbClr val="800000">
                        <a:tint val="40000"/>
                        <a:satMod val="250000"/>
                      </a:srgbClr>
                    </a:gs>
                    <a:gs pos="9000">
                      <a:srgbClr val="800000">
                        <a:tint val="52000"/>
                        <a:satMod val="300000"/>
                      </a:srgbClr>
                    </a:gs>
                    <a:gs pos="50000">
                      <a:srgbClr val="800000">
                        <a:shade val="20000"/>
                        <a:satMod val="300000"/>
                      </a:srgbClr>
                    </a:gs>
                    <a:gs pos="79000">
                      <a:srgbClr val="800000">
                        <a:tint val="52000"/>
                        <a:satMod val="300000"/>
                      </a:srgbClr>
                    </a:gs>
                    <a:gs pos="100000">
                      <a:srgbClr val="800000">
                        <a:tint val="40000"/>
                        <a:satMod val="250000"/>
                      </a:srgbClr>
                    </a:gs>
                  </a:gsLst>
                  <a:lin ang="5400000"/>
                </a:gradFill>
                <a:latin typeface="Arial" charset="0"/>
                <a:cs typeface="ＭＳ Ｐゴシック" charset="0"/>
              </a:rPr>
              <a:t>No!</a:t>
            </a:r>
          </a:p>
        </p:txBody>
      </p:sp>
      <p:sp>
        <p:nvSpPr>
          <p:cNvPr id="13" name="TextBox 12"/>
          <p:cNvSpPr txBox="1"/>
          <p:nvPr/>
        </p:nvSpPr>
        <p:spPr>
          <a:xfrm>
            <a:off x="5487672" y="5412956"/>
            <a:ext cx="2242103" cy="955434"/>
          </a:xfrm>
          <a:prstGeom prst="rect">
            <a:avLst/>
          </a:prstGeom>
          <a:noFill/>
        </p:spPr>
        <p:txBody>
          <a:bodyPr wrap="none" rtlCol="0">
            <a:spAutoFit/>
          </a:bodyPr>
          <a:lstStyle/>
          <a:p>
            <a:r>
              <a:rPr lang="en-US" sz="2804" dirty="0">
                <a:solidFill>
                  <a:srgbClr val="000066"/>
                </a:solidFill>
                <a:latin typeface="Arial" charset="0"/>
                <a:cs typeface="ＭＳ Ｐゴシック" charset="0"/>
              </a:rPr>
              <a:t>Not with 2-d</a:t>
            </a:r>
          </a:p>
          <a:p>
            <a:r>
              <a:rPr lang="en-US" sz="2804" dirty="0">
                <a:solidFill>
                  <a:srgbClr val="000066"/>
                </a:solidFill>
                <a:latin typeface="Arial" charset="0"/>
                <a:cs typeface="ＭＳ Ｐゴシック" charset="0"/>
              </a:rPr>
              <a:t>fabrication</a:t>
            </a:r>
          </a:p>
        </p:txBody>
      </p:sp>
      <p:pic>
        <p:nvPicPr>
          <p:cNvPr id="9" name="Picture 8"/>
          <p:cNvPicPr>
            <a:picLocks noChangeAspect="1"/>
          </p:cNvPicPr>
          <p:nvPr/>
        </p:nvPicPr>
        <p:blipFill>
          <a:blip r:embed="rId3"/>
          <a:stretch>
            <a:fillRect/>
          </a:stretch>
        </p:blipFill>
        <p:spPr>
          <a:xfrm>
            <a:off x="3198493" y="1292433"/>
            <a:ext cx="2670709" cy="3427985"/>
          </a:xfrm>
          <a:prstGeom prst="rect">
            <a:avLst/>
          </a:prstGeom>
        </p:spPr>
      </p:pic>
    </p:spTree>
    <p:extLst>
      <p:ext uri="{BB962C8B-B14F-4D97-AF65-F5344CB8AC3E}">
        <p14:creationId xmlns:p14="http://schemas.microsoft.com/office/powerpoint/2010/main" val="53812024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Fabricating in 3 Dimensions</a:t>
            </a:r>
          </a:p>
        </p:txBody>
      </p:sp>
      <p:sp>
        <p:nvSpPr>
          <p:cNvPr id="3" name="Content Placeholder 2"/>
          <p:cNvSpPr>
            <a:spLocks noGrp="1"/>
          </p:cNvSpPr>
          <p:nvPr>
            <p:ph idx="1"/>
          </p:nvPr>
        </p:nvSpPr>
        <p:spPr>
          <a:xfrm>
            <a:off x="165329" y="3314541"/>
            <a:ext cx="7611522" cy="2327332"/>
          </a:xfrm>
        </p:spPr>
        <p:txBody>
          <a:bodyPr/>
          <a:lstStyle/>
          <a:p>
            <a:r>
              <a:rPr lang="en-US" sz="2804" dirty="0"/>
              <a:t>Parameters</a:t>
            </a:r>
          </a:p>
          <a:p>
            <a:pPr lvl="1"/>
            <a:r>
              <a:rPr lang="en-US" sz="2403" dirty="0"/>
              <a:t>10</a:t>
            </a:r>
            <a:r>
              <a:rPr lang="en-US" sz="2403" baseline="30000" dirty="0"/>
              <a:t>17</a:t>
            </a:r>
            <a:r>
              <a:rPr lang="en-US" sz="2403" dirty="0"/>
              <a:t> devices</a:t>
            </a:r>
          </a:p>
          <a:p>
            <a:pPr lvl="1"/>
            <a:r>
              <a:rPr lang="en-US" sz="2403" dirty="0"/>
              <a:t>100,000 logical layers</a:t>
            </a:r>
          </a:p>
          <a:p>
            <a:pPr lvl="2"/>
            <a:r>
              <a:rPr lang="en-US" sz="2003" dirty="0"/>
              <a:t>Each 50 nm thick</a:t>
            </a:r>
          </a:p>
          <a:p>
            <a:pPr lvl="2"/>
            <a:r>
              <a:rPr lang="en-US" sz="2003" dirty="0"/>
              <a:t>~1,000,000 physical layers</a:t>
            </a:r>
          </a:p>
          <a:p>
            <a:pPr lvl="3"/>
            <a:r>
              <a:rPr lang="en-US" sz="2003" dirty="0"/>
              <a:t>To provide wiring and isolation</a:t>
            </a:r>
          </a:p>
          <a:p>
            <a:pPr lvl="1"/>
            <a:r>
              <a:rPr lang="en-US" sz="2403" i="1" dirty="0"/>
              <a:t>L</a:t>
            </a:r>
            <a:r>
              <a:rPr lang="en-US" sz="2403" dirty="0"/>
              <a:t> = 20 nm</a:t>
            </a:r>
          </a:p>
          <a:p>
            <a:pPr lvl="2"/>
            <a:r>
              <a:rPr lang="en-US" sz="2003" dirty="0"/>
              <a:t>10x smaller than today</a:t>
            </a:r>
          </a:p>
        </p:txBody>
      </p:sp>
      <p:pic>
        <p:nvPicPr>
          <p:cNvPr id="30" name="Picture 29" descr="DSC05341.jpg"/>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869202" y="4115754"/>
            <a:ext cx="2365485" cy="1897161"/>
          </a:xfrm>
          <a:prstGeom prst="rect">
            <a:avLst/>
          </a:prstGeom>
        </p:spPr>
      </p:pic>
      <p:sp>
        <p:nvSpPr>
          <p:cNvPr id="38" name="TextBox 37"/>
          <p:cNvSpPr txBox="1"/>
          <p:nvPr/>
        </p:nvSpPr>
        <p:spPr>
          <a:xfrm>
            <a:off x="6242671" y="6099710"/>
            <a:ext cx="1618546" cy="431486"/>
          </a:xfrm>
          <a:prstGeom prst="rect">
            <a:avLst/>
          </a:prstGeom>
          <a:solidFill>
            <a:srgbClr val="FFFFFF"/>
          </a:solidFill>
        </p:spPr>
        <p:txBody>
          <a:bodyPr wrap="none" rtlCol="0">
            <a:spAutoFit/>
          </a:bodyPr>
          <a:lstStyle/>
          <a:p>
            <a:pPr algn="ctr">
              <a:lnSpc>
                <a:spcPct val="90000"/>
              </a:lnSpc>
            </a:pPr>
            <a:r>
              <a:rPr lang="en-US" sz="2403" dirty="0">
                <a:solidFill>
                  <a:srgbClr val="000066"/>
                </a:solidFill>
                <a:latin typeface="Arial" charset="0"/>
                <a:cs typeface="ＭＳ Ｐゴシック" charset="0"/>
              </a:rPr>
              <a:t>2065 mm</a:t>
            </a:r>
            <a:r>
              <a:rPr lang="en-US" sz="2403" baseline="30000" dirty="0">
                <a:solidFill>
                  <a:srgbClr val="000066"/>
                </a:solidFill>
                <a:latin typeface="Arial" charset="0"/>
                <a:cs typeface="ＭＳ Ｐゴシック" charset="0"/>
              </a:rPr>
              <a:t>3</a:t>
            </a:r>
            <a:endParaRPr lang="en-US" sz="2403" dirty="0">
              <a:solidFill>
                <a:srgbClr val="000066"/>
              </a:solidFill>
              <a:latin typeface="Arial" charset="0"/>
              <a:cs typeface="ＭＳ Ｐゴシック" charset="0"/>
            </a:endParaRPr>
          </a:p>
        </p:txBody>
      </p:sp>
      <p:grpSp>
        <p:nvGrpSpPr>
          <p:cNvPr id="17" name="Group 16"/>
          <p:cNvGrpSpPr/>
          <p:nvPr/>
        </p:nvGrpSpPr>
        <p:grpSpPr>
          <a:xfrm>
            <a:off x="2279650" y="1212850"/>
            <a:ext cx="5132720" cy="2327450"/>
            <a:chOff x="2863579" y="1365250"/>
            <a:chExt cx="5132720" cy="2327450"/>
          </a:xfrm>
        </p:grpSpPr>
        <p:sp>
          <p:nvSpPr>
            <p:cNvPr id="20" name="Cube 19"/>
            <p:cNvSpPr/>
            <p:nvPr/>
          </p:nvSpPr>
          <p:spPr bwMode="auto">
            <a:xfrm>
              <a:off x="4108450" y="1822450"/>
              <a:ext cx="2971800" cy="1371600"/>
            </a:xfrm>
            <a:prstGeom prst="cube">
              <a:avLst>
                <a:gd name="adj" fmla="val 62720"/>
              </a:avLst>
            </a:prstGeom>
            <a:ln>
              <a:headEnd type="none" w="med" len="med"/>
              <a:tailEnd type="triangle" w="sm" len="sm"/>
            </a:ln>
            <a:extLst/>
          </p:spPr>
          <p:style>
            <a:lnRef idx="1">
              <a:schemeClr val="accent2"/>
            </a:lnRef>
            <a:fillRef idx="3">
              <a:schemeClr val="accent2"/>
            </a:fillRef>
            <a:effectRef idx="2">
              <a:schemeClr val="accent2"/>
            </a:effectRef>
            <a:fontRef idx="minor">
              <a:schemeClr val="lt1"/>
            </a:fontRef>
          </p:style>
          <p:txBody>
            <a:bodyPr vert="horz" wrap="square" lIns="45720" tIns="45720" rIns="45720" bIns="45720" numCol="1" rtlCol="0" anchor="ctr" anchorCtr="0" compatLnSpc="1">
              <a:prstTxWarp prst="textNoShape">
                <a:avLst/>
              </a:prstTxWarp>
              <a:spAutoFit/>
            </a:bodyPr>
            <a:lstStyle/>
            <a:p>
              <a:pPr marL="0" marR="0" indent="0" algn="ctr" defTabSz="914400" rtl="0" eaLnBrk="0" fontAlgn="base" latinLnBrk="0" hangingPunct="0">
                <a:lnSpc>
                  <a:spcPct val="9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a typeface="ＭＳ Ｐゴシック" charset="0"/>
              </a:endParaRPr>
            </a:p>
          </p:txBody>
        </p:sp>
        <p:grpSp>
          <p:nvGrpSpPr>
            <p:cNvPr id="23" name="Group 22"/>
            <p:cNvGrpSpPr/>
            <p:nvPr/>
          </p:nvGrpSpPr>
          <p:grpSpPr>
            <a:xfrm>
              <a:off x="4108450" y="3346451"/>
              <a:ext cx="2133600" cy="346249"/>
              <a:chOff x="3194050" y="4794250"/>
              <a:chExt cx="2743200" cy="262223"/>
            </a:xfrm>
          </p:grpSpPr>
          <p:cxnSp>
            <p:nvCxnSpPr>
              <p:cNvPr id="32" name="Straight Arrow Connector 31"/>
              <p:cNvCxnSpPr/>
              <p:nvPr/>
            </p:nvCxnSpPr>
            <p:spPr bwMode="auto">
              <a:xfrm>
                <a:off x="3194050" y="4946650"/>
                <a:ext cx="2743200" cy="0"/>
              </a:xfrm>
              <a:prstGeom prst="straightConnector1">
                <a:avLst/>
              </a:prstGeom>
              <a:noFill/>
              <a:ln w="38100" cap="flat" cmpd="sng" algn="ctr">
                <a:solidFill>
                  <a:schemeClr val="accent4">
                    <a:lumMod val="90000"/>
                    <a:lumOff val="10000"/>
                  </a:schemeClr>
                </a:solidFill>
                <a:prstDash val="solid"/>
                <a:round/>
                <a:headEnd type="arrow"/>
                <a:tailEnd type="arrow"/>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17961" dir="2700000" algn="ctr" rotWithShape="0">
                        <a:schemeClr val="tx2"/>
                      </a:outerShdw>
                    </a:effectLst>
                  </a14:hiddenEffects>
                </a:ext>
              </a:extLst>
            </p:spPr>
          </p:cxnSp>
          <p:sp>
            <p:nvSpPr>
              <p:cNvPr id="33" name="TextBox 32"/>
              <p:cNvSpPr txBox="1"/>
              <p:nvPr/>
            </p:nvSpPr>
            <p:spPr>
              <a:xfrm>
                <a:off x="4053787" y="4794250"/>
                <a:ext cx="1177777" cy="262223"/>
              </a:xfrm>
              <a:prstGeom prst="rect">
                <a:avLst/>
              </a:prstGeom>
              <a:solidFill>
                <a:srgbClr val="FFFFFF"/>
              </a:solidFill>
            </p:spPr>
            <p:txBody>
              <a:bodyPr wrap="none" rtlCol="0">
                <a:spAutoFit/>
              </a:bodyPr>
              <a:lstStyle/>
              <a:p>
                <a:r>
                  <a:rPr lang="en-US" dirty="0"/>
                  <a:t>20 mm</a:t>
                </a:r>
              </a:p>
            </p:txBody>
          </p:sp>
        </p:grpSp>
        <p:cxnSp>
          <p:nvCxnSpPr>
            <p:cNvPr id="24" name="Straight Arrow Connector 23"/>
            <p:cNvCxnSpPr/>
            <p:nvPr/>
          </p:nvCxnSpPr>
          <p:spPr bwMode="auto">
            <a:xfrm flipV="1">
              <a:off x="6623050" y="2355850"/>
              <a:ext cx="838200" cy="838200"/>
            </a:xfrm>
            <a:prstGeom prst="straightConnector1">
              <a:avLst/>
            </a:prstGeom>
            <a:noFill/>
            <a:ln w="38100" cap="flat" cmpd="sng" algn="ctr">
              <a:solidFill>
                <a:schemeClr val="accent4">
                  <a:lumMod val="90000"/>
                  <a:lumOff val="10000"/>
                </a:schemeClr>
              </a:solidFill>
              <a:prstDash val="solid"/>
              <a:round/>
              <a:headEnd type="arrow"/>
              <a:tailEnd type="arrow"/>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17961" dir="2700000" algn="ctr" rotWithShape="0">
                      <a:schemeClr val="tx2"/>
                    </a:outerShdw>
                  </a:effectLst>
                </a14:hiddenEffects>
              </a:ext>
            </a:extLst>
          </p:spPr>
        </p:cxnSp>
        <p:sp>
          <p:nvSpPr>
            <p:cNvPr id="26" name="TextBox 25"/>
            <p:cNvSpPr txBox="1"/>
            <p:nvPr/>
          </p:nvSpPr>
          <p:spPr>
            <a:xfrm>
              <a:off x="7080250" y="2660650"/>
              <a:ext cx="916049" cy="346249"/>
            </a:xfrm>
            <a:prstGeom prst="rect">
              <a:avLst/>
            </a:prstGeom>
            <a:noFill/>
          </p:spPr>
          <p:txBody>
            <a:bodyPr wrap="none" rtlCol="0">
              <a:spAutoFit/>
            </a:bodyPr>
            <a:lstStyle/>
            <a:p>
              <a:r>
                <a:rPr lang="en-US" dirty="0"/>
                <a:t>20 mm</a:t>
              </a:r>
            </a:p>
          </p:txBody>
        </p:sp>
        <p:cxnSp>
          <p:nvCxnSpPr>
            <p:cNvPr id="27" name="Straight Arrow Connector 26"/>
            <p:cNvCxnSpPr/>
            <p:nvPr/>
          </p:nvCxnSpPr>
          <p:spPr bwMode="auto">
            <a:xfrm flipV="1">
              <a:off x="3727450" y="2660650"/>
              <a:ext cx="0" cy="533400"/>
            </a:xfrm>
            <a:prstGeom prst="straightConnector1">
              <a:avLst/>
            </a:prstGeom>
            <a:noFill/>
            <a:ln w="38100" cap="flat" cmpd="sng" algn="ctr">
              <a:solidFill>
                <a:schemeClr val="accent4">
                  <a:lumMod val="90000"/>
                  <a:lumOff val="10000"/>
                </a:schemeClr>
              </a:solidFill>
              <a:prstDash val="solid"/>
              <a:round/>
              <a:headEnd type="arrow"/>
              <a:tailEnd type="arrow"/>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17961" dir="2700000" algn="ctr" rotWithShape="0">
                      <a:schemeClr val="tx2"/>
                    </a:outerShdw>
                  </a:effectLst>
                </a14:hiddenEffects>
              </a:ext>
            </a:extLst>
          </p:spPr>
        </p:cxnSp>
        <p:sp>
          <p:nvSpPr>
            <p:cNvPr id="28" name="TextBox 27"/>
            <p:cNvSpPr txBox="1"/>
            <p:nvPr/>
          </p:nvSpPr>
          <p:spPr>
            <a:xfrm>
              <a:off x="2863579" y="2736850"/>
              <a:ext cx="787671" cy="346249"/>
            </a:xfrm>
            <a:prstGeom prst="rect">
              <a:avLst/>
            </a:prstGeom>
            <a:solidFill>
              <a:srgbClr val="FFFFFF"/>
            </a:solidFill>
          </p:spPr>
          <p:txBody>
            <a:bodyPr wrap="none" rtlCol="0">
              <a:spAutoFit/>
            </a:bodyPr>
            <a:lstStyle/>
            <a:p>
              <a:r>
                <a:rPr lang="en-US" dirty="0"/>
                <a:t>5 mm</a:t>
              </a:r>
            </a:p>
          </p:txBody>
        </p:sp>
        <p:sp>
          <p:nvSpPr>
            <p:cNvPr id="31" name="TextBox 30"/>
            <p:cNvSpPr txBox="1"/>
            <p:nvPr/>
          </p:nvSpPr>
          <p:spPr>
            <a:xfrm>
              <a:off x="4320952" y="1365250"/>
              <a:ext cx="1616298" cy="430887"/>
            </a:xfrm>
            <a:prstGeom prst="rect">
              <a:avLst/>
            </a:prstGeom>
            <a:solidFill>
              <a:srgbClr val="FFFFFF"/>
            </a:solidFill>
          </p:spPr>
          <p:txBody>
            <a:bodyPr wrap="none" rtlCol="0">
              <a:spAutoFit/>
            </a:bodyPr>
            <a:lstStyle/>
            <a:p>
              <a:r>
                <a:rPr lang="en-US" sz="2400" dirty="0"/>
                <a:t>2000 mm</a:t>
              </a:r>
              <a:r>
                <a:rPr lang="en-US" sz="2400" baseline="30000" dirty="0"/>
                <a:t>3</a:t>
              </a:r>
              <a:endParaRPr lang="en-US" sz="2400" dirty="0"/>
            </a:p>
          </p:txBody>
        </p:sp>
      </p:grpSp>
    </p:spTree>
    <p:extLst>
      <p:ext uri="{BB962C8B-B14F-4D97-AF65-F5344CB8AC3E}">
        <p14:creationId xmlns:p14="http://schemas.microsoft.com/office/powerpoint/2010/main" val="113328658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Moore’s Law Origins</a:t>
            </a:r>
          </a:p>
        </p:txBody>
      </p:sp>
      <p:sp>
        <p:nvSpPr>
          <p:cNvPr id="11" name="Content Placeholder 10"/>
          <p:cNvSpPr>
            <a:spLocks noGrp="1"/>
          </p:cNvSpPr>
          <p:nvPr>
            <p:ph idx="1"/>
          </p:nvPr>
        </p:nvSpPr>
        <p:spPr>
          <a:xfrm>
            <a:off x="4953530" y="1597656"/>
            <a:ext cx="3967911" cy="1945803"/>
          </a:xfrm>
        </p:spPr>
        <p:txBody>
          <a:bodyPr/>
          <a:lstStyle/>
          <a:p>
            <a:r>
              <a:rPr lang="en-US" dirty="0"/>
              <a:t>Moore’s Thesis</a:t>
            </a:r>
          </a:p>
          <a:p>
            <a:pPr lvl="1"/>
            <a:r>
              <a:rPr lang="en-US" dirty="0"/>
              <a:t>Minimize price per device </a:t>
            </a:r>
          </a:p>
          <a:p>
            <a:pPr lvl="1"/>
            <a:r>
              <a:rPr lang="en-US" dirty="0"/>
              <a:t>Optimum number of devices / chip increasing 2x / year</a:t>
            </a:r>
          </a:p>
          <a:p>
            <a:r>
              <a:rPr lang="en-US" dirty="0"/>
              <a:t>Later</a:t>
            </a:r>
          </a:p>
          <a:p>
            <a:pPr lvl="1"/>
            <a:r>
              <a:rPr lang="en-US" dirty="0"/>
              <a:t>2x / 2 years</a:t>
            </a:r>
          </a:p>
          <a:p>
            <a:pPr lvl="1"/>
            <a:r>
              <a:rPr lang="en-US" dirty="0"/>
              <a:t>“Moore’s Prediction”</a:t>
            </a:r>
          </a:p>
        </p:txBody>
      </p:sp>
      <p:grpSp>
        <p:nvGrpSpPr>
          <p:cNvPr id="12" name="Group 11"/>
          <p:cNvGrpSpPr/>
          <p:nvPr/>
        </p:nvGrpSpPr>
        <p:grpSpPr>
          <a:xfrm>
            <a:off x="222250" y="1289050"/>
            <a:ext cx="4572000" cy="4722091"/>
            <a:chOff x="222250" y="2083569"/>
            <a:chExt cx="4572000" cy="4722091"/>
          </a:xfrm>
        </p:grpSpPr>
        <p:pic>
          <p:nvPicPr>
            <p:cNvPr id="13" name="Picture 12"/>
            <p:cNvPicPr>
              <a:picLocks noChangeAspect="1"/>
            </p:cNvPicPr>
            <p:nvPr/>
          </p:nvPicPr>
          <p:blipFill>
            <a:blip r:embed="rId2"/>
            <a:stretch>
              <a:fillRect/>
            </a:stretch>
          </p:blipFill>
          <p:spPr>
            <a:xfrm>
              <a:off x="222250" y="2083569"/>
              <a:ext cx="4572000" cy="4722091"/>
            </a:xfrm>
            <a:prstGeom prst="rect">
              <a:avLst/>
            </a:prstGeom>
          </p:spPr>
          <p:style>
            <a:lnRef idx="0">
              <a:schemeClr val="accent3"/>
            </a:lnRef>
            <a:fillRef idx="3">
              <a:schemeClr val="accent3"/>
            </a:fillRef>
            <a:effectRef idx="3">
              <a:schemeClr val="accent3"/>
            </a:effectRef>
            <a:fontRef idx="minor">
              <a:schemeClr val="lt1"/>
            </a:fontRef>
          </p:style>
        </p:pic>
        <p:sp>
          <p:nvSpPr>
            <p:cNvPr id="14" name="Oval 13"/>
            <p:cNvSpPr/>
            <p:nvPr/>
          </p:nvSpPr>
          <p:spPr bwMode="auto">
            <a:xfrm>
              <a:off x="2127250" y="3956050"/>
              <a:ext cx="152400" cy="152400"/>
            </a:xfrm>
            <a:prstGeom prst="ellipse">
              <a:avLst/>
            </a:prstGeom>
            <a:solidFill>
              <a:schemeClr val="tx1">
                <a:lumMod val="40000"/>
                <a:lumOff val="60000"/>
              </a:schemeClr>
            </a:solidFill>
            <a:ln w="19050" cap="flat" cmpd="sng" algn="ctr">
              <a:noFill/>
              <a:prstDash val="solid"/>
              <a:round/>
              <a:headEnd type="none" w="med" len="med"/>
              <a:tailEnd type="triangle" w="sm" len="sm"/>
            </a:ln>
            <a:effectLst/>
            <a:extLst/>
          </p:spPr>
          <p:txBody>
            <a:bodyPr vert="horz" wrap="none" lIns="45720" tIns="45720" rIns="45720" bIns="45720" numCol="1" rtlCol="0" anchor="ctr" anchorCtr="0" compatLnSpc="1">
              <a:prstTxWarp prst="textNoShape">
                <a:avLst/>
              </a:prstTxWarp>
              <a:spAutoFit/>
            </a:bodyPr>
            <a:lstStyle/>
            <a:p>
              <a:pPr marL="0" marR="0" indent="0" algn="ctr" defTabSz="914400" rtl="0" eaLnBrk="0" fontAlgn="base" latinLnBrk="0" hangingPunct="0">
                <a:lnSpc>
                  <a:spcPct val="9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a typeface="ＭＳ Ｐゴシック" charset="0"/>
              </a:endParaRPr>
            </a:p>
          </p:txBody>
        </p:sp>
        <p:sp>
          <p:nvSpPr>
            <p:cNvPr id="15" name="Oval 14"/>
            <p:cNvSpPr/>
            <p:nvPr/>
          </p:nvSpPr>
          <p:spPr bwMode="auto">
            <a:xfrm>
              <a:off x="2992806" y="4852861"/>
              <a:ext cx="152400" cy="152400"/>
            </a:xfrm>
            <a:prstGeom prst="ellipse">
              <a:avLst/>
            </a:prstGeom>
            <a:solidFill>
              <a:schemeClr val="tx1">
                <a:lumMod val="40000"/>
                <a:lumOff val="60000"/>
              </a:schemeClr>
            </a:solidFill>
            <a:ln w="19050" cap="flat" cmpd="sng" algn="ctr">
              <a:noFill/>
              <a:prstDash val="solid"/>
              <a:round/>
              <a:headEnd type="none" w="med" len="med"/>
              <a:tailEnd type="triangle" w="sm" len="sm"/>
            </a:ln>
            <a:effectLst/>
            <a:extLst/>
          </p:spPr>
          <p:txBody>
            <a:bodyPr vert="horz" wrap="none" lIns="45720" tIns="45720" rIns="45720" bIns="45720" numCol="1" rtlCol="0" anchor="ctr" anchorCtr="0" compatLnSpc="1">
              <a:prstTxWarp prst="textNoShape">
                <a:avLst/>
              </a:prstTxWarp>
              <a:spAutoFit/>
            </a:bodyPr>
            <a:lstStyle/>
            <a:p>
              <a:pPr marL="0" marR="0" indent="0" algn="ctr" defTabSz="914400" rtl="0" eaLnBrk="0" fontAlgn="base" latinLnBrk="0" hangingPunct="0">
                <a:lnSpc>
                  <a:spcPct val="9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a typeface="ＭＳ Ｐゴシック" charset="0"/>
              </a:endParaRPr>
            </a:p>
          </p:txBody>
        </p:sp>
        <p:sp>
          <p:nvSpPr>
            <p:cNvPr id="16" name="TextBox 15"/>
            <p:cNvSpPr txBox="1"/>
            <p:nvPr/>
          </p:nvSpPr>
          <p:spPr>
            <a:xfrm>
              <a:off x="2355850" y="3879850"/>
              <a:ext cx="1095936" cy="346249"/>
            </a:xfrm>
            <a:prstGeom prst="rect">
              <a:avLst/>
            </a:prstGeom>
            <a:noFill/>
          </p:spPr>
          <p:txBody>
            <a:bodyPr wrap="none" rtlCol="0">
              <a:spAutoFit/>
            </a:bodyPr>
            <a:lstStyle/>
            <a:p>
              <a:r>
                <a:rPr lang="en-US" dirty="0">
                  <a:solidFill>
                    <a:schemeClr val="accent4">
                      <a:lumMod val="50000"/>
                      <a:lumOff val="50000"/>
                    </a:schemeClr>
                  </a:solidFill>
                </a:rPr>
                <a:t>1965: 50</a:t>
              </a:r>
            </a:p>
          </p:txBody>
        </p:sp>
        <p:sp>
          <p:nvSpPr>
            <p:cNvPr id="17" name="TextBox 16"/>
            <p:cNvSpPr txBox="1"/>
            <p:nvPr/>
          </p:nvSpPr>
          <p:spPr>
            <a:xfrm>
              <a:off x="2660650" y="5022850"/>
              <a:ext cx="1352691" cy="346249"/>
            </a:xfrm>
            <a:prstGeom prst="rect">
              <a:avLst/>
            </a:prstGeom>
            <a:noFill/>
          </p:spPr>
          <p:txBody>
            <a:bodyPr wrap="none" rtlCol="0">
              <a:spAutoFit/>
            </a:bodyPr>
            <a:lstStyle/>
            <a:p>
              <a:r>
                <a:rPr lang="en-US" dirty="0">
                  <a:solidFill>
                    <a:schemeClr val="accent4">
                      <a:lumMod val="50000"/>
                      <a:lumOff val="50000"/>
                    </a:schemeClr>
                  </a:solidFill>
                </a:rPr>
                <a:t>1970: 1000</a:t>
              </a:r>
            </a:p>
          </p:txBody>
        </p:sp>
      </p:grpSp>
    </p:spTree>
    <p:extLst>
      <p:ext uri="{BB962C8B-B14F-4D97-AF65-F5344CB8AC3E}">
        <p14:creationId xmlns:p14="http://schemas.microsoft.com/office/powerpoint/2010/main" val="2012879339"/>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3D Fabrication Challenges</a:t>
            </a:r>
          </a:p>
        </p:txBody>
      </p:sp>
      <p:sp>
        <p:nvSpPr>
          <p:cNvPr id="3" name="Content Placeholder 2"/>
          <p:cNvSpPr>
            <a:spLocks noGrp="1"/>
          </p:cNvSpPr>
          <p:nvPr>
            <p:ph idx="1"/>
          </p:nvPr>
        </p:nvSpPr>
        <p:spPr/>
        <p:txBody>
          <a:bodyPr/>
          <a:lstStyle/>
          <a:p>
            <a:r>
              <a:rPr lang="en-US" dirty="0"/>
              <a:t>Yield</a:t>
            </a:r>
          </a:p>
          <a:p>
            <a:pPr lvl="1"/>
            <a:r>
              <a:rPr lang="en-US" dirty="0"/>
              <a:t>How to avoid or tolerate flaws</a:t>
            </a:r>
          </a:p>
          <a:p>
            <a:r>
              <a:rPr lang="en-US" dirty="0"/>
              <a:t>Cost</a:t>
            </a:r>
          </a:p>
          <a:p>
            <a:pPr lvl="1"/>
            <a:r>
              <a:rPr lang="en-US" dirty="0"/>
              <a:t>High cost of lithography</a:t>
            </a:r>
          </a:p>
          <a:p>
            <a:r>
              <a:rPr lang="en-US" dirty="0"/>
              <a:t>Power</a:t>
            </a:r>
          </a:p>
          <a:p>
            <a:pPr lvl="1"/>
            <a:r>
              <a:rPr lang="en-US" dirty="0"/>
              <a:t>Keep power consumption within acceptable limits</a:t>
            </a:r>
          </a:p>
          <a:p>
            <a:pPr lvl="1"/>
            <a:r>
              <a:rPr lang="en-US" dirty="0"/>
              <a:t>Limited energy available</a:t>
            </a:r>
          </a:p>
          <a:p>
            <a:pPr lvl="1"/>
            <a:r>
              <a:rPr lang="en-US" dirty="0"/>
              <a:t>Limited ability to dissipate heat</a:t>
            </a:r>
          </a:p>
        </p:txBody>
      </p:sp>
    </p:spTree>
    <p:extLst>
      <p:ext uri="{BB962C8B-B14F-4D97-AF65-F5344CB8AC3E}">
        <p14:creationId xmlns:p14="http://schemas.microsoft.com/office/powerpoint/2010/main" val="1115152045"/>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Photolithography</a:t>
            </a:r>
          </a:p>
        </p:txBody>
      </p:sp>
      <p:sp>
        <p:nvSpPr>
          <p:cNvPr id="3" name="Content Placeholder 2"/>
          <p:cNvSpPr>
            <a:spLocks noGrp="1"/>
          </p:cNvSpPr>
          <p:nvPr>
            <p:ph idx="1"/>
          </p:nvPr>
        </p:nvSpPr>
        <p:spPr>
          <a:xfrm>
            <a:off x="290918" y="4802507"/>
            <a:ext cx="8306223" cy="1716885"/>
          </a:xfrm>
        </p:spPr>
        <p:txBody>
          <a:bodyPr/>
          <a:lstStyle/>
          <a:p>
            <a:pPr lvl="1"/>
            <a:r>
              <a:rPr lang="en-US" dirty="0"/>
              <a:t>Pattern entire chip in one step</a:t>
            </a:r>
          </a:p>
          <a:p>
            <a:pPr lvl="1"/>
            <a:r>
              <a:rPr lang="en-US" dirty="0"/>
              <a:t>Modern chips require ~60 lithography steps</a:t>
            </a:r>
          </a:p>
          <a:p>
            <a:pPr lvl="1"/>
            <a:r>
              <a:rPr lang="en-US" dirty="0"/>
              <a:t>Fabricate </a:t>
            </a:r>
            <a:r>
              <a:rPr lang="en-US" i="1" dirty="0"/>
              <a:t>N</a:t>
            </a:r>
            <a:r>
              <a:rPr lang="en-US" dirty="0"/>
              <a:t> transistor system with O(1) steps</a:t>
            </a:r>
          </a:p>
          <a:p>
            <a:endParaRPr lang="en-US" dirty="0"/>
          </a:p>
        </p:txBody>
      </p:sp>
      <p:pic>
        <p:nvPicPr>
          <p:cNvPr id="5" name="Picture 4"/>
          <p:cNvPicPr>
            <a:picLocks noChangeAspect="1"/>
          </p:cNvPicPr>
          <p:nvPr/>
        </p:nvPicPr>
        <p:blipFill rotWithShape="1">
          <a:blip r:embed="rId2"/>
          <a:srcRect b="12054"/>
          <a:stretch/>
        </p:blipFill>
        <p:spPr>
          <a:xfrm>
            <a:off x="1290843" y="987209"/>
            <a:ext cx="5891172" cy="3535855"/>
          </a:xfrm>
          <a:prstGeom prst="rect">
            <a:avLst/>
          </a:prstGeom>
        </p:spPr>
      </p:pic>
    </p:spTree>
    <p:extLst>
      <p:ext uri="{BB962C8B-B14F-4D97-AF65-F5344CB8AC3E}">
        <p14:creationId xmlns:p14="http://schemas.microsoft.com/office/powerpoint/2010/main" val="1270632946"/>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ikon-stepp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931" y="1063514"/>
            <a:ext cx="7503421" cy="3942476"/>
          </a:xfrm>
          <a:prstGeom prst="rect">
            <a:avLst/>
          </a:prstGeom>
        </p:spPr>
      </p:pic>
      <p:sp>
        <p:nvSpPr>
          <p:cNvPr id="2" name="Title 1"/>
          <p:cNvSpPr>
            <a:spLocks noGrp="1"/>
          </p:cNvSpPr>
          <p:nvPr>
            <p:ph type="title"/>
          </p:nvPr>
        </p:nvSpPr>
        <p:spPr/>
        <p:txBody>
          <a:bodyPr/>
          <a:lstStyle/>
          <a:p>
            <a:r>
              <a:rPr lang="en-US" dirty="0"/>
              <a:t>Fabrication Costs</a:t>
            </a:r>
          </a:p>
        </p:txBody>
      </p:sp>
      <p:sp>
        <p:nvSpPr>
          <p:cNvPr id="3" name="Content Placeholder 2"/>
          <p:cNvSpPr>
            <a:spLocks noGrp="1"/>
          </p:cNvSpPr>
          <p:nvPr>
            <p:ph idx="1"/>
          </p:nvPr>
        </p:nvSpPr>
        <p:spPr>
          <a:xfrm>
            <a:off x="451478" y="4573590"/>
            <a:ext cx="8306223" cy="1411661"/>
          </a:xfrm>
        </p:spPr>
        <p:txBody>
          <a:bodyPr/>
          <a:lstStyle/>
          <a:p>
            <a:r>
              <a:rPr lang="en-US" dirty="0"/>
              <a:t>Stepper</a:t>
            </a:r>
          </a:p>
          <a:p>
            <a:pPr lvl="1"/>
            <a:r>
              <a:rPr lang="en-US" dirty="0"/>
              <a:t>Most expensive equipment in fabrication facility</a:t>
            </a:r>
          </a:p>
          <a:p>
            <a:pPr lvl="1"/>
            <a:r>
              <a:rPr lang="en-US" dirty="0"/>
              <a:t>Rate limiting process step</a:t>
            </a:r>
          </a:p>
          <a:p>
            <a:pPr lvl="2"/>
            <a:r>
              <a:rPr lang="en-US" dirty="0"/>
              <a:t>18s / wafer</a:t>
            </a:r>
          </a:p>
          <a:p>
            <a:pPr lvl="1"/>
            <a:r>
              <a:rPr lang="en-US" dirty="0"/>
              <a:t>Expose 858 mm</a:t>
            </a:r>
            <a:r>
              <a:rPr lang="en-US" baseline="30000" dirty="0"/>
              <a:t>2</a:t>
            </a:r>
            <a:r>
              <a:rPr lang="en-US" dirty="0"/>
              <a:t> per step</a:t>
            </a:r>
          </a:p>
          <a:p>
            <a:pPr lvl="2"/>
            <a:r>
              <a:rPr lang="en-US" dirty="0"/>
              <a:t>1.2% of chip area</a:t>
            </a:r>
          </a:p>
        </p:txBody>
      </p:sp>
    </p:spTree>
    <p:extLst>
      <p:ext uri="{BB962C8B-B14F-4D97-AF65-F5344CB8AC3E}">
        <p14:creationId xmlns:p14="http://schemas.microsoft.com/office/powerpoint/2010/main" val="950537654"/>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Fabrication Economics</a:t>
            </a:r>
          </a:p>
        </p:txBody>
      </p:sp>
      <p:sp>
        <p:nvSpPr>
          <p:cNvPr id="3" name="Content Placeholder 2"/>
          <p:cNvSpPr>
            <a:spLocks noGrp="1"/>
          </p:cNvSpPr>
          <p:nvPr>
            <p:ph idx="1"/>
          </p:nvPr>
        </p:nvSpPr>
        <p:spPr/>
        <p:txBody>
          <a:bodyPr/>
          <a:lstStyle/>
          <a:p>
            <a:r>
              <a:rPr lang="en-US" dirty="0"/>
              <a:t>Currently</a:t>
            </a:r>
          </a:p>
          <a:p>
            <a:pPr lvl="1"/>
            <a:r>
              <a:rPr lang="en-US"/>
              <a:t>Fixed number of </a:t>
            </a:r>
            <a:r>
              <a:rPr lang="en-US" dirty="0"/>
              <a:t>lithography steps</a:t>
            </a:r>
          </a:p>
          <a:p>
            <a:pPr lvl="1"/>
            <a:r>
              <a:rPr lang="en-US" dirty="0"/>
              <a:t>Manufacturing cost $10–$20 / chip</a:t>
            </a:r>
          </a:p>
          <a:p>
            <a:pPr lvl="2"/>
            <a:r>
              <a:rPr lang="en-US" dirty="0"/>
              <a:t>Including amortization of facility</a:t>
            </a:r>
          </a:p>
          <a:p>
            <a:r>
              <a:rPr lang="en-US" dirty="0"/>
              <a:t>Fabricating 1,000,000 physical layers</a:t>
            </a:r>
          </a:p>
          <a:p>
            <a:pPr lvl="1"/>
            <a:r>
              <a:rPr lang="en-US" dirty="0"/>
              <a:t>Cannot do lithography on every step</a:t>
            </a:r>
          </a:p>
          <a:p>
            <a:r>
              <a:rPr lang="en-US" dirty="0"/>
              <a:t>Options</a:t>
            </a:r>
          </a:p>
          <a:p>
            <a:pPr lvl="1"/>
            <a:r>
              <a:rPr lang="en-US" dirty="0"/>
              <a:t>Chemical self assembly</a:t>
            </a:r>
          </a:p>
          <a:p>
            <a:pPr lvl="2"/>
            <a:r>
              <a:rPr lang="en-US" dirty="0"/>
              <a:t>Devices generate themselves via chemical processes</a:t>
            </a:r>
          </a:p>
          <a:p>
            <a:pPr lvl="1"/>
            <a:r>
              <a:rPr lang="en-US" dirty="0"/>
              <a:t>Pattern multiple layers at once</a:t>
            </a:r>
          </a:p>
        </p:txBody>
      </p:sp>
    </p:spTree>
    <p:extLst>
      <p:ext uri="{BB962C8B-B14F-4D97-AF65-F5344CB8AC3E}">
        <p14:creationId xmlns:p14="http://schemas.microsoft.com/office/powerpoint/2010/main" val="555500745"/>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Samsung V-</a:t>
            </a:r>
            <a:r>
              <a:rPr lang="en-US" dirty="0" err="1"/>
              <a:t>Nand</a:t>
            </a:r>
            <a:r>
              <a:rPr lang="en-US" dirty="0"/>
              <a:t> Flash Example</a:t>
            </a:r>
          </a:p>
        </p:txBody>
      </p:sp>
      <p:sp>
        <p:nvSpPr>
          <p:cNvPr id="3" name="Content Placeholder 2"/>
          <p:cNvSpPr>
            <a:spLocks noGrp="1"/>
          </p:cNvSpPr>
          <p:nvPr>
            <p:ph idx="1"/>
          </p:nvPr>
        </p:nvSpPr>
        <p:spPr>
          <a:xfrm>
            <a:off x="290918" y="4573589"/>
            <a:ext cx="8306223" cy="1869497"/>
          </a:xfrm>
        </p:spPr>
        <p:txBody>
          <a:bodyPr/>
          <a:lstStyle/>
          <a:p>
            <a:pPr lvl="1"/>
            <a:r>
              <a:rPr lang="en-US" dirty="0"/>
              <a:t>Build up layers of </a:t>
            </a:r>
            <a:r>
              <a:rPr lang="en-US" dirty="0" err="1"/>
              <a:t>unpatterned</a:t>
            </a:r>
            <a:r>
              <a:rPr lang="en-US" dirty="0"/>
              <a:t> material</a:t>
            </a:r>
          </a:p>
          <a:p>
            <a:pPr lvl="1"/>
            <a:r>
              <a:rPr lang="en-US" dirty="0"/>
              <a:t>Then use lithography to slice, drill, etch, and deposit material across all layers</a:t>
            </a:r>
          </a:p>
          <a:p>
            <a:pPr lvl="1"/>
            <a:r>
              <a:rPr lang="en-US" dirty="0"/>
              <a:t>~30 total masking steps</a:t>
            </a:r>
          </a:p>
          <a:p>
            <a:pPr lvl="1"/>
            <a:r>
              <a:rPr lang="en-US" dirty="0"/>
              <a:t>64 layers of memory cells (soon to be 96)</a:t>
            </a:r>
          </a:p>
          <a:p>
            <a:pPr lvl="1"/>
            <a:r>
              <a:rPr lang="en-US" dirty="0"/>
              <a:t>Exploits particular structure of flash memory circuits</a:t>
            </a:r>
          </a:p>
        </p:txBody>
      </p:sp>
      <p:pic>
        <p:nvPicPr>
          <p:cNvPr id="4" name="Picture 3" descr="samsung-vnand-x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919" y="1292432"/>
            <a:ext cx="3569328" cy="2651633"/>
          </a:xfrm>
          <a:prstGeom prst="rect">
            <a:avLst/>
          </a:prstGeom>
        </p:spPr>
      </p:pic>
      <p:pic>
        <p:nvPicPr>
          <p:cNvPr id="5" name="Picture 4" descr="samsung-vna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701" y="1139821"/>
            <a:ext cx="3471922" cy="3184308"/>
          </a:xfrm>
          <a:prstGeom prst="rect">
            <a:avLst/>
          </a:prstGeom>
        </p:spPr>
      </p:pic>
    </p:spTree>
    <p:extLst>
      <p:ext uri="{BB962C8B-B14F-4D97-AF65-F5344CB8AC3E}">
        <p14:creationId xmlns:p14="http://schemas.microsoft.com/office/powerpoint/2010/main" val="1189607706"/>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Meeting Power Constraints</a:t>
            </a:r>
          </a:p>
        </p:txBody>
      </p:sp>
      <p:sp>
        <p:nvSpPr>
          <p:cNvPr id="4" name="Content Placeholder 3"/>
          <p:cNvSpPr>
            <a:spLocks noGrp="1"/>
          </p:cNvSpPr>
          <p:nvPr>
            <p:ph sz="half" idx="1"/>
          </p:nvPr>
        </p:nvSpPr>
        <p:spPr>
          <a:xfrm>
            <a:off x="290917" y="4115754"/>
            <a:ext cx="4076011" cy="2327332"/>
          </a:xfrm>
        </p:spPr>
        <p:txBody>
          <a:bodyPr/>
          <a:lstStyle/>
          <a:p>
            <a:pPr lvl="1"/>
            <a:r>
              <a:rPr lang="en-US" dirty="0"/>
              <a:t>6.9 B transistors</a:t>
            </a:r>
          </a:p>
          <a:p>
            <a:pPr lvl="1"/>
            <a:r>
              <a:rPr lang="en-US" dirty="0"/>
              <a:t>2.5 GHz operation</a:t>
            </a:r>
          </a:p>
          <a:p>
            <a:pPr lvl="1"/>
            <a:r>
              <a:rPr lang="en-US" dirty="0"/>
              <a:t>1—5 W</a:t>
            </a:r>
          </a:p>
        </p:txBody>
      </p:sp>
      <p:sp>
        <p:nvSpPr>
          <p:cNvPr id="5" name="Content Placeholder 4"/>
          <p:cNvSpPr>
            <a:spLocks noGrp="1"/>
          </p:cNvSpPr>
          <p:nvPr>
            <p:ph sz="half" idx="2"/>
          </p:nvPr>
        </p:nvSpPr>
        <p:spPr>
          <a:xfrm>
            <a:off x="4519541" y="4115754"/>
            <a:ext cx="4077600" cy="2327332"/>
          </a:xfrm>
        </p:spPr>
        <p:txBody>
          <a:bodyPr/>
          <a:lstStyle/>
          <a:p>
            <a:pPr lvl="1"/>
            <a:r>
              <a:rPr lang="en-US" dirty="0"/>
              <a:t>64 B neurons</a:t>
            </a:r>
          </a:p>
          <a:p>
            <a:pPr lvl="1"/>
            <a:r>
              <a:rPr lang="en-US" dirty="0"/>
              <a:t>100 Hz operation</a:t>
            </a:r>
          </a:p>
          <a:p>
            <a:pPr lvl="1"/>
            <a:r>
              <a:rPr lang="en-US" dirty="0"/>
              <a:t>15—25 W</a:t>
            </a:r>
          </a:p>
          <a:p>
            <a:pPr lvl="2"/>
            <a:r>
              <a:rPr lang="en-US" dirty="0"/>
              <a:t>Liquid cooling</a:t>
            </a:r>
          </a:p>
          <a:p>
            <a:pPr lvl="2"/>
            <a:r>
              <a:rPr lang="en-US" dirty="0"/>
              <a:t>Up to 25% body’s total energy consumption</a:t>
            </a:r>
          </a:p>
        </p:txBody>
      </p:sp>
      <p:pic>
        <p:nvPicPr>
          <p:cNvPr id="6" name="Picture 5"/>
          <p:cNvPicPr>
            <a:picLocks noChangeAspect="1"/>
          </p:cNvPicPr>
          <p:nvPr/>
        </p:nvPicPr>
        <p:blipFill>
          <a:blip r:embed="rId2"/>
          <a:stretch>
            <a:fillRect/>
          </a:stretch>
        </p:blipFill>
        <p:spPr>
          <a:xfrm>
            <a:off x="4953530" y="1139821"/>
            <a:ext cx="3404282" cy="2244034"/>
          </a:xfrm>
          <a:prstGeom prst="rect">
            <a:avLst/>
          </a:prstGeom>
        </p:spPr>
      </p:pic>
      <p:sp>
        <p:nvSpPr>
          <p:cNvPr id="8" name="TextBox 7"/>
          <p:cNvSpPr txBox="1"/>
          <p:nvPr/>
        </p:nvSpPr>
        <p:spPr>
          <a:xfrm>
            <a:off x="1061925" y="5412956"/>
            <a:ext cx="3967911" cy="1325280"/>
          </a:xfrm>
          <a:prstGeom prst="rect">
            <a:avLst/>
          </a:prstGeom>
          <a:noFill/>
        </p:spPr>
        <p:txBody>
          <a:bodyPr wrap="square" rtlCol="0">
            <a:spAutoFit/>
          </a:bodyPr>
          <a:lstStyle/>
          <a:p>
            <a:r>
              <a:rPr lang="en-US" sz="2003" i="1" dirty="0">
                <a:solidFill>
                  <a:srgbClr val="990000"/>
                </a:solidFill>
                <a:latin typeface="Arial" charset="0"/>
                <a:cs typeface="ＭＳ Ｐゴシック" charset="0"/>
              </a:rPr>
              <a:t>Can we increase number of devices by 10,000,000x without increasing power requirement?</a:t>
            </a:r>
          </a:p>
        </p:txBody>
      </p:sp>
      <p:pic>
        <p:nvPicPr>
          <p:cNvPr id="10" name="Picture 9"/>
          <p:cNvPicPr>
            <a:picLocks noChangeAspect="1"/>
          </p:cNvPicPr>
          <p:nvPr/>
        </p:nvPicPr>
        <p:blipFill>
          <a:blip r:embed="rId3"/>
          <a:stretch>
            <a:fillRect/>
          </a:stretch>
        </p:blipFill>
        <p:spPr>
          <a:xfrm>
            <a:off x="1443455" y="910903"/>
            <a:ext cx="1630001" cy="3198492"/>
          </a:xfrm>
          <a:prstGeom prst="rect">
            <a:avLst/>
          </a:prstGeom>
        </p:spPr>
      </p:pic>
    </p:spTree>
    <p:extLst>
      <p:ext uri="{BB962C8B-B14F-4D97-AF65-F5344CB8AC3E}">
        <p14:creationId xmlns:p14="http://schemas.microsoft.com/office/powerpoint/2010/main" val="6639611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to Moore’s Law: Economic</a:t>
            </a:r>
          </a:p>
        </p:txBody>
      </p:sp>
      <p:pic>
        <p:nvPicPr>
          <p:cNvPr id="6" name="Picture 5"/>
          <p:cNvPicPr>
            <a:picLocks noChangeAspect="1"/>
          </p:cNvPicPr>
          <p:nvPr/>
        </p:nvPicPr>
        <p:blipFill>
          <a:blip r:embed="rId2"/>
          <a:stretch>
            <a:fillRect/>
          </a:stretch>
        </p:blipFill>
        <p:spPr>
          <a:xfrm>
            <a:off x="985619" y="1216127"/>
            <a:ext cx="7026509" cy="5564995"/>
          </a:xfrm>
          <a:prstGeom prst="rect">
            <a:avLst/>
          </a:prstGeom>
        </p:spPr>
      </p:pic>
      <p:sp>
        <p:nvSpPr>
          <p:cNvPr id="3" name="Content Placeholder 2"/>
          <p:cNvSpPr>
            <a:spLocks noGrp="1"/>
          </p:cNvSpPr>
          <p:nvPr>
            <p:ph idx="1"/>
          </p:nvPr>
        </p:nvSpPr>
        <p:spPr>
          <a:xfrm>
            <a:off x="4116887" y="743474"/>
            <a:ext cx="5027113" cy="1335355"/>
          </a:xfrm>
        </p:spPr>
        <p:txBody>
          <a:bodyPr/>
          <a:lstStyle/>
          <a:p>
            <a:r>
              <a:rPr lang="en-US" dirty="0"/>
              <a:t>Growing Capital Costs</a:t>
            </a:r>
          </a:p>
          <a:p>
            <a:pPr lvl="1"/>
            <a:r>
              <a:rPr lang="en-US" dirty="0"/>
              <a:t>State of art fab line ~$20B</a:t>
            </a:r>
          </a:p>
          <a:p>
            <a:pPr lvl="1"/>
            <a:r>
              <a:rPr lang="en-US" dirty="0"/>
              <a:t>Must have very high volumes to amortize investment</a:t>
            </a:r>
          </a:p>
          <a:p>
            <a:pPr lvl="1"/>
            <a:r>
              <a:rPr lang="en-US" dirty="0"/>
              <a:t>Has led to major consolidations</a:t>
            </a:r>
          </a:p>
          <a:p>
            <a:pPr lvl="1"/>
            <a:r>
              <a:rPr lang="en-US" dirty="0"/>
              <a:t>2018: Global </a:t>
            </a:r>
            <a:r>
              <a:rPr lang="en-US" dirty="0" err="1"/>
              <a:t>Foundaries</a:t>
            </a:r>
            <a:r>
              <a:rPr lang="en-US" dirty="0"/>
              <a:t> won’t attempt 7nm fabrication</a:t>
            </a:r>
          </a:p>
          <a:p>
            <a:endParaRPr lang="en-US" dirty="0"/>
          </a:p>
        </p:txBody>
      </p:sp>
    </p:spTree>
    <p:extLst>
      <p:ext uri="{BB962C8B-B14F-4D97-AF65-F5344CB8AC3E}">
        <p14:creationId xmlns:p14="http://schemas.microsoft.com/office/powerpoint/2010/main" val="2099861827"/>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err="1"/>
              <a:t>Dennard</a:t>
            </a:r>
            <a:r>
              <a:rPr lang="en-US" dirty="0"/>
              <a:t> Scaling</a:t>
            </a:r>
          </a:p>
        </p:txBody>
      </p:sp>
      <p:sp>
        <p:nvSpPr>
          <p:cNvPr id="8" name="Content Placeholder 7"/>
          <p:cNvSpPr>
            <a:spLocks noGrp="1"/>
          </p:cNvSpPr>
          <p:nvPr>
            <p:ph idx="1"/>
          </p:nvPr>
        </p:nvSpPr>
        <p:spPr/>
        <p:txBody>
          <a:bodyPr/>
          <a:lstStyle/>
          <a:p>
            <a:pPr lvl="1"/>
            <a:r>
              <a:rPr lang="en-US" dirty="0"/>
              <a:t>Due to Robert </a:t>
            </a:r>
            <a:r>
              <a:rPr lang="en-US" dirty="0" err="1"/>
              <a:t>Dennard</a:t>
            </a:r>
            <a:r>
              <a:rPr lang="en-US" dirty="0"/>
              <a:t>, IBM, 1974</a:t>
            </a:r>
          </a:p>
          <a:p>
            <a:pPr lvl="1"/>
            <a:r>
              <a:rPr lang="en-US" dirty="0"/>
              <a:t>Quantifies benefits of Moore’s Law</a:t>
            </a:r>
          </a:p>
          <a:p>
            <a:r>
              <a:rPr lang="en-US" dirty="0"/>
              <a:t>How to shrink an IC Process</a:t>
            </a:r>
          </a:p>
          <a:p>
            <a:pPr lvl="1"/>
            <a:r>
              <a:rPr lang="en-US" dirty="0"/>
              <a:t>Reduce horizontal and vertical dimensions by </a:t>
            </a:r>
            <a:r>
              <a:rPr lang="en-US" i="1" dirty="0"/>
              <a:t>k</a:t>
            </a:r>
          </a:p>
          <a:p>
            <a:pPr lvl="1"/>
            <a:r>
              <a:rPr lang="en-US" dirty="0"/>
              <a:t>Reduce voltage by </a:t>
            </a:r>
            <a:r>
              <a:rPr lang="en-US" i="1" dirty="0"/>
              <a:t>k</a:t>
            </a:r>
          </a:p>
          <a:p>
            <a:r>
              <a:rPr lang="en-US" dirty="0"/>
              <a:t>Outcomes</a:t>
            </a:r>
          </a:p>
          <a:p>
            <a:pPr lvl="1"/>
            <a:r>
              <a:rPr lang="en-US" dirty="0"/>
              <a:t>Devices / chip increase by </a:t>
            </a:r>
            <a:r>
              <a:rPr lang="en-US" i="1" dirty="0"/>
              <a:t>k</a:t>
            </a:r>
            <a:r>
              <a:rPr lang="en-US" baseline="30000" dirty="0"/>
              <a:t>2</a:t>
            </a:r>
          </a:p>
          <a:p>
            <a:pPr lvl="1"/>
            <a:r>
              <a:rPr lang="en-US" dirty="0"/>
              <a:t>Clock frequency increases by </a:t>
            </a:r>
            <a:r>
              <a:rPr lang="en-US" i="1" dirty="0"/>
              <a:t>k</a:t>
            </a:r>
          </a:p>
          <a:p>
            <a:pPr lvl="1"/>
            <a:r>
              <a:rPr lang="en-US" dirty="0"/>
              <a:t>Power / chip constant</a:t>
            </a:r>
          </a:p>
          <a:p>
            <a:r>
              <a:rPr lang="en-US" dirty="0"/>
              <a:t>Significance</a:t>
            </a:r>
          </a:p>
          <a:p>
            <a:pPr lvl="1"/>
            <a:r>
              <a:rPr lang="en-US" dirty="0"/>
              <a:t>Increased capacity and performance</a:t>
            </a:r>
          </a:p>
          <a:p>
            <a:pPr lvl="1"/>
            <a:r>
              <a:rPr lang="en-US" dirty="0"/>
              <a:t>No increase in power</a:t>
            </a:r>
          </a:p>
        </p:txBody>
      </p:sp>
    </p:spTree>
    <p:extLst>
      <p:ext uri="{BB962C8B-B14F-4D97-AF65-F5344CB8AC3E}">
        <p14:creationId xmlns:p14="http://schemas.microsoft.com/office/powerpoint/2010/main" val="3264177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End of </a:t>
            </a:r>
            <a:r>
              <a:rPr lang="en-US" dirty="0" err="1"/>
              <a:t>Dennard</a:t>
            </a:r>
            <a:r>
              <a:rPr lang="en-US" dirty="0"/>
              <a:t> Scaling</a:t>
            </a:r>
          </a:p>
        </p:txBody>
      </p:sp>
      <p:sp>
        <p:nvSpPr>
          <p:cNvPr id="8" name="Content Placeholder 7"/>
          <p:cNvSpPr>
            <a:spLocks noGrp="1"/>
          </p:cNvSpPr>
          <p:nvPr>
            <p:ph idx="1"/>
          </p:nvPr>
        </p:nvSpPr>
        <p:spPr>
          <a:xfrm>
            <a:off x="290985" y="4345096"/>
            <a:ext cx="8306223" cy="2099388"/>
          </a:xfrm>
        </p:spPr>
        <p:txBody>
          <a:bodyPr/>
          <a:lstStyle/>
          <a:p>
            <a:r>
              <a:rPr lang="en-US" dirty="0"/>
              <a:t>What Happened?</a:t>
            </a:r>
          </a:p>
          <a:p>
            <a:pPr lvl="1"/>
            <a:r>
              <a:rPr lang="en-US" dirty="0"/>
              <a:t>Can’t drop voltage below ~1V</a:t>
            </a:r>
          </a:p>
          <a:p>
            <a:pPr lvl="1"/>
            <a:r>
              <a:rPr lang="en-US" dirty="0"/>
              <a:t>Reached limit of power / chip in 2004</a:t>
            </a:r>
          </a:p>
          <a:p>
            <a:pPr lvl="1"/>
            <a:r>
              <a:rPr lang="en-US" dirty="0"/>
              <a:t>More logic on chip (Moore’s Law), but can’t make them run faster</a:t>
            </a:r>
          </a:p>
          <a:p>
            <a:pPr lvl="2"/>
            <a:r>
              <a:rPr lang="en-US" dirty="0"/>
              <a:t>Response has been to increase cores / chip</a:t>
            </a:r>
          </a:p>
        </p:txBody>
      </p:sp>
      <p:pic>
        <p:nvPicPr>
          <p:cNvPr id="9" name="Picture 8"/>
          <p:cNvPicPr>
            <a:picLocks noChangeAspect="1"/>
          </p:cNvPicPr>
          <p:nvPr/>
        </p:nvPicPr>
        <p:blipFill>
          <a:blip r:embed="rId2"/>
          <a:stretch>
            <a:fillRect/>
          </a:stretch>
        </p:blipFill>
        <p:spPr>
          <a:xfrm>
            <a:off x="2282888" y="1138759"/>
            <a:ext cx="4512325" cy="3129996"/>
          </a:xfrm>
          <a:prstGeom prst="rect">
            <a:avLst/>
          </a:prstGeom>
        </p:spPr>
      </p:pic>
    </p:spTree>
    <p:extLst>
      <p:ext uri="{BB962C8B-B14F-4D97-AF65-F5344CB8AC3E}">
        <p14:creationId xmlns:p14="http://schemas.microsoft.com/office/powerpoint/2010/main" val="29072668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Some Thoughts about Technology</a:t>
            </a:r>
          </a:p>
        </p:txBody>
      </p:sp>
      <p:sp>
        <p:nvSpPr>
          <p:cNvPr id="6" name="Content Placeholder 5"/>
          <p:cNvSpPr>
            <a:spLocks noGrp="1"/>
          </p:cNvSpPr>
          <p:nvPr>
            <p:ph idx="1"/>
          </p:nvPr>
        </p:nvSpPr>
        <p:spPr/>
        <p:txBody>
          <a:bodyPr/>
          <a:lstStyle/>
          <a:p>
            <a:r>
              <a:rPr lang="en-US" dirty="0"/>
              <a:t>Compared to future, past 50 years will seem fairly straightforward</a:t>
            </a:r>
          </a:p>
          <a:p>
            <a:pPr lvl="1"/>
            <a:r>
              <a:rPr lang="en-US" dirty="0"/>
              <a:t>50 years of using photolithography to pattern transistors on two-dimensional surface</a:t>
            </a:r>
          </a:p>
          <a:p>
            <a:r>
              <a:rPr lang="en-US" dirty="0"/>
              <a:t>Questions about future integrated systems</a:t>
            </a:r>
          </a:p>
          <a:p>
            <a:pPr lvl="1"/>
            <a:r>
              <a:rPr lang="en-US" dirty="0"/>
              <a:t>Can we build them?</a:t>
            </a:r>
          </a:p>
          <a:p>
            <a:pPr lvl="1"/>
            <a:r>
              <a:rPr lang="en-US" dirty="0"/>
              <a:t>What will be the technology?</a:t>
            </a:r>
          </a:p>
          <a:p>
            <a:pPr lvl="1"/>
            <a:r>
              <a:rPr lang="en-US" dirty="0"/>
              <a:t>Are they commercially viable?</a:t>
            </a:r>
          </a:p>
          <a:p>
            <a:pPr lvl="1"/>
            <a:r>
              <a:rPr lang="en-US" dirty="0"/>
              <a:t>Can we keep power consumption low?</a:t>
            </a:r>
          </a:p>
          <a:p>
            <a:pPr lvl="1"/>
            <a:r>
              <a:rPr lang="en-US" dirty="0"/>
              <a:t>What will we do with them?</a:t>
            </a:r>
          </a:p>
          <a:p>
            <a:pPr lvl="1"/>
            <a:r>
              <a:rPr lang="en-US" dirty="0"/>
              <a:t>How will we program / customize them?</a:t>
            </a:r>
          </a:p>
          <a:p>
            <a:pPr lvl="1"/>
            <a:endParaRPr lang="en-US" dirty="0"/>
          </a:p>
          <a:p>
            <a:endParaRPr lang="en-US" dirty="0"/>
          </a:p>
        </p:txBody>
      </p:sp>
    </p:spTree>
    <p:extLst>
      <p:ext uri="{BB962C8B-B14F-4D97-AF65-F5344CB8AC3E}">
        <p14:creationId xmlns:p14="http://schemas.microsoft.com/office/powerpoint/2010/main" val="1882219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Moore’s Law: 50+ Years</a:t>
            </a:r>
          </a:p>
        </p:txBody>
      </p:sp>
      <p:sp>
        <p:nvSpPr>
          <p:cNvPr id="4" name="TextBox 3"/>
          <p:cNvSpPr txBox="1"/>
          <p:nvPr/>
        </p:nvSpPr>
        <p:spPr>
          <a:xfrm>
            <a:off x="6632262" y="5565568"/>
            <a:ext cx="2416046" cy="1202124"/>
          </a:xfrm>
          <a:prstGeom prst="rect">
            <a:avLst/>
          </a:prstGeom>
          <a:noFill/>
        </p:spPr>
        <p:txBody>
          <a:bodyPr wrap="none" rtlCol="0">
            <a:spAutoFit/>
          </a:bodyPr>
          <a:lstStyle/>
          <a:p>
            <a:r>
              <a:rPr lang="en-US" sz="1803" dirty="0">
                <a:solidFill>
                  <a:srgbClr val="000066"/>
                </a:solidFill>
                <a:latin typeface="Arial" charset="0"/>
                <a:cs typeface="ＭＳ Ｐゴシック" charset="0"/>
              </a:rPr>
              <a:t>Sample of</a:t>
            </a:r>
          </a:p>
          <a:p>
            <a:r>
              <a:rPr lang="en-US" sz="1803" dirty="0">
                <a:solidFill>
                  <a:srgbClr val="000066"/>
                </a:solidFill>
                <a:latin typeface="Arial" charset="0"/>
                <a:cs typeface="ＭＳ Ｐゴシック" charset="0"/>
              </a:rPr>
              <a:t>130 processor chips</a:t>
            </a:r>
          </a:p>
          <a:p>
            <a:r>
              <a:rPr lang="en-US" sz="1803" dirty="0">
                <a:solidFill>
                  <a:srgbClr val="000066"/>
                </a:solidFill>
                <a:latin typeface="Arial" charset="0"/>
                <a:cs typeface="ＭＳ Ｐゴシック" charset="0"/>
              </a:rPr>
              <a:t>Wikipedia: </a:t>
            </a:r>
          </a:p>
          <a:p>
            <a:r>
              <a:rPr lang="en-US" sz="1803" dirty="0">
                <a:solidFill>
                  <a:srgbClr val="000066"/>
                </a:solidFill>
                <a:latin typeface="Arial" charset="0"/>
                <a:cs typeface="ＭＳ Ｐゴシック" charset="0"/>
              </a:rPr>
              <a:t>    </a:t>
            </a:r>
            <a:r>
              <a:rPr lang="en-US" sz="1803" dirty="0" err="1">
                <a:solidFill>
                  <a:srgbClr val="000066"/>
                </a:solidFill>
                <a:latin typeface="Arial" charset="0"/>
                <a:cs typeface="ＭＳ Ｐゴシック" charset="0"/>
              </a:rPr>
              <a:t>Transistor_count</a:t>
            </a:r>
            <a:endParaRPr lang="en-US" sz="1803" dirty="0">
              <a:solidFill>
                <a:srgbClr val="000066"/>
              </a:solidFill>
              <a:latin typeface="Arial" charset="0"/>
              <a:cs typeface="ＭＳ Ｐゴシック" charset="0"/>
            </a:endParaRPr>
          </a:p>
        </p:txBody>
      </p:sp>
      <p:graphicFrame>
        <p:nvGraphicFramePr>
          <p:cNvPr id="5" name="Chart 4">
            <a:extLst>
              <a:ext uri="{FF2B5EF4-FFF2-40B4-BE49-F238E27FC236}">
                <a16:creationId xmlns:a16="http://schemas.microsoft.com/office/drawing/2014/main" id="{2ADBD34B-7298-E143-9195-DED699D14EBF}"/>
              </a:ext>
            </a:extLst>
          </p:cNvPr>
          <p:cNvGraphicFramePr>
            <a:graphicFrameLocks/>
          </p:cNvGraphicFramePr>
          <p:nvPr>
            <p:extLst>
              <p:ext uri="{D42A27DB-BD31-4B8C-83A1-F6EECF244321}">
                <p14:modId xmlns:p14="http://schemas.microsoft.com/office/powerpoint/2010/main" val="1042956214"/>
              </p:ext>
            </p:extLst>
          </p:nvPr>
        </p:nvGraphicFramePr>
        <p:xfrm>
          <a:off x="696479" y="990599"/>
          <a:ext cx="7121641" cy="557218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89904238"/>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80" y="2514667"/>
            <a:ext cx="7772400" cy="1362075"/>
          </a:xfrm>
        </p:spPr>
        <p:txBody>
          <a:bodyPr/>
          <a:lstStyle/>
          <a:p>
            <a:r>
              <a:rPr lang="en-US" dirty="0"/>
              <a:t>High-Performance Computing</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34297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Comparing Two Large-Scale Systems</a:t>
            </a:r>
          </a:p>
        </p:txBody>
      </p:sp>
      <p:sp>
        <p:nvSpPr>
          <p:cNvPr id="4" name="Content Placeholder 3"/>
          <p:cNvSpPr>
            <a:spLocks noGrp="1"/>
          </p:cNvSpPr>
          <p:nvPr>
            <p:ph sz="half" idx="1"/>
          </p:nvPr>
        </p:nvSpPr>
        <p:spPr/>
        <p:txBody>
          <a:bodyPr/>
          <a:lstStyle/>
          <a:p>
            <a:r>
              <a:rPr lang="en-US" dirty="0"/>
              <a:t>Oakridge Summit</a:t>
            </a:r>
          </a:p>
          <a:p>
            <a:endParaRPr lang="en-US" dirty="0"/>
          </a:p>
          <a:p>
            <a:endParaRPr lang="en-US" dirty="0"/>
          </a:p>
          <a:p>
            <a:endParaRPr lang="en-US" dirty="0"/>
          </a:p>
          <a:p>
            <a:endParaRPr lang="en-US" dirty="0"/>
          </a:p>
          <a:p>
            <a:pPr lvl="1"/>
            <a:r>
              <a:rPr lang="en-US" dirty="0"/>
              <a:t>Monolithic supercomputer (fastest in world)</a:t>
            </a:r>
          </a:p>
          <a:p>
            <a:pPr lvl="1"/>
            <a:r>
              <a:rPr lang="en-US" dirty="0"/>
              <a:t>Designed for compute-intensive applications</a:t>
            </a:r>
          </a:p>
        </p:txBody>
      </p:sp>
      <p:sp>
        <p:nvSpPr>
          <p:cNvPr id="5" name="Content Placeholder 4"/>
          <p:cNvSpPr>
            <a:spLocks noGrp="1"/>
          </p:cNvSpPr>
          <p:nvPr>
            <p:ph sz="half" idx="2"/>
          </p:nvPr>
        </p:nvSpPr>
        <p:spPr/>
        <p:txBody>
          <a:bodyPr/>
          <a:lstStyle/>
          <a:p>
            <a:r>
              <a:rPr lang="en-US" dirty="0"/>
              <a:t>Google Data Center</a:t>
            </a:r>
          </a:p>
          <a:p>
            <a:endParaRPr lang="en-US" dirty="0"/>
          </a:p>
          <a:p>
            <a:endParaRPr lang="en-US" dirty="0"/>
          </a:p>
          <a:p>
            <a:endParaRPr lang="en-US" dirty="0"/>
          </a:p>
          <a:p>
            <a:endParaRPr lang="en-US" dirty="0"/>
          </a:p>
          <a:p>
            <a:pPr lvl="1"/>
            <a:r>
              <a:rPr lang="en-US" dirty="0"/>
              <a:t>Servers to support millions of customers</a:t>
            </a:r>
          </a:p>
          <a:p>
            <a:pPr lvl="1"/>
            <a:r>
              <a:rPr lang="en-US" dirty="0"/>
              <a:t>Designed for data collection, storage, and analysis</a:t>
            </a:r>
          </a:p>
        </p:txBody>
      </p:sp>
      <p:pic>
        <p:nvPicPr>
          <p:cNvPr id="7" name="Picture 6"/>
          <p:cNvPicPr>
            <a:picLocks noChangeAspect="1"/>
          </p:cNvPicPr>
          <p:nvPr/>
        </p:nvPicPr>
        <p:blipFill>
          <a:blip r:embed="rId2"/>
          <a:stretch>
            <a:fillRect/>
          </a:stretch>
        </p:blipFill>
        <p:spPr>
          <a:xfrm>
            <a:off x="4665397" y="2133600"/>
            <a:ext cx="4095087" cy="1755852"/>
          </a:xfrm>
          <a:prstGeom prst="rect">
            <a:avLst/>
          </a:prstGeom>
        </p:spPr>
      </p:pic>
      <p:pic>
        <p:nvPicPr>
          <p:cNvPr id="21506" name="Picture 2" descr="Image result for summit supercomputer">
            <a:extLst>
              <a:ext uri="{FF2B5EF4-FFF2-40B4-BE49-F238E27FC236}">
                <a16:creationId xmlns:a16="http://schemas.microsoft.com/office/drawing/2014/main" id="{F944C623-FC30-5D42-8F4B-0F04FBE23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087880"/>
            <a:ext cx="3215504" cy="1808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977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Shape 143"/>
          <p:cNvSpPr>
            <a:spLocks noGrp="1"/>
          </p:cNvSpPr>
          <p:nvPr>
            <p:ph type="title"/>
          </p:nvPr>
        </p:nvSpPr>
        <p:spPr>
          <a:xfrm>
            <a:off x="5258821" y="146388"/>
            <a:ext cx="3586381" cy="780911"/>
          </a:xfrm>
          <a:prstGeom prst="rect">
            <a:avLst/>
          </a:prstGeom>
        </p:spPr>
        <p:txBody>
          <a:bodyPr/>
          <a:lstStyle>
            <a:lvl1pPr algn="r" defTabSz="666353">
              <a:defRPr sz="2774"/>
            </a:lvl1pPr>
          </a:lstStyle>
          <a:p>
            <a:r>
              <a:rPr>
                <a:latin typeface="+mn-lt"/>
              </a:rPr>
              <a:t>Computing Landscape</a:t>
            </a:r>
          </a:p>
        </p:txBody>
      </p:sp>
      <p:sp>
        <p:nvSpPr>
          <p:cNvPr id="144" name="Shape 144"/>
          <p:cNvSpPr/>
          <p:nvPr/>
        </p:nvSpPr>
        <p:spPr>
          <a:xfrm>
            <a:off x="4485170" y="6500706"/>
            <a:ext cx="2676185" cy="400249"/>
          </a:xfrm>
          <a:prstGeom prst="rect">
            <a:avLst/>
          </a:prstGeom>
          <a:ln w="12700">
            <a:miter lim="400000"/>
          </a:ln>
          <a:extLst>
            <a:ext uri="{C572A759-6A51-4108-AA02-DFA0A04FC94B}">
              <ma14:wrappingTextBoxFlag xmlns:ma14="http://schemas.microsoft.com/office/mac/drawingml/2011/main" xmlns="" val="1"/>
            </a:ext>
          </a:extLst>
        </p:spPr>
        <p:txBody>
          <a:bodyPr wrap="none" lIns="45466" tIns="45467" rIns="45466" bIns="45467">
            <a:spAutoFit/>
          </a:bodyPr>
          <a:lstStyle>
            <a:lvl1pPr>
              <a:defRPr>
                <a:latin typeface="Arial"/>
                <a:ea typeface="Arial"/>
                <a:cs typeface="Arial"/>
                <a:sym typeface="Arial"/>
              </a:defRPr>
            </a:lvl1pPr>
          </a:lstStyle>
          <a:p>
            <a:r>
              <a:rPr sz="2000" dirty="0">
                <a:latin typeface="+mn-lt"/>
              </a:rPr>
              <a:t>Computational Intensity</a:t>
            </a:r>
          </a:p>
        </p:txBody>
      </p:sp>
      <p:sp>
        <p:nvSpPr>
          <p:cNvPr id="146" name="Shape 146"/>
          <p:cNvSpPr/>
          <p:nvPr/>
        </p:nvSpPr>
        <p:spPr>
          <a:xfrm flipV="1">
            <a:off x="939779" y="554347"/>
            <a:ext cx="1" cy="6021534"/>
          </a:xfrm>
          <a:prstGeom prst="line">
            <a:avLst/>
          </a:prstGeom>
          <a:ln w="25400">
            <a:solidFill>
              <a:srgbClr val="7D0000"/>
            </a:solidFill>
            <a:tailEnd type="triangle"/>
          </a:ln>
        </p:spPr>
        <p:txBody>
          <a:bodyPr lIns="45466" tIns="45467" rIns="45466" bIns="45467" anchor="ctr"/>
          <a:lstStyle/>
          <a:p>
            <a:endParaRPr>
              <a:latin typeface="+mn-lt"/>
            </a:endParaRPr>
          </a:p>
        </p:txBody>
      </p:sp>
      <p:sp>
        <p:nvSpPr>
          <p:cNvPr id="147" name="Shape 147"/>
          <p:cNvSpPr/>
          <p:nvPr/>
        </p:nvSpPr>
        <p:spPr>
          <a:xfrm rot="1980857">
            <a:off x="1280623" y="1152235"/>
            <a:ext cx="2491788" cy="1290194"/>
          </a:xfrm>
          <a:prstGeom prst="ellipse">
            <a:avLst/>
          </a:prstGeom>
          <a:solidFill>
            <a:srgbClr val="EBAFAF">
              <a:alpha val="49000"/>
            </a:srgbClr>
          </a:solidFill>
          <a:ln w="25400">
            <a:solidFill>
              <a:srgbClr val="5D0000"/>
            </a:solidFill>
          </a:ln>
        </p:spPr>
        <p:txBody>
          <a:bodyPr lIns="45466" tIns="45467" rIns="45466" bIns="45467" anchor="ctr"/>
          <a:lstStyle/>
          <a:p>
            <a:pPr algn="ctr">
              <a:defRPr sz="1200">
                <a:solidFill>
                  <a:srgbClr val="0000FF"/>
                </a:solidFill>
              </a:defRPr>
            </a:pPr>
            <a:endParaRPr sz="1100">
              <a:latin typeface="+mn-lt"/>
            </a:endParaRPr>
          </a:p>
        </p:txBody>
      </p:sp>
      <p:sp>
        <p:nvSpPr>
          <p:cNvPr id="148" name="Shape 148"/>
          <p:cNvSpPr/>
          <p:nvPr/>
        </p:nvSpPr>
        <p:spPr>
          <a:xfrm rot="2544587">
            <a:off x="5114170" y="4833807"/>
            <a:ext cx="2196604" cy="1290194"/>
          </a:xfrm>
          <a:prstGeom prst="ellipse">
            <a:avLst/>
          </a:prstGeom>
          <a:solidFill>
            <a:srgbClr val="C00000">
              <a:alpha val="32000"/>
            </a:srgbClr>
          </a:solidFill>
          <a:ln w="25400">
            <a:solidFill>
              <a:srgbClr val="5D0000"/>
            </a:solidFill>
          </a:ln>
        </p:spPr>
        <p:txBody>
          <a:bodyPr lIns="45466" tIns="45467" rIns="45466" bIns="45467" anchor="ctr"/>
          <a:lstStyle/>
          <a:p>
            <a:pPr algn="ctr">
              <a:defRPr sz="1100"/>
            </a:pPr>
            <a:endParaRPr>
              <a:latin typeface="+mn-lt"/>
            </a:endParaRPr>
          </a:p>
        </p:txBody>
      </p:sp>
      <p:grpSp>
        <p:nvGrpSpPr>
          <p:cNvPr id="154" name="Group 154"/>
          <p:cNvGrpSpPr/>
          <p:nvPr/>
        </p:nvGrpSpPr>
        <p:grpSpPr>
          <a:xfrm>
            <a:off x="981793" y="1924926"/>
            <a:ext cx="1603129" cy="4584618"/>
            <a:chOff x="-1" y="4744"/>
            <a:chExt cx="1600901" cy="4576127"/>
          </a:xfrm>
        </p:grpSpPr>
        <p:grpSp>
          <p:nvGrpSpPr>
            <p:cNvPr id="151" name="Group 151"/>
            <p:cNvGrpSpPr/>
            <p:nvPr/>
          </p:nvGrpSpPr>
          <p:grpSpPr>
            <a:xfrm>
              <a:off x="-1" y="3191604"/>
              <a:ext cx="1600901" cy="1389267"/>
              <a:chOff x="-1" y="-1"/>
              <a:chExt cx="1600900" cy="1389266"/>
            </a:xfrm>
          </p:grpSpPr>
          <p:sp>
            <p:nvSpPr>
              <p:cNvPr id="149" name="Shape 149"/>
              <p:cNvSpPr/>
              <p:nvPr/>
            </p:nvSpPr>
            <p:spPr>
              <a:xfrm>
                <a:off x="-1" y="-1"/>
                <a:ext cx="1600900" cy="1389266"/>
              </a:xfrm>
              <a:prstGeom prst="ellipse">
                <a:avLst/>
              </a:prstGeom>
              <a:solidFill>
                <a:srgbClr val="FFC000">
                  <a:alpha val="49000"/>
                </a:srgbClr>
              </a:solidFill>
              <a:ln w="25400" cap="flat">
                <a:solidFill>
                  <a:srgbClr val="5D0000"/>
                </a:solidFill>
                <a:prstDash val="solid"/>
                <a:round/>
              </a:ln>
              <a:effectLst/>
            </p:spPr>
            <p:txBody>
              <a:bodyPr wrap="square" lIns="45719" tIns="45719" rIns="45719" bIns="45719" numCol="1" anchor="ctr">
                <a:noAutofit/>
              </a:bodyPr>
              <a:lstStyle/>
              <a:p>
                <a:pPr algn="ctr">
                  <a:defRPr sz="1400"/>
                </a:pPr>
                <a:endParaRPr>
                  <a:latin typeface="+mn-lt"/>
                </a:endParaRPr>
              </a:p>
            </p:txBody>
          </p:sp>
          <p:sp>
            <p:nvSpPr>
              <p:cNvPr id="150" name="Shape 150"/>
              <p:cNvSpPr/>
              <p:nvPr/>
            </p:nvSpPr>
            <p:spPr>
              <a:xfrm>
                <a:off x="234445" y="372067"/>
                <a:ext cx="1132007" cy="64513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algn="ctr">
                  <a:defRPr sz="1400"/>
                </a:pPr>
                <a:r>
                  <a:rPr sz="1800" dirty="0">
                    <a:latin typeface="+mn-lt"/>
                  </a:rPr>
                  <a:t>Personal</a:t>
                </a:r>
                <a:endParaRPr sz="1800" dirty="0">
                  <a:solidFill>
                    <a:schemeClr val="accent3">
                      <a:lumOff val="44000"/>
                    </a:schemeClr>
                  </a:solidFill>
                  <a:latin typeface="+mn-lt"/>
                </a:endParaRPr>
              </a:p>
              <a:p>
                <a:pPr algn="ctr">
                  <a:defRPr sz="1400"/>
                </a:pPr>
                <a:r>
                  <a:rPr sz="1800" dirty="0">
                    <a:latin typeface="+mn-lt"/>
                  </a:rPr>
                  <a:t>Computing</a:t>
                </a:r>
              </a:p>
            </p:txBody>
          </p:sp>
        </p:grpSp>
        <p:sp>
          <p:nvSpPr>
            <p:cNvPr id="152" name="Shape 152"/>
            <p:cNvSpPr/>
            <p:nvPr/>
          </p:nvSpPr>
          <p:spPr>
            <a:xfrm rot="199991" flipH="1">
              <a:off x="238818" y="4744"/>
              <a:ext cx="257687" cy="3246805"/>
            </a:xfrm>
            <a:custGeom>
              <a:avLst/>
              <a:gdLst/>
              <a:ahLst/>
              <a:cxnLst>
                <a:cxn ang="0">
                  <a:pos x="wd2" y="hd2"/>
                </a:cxn>
                <a:cxn ang="5400000">
                  <a:pos x="wd2" y="hd2"/>
                </a:cxn>
                <a:cxn ang="10800000">
                  <a:pos x="wd2" y="hd2"/>
                </a:cxn>
                <a:cxn ang="16200000">
                  <a:pos x="wd2" y="hd2"/>
                </a:cxn>
              </a:cxnLst>
              <a:rect l="0" t="0" r="r" b="b"/>
              <a:pathLst>
                <a:path w="19790" h="21600" extrusionOk="0">
                  <a:moveTo>
                    <a:pt x="0" y="0"/>
                  </a:moveTo>
                  <a:lnTo>
                    <a:pt x="0" y="0"/>
                  </a:lnTo>
                  <a:cubicBezTo>
                    <a:pt x="12883" y="995"/>
                    <a:pt x="21600" y="6680"/>
                    <a:pt x="19469" y="12697"/>
                  </a:cubicBezTo>
                  <a:cubicBezTo>
                    <a:pt x="17936" y="17027"/>
                    <a:pt x="11057" y="20522"/>
                    <a:pt x="1947" y="21600"/>
                  </a:cubicBezTo>
                </a:path>
              </a:pathLst>
            </a:custGeom>
            <a:noFill/>
            <a:ln w="127000" cap="flat">
              <a:solidFill>
                <a:srgbClr val="C00000">
                  <a:alpha val="70000"/>
                </a:srgbClr>
              </a:solidFill>
              <a:prstDash val="solid"/>
              <a:round/>
              <a:headEnd type="stealth" w="med" len="med"/>
              <a:tailEnd type="stealth" w="med" len="med"/>
            </a:ln>
            <a:effectLst/>
          </p:spPr>
          <p:txBody>
            <a:bodyPr wrap="square" lIns="45719" tIns="45719" rIns="45719" bIns="45719" numCol="1" anchor="ctr">
              <a:noAutofit/>
            </a:bodyPr>
            <a:lstStyle/>
            <a:p>
              <a:pPr algn="ctr"/>
              <a:endParaRPr>
                <a:latin typeface="+mn-lt"/>
              </a:endParaRPr>
            </a:p>
          </p:txBody>
        </p:sp>
        <p:sp>
          <p:nvSpPr>
            <p:cNvPr id="153" name="Shape 153"/>
            <p:cNvSpPr/>
            <p:nvPr/>
          </p:nvSpPr>
          <p:spPr>
            <a:xfrm>
              <a:off x="0" y="1685205"/>
              <a:ext cx="1128305" cy="829456"/>
            </a:xfrm>
            <a:prstGeom prst="rect">
              <a:avLst/>
            </a:prstGeom>
            <a:solidFill>
              <a:schemeClr val="accent3">
                <a:lumOff val="44000"/>
              </a:schemeClr>
            </a:solid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a:defRPr>
                  <a:latin typeface="Arial"/>
                  <a:ea typeface="Arial"/>
                  <a:cs typeface="Arial"/>
                  <a:sym typeface="Arial"/>
                </a:defRPr>
              </a:pPr>
              <a:r>
                <a:rPr>
                  <a:latin typeface="+mn-lt"/>
                </a:rPr>
                <a:t>Cloud</a:t>
              </a:r>
            </a:p>
            <a:p>
              <a:pPr>
                <a:defRPr>
                  <a:latin typeface="Arial"/>
                  <a:ea typeface="Arial"/>
                  <a:cs typeface="Arial"/>
                  <a:sym typeface="Arial"/>
                </a:defRPr>
              </a:pPr>
              <a:r>
                <a:rPr>
                  <a:latin typeface="+mn-lt"/>
                </a:rPr>
                <a:t>Services</a:t>
              </a:r>
            </a:p>
          </p:txBody>
        </p:sp>
      </p:grpSp>
      <p:sp>
        <p:nvSpPr>
          <p:cNvPr id="155" name="Shape 155"/>
          <p:cNvSpPr/>
          <p:nvPr/>
        </p:nvSpPr>
        <p:spPr>
          <a:xfrm rot="16200000">
            <a:off x="-92468" y="1065216"/>
            <a:ext cx="1591654" cy="400249"/>
          </a:xfrm>
          <a:prstGeom prst="rect">
            <a:avLst/>
          </a:prstGeom>
          <a:ln w="12700">
            <a:miter lim="400000"/>
          </a:ln>
          <a:extLst>
            <a:ext uri="{C572A759-6A51-4108-AA02-DFA0A04FC94B}">
              <ma14:wrappingTextBoxFlag xmlns:ma14="http://schemas.microsoft.com/office/mac/drawingml/2011/main" xmlns="" val="1"/>
            </a:ext>
          </a:extLst>
        </p:spPr>
        <p:txBody>
          <a:bodyPr wrap="none" lIns="45466" tIns="45467" rIns="45466" bIns="45467">
            <a:spAutoFit/>
          </a:bodyPr>
          <a:lstStyle>
            <a:lvl1pPr>
              <a:defRPr>
                <a:latin typeface="Arial"/>
                <a:ea typeface="Arial"/>
                <a:cs typeface="Arial"/>
                <a:sym typeface="Arial"/>
              </a:defRPr>
            </a:lvl1pPr>
          </a:lstStyle>
          <a:p>
            <a:r>
              <a:rPr sz="2000">
                <a:latin typeface="+mn-lt"/>
              </a:rPr>
              <a:t>Data Intensity</a:t>
            </a:r>
          </a:p>
        </p:txBody>
      </p:sp>
      <p:sp>
        <p:nvSpPr>
          <p:cNvPr id="156" name="Shape 156"/>
          <p:cNvSpPr/>
          <p:nvPr/>
        </p:nvSpPr>
        <p:spPr>
          <a:xfrm>
            <a:off x="5404028" y="4998786"/>
            <a:ext cx="1482825" cy="954247"/>
          </a:xfrm>
          <a:prstGeom prst="rect">
            <a:avLst/>
          </a:prstGeom>
          <a:ln w="12700">
            <a:miter lim="400000"/>
          </a:ln>
          <a:extLst>
            <a:ext uri="{C572A759-6A51-4108-AA02-DFA0A04FC94B}">
              <ma14:wrappingTextBoxFlag xmlns:ma14="http://schemas.microsoft.com/office/mac/drawingml/2011/main" xmlns="" val="1"/>
            </a:ext>
          </a:extLst>
        </p:spPr>
        <p:txBody>
          <a:bodyPr wrap="none" lIns="45466" tIns="45467" rIns="45466" bIns="45467">
            <a:spAutoFit/>
          </a:bodyPr>
          <a:lstStyle/>
          <a:p>
            <a:pPr algn="ctr">
              <a:defRPr sz="1400">
                <a:latin typeface="Arial"/>
                <a:ea typeface="Arial"/>
                <a:cs typeface="Arial"/>
                <a:sym typeface="Arial"/>
              </a:defRPr>
            </a:pPr>
            <a:r>
              <a:rPr>
                <a:latin typeface="+mn-lt"/>
              </a:rPr>
              <a:t>Modeling &amp;</a:t>
            </a:r>
          </a:p>
          <a:p>
            <a:pPr algn="ctr">
              <a:defRPr sz="1400">
                <a:latin typeface="Arial"/>
                <a:ea typeface="Arial"/>
                <a:cs typeface="Arial"/>
                <a:sym typeface="Arial"/>
              </a:defRPr>
            </a:pPr>
            <a:r>
              <a:rPr>
                <a:latin typeface="+mn-lt"/>
              </a:rPr>
              <a:t> Simulation-Driven</a:t>
            </a:r>
          </a:p>
          <a:p>
            <a:pPr algn="ctr">
              <a:defRPr sz="1400">
                <a:latin typeface="Arial"/>
                <a:ea typeface="Arial"/>
                <a:cs typeface="Arial"/>
                <a:sym typeface="Arial"/>
              </a:defRPr>
            </a:pPr>
            <a:r>
              <a:rPr>
                <a:latin typeface="+mn-lt"/>
              </a:rPr>
              <a:t> Science &amp;</a:t>
            </a:r>
          </a:p>
          <a:p>
            <a:pPr algn="ctr">
              <a:defRPr sz="1400">
                <a:latin typeface="Arial"/>
                <a:ea typeface="Arial"/>
                <a:cs typeface="Arial"/>
                <a:sym typeface="Arial"/>
              </a:defRPr>
            </a:pPr>
            <a:r>
              <a:rPr>
                <a:latin typeface="+mn-lt"/>
              </a:rPr>
              <a:t>Engineering</a:t>
            </a:r>
          </a:p>
        </p:txBody>
      </p:sp>
      <p:sp>
        <p:nvSpPr>
          <p:cNvPr id="157" name="Shape 157"/>
          <p:cNvSpPr/>
          <p:nvPr/>
        </p:nvSpPr>
        <p:spPr>
          <a:xfrm>
            <a:off x="913891" y="6554692"/>
            <a:ext cx="6018742" cy="1"/>
          </a:xfrm>
          <a:prstGeom prst="line">
            <a:avLst/>
          </a:prstGeom>
          <a:ln w="25400">
            <a:solidFill>
              <a:srgbClr val="7D0000"/>
            </a:solidFill>
            <a:tailEnd type="triangle"/>
          </a:ln>
        </p:spPr>
        <p:txBody>
          <a:bodyPr lIns="45466" tIns="45467" rIns="45466" bIns="45467" anchor="ctr"/>
          <a:lstStyle/>
          <a:p>
            <a:endParaRPr>
              <a:latin typeface="+mn-lt"/>
            </a:endParaRPr>
          </a:p>
        </p:txBody>
      </p:sp>
      <p:sp>
        <p:nvSpPr>
          <p:cNvPr id="158" name="Shape 158"/>
          <p:cNvSpPr/>
          <p:nvPr/>
        </p:nvSpPr>
        <p:spPr>
          <a:xfrm>
            <a:off x="4827958" y="4176753"/>
            <a:ext cx="3661206" cy="461804"/>
          </a:xfrm>
          <a:prstGeom prst="rect">
            <a:avLst/>
          </a:prstGeom>
          <a:ln w="12700">
            <a:miter lim="400000"/>
          </a:ln>
          <a:extLst>
            <a:ext uri="{C572A759-6A51-4108-AA02-DFA0A04FC94B}">
              <ma14:wrappingTextBoxFlag xmlns:ma14="http://schemas.microsoft.com/office/mac/drawingml/2011/main" xmlns="" val="1"/>
            </a:ext>
          </a:extLst>
        </p:spPr>
        <p:txBody>
          <a:bodyPr wrap="none" lIns="45466" tIns="45467" rIns="45466" bIns="45467">
            <a:spAutoFit/>
          </a:bodyPr>
          <a:lstStyle>
            <a:lvl1pPr>
              <a:defRPr>
                <a:latin typeface="Arial"/>
                <a:ea typeface="Arial"/>
                <a:cs typeface="Arial"/>
                <a:sym typeface="Arial"/>
              </a:defRPr>
            </a:lvl1pPr>
          </a:lstStyle>
          <a:p>
            <a:r>
              <a:rPr>
                <a:latin typeface="+mn-lt"/>
              </a:rPr>
              <a:t>Traditional Supercomputing</a:t>
            </a:r>
          </a:p>
        </p:txBody>
      </p:sp>
      <p:sp>
        <p:nvSpPr>
          <p:cNvPr id="159" name="Shape 159"/>
          <p:cNvSpPr/>
          <p:nvPr/>
        </p:nvSpPr>
        <p:spPr>
          <a:xfrm>
            <a:off x="3638095" y="1041886"/>
            <a:ext cx="3054820" cy="1569800"/>
          </a:xfrm>
          <a:prstGeom prst="rect">
            <a:avLst/>
          </a:prstGeom>
          <a:ln w="12700">
            <a:miter lim="400000"/>
          </a:ln>
          <a:extLst>
            <a:ext uri="{C572A759-6A51-4108-AA02-DFA0A04FC94B}">
              <ma14:wrappingTextBoxFlag xmlns:ma14="http://schemas.microsoft.com/office/mac/drawingml/2011/main" xmlns="" val="1"/>
            </a:ext>
          </a:extLst>
        </p:spPr>
        <p:txBody>
          <a:bodyPr wrap="none" lIns="45466" tIns="45467" rIns="45466" bIns="45467">
            <a:spAutoFit/>
          </a:bodyPr>
          <a:lstStyle/>
          <a:p>
            <a:pPr marL="284221" indent="-284221">
              <a:buSzPct val="100000"/>
              <a:buFont typeface="Arial"/>
              <a:buChar char="•"/>
              <a:defRPr>
                <a:latin typeface="Arial"/>
                <a:ea typeface="Arial"/>
                <a:cs typeface="Arial"/>
                <a:sym typeface="Arial"/>
              </a:defRPr>
            </a:pPr>
            <a:r>
              <a:rPr>
                <a:latin typeface="+mn-lt"/>
              </a:rPr>
              <a:t>Web search</a:t>
            </a:r>
          </a:p>
          <a:p>
            <a:pPr marL="284221" indent="-284221">
              <a:buSzPct val="100000"/>
              <a:buFont typeface="Arial"/>
              <a:buChar char="•"/>
              <a:defRPr>
                <a:latin typeface="Arial"/>
                <a:ea typeface="Arial"/>
                <a:cs typeface="Arial"/>
                <a:sym typeface="Arial"/>
              </a:defRPr>
            </a:pPr>
            <a:r>
              <a:rPr>
                <a:latin typeface="+mn-lt"/>
              </a:rPr>
              <a:t>Mapping / directions</a:t>
            </a:r>
          </a:p>
          <a:p>
            <a:pPr marL="284221" indent="-284221">
              <a:buSzPct val="100000"/>
              <a:buFont typeface="Arial"/>
              <a:buChar char="•"/>
              <a:defRPr>
                <a:latin typeface="Arial"/>
                <a:ea typeface="Arial"/>
                <a:cs typeface="Arial"/>
                <a:sym typeface="Arial"/>
              </a:defRPr>
            </a:pPr>
            <a:r>
              <a:rPr>
                <a:latin typeface="+mn-lt"/>
              </a:rPr>
              <a:t>Language translation</a:t>
            </a:r>
          </a:p>
          <a:p>
            <a:pPr marL="284221" indent="-284221">
              <a:buSzPct val="100000"/>
              <a:buFont typeface="Arial"/>
              <a:buChar char="•"/>
              <a:defRPr>
                <a:latin typeface="Arial"/>
                <a:ea typeface="Arial"/>
                <a:cs typeface="Arial"/>
                <a:sym typeface="Arial"/>
              </a:defRPr>
            </a:pPr>
            <a:r>
              <a:rPr>
                <a:latin typeface="+mn-lt"/>
              </a:rPr>
              <a:t>Video streaming</a:t>
            </a:r>
          </a:p>
        </p:txBody>
      </p:sp>
      <p:sp>
        <p:nvSpPr>
          <p:cNvPr id="160" name="Shape 160"/>
          <p:cNvSpPr/>
          <p:nvPr/>
        </p:nvSpPr>
        <p:spPr>
          <a:xfrm>
            <a:off x="2130209" y="528028"/>
            <a:ext cx="2593756" cy="461804"/>
          </a:xfrm>
          <a:prstGeom prst="rect">
            <a:avLst/>
          </a:prstGeom>
          <a:ln w="12700">
            <a:miter lim="400000"/>
          </a:ln>
          <a:extLst>
            <a:ext uri="{C572A759-6A51-4108-AA02-DFA0A04FC94B}">
              <ma14:wrappingTextBoxFlag xmlns:ma14="http://schemas.microsoft.com/office/mac/drawingml/2011/main" xmlns="" val="1"/>
            </a:ext>
          </a:extLst>
        </p:spPr>
        <p:txBody>
          <a:bodyPr wrap="none" lIns="45466" tIns="45467" rIns="45466" bIns="45467">
            <a:spAutoFit/>
          </a:bodyPr>
          <a:lstStyle>
            <a:lvl1pPr>
              <a:defRPr>
                <a:solidFill>
                  <a:schemeClr val="accent1"/>
                </a:solidFill>
                <a:latin typeface="Arial"/>
                <a:ea typeface="Arial"/>
                <a:cs typeface="Arial"/>
                <a:sym typeface="Arial"/>
              </a:defRPr>
            </a:lvl1pPr>
          </a:lstStyle>
          <a:p>
            <a:r>
              <a:rPr dirty="0">
                <a:solidFill>
                  <a:srgbClr val="990000"/>
                </a:solidFill>
                <a:latin typeface="+mn-lt"/>
              </a:rPr>
              <a:t>Google Data Center</a:t>
            </a:r>
          </a:p>
        </p:txBody>
      </p:sp>
      <p:sp>
        <p:nvSpPr>
          <p:cNvPr id="145" name="Shape 145"/>
          <p:cNvSpPr/>
          <p:nvPr/>
        </p:nvSpPr>
        <p:spPr>
          <a:xfrm>
            <a:off x="1685355" y="1453335"/>
            <a:ext cx="1592881" cy="708025"/>
          </a:xfrm>
          <a:prstGeom prst="rect">
            <a:avLst/>
          </a:prstGeom>
          <a:ln w="12700">
            <a:miter lim="400000"/>
          </a:ln>
          <a:extLst>
            <a:ext uri="{C572A759-6A51-4108-AA02-DFA0A04FC94B}">
              <ma14:wrappingTextBoxFlag xmlns:ma14="http://schemas.microsoft.com/office/mac/drawingml/2011/main" xmlns="" val="1"/>
            </a:ext>
          </a:extLst>
        </p:spPr>
        <p:txBody>
          <a:bodyPr wrap="none" lIns="45466" tIns="45467" rIns="45466" bIns="45467">
            <a:spAutoFit/>
          </a:bodyPr>
          <a:lstStyle/>
          <a:p>
            <a:pPr algn="ctr">
              <a:defRPr>
                <a:latin typeface="Arial"/>
                <a:ea typeface="Arial"/>
                <a:cs typeface="Arial"/>
                <a:sym typeface="Arial"/>
              </a:defRPr>
            </a:pPr>
            <a:r>
              <a:rPr sz="2000">
                <a:latin typeface="+mn-lt"/>
              </a:rPr>
              <a:t>Internet-Scale</a:t>
            </a:r>
          </a:p>
          <a:p>
            <a:pPr algn="ctr">
              <a:defRPr>
                <a:latin typeface="Arial"/>
                <a:ea typeface="Arial"/>
                <a:cs typeface="Arial"/>
                <a:sym typeface="Arial"/>
              </a:defRPr>
            </a:pPr>
            <a:r>
              <a:rPr sz="2000">
                <a:latin typeface="+mn-lt"/>
              </a:rPr>
              <a:t> Computing</a:t>
            </a:r>
          </a:p>
        </p:txBody>
      </p:sp>
      <p:sp>
        <p:nvSpPr>
          <p:cNvPr id="2" name="Oval 1">
            <a:extLst>
              <a:ext uri="{FF2B5EF4-FFF2-40B4-BE49-F238E27FC236}">
                <a16:creationId xmlns:a16="http://schemas.microsoft.com/office/drawing/2014/main" id="{B5C07F62-7684-B841-B694-5382A0B5D91D}"/>
              </a:ext>
            </a:extLst>
          </p:cNvPr>
          <p:cNvSpPr/>
          <p:nvPr/>
        </p:nvSpPr>
        <p:spPr bwMode="auto">
          <a:xfrm>
            <a:off x="5541861" y="3050768"/>
            <a:ext cx="1416041" cy="908864"/>
          </a:xfrm>
          <a:prstGeom prst="ellipse">
            <a:avLst/>
          </a:prstGeom>
          <a:solidFill>
            <a:schemeClr val="accent5">
              <a:lumMod val="60000"/>
              <a:lumOff val="40000"/>
            </a:schemeClr>
          </a:solidFill>
          <a:ln w="25400">
            <a:solidFill>
              <a:srgbClr val="C00000"/>
            </a:solidFill>
            <a:round/>
            <a:headEnd/>
            <a:tailEnd/>
          </a:ln>
          <a:effectLst/>
        </p:spPr>
        <p:txBody>
          <a:bodyPr wrap="none" rtlCol="0" anchor="ctr">
            <a:spAutoFit/>
          </a:bodyPr>
          <a:lstStyle/>
          <a:p>
            <a:pPr algn="ctr"/>
            <a:r>
              <a:rPr lang="en-US" sz="1800" dirty="0"/>
              <a:t>Oakridge</a:t>
            </a:r>
          </a:p>
          <a:p>
            <a:pPr algn="ctr"/>
            <a:r>
              <a:rPr lang="en-US" sz="1800" dirty="0"/>
              <a:t>Summit</a:t>
            </a:r>
          </a:p>
        </p:txBody>
      </p:sp>
    </p:spTree>
    <p:extLst>
      <p:ext uri="{BB962C8B-B14F-4D97-AF65-F5344CB8AC3E}">
        <p14:creationId xmlns:p14="http://schemas.microsoft.com/office/powerpoint/2010/main" val="2771910044"/>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p:cNvSpPr>
          <p:nvPr>
            <p:ph type="sldNum" sz="quarter" idx="4294967295"/>
          </p:nvPr>
        </p:nvSpPr>
        <p:spPr>
          <a:xfrm>
            <a:off x="419844" y="6390072"/>
            <a:ext cx="203160" cy="307765"/>
          </a:xfrm>
          <a:prstGeom prst="rect">
            <a:avLst/>
          </a:prstGeom>
          <a:extLst>
            <a:ext uri="{C572A759-6A51-4108-AA02-DFA0A04FC94B}">
              <ma14:wrappingTextBoxFlag xmlns:ma14="http://schemas.microsoft.com/office/mac/drawingml/2011/main" xmlns="" val="1"/>
            </a:ext>
          </a:extLst>
        </p:spPr>
        <p:txBody>
          <a:bodyPr lIns="90953" tIns="45467" rIns="90953" bIns="45467"/>
          <a:lstStyle>
            <a:lvl1pPr algn="ctr" defTabSz="907931">
              <a:defRPr sz="1400" b="0">
                <a:solidFill>
                  <a:srgbClr val="660033"/>
                </a:solidFill>
                <a:latin typeface="+mn-lt"/>
                <a:ea typeface="+mn-ea"/>
                <a:cs typeface="+mn-cs"/>
                <a:sym typeface="Helvetica"/>
              </a:defRPr>
            </a:lvl1pPr>
          </a:lstStyle>
          <a:p>
            <a:fld id="{86CB4B4D-7CA3-9044-876B-883B54F8677D}" type="slidenum">
              <a:rPr/>
              <a:t>43</a:t>
            </a:fld>
            <a:endParaRPr/>
          </a:p>
        </p:txBody>
      </p:sp>
      <p:sp>
        <p:nvSpPr>
          <p:cNvPr id="143" name="Shape 143"/>
          <p:cNvSpPr>
            <a:spLocks noGrp="1"/>
          </p:cNvSpPr>
          <p:nvPr>
            <p:ph type="title"/>
          </p:nvPr>
        </p:nvSpPr>
        <p:spPr>
          <a:xfrm>
            <a:off x="4038667" y="146388"/>
            <a:ext cx="4806535" cy="780911"/>
          </a:xfrm>
          <a:prstGeom prst="rect">
            <a:avLst/>
          </a:prstGeom>
        </p:spPr>
        <p:txBody>
          <a:bodyPr/>
          <a:lstStyle>
            <a:lvl1pPr algn="r" defTabSz="666353">
              <a:defRPr sz="2774"/>
            </a:lvl1pPr>
          </a:lstStyle>
          <a:p>
            <a:r>
              <a:rPr lang="en-US" dirty="0">
                <a:latin typeface="+mn-lt"/>
              </a:rPr>
              <a:t>Superc</a:t>
            </a:r>
            <a:r>
              <a:rPr dirty="0">
                <a:latin typeface="+mn-lt"/>
              </a:rPr>
              <a:t>omputing Landscape</a:t>
            </a:r>
          </a:p>
        </p:txBody>
      </p:sp>
      <p:sp>
        <p:nvSpPr>
          <p:cNvPr id="144" name="Shape 144"/>
          <p:cNvSpPr/>
          <p:nvPr/>
        </p:nvSpPr>
        <p:spPr>
          <a:xfrm>
            <a:off x="4485170" y="6500706"/>
            <a:ext cx="2676185" cy="400249"/>
          </a:xfrm>
          <a:prstGeom prst="rect">
            <a:avLst/>
          </a:prstGeom>
          <a:ln w="12700">
            <a:miter lim="400000"/>
          </a:ln>
          <a:extLst>
            <a:ext uri="{C572A759-6A51-4108-AA02-DFA0A04FC94B}">
              <ma14:wrappingTextBoxFlag xmlns:ma14="http://schemas.microsoft.com/office/mac/drawingml/2011/main" xmlns="" val="1"/>
            </a:ext>
          </a:extLst>
        </p:spPr>
        <p:txBody>
          <a:bodyPr wrap="none" lIns="45466" tIns="45467" rIns="45466" bIns="45467">
            <a:spAutoFit/>
          </a:bodyPr>
          <a:lstStyle>
            <a:lvl1pPr>
              <a:defRPr>
                <a:latin typeface="Arial"/>
                <a:ea typeface="Arial"/>
                <a:cs typeface="Arial"/>
                <a:sym typeface="Arial"/>
              </a:defRPr>
            </a:lvl1pPr>
          </a:lstStyle>
          <a:p>
            <a:r>
              <a:rPr sz="2000" dirty="0">
                <a:latin typeface="+mn-lt"/>
              </a:rPr>
              <a:t>Computational Intensity</a:t>
            </a:r>
          </a:p>
        </p:txBody>
      </p:sp>
      <p:sp>
        <p:nvSpPr>
          <p:cNvPr id="146" name="Shape 146"/>
          <p:cNvSpPr/>
          <p:nvPr/>
        </p:nvSpPr>
        <p:spPr>
          <a:xfrm flipV="1">
            <a:off x="939779" y="554347"/>
            <a:ext cx="1" cy="6021534"/>
          </a:xfrm>
          <a:prstGeom prst="line">
            <a:avLst/>
          </a:prstGeom>
          <a:ln w="25400">
            <a:solidFill>
              <a:srgbClr val="7D0000"/>
            </a:solidFill>
            <a:tailEnd type="triangle"/>
          </a:ln>
        </p:spPr>
        <p:txBody>
          <a:bodyPr lIns="45466" tIns="45467" rIns="45466" bIns="45467" anchor="ctr"/>
          <a:lstStyle/>
          <a:p>
            <a:endParaRPr>
              <a:latin typeface="+mn-lt"/>
            </a:endParaRPr>
          </a:p>
        </p:txBody>
      </p:sp>
      <p:sp>
        <p:nvSpPr>
          <p:cNvPr id="148" name="Shape 148"/>
          <p:cNvSpPr/>
          <p:nvPr/>
        </p:nvSpPr>
        <p:spPr>
          <a:xfrm rot="2544587">
            <a:off x="5114170" y="4833807"/>
            <a:ext cx="2196604" cy="1290194"/>
          </a:xfrm>
          <a:prstGeom prst="ellipse">
            <a:avLst/>
          </a:prstGeom>
          <a:solidFill>
            <a:srgbClr val="C00000">
              <a:alpha val="32000"/>
            </a:srgbClr>
          </a:solidFill>
          <a:ln w="25400">
            <a:solidFill>
              <a:srgbClr val="5D0000"/>
            </a:solidFill>
          </a:ln>
        </p:spPr>
        <p:txBody>
          <a:bodyPr lIns="45466" tIns="45467" rIns="45466" bIns="45467" anchor="ctr"/>
          <a:lstStyle/>
          <a:p>
            <a:pPr algn="ctr">
              <a:defRPr sz="1100"/>
            </a:pPr>
            <a:endParaRPr>
              <a:latin typeface="+mn-lt"/>
            </a:endParaRPr>
          </a:p>
        </p:txBody>
      </p:sp>
      <p:grpSp>
        <p:nvGrpSpPr>
          <p:cNvPr id="151" name="Group 151"/>
          <p:cNvGrpSpPr/>
          <p:nvPr/>
        </p:nvGrpSpPr>
        <p:grpSpPr>
          <a:xfrm>
            <a:off x="981793" y="5117699"/>
            <a:ext cx="1603129" cy="1391845"/>
            <a:chOff x="-1" y="-1"/>
            <a:chExt cx="1600900" cy="1389266"/>
          </a:xfrm>
        </p:grpSpPr>
        <p:sp>
          <p:nvSpPr>
            <p:cNvPr id="149" name="Shape 149"/>
            <p:cNvSpPr/>
            <p:nvPr/>
          </p:nvSpPr>
          <p:spPr>
            <a:xfrm>
              <a:off x="-1" y="-1"/>
              <a:ext cx="1600900" cy="1389266"/>
            </a:xfrm>
            <a:prstGeom prst="ellipse">
              <a:avLst/>
            </a:prstGeom>
            <a:solidFill>
              <a:srgbClr val="FFC000">
                <a:alpha val="49000"/>
              </a:srgbClr>
            </a:solidFill>
            <a:ln w="25400" cap="flat">
              <a:solidFill>
                <a:srgbClr val="5D0000"/>
              </a:solidFill>
              <a:prstDash val="solid"/>
              <a:round/>
            </a:ln>
            <a:effectLst/>
          </p:spPr>
          <p:txBody>
            <a:bodyPr wrap="square" lIns="45719" tIns="45719" rIns="45719" bIns="45719" numCol="1" anchor="ctr">
              <a:noAutofit/>
            </a:bodyPr>
            <a:lstStyle/>
            <a:p>
              <a:pPr algn="ctr">
                <a:defRPr sz="1400"/>
              </a:pPr>
              <a:endParaRPr>
                <a:latin typeface="+mn-lt"/>
              </a:endParaRPr>
            </a:p>
          </p:txBody>
        </p:sp>
        <p:sp>
          <p:nvSpPr>
            <p:cNvPr id="150" name="Shape 150"/>
            <p:cNvSpPr/>
            <p:nvPr/>
          </p:nvSpPr>
          <p:spPr>
            <a:xfrm>
              <a:off x="234445" y="372067"/>
              <a:ext cx="1132007" cy="64513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algn="ctr">
                <a:defRPr sz="1400"/>
              </a:pPr>
              <a:r>
                <a:rPr sz="1800" dirty="0">
                  <a:latin typeface="+mn-lt"/>
                </a:rPr>
                <a:t>Personal</a:t>
              </a:r>
              <a:endParaRPr sz="1800" dirty="0">
                <a:solidFill>
                  <a:schemeClr val="accent3">
                    <a:lumOff val="44000"/>
                  </a:schemeClr>
                </a:solidFill>
                <a:latin typeface="+mn-lt"/>
              </a:endParaRPr>
            </a:p>
            <a:p>
              <a:pPr algn="ctr">
                <a:defRPr sz="1400"/>
              </a:pPr>
              <a:r>
                <a:rPr sz="1800" dirty="0">
                  <a:latin typeface="+mn-lt"/>
                </a:rPr>
                <a:t>Computing</a:t>
              </a:r>
            </a:p>
          </p:txBody>
        </p:sp>
      </p:grpSp>
      <p:sp>
        <p:nvSpPr>
          <p:cNvPr id="155" name="Shape 155"/>
          <p:cNvSpPr/>
          <p:nvPr/>
        </p:nvSpPr>
        <p:spPr>
          <a:xfrm rot="16200000">
            <a:off x="-92468" y="1065216"/>
            <a:ext cx="1591654" cy="400249"/>
          </a:xfrm>
          <a:prstGeom prst="rect">
            <a:avLst/>
          </a:prstGeom>
          <a:ln w="12700">
            <a:miter lim="400000"/>
          </a:ln>
          <a:extLst>
            <a:ext uri="{C572A759-6A51-4108-AA02-DFA0A04FC94B}">
              <ma14:wrappingTextBoxFlag xmlns:ma14="http://schemas.microsoft.com/office/mac/drawingml/2011/main" xmlns="" val="1"/>
            </a:ext>
          </a:extLst>
        </p:spPr>
        <p:txBody>
          <a:bodyPr wrap="none" lIns="45466" tIns="45467" rIns="45466" bIns="45467">
            <a:spAutoFit/>
          </a:bodyPr>
          <a:lstStyle>
            <a:lvl1pPr>
              <a:defRPr>
                <a:latin typeface="Arial"/>
                <a:ea typeface="Arial"/>
                <a:cs typeface="Arial"/>
                <a:sym typeface="Arial"/>
              </a:defRPr>
            </a:lvl1pPr>
          </a:lstStyle>
          <a:p>
            <a:r>
              <a:rPr sz="2000">
                <a:latin typeface="+mn-lt"/>
              </a:rPr>
              <a:t>Data Intensity</a:t>
            </a:r>
          </a:p>
        </p:txBody>
      </p:sp>
      <p:sp>
        <p:nvSpPr>
          <p:cNvPr id="156" name="Shape 156"/>
          <p:cNvSpPr/>
          <p:nvPr/>
        </p:nvSpPr>
        <p:spPr>
          <a:xfrm>
            <a:off x="5404028" y="4998786"/>
            <a:ext cx="1482825" cy="954247"/>
          </a:xfrm>
          <a:prstGeom prst="rect">
            <a:avLst/>
          </a:prstGeom>
          <a:ln w="12700">
            <a:miter lim="400000"/>
          </a:ln>
          <a:extLst>
            <a:ext uri="{C572A759-6A51-4108-AA02-DFA0A04FC94B}">
              <ma14:wrappingTextBoxFlag xmlns:ma14="http://schemas.microsoft.com/office/mac/drawingml/2011/main" xmlns="" val="1"/>
            </a:ext>
          </a:extLst>
        </p:spPr>
        <p:txBody>
          <a:bodyPr wrap="none" lIns="45466" tIns="45467" rIns="45466" bIns="45467">
            <a:spAutoFit/>
          </a:bodyPr>
          <a:lstStyle/>
          <a:p>
            <a:pPr algn="ctr">
              <a:defRPr sz="1400">
                <a:latin typeface="Arial"/>
                <a:ea typeface="Arial"/>
                <a:cs typeface="Arial"/>
                <a:sym typeface="Arial"/>
              </a:defRPr>
            </a:pPr>
            <a:r>
              <a:rPr>
                <a:latin typeface="+mn-lt"/>
              </a:rPr>
              <a:t>Modeling &amp;</a:t>
            </a:r>
          </a:p>
          <a:p>
            <a:pPr algn="ctr">
              <a:defRPr sz="1400">
                <a:latin typeface="Arial"/>
                <a:ea typeface="Arial"/>
                <a:cs typeface="Arial"/>
                <a:sym typeface="Arial"/>
              </a:defRPr>
            </a:pPr>
            <a:r>
              <a:rPr>
                <a:latin typeface="+mn-lt"/>
              </a:rPr>
              <a:t> Simulation-Driven</a:t>
            </a:r>
          </a:p>
          <a:p>
            <a:pPr algn="ctr">
              <a:defRPr sz="1400">
                <a:latin typeface="Arial"/>
                <a:ea typeface="Arial"/>
                <a:cs typeface="Arial"/>
                <a:sym typeface="Arial"/>
              </a:defRPr>
            </a:pPr>
            <a:r>
              <a:rPr>
                <a:latin typeface="+mn-lt"/>
              </a:rPr>
              <a:t> Science &amp;</a:t>
            </a:r>
          </a:p>
          <a:p>
            <a:pPr algn="ctr">
              <a:defRPr sz="1400">
                <a:latin typeface="Arial"/>
                <a:ea typeface="Arial"/>
                <a:cs typeface="Arial"/>
                <a:sym typeface="Arial"/>
              </a:defRPr>
            </a:pPr>
            <a:r>
              <a:rPr>
                <a:latin typeface="+mn-lt"/>
              </a:rPr>
              <a:t>Engineering</a:t>
            </a:r>
          </a:p>
        </p:txBody>
      </p:sp>
      <p:sp>
        <p:nvSpPr>
          <p:cNvPr id="157" name="Shape 157"/>
          <p:cNvSpPr/>
          <p:nvPr/>
        </p:nvSpPr>
        <p:spPr>
          <a:xfrm>
            <a:off x="913891" y="6554692"/>
            <a:ext cx="6018742" cy="1"/>
          </a:xfrm>
          <a:prstGeom prst="line">
            <a:avLst/>
          </a:prstGeom>
          <a:ln w="25400">
            <a:solidFill>
              <a:srgbClr val="7D0000"/>
            </a:solidFill>
            <a:tailEnd type="triangle"/>
          </a:ln>
        </p:spPr>
        <p:txBody>
          <a:bodyPr lIns="45466" tIns="45467" rIns="45466" bIns="45467" anchor="ctr"/>
          <a:lstStyle/>
          <a:p>
            <a:endParaRPr>
              <a:latin typeface="+mn-lt"/>
            </a:endParaRPr>
          </a:p>
        </p:txBody>
      </p:sp>
      <p:sp>
        <p:nvSpPr>
          <p:cNvPr id="158" name="Shape 158"/>
          <p:cNvSpPr/>
          <p:nvPr/>
        </p:nvSpPr>
        <p:spPr>
          <a:xfrm>
            <a:off x="4827958" y="4176753"/>
            <a:ext cx="3661206" cy="461804"/>
          </a:xfrm>
          <a:prstGeom prst="rect">
            <a:avLst/>
          </a:prstGeom>
          <a:ln w="12700">
            <a:miter lim="400000"/>
          </a:ln>
          <a:extLst>
            <a:ext uri="{C572A759-6A51-4108-AA02-DFA0A04FC94B}">
              <ma14:wrappingTextBoxFlag xmlns:ma14="http://schemas.microsoft.com/office/mac/drawingml/2011/main" xmlns="" val="1"/>
            </a:ext>
          </a:extLst>
        </p:spPr>
        <p:txBody>
          <a:bodyPr wrap="none" lIns="45466" tIns="45467" rIns="45466" bIns="45467">
            <a:spAutoFit/>
          </a:bodyPr>
          <a:lstStyle>
            <a:lvl1pPr>
              <a:defRPr>
                <a:latin typeface="Arial"/>
                <a:ea typeface="Arial"/>
                <a:cs typeface="Arial"/>
                <a:sym typeface="Arial"/>
              </a:defRPr>
            </a:lvl1pPr>
          </a:lstStyle>
          <a:p>
            <a:r>
              <a:rPr dirty="0">
                <a:latin typeface="+mn-lt"/>
              </a:rPr>
              <a:t>Traditional Supercomputing</a:t>
            </a:r>
          </a:p>
        </p:txBody>
      </p:sp>
      <p:sp>
        <p:nvSpPr>
          <p:cNvPr id="18" name="Oval 17">
            <a:extLst>
              <a:ext uri="{FF2B5EF4-FFF2-40B4-BE49-F238E27FC236}">
                <a16:creationId xmlns:a16="http://schemas.microsoft.com/office/drawing/2014/main" id="{9CB68717-E5F6-7F4C-9968-E6226A6D04FE}"/>
              </a:ext>
            </a:extLst>
          </p:cNvPr>
          <p:cNvSpPr/>
          <p:nvPr/>
        </p:nvSpPr>
        <p:spPr bwMode="auto">
          <a:xfrm>
            <a:off x="5541861" y="3050768"/>
            <a:ext cx="1416041" cy="908864"/>
          </a:xfrm>
          <a:prstGeom prst="ellipse">
            <a:avLst/>
          </a:prstGeom>
          <a:solidFill>
            <a:schemeClr val="accent5">
              <a:lumMod val="60000"/>
              <a:lumOff val="40000"/>
            </a:schemeClr>
          </a:solidFill>
          <a:ln w="25400">
            <a:solidFill>
              <a:srgbClr val="C00000"/>
            </a:solidFill>
            <a:round/>
            <a:headEnd/>
            <a:tailEnd/>
          </a:ln>
          <a:effectLst/>
        </p:spPr>
        <p:txBody>
          <a:bodyPr wrap="none" rtlCol="0" anchor="ctr">
            <a:spAutoFit/>
          </a:bodyPr>
          <a:lstStyle/>
          <a:p>
            <a:pPr algn="ctr"/>
            <a:r>
              <a:rPr lang="en-US" sz="1800" dirty="0"/>
              <a:t>Oakridge</a:t>
            </a:r>
          </a:p>
          <a:p>
            <a:pPr algn="ctr"/>
            <a:r>
              <a:rPr lang="en-US" sz="1800" dirty="0"/>
              <a:t>Summit</a:t>
            </a:r>
          </a:p>
        </p:txBody>
      </p:sp>
    </p:spTree>
    <p:extLst>
      <p:ext uri="{BB962C8B-B14F-4D97-AF65-F5344CB8AC3E}">
        <p14:creationId xmlns:p14="http://schemas.microsoft.com/office/powerpoint/2010/main" val="1140226142"/>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p:cNvSpPr>
          <p:nvPr>
            <p:ph type="title"/>
          </p:nvPr>
        </p:nvSpPr>
        <p:spPr>
          <a:xfrm>
            <a:off x="405376" y="248176"/>
            <a:ext cx="8716368" cy="780911"/>
          </a:xfrm>
          <a:prstGeom prst="rect">
            <a:avLst/>
          </a:prstGeom>
        </p:spPr>
        <p:txBody>
          <a:bodyPr/>
          <a:lstStyle/>
          <a:p>
            <a:r>
              <a:rPr lang="en-US" dirty="0"/>
              <a:t>Traditional </a:t>
            </a:r>
            <a:r>
              <a:rPr dirty="0"/>
              <a:t>Supercomputer Applications</a:t>
            </a:r>
          </a:p>
        </p:txBody>
      </p:sp>
      <p:sp>
        <p:nvSpPr>
          <p:cNvPr id="175" name="Shape 175"/>
          <p:cNvSpPr>
            <a:spLocks noGrp="1"/>
          </p:cNvSpPr>
          <p:nvPr>
            <p:ph type="body" sz="half" idx="1"/>
          </p:nvPr>
        </p:nvSpPr>
        <p:spPr>
          <a:xfrm>
            <a:off x="290917" y="3581750"/>
            <a:ext cx="8306222" cy="2481095"/>
          </a:xfrm>
          <a:prstGeom prst="rect">
            <a:avLst/>
          </a:prstGeom>
        </p:spPr>
        <p:txBody>
          <a:bodyPr/>
          <a:lstStyle/>
          <a:p>
            <a:pPr marL="333816" indent="-333816" defTabSz="789901">
              <a:spcBef>
                <a:spcPts val="1202"/>
              </a:spcBef>
              <a:defRPr sz="2088">
                <a:effectLst>
                  <a:outerShdw blurRad="33147" dist="33147" dir="2700000" rotWithShape="0">
                    <a:srgbClr val="C0C0C0"/>
                  </a:outerShdw>
                </a:effectLst>
              </a:defRPr>
            </a:pPr>
            <a:r>
              <a:t>Simulation-Based Modeling</a:t>
            </a:r>
          </a:p>
          <a:p>
            <a:pPr marL="642907" lvl="1" indent="-211553" defTabSz="789901">
              <a:spcBef>
                <a:spcPts val="501"/>
              </a:spcBef>
              <a:buClr>
                <a:srgbClr val="660033"/>
              </a:buClr>
              <a:buFont typeface="Wingdings"/>
              <a:defRPr sz="1740">
                <a:solidFill>
                  <a:srgbClr val="000066"/>
                </a:solidFill>
                <a:effectLst/>
              </a:defRPr>
            </a:pPr>
            <a:r>
              <a:t>System structure + initial conditions + transition behavior</a:t>
            </a:r>
          </a:p>
          <a:p>
            <a:pPr marL="642907" lvl="1" indent="-211553" defTabSz="789901">
              <a:spcBef>
                <a:spcPts val="501"/>
              </a:spcBef>
              <a:buClr>
                <a:srgbClr val="660033"/>
              </a:buClr>
              <a:buFont typeface="Wingdings"/>
              <a:defRPr sz="1740">
                <a:solidFill>
                  <a:srgbClr val="000066"/>
                </a:solidFill>
                <a:effectLst/>
              </a:defRPr>
            </a:pPr>
            <a:r>
              <a:t>Discretize time and space</a:t>
            </a:r>
          </a:p>
          <a:p>
            <a:pPr marL="642907" lvl="1" indent="-211553" defTabSz="789901">
              <a:spcBef>
                <a:spcPts val="501"/>
              </a:spcBef>
              <a:buClr>
                <a:srgbClr val="660033"/>
              </a:buClr>
              <a:buFont typeface="Wingdings"/>
              <a:defRPr sz="1740">
                <a:solidFill>
                  <a:srgbClr val="000066"/>
                </a:solidFill>
                <a:effectLst/>
              </a:defRPr>
            </a:pPr>
            <a:r>
              <a:t>Run simulation to see what happens</a:t>
            </a:r>
          </a:p>
          <a:p>
            <a:pPr marL="333816" indent="-333816" defTabSz="789901">
              <a:spcBef>
                <a:spcPts val="1202"/>
              </a:spcBef>
              <a:defRPr sz="2088">
                <a:effectLst>
                  <a:outerShdw blurRad="33147" dist="33147" dir="2700000" rotWithShape="0">
                    <a:srgbClr val="C0C0C0"/>
                  </a:outerShdw>
                </a:effectLst>
              </a:defRPr>
            </a:pPr>
            <a:r>
              <a:t>Requirements</a:t>
            </a:r>
          </a:p>
          <a:p>
            <a:pPr marL="642907" lvl="1" indent="-211553" defTabSz="789901">
              <a:spcBef>
                <a:spcPts val="501"/>
              </a:spcBef>
              <a:buClr>
                <a:srgbClr val="660033"/>
              </a:buClr>
              <a:buFont typeface="Wingdings"/>
              <a:defRPr sz="1740">
                <a:solidFill>
                  <a:srgbClr val="000066"/>
                </a:solidFill>
                <a:effectLst/>
              </a:defRPr>
            </a:pPr>
            <a:r>
              <a:t>Model accurately reflects actual system</a:t>
            </a:r>
          </a:p>
          <a:p>
            <a:pPr marL="642907" lvl="1" indent="-211553" defTabSz="789901">
              <a:spcBef>
                <a:spcPts val="501"/>
              </a:spcBef>
              <a:buClr>
                <a:srgbClr val="660033"/>
              </a:buClr>
              <a:buFont typeface="Wingdings"/>
              <a:defRPr sz="1740">
                <a:solidFill>
                  <a:srgbClr val="000066"/>
                </a:solidFill>
                <a:effectLst/>
              </a:defRPr>
            </a:pPr>
            <a:r>
              <a:t>Simulation faithfully captures model</a:t>
            </a:r>
          </a:p>
        </p:txBody>
      </p:sp>
      <p:pic>
        <p:nvPicPr>
          <p:cNvPr id="176" name="image3.png"/>
          <p:cNvPicPr>
            <a:picLocks noChangeAspect="1"/>
          </p:cNvPicPr>
          <p:nvPr/>
        </p:nvPicPr>
        <p:blipFill>
          <a:blip r:embed="rId2">
            <a:extLst/>
          </a:blip>
          <a:stretch>
            <a:fillRect/>
          </a:stretch>
        </p:blipFill>
        <p:spPr>
          <a:xfrm>
            <a:off x="527851" y="1154836"/>
            <a:ext cx="2579357" cy="1603170"/>
          </a:xfrm>
          <a:prstGeom prst="rect">
            <a:avLst/>
          </a:prstGeom>
          <a:ln w="12700">
            <a:miter lim="400000"/>
          </a:ln>
        </p:spPr>
      </p:pic>
      <p:sp>
        <p:nvSpPr>
          <p:cNvPr id="177" name="Shape 177"/>
          <p:cNvSpPr/>
          <p:nvPr/>
        </p:nvSpPr>
        <p:spPr>
          <a:xfrm>
            <a:off x="527783" y="2832414"/>
            <a:ext cx="2594403" cy="461804"/>
          </a:xfrm>
          <a:prstGeom prst="rect">
            <a:avLst/>
          </a:prstGeom>
          <a:ln w="12700">
            <a:miter lim="400000"/>
          </a:ln>
          <a:extLst>
            <a:ext uri="{C572A759-6A51-4108-AA02-DFA0A04FC94B}">
              <ma14:wrappingTextBoxFlag xmlns:ma14="http://schemas.microsoft.com/office/mac/drawingml/2011/main" xmlns="" val="1"/>
            </a:ext>
          </a:extLst>
        </p:spPr>
        <p:txBody>
          <a:bodyPr lIns="45466" tIns="45467" rIns="45466" bIns="45467">
            <a:spAutoFit/>
          </a:bodyPr>
          <a:lstStyle>
            <a:lvl1pPr algn="ctr">
              <a:defRPr>
                <a:latin typeface="Arial"/>
                <a:ea typeface="Arial"/>
                <a:cs typeface="Arial"/>
                <a:sym typeface="Arial"/>
              </a:defRPr>
            </a:lvl1pPr>
          </a:lstStyle>
          <a:p>
            <a:r>
              <a:t>Science</a:t>
            </a:r>
          </a:p>
        </p:txBody>
      </p:sp>
      <p:pic>
        <p:nvPicPr>
          <p:cNvPr id="178" name="image4.png"/>
          <p:cNvPicPr>
            <a:picLocks noChangeAspect="1"/>
          </p:cNvPicPr>
          <p:nvPr/>
        </p:nvPicPr>
        <p:blipFill>
          <a:blip r:embed="rId3">
            <a:extLst/>
          </a:blip>
          <a:stretch>
            <a:fillRect/>
          </a:stretch>
        </p:blipFill>
        <p:spPr>
          <a:xfrm>
            <a:off x="3427478" y="1062423"/>
            <a:ext cx="2172997" cy="1787996"/>
          </a:xfrm>
          <a:prstGeom prst="rect">
            <a:avLst/>
          </a:prstGeom>
          <a:ln w="12700">
            <a:miter lim="400000"/>
          </a:ln>
        </p:spPr>
      </p:pic>
      <p:sp>
        <p:nvSpPr>
          <p:cNvPr id="179" name="Shape 179"/>
          <p:cNvSpPr/>
          <p:nvPr/>
        </p:nvSpPr>
        <p:spPr>
          <a:xfrm>
            <a:off x="3427478" y="2832414"/>
            <a:ext cx="2136567" cy="831136"/>
          </a:xfrm>
          <a:prstGeom prst="rect">
            <a:avLst/>
          </a:prstGeom>
          <a:ln w="12700">
            <a:miter lim="400000"/>
          </a:ln>
          <a:extLst>
            <a:ext uri="{C572A759-6A51-4108-AA02-DFA0A04FC94B}">
              <ma14:wrappingTextBoxFlag xmlns:ma14="http://schemas.microsoft.com/office/mac/drawingml/2011/main" xmlns="" val="1"/>
            </a:ext>
          </a:extLst>
        </p:spPr>
        <p:txBody>
          <a:bodyPr lIns="45466" tIns="45467" rIns="45466" bIns="45467">
            <a:spAutoFit/>
          </a:bodyPr>
          <a:lstStyle>
            <a:lvl1pPr algn="ctr">
              <a:defRPr>
                <a:latin typeface="Arial"/>
                <a:ea typeface="Arial"/>
                <a:cs typeface="Arial"/>
                <a:sym typeface="Arial"/>
              </a:defRPr>
            </a:lvl1pPr>
          </a:lstStyle>
          <a:p>
            <a:r>
              <a:t>Industrial Products</a:t>
            </a:r>
          </a:p>
        </p:txBody>
      </p:sp>
      <p:pic>
        <p:nvPicPr>
          <p:cNvPr id="180" name="image5.png"/>
          <p:cNvPicPr>
            <a:picLocks noChangeAspect="1"/>
          </p:cNvPicPr>
          <p:nvPr/>
        </p:nvPicPr>
        <p:blipFill>
          <a:blip r:embed="rId4">
            <a:extLst/>
          </a:blip>
          <a:stretch>
            <a:fillRect/>
          </a:stretch>
        </p:blipFill>
        <p:spPr>
          <a:xfrm>
            <a:off x="6403341" y="1078557"/>
            <a:ext cx="2280660" cy="1755853"/>
          </a:xfrm>
          <a:prstGeom prst="rect">
            <a:avLst/>
          </a:prstGeom>
          <a:ln w="12700">
            <a:miter lim="400000"/>
          </a:ln>
        </p:spPr>
      </p:pic>
      <p:sp>
        <p:nvSpPr>
          <p:cNvPr id="181" name="Shape 181"/>
          <p:cNvSpPr/>
          <p:nvPr/>
        </p:nvSpPr>
        <p:spPr>
          <a:xfrm>
            <a:off x="6403411" y="2832414"/>
            <a:ext cx="2136567" cy="461804"/>
          </a:xfrm>
          <a:prstGeom prst="rect">
            <a:avLst/>
          </a:prstGeom>
          <a:ln w="12700">
            <a:miter lim="400000"/>
          </a:ln>
          <a:extLst>
            <a:ext uri="{C572A759-6A51-4108-AA02-DFA0A04FC94B}">
              <ma14:wrappingTextBoxFlag xmlns:ma14="http://schemas.microsoft.com/office/mac/drawingml/2011/main" xmlns="" val="1"/>
            </a:ext>
          </a:extLst>
        </p:spPr>
        <p:txBody>
          <a:bodyPr lIns="45466" tIns="45467" rIns="45466" bIns="45467">
            <a:spAutoFit/>
          </a:bodyPr>
          <a:lstStyle>
            <a:lvl1pPr algn="ctr">
              <a:defRPr>
                <a:latin typeface="Arial"/>
                <a:ea typeface="Arial"/>
                <a:cs typeface="Arial"/>
                <a:sym typeface="Arial"/>
              </a:defRPr>
            </a:lvl1pPr>
          </a:lstStyle>
          <a:p>
            <a:r>
              <a:t>Public Health</a:t>
            </a:r>
          </a:p>
        </p:txBody>
      </p:sp>
    </p:spTree>
    <p:extLst>
      <p:ext uri="{BB962C8B-B14F-4D97-AF65-F5344CB8AC3E}">
        <p14:creationId xmlns:p14="http://schemas.microsoft.com/office/powerpoint/2010/main" val="1029802935"/>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title"/>
          </p:nvPr>
        </p:nvSpPr>
        <p:spPr>
          <a:xfrm>
            <a:off x="405376" y="248176"/>
            <a:ext cx="8716368" cy="780911"/>
          </a:xfrm>
          <a:prstGeom prst="rect">
            <a:avLst/>
          </a:prstGeom>
        </p:spPr>
        <p:txBody>
          <a:bodyPr/>
          <a:lstStyle/>
          <a:p>
            <a:r>
              <a:rPr lang="en-US" dirty="0"/>
              <a:t>Summit</a:t>
            </a:r>
            <a:r>
              <a:rPr dirty="0"/>
              <a:t> Hardware</a:t>
            </a:r>
          </a:p>
        </p:txBody>
      </p:sp>
      <p:sp>
        <p:nvSpPr>
          <p:cNvPr id="185" name="Shape 185"/>
          <p:cNvSpPr>
            <a:spLocks noGrp="1"/>
          </p:cNvSpPr>
          <p:nvPr>
            <p:ph type="body" sz="half" idx="1"/>
          </p:nvPr>
        </p:nvSpPr>
        <p:spPr>
          <a:xfrm>
            <a:off x="298865" y="3734365"/>
            <a:ext cx="8306222" cy="2328412"/>
          </a:xfrm>
          <a:prstGeom prst="rect">
            <a:avLst/>
          </a:prstGeom>
        </p:spPr>
        <p:txBody>
          <a:bodyPr/>
          <a:lstStyle/>
          <a:p>
            <a:pPr marL="310801" indent="-310801" defTabSz="735425">
              <a:spcBef>
                <a:spcPts val="1102"/>
              </a:spcBef>
              <a:defRPr sz="1944">
                <a:effectLst>
                  <a:outerShdw blurRad="30861" dist="30861" dir="2700000" rotWithShape="0">
                    <a:srgbClr val="C0C0C0"/>
                  </a:outerShdw>
                </a:effectLst>
              </a:defRPr>
            </a:pPr>
            <a:r>
              <a:rPr dirty="0"/>
              <a:t>Each Node</a:t>
            </a:r>
          </a:p>
          <a:p>
            <a:pPr marL="598573" lvl="1" indent="-196966" defTabSz="735425">
              <a:spcBef>
                <a:spcPts val="401"/>
              </a:spcBef>
              <a:buClr>
                <a:srgbClr val="660033"/>
              </a:buClr>
              <a:buFont typeface="Wingdings"/>
              <a:defRPr sz="1620">
                <a:solidFill>
                  <a:srgbClr val="000066"/>
                </a:solidFill>
                <a:effectLst/>
              </a:defRPr>
            </a:pPr>
            <a:r>
              <a:rPr lang="en-US" dirty="0"/>
              <a:t>2 IBM</a:t>
            </a:r>
            <a:r>
              <a:rPr dirty="0"/>
              <a:t> </a:t>
            </a:r>
            <a:r>
              <a:rPr lang="en-US" dirty="0"/>
              <a:t>22</a:t>
            </a:r>
            <a:r>
              <a:rPr dirty="0"/>
              <a:t>-core </a:t>
            </a:r>
            <a:r>
              <a:rPr lang="en-US" dirty="0"/>
              <a:t>POWER9 </a:t>
            </a:r>
            <a:r>
              <a:rPr dirty="0"/>
              <a:t>processor</a:t>
            </a:r>
            <a:r>
              <a:rPr lang="en-US" dirty="0"/>
              <a:t>s</a:t>
            </a:r>
            <a:endParaRPr dirty="0"/>
          </a:p>
          <a:p>
            <a:pPr marL="598573" lvl="1" indent="-196966" defTabSz="735425">
              <a:spcBef>
                <a:spcPts val="401"/>
              </a:spcBef>
              <a:buClr>
                <a:srgbClr val="660033"/>
              </a:buClr>
              <a:buFont typeface="Wingdings"/>
              <a:defRPr sz="1620">
                <a:solidFill>
                  <a:srgbClr val="000066"/>
                </a:solidFill>
                <a:effectLst/>
              </a:defRPr>
            </a:pPr>
            <a:r>
              <a:rPr lang="en-US" dirty="0"/>
              <a:t>6 </a:t>
            </a:r>
            <a:r>
              <a:rPr dirty="0" err="1"/>
              <a:t>nVidia</a:t>
            </a:r>
            <a:r>
              <a:rPr dirty="0"/>
              <a:t> Graphics Processing Unit</a:t>
            </a:r>
            <a:r>
              <a:rPr lang="en-US" dirty="0"/>
              <a:t>s</a:t>
            </a:r>
            <a:endParaRPr dirty="0"/>
          </a:p>
          <a:p>
            <a:pPr marL="598573" lvl="1" indent="-196966" defTabSz="735425">
              <a:spcBef>
                <a:spcPts val="401"/>
              </a:spcBef>
              <a:buClr>
                <a:srgbClr val="660033"/>
              </a:buClr>
              <a:buFont typeface="Wingdings"/>
              <a:defRPr sz="1620">
                <a:solidFill>
                  <a:srgbClr val="000066"/>
                </a:solidFill>
                <a:effectLst/>
              </a:defRPr>
            </a:pPr>
            <a:r>
              <a:rPr lang="en-US" i="1" dirty="0"/>
              <a:t>608</a:t>
            </a:r>
            <a:r>
              <a:rPr i="1" dirty="0"/>
              <a:t> GB DRAM</a:t>
            </a:r>
            <a:endParaRPr lang="en-US" i="1" dirty="0"/>
          </a:p>
          <a:p>
            <a:pPr marL="598573" lvl="1" indent="-196966" defTabSz="735425">
              <a:spcBef>
                <a:spcPts val="401"/>
              </a:spcBef>
              <a:buClr>
                <a:srgbClr val="660033"/>
              </a:buClr>
              <a:buFont typeface="Wingdings"/>
              <a:defRPr sz="1620">
                <a:solidFill>
                  <a:srgbClr val="000066"/>
                </a:solidFill>
                <a:effectLst/>
              </a:defRPr>
            </a:pPr>
            <a:r>
              <a:rPr lang="en-US" i="1" dirty="0"/>
              <a:t>1600 GB Flash</a:t>
            </a:r>
            <a:endParaRPr i="1" dirty="0"/>
          </a:p>
          <a:p>
            <a:pPr marL="310801" indent="-310801" defTabSz="735425">
              <a:spcBef>
                <a:spcPts val="1102"/>
              </a:spcBef>
              <a:defRPr sz="1944">
                <a:effectLst>
                  <a:outerShdw blurRad="30861" dist="30861" dir="2700000" rotWithShape="0">
                    <a:srgbClr val="C0C0C0"/>
                  </a:outerShdw>
                </a:effectLst>
              </a:defRPr>
            </a:pPr>
            <a:r>
              <a:rPr dirty="0"/>
              <a:t>Overall</a:t>
            </a:r>
          </a:p>
          <a:p>
            <a:pPr marL="598573" lvl="1" indent="-196966" defTabSz="735425">
              <a:spcBef>
                <a:spcPts val="401"/>
              </a:spcBef>
              <a:buClr>
                <a:srgbClr val="660033"/>
              </a:buClr>
              <a:buFont typeface="Wingdings"/>
              <a:defRPr sz="1620">
                <a:solidFill>
                  <a:srgbClr val="000066"/>
                </a:solidFill>
                <a:effectLst/>
              </a:defRPr>
            </a:pPr>
            <a:r>
              <a:rPr lang="en-US" dirty="0"/>
              <a:t>13</a:t>
            </a:r>
            <a:r>
              <a:rPr dirty="0"/>
              <a:t>MW</a:t>
            </a:r>
            <a:r>
              <a:rPr lang="en-US" dirty="0"/>
              <a:t> water cooled</a:t>
            </a:r>
          </a:p>
          <a:p>
            <a:pPr marL="598573" lvl="1" indent="-196966" defTabSz="735425">
              <a:spcBef>
                <a:spcPts val="401"/>
              </a:spcBef>
              <a:buClr>
                <a:srgbClr val="660033"/>
              </a:buClr>
              <a:buFont typeface="Wingdings"/>
              <a:defRPr sz="1620">
                <a:solidFill>
                  <a:srgbClr val="000066"/>
                </a:solidFill>
                <a:effectLst/>
              </a:defRPr>
            </a:pPr>
            <a:r>
              <a:rPr dirty="0"/>
              <a:t>$</a:t>
            </a:r>
            <a:r>
              <a:rPr lang="en-US" dirty="0"/>
              <a:t>325 </a:t>
            </a:r>
            <a:r>
              <a:rPr dirty="0"/>
              <a:t>M</a:t>
            </a:r>
            <a:r>
              <a:rPr lang="en-US" dirty="0"/>
              <a:t> for two machines</a:t>
            </a:r>
            <a:endParaRPr dirty="0"/>
          </a:p>
        </p:txBody>
      </p:sp>
      <p:grpSp>
        <p:nvGrpSpPr>
          <p:cNvPr id="188" name="Group 188"/>
          <p:cNvGrpSpPr/>
          <p:nvPr/>
        </p:nvGrpSpPr>
        <p:grpSpPr>
          <a:xfrm>
            <a:off x="1061926" y="1062416"/>
            <a:ext cx="6638622" cy="392844"/>
            <a:chOff x="0" y="-1"/>
            <a:chExt cx="6629400" cy="392115"/>
          </a:xfrm>
        </p:grpSpPr>
        <p:sp>
          <p:nvSpPr>
            <p:cNvPr id="186" name="Shape 186"/>
            <p:cNvSpPr/>
            <p:nvPr/>
          </p:nvSpPr>
          <p:spPr>
            <a:xfrm>
              <a:off x="0" y="-1"/>
              <a:ext cx="6629400" cy="392115"/>
            </a:xfrm>
            <a:prstGeom prst="rect">
              <a:avLst/>
            </a:prstGeom>
            <a:solidFill>
              <a:srgbClr val="ADADFF"/>
            </a:solidFill>
            <a:ln w="19050" cap="flat">
              <a:solidFill>
                <a:srgbClr val="003300"/>
              </a:solidFill>
              <a:prstDash val="solid"/>
              <a:miter lim="800000"/>
            </a:ln>
            <a:effectLst/>
          </p:spPr>
          <p:txBody>
            <a:bodyPr wrap="square" lIns="45719" tIns="45719" rIns="45719" bIns="45719" numCol="1" anchor="ctr">
              <a:noAutofit/>
            </a:bodyPr>
            <a:lstStyle/>
            <a:p>
              <a:pPr algn="ctr">
                <a:defRPr sz="1600">
                  <a:latin typeface="Arial"/>
                  <a:ea typeface="Arial"/>
                  <a:cs typeface="Arial"/>
                  <a:sym typeface="Arial"/>
                </a:defRPr>
              </a:pPr>
              <a:endParaRPr/>
            </a:p>
          </p:txBody>
        </p:sp>
        <p:sp>
          <p:nvSpPr>
            <p:cNvPr id="187" name="Shape 187"/>
            <p:cNvSpPr/>
            <p:nvPr/>
          </p:nvSpPr>
          <p:spPr>
            <a:xfrm>
              <a:off x="2568359" y="27095"/>
              <a:ext cx="1492682" cy="3379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latin typeface="Arial"/>
                  <a:ea typeface="Arial"/>
                  <a:cs typeface="Arial"/>
                  <a:sym typeface="Arial"/>
                </a:defRPr>
              </a:lvl1pPr>
            </a:lstStyle>
            <a:p>
              <a:r>
                <a:t>Local Network</a:t>
              </a:r>
            </a:p>
          </p:txBody>
        </p:sp>
      </p:grpSp>
      <p:sp>
        <p:nvSpPr>
          <p:cNvPr id="189" name="Shape 189"/>
          <p:cNvSpPr/>
          <p:nvPr/>
        </p:nvSpPr>
        <p:spPr>
          <a:xfrm flipH="1">
            <a:off x="1748679" y="1444124"/>
            <a:ext cx="1" cy="316499"/>
          </a:xfrm>
          <a:prstGeom prst="line">
            <a:avLst/>
          </a:prstGeom>
          <a:noFill/>
          <a:ln w="38100" cap="flat">
            <a:solidFill>
              <a:srgbClr val="003300"/>
            </a:solidFill>
            <a:prstDash val="solid"/>
            <a:round/>
            <a:headEnd type="triangle" w="med" len="med"/>
            <a:tailEnd type="triangle" w="med" len="med"/>
          </a:ln>
          <a:effectLst/>
        </p:spPr>
        <p:txBody>
          <a:bodyPr wrap="square" lIns="45719" tIns="45719" rIns="45719" bIns="45719" numCol="1" anchor="ctr">
            <a:noAutofit/>
          </a:bodyPr>
          <a:lstStyle/>
          <a:p>
            <a:endParaRPr/>
          </a:p>
        </p:txBody>
      </p:sp>
      <p:sp>
        <p:nvSpPr>
          <p:cNvPr id="190" name="Shape 190"/>
          <p:cNvSpPr/>
          <p:nvPr/>
        </p:nvSpPr>
        <p:spPr>
          <a:xfrm>
            <a:off x="1061926" y="1749490"/>
            <a:ext cx="1449814" cy="1526829"/>
          </a:xfrm>
          <a:prstGeom prst="rect">
            <a:avLst/>
          </a:prstGeom>
          <a:solidFill>
            <a:srgbClr val="FFCCFF"/>
          </a:solidFill>
          <a:ln w="19050" cap="flat">
            <a:solidFill>
              <a:srgbClr val="003300"/>
            </a:solidFill>
            <a:prstDash val="solid"/>
            <a:miter lim="800000"/>
          </a:ln>
          <a:effectLst/>
        </p:spPr>
        <p:txBody>
          <a:bodyPr wrap="square" lIns="45719" tIns="45719" rIns="45719" bIns="45719" numCol="1" anchor="t">
            <a:noAutofit/>
          </a:bodyPr>
          <a:lstStyle/>
          <a:p>
            <a:pPr algn="ctr">
              <a:defRPr sz="1600">
                <a:latin typeface="Arial"/>
                <a:ea typeface="Arial"/>
                <a:cs typeface="Arial"/>
                <a:sym typeface="Arial"/>
              </a:defRPr>
            </a:pPr>
            <a:endParaRPr/>
          </a:p>
        </p:txBody>
      </p:sp>
      <p:sp>
        <p:nvSpPr>
          <p:cNvPr id="194" name="Shape 194"/>
          <p:cNvSpPr/>
          <p:nvPr/>
        </p:nvSpPr>
        <p:spPr>
          <a:xfrm>
            <a:off x="1398626" y="3336067"/>
            <a:ext cx="776412" cy="33855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latin typeface="Arial"/>
                <a:ea typeface="Arial"/>
                <a:cs typeface="Arial"/>
                <a:sym typeface="Arial"/>
              </a:defRPr>
            </a:lvl1pPr>
          </a:lstStyle>
          <a:p>
            <a:r>
              <a:t>Node 1</a:t>
            </a:r>
          </a:p>
        </p:txBody>
      </p:sp>
      <p:sp>
        <p:nvSpPr>
          <p:cNvPr id="195" name="Shape 195"/>
          <p:cNvSpPr/>
          <p:nvPr/>
        </p:nvSpPr>
        <p:spPr>
          <a:xfrm>
            <a:off x="3427411" y="1444124"/>
            <a:ext cx="1" cy="316499"/>
          </a:xfrm>
          <a:prstGeom prst="line">
            <a:avLst/>
          </a:prstGeom>
          <a:noFill/>
          <a:ln w="38100" cap="flat">
            <a:solidFill>
              <a:srgbClr val="003300"/>
            </a:solidFill>
            <a:prstDash val="solid"/>
            <a:round/>
            <a:headEnd type="triangle" w="med" len="med"/>
            <a:tailEnd type="triangle" w="med" len="med"/>
          </a:ln>
          <a:effectLst/>
        </p:spPr>
        <p:txBody>
          <a:bodyPr wrap="square" lIns="45719" tIns="45719" rIns="45719" bIns="45719" numCol="1" anchor="ctr">
            <a:noAutofit/>
          </a:bodyPr>
          <a:lstStyle/>
          <a:p>
            <a:endParaRPr/>
          </a:p>
        </p:txBody>
      </p:sp>
      <p:sp>
        <p:nvSpPr>
          <p:cNvPr id="196" name="Shape 196"/>
          <p:cNvSpPr/>
          <p:nvPr/>
        </p:nvSpPr>
        <p:spPr>
          <a:xfrm>
            <a:off x="2740658" y="1749490"/>
            <a:ext cx="1449814" cy="1526829"/>
          </a:xfrm>
          <a:prstGeom prst="rect">
            <a:avLst/>
          </a:prstGeom>
          <a:solidFill>
            <a:srgbClr val="FFCCFF"/>
          </a:solidFill>
          <a:ln w="19050" cap="flat">
            <a:solidFill>
              <a:srgbClr val="003300"/>
            </a:solidFill>
            <a:prstDash val="solid"/>
            <a:miter lim="800000"/>
          </a:ln>
          <a:effectLst/>
        </p:spPr>
        <p:txBody>
          <a:bodyPr wrap="square" lIns="45719" tIns="45719" rIns="45719" bIns="45719" numCol="1" anchor="t">
            <a:noAutofit/>
          </a:bodyPr>
          <a:lstStyle/>
          <a:p>
            <a:pPr algn="ctr">
              <a:defRPr sz="1600">
                <a:latin typeface="Arial"/>
                <a:ea typeface="Arial"/>
                <a:cs typeface="Arial"/>
                <a:sym typeface="Arial"/>
              </a:defRPr>
            </a:pPr>
            <a:endParaRPr/>
          </a:p>
        </p:txBody>
      </p:sp>
      <p:sp>
        <p:nvSpPr>
          <p:cNvPr id="200" name="Shape 200"/>
          <p:cNvSpPr/>
          <p:nvPr/>
        </p:nvSpPr>
        <p:spPr>
          <a:xfrm>
            <a:off x="3077358" y="3336068"/>
            <a:ext cx="776412" cy="33855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latin typeface="Arial"/>
                <a:ea typeface="Arial"/>
                <a:cs typeface="Arial"/>
                <a:sym typeface="Arial"/>
              </a:defRPr>
            </a:lvl1pPr>
          </a:lstStyle>
          <a:p>
            <a:r>
              <a:t>Node 2</a:t>
            </a:r>
          </a:p>
        </p:txBody>
      </p:sp>
      <p:sp>
        <p:nvSpPr>
          <p:cNvPr id="201" name="Shape 201"/>
          <p:cNvSpPr/>
          <p:nvPr/>
        </p:nvSpPr>
        <p:spPr>
          <a:xfrm>
            <a:off x="6937487" y="1444124"/>
            <a:ext cx="1" cy="316499"/>
          </a:xfrm>
          <a:prstGeom prst="line">
            <a:avLst/>
          </a:prstGeom>
          <a:noFill/>
          <a:ln w="38100" cap="flat">
            <a:solidFill>
              <a:srgbClr val="003300"/>
            </a:solidFill>
            <a:prstDash val="solid"/>
            <a:round/>
            <a:headEnd type="triangle" w="med" len="med"/>
            <a:tailEnd type="triangle" w="med" len="med"/>
          </a:ln>
          <a:effectLst/>
        </p:spPr>
        <p:txBody>
          <a:bodyPr wrap="square" lIns="45719" tIns="45719" rIns="45719" bIns="45719" numCol="1" anchor="ctr">
            <a:noAutofit/>
          </a:bodyPr>
          <a:lstStyle/>
          <a:p>
            <a:endParaRPr/>
          </a:p>
        </p:txBody>
      </p:sp>
      <p:sp>
        <p:nvSpPr>
          <p:cNvPr id="202" name="Shape 202"/>
          <p:cNvSpPr/>
          <p:nvPr/>
        </p:nvSpPr>
        <p:spPr>
          <a:xfrm>
            <a:off x="6250733" y="1749490"/>
            <a:ext cx="1449814" cy="1526829"/>
          </a:xfrm>
          <a:prstGeom prst="rect">
            <a:avLst/>
          </a:prstGeom>
          <a:solidFill>
            <a:srgbClr val="FFCCFF"/>
          </a:solidFill>
          <a:ln w="19050" cap="flat">
            <a:solidFill>
              <a:srgbClr val="003300"/>
            </a:solidFill>
            <a:prstDash val="solid"/>
            <a:miter lim="800000"/>
          </a:ln>
          <a:effectLst/>
        </p:spPr>
        <p:txBody>
          <a:bodyPr wrap="square" lIns="45719" tIns="45719" rIns="45719" bIns="45719" numCol="1" anchor="t">
            <a:noAutofit/>
          </a:bodyPr>
          <a:lstStyle/>
          <a:p>
            <a:pPr algn="ctr">
              <a:defRPr sz="1600">
                <a:latin typeface="Arial"/>
                <a:ea typeface="Arial"/>
                <a:cs typeface="Arial"/>
                <a:sym typeface="Arial"/>
              </a:defRPr>
            </a:pPr>
            <a:endParaRPr/>
          </a:p>
        </p:txBody>
      </p:sp>
      <p:sp>
        <p:nvSpPr>
          <p:cNvPr id="206" name="Shape 206"/>
          <p:cNvSpPr/>
          <p:nvPr/>
        </p:nvSpPr>
        <p:spPr>
          <a:xfrm>
            <a:off x="6388461" y="3336068"/>
            <a:ext cx="1174358" cy="33855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latin typeface="Arial"/>
                <a:ea typeface="Arial"/>
                <a:cs typeface="Arial"/>
                <a:sym typeface="Arial"/>
              </a:defRPr>
            </a:lvl1pPr>
          </a:lstStyle>
          <a:p>
            <a:r>
              <a:rPr dirty="0"/>
              <a:t>Node </a:t>
            </a:r>
            <a:r>
              <a:rPr lang="en-US" dirty="0"/>
              <a:t>4,608</a:t>
            </a:r>
            <a:endParaRPr dirty="0"/>
          </a:p>
        </p:txBody>
      </p:sp>
      <p:sp>
        <p:nvSpPr>
          <p:cNvPr id="207" name="Shape 207"/>
          <p:cNvSpPr/>
          <p:nvPr/>
        </p:nvSpPr>
        <p:spPr>
          <a:xfrm>
            <a:off x="4904631" y="2343628"/>
            <a:ext cx="631942" cy="33855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b="0">
                <a:latin typeface="Symbol"/>
                <a:ea typeface="Symbol"/>
                <a:cs typeface="Symbol"/>
                <a:sym typeface="Symbol"/>
              </a:defRPr>
            </a:lvl1pPr>
          </a:lstStyle>
          <a:p>
            <a:pPr>
              <a:defRPr b="1">
                <a:latin typeface="Arial"/>
                <a:ea typeface="Arial"/>
                <a:cs typeface="Arial"/>
                <a:sym typeface="Arial"/>
              </a:defRPr>
            </a:pPr>
            <a:r>
              <a:rPr b="0">
                <a:latin typeface="Symbol"/>
                <a:ea typeface="Symbol"/>
                <a:cs typeface="Symbol"/>
                <a:sym typeface="Symbol"/>
              </a:rPr>
              <a:t>•   •  •</a:t>
            </a:r>
          </a:p>
        </p:txBody>
      </p:sp>
      <p:pic>
        <p:nvPicPr>
          <p:cNvPr id="23554" name="Picture 2" descr="https://devblogs.nvidia.com/wp-content/uploads/2018/06/SUMMIT_NODE11.png">
            <a:extLst>
              <a:ext uri="{FF2B5EF4-FFF2-40B4-BE49-F238E27FC236}">
                <a16:creationId xmlns:a16="http://schemas.microsoft.com/office/drawing/2014/main" id="{758AF6FE-2257-DA4F-84DC-9E1040482B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9400" y="3784600"/>
            <a:ext cx="5054600" cy="334867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F03860E0-37B9-7047-B789-DF6C051CC311}"/>
              </a:ext>
            </a:extLst>
          </p:cNvPr>
          <p:cNvGrpSpPr/>
          <p:nvPr/>
        </p:nvGrpSpPr>
        <p:grpSpPr>
          <a:xfrm>
            <a:off x="1157023" y="1941450"/>
            <a:ext cx="1246920" cy="1142909"/>
            <a:chOff x="1157023" y="1966850"/>
            <a:chExt cx="1246920" cy="1142909"/>
          </a:xfrm>
        </p:grpSpPr>
        <p:grpSp>
          <p:nvGrpSpPr>
            <p:cNvPr id="2" name="Group 1">
              <a:extLst>
                <a:ext uri="{FF2B5EF4-FFF2-40B4-BE49-F238E27FC236}">
                  <a16:creationId xmlns:a16="http://schemas.microsoft.com/office/drawing/2014/main" id="{62839526-E5E9-5344-A3A6-D7555C8775BB}"/>
                </a:ext>
              </a:extLst>
            </p:cNvPr>
            <p:cNvGrpSpPr/>
            <p:nvPr/>
          </p:nvGrpSpPr>
          <p:grpSpPr>
            <a:xfrm>
              <a:off x="1157023" y="1966850"/>
              <a:ext cx="624620" cy="1142909"/>
              <a:chOff x="1434425" y="1902171"/>
              <a:chExt cx="624620" cy="1142909"/>
            </a:xfrm>
          </p:grpSpPr>
          <p:grpSp>
            <p:nvGrpSpPr>
              <p:cNvPr id="38" name="Group 193">
                <a:extLst>
                  <a:ext uri="{FF2B5EF4-FFF2-40B4-BE49-F238E27FC236}">
                    <a16:creationId xmlns:a16="http://schemas.microsoft.com/office/drawing/2014/main" id="{EEC23012-E757-8D41-B8F4-911F8F146E6D}"/>
                  </a:ext>
                </a:extLst>
              </p:cNvPr>
              <p:cNvGrpSpPr/>
              <p:nvPr/>
            </p:nvGrpSpPr>
            <p:grpSpPr>
              <a:xfrm>
                <a:off x="1443456" y="1902171"/>
                <a:ext cx="610448" cy="523260"/>
                <a:chOff x="0" y="-1"/>
                <a:chExt cx="609600" cy="522289"/>
              </a:xfrm>
            </p:grpSpPr>
            <p:sp>
              <p:nvSpPr>
                <p:cNvPr id="39" name="Shape 191">
                  <a:extLst>
                    <a:ext uri="{FF2B5EF4-FFF2-40B4-BE49-F238E27FC236}">
                      <a16:creationId xmlns:a16="http://schemas.microsoft.com/office/drawing/2014/main" id="{3491A515-278A-A346-A368-383C4D9B8F25}"/>
                    </a:ext>
                  </a:extLst>
                </p:cNvPr>
                <p:cNvSpPr/>
                <p:nvPr/>
              </p:nvSpPr>
              <p:spPr>
                <a:xfrm>
                  <a:off x="0" y="-1"/>
                  <a:ext cx="609600" cy="522289"/>
                </a:xfrm>
                <a:prstGeom prst="rect">
                  <a:avLst/>
                </a:prstGeom>
                <a:gradFill flip="none" rotWithShape="1">
                  <a:gsLst>
                    <a:gs pos="0">
                      <a:srgbClr val="15A7A7"/>
                    </a:gs>
                    <a:gs pos="80000">
                      <a:srgbClr val="1BDCDC"/>
                    </a:gs>
                    <a:gs pos="100000">
                      <a:srgbClr val="18E0E0"/>
                    </a:gs>
                  </a:gsLst>
                  <a:lin ang="16200000" scaled="0"/>
                </a:gradFill>
                <a:ln w="9525" cap="flat">
                  <a:solidFill>
                    <a:srgbClr val="2ECBCB"/>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sz="1600">
                      <a:solidFill>
                        <a:schemeClr val="accent3">
                          <a:lumOff val="44000"/>
                        </a:schemeClr>
                      </a:solidFill>
                    </a:defRPr>
                  </a:pPr>
                  <a:endParaRPr/>
                </a:p>
              </p:txBody>
            </p:sp>
            <p:sp>
              <p:nvSpPr>
                <p:cNvPr id="40" name="Shape 192">
                  <a:extLst>
                    <a:ext uri="{FF2B5EF4-FFF2-40B4-BE49-F238E27FC236}">
                      <a16:creationId xmlns:a16="http://schemas.microsoft.com/office/drawing/2014/main" id="{D0895F6D-59A7-A640-9BD0-C10077AD19C0}"/>
                    </a:ext>
                  </a:extLst>
                </p:cNvPr>
                <p:cNvSpPr/>
                <p:nvPr/>
              </p:nvSpPr>
              <p:spPr>
                <a:xfrm>
                  <a:off x="81413" y="92182"/>
                  <a:ext cx="446775" cy="3379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solidFill>
                        <a:schemeClr val="accent3">
                          <a:lumOff val="44000"/>
                        </a:schemeClr>
                      </a:solidFill>
                    </a:defRPr>
                  </a:lvl1pPr>
                </a:lstStyle>
                <a:p>
                  <a:r>
                    <a:rPr dirty="0"/>
                    <a:t>CPU</a:t>
                  </a:r>
                </a:p>
              </p:txBody>
            </p:sp>
          </p:grpSp>
          <p:grpSp>
            <p:nvGrpSpPr>
              <p:cNvPr id="41" name="Group 40">
                <a:extLst>
                  <a:ext uri="{FF2B5EF4-FFF2-40B4-BE49-F238E27FC236}">
                    <a16:creationId xmlns:a16="http://schemas.microsoft.com/office/drawing/2014/main" id="{C05BA256-A984-594D-AA8C-697DB5DEB125}"/>
                  </a:ext>
                </a:extLst>
              </p:cNvPr>
              <p:cNvGrpSpPr/>
              <p:nvPr/>
            </p:nvGrpSpPr>
            <p:grpSpPr>
              <a:xfrm>
                <a:off x="1434425" y="2432440"/>
                <a:ext cx="624620" cy="612640"/>
                <a:chOff x="1434425" y="2432440"/>
                <a:chExt cx="600501" cy="612640"/>
              </a:xfrm>
            </p:grpSpPr>
            <p:grpSp>
              <p:nvGrpSpPr>
                <p:cNvPr id="42" name="Group 41">
                  <a:extLst>
                    <a:ext uri="{FF2B5EF4-FFF2-40B4-BE49-F238E27FC236}">
                      <a16:creationId xmlns:a16="http://schemas.microsoft.com/office/drawing/2014/main" id="{C2FE12BD-2AB6-A54B-B871-7515C82214CE}"/>
                    </a:ext>
                  </a:extLst>
                </p:cNvPr>
                <p:cNvGrpSpPr/>
                <p:nvPr/>
              </p:nvGrpSpPr>
              <p:grpSpPr>
                <a:xfrm>
                  <a:off x="1434425" y="2432440"/>
                  <a:ext cx="190447" cy="610448"/>
                  <a:chOff x="1434425" y="2432440"/>
                  <a:chExt cx="190447" cy="610448"/>
                </a:xfrm>
              </p:grpSpPr>
              <p:sp>
                <p:nvSpPr>
                  <p:cNvPr id="49" name="Shape 208">
                    <a:extLst>
                      <a:ext uri="{FF2B5EF4-FFF2-40B4-BE49-F238E27FC236}">
                        <a16:creationId xmlns:a16="http://schemas.microsoft.com/office/drawing/2014/main" id="{8C0FA5C5-C009-374B-9609-CCB078CE3529}"/>
                      </a:ext>
                    </a:extLst>
                  </p:cNvPr>
                  <p:cNvSpPr/>
                  <p:nvPr/>
                </p:nvSpPr>
                <p:spPr>
                  <a:xfrm rot="16200000">
                    <a:off x="1224425" y="2642440"/>
                    <a:ext cx="610448" cy="190447"/>
                  </a:xfrm>
                  <a:prstGeom prst="rect">
                    <a:avLst/>
                  </a:prstGeom>
                  <a:gradFill flip="none" rotWithShape="1">
                    <a:gsLst>
                      <a:gs pos="0">
                        <a:srgbClr val="00004B"/>
                      </a:gs>
                      <a:gs pos="80000">
                        <a:srgbClr val="000063"/>
                      </a:gs>
                      <a:gs pos="100000">
                        <a:srgbClr val="000063"/>
                      </a:gs>
                    </a:gsLst>
                    <a:lin ang="16200000" scaled="0"/>
                  </a:gradFill>
                  <a:ln w="9525" cap="flat">
                    <a:solidFill>
                      <a:schemeClr val="bg1"/>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sz="1600">
                        <a:solidFill>
                          <a:schemeClr val="accent3">
                            <a:lumOff val="44000"/>
                          </a:schemeClr>
                        </a:solidFill>
                      </a:defRPr>
                    </a:pPr>
                    <a:endParaRPr/>
                  </a:p>
                </p:txBody>
              </p:sp>
              <p:sp>
                <p:nvSpPr>
                  <p:cNvPr id="50" name="Shape 209">
                    <a:extLst>
                      <a:ext uri="{FF2B5EF4-FFF2-40B4-BE49-F238E27FC236}">
                        <a16:creationId xmlns:a16="http://schemas.microsoft.com/office/drawing/2014/main" id="{1912729D-80B8-DC4A-ADFD-299A782A58AC}"/>
                      </a:ext>
                    </a:extLst>
                  </p:cNvPr>
                  <p:cNvSpPr/>
                  <p:nvPr/>
                </p:nvSpPr>
                <p:spPr>
                  <a:xfrm rot="16200000">
                    <a:off x="1301192" y="2676054"/>
                    <a:ext cx="456914" cy="12322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solidFill>
                          <a:schemeClr val="accent3">
                            <a:lumOff val="44000"/>
                          </a:schemeClr>
                        </a:solidFill>
                      </a:defRPr>
                    </a:lvl1pPr>
                  </a:lstStyle>
                  <a:p>
                    <a:r>
                      <a:rPr dirty="0"/>
                      <a:t>GPU</a:t>
                    </a:r>
                  </a:p>
                </p:txBody>
              </p:sp>
            </p:grpSp>
            <p:grpSp>
              <p:nvGrpSpPr>
                <p:cNvPr id="43" name="Group 42">
                  <a:extLst>
                    <a:ext uri="{FF2B5EF4-FFF2-40B4-BE49-F238E27FC236}">
                      <a16:creationId xmlns:a16="http://schemas.microsoft.com/office/drawing/2014/main" id="{05A3668C-F0BE-E645-B40D-C5CAD6358096}"/>
                    </a:ext>
                  </a:extLst>
                </p:cNvPr>
                <p:cNvGrpSpPr/>
                <p:nvPr/>
              </p:nvGrpSpPr>
              <p:grpSpPr>
                <a:xfrm>
                  <a:off x="1639452" y="2433536"/>
                  <a:ext cx="190447" cy="610448"/>
                  <a:chOff x="1434425" y="2432440"/>
                  <a:chExt cx="190447" cy="610448"/>
                </a:xfrm>
              </p:grpSpPr>
              <p:sp>
                <p:nvSpPr>
                  <p:cNvPr id="47" name="Shape 208">
                    <a:extLst>
                      <a:ext uri="{FF2B5EF4-FFF2-40B4-BE49-F238E27FC236}">
                        <a16:creationId xmlns:a16="http://schemas.microsoft.com/office/drawing/2014/main" id="{CDDD9720-45E4-B64A-963A-47C72EA7EF08}"/>
                      </a:ext>
                    </a:extLst>
                  </p:cNvPr>
                  <p:cNvSpPr/>
                  <p:nvPr/>
                </p:nvSpPr>
                <p:spPr>
                  <a:xfrm rot="16200000">
                    <a:off x="1224425" y="2642440"/>
                    <a:ext cx="610448" cy="190447"/>
                  </a:xfrm>
                  <a:prstGeom prst="rect">
                    <a:avLst/>
                  </a:prstGeom>
                  <a:gradFill flip="none" rotWithShape="1">
                    <a:gsLst>
                      <a:gs pos="0">
                        <a:srgbClr val="00004B"/>
                      </a:gs>
                      <a:gs pos="80000">
                        <a:srgbClr val="000063"/>
                      </a:gs>
                      <a:gs pos="100000">
                        <a:srgbClr val="000063"/>
                      </a:gs>
                    </a:gsLst>
                    <a:lin ang="16200000" scaled="0"/>
                  </a:gradFill>
                  <a:ln w="9525" cap="flat">
                    <a:solidFill>
                      <a:schemeClr val="bg1"/>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sz="1600">
                        <a:solidFill>
                          <a:schemeClr val="accent3">
                            <a:lumOff val="44000"/>
                          </a:schemeClr>
                        </a:solidFill>
                      </a:defRPr>
                    </a:pPr>
                    <a:endParaRPr/>
                  </a:p>
                </p:txBody>
              </p:sp>
              <p:sp>
                <p:nvSpPr>
                  <p:cNvPr id="48" name="Shape 209">
                    <a:extLst>
                      <a:ext uri="{FF2B5EF4-FFF2-40B4-BE49-F238E27FC236}">
                        <a16:creationId xmlns:a16="http://schemas.microsoft.com/office/drawing/2014/main" id="{5CB86484-E339-9C4A-90B2-74BF822BBC5F}"/>
                      </a:ext>
                    </a:extLst>
                  </p:cNvPr>
                  <p:cNvSpPr/>
                  <p:nvPr/>
                </p:nvSpPr>
                <p:spPr>
                  <a:xfrm rot="16200000">
                    <a:off x="1301192" y="2676054"/>
                    <a:ext cx="456914" cy="12322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solidFill>
                          <a:schemeClr val="accent3">
                            <a:lumOff val="44000"/>
                          </a:schemeClr>
                        </a:solidFill>
                      </a:defRPr>
                    </a:lvl1pPr>
                  </a:lstStyle>
                  <a:p>
                    <a:r>
                      <a:rPr dirty="0"/>
                      <a:t>GPU</a:t>
                    </a:r>
                  </a:p>
                </p:txBody>
              </p:sp>
            </p:grpSp>
            <p:grpSp>
              <p:nvGrpSpPr>
                <p:cNvPr id="44" name="Group 43">
                  <a:extLst>
                    <a:ext uri="{FF2B5EF4-FFF2-40B4-BE49-F238E27FC236}">
                      <a16:creationId xmlns:a16="http://schemas.microsoft.com/office/drawing/2014/main" id="{435CF5EA-9609-044E-BFC7-D497EDF78F41}"/>
                    </a:ext>
                  </a:extLst>
                </p:cNvPr>
                <p:cNvGrpSpPr/>
                <p:nvPr/>
              </p:nvGrpSpPr>
              <p:grpSpPr>
                <a:xfrm>
                  <a:off x="1844479" y="2434632"/>
                  <a:ext cx="190447" cy="610448"/>
                  <a:chOff x="1434425" y="2432440"/>
                  <a:chExt cx="190447" cy="610448"/>
                </a:xfrm>
              </p:grpSpPr>
              <p:sp>
                <p:nvSpPr>
                  <p:cNvPr id="45" name="Shape 208">
                    <a:extLst>
                      <a:ext uri="{FF2B5EF4-FFF2-40B4-BE49-F238E27FC236}">
                        <a16:creationId xmlns:a16="http://schemas.microsoft.com/office/drawing/2014/main" id="{0A383723-1C76-AD49-AE21-41370C31AC7D}"/>
                      </a:ext>
                    </a:extLst>
                  </p:cNvPr>
                  <p:cNvSpPr/>
                  <p:nvPr/>
                </p:nvSpPr>
                <p:spPr>
                  <a:xfrm rot="16200000">
                    <a:off x="1224425" y="2642440"/>
                    <a:ext cx="610448" cy="190447"/>
                  </a:xfrm>
                  <a:prstGeom prst="rect">
                    <a:avLst/>
                  </a:prstGeom>
                  <a:gradFill flip="none" rotWithShape="1">
                    <a:gsLst>
                      <a:gs pos="0">
                        <a:srgbClr val="00004B"/>
                      </a:gs>
                      <a:gs pos="80000">
                        <a:srgbClr val="000063"/>
                      </a:gs>
                      <a:gs pos="100000">
                        <a:srgbClr val="000063"/>
                      </a:gs>
                    </a:gsLst>
                    <a:lin ang="16200000" scaled="0"/>
                  </a:gradFill>
                  <a:ln w="9525" cap="flat">
                    <a:solidFill>
                      <a:schemeClr val="bg1"/>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sz="1600">
                        <a:solidFill>
                          <a:schemeClr val="accent3">
                            <a:lumOff val="44000"/>
                          </a:schemeClr>
                        </a:solidFill>
                      </a:defRPr>
                    </a:pPr>
                    <a:endParaRPr/>
                  </a:p>
                </p:txBody>
              </p:sp>
              <p:sp>
                <p:nvSpPr>
                  <p:cNvPr id="46" name="Shape 209">
                    <a:extLst>
                      <a:ext uri="{FF2B5EF4-FFF2-40B4-BE49-F238E27FC236}">
                        <a16:creationId xmlns:a16="http://schemas.microsoft.com/office/drawing/2014/main" id="{928C6352-725B-E143-9453-837E7ED32100}"/>
                      </a:ext>
                    </a:extLst>
                  </p:cNvPr>
                  <p:cNvSpPr/>
                  <p:nvPr/>
                </p:nvSpPr>
                <p:spPr>
                  <a:xfrm rot="16200000">
                    <a:off x="1301192" y="2676054"/>
                    <a:ext cx="456914" cy="12322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solidFill>
                          <a:schemeClr val="accent3">
                            <a:lumOff val="44000"/>
                          </a:schemeClr>
                        </a:solidFill>
                      </a:defRPr>
                    </a:lvl1pPr>
                  </a:lstStyle>
                  <a:p>
                    <a:r>
                      <a:rPr dirty="0"/>
                      <a:t>GPU</a:t>
                    </a:r>
                  </a:p>
                </p:txBody>
              </p:sp>
            </p:grpSp>
          </p:grpSp>
        </p:grpSp>
        <p:grpSp>
          <p:nvGrpSpPr>
            <p:cNvPr id="81" name="Group 80">
              <a:extLst>
                <a:ext uri="{FF2B5EF4-FFF2-40B4-BE49-F238E27FC236}">
                  <a16:creationId xmlns:a16="http://schemas.microsoft.com/office/drawing/2014/main" id="{E0DA1A89-9E8C-F648-9601-0DB673B9E06F}"/>
                </a:ext>
              </a:extLst>
            </p:cNvPr>
            <p:cNvGrpSpPr/>
            <p:nvPr/>
          </p:nvGrpSpPr>
          <p:grpSpPr>
            <a:xfrm>
              <a:off x="1779323" y="1966850"/>
              <a:ext cx="624620" cy="1142909"/>
              <a:chOff x="1434425" y="1902171"/>
              <a:chExt cx="624620" cy="1142909"/>
            </a:xfrm>
          </p:grpSpPr>
          <p:grpSp>
            <p:nvGrpSpPr>
              <p:cNvPr id="82" name="Group 193">
                <a:extLst>
                  <a:ext uri="{FF2B5EF4-FFF2-40B4-BE49-F238E27FC236}">
                    <a16:creationId xmlns:a16="http://schemas.microsoft.com/office/drawing/2014/main" id="{7DA4A2F4-3E3E-CD4D-8CBF-65F696C30B6E}"/>
                  </a:ext>
                </a:extLst>
              </p:cNvPr>
              <p:cNvGrpSpPr/>
              <p:nvPr/>
            </p:nvGrpSpPr>
            <p:grpSpPr>
              <a:xfrm>
                <a:off x="1443456" y="1902171"/>
                <a:ext cx="610448" cy="523260"/>
                <a:chOff x="0" y="-1"/>
                <a:chExt cx="609600" cy="522289"/>
              </a:xfrm>
            </p:grpSpPr>
            <p:sp>
              <p:nvSpPr>
                <p:cNvPr id="93" name="Shape 191">
                  <a:extLst>
                    <a:ext uri="{FF2B5EF4-FFF2-40B4-BE49-F238E27FC236}">
                      <a16:creationId xmlns:a16="http://schemas.microsoft.com/office/drawing/2014/main" id="{048CAF4E-EA81-CC43-8031-DF367C1C9093}"/>
                    </a:ext>
                  </a:extLst>
                </p:cNvPr>
                <p:cNvSpPr/>
                <p:nvPr/>
              </p:nvSpPr>
              <p:spPr>
                <a:xfrm>
                  <a:off x="0" y="-1"/>
                  <a:ext cx="609600" cy="522289"/>
                </a:xfrm>
                <a:prstGeom prst="rect">
                  <a:avLst/>
                </a:prstGeom>
                <a:gradFill flip="none" rotWithShape="1">
                  <a:gsLst>
                    <a:gs pos="0">
                      <a:srgbClr val="15A7A7"/>
                    </a:gs>
                    <a:gs pos="80000">
                      <a:srgbClr val="1BDCDC"/>
                    </a:gs>
                    <a:gs pos="100000">
                      <a:srgbClr val="18E0E0"/>
                    </a:gs>
                  </a:gsLst>
                  <a:lin ang="16200000" scaled="0"/>
                </a:gradFill>
                <a:ln w="9525" cap="flat">
                  <a:solidFill>
                    <a:srgbClr val="2ECBCB"/>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sz="1600">
                      <a:solidFill>
                        <a:schemeClr val="accent3">
                          <a:lumOff val="44000"/>
                        </a:schemeClr>
                      </a:solidFill>
                    </a:defRPr>
                  </a:pPr>
                  <a:endParaRPr/>
                </a:p>
              </p:txBody>
            </p:sp>
            <p:sp>
              <p:nvSpPr>
                <p:cNvPr id="94" name="Shape 192">
                  <a:extLst>
                    <a:ext uri="{FF2B5EF4-FFF2-40B4-BE49-F238E27FC236}">
                      <a16:creationId xmlns:a16="http://schemas.microsoft.com/office/drawing/2014/main" id="{913BEDE2-1813-2D42-948F-C1E3B5E6F697}"/>
                    </a:ext>
                  </a:extLst>
                </p:cNvPr>
                <p:cNvSpPr/>
                <p:nvPr/>
              </p:nvSpPr>
              <p:spPr>
                <a:xfrm>
                  <a:off x="81413" y="92182"/>
                  <a:ext cx="446775" cy="3379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solidFill>
                        <a:schemeClr val="accent3">
                          <a:lumOff val="44000"/>
                        </a:schemeClr>
                      </a:solidFill>
                    </a:defRPr>
                  </a:lvl1pPr>
                </a:lstStyle>
                <a:p>
                  <a:r>
                    <a:t>CPU</a:t>
                  </a:r>
                </a:p>
              </p:txBody>
            </p:sp>
          </p:grpSp>
          <p:grpSp>
            <p:nvGrpSpPr>
              <p:cNvPr id="83" name="Group 82">
                <a:extLst>
                  <a:ext uri="{FF2B5EF4-FFF2-40B4-BE49-F238E27FC236}">
                    <a16:creationId xmlns:a16="http://schemas.microsoft.com/office/drawing/2014/main" id="{B0FF0B05-77E7-D447-9518-1442160C034D}"/>
                  </a:ext>
                </a:extLst>
              </p:cNvPr>
              <p:cNvGrpSpPr/>
              <p:nvPr/>
            </p:nvGrpSpPr>
            <p:grpSpPr>
              <a:xfrm>
                <a:off x="1434425" y="2432440"/>
                <a:ext cx="624620" cy="612640"/>
                <a:chOff x="1434425" y="2432440"/>
                <a:chExt cx="600501" cy="612640"/>
              </a:xfrm>
            </p:grpSpPr>
            <p:grpSp>
              <p:nvGrpSpPr>
                <p:cNvPr id="84" name="Group 83">
                  <a:extLst>
                    <a:ext uri="{FF2B5EF4-FFF2-40B4-BE49-F238E27FC236}">
                      <a16:creationId xmlns:a16="http://schemas.microsoft.com/office/drawing/2014/main" id="{A6E02EB7-CCA4-AF4A-9463-FAB95915FED1}"/>
                    </a:ext>
                  </a:extLst>
                </p:cNvPr>
                <p:cNvGrpSpPr/>
                <p:nvPr/>
              </p:nvGrpSpPr>
              <p:grpSpPr>
                <a:xfrm>
                  <a:off x="1434425" y="2432440"/>
                  <a:ext cx="190447" cy="610448"/>
                  <a:chOff x="1434425" y="2432440"/>
                  <a:chExt cx="190447" cy="610448"/>
                </a:xfrm>
              </p:grpSpPr>
              <p:sp>
                <p:nvSpPr>
                  <p:cNvPr id="91" name="Shape 208">
                    <a:extLst>
                      <a:ext uri="{FF2B5EF4-FFF2-40B4-BE49-F238E27FC236}">
                        <a16:creationId xmlns:a16="http://schemas.microsoft.com/office/drawing/2014/main" id="{A2D04C8E-B845-8040-9739-60521B51A149}"/>
                      </a:ext>
                    </a:extLst>
                  </p:cNvPr>
                  <p:cNvSpPr/>
                  <p:nvPr/>
                </p:nvSpPr>
                <p:spPr>
                  <a:xfrm rot="16200000">
                    <a:off x="1224425" y="2642440"/>
                    <a:ext cx="610448" cy="190447"/>
                  </a:xfrm>
                  <a:prstGeom prst="rect">
                    <a:avLst/>
                  </a:prstGeom>
                  <a:gradFill flip="none" rotWithShape="1">
                    <a:gsLst>
                      <a:gs pos="0">
                        <a:srgbClr val="00004B"/>
                      </a:gs>
                      <a:gs pos="80000">
                        <a:srgbClr val="000063"/>
                      </a:gs>
                      <a:gs pos="100000">
                        <a:srgbClr val="000063"/>
                      </a:gs>
                    </a:gsLst>
                    <a:lin ang="16200000" scaled="0"/>
                  </a:gradFill>
                  <a:ln w="9525" cap="flat">
                    <a:solidFill>
                      <a:schemeClr val="bg1"/>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sz="1600">
                        <a:solidFill>
                          <a:schemeClr val="accent3">
                            <a:lumOff val="44000"/>
                          </a:schemeClr>
                        </a:solidFill>
                      </a:defRPr>
                    </a:pPr>
                    <a:endParaRPr/>
                  </a:p>
                </p:txBody>
              </p:sp>
              <p:sp>
                <p:nvSpPr>
                  <p:cNvPr id="92" name="Shape 209">
                    <a:extLst>
                      <a:ext uri="{FF2B5EF4-FFF2-40B4-BE49-F238E27FC236}">
                        <a16:creationId xmlns:a16="http://schemas.microsoft.com/office/drawing/2014/main" id="{EEE6A575-DE0B-B641-BC73-EC2C9329627C}"/>
                      </a:ext>
                    </a:extLst>
                  </p:cNvPr>
                  <p:cNvSpPr/>
                  <p:nvPr/>
                </p:nvSpPr>
                <p:spPr>
                  <a:xfrm rot="16200000">
                    <a:off x="1301192" y="2676054"/>
                    <a:ext cx="456914" cy="12322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solidFill>
                          <a:schemeClr val="accent3">
                            <a:lumOff val="44000"/>
                          </a:schemeClr>
                        </a:solidFill>
                      </a:defRPr>
                    </a:lvl1pPr>
                  </a:lstStyle>
                  <a:p>
                    <a:r>
                      <a:rPr dirty="0"/>
                      <a:t>GPU</a:t>
                    </a:r>
                  </a:p>
                </p:txBody>
              </p:sp>
            </p:grpSp>
            <p:grpSp>
              <p:nvGrpSpPr>
                <p:cNvPr id="85" name="Group 84">
                  <a:extLst>
                    <a:ext uri="{FF2B5EF4-FFF2-40B4-BE49-F238E27FC236}">
                      <a16:creationId xmlns:a16="http://schemas.microsoft.com/office/drawing/2014/main" id="{64279382-ADB9-C44B-8204-A946EF5AFCEA}"/>
                    </a:ext>
                  </a:extLst>
                </p:cNvPr>
                <p:cNvGrpSpPr/>
                <p:nvPr/>
              </p:nvGrpSpPr>
              <p:grpSpPr>
                <a:xfrm>
                  <a:off x="1639452" y="2433536"/>
                  <a:ext cx="190447" cy="610448"/>
                  <a:chOff x="1434425" y="2432440"/>
                  <a:chExt cx="190447" cy="610448"/>
                </a:xfrm>
              </p:grpSpPr>
              <p:sp>
                <p:nvSpPr>
                  <p:cNvPr id="89" name="Shape 208">
                    <a:extLst>
                      <a:ext uri="{FF2B5EF4-FFF2-40B4-BE49-F238E27FC236}">
                        <a16:creationId xmlns:a16="http://schemas.microsoft.com/office/drawing/2014/main" id="{BE6A0376-F34F-9743-988F-856F5A8416DC}"/>
                      </a:ext>
                    </a:extLst>
                  </p:cNvPr>
                  <p:cNvSpPr/>
                  <p:nvPr/>
                </p:nvSpPr>
                <p:spPr>
                  <a:xfrm rot="16200000">
                    <a:off x="1224425" y="2642440"/>
                    <a:ext cx="610448" cy="190447"/>
                  </a:xfrm>
                  <a:prstGeom prst="rect">
                    <a:avLst/>
                  </a:prstGeom>
                  <a:gradFill flip="none" rotWithShape="1">
                    <a:gsLst>
                      <a:gs pos="0">
                        <a:srgbClr val="00004B"/>
                      </a:gs>
                      <a:gs pos="80000">
                        <a:srgbClr val="000063"/>
                      </a:gs>
                      <a:gs pos="100000">
                        <a:srgbClr val="000063"/>
                      </a:gs>
                    </a:gsLst>
                    <a:lin ang="16200000" scaled="0"/>
                  </a:gradFill>
                  <a:ln w="9525" cap="flat">
                    <a:solidFill>
                      <a:schemeClr val="bg1"/>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sz="1600">
                        <a:solidFill>
                          <a:schemeClr val="accent3">
                            <a:lumOff val="44000"/>
                          </a:schemeClr>
                        </a:solidFill>
                      </a:defRPr>
                    </a:pPr>
                    <a:endParaRPr/>
                  </a:p>
                </p:txBody>
              </p:sp>
              <p:sp>
                <p:nvSpPr>
                  <p:cNvPr id="90" name="Shape 209">
                    <a:extLst>
                      <a:ext uri="{FF2B5EF4-FFF2-40B4-BE49-F238E27FC236}">
                        <a16:creationId xmlns:a16="http://schemas.microsoft.com/office/drawing/2014/main" id="{06CB29F0-1C51-424B-BAAA-6D950B3CC594}"/>
                      </a:ext>
                    </a:extLst>
                  </p:cNvPr>
                  <p:cNvSpPr/>
                  <p:nvPr/>
                </p:nvSpPr>
                <p:spPr>
                  <a:xfrm rot="16200000">
                    <a:off x="1301192" y="2676054"/>
                    <a:ext cx="456914" cy="12322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solidFill>
                          <a:schemeClr val="accent3">
                            <a:lumOff val="44000"/>
                          </a:schemeClr>
                        </a:solidFill>
                      </a:defRPr>
                    </a:lvl1pPr>
                  </a:lstStyle>
                  <a:p>
                    <a:r>
                      <a:rPr dirty="0"/>
                      <a:t>GPU</a:t>
                    </a:r>
                  </a:p>
                </p:txBody>
              </p:sp>
            </p:grpSp>
            <p:grpSp>
              <p:nvGrpSpPr>
                <p:cNvPr id="86" name="Group 85">
                  <a:extLst>
                    <a:ext uri="{FF2B5EF4-FFF2-40B4-BE49-F238E27FC236}">
                      <a16:creationId xmlns:a16="http://schemas.microsoft.com/office/drawing/2014/main" id="{B6F58D8A-D8C8-8B40-B1AB-7B518835264C}"/>
                    </a:ext>
                  </a:extLst>
                </p:cNvPr>
                <p:cNvGrpSpPr/>
                <p:nvPr/>
              </p:nvGrpSpPr>
              <p:grpSpPr>
                <a:xfrm>
                  <a:off x="1844479" y="2434632"/>
                  <a:ext cx="190447" cy="610448"/>
                  <a:chOff x="1434425" y="2432440"/>
                  <a:chExt cx="190447" cy="610448"/>
                </a:xfrm>
              </p:grpSpPr>
              <p:sp>
                <p:nvSpPr>
                  <p:cNvPr id="87" name="Shape 208">
                    <a:extLst>
                      <a:ext uri="{FF2B5EF4-FFF2-40B4-BE49-F238E27FC236}">
                        <a16:creationId xmlns:a16="http://schemas.microsoft.com/office/drawing/2014/main" id="{6C43394E-D359-3444-B7ED-67664F43A063}"/>
                      </a:ext>
                    </a:extLst>
                  </p:cNvPr>
                  <p:cNvSpPr/>
                  <p:nvPr/>
                </p:nvSpPr>
                <p:spPr>
                  <a:xfrm rot="16200000">
                    <a:off x="1224425" y="2642440"/>
                    <a:ext cx="610448" cy="190447"/>
                  </a:xfrm>
                  <a:prstGeom prst="rect">
                    <a:avLst/>
                  </a:prstGeom>
                  <a:gradFill flip="none" rotWithShape="1">
                    <a:gsLst>
                      <a:gs pos="0">
                        <a:srgbClr val="00004B"/>
                      </a:gs>
                      <a:gs pos="80000">
                        <a:srgbClr val="000063"/>
                      </a:gs>
                      <a:gs pos="100000">
                        <a:srgbClr val="000063"/>
                      </a:gs>
                    </a:gsLst>
                    <a:lin ang="16200000" scaled="0"/>
                  </a:gradFill>
                  <a:ln w="9525" cap="flat">
                    <a:solidFill>
                      <a:schemeClr val="bg1"/>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sz="1600">
                        <a:solidFill>
                          <a:schemeClr val="accent3">
                            <a:lumOff val="44000"/>
                          </a:schemeClr>
                        </a:solidFill>
                      </a:defRPr>
                    </a:pPr>
                    <a:endParaRPr/>
                  </a:p>
                </p:txBody>
              </p:sp>
              <p:sp>
                <p:nvSpPr>
                  <p:cNvPr id="88" name="Shape 209">
                    <a:extLst>
                      <a:ext uri="{FF2B5EF4-FFF2-40B4-BE49-F238E27FC236}">
                        <a16:creationId xmlns:a16="http://schemas.microsoft.com/office/drawing/2014/main" id="{DE5C3B73-A0D8-514F-B4C6-2B1CEE9443F5}"/>
                      </a:ext>
                    </a:extLst>
                  </p:cNvPr>
                  <p:cNvSpPr/>
                  <p:nvPr/>
                </p:nvSpPr>
                <p:spPr>
                  <a:xfrm rot="16200000">
                    <a:off x="1301192" y="2676054"/>
                    <a:ext cx="456914" cy="12322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solidFill>
                          <a:schemeClr val="accent3">
                            <a:lumOff val="44000"/>
                          </a:schemeClr>
                        </a:solidFill>
                      </a:defRPr>
                    </a:lvl1pPr>
                  </a:lstStyle>
                  <a:p>
                    <a:r>
                      <a:rPr dirty="0"/>
                      <a:t>GPU</a:t>
                    </a:r>
                  </a:p>
                </p:txBody>
              </p:sp>
            </p:grpSp>
          </p:grpSp>
        </p:grpSp>
      </p:grpSp>
      <p:grpSp>
        <p:nvGrpSpPr>
          <p:cNvPr id="96" name="Group 95">
            <a:extLst>
              <a:ext uri="{FF2B5EF4-FFF2-40B4-BE49-F238E27FC236}">
                <a16:creationId xmlns:a16="http://schemas.microsoft.com/office/drawing/2014/main" id="{3DF3659D-D7B1-0A4F-9FA2-88BCDB3213DC}"/>
              </a:ext>
            </a:extLst>
          </p:cNvPr>
          <p:cNvGrpSpPr/>
          <p:nvPr/>
        </p:nvGrpSpPr>
        <p:grpSpPr>
          <a:xfrm>
            <a:off x="2833423" y="1941450"/>
            <a:ext cx="1246920" cy="1142909"/>
            <a:chOff x="1157023" y="1966850"/>
            <a:chExt cx="1246920" cy="1142909"/>
          </a:xfrm>
        </p:grpSpPr>
        <p:grpSp>
          <p:nvGrpSpPr>
            <p:cNvPr id="97" name="Group 96">
              <a:extLst>
                <a:ext uri="{FF2B5EF4-FFF2-40B4-BE49-F238E27FC236}">
                  <a16:creationId xmlns:a16="http://schemas.microsoft.com/office/drawing/2014/main" id="{947CFB88-8069-FF40-818E-88BF75962516}"/>
                </a:ext>
              </a:extLst>
            </p:cNvPr>
            <p:cNvGrpSpPr/>
            <p:nvPr/>
          </p:nvGrpSpPr>
          <p:grpSpPr>
            <a:xfrm>
              <a:off x="1157023" y="1966850"/>
              <a:ext cx="624620" cy="1142909"/>
              <a:chOff x="1434425" y="1902171"/>
              <a:chExt cx="624620" cy="1142909"/>
            </a:xfrm>
          </p:grpSpPr>
          <p:grpSp>
            <p:nvGrpSpPr>
              <p:cNvPr id="112" name="Group 193">
                <a:extLst>
                  <a:ext uri="{FF2B5EF4-FFF2-40B4-BE49-F238E27FC236}">
                    <a16:creationId xmlns:a16="http://schemas.microsoft.com/office/drawing/2014/main" id="{AFA0FEDC-1A1A-8F49-9C09-5C0A2F141AAB}"/>
                  </a:ext>
                </a:extLst>
              </p:cNvPr>
              <p:cNvGrpSpPr/>
              <p:nvPr/>
            </p:nvGrpSpPr>
            <p:grpSpPr>
              <a:xfrm>
                <a:off x="1443456" y="1902171"/>
                <a:ext cx="610448" cy="523260"/>
                <a:chOff x="0" y="-1"/>
                <a:chExt cx="609600" cy="522289"/>
              </a:xfrm>
            </p:grpSpPr>
            <p:sp>
              <p:nvSpPr>
                <p:cNvPr id="123" name="Shape 191">
                  <a:extLst>
                    <a:ext uri="{FF2B5EF4-FFF2-40B4-BE49-F238E27FC236}">
                      <a16:creationId xmlns:a16="http://schemas.microsoft.com/office/drawing/2014/main" id="{2B7978EE-991D-F940-B977-98D4F4A4A39B}"/>
                    </a:ext>
                  </a:extLst>
                </p:cNvPr>
                <p:cNvSpPr/>
                <p:nvPr/>
              </p:nvSpPr>
              <p:spPr>
                <a:xfrm>
                  <a:off x="0" y="-1"/>
                  <a:ext cx="609600" cy="522289"/>
                </a:xfrm>
                <a:prstGeom prst="rect">
                  <a:avLst/>
                </a:prstGeom>
                <a:gradFill flip="none" rotWithShape="1">
                  <a:gsLst>
                    <a:gs pos="0">
                      <a:srgbClr val="15A7A7"/>
                    </a:gs>
                    <a:gs pos="80000">
                      <a:srgbClr val="1BDCDC"/>
                    </a:gs>
                    <a:gs pos="100000">
                      <a:srgbClr val="18E0E0"/>
                    </a:gs>
                  </a:gsLst>
                  <a:lin ang="16200000" scaled="0"/>
                </a:gradFill>
                <a:ln w="9525" cap="flat">
                  <a:solidFill>
                    <a:srgbClr val="2ECBCB"/>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sz="1600">
                      <a:solidFill>
                        <a:schemeClr val="accent3">
                          <a:lumOff val="44000"/>
                        </a:schemeClr>
                      </a:solidFill>
                    </a:defRPr>
                  </a:pPr>
                  <a:endParaRPr/>
                </a:p>
              </p:txBody>
            </p:sp>
            <p:sp>
              <p:nvSpPr>
                <p:cNvPr id="124" name="Shape 192">
                  <a:extLst>
                    <a:ext uri="{FF2B5EF4-FFF2-40B4-BE49-F238E27FC236}">
                      <a16:creationId xmlns:a16="http://schemas.microsoft.com/office/drawing/2014/main" id="{55725F5C-483A-C04E-B2E3-27D79A094136}"/>
                    </a:ext>
                  </a:extLst>
                </p:cNvPr>
                <p:cNvSpPr/>
                <p:nvPr/>
              </p:nvSpPr>
              <p:spPr>
                <a:xfrm>
                  <a:off x="81413" y="92182"/>
                  <a:ext cx="446775" cy="3379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solidFill>
                        <a:schemeClr val="accent3">
                          <a:lumOff val="44000"/>
                        </a:schemeClr>
                      </a:solidFill>
                    </a:defRPr>
                  </a:lvl1pPr>
                </a:lstStyle>
                <a:p>
                  <a:r>
                    <a:t>CPU</a:t>
                  </a:r>
                </a:p>
              </p:txBody>
            </p:sp>
          </p:grpSp>
          <p:grpSp>
            <p:nvGrpSpPr>
              <p:cNvPr id="113" name="Group 112">
                <a:extLst>
                  <a:ext uri="{FF2B5EF4-FFF2-40B4-BE49-F238E27FC236}">
                    <a16:creationId xmlns:a16="http://schemas.microsoft.com/office/drawing/2014/main" id="{59705FA1-6D1B-1E49-B623-6B537BD11069}"/>
                  </a:ext>
                </a:extLst>
              </p:cNvPr>
              <p:cNvGrpSpPr/>
              <p:nvPr/>
            </p:nvGrpSpPr>
            <p:grpSpPr>
              <a:xfrm>
                <a:off x="1434425" y="2432440"/>
                <a:ext cx="624620" cy="612640"/>
                <a:chOff x="1434425" y="2432440"/>
                <a:chExt cx="600501" cy="612640"/>
              </a:xfrm>
            </p:grpSpPr>
            <p:grpSp>
              <p:nvGrpSpPr>
                <p:cNvPr id="114" name="Group 113">
                  <a:extLst>
                    <a:ext uri="{FF2B5EF4-FFF2-40B4-BE49-F238E27FC236}">
                      <a16:creationId xmlns:a16="http://schemas.microsoft.com/office/drawing/2014/main" id="{FB320A24-2E11-834C-8EBA-BD790A29A96D}"/>
                    </a:ext>
                  </a:extLst>
                </p:cNvPr>
                <p:cNvGrpSpPr/>
                <p:nvPr/>
              </p:nvGrpSpPr>
              <p:grpSpPr>
                <a:xfrm>
                  <a:off x="1434425" y="2432440"/>
                  <a:ext cx="190447" cy="610448"/>
                  <a:chOff x="1434425" y="2432440"/>
                  <a:chExt cx="190447" cy="610448"/>
                </a:xfrm>
              </p:grpSpPr>
              <p:sp>
                <p:nvSpPr>
                  <p:cNvPr id="121" name="Shape 208">
                    <a:extLst>
                      <a:ext uri="{FF2B5EF4-FFF2-40B4-BE49-F238E27FC236}">
                        <a16:creationId xmlns:a16="http://schemas.microsoft.com/office/drawing/2014/main" id="{867E2D4C-0AF5-0144-B2E1-A6EBCB4F7D49}"/>
                      </a:ext>
                    </a:extLst>
                  </p:cNvPr>
                  <p:cNvSpPr/>
                  <p:nvPr/>
                </p:nvSpPr>
                <p:spPr>
                  <a:xfrm rot="16200000">
                    <a:off x="1224425" y="2642440"/>
                    <a:ext cx="610448" cy="190447"/>
                  </a:xfrm>
                  <a:prstGeom prst="rect">
                    <a:avLst/>
                  </a:prstGeom>
                  <a:gradFill flip="none" rotWithShape="1">
                    <a:gsLst>
                      <a:gs pos="0">
                        <a:srgbClr val="00004B"/>
                      </a:gs>
                      <a:gs pos="80000">
                        <a:srgbClr val="000063"/>
                      </a:gs>
                      <a:gs pos="100000">
                        <a:srgbClr val="000063"/>
                      </a:gs>
                    </a:gsLst>
                    <a:lin ang="16200000" scaled="0"/>
                  </a:gradFill>
                  <a:ln w="9525" cap="flat">
                    <a:solidFill>
                      <a:schemeClr val="bg1"/>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sz="1600">
                        <a:solidFill>
                          <a:schemeClr val="accent3">
                            <a:lumOff val="44000"/>
                          </a:schemeClr>
                        </a:solidFill>
                      </a:defRPr>
                    </a:pPr>
                    <a:endParaRPr/>
                  </a:p>
                </p:txBody>
              </p:sp>
              <p:sp>
                <p:nvSpPr>
                  <p:cNvPr id="122" name="Shape 209">
                    <a:extLst>
                      <a:ext uri="{FF2B5EF4-FFF2-40B4-BE49-F238E27FC236}">
                        <a16:creationId xmlns:a16="http://schemas.microsoft.com/office/drawing/2014/main" id="{34564B7D-7995-3744-BB64-C5D53C1135CE}"/>
                      </a:ext>
                    </a:extLst>
                  </p:cNvPr>
                  <p:cNvSpPr/>
                  <p:nvPr/>
                </p:nvSpPr>
                <p:spPr>
                  <a:xfrm rot="16200000">
                    <a:off x="1301192" y="2676054"/>
                    <a:ext cx="456914" cy="12322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solidFill>
                          <a:schemeClr val="accent3">
                            <a:lumOff val="44000"/>
                          </a:schemeClr>
                        </a:solidFill>
                      </a:defRPr>
                    </a:lvl1pPr>
                  </a:lstStyle>
                  <a:p>
                    <a:r>
                      <a:rPr dirty="0"/>
                      <a:t>GPU</a:t>
                    </a:r>
                  </a:p>
                </p:txBody>
              </p:sp>
            </p:grpSp>
            <p:grpSp>
              <p:nvGrpSpPr>
                <p:cNvPr id="115" name="Group 114">
                  <a:extLst>
                    <a:ext uri="{FF2B5EF4-FFF2-40B4-BE49-F238E27FC236}">
                      <a16:creationId xmlns:a16="http://schemas.microsoft.com/office/drawing/2014/main" id="{1F3630B1-2429-F64E-9180-3C650E8A0CA9}"/>
                    </a:ext>
                  </a:extLst>
                </p:cNvPr>
                <p:cNvGrpSpPr/>
                <p:nvPr/>
              </p:nvGrpSpPr>
              <p:grpSpPr>
                <a:xfrm>
                  <a:off x="1639452" y="2433536"/>
                  <a:ext cx="190447" cy="610448"/>
                  <a:chOff x="1434425" y="2432440"/>
                  <a:chExt cx="190447" cy="610448"/>
                </a:xfrm>
              </p:grpSpPr>
              <p:sp>
                <p:nvSpPr>
                  <p:cNvPr id="119" name="Shape 208">
                    <a:extLst>
                      <a:ext uri="{FF2B5EF4-FFF2-40B4-BE49-F238E27FC236}">
                        <a16:creationId xmlns:a16="http://schemas.microsoft.com/office/drawing/2014/main" id="{A65D838B-193B-C348-9415-B75893489667}"/>
                      </a:ext>
                    </a:extLst>
                  </p:cNvPr>
                  <p:cNvSpPr/>
                  <p:nvPr/>
                </p:nvSpPr>
                <p:spPr>
                  <a:xfrm rot="16200000">
                    <a:off x="1224425" y="2642440"/>
                    <a:ext cx="610448" cy="190447"/>
                  </a:xfrm>
                  <a:prstGeom prst="rect">
                    <a:avLst/>
                  </a:prstGeom>
                  <a:gradFill flip="none" rotWithShape="1">
                    <a:gsLst>
                      <a:gs pos="0">
                        <a:srgbClr val="00004B"/>
                      </a:gs>
                      <a:gs pos="80000">
                        <a:srgbClr val="000063"/>
                      </a:gs>
                      <a:gs pos="100000">
                        <a:srgbClr val="000063"/>
                      </a:gs>
                    </a:gsLst>
                    <a:lin ang="16200000" scaled="0"/>
                  </a:gradFill>
                  <a:ln w="9525" cap="flat">
                    <a:solidFill>
                      <a:schemeClr val="bg1"/>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sz="1600">
                        <a:solidFill>
                          <a:schemeClr val="accent3">
                            <a:lumOff val="44000"/>
                          </a:schemeClr>
                        </a:solidFill>
                      </a:defRPr>
                    </a:pPr>
                    <a:endParaRPr/>
                  </a:p>
                </p:txBody>
              </p:sp>
              <p:sp>
                <p:nvSpPr>
                  <p:cNvPr id="120" name="Shape 209">
                    <a:extLst>
                      <a:ext uri="{FF2B5EF4-FFF2-40B4-BE49-F238E27FC236}">
                        <a16:creationId xmlns:a16="http://schemas.microsoft.com/office/drawing/2014/main" id="{CC7086AE-1C80-FD4E-8158-BC91148F024B}"/>
                      </a:ext>
                    </a:extLst>
                  </p:cNvPr>
                  <p:cNvSpPr/>
                  <p:nvPr/>
                </p:nvSpPr>
                <p:spPr>
                  <a:xfrm rot="16200000">
                    <a:off x="1301192" y="2676054"/>
                    <a:ext cx="456914" cy="12322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solidFill>
                          <a:schemeClr val="accent3">
                            <a:lumOff val="44000"/>
                          </a:schemeClr>
                        </a:solidFill>
                      </a:defRPr>
                    </a:lvl1pPr>
                  </a:lstStyle>
                  <a:p>
                    <a:r>
                      <a:rPr dirty="0"/>
                      <a:t>GPU</a:t>
                    </a:r>
                  </a:p>
                </p:txBody>
              </p:sp>
            </p:grpSp>
            <p:grpSp>
              <p:nvGrpSpPr>
                <p:cNvPr id="116" name="Group 115">
                  <a:extLst>
                    <a:ext uri="{FF2B5EF4-FFF2-40B4-BE49-F238E27FC236}">
                      <a16:creationId xmlns:a16="http://schemas.microsoft.com/office/drawing/2014/main" id="{00DF7F8F-5183-4A42-B341-7207B685831B}"/>
                    </a:ext>
                  </a:extLst>
                </p:cNvPr>
                <p:cNvGrpSpPr/>
                <p:nvPr/>
              </p:nvGrpSpPr>
              <p:grpSpPr>
                <a:xfrm>
                  <a:off x="1844479" y="2434632"/>
                  <a:ext cx="190447" cy="610448"/>
                  <a:chOff x="1434425" y="2432440"/>
                  <a:chExt cx="190447" cy="610448"/>
                </a:xfrm>
              </p:grpSpPr>
              <p:sp>
                <p:nvSpPr>
                  <p:cNvPr id="117" name="Shape 208">
                    <a:extLst>
                      <a:ext uri="{FF2B5EF4-FFF2-40B4-BE49-F238E27FC236}">
                        <a16:creationId xmlns:a16="http://schemas.microsoft.com/office/drawing/2014/main" id="{2E15698E-5EB7-E342-B8CD-DE7F9DB9F855}"/>
                      </a:ext>
                    </a:extLst>
                  </p:cNvPr>
                  <p:cNvSpPr/>
                  <p:nvPr/>
                </p:nvSpPr>
                <p:spPr>
                  <a:xfrm rot="16200000">
                    <a:off x="1224425" y="2642440"/>
                    <a:ext cx="610448" cy="190447"/>
                  </a:xfrm>
                  <a:prstGeom prst="rect">
                    <a:avLst/>
                  </a:prstGeom>
                  <a:gradFill flip="none" rotWithShape="1">
                    <a:gsLst>
                      <a:gs pos="0">
                        <a:srgbClr val="00004B"/>
                      </a:gs>
                      <a:gs pos="80000">
                        <a:srgbClr val="000063"/>
                      </a:gs>
                      <a:gs pos="100000">
                        <a:srgbClr val="000063"/>
                      </a:gs>
                    </a:gsLst>
                    <a:lin ang="16200000" scaled="0"/>
                  </a:gradFill>
                  <a:ln w="9525" cap="flat">
                    <a:solidFill>
                      <a:schemeClr val="bg1"/>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sz="1600">
                        <a:solidFill>
                          <a:schemeClr val="accent3">
                            <a:lumOff val="44000"/>
                          </a:schemeClr>
                        </a:solidFill>
                      </a:defRPr>
                    </a:pPr>
                    <a:endParaRPr/>
                  </a:p>
                </p:txBody>
              </p:sp>
              <p:sp>
                <p:nvSpPr>
                  <p:cNvPr id="118" name="Shape 209">
                    <a:extLst>
                      <a:ext uri="{FF2B5EF4-FFF2-40B4-BE49-F238E27FC236}">
                        <a16:creationId xmlns:a16="http://schemas.microsoft.com/office/drawing/2014/main" id="{4E1D7F54-FC51-214F-8937-F77D80930F91}"/>
                      </a:ext>
                    </a:extLst>
                  </p:cNvPr>
                  <p:cNvSpPr/>
                  <p:nvPr/>
                </p:nvSpPr>
                <p:spPr>
                  <a:xfrm rot="16200000">
                    <a:off x="1301192" y="2676054"/>
                    <a:ext cx="456914" cy="12322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solidFill>
                          <a:schemeClr val="accent3">
                            <a:lumOff val="44000"/>
                          </a:schemeClr>
                        </a:solidFill>
                      </a:defRPr>
                    </a:lvl1pPr>
                  </a:lstStyle>
                  <a:p>
                    <a:r>
                      <a:rPr dirty="0"/>
                      <a:t>GPU</a:t>
                    </a:r>
                  </a:p>
                </p:txBody>
              </p:sp>
            </p:grpSp>
          </p:grpSp>
        </p:grpSp>
        <p:grpSp>
          <p:nvGrpSpPr>
            <p:cNvPr id="98" name="Group 97">
              <a:extLst>
                <a:ext uri="{FF2B5EF4-FFF2-40B4-BE49-F238E27FC236}">
                  <a16:creationId xmlns:a16="http://schemas.microsoft.com/office/drawing/2014/main" id="{4132309D-85C4-BC49-9F46-EF1E1A5C864D}"/>
                </a:ext>
              </a:extLst>
            </p:cNvPr>
            <p:cNvGrpSpPr/>
            <p:nvPr/>
          </p:nvGrpSpPr>
          <p:grpSpPr>
            <a:xfrm>
              <a:off x="1779323" y="1966850"/>
              <a:ext cx="624620" cy="1142909"/>
              <a:chOff x="1434425" y="1902171"/>
              <a:chExt cx="624620" cy="1142909"/>
            </a:xfrm>
          </p:grpSpPr>
          <p:grpSp>
            <p:nvGrpSpPr>
              <p:cNvPr id="99" name="Group 193">
                <a:extLst>
                  <a:ext uri="{FF2B5EF4-FFF2-40B4-BE49-F238E27FC236}">
                    <a16:creationId xmlns:a16="http://schemas.microsoft.com/office/drawing/2014/main" id="{14C1D780-1BAB-3348-A546-FF3732D0F866}"/>
                  </a:ext>
                </a:extLst>
              </p:cNvPr>
              <p:cNvGrpSpPr/>
              <p:nvPr/>
            </p:nvGrpSpPr>
            <p:grpSpPr>
              <a:xfrm>
                <a:off x="1443456" y="1902171"/>
                <a:ext cx="610448" cy="523260"/>
                <a:chOff x="0" y="-1"/>
                <a:chExt cx="609600" cy="522289"/>
              </a:xfrm>
            </p:grpSpPr>
            <p:sp>
              <p:nvSpPr>
                <p:cNvPr id="110" name="Shape 191">
                  <a:extLst>
                    <a:ext uri="{FF2B5EF4-FFF2-40B4-BE49-F238E27FC236}">
                      <a16:creationId xmlns:a16="http://schemas.microsoft.com/office/drawing/2014/main" id="{4C29B350-42F7-1140-9355-86CE5C171E3E}"/>
                    </a:ext>
                  </a:extLst>
                </p:cNvPr>
                <p:cNvSpPr/>
                <p:nvPr/>
              </p:nvSpPr>
              <p:spPr>
                <a:xfrm>
                  <a:off x="0" y="-1"/>
                  <a:ext cx="609600" cy="522289"/>
                </a:xfrm>
                <a:prstGeom prst="rect">
                  <a:avLst/>
                </a:prstGeom>
                <a:gradFill flip="none" rotWithShape="1">
                  <a:gsLst>
                    <a:gs pos="0">
                      <a:srgbClr val="15A7A7"/>
                    </a:gs>
                    <a:gs pos="80000">
                      <a:srgbClr val="1BDCDC"/>
                    </a:gs>
                    <a:gs pos="100000">
                      <a:srgbClr val="18E0E0"/>
                    </a:gs>
                  </a:gsLst>
                  <a:lin ang="16200000" scaled="0"/>
                </a:gradFill>
                <a:ln w="9525" cap="flat">
                  <a:solidFill>
                    <a:srgbClr val="2ECBCB"/>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sz="1600">
                      <a:solidFill>
                        <a:schemeClr val="accent3">
                          <a:lumOff val="44000"/>
                        </a:schemeClr>
                      </a:solidFill>
                    </a:defRPr>
                  </a:pPr>
                  <a:endParaRPr/>
                </a:p>
              </p:txBody>
            </p:sp>
            <p:sp>
              <p:nvSpPr>
                <p:cNvPr id="111" name="Shape 192">
                  <a:extLst>
                    <a:ext uri="{FF2B5EF4-FFF2-40B4-BE49-F238E27FC236}">
                      <a16:creationId xmlns:a16="http://schemas.microsoft.com/office/drawing/2014/main" id="{C1C4B373-6E0E-9643-AFC3-6413ED805684}"/>
                    </a:ext>
                  </a:extLst>
                </p:cNvPr>
                <p:cNvSpPr/>
                <p:nvPr/>
              </p:nvSpPr>
              <p:spPr>
                <a:xfrm>
                  <a:off x="81413" y="92182"/>
                  <a:ext cx="446775" cy="3379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solidFill>
                        <a:schemeClr val="accent3">
                          <a:lumOff val="44000"/>
                        </a:schemeClr>
                      </a:solidFill>
                    </a:defRPr>
                  </a:lvl1pPr>
                </a:lstStyle>
                <a:p>
                  <a:r>
                    <a:t>CPU</a:t>
                  </a:r>
                </a:p>
              </p:txBody>
            </p:sp>
          </p:grpSp>
          <p:grpSp>
            <p:nvGrpSpPr>
              <p:cNvPr id="100" name="Group 99">
                <a:extLst>
                  <a:ext uri="{FF2B5EF4-FFF2-40B4-BE49-F238E27FC236}">
                    <a16:creationId xmlns:a16="http://schemas.microsoft.com/office/drawing/2014/main" id="{F1E5C110-3442-D449-A923-C130ED92DEB6}"/>
                  </a:ext>
                </a:extLst>
              </p:cNvPr>
              <p:cNvGrpSpPr/>
              <p:nvPr/>
            </p:nvGrpSpPr>
            <p:grpSpPr>
              <a:xfrm>
                <a:off x="1434425" y="2432440"/>
                <a:ext cx="624620" cy="612640"/>
                <a:chOff x="1434425" y="2432440"/>
                <a:chExt cx="600501" cy="612640"/>
              </a:xfrm>
            </p:grpSpPr>
            <p:grpSp>
              <p:nvGrpSpPr>
                <p:cNvPr id="101" name="Group 100">
                  <a:extLst>
                    <a:ext uri="{FF2B5EF4-FFF2-40B4-BE49-F238E27FC236}">
                      <a16:creationId xmlns:a16="http://schemas.microsoft.com/office/drawing/2014/main" id="{68D24D9E-1301-CF41-9E9E-8CC77A79E2A6}"/>
                    </a:ext>
                  </a:extLst>
                </p:cNvPr>
                <p:cNvGrpSpPr/>
                <p:nvPr/>
              </p:nvGrpSpPr>
              <p:grpSpPr>
                <a:xfrm>
                  <a:off x="1434425" y="2432440"/>
                  <a:ext cx="190447" cy="610448"/>
                  <a:chOff x="1434425" y="2432440"/>
                  <a:chExt cx="190447" cy="610448"/>
                </a:xfrm>
              </p:grpSpPr>
              <p:sp>
                <p:nvSpPr>
                  <p:cNvPr id="108" name="Shape 208">
                    <a:extLst>
                      <a:ext uri="{FF2B5EF4-FFF2-40B4-BE49-F238E27FC236}">
                        <a16:creationId xmlns:a16="http://schemas.microsoft.com/office/drawing/2014/main" id="{A555C4F2-A994-2540-8D01-2E1F788B094F}"/>
                      </a:ext>
                    </a:extLst>
                  </p:cNvPr>
                  <p:cNvSpPr/>
                  <p:nvPr/>
                </p:nvSpPr>
                <p:spPr>
                  <a:xfrm rot="16200000">
                    <a:off x="1224425" y="2642440"/>
                    <a:ext cx="610448" cy="190447"/>
                  </a:xfrm>
                  <a:prstGeom prst="rect">
                    <a:avLst/>
                  </a:prstGeom>
                  <a:gradFill flip="none" rotWithShape="1">
                    <a:gsLst>
                      <a:gs pos="0">
                        <a:srgbClr val="00004B"/>
                      </a:gs>
                      <a:gs pos="80000">
                        <a:srgbClr val="000063"/>
                      </a:gs>
                      <a:gs pos="100000">
                        <a:srgbClr val="000063"/>
                      </a:gs>
                    </a:gsLst>
                    <a:lin ang="16200000" scaled="0"/>
                  </a:gradFill>
                  <a:ln w="9525" cap="flat">
                    <a:solidFill>
                      <a:schemeClr val="bg1"/>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sz="1600">
                        <a:solidFill>
                          <a:schemeClr val="accent3">
                            <a:lumOff val="44000"/>
                          </a:schemeClr>
                        </a:solidFill>
                      </a:defRPr>
                    </a:pPr>
                    <a:endParaRPr/>
                  </a:p>
                </p:txBody>
              </p:sp>
              <p:sp>
                <p:nvSpPr>
                  <p:cNvPr id="109" name="Shape 209">
                    <a:extLst>
                      <a:ext uri="{FF2B5EF4-FFF2-40B4-BE49-F238E27FC236}">
                        <a16:creationId xmlns:a16="http://schemas.microsoft.com/office/drawing/2014/main" id="{616C8BAD-8D39-C746-A5A7-47826B7F67C5}"/>
                      </a:ext>
                    </a:extLst>
                  </p:cNvPr>
                  <p:cNvSpPr/>
                  <p:nvPr/>
                </p:nvSpPr>
                <p:spPr>
                  <a:xfrm rot="16200000">
                    <a:off x="1301192" y="2676054"/>
                    <a:ext cx="456914" cy="12322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solidFill>
                          <a:schemeClr val="accent3">
                            <a:lumOff val="44000"/>
                          </a:schemeClr>
                        </a:solidFill>
                      </a:defRPr>
                    </a:lvl1pPr>
                  </a:lstStyle>
                  <a:p>
                    <a:r>
                      <a:rPr dirty="0"/>
                      <a:t>GPU</a:t>
                    </a:r>
                  </a:p>
                </p:txBody>
              </p:sp>
            </p:grpSp>
            <p:grpSp>
              <p:nvGrpSpPr>
                <p:cNvPr id="102" name="Group 101">
                  <a:extLst>
                    <a:ext uri="{FF2B5EF4-FFF2-40B4-BE49-F238E27FC236}">
                      <a16:creationId xmlns:a16="http://schemas.microsoft.com/office/drawing/2014/main" id="{7C9A473B-9A8E-C04E-9C0C-FAF2D63069B6}"/>
                    </a:ext>
                  </a:extLst>
                </p:cNvPr>
                <p:cNvGrpSpPr/>
                <p:nvPr/>
              </p:nvGrpSpPr>
              <p:grpSpPr>
                <a:xfrm>
                  <a:off x="1639452" y="2433536"/>
                  <a:ext cx="190447" cy="610448"/>
                  <a:chOff x="1434425" y="2432440"/>
                  <a:chExt cx="190447" cy="610448"/>
                </a:xfrm>
              </p:grpSpPr>
              <p:sp>
                <p:nvSpPr>
                  <p:cNvPr id="106" name="Shape 208">
                    <a:extLst>
                      <a:ext uri="{FF2B5EF4-FFF2-40B4-BE49-F238E27FC236}">
                        <a16:creationId xmlns:a16="http://schemas.microsoft.com/office/drawing/2014/main" id="{78B77E20-3BE0-B64D-A8B8-630647625623}"/>
                      </a:ext>
                    </a:extLst>
                  </p:cNvPr>
                  <p:cNvSpPr/>
                  <p:nvPr/>
                </p:nvSpPr>
                <p:spPr>
                  <a:xfrm rot="16200000">
                    <a:off x="1224425" y="2642440"/>
                    <a:ext cx="610448" cy="190447"/>
                  </a:xfrm>
                  <a:prstGeom prst="rect">
                    <a:avLst/>
                  </a:prstGeom>
                  <a:gradFill flip="none" rotWithShape="1">
                    <a:gsLst>
                      <a:gs pos="0">
                        <a:srgbClr val="00004B"/>
                      </a:gs>
                      <a:gs pos="80000">
                        <a:srgbClr val="000063"/>
                      </a:gs>
                      <a:gs pos="100000">
                        <a:srgbClr val="000063"/>
                      </a:gs>
                    </a:gsLst>
                    <a:lin ang="16200000" scaled="0"/>
                  </a:gradFill>
                  <a:ln w="9525" cap="flat">
                    <a:solidFill>
                      <a:schemeClr val="bg1"/>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sz="1600">
                        <a:solidFill>
                          <a:schemeClr val="accent3">
                            <a:lumOff val="44000"/>
                          </a:schemeClr>
                        </a:solidFill>
                      </a:defRPr>
                    </a:pPr>
                    <a:endParaRPr/>
                  </a:p>
                </p:txBody>
              </p:sp>
              <p:sp>
                <p:nvSpPr>
                  <p:cNvPr id="107" name="Shape 209">
                    <a:extLst>
                      <a:ext uri="{FF2B5EF4-FFF2-40B4-BE49-F238E27FC236}">
                        <a16:creationId xmlns:a16="http://schemas.microsoft.com/office/drawing/2014/main" id="{6A6683D5-2FEC-6D46-B48F-4399F14F7630}"/>
                      </a:ext>
                    </a:extLst>
                  </p:cNvPr>
                  <p:cNvSpPr/>
                  <p:nvPr/>
                </p:nvSpPr>
                <p:spPr>
                  <a:xfrm rot="16200000">
                    <a:off x="1301192" y="2676054"/>
                    <a:ext cx="456914" cy="12322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solidFill>
                          <a:schemeClr val="accent3">
                            <a:lumOff val="44000"/>
                          </a:schemeClr>
                        </a:solidFill>
                      </a:defRPr>
                    </a:lvl1pPr>
                  </a:lstStyle>
                  <a:p>
                    <a:r>
                      <a:rPr dirty="0"/>
                      <a:t>GPU</a:t>
                    </a:r>
                  </a:p>
                </p:txBody>
              </p:sp>
            </p:grpSp>
            <p:grpSp>
              <p:nvGrpSpPr>
                <p:cNvPr id="103" name="Group 102">
                  <a:extLst>
                    <a:ext uri="{FF2B5EF4-FFF2-40B4-BE49-F238E27FC236}">
                      <a16:creationId xmlns:a16="http://schemas.microsoft.com/office/drawing/2014/main" id="{CE737587-A6A5-564C-9891-EBC05A126878}"/>
                    </a:ext>
                  </a:extLst>
                </p:cNvPr>
                <p:cNvGrpSpPr/>
                <p:nvPr/>
              </p:nvGrpSpPr>
              <p:grpSpPr>
                <a:xfrm>
                  <a:off x="1844479" y="2434632"/>
                  <a:ext cx="190447" cy="610448"/>
                  <a:chOff x="1434425" y="2432440"/>
                  <a:chExt cx="190447" cy="610448"/>
                </a:xfrm>
              </p:grpSpPr>
              <p:sp>
                <p:nvSpPr>
                  <p:cNvPr id="104" name="Shape 208">
                    <a:extLst>
                      <a:ext uri="{FF2B5EF4-FFF2-40B4-BE49-F238E27FC236}">
                        <a16:creationId xmlns:a16="http://schemas.microsoft.com/office/drawing/2014/main" id="{DABEB2D7-0F82-5247-9BBA-CEEBC063F0A1}"/>
                      </a:ext>
                    </a:extLst>
                  </p:cNvPr>
                  <p:cNvSpPr/>
                  <p:nvPr/>
                </p:nvSpPr>
                <p:spPr>
                  <a:xfrm rot="16200000">
                    <a:off x="1224425" y="2642440"/>
                    <a:ext cx="610448" cy="190447"/>
                  </a:xfrm>
                  <a:prstGeom prst="rect">
                    <a:avLst/>
                  </a:prstGeom>
                  <a:gradFill flip="none" rotWithShape="1">
                    <a:gsLst>
                      <a:gs pos="0">
                        <a:srgbClr val="00004B"/>
                      </a:gs>
                      <a:gs pos="80000">
                        <a:srgbClr val="000063"/>
                      </a:gs>
                      <a:gs pos="100000">
                        <a:srgbClr val="000063"/>
                      </a:gs>
                    </a:gsLst>
                    <a:lin ang="16200000" scaled="0"/>
                  </a:gradFill>
                  <a:ln w="9525" cap="flat">
                    <a:solidFill>
                      <a:schemeClr val="bg1"/>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sz="1600">
                        <a:solidFill>
                          <a:schemeClr val="accent3">
                            <a:lumOff val="44000"/>
                          </a:schemeClr>
                        </a:solidFill>
                      </a:defRPr>
                    </a:pPr>
                    <a:endParaRPr/>
                  </a:p>
                </p:txBody>
              </p:sp>
              <p:sp>
                <p:nvSpPr>
                  <p:cNvPr id="105" name="Shape 209">
                    <a:extLst>
                      <a:ext uri="{FF2B5EF4-FFF2-40B4-BE49-F238E27FC236}">
                        <a16:creationId xmlns:a16="http://schemas.microsoft.com/office/drawing/2014/main" id="{25B0C214-5665-FC45-B9D6-4FCAC2CF1350}"/>
                      </a:ext>
                    </a:extLst>
                  </p:cNvPr>
                  <p:cNvSpPr/>
                  <p:nvPr/>
                </p:nvSpPr>
                <p:spPr>
                  <a:xfrm rot="16200000">
                    <a:off x="1301192" y="2676054"/>
                    <a:ext cx="456914" cy="12322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solidFill>
                          <a:schemeClr val="accent3">
                            <a:lumOff val="44000"/>
                          </a:schemeClr>
                        </a:solidFill>
                      </a:defRPr>
                    </a:lvl1pPr>
                  </a:lstStyle>
                  <a:p>
                    <a:r>
                      <a:rPr dirty="0"/>
                      <a:t>GPU</a:t>
                    </a:r>
                  </a:p>
                </p:txBody>
              </p:sp>
            </p:grpSp>
          </p:grpSp>
        </p:grpSp>
      </p:grpSp>
      <p:grpSp>
        <p:nvGrpSpPr>
          <p:cNvPr id="125" name="Group 124">
            <a:extLst>
              <a:ext uri="{FF2B5EF4-FFF2-40B4-BE49-F238E27FC236}">
                <a16:creationId xmlns:a16="http://schemas.microsoft.com/office/drawing/2014/main" id="{1C6BE963-7706-2349-BAAD-F4DB35FC353E}"/>
              </a:ext>
            </a:extLst>
          </p:cNvPr>
          <p:cNvGrpSpPr/>
          <p:nvPr/>
        </p:nvGrpSpPr>
        <p:grpSpPr>
          <a:xfrm>
            <a:off x="6351323" y="1941450"/>
            <a:ext cx="1246920" cy="1142909"/>
            <a:chOff x="1157023" y="1966850"/>
            <a:chExt cx="1246920" cy="1142909"/>
          </a:xfrm>
        </p:grpSpPr>
        <p:grpSp>
          <p:nvGrpSpPr>
            <p:cNvPr id="126" name="Group 125">
              <a:extLst>
                <a:ext uri="{FF2B5EF4-FFF2-40B4-BE49-F238E27FC236}">
                  <a16:creationId xmlns:a16="http://schemas.microsoft.com/office/drawing/2014/main" id="{395E5C05-460D-6447-BDB6-15C34E8F0091}"/>
                </a:ext>
              </a:extLst>
            </p:cNvPr>
            <p:cNvGrpSpPr/>
            <p:nvPr/>
          </p:nvGrpSpPr>
          <p:grpSpPr>
            <a:xfrm>
              <a:off x="1157023" y="1966850"/>
              <a:ext cx="624620" cy="1142909"/>
              <a:chOff x="1434425" y="1902171"/>
              <a:chExt cx="624620" cy="1142909"/>
            </a:xfrm>
          </p:grpSpPr>
          <p:grpSp>
            <p:nvGrpSpPr>
              <p:cNvPr id="141" name="Group 193">
                <a:extLst>
                  <a:ext uri="{FF2B5EF4-FFF2-40B4-BE49-F238E27FC236}">
                    <a16:creationId xmlns:a16="http://schemas.microsoft.com/office/drawing/2014/main" id="{F8120574-19D2-F540-A94A-2AE7C53E9DDC}"/>
                  </a:ext>
                </a:extLst>
              </p:cNvPr>
              <p:cNvGrpSpPr/>
              <p:nvPr/>
            </p:nvGrpSpPr>
            <p:grpSpPr>
              <a:xfrm>
                <a:off x="1443456" y="1902171"/>
                <a:ext cx="610448" cy="523260"/>
                <a:chOff x="0" y="-1"/>
                <a:chExt cx="609600" cy="522289"/>
              </a:xfrm>
            </p:grpSpPr>
            <p:sp>
              <p:nvSpPr>
                <p:cNvPr id="152" name="Shape 191">
                  <a:extLst>
                    <a:ext uri="{FF2B5EF4-FFF2-40B4-BE49-F238E27FC236}">
                      <a16:creationId xmlns:a16="http://schemas.microsoft.com/office/drawing/2014/main" id="{B3EA82C5-D99A-E74A-9EFD-69FB772D05A3}"/>
                    </a:ext>
                  </a:extLst>
                </p:cNvPr>
                <p:cNvSpPr/>
                <p:nvPr/>
              </p:nvSpPr>
              <p:spPr>
                <a:xfrm>
                  <a:off x="0" y="-1"/>
                  <a:ext cx="609600" cy="522289"/>
                </a:xfrm>
                <a:prstGeom prst="rect">
                  <a:avLst/>
                </a:prstGeom>
                <a:gradFill flip="none" rotWithShape="1">
                  <a:gsLst>
                    <a:gs pos="0">
                      <a:srgbClr val="15A7A7"/>
                    </a:gs>
                    <a:gs pos="80000">
                      <a:srgbClr val="1BDCDC"/>
                    </a:gs>
                    <a:gs pos="100000">
                      <a:srgbClr val="18E0E0"/>
                    </a:gs>
                  </a:gsLst>
                  <a:lin ang="16200000" scaled="0"/>
                </a:gradFill>
                <a:ln w="9525" cap="flat">
                  <a:solidFill>
                    <a:srgbClr val="2ECBCB"/>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sz="1600">
                      <a:solidFill>
                        <a:schemeClr val="accent3">
                          <a:lumOff val="44000"/>
                        </a:schemeClr>
                      </a:solidFill>
                    </a:defRPr>
                  </a:pPr>
                  <a:endParaRPr/>
                </a:p>
              </p:txBody>
            </p:sp>
            <p:sp>
              <p:nvSpPr>
                <p:cNvPr id="153" name="Shape 192">
                  <a:extLst>
                    <a:ext uri="{FF2B5EF4-FFF2-40B4-BE49-F238E27FC236}">
                      <a16:creationId xmlns:a16="http://schemas.microsoft.com/office/drawing/2014/main" id="{8EF08CE0-4FBB-6F42-933B-14C435A8654C}"/>
                    </a:ext>
                  </a:extLst>
                </p:cNvPr>
                <p:cNvSpPr/>
                <p:nvPr/>
              </p:nvSpPr>
              <p:spPr>
                <a:xfrm>
                  <a:off x="81413" y="92182"/>
                  <a:ext cx="446775" cy="3379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solidFill>
                        <a:schemeClr val="accent3">
                          <a:lumOff val="44000"/>
                        </a:schemeClr>
                      </a:solidFill>
                    </a:defRPr>
                  </a:lvl1pPr>
                </a:lstStyle>
                <a:p>
                  <a:r>
                    <a:t>CPU</a:t>
                  </a:r>
                </a:p>
              </p:txBody>
            </p:sp>
          </p:grpSp>
          <p:grpSp>
            <p:nvGrpSpPr>
              <p:cNvPr id="142" name="Group 141">
                <a:extLst>
                  <a:ext uri="{FF2B5EF4-FFF2-40B4-BE49-F238E27FC236}">
                    <a16:creationId xmlns:a16="http://schemas.microsoft.com/office/drawing/2014/main" id="{67EB2FCB-FD7C-F048-9F17-0C0AB09B4B9C}"/>
                  </a:ext>
                </a:extLst>
              </p:cNvPr>
              <p:cNvGrpSpPr/>
              <p:nvPr/>
            </p:nvGrpSpPr>
            <p:grpSpPr>
              <a:xfrm>
                <a:off x="1434425" y="2432440"/>
                <a:ext cx="624620" cy="612640"/>
                <a:chOff x="1434425" y="2432440"/>
                <a:chExt cx="600501" cy="612640"/>
              </a:xfrm>
            </p:grpSpPr>
            <p:grpSp>
              <p:nvGrpSpPr>
                <p:cNvPr id="143" name="Group 142">
                  <a:extLst>
                    <a:ext uri="{FF2B5EF4-FFF2-40B4-BE49-F238E27FC236}">
                      <a16:creationId xmlns:a16="http://schemas.microsoft.com/office/drawing/2014/main" id="{422E9578-079B-6841-8E27-D92E6B5E1F78}"/>
                    </a:ext>
                  </a:extLst>
                </p:cNvPr>
                <p:cNvGrpSpPr/>
                <p:nvPr/>
              </p:nvGrpSpPr>
              <p:grpSpPr>
                <a:xfrm>
                  <a:off x="1434425" y="2432440"/>
                  <a:ext cx="190447" cy="610448"/>
                  <a:chOff x="1434425" y="2432440"/>
                  <a:chExt cx="190447" cy="610448"/>
                </a:xfrm>
              </p:grpSpPr>
              <p:sp>
                <p:nvSpPr>
                  <p:cNvPr id="150" name="Shape 208">
                    <a:extLst>
                      <a:ext uri="{FF2B5EF4-FFF2-40B4-BE49-F238E27FC236}">
                        <a16:creationId xmlns:a16="http://schemas.microsoft.com/office/drawing/2014/main" id="{073CB8F0-1339-EB44-96F7-77832F955750}"/>
                      </a:ext>
                    </a:extLst>
                  </p:cNvPr>
                  <p:cNvSpPr/>
                  <p:nvPr/>
                </p:nvSpPr>
                <p:spPr>
                  <a:xfrm rot="16200000">
                    <a:off x="1224425" y="2642440"/>
                    <a:ext cx="610448" cy="190447"/>
                  </a:xfrm>
                  <a:prstGeom prst="rect">
                    <a:avLst/>
                  </a:prstGeom>
                  <a:gradFill flip="none" rotWithShape="1">
                    <a:gsLst>
                      <a:gs pos="0">
                        <a:srgbClr val="00004B"/>
                      </a:gs>
                      <a:gs pos="80000">
                        <a:srgbClr val="000063"/>
                      </a:gs>
                      <a:gs pos="100000">
                        <a:srgbClr val="000063"/>
                      </a:gs>
                    </a:gsLst>
                    <a:lin ang="16200000" scaled="0"/>
                  </a:gradFill>
                  <a:ln w="9525" cap="flat">
                    <a:solidFill>
                      <a:schemeClr val="bg1"/>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sz="1600">
                        <a:solidFill>
                          <a:schemeClr val="accent3">
                            <a:lumOff val="44000"/>
                          </a:schemeClr>
                        </a:solidFill>
                      </a:defRPr>
                    </a:pPr>
                    <a:endParaRPr/>
                  </a:p>
                </p:txBody>
              </p:sp>
              <p:sp>
                <p:nvSpPr>
                  <p:cNvPr id="151" name="Shape 209">
                    <a:extLst>
                      <a:ext uri="{FF2B5EF4-FFF2-40B4-BE49-F238E27FC236}">
                        <a16:creationId xmlns:a16="http://schemas.microsoft.com/office/drawing/2014/main" id="{3DD6A490-7070-A247-A7D2-F10A9A1108BB}"/>
                      </a:ext>
                    </a:extLst>
                  </p:cNvPr>
                  <p:cNvSpPr/>
                  <p:nvPr/>
                </p:nvSpPr>
                <p:spPr>
                  <a:xfrm rot="16200000">
                    <a:off x="1301192" y="2676054"/>
                    <a:ext cx="456914" cy="12322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solidFill>
                          <a:schemeClr val="accent3">
                            <a:lumOff val="44000"/>
                          </a:schemeClr>
                        </a:solidFill>
                      </a:defRPr>
                    </a:lvl1pPr>
                  </a:lstStyle>
                  <a:p>
                    <a:r>
                      <a:rPr dirty="0"/>
                      <a:t>GPU</a:t>
                    </a:r>
                  </a:p>
                </p:txBody>
              </p:sp>
            </p:grpSp>
            <p:grpSp>
              <p:nvGrpSpPr>
                <p:cNvPr id="144" name="Group 143">
                  <a:extLst>
                    <a:ext uri="{FF2B5EF4-FFF2-40B4-BE49-F238E27FC236}">
                      <a16:creationId xmlns:a16="http://schemas.microsoft.com/office/drawing/2014/main" id="{C60F0EFB-DE5C-3149-90A2-94D2BABEFE3E}"/>
                    </a:ext>
                  </a:extLst>
                </p:cNvPr>
                <p:cNvGrpSpPr/>
                <p:nvPr/>
              </p:nvGrpSpPr>
              <p:grpSpPr>
                <a:xfrm>
                  <a:off x="1639452" y="2433536"/>
                  <a:ext cx="190447" cy="610448"/>
                  <a:chOff x="1434425" y="2432440"/>
                  <a:chExt cx="190447" cy="610448"/>
                </a:xfrm>
              </p:grpSpPr>
              <p:sp>
                <p:nvSpPr>
                  <p:cNvPr id="148" name="Shape 208">
                    <a:extLst>
                      <a:ext uri="{FF2B5EF4-FFF2-40B4-BE49-F238E27FC236}">
                        <a16:creationId xmlns:a16="http://schemas.microsoft.com/office/drawing/2014/main" id="{F4C66D47-A09C-694A-8D97-05A6E342F11B}"/>
                      </a:ext>
                    </a:extLst>
                  </p:cNvPr>
                  <p:cNvSpPr/>
                  <p:nvPr/>
                </p:nvSpPr>
                <p:spPr>
                  <a:xfrm rot="16200000">
                    <a:off x="1224425" y="2642440"/>
                    <a:ext cx="610448" cy="190447"/>
                  </a:xfrm>
                  <a:prstGeom prst="rect">
                    <a:avLst/>
                  </a:prstGeom>
                  <a:gradFill flip="none" rotWithShape="1">
                    <a:gsLst>
                      <a:gs pos="0">
                        <a:srgbClr val="00004B"/>
                      </a:gs>
                      <a:gs pos="80000">
                        <a:srgbClr val="000063"/>
                      </a:gs>
                      <a:gs pos="100000">
                        <a:srgbClr val="000063"/>
                      </a:gs>
                    </a:gsLst>
                    <a:lin ang="16200000" scaled="0"/>
                  </a:gradFill>
                  <a:ln w="9525" cap="flat">
                    <a:solidFill>
                      <a:schemeClr val="bg1"/>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sz="1600">
                        <a:solidFill>
                          <a:schemeClr val="accent3">
                            <a:lumOff val="44000"/>
                          </a:schemeClr>
                        </a:solidFill>
                      </a:defRPr>
                    </a:pPr>
                    <a:endParaRPr/>
                  </a:p>
                </p:txBody>
              </p:sp>
              <p:sp>
                <p:nvSpPr>
                  <p:cNvPr id="149" name="Shape 209">
                    <a:extLst>
                      <a:ext uri="{FF2B5EF4-FFF2-40B4-BE49-F238E27FC236}">
                        <a16:creationId xmlns:a16="http://schemas.microsoft.com/office/drawing/2014/main" id="{99F749CB-B22E-0E4D-9A90-D7A2B855AE01}"/>
                      </a:ext>
                    </a:extLst>
                  </p:cNvPr>
                  <p:cNvSpPr/>
                  <p:nvPr/>
                </p:nvSpPr>
                <p:spPr>
                  <a:xfrm rot="16200000">
                    <a:off x="1301192" y="2676054"/>
                    <a:ext cx="456914" cy="12322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solidFill>
                          <a:schemeClr val="accent3">
                            <a:lumOff val="44000"/>
                          </a:schemeClr>
                        </a:solidFill>
                      </a:defRPr>
                    </a:lvl1pPr>
                  </a:lstStyle>
                  <a:p>
                    <a:r>
                      <a:rPr dirty="0"/>
                      <a:t>GPU</a:t>
                    </a:r>
                  </a:p>
                </p:txBody>
              </p:sp>
            </p:grpSp>
            <p:grpSp>
              <p:nvGrpSpPr>
                <p:cNvPr id="145" name="Group 144">
                  <a:extLst>
                    <a:ext uri="{FF2B5EF4-FFF2-40B4-BE49-F238E27FC236}">
                      <a16:creationId xmlns:a16="http://schemas.microsoft.com/office/drawing/2014/main" id="{9B8E838B-A3CE-3144-85F6-DB812FE54FD1}"/>
                    </a:ext>
                  </a:extLst>
                </p:cNvPr>
                <p:cNvGrpSpPr/>
                <p:nvPr/>
              </p:nvGrpSpPr>
              <p:grpSpPr>
                <a:xfrm>
                  <a:off x="1844479" y="2434632"/>
                  <a:ext cx="190447" cy="610448"/>
                  <a:chOff x="1434425" y="2432440"/>
                  <a:chExt cx="190447" cy="610448"/>
                </a:xfrm>
              </p:grpSpPr>
              <p:sp>
                <p:nvSpPr>
                  <p:cNvPr id="146" name="Shape 208">
                    <a:extLst>
                      <a:ext uri="{FF2B5EF4-FFF2-40B4-BE49-F238E27FC236}">
                        <a16:creationId xmlns:a16="http://schemas.microsoft.com/office/drawing/2014/main" id="{B21C8A9F-7129-0C4E-AE4B-5CD441CAC170}"/>
                      </a:ext>
                    </a:extLst>
                  </p:cNvPr>
                  <p:cNvSpPr/>
                  <p:nvPr/>
                </p:nvSpPr>
                <p:spPr>
                  <a:xfrm rot="16200000">
                    <a:off x="1224425" y="2642440"/>
                    <a:ext cx="610448" cy="190447"/>
                  </a:xfrm>
                  <a:prstGeom prst="rect">
                    <a:avLst/>
                  </a:prstGeom>
                  <a:gradFill flip="none" rotWithShape="1">
                    <a:gsLst>
                      <a:gs pos="0">
                        <a:srgbClr val="00004B"/>
                      </a:gs>
                      <a:gs pos="80000">
                        <a:srgbClr val="000063"/>
                      </a:gs>
                      <a:gs pos="100000">
                        <a:srgbClr val="000063"/>
                      </a:gs>
                    </a:gsLst>
                    <a:lin ang="16200000" scaled="0"/>
                  </a:gradFill>
                  <a:ln w="9525" cap="flat">
                    <a:solidFill>
                      <a:schemeClr val="bg1"/>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sz="1600">
                        <a:solidFill>
                          <a:schemeClr val="accent3">
                            <a:lumOff val="44000"/>
                          </a:schemeClr>
                        </a:solidFill>
                      </a:defRPr>
                    </a:pPr>
                    <a:endParaRPr/>
                  </a:p>
                </p:txBody>
              </p:sp>
              <p:sp>
                <p:nvSpPr>
                  <p:cNvPr id="147" name="Shape 209">
                    <a:extLst>
                      <a:ext uri="{FF2B5EF4-FFF2-40B4-BE49-F238E27FC236}">
                        <a16:creationId xmlns:a16="http://schemas.microsoft.com/office/drawing/2014/main" id="{69DB72B1-D8B8-4542-8537-B1DE0C256D67}"/>
                      </a:ext>
                    </a:extLst>
                  </p:cNvPr>
                  <p:cNvSpPr/>
                  <p:nvPr/>
                </p:nvSpPr>
                <p:spPr>
                  <a:xfrm rot="16200000">
                    <a:off x="1301192" y="2676054"/>
                    <a:ext cx="456914" cy="12322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solidFill>
                          <a:schemeClr val="accent3">
                            <a:lumOff val="44000"/>
                          </a:schemeClr>
                        </a:solidFill>
                      </a:defRPr>
                    </a:lvl1pPr>
                  </a:lstStyle>
                  <a:p>
                    <a:r>
                      <a:rPr dirty="0"/>
                      <a:t>GPU</a:t>
                    </a:r>
                  </a:p>
                </p:txBody>
              </p:sp>
            </p:grpSp>
          </p:grpSp>
        </p:grpSp>
        <p:grpSp>
          <p:nvGrpSpPr>
            <p:cNvPr id="127" name="Group 126">
              <a:extLst>
                <a:ext uri="{FF2B5EF4-FFF2-40B4-BE49-F238E27FC236}">
                  <a16:creationId xmlns:a16="http://schemas.microsoft.com/office/drawing/2014/main" id="{4DCC7444-F887-A24E-B3ED-178BCD46C55D}"/>
                </a:ext>
              </a:extLst>
            </p:cNvPr>
            <p:cNvGrpSpPr/>
            <p:nvPr/>
          </p:nvGrpSpPr>
          <p:grpSpPr>
            <a:xfrm>
              <a:off x="1779323" y="1966850"/>
              <a:ext cx="624620" cy="1142909"/>
              <a:chOff x="1434425" y="1902171"/>
              <a:chExt cx="624620" cy="1142909"/>
            </a:xfrm>
          </p:grpSpPr>
          <p:grpSp>
            <p:nvGrpSpPr>
              <p:cNvPr id="128" name="Group 193">
                <a:extLst>
                  <a:ext uri="{FF2B5EF4-FFF2-40B4-BE49-F238E27FC236}">
                    <a16:creationId xmlns:a16="http://schemas.microsoft.com/office/drawing/2014/main" id="{CF9D18E7-D846-BC47-9378-6D2D4504A39E}"/>
                  </a:ext>
                </a:extLst>
              </p:cNvPr>
              <p:cNvGrpSpPr/>
              <p:nvPr/>
            </p:nvGrpSpPr>
            <p:grpSpPr>
              <a:xfrm>
                <a:off x="1443456" y="1902171"/>
                <a:ext cx="610448" cy="523260"/>
                <a:chOff x="0" y="-1"/>
                <a:chExt cx="609600" cy="522289"/>
              </a:xfrm>
            </p:grpSpPr>
            <p:sp>
              <p:nvSpPr>
                <p:cNvPr id="139" name="Shape 191">
                  <a:extLst>
                    <a:ext uri="{FF2B5EF4-FFF2-40B4-BE49-F238E27FC236}">
                      <a16:creationId xmlns:a16="http://schemas.microsoft.com/office/drawing/2014/main" id="{F596DF8E-FF39-5042-9380-E2C6B6AC1F6A}"/>
                    </a:ext>
                  </a:extLst>
                </p:cNvPr>
                <p:cNvSpPr/>
                <p:nvPr/>
              </p:nvSpPr>
              <p:spPr>
                <a:xfrm>
                  <a:off x="0" y="-1"/>
                  <a:ext cx="609600" cy="522289"/>
                </a:xfrm>
                <a:prstGeom prst="rect">
                  <a:avLst/>
                </a:prstGeom>
                <a:gradFill flip="none" rotWithShape="1">
                  <a:gsLst>
                    <a:gs pos="0">
                      <a:srgbClr val="15A7A7"/>
                    </a:gs>
                    <a:gs pos="80000">
                      <a:srgbClr val="1BDCDC"/>
                    </a:gs>
                    <a:gs pos="100000">
                      <a:srgbClr val="18E0E0"/>
                    </a:gs>
                  </a:gsLst>
                  <a:lin ang="16200000" scaled="0"/>
                </a:gradFill>
                <a:ln w="9525" cap="flat">
                  <a:solidFill>
                    <a:srgbClr val="2ECBCB"/>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sz="1600">
                      <a:solidFill>
                        <a:schemeClr val="accent3">
                          <a:lumOff val="44000"/>
                        </a:schemeClr>
                      </a:solidFill>
                    </a:defRPr>
                  </a:pPr>
                  <a:endParaRPr/>
                </a:p>
              </p:txBody>
            </p:sp>
            <p:sp>
              <p:nvSpPr>
                <p:cNvPr id="140" name="Shape 192">
                  <a:extLst>
                    <a:ext uri="{FF2B5EF4-FFF2-40B4-BE49-F238E27FC236}">
                      <a16:creationId xmlns:a16="http://schemas.microsoft.com/office/drawing/2014/main" id="{594E5B9F-0790-5542-9272-1BDA1561F961}"/>
                    </a:ext>
                  </a:extLst>
                </p:cNvPr>
                <p:cNvSpPr/>
                <p:nvPr/>
              </p:nvSpPr>
              <p:spPr>
                <a:xfrm>
                  <a:off x="81413" y="92182"/>
                  <a:ext cx="446775" cy="3379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solidFill>
                        <a:schemeClr val="accent3">
                          <a:lumOff val="44000"/>
                        </a:schemeClr>
                      </a:solidFill>
                    </a:defRPr>
                  </a:lvl1pPr>
                </a:lstStyle>
                <a:p>
                  <a:r>
                    <a:t>CPU</a:t>
                  </a:r>
                </a:p>
              </p:txBody>
            </p:sp>
          </p:grpSp>
          <p:grpSp>
            <p:nvGrpSpPr>
              <p:cNvPr id="129" name="Group 128">
                <a:extLst>
                  <a:ext uri="{FF2B5EF4-FFF2-40B4-BE49-F238E27FC236}">
                    <a16:creationId xmlns:a16="http://schemas.microsoft.com/office/drawing/2014/main" id="{A26E0197-72BA-E643-B960-B82F12845F4B}"/>
                  </a:ext>
                </a:extLst>
              </p:cNvPr>
              <p:cNvGrpSpPr/>
              <p:nvPr/>
            </p:nvGrpSpPr>
            <p:grpSpPr>
              <a:xfrm>
                <a:off x="1434425" y="2432440"/>
                <a:ext cx="624620" cy="612640"/>
                <a:chOff x="1434425" y="2432440"/>
                <a:chExt cx="600501" cy="612640"/>
              </a:xfrm>
            </p:grpSpPr>
            <p:grpSp>
              <p:nvGrpSpPr>
                <p:cNvPr id="130" name="Group 129">
                  <a:extLst>
                    <a:ext uri="{FF2B5EF4-FFF2-40B4-BE49-F238E27FC236}">
                      <a16:creationId xmlns:a16="http://schemas.microsoft.com/office/drawing/2014/main" id="{92F567ED-3326-3F4F-B342-850A34D5C63E}"/>
                    </a:ext>
                  </a:extLst>
                </p:cNvPr>
                <p:cNvGrpSpPr/>
                <p:nvPr/>
              </p:nvGrpSpPr>
              <p:grpSpPr>
                <a:xfrm>
                  <a:off x="1434425" y="2432440"/>
                  <a:ext cx="190447" cy="610448"/>
                  <a:chOff x="1434425" y="2432440"/>
                  <a:chExt cx="190447" cy="610448"/>
                </a:xfrm>
              </p:grpSpPr>
              <p:sp>
                <p:nvSpPr>
                  <p:cNvPr id="137" name="Shape 208">
                    <a:extLst>
                      <a:ext uri="{FF2B5EF4-FFF2-40B4-BE49-F238E27FC236}">
                        <a16:creationId xmlns:a16="http://schemas.microsoft.com/office/drawing/2014/main" id="{D36C2E16-31FE-074B-88F9-E96D6A3AE816}"/>
                      </a:ext>
                    </a:extLst>
                  </p:cNvPr>
                  <p:cNvSpPr/>
                  <p:nvPr/>
                </p:nvSpPr>
                <p:spPr>
                  <a:xfrm rot="16200000">
                    <a:off x="1224425" y="2642440"/>
                    <a:ext cx="610448" cy="190447"/>
                  </a:xfrm>
                  <a:prstGeom prst="rect">
                    <a:avLst/>
                  </a:prstGeom>
                  <a:gradFill flip="none" rotWithShape="1">
                    <a:gsLst>
                      <a:gs pos="0">
                        <a:srgbClr val="00004B"/>
                      </a:gs>
                      <a:gs pos="80000">
                        <a:srgbClr val="000063"/>
                      </a:gs>
                      <a:gs pos="100000">
                        <a:srgbClr val="000063"/>
                      </a:gs>
                    </a:gsLst>
                    <a:lin ang="16200000" scaled="0"/>
                  </a:gradFill>
                  <a:ln w="9525" cap="flat">
                    <a:solidFill>
                      <a:schemeClr val="bg1"/>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sz="1600">
                        <a:solidFill>
                          <a:schemeClr val="accent3">
                            <a:lumOff val="44000"/>
                          </a:schemeClr>
                        </a:solidFill>
                      </a:defRPr>
                    </a:pPr>
                    <a:endParaRPr/>
                  </a:p>
                </p:txBody>
              </p:sp>
              <p:sp>
                <p:nvSpPr>
                  <p:cNvPr id="138" name="Shape 209">
                    <a:extLst>
                      <a:ext uri="{FF2B5EF4-FFF2-40B4-BE49-F238E27FC236}">
                        <a16:creationId xmlns:a16="http://schemas.microsoft.com/office/drawing/2014/main" id="{14B222F5-7D9E-2B43-AA15-7DAE72DBF147}"/>
                      </a:ext>
                    </a:extLst>
                  </p:cNvPr>
                  <p:cNvSpPr/>
                  <p:nvPr/>
                </p:nvSpPr>
                <p:spPr>
                  <a:xfrm rot="16200000">
                    <a:off x="1301192" y="2676054"/>
                    <a:ext cx="456914" cy="12322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solidFill>
                          <a:schemeClr val="accent3">
                            <a:lumOff val="44000"/>
                          </a:schemeClr>
                        </a:solidFill>
                      </a:defRPr>
                    </a:lvl1pPr>
                  </a:lstStyle>
                  <a:p>
                    <a:r>
                      <a:rPr dirty="0"/>
                      <a:t>GPU</a:t>
                    </a:r>
                  </a:p>
                </p:txBody>
              </p:sp>
            </p:grpSp>
            <p:grpSp>
              <p:nvGrpSpPr>
                <p:cNvPr id="131" name="Group 130">
                  <a:extLst>
                    <a:ext uri="{FF2B5EF4-FFF2-40B4-BE49-F238E27FC236}">
                      <a16:creationId xmlns:a16="http://schemas.microsoft.com/office/drawing/2014/main" id="{B8694C1B-0E31-4C4A-96A9-4C53826DC9DD}"/>
                    </a:ext>
                  </a:extLst>
                </p:cNvPr>
                <p:cNvGrpSpPr/>
                <p:nvPr/>
              </p:nvGrpSpPr>
              <p:grpSpPr>
                <a:xfrm>
                  <a:off x="1639452" y="2433536"/>
                  <a:ext cx="190447" cy="610448"/>
                  <a:chOff x="1434425" y="2432440"/>
                  <a:chExt cx="190447" cy="610448"/>
                </a:xfrm>
              </p:grpSpPr>
              <p:sp>
                <p:nvSpPr>
                  <p:cNvPr id="135" name="Shape 208">
                    <a:extLst>
                      <a:ext uri="{FF2B5EF4-FFF2-40B4-BE49-F238E27FC236}">
                        <a16:creationId xmlns:a16="http://schemas.microsoft.com/office/drawing/2014/main" id="{59CBD5D1-DB47-A541-AC54-771177E89038}"/>
                      </a:ext>
                    </a:extLst>
                  </p:cNvPr>
                  <p:cNvSpPr/>
                  <p:nvPr/>
                </p:nvSpPr>
                <p:spPr>
                  <a:xfrm rot="16200000">
                    <a:off x="1224425" y="2642440"/>
                    <a:ext cx="610448" cy="190447"/>
                  </a:xfrm>
                  <a:prstGeom prst="rect">
                    <a:avLst/>
                  </a:prstGeom>
                  <a:gradFill flip="none" rotWithShape="1">
                    <a:gsLst>
                      <a:gs pos="0">
                        <a:srgbClr val="00004B"/>
                      </a:gs>
                      <a:gs pos="80000">
                        <a:srgbClr val="000063"/>
                      </a:gs>
                      <a:gs pos="100000">
                        <a:srgbClr val="000063"/>
                      </a:gs>
                    </a:gsLst>
                    <a:lin ang="16200000" scaled="0"/>
                  </a:gradFill>
                  <a:ln w="9525" cap="flat">
                    <a:solidFill>
                      <a:schemeClr val="bg1"/>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sz="1600">
                        <a:solidFill>
                          <a:schemeClr val="accent3">
                            <a:lumOff val="44000"/>
                          </a:schemeClr>
                        </a:solidFill>
                      </a:defRPr>
                    </a:pPr>
                    <a:endParaRPr/>
                  </a:p>
                </p:txBody>
              </p:sp>
              <p:sp>
                <p:nvSpPr>
                  <p:cNvPr id="136" name="Shape 209">
                    <a:extLst>
                      <a:ext uri="{FF2B5EF4-FFF2-40B4-BE49-F238E27FC236}">
                        <a16:creationId xmlns:a16="http://schemas.microsoft.com/office/drawing/2014/main" id="{804FC045-F550-9D47-81C9-67DC16A26BB0}"/>
                      </a:ext>
                    </a:extLst>
                  </p:cNvPr>
                  <p:cNvSpPr/>
                  <p:nvPr/>
                </p:nvSpPr>
                <p:spPr>
                  <a:xfrm rot="16200000">
                    <a:off x="1301192" y="2676054"/>
                    <a:ext cx="456914" cy="12322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solidFill>
                          <a:schemeClr val="accent3">
                            <a:lumOff val="44000"/>
                          </a:schemeClr>
                        </a:solidFill>
                      </a:defRPr>
                    </a:lvl1pPr>
                  </a:lstStyle>
                  <a:p>
                    <a:r>
                      <a:rPr dirty="0"/>
                      <a:t>GPU</a:t>
                    </a:r>
                  </a:p>
                </p:txBody>
              </p:sp>
            </p:grpSp>
            <p:grpSp>
              <p:nvGrpSpPr>
                <p:cNvPr id="132" name="Group 131">
                  <a:extLst>
                    <a:ext uri="{FF2B5EF4-FFF2-40B4-BE49-F238E27FC236}">
                      <a16:creationId xmlns:a16="http://schemas.microsoft.com/office/drawing/2014/main" id="{22B78BEE-7402-1A44-B160-A8EEB7F3ECA7}"/>
                    </a:ext>
                  </a:extLst>
                </p:cNvPr>
                <p:cNvGrpSpPr/>
                <p:nvPr/>
              </p:nvGrpSpPr>
              <p:grpSpPr>
                <a:xfrm>
                  <a:off x="1844479" y="2434632"/>
                  <a:ext cx="190447" cy="610448"/>
                  <a:chOff x="1434425" y="2432440"/>
                  <a:chExt cx="190447" cy="610448"/>
                </a:xfrm>
              </p:grpSpPr>
              <p:sp>
                <p:nvSpPr>
                  <p:cNvPr id="133" name="Shape 208">
                    <a:extLst>
                      <a:ext uri="{FF2B5EF4-FFF2-40B4-BE49-F238E27FC236}">
                        <a16:creationId xmlns:a16="http://schemas.microsoft.com/office/drawing/2014/main" id="{8AF87329-CDBB-6946-B749-29027AECD59A}"/>
                      </a:ext>
                    </a:extLst>
                  </p:cNvPr>
                  <p:cNvSpPr/>
                  <p:nvPr/>
                </p:nvSpPr>
                <p:spPr>
                  <a:xfrm rot="16200000">
                    <a:off x="1224425" y="2642440"/>
                    <a:ext cx="610448" cy="190447"/>
                  </a:xfrm>
                  <a:prstGeom prst="rect">
                    <a:avLst/>
                  </a:prstGeom>
                  <a:gradFill flip="none" rotWithShape="1">
                    <a:gsLst>
                      <a:gs pos="0">
                        <a:srgbClr val="00004B"/>
                      </a:gs>
                      <a:gs pos="80000">
                        <a:srgbClr val="000063"/>
                      </a:gs>
                      <a:gs pos="100000">
                        <a:srgbClr val="000063"/>
                      </a:gs>
                    </a:gsLst>
                    <a:lin ang="16200000" scaled="0"/>
                  </a:gradFill>
                  <a:ln w="9525" cap="flat">
                    <a:solidFill>
                      <a:schemeClr val="bg1"/>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sz="1600">
                        <a:solidFill>
                          <a:schemeClr val="accent3">
                            <a:lumOff val="44000"/>
                          </a:schemeClr>
                        </a:solidFill>
                      </a:defRPr>
                    </a:pPr>
                    <a:endParaRPr/>
                  </a:p>
                </p:txBody>
              </p:sp>
              <p:sp>
                <p:nvSpPr>
                  <p:cNvPr id="134" name="Shape 209">
                    <a:extLst>
                      <a:ext uri="{FF2B5EF4-FFF2-40B4-BE49-F238E27FC236}">
                        <a16:creationId xmlns:a16="http://schemas.microsoft.com/office/drawing/2014/main" id="{9857BB2E-866B-4C4E-858B-06B3783F05F0}"/>
                      </a:ext>
                    </a:extLst>
                  </p:cNvPr>
                  <p:cNvSpPr/>
                  <p:nvPr/>
                </p:nvSpPr>
                <p:spPr>
                  <a:xfrm rot="16200000">
                    <a:off x="1301192" y="2676054"/>
                    <a:ext cx="456914" cy="12322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solidFill>
                          <a:schemeClr val="accent3">
                            <a:lumOff val="44000"/>
                          </a:schemeClr>
                        </a:solidFill>
                      </a:defRPr>
                    </a:lvl1pPr>
                  </a:lstStyle>
                  <a:p>
                    <a:r>
                      <a:rPr dirty="0"/>
                      <a:t>GPU</a:t>
                    </a:r>
                  </a:p>
                </p:txBody>
              </p:sp>
            </p:grpSp>
          </p:grpSp>
        </p:grpSp>
      </p:grpSp>
    </p:spTree>
    <p:extLst>
      <p:ext uri="{BB962C8B-B14F-4D97-AF65-F5344CB8AC3E}">
        <p14:creationId xmlns:p14="http://schemas.microsoft.com/office/powerpoint/2010/main" val="1115773840"/>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D7BB7-FCEC-8440-B9F9-D21ABDC3C9D0}"/>
              </a:ext>
            </a:extLst>
          </p:cNvPr>
          <p:cNvSpPr>
            <a:spLocks noGrp="1"/>
          </p:cNvSpPr>
          <p:nvPr>
            <p:ph type="title"/>
          </p:nvPr>
        </p:nvSpPr>
        <p:spPr/>
        <p:txBody>
          <a:bodyPr/>
          <a:lstStyle/>
          <a:p>
            <a:r>
              <a:rPr lang="en-US" dirty="0"/>
              <a:t>Summit Node Structure</a:t>
            </a:r>
          </a:p>
        </p:txBody>
      </p:sp>
      <p:pic>
        <p:nvPicPr>
          <p:cNvPr id="3" name="Picture 2">
            <a:extLst>
              <a:ext uri="{FF2B5EF4-FFF2-40B4-BE49-F238E27FC236}">
                <a16:creationId xmlns:a16="http://schemas.microsoft.com/office/drawing/2014/main" id="{025A8F7D-35D2-0C4E-AD13-93EECFEDB74B}"/>
              </a:ext>
            </a:extLst>
          </p:cNvPr>
          <p:cNvPicPr>
            <a:picLocks noChangeAspect="1"/>
          </p:cNvPicPr>
          <p:nvPr/>
        </p:nvPicPr>
        <p:blipFill>
          <a:blip r:embed="rId2"/>
          <a:stretch>
            <a:fillRect/>
          </a:stretch>
        </p:blipFill>
        <p:spPr>
          <a:xfrm>
            <a:off x="319597" y="1191656"/>
            <a:ext cx="6488493" cy="5115927"/>
          </a:xfrm>
          <a:prstGeom prst="rect">
            <a:avLst/>
          </a:prstGeom>
        </p:spPr>
      </p:pic>
    </p:spTree>
    <p:extLst>
      <p:ext uri="{BB962C8B-B14F-4D97-AF65-F5344CB8AC3E}">
        <p14:creationId xmlns:p14="http://schemas.microsoft.com/office/powerpoint/2010/main" val="14543401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a:spLocks noGrp="1"/>
          </p:cNvSpPr>
          <p:nvPr>
            <p:ph type="title"/>
          </p:nvPr>
        </p:nvSpPr>
        <p:spPr>
          <a:xfrm>
            <a:off x="405376" y="248176"/>
            <a:ext cx="8716368" cy="780911"/>
          </a:xfrm>
          <a:prstGeom prst="rect">
            <a:avLst/>
          </a:prstGeom>
        </p:spPr>
        <p:txBody>
          <a:bodyPr/>
          <a:lstStyle/>
          <a:p>
            <a:r>
              <a:rPr lang="en-US" dirty="0"/>
              <a:t>Summit</a:t>
            </a:r>
            <a:r>
              <a:rPr dirty="0"/>
              <a:t> Node Structure: CPU</a:t>
            </a:r>
          </a:p>
        </p:txBody>
      </p:sp>
      <p:sp>
        <p:nvSpPr>
          <p:cNvPr id="222" name="Shape 222"/>
          <p:cNvSpPr>
            <a:spLocks noGrp="1"/>
          </p:cNvSpPr>
          <p:nvPr>
            <p:ph type="body" sz="half" idx="1"/>
          </p:nvPr>
        </p:nvSpPr>
        <p:spPr>
          <a:xfrm>
            <a:off x="290917" y="4039731"/>
            <a:ext cx="8306222" cy="2404753"/>
          </a:xfrm>
          <a:prstGeom prst="rect">
            <a:avLst/>
          </a:prstGeom>
        </p:spPr>
        <p:txBody>
          <a:bodyPr/>
          <a:lstStyle/>
          <a:p>
            <a:r>
              <a:rPr dirty="0"/>
              <a:t>CPU</a:t>
            </a:r>
          </a:p>
          <a:p>
            <a:pPr marL="738976" lvl="1" indent="-243167">
              <a:spcBef>
                <a:spcPts val="601"/>
              </a:spcBef>
              <a:buClr>
                <a:srgbClr val="660033"/>
              </a:buClr>
              <a:buFont typeface="Wingdings"/>
              <a:defRPr sz="2000">
                <a:solidFill>
                  <a:srgbClr val="000066"/>
                </a:solidFill>
                <a:effectLst/>
              </a:defRPr>
            </a:pPr>
            <a:r>
              <a:rPr lang="en-US" dirty="0"/>
              <a:t>22 </a:t>
            </a:r>
            <a:r>
              <a:rPr dirty="0"/>
              <a:t>cores sharing common memory</a:t>
            </a:r>
          </a:p>
          <a:p>
            <a:pPr marL="738976" lvl="1" indent="-243167">
              <a:spcBef>
                <a:spcPts val="601"/>
              </a:spcBef>
              <a:buClr>
                <a:srgbClr val="660033"/>
              </a:buClr>
              <a:buFont typeface="Wingdings"/>
              <a:defRPr sz="2000">
                <a:solidFill>
                  <a:srgbClr val="000066"/>
                </a:solidFill>
                <a:effectLst/>
              </a:defRPr>
            </a:pPr>
            <a:r>
              <a:rPr dirty="0"/>
              <a:t>Supports multithreaded programming</a:t>
            </a:r>
            <a:endParaRPr lang="en-US" dirty="0"/>
          </a:p>
          <a:p>
            <a:pPr marL="738976" lvl="1" indent="-243167">
              <a:spcBef>
                <a:spcPts val="601"/>
              </a:spcBef>
              <a:buClr>
                <a:srgbClr val="660033"/>
              </a:buClr>
              <a:buFont typeface="Wingdings"/>
              <a:defRPr sz="2000">
                <a:solidFill>
                  <a:srgbClr val="000066"/>
                </a:solidFill>
                <a:effectLst/>
              </a:defRPr>
            </a:pPr>
            <a:r>
              <a:rPr lang="en-US" dirty="0"/>
              <a:t>Connects to three GPUs</a:t>
            </a:r>
          </a:p>
          <a:p>
            <a:pPr marL="738976" lvl="1" indent="-243167">
              <a:spcBef>
                <a:spcPts val="601"/>
              </a:spcBef>
              <a:buClr>
                <a:srgbClr val="660033"/>
              </a:buClr>
              <a:buFont typeface="Wingdings"/>
              <a:defRPr sz="2000">
                <a:solidFill>
                  <a:srgbClr val="000066"/>
                </a:solidFill>
                <a:effectLst/>
              </a:defRPr>
            </a:pPr>
            <a:r>
              <a:rPr lang="en-US" dirty="0"/>
              <a:t>Connects to interconnection network</a:t>
            </a:r>
            <a:endParaRPr dirty="0"/>
          </a:p>
        </p:txBody>
      </p:sp>
      <p:grpSp>
        <p:nvGrpSpPr>
          <p:cNvPr id="226" name="Group 226"/>
          <p:cNvGrpSpPr/>
          <p:nvPr/>
        </p:nvGrpSpPr>
        <p:grpSpPr>
          <a:xfrm>
            <a:off x="5960299" y="1200921"/>
            <a:ext cx="2212873" cy="2519265"/>
            <a:chOff x="0" y="0"/>
            <a:chExt cx="2209800" cy="2514600"/>
          </a:xfrm>
        </p:grpSpPr>
        <p:sp>
          <p:nvSpPr>
            <p:cNvPr id="224" name="Shape 224"/>
            <p:cNvSpPr/>
            <p:nvPr/>
          </p:nvSpPr>
          <p:spPr>
            <a:xfrm>
              <a:off x="0" y="0"/>
              <a:ext cx="2209800" cy="2514600"/>
            </a:xfrm>
            <a:prstGeom prst="rect">
              <a:avLst/>
            </a:prstGeom>
            <a:solidFill>
              <a:srgbClr val="FFCCFF"/>
            </a:solidFill>
            <a:ln w="19050" cap="flat">
              <a:solidFill>
                <a:srgbClr val="003300"/>
              </a:solidFill>
              <a:prstDash val="solid"/>
              <a:miter lim="800000"/>
            </a:ln>
            <a:effectLst/>
          </p:spPr>
          <p:txBody>
            <a:bodyPr wrap="square" lIns="45719" tIns="45719" rIns="45719" bIns="45719" numCol="1" anchor="ctr">
              <a:noAutofit/>
            </a:bodyPr>
            <a:lstStyle/>
            <a:p>
              <a:pPr algn="ctr">
                <a:defRPr sz="2400">
                  <a:latin typeface="Arial"/>
                  <a:ea typeface="Arial"/>
                  <a:cs typeface="Arial"/>
                  <a:sym typeface="Arial"/>
                </a:defRPr>
              </a:pPr>
              <a:endParaRPr/>
            </a:p>
          </p:txBody>
        </p:sp>
        <p:sp>
          <p:nvSpPr>
            <p:cNvPr id="225" name="Shape 225"/>
            <p:cNvSpPr/>
            <p:nvPr/>
          </p:nvSpPr>
          <p:spPr>
            <a:xfrm>
              <a:off x="463310" y="842572"/>
              <a:ext cx="1283181" cy="8294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sz="2400">
                  <a:latin typeface="Arial"/>
                  <a:ea typeface="Arial"/>
                  <a:cs typeface="Arial"/>
                  <a:sym typeface="Arial"/>
                </a:defRPr>
              </a:pPr>
              <a:r>
                <a:t>DRAM</a:t>
              </a:r>
            </a:p>
            <a:p>
              <a:pPr algn="ctr">
                <a:defRPr sz="2400">
                  <a:latin typeface="Arial"/>
                  <a:ea typeface="Arial"/>
                  <a:cs typeface="Arial"/>
                  <a:sym typeface="Arial"/>
                </a:defRPr>
              </a:pPr>
              <a:r>
                <a:t>Memory</a:t>
              </a:r>
            </a:p>
          </p:txBody>
        </p:sp>
      </p:grpSp>
      <p:sp>
        <p:nvSpPr>
          <p:cNvPr id="227" name="Shape 227"/>
          <p:cNvSpPr/>
          <p:nvPr/>
        </p:nvSpPr>
        <p:spPr>
          <a:xfrm>
            <a:off x="5426157" y="2422431"/>
            <a:ext cx="534142" cy="152683"/>
          </a:xfrm>
          <a:prstGeom prst="leftRightArrow">
            <a:avLst>
              <a:gd name="adj1" fmla="val 50000"/>
              <a:gd name="adj2" fmla="val 50000"/>
            </a:avLst>
          </a:prstGeom>
          <a:ln w="19050">
            <a:solidFill>
              <a:srgbClr val="003300"/>
            </a:solidFill>
            <a:tailEnd type="triangle"/>
          </a:ln>
        </p:spPr>
        <p:txBody>
          <a:bodyPr lIns="45466" tIns="45467" rIns="45466" bIns="45467" anchor="ctr"/>
          <a:lstStyle/>
          <a:p>
            <a:pPr>
              <a:defRPr>
                <a:latin typeface="Arial"/>
                <a:ea typeface="Arial"/>
                <a:cs typeface="Arial"/>
                <a:sym typeface="Arial"/>
              </a:defRPr>
            </a:pPr>
            <a:endParaRPr/>
          </a:p>
        </p:txBody>
      </p:sp>
      <p:pic>
        <p:nvPicPr>
          <p:cNvPr id="22532" name="Picture 4" descr="https://www.extremetech.com/wp-content/uploads/2018/03/Power9-1.png">
            <a:extLst>
              <a:ext uri="{FF2B5EF4-FFF2-40B4-BE49-F238E27FC236}">
                <a16:creationId xmlns:a16="http://schemas.microsoft.com/office/drawing/2014/main" id="{CE1E8BED-C139-A847-9AE1-4DB7CF8AC3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250" t="16420" r="32997" b="25527"/>
          <a:stretch/>
        </p:blipFill>
        <p:spPr bwMode="auto">
          <a:xfrm>
            <a:off x="2615846" y="1209955"/>
            <a:ext cx="2806493" cy="259530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6FF0653C-5156-9044-9CB6-69DD4DD9427C}"/>
              </a:ext>
            </a:extLst>
          </p:cNvPr>
          <p:cNvGrpSpPr/>
          <p:nvPr/>
        </p:nvGrpSpPr>
        <p:grpSpPr>
          <a:xfrm>
            <a:off x="732831" y="1047560"/>
            <a:ext cx="1890944" cy="543460"/>
            <a:chOff x="-350244" y="1287262"/>
            <a:chExt cx="1890944" cy="543460"/>
          </a:xfrm>
        </p:grpSpPr>
        <p:sp>
          <p:nvSpPr>
            <p:cNvPr id="10" name="Shape 227">
              <a:extLst>
                <a:ext uri="{FF2B5EF4-FFF2-40B4-BE49-F238E27FC236}">
                  <a16:creationId xmlns:a16="http://schemas.microsoft.com/office/drawing/2014/main" id="{9F39EC18-CD1A-8041-89D7-51A3342A312E}"/>
                </a:ext>
              </a:extLst>
            </p:cNvPr>
            <p:cNvSpPr/>
            <p:nvPr/>
          </p:nvSpPr>
          <p:spPr>
            <a:xfrm>
              <a:off x="1006558" y="1482651"/>
              <a:ext cx="534142" cy="152683"/>
            </a:xfrm>
            <a:prstGeom prst="leftRightArrow">
              <a:avLst>
                <a:gd name="adj1" fmla="val 50000"/>
                <a:gd name="adj2" fmla="val 50000"/>
              </a:avLst>
            </a:prstGeom>
            <a:ln w="19050">
              <a:solidFill>
                <a:srgbClr val="003300"/>
              </a:solidFill>
              <a:tailEnd type="triangle"/>
            </a:ln>
          </p:spPr>
          <p:txBody>
            <a:bodyPr lIns="45466" tIns="45467" rIns="45466" bIns="45467" anchor="ctr"/>
            <a:lstStyle/>
            <a:p>
              <a:pPr>
                <a:defRPr>
                  <a:latin typeface="Arial"/>
                  <a:ea typeface="Arial"/>
                  <a:cs typeface="Arial"/>
                  <a:sym typeface="Arial"/>
                </a:defRPr>
              </a:pPr>
              <a:endParaRPr/>
            </a:p>
          </p:txBody>
        </p:sp>
        <p:grpSp>
          <p:nvGrpSpPr>
            <p:cNvPr id="11" name="Group 226">
              <a:extLst>
                <a:ext uri="{FF2B5EF4-FFF2-40B4-BE49-F238E27FC236}">
                  <a16:creationId xmlns:a16="http://schemas.microsoft.com/office/drawing/2014/main" id="{6FE82320-49BD-BD40-AD43-A7ECC1DCF814}"/>
                </a:ext>
              </a:extLst>
            </p:cNvPr>
            <p:cNvGrpSpPr/>
            <p:nvPr/>
          </p:nvGrpSpPr>
          <p:grpSpPr>
            <a:xfrm>
              <a:off x="-350244" y="1287262"/>
              <a:ext cx="1335665" cy="543460"/>
              <a:chOff x="0" y="0"/>
              <a:chExt cx="2209800" cy="2514600"/>
            </a:xfrm>
            <a:solidFill>
              <a:schemeClr val="accent5">
                <a:lumMod val="75000"/>
              </a:schemeClr>
            </a:solidFill>
          </p:grpSpPr>
          <p:sp>
            <p:nvSpPr>
              <p:cNvPr id="12" name="Shape 224">
                <a:extLst>
                  <a:ext uri="{FF2B5EF4-FFF2-40B4-BE49-F238E27FC236}">
                    <a16:creationId xmlns:a16="http://schemas.microsoft.com/office/drawing/2014/main" id="{6E8942AB-7686-6D49-824A-57DCA7C36AD2}"/>
                  </a:ext>
                </a:extLst>
              </p:cNvPr>
              <p:cNvSpPr/>
              <p:nvPr/>
            </p:nvSpPr>
            <p:spPr>
              <a:xfrm>
                <a:off x="0" y="0"/>
                <a:ext cx="2209800" cy="2514600"/>
              </a:xfrm>
              <a:prstGeom prst="rect">
                <a:avLst/>
              </a:prstGeom>
              <a:grpFill/>
              <a:ln w="19050" cap="flat">
                <a:solidFill>
                  <a:srgbClr val="003300"/>
                </a:solidFill>
                <a:prstDash val="solid"/>
                <a:miter lim="800000"/>
              </a:ln>
              <a:effectLst/>
            </p:spPr>
            <p:txBody>
              <a:bodyPr wrap="square" lIns="45719" tIns="45719" rIns="45719" bIns="45719" numCol="1" anchor="ctr">
                <a:noAutofit/>
              </a:bodyPr>
              <a:lstStyle/>
              <a:p>
                <a:pPr algn="ctr">
                  <a:defRPr sz="2400">
                    <a:latin typeface="Arial"/>
                    <a:ea typeface="Arial"/>
                    <a:cs typeface="Arial"/>
                    <a:sym typeface="Arial"/>
                  </a:defRPr>
                </a:pPr>
                <a:endParaRPr/>
              </a:p>
            </p:txBody>
          </p:sp>
          <p:sp>
            <p:nvSpPr>
              <p:cNvPr id="13" name="Shape 225">
                <a:extLst>
                  <a:ext uri="{FF2B5EF4-FFF2-40B4-BE49-F238E27FC236}">
                    <a16:creationId xmlns:a16="http://schemas.microsoft.com/office/drawing/2014/main" id="{A5B97D8A-5EB8-3044-8FF4-794926BB4163}"/>
                  </a:ext>
                </a:extLst>
              </p:cNvPr>
              <p:cNvSpPr/>
              <p:nvPr/>
            </p:nvSpPr>
            <p:spPr>
              <a:xfrm>
                <a:off x="725838" y="1026896"/>
                <a:ext cx="758126" cy="460808"/>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sz="2400">
                    <a:latin typeface="Arial"/>
                    <a:ea typeface="Arial"/>
                    <a:cs typeface="Arial"/>
                    <a:sym typeface="Arial"/>
                  </a:defRPr>
                </a:pPr>
                <a:r>
                  <a:rPr lang="en-US" dirty="0"/>
                  <a:t>GPU</a:t>
                </a:r>
                <a:endParaRPr dirty="0"/>
              </a:p>
            </p:txBody>
          </p:sp>
        </p:grpSp>
      </p:grpSp>
      <p:grpSp>
        <p:nvGrpSpPr>
          <p:cNvPr id="15" name="Group 14">
            <a:extLst>
              <a:ext uri="{FF2B5EF4-FFF2-40B4-BE49-F238E27FC236}">
                <a16:creationId xmlns:a16="http://schemas.microsoft.com/office/drawing/2014/main" id="{6E5632A5-B144-B14A-84F1-2AFAE421A6C7}"/>
              </a:ext>
            </a:extLst>
          </p:cNvPr>
          <p:cNvGrpSpPr/>
          <p:nvPr/>
        </p:nvGrpSpPr>
        <p:grpSpPr>
          <a:xfrm>
            <a:off x="734311" y="1723745"/>
            <a:ext cx="1890944" cy="543460"/>
            <a:chOff x="-350244" y="1287262"/>
            <a:chExt cx="1890944" cy="543460"/>
          </a:xfrm>
        </p:grpSpPr>
        <p:sp>
          <p:nvSpPr>
            <p:cNvPr id="16" name="Shape 227">
              <a:extLst>
                <a:ext uri="{FF2B5EF4-FFF2-40B4-BE49-F238E27FC236}">
                  <a16:creationId xmlns:a16="http://schemas.microsoft.com/office/drawing/2014/main" id="{2EAFA01C-7EF2-414B-807A-5BA2669BC06A}"/>
                </a:ext>
              </a:extLst>
            </p:cNvPr>
            <p:cNvSpPr/>
            <p:nvPr/>
          </p:nvSpPr>
          <p:spPr>
            <a:xfrm>
              <a:off x="1006558" y="1482651"/>
              <a:ext cx="534142" cy="152683"/>
            </a:xfrm>
            <a:prstGeom prst="leftRightArrow">
              <a:avLst>
                <a:gd name="adj1" fmla="val 50000"/>
                <a:gd name="adj2" fmla="val 50000"/>
              </a:avLst>
            </a:prstGeom>
            <a:ln w="19050">
              <a:solidFill>
                <a:srgbClr val="003300"/>
              </a:solidFill>
              <a:tailEnd type="triangle"/>
            </a:ln>
          </p:spPr>
          <p:txBody>
            <a:bodyPr lIns="45466" tIns="45467" rIns="45466" bIns="45467" anchor="ctr"/>
            <a:lstStyle/>
            <a:p>
              <a:pPr>
                <a:defRPr>
                  <a:latin typeface="Arial"/>
                  <a:ea typeface="Arial"/>
                  <a:cs typeface="Arial"/>
                  <a:sym typeface="Arial"/>
                </a:defRPr>
              </a:pPr>
              <a:endParaRPr/>
            </a:p>
          </p:txBody>
        </p:sp>
        <p:grpSp>
          <p:nvGrpSpPr>
            <p:cNvPr id="17" name="Group 226">
              <a:extLst>
                <a:ext uri="{FF2B5EF4-FFF2-40B4-BE49-F238E27FC236}">
                  <a16:creationId xmlns:a16="http://schemas.microsoft.com/office/drawing/2014/main" id="{E201D29A-45B7-2A46-8731-06E49769A6E7}"/>
                </a:ext>
              </a:extLst>
            </p:cNvPr>
            <p:cNvGrpSpPr/>
            <p:nvPr/>
          </p:nvGrpSpPr>
          <p:grpSpPr>
            <a:xfrm>
              <a:off x="-350244" y="1287262"/>
              <a:ext cx="1335665" cy="543460"/>
              <a:chOff x="0" y="0"/>
              <a:chExt cx="2209800" cy="2514600"/>
            </a:xfrm>
            <a:solidFill>
              <a:schemeClr val="accent5">
                <a:lumMod val="75000"/>
              </a:schemeClr>
            </a:solidFill>
          </p:grpSpPr>
          <p:sp>
            <p:nvSpPr>
              <p:cNvPr id="18" name="Shape 224">
                <a:extLst>
                  <a:ext uri="{FF2B5EF4-FFF2-40B4-BE49-F238E27FC236}">
                    <a16:creationId xmlns:a16="http://schemas.microsoft.com/office/drawing/2014/main" id="{ACA0DF31-3C11-9443-9C5B-00A826C19A89}"/>
                  </a:ext>
                </a:extLst>
              </p:cNvPr>
              <p:cNvSpPr/>
              <p:nvPr/>
            </p:nvSpPr>
            <p:spPr>
              <a:xfrm>
                <a:off x="0" y="0"/>
                <a:ext cx="2209800" cy="2514600"/>
              </a:xfrm>
              <a:prstGeom prst="rect">
                <a:avLst/>
              </a:prstGeom>
              <a:grpFill/>
              <a:ln w="19050" cap="flat">
                <a:solidFill>
                  <a:srgbClr val="003300"/>
                </a:solidFill>
                <a:prstDash val="solid"/>
                <a:miter lim="800000"/>
              </a:ln>
              <a:effectLst/>
            </p:spPr>
            <p:txBody>
              <a:bodyPr wrap="square" lIns="45719" tIns="45719" rIns="45719" bIns="45719" numCol="1" anchor="ctr">
                <a:noAutofit/>
              </a:bodyPr>
              <a:lstStyle/>
              <a:p>
                <a:pPr algn="ctr">
                  <a:defRPr sz="2400">
                    <a:latin typeface="Arial"/>
                    <a:ea typeface="Arial"/>
                    <a:cs typeface="Arial"/>
                    <a:sym typeface="Arial"/>
                  </a:defRPr>
                </a:pPr>
                <a:endParaRPr/>
              </a:p>
            </p:txBody>
          </p:sp>
          <p:sp>
            <p:nvSpPr>
              <p:cNvPr id="19" name="Shape 225">
                <a:extLst>
                  <a:ext uri="{FF2B5EF4-FFF2-40B4-BE49-F238E27FC236}">
                    <a16:creationId xmlns:a16="http://schemas.microsoft.com/office/drawing/2014/main" id="{56CA4A67-A949-4945-8F9C-267486983CE0}"/>
                  </a:ext>
                </a:extLst>
              </p:cNvPr>
              <p:cNvSpPr/>
              <p:nvPr/>
            </p:nvSpPr>
            <p:spPr>
              <a:xfrm>
                <a:off x="725838" y="1026896"/>
                <a:ext cx="758126" cy="460808"/>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sz="2400">
                    <a:latin typeface="Arial"/>
                    <a:ea typeface="Arial"/>
                    <a:cs typeface="Arial"/>
                    <a:sym typeface="Arial"/>
                  </a:defRPr>
                </a:pPr>
                <a:r>
                  <a:rPr lang="en-US" dirty="0"/>
                  <a:t>GPU</a:t>
                </a:r>
                <a:endParaRPr dirty="0"/>
              </a:p>
            </p:txBody>
          </p:sp>
        </p:grpSp>
      </p:grpSp>
      <p:grpSp>
        <p:nvGrpSpPr>
          <p:cNvPr id="20" name="Group 19">
            <a:extLst>
              <a:ext uri="{FF2B5EF4-FFF2-40B4-BE49-F238E27FC236}">
                <a16:creationId xmlns:a16="http://schemas.microsoft.com/office/drawing/2014/main" id="{03CF57E1-24BB-034B-8529-B1D95679C325}"/>
              </a:ext>
            </a:extLst>
          </p:cNvPr>
          <p:cNvGrpSpPr/>
          <p:nvPr/>
        </p:nvGrpSpPr>
        <p:grpSpPr>
          <a:xfrm>
            <a:off x="735791" y="2399930"/>
            <a:ext cx="1890944" cy="543460"/>
            <a:chOff x="-350244" y="1287262"/>
            <a:chExt cx="1890944" cy="543460"/>
          </a:xfrm>
        </p:grpSpPr>
        <p:sp>
          <p:nvSpPr>
            <p:cNvPr id="21" name="Shape 227">
              <a:extLst>
                <a:ext uri="{FF2B5EF4-FFF2-40B4-BE49-F238E27FC236}">
                  <a16:creationId xmlns:a16="http://schemas.microsoft.com/office/drawing/2014/main" id="{3AFBC375-BCD2-7B4C-87FE-8A85CADF28E7}"/>
                </a:ext>
              </a:extLst>
            </p:cNvPr>
            <p:cNvSpPr/>
            <p:nvPr/>
          </p:nvSpPr>
          <p:spPr>
            <a:xfrm>
              <a:off x="1006558" y="1482651"/>
              <a:ext cx="534142" cy="152683"/>
            </a:xfrm>
            <a:prstGeom prst="leftRightArrow">
              <a:avLst>
                <a:gd name="adj1" fmla="val 50000"/>
                <a:gd name="adj2" fmla="val 50000"/>
              </a:avLst>
            </a:prstGeom>
            <a:ln w="19050">
              <a:solidFill>
                <a:srgbClr val="003300"/>
              </a:solidFill>
              <a:tailEnd type="triangle"/>
            </a:ln>
          </p:spPr>
          <p:txBody>
            <a:bodyPr lIns="45466" tIns="45467" rIns="45466" bIns="45467" anchor="ctr"/>
            <a:lstStyle/>
            <a:p>
              <a:pPr>
                <a:defRPr>
                  <a:latin typeface="Arial"/>
                  <a:ea typeface="Arial"/>
                  <a:cs typeface="Arial"/>
                  <a:sym typeface="Arial"/>
                </a:defRPr>
              </a:pPr>
              <a:endParaRPr/>
            </a:p>
          </p:txBody>
        </p:sp>
        <p:grpSp>
          <p:nvGrpSpPr>
            <p:cNvPr id="22" name="Group 226">
              <a:extLst>
                <a:ext uri="{FF2B5EF4-FFF2-40B4-BE49-F238E27FC236}">
                  <a16:creationId xmlns:a16="http://schemas.microsoft.com/office/drawing/2014/main" id="{941C3C63-DA10-B84B-A868-356170FCA44E}"/>
                </a:ext>
              </a:extLst>
            </p:cNvPr>
            <p:cNvGrpSpPr/>
            <p:nvPr/>
          </p:nvGrpSpPr>
          <p:grpSpPr>
            <a:xfrm>
              <a:off x="-350244" y="1287262"/>
              <a:ext cx="1335665" cy="543460"/>
              <a:chOff x="0" y="0"/>
              <a:chExt cx="2209800" cy="2514600"/>
            </a:xfrm>
            <a:solidFill>
              <a:schemeClr val="accent5">
                <a:lumMod val="75000"/>
              </a:schemeClr>
            </a:solidFill>
          </p:grpSpPr>
          <p:sp>
            <p:nvSpPr>
              <p:cNvPr id="23" name="Shape 224">
                <a:extLst>
                  <a:ext uri="{FF2B5EF4-FFF2-40B4-BE49-F238E27FC236}">
                    <a16:creationId xmlns:a16="http://schemas.microsoft.com/office/drawing/2014/main" id="{F6595897-9EA4-9B47-8EB7-E6419209797A}"/>
                  </a:ext>
                </a:extLst>
              </p:cNvPr>
              <p:cNvSpPr/>
              <p:nvPr/>
            </p:nvSpPr>
            <p:spPr>
              <a:xfrm>
                <a:off x="0" y="0"/>
                <a:ext cx="2209800" cy="2514600"/>
              </a:xfrm>
              <a:prstGeom prst="rect">
                <a:avLst/>
              </a:prstGeom>
              <a:grpFill/>
              <a:ln w="19050" cap="flat">
                <a:solidFill>
                  <a:srgbClr val="003300"/>
                </a:solidFill>
                <a:prstDash val="solid"/>
                <a:miter lim="800000"/>
              </a:ln>
              <a:effectLst/>
            </p:spPr>
            <p:txBody>
              <a:bodyPr wrap="square" lIns="45719" tIns="45719" rIns="45719" bIns="45719" numCol="1" anchor="ctr">
                <a:noAutofit/>
              </a:bodyPr>
              <a:lstStyle/>
              <a:p>
                <a:pPr algn="ctr">
                  <a:defRPr sz="2400">
                    <a:latin typeface="Arial"/>
                    <a:ea typeface="Arial"/>
                    <a:cs typeface="Arial"/>
                    <a:sym typeface="Arial"/>
                  </a:defRPr>
                </a:pPr>
                <a:endParaRPr/>
              </a:p>
            </p:txBody>
          </p:sp>
          <p:sp>
            <p:nvSpPr>
              <p:cNvPr id="24" name="Shape 225">
                <a:extLst>
                  <a:ext uri="{FF2B5EF4-FFF2-40B4-BE49-F238E27FC236}">
                    <a16:creationId xmlns:a16="http://schemas.microsoft.com/office/drawing/2014/main" id="{F65340E6-6AE6-CD43-929A-77EAF73E9B66}"/>
                  </a:ext>
                </a:extLst>
              </p:cNvPr>
              <p:cNvSpPr/>
              <p:nvPr/>
            </p:nvSpPr>
            <p:spPr>
              <a:xfrm>
                <a:off x="725838" y="1026896"/>
                <a:ext cx="758126" cy="460808"/>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sz="2400">
                    <a:latin typeface="Arial"/>
                    <a:ea typeface="Arial"/>
                    <a:cs typeface="Arial"/>
                    <a:sym typeface="Arial"/>
                  </a:defRPr>
                </a:pPr>
                <a:r>
                  <a:rPr lang="en-US" dirty="0"/>
                  <a:t>GPU</a:t>
                </a:r>
                <a:endParaRPr dirty="0"/>
              </a:p>
            </p:txBody>
          </p:sp>
        </p:grpSp>
      </p:grpSp>
      <p:sp>
        <p:nvSpPr>
          <p:cNvPr id="26" name="Shape 227">
            <a:extLst>
              <a:ext uri="{FF2B5EF4-FFF2-40B4-BE49-F238E27FC236}">
                <a16:creationId xmlns:a16="http://schemas.microsoft.com/office/drawing/2014/main" id="{C9648CFC-25A1-0441-ABEF-CF2525A710A6}"/>
              </a:ext>
            </a:extLst>
          </p:cNvPr>
          <p:cNvSpPr/>
          <p:nvPr/>
        </p:nvSpPr>
        <p:spPr>
          <a:xfrm>
            <a:off x="2094073" y="3491001"/>
            <a:ext cx="534142" cy="152683"/>
          </a:xfrm>
          <a:prstGeom prst="leftRightArrow">
            <a:avLst>
              <a:gd name="adj1" fmla="val 50000"/>
              <a:gd name="adj2" fmla="val 50000"/>
            </a:avLst>
          </a:prstGeom>
          <a:ln w="19050">
            <a:solidFill>
              <a:srgbClr val="003300"/>
            </a:solidFill>
            <a:tailEnd type="triangle"/>
          </a:ln>
        </p:spPr>
        <p:txBody>
          <a:bodyPr lIns="45466" tIns="45467" rIns="45466" bIns="45467" anchor="ctr"/>
          <a:lstStyle/>
          <a:p>
            <a:pPr>
              <a:defRPr>
                <a:latin typeface="Arial"/>
                <a:ea typeface="Arial"/>
                <a:cs typeface="Arial"/>
                <a:sym typeface="Arial"/>
              </a:defRPr>
            </a:pPr>
            <a:endParaRPr/>
          </a:p>
        </p:txBody>
      </p:sp>
      <p:sp>
        <p:nvSpPr>
          <p:cNvPr id="3" name="TextBox 2">
            <a:extLst>
              <a:ext uri="{FF2B5EF4-FFF2-40B4-BE49-F238E27FC236}">
                <a16:creationId xmlns:a16="http://schemas.microsoft.com/office/drawing/2014/main" id="{70CF97FA-07FB-4F45-AAAA-50E30388C2E6}"/>
              </a:ext>
            </a:extLst>
          </p:cNvPr>
          <p:cNvSpPr txBox="1"/>
          <p:nvPr/>
        </p:nvSpPr>
        <p:spPr>
          <a:xfrm>
            <a:off x="381739" y="3244177"/>
            <a:ext cx="1698157" cy="646331"/>
          </a:xfrm>
          <a:prstGeom prst="rect">
            <a:avLst/>
          </a:prstGeom>
          <a:noFill/>
        </p:spPr>
        <p:txBody>
          <a:bodyPr wrap="none" rtlCol="0">
            <a:spAutoFit/>
          </a:bodyPr>
          <a:lstStyle/>
          <a:p>
            <a:pPr algn="r"/>
            <a:r>
              <a:rPr lang="en-US" sz="1800" dirty="0">
                <a:latin typeface="Calibri" pitchFamily="34" charset="0"/>
              </a:rPr>
              <a:t>Interconnection</a:t>
            </a:r>
          </a:p>
          <a:p>
            <a:pPr algn="r"/>
            <a:r>
              <a:rPr lang="en-US" sz="1800" dirty="0">
                <a:latin typeface="Calibri" pitchFamily="34" charset="0"/>
              </a:rPr>
              <a:t>Network</a:t>
            </a:r>
          </a:p>
        </p:txBody>
      </p:sp>
    </p:spTree>
    <p:extLst>
      <p:ext uri="{BB962C8B-B14F-4D97-AF65-F5344CB8AC3E}">
        <p14:creationId xmlns:p14="http://schemas.microsoft.com/office/powerpoint/2010/main" val="1491914992"/>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a:spLocks noGrp="1"/>
          </p:cNvSpPr>
          <p:nvPr>
            <p:ph type="sldNum" sz="quarter" idx="4294967295"/>
          </p:nvPr>
        </p:nvSpPr>
        <p:spPr>
          <a:xfrm>
            <a:off x="370333" y="6390072"/>
            <a:ext cx="302182" cy="307765"/>
          </a:xfrm>
          <a:prstGeom prst="rect">
            <a:avLst/>
          </a:prstGeom>
          <a:extLst>
            <a:ext uri="{C572A759-6A51-4108-AA02-DFA0A04FC94B}">
              <ma14:wrappingTextBoxFlag xmlns:ma14="http://schemas.microsoft.com/office/mac/drawingml/2011/main" xmlns="" val="1"/>
            </a:ext>
          </a:extLst>
        </p:spPr>
        <p:txBody>
          <a:bodyPr lIns="90953" tIns="45467" rIns="90953" bIns="45467"/>
          <a:lstStyle>
            <a:lvl1pPr algn="ctr" defTabSz="907931">
              <a:defRPr sz="1400" b="0">
                <a:solidFill>
                  <a:srgbClr val="660033"/>
                </a:solidFill>
                <a:latin typeface="+mn-lt"/>
                <a:ea typeface="+mn-ea"/>
                <a:cs typeface="+mn-cs"/>
                <a:sym typeface="Helvetica"/>
              </a:defRPr>
            </a:lvl1pPr>
          </a:lstStyle>
          <a:p>
            <a:endParaRPr dirty="0"/>
          </a:p>
        </p:txBody>
      </p:sp>
      <p:sp>
        <p:nvSpPr>
          <p:cNvPr id="230" name="Shape 230"/>
          <p:cNvSpPr>
            <a:spLocks noGrp="1"/>
          </p:cNvSpPr>
          <p:nvPr>
            <p:ph type="title"/>
          </p:nvPr>
        </p:nvSpPr>
        <p:spPr>
          <a:xfrm>
            <a:off x="405376" y="248176"/>
            <a:ext cx="8716368" cy="780911"/>
          </a:xfrm>
          <a:prstGeom prst="rect">
            <a:avLst/>
          </a:prstGeom>
        </p:spPr>
        <p:txBody>
          <a:bodyPr/>
          <a:lstStyle/>
          <a:p>
            <a:r>
              <a:rPr lang="en-US" dirty="0"/>
              <a:t>Summit</a:t>
            </a:r>
            <a:r>
              <a:rPr dirty="0"/>
              <a:t> Node Structure: GPU</a:t>
            </a:r>
          </a:p>
        </p:txBody>
      </p:sp>
      <p:sp>
        <p:nvSpPr>
          <p:cNvPr id="232" name="Shape 232"/>
          <p:cNvSpPr>
            <a:spLocks noGrp="1"/>
          </p:cNvSpPr>
          <p:nvPr>
            <p:ph type="body" sz="half" idx="1"/>
          </p:nvPr>
        </p:nvSpPr>
        <p:spPr>
          <a:xfrm>
            <a:off x="298865" y="3963389"/>
            <a:ext cx="8306222" cy="2710119"/>
          </a:xfrm>
          <a:prstGeom prst="rect">
            <a:avLst/>
          </a:prstGeom>
        </p:spPr>
        <p:txBody>
          <a:bodyPr/>
          <a:lstStyle/>
          <a:p>
            <a:r>
              <a:rPr lang="en-US" dirty="0"/>
              <a:t>Tesla</a:t>
            </a:r>
            <a:r>
              <a:rPr dirty="0"/>
              <a:t> </a:t>
            </a:r>
            <a:r>
              <a:rPr lang="en-US" dirty="0"/>
              <a:t>V100 </a:t>
            </a:r>
            <a:r>
              <a:rPr dirty="0"/>
              <a:t>GPU</a:t>
            </a:r>
          </a:p>
          <a:p>
            <a:pPr marL="738976" lvl="1" indent="-243167">
              <a:spcBef>
                <a:spcPts val="601"/>
              </a:spcBef>
              <a:buClr>
                <a:srgbClr val="660033"/>
              </a:buClr>
              <a:buFont typeface="Wingdings"/>
              <a:defRPr sz="2000">
                <a:solidFill>
                  <a:srgbClr val="000066"/>
                </a:solidFill>
                <a:effectLst/>
              </a:defRPr>
            </a:pPr>
            <a:r>
              <a:rPr lang="en-US" dirty="0"/>
              <a:t>80 streaming</a:t>
            </a:r>
            <a:r>
              <a:rPr dirty="0"/>
              <a:t> multiprocessors</a:t>
            </a:r>
            <a:r>
              <a:rPr lang="en-US" dirty="0"/>
              <a:t> (SMs)</a:t>
            </a:r>
            <a:endParaRPr dirty="0"/>
          </a:p>
          <a:p>
            <a:pPr marL="738976" lvl="1" indent="-243167">
              <a:spcBef>
                <a:spcPts val="601"/>
              </a:spcBef>
              <a:buClr>
                <a:srgbClr val="660033"/>
              </a:buClr>
              <a:buFont typeface="Wingdings"/>
              <a:defRPr sz="2000">
                <a:solidFill>
                  <a:srgbClr val="000066"/>
                </a:solidFill>
                <a:effectLst/>
              </a:defRPr>
            </a:pPr>
            <a:r>
              <a:rPr lang="en-US" dirty="0"/>
              <a:t>Each with multiple execution units: 64 double-precision, 32 single-precision, 32 integer</a:t>
            </a:r>
            <a:endParaRPr dirty="0"/>
          </a:p>
          <a:p>
            <a:pPr marL="738976" lvl="1" indent="-243167">
              <a:spcBef>
                <a:spcPts val="601"/>
              </a:spcBef>
              <a:buClr>
                <a:srgbClr val="660033"/>
              </a:buClr>
              <a:buFont typeface="Wingdings"/>
              <a:defRPr sz="2000">
                <a:solidFill>
                  <a:srgbClr val="000066"/>
                </a:solidFill>
                <a:effectLst/>
              </a:defRPr>
            </a:pPr>
            <a:r>
              <a:rPr dirty="0"/>
              <a:t>Single-Instruction, Multiple-Data parallelism</a:t>
            </a:r>
          </a:p>
          <a:p>
            <a:pPr marL="1138465" lvl="2" indent="-236855">
              <a:lnSpc>
                <a:spcPct val="107000"/>
              </a:lnSpc>
              <a:spcBef>
                <a:spcPts val="200"/>
              </a:spcBef>
              <a:buClr>
                <a:srgbClr val="005400"/>
              </a:buClr>
              <a:buFont typeface="Wingdings"/>
              <a:defRPr sz="1800" b="0">
                <a:solidFill>
                  <a:srgbClr val="000099"/>
                </a:solidFill>
                <a:effectLst/>
              </a:defRPr>
            </a:pPr>
            <a:r>
              <a:rPr dirty="0"/>
              <a:t>Single instruction controls all processors in group</a:t>
            </a:r>
          </a:p>
          <a:p>
            <a:pPr marL="738976" lvl="1" indent="-243167">
              <a:spcBef>
                <a:spcPts val="601"/>
              </a:spcBef>
              <a:buClr>
                <a:srgbClr val="660033"/>
              </a:buClr>
              <a:buFont typeface="Wingdings"/>
              <a:defRPr sz="2000">
                <a:solidFill>
                  <a:srgbClr val="000066"/>
                </a:solidFill>
                <a:effectLst/>
              </a:defRPr>
            </a:pPr>
            <a:r>
              <a:rPr lang="en-US" dirty="0"/>
              <a:t>7</a:t>
            </a:r>
            <a:r>
              <a:rPr dirty="0"/>
              <a:t> x 10</a:t>
            </a:r>
            <a:r>
              <a:rPr baseline="30000" dirty="0"/>
              <a:t>12</a:t>
            </a:r>
            <a:r>
              <a:rPr dirty="0"/>
              <a:t> FLOPS peak performance</a:t>
            </a:r>
          </a:p>
        </p:txBody>
      </p:sp>
      <p:pic>
        <p:nvPicPr>
          <p:cNvPr id="9218" name="Picture 2" descr="Figure 5: Volta GV100 Full GPU with 84 SM Units.">
            <a:extLst>
              <a:ext uri="{FF2B5EF4-FFF2-40B4-BE49-F238E27FC236}">
                <a16:creationId xmlns:a16="http://schemas.microsoft.com/office/drawing/2014/main" id="{3F96DD14-E762-4547-ACE9-37D3A7F918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4366" y="913789"/>
            <a:ext cx="6135447" cy="3489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294156"/>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5" name="Group 445"/>
          <p:cNvGrpSpPr/>
          <p:nvPr/>
        </p:nvGrpSpPr>
        <p:grpSpPr>
          <a:xfrm>
            <a:off x="5563977" y="1902237"/>
            <a:ext cx="2594404" cy="2595608"/>
            <a:chOff x="0" y="0"/>
            <a:chExt cx="2590800" cy="2590800"/>
          </a:xfrm>
        </p:grpSpPr>
        <p:grpSp>
          <p:nvGrpSpPr>
            <p:cNvPr id="262" name="Group 262"/>
            <p:cNvGrpSpPr/>
            <p:nvPr/>
          </p:nvGrpSpPr>
          <p:grpSpPr>
            <a:xfrm>
              <a:off x="76200" y="685800"/>
              <a:ext cx="2436812" cy="1219200"/>
              <a:chOff x="0" y="0"/>
              <a:chExt cx="2436811" cy="1219200"/>
            </a:xfrm>
          </p:grpSpPr>
          <p:grpSp>
            <p:nvGrpSpPr>
              <p:cNvPr id="243" name="Group 243"/>
              <p:cNvGrpSpPr/>
              <p:nvPr/>
            </p:nvGrpSpPr>
            <p:grpSpPr>
              <a:xfrm>
                <a:off x="1825624" y="0"/>
                <a:ext cx="611189" cy="1219200"/>
                <a:chOff x="0" y="0"/>
                <a:chExt cx="611187" cy="1219200"/>
              </a:xfrm>
            </p:grpSpPr>
            <p:grpSp>
              <p:nvGrpSpPr>
                <p:cNvPr id="238" name="Group 238"/>
                <p:cNvGrpSpPr/>
                <p:nvPr/>
              </p:nvGrpSpPr>
              <p:grpSpPr>
                <a:xfrm>
                  <a:off x="0" y="914400"/>
                  <a:ext cx="611188" cy="304800"/>
                  <a:chOff x="0" y="0"/>
                  <a:chExt cx="611187" cy="304800"/>
                </a:xfrm>
              </p:grpSpPr>
              <p:sp>
                <p:nvSpPr>
                  <p:cNvPr id="235" name="Shape 235"/>
                  <p:cNvSpPr/>
                  <p:nvPr/>
                </p:nvSpPr>
                <p:spPr>
                  <a:xfrm flipH="1">
                    <a:off x="304800" y="-1"/>
                    <a:ext cx="1588" cy="3048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36" name="Shape 236"/>
                  <p:cNvSpPr/>
                  <p:nvPr/>
                </p:nvSpPr>
                <p:spPr>
                  <a:xfrm flipH="1">
                    <a:off x="0" y="-1"/>
                    <a:ext cx="1588" cy="3048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37" name="Shape 237"/>
                  <p:cNvSpPr/>
                  <p:nvPr/>
                </p:nvSpPr>
                <p:spPr>
                  <a:xfrm flipH="1">
                    <a:off x="609600" y="-1"/>
                    <a:ext cx="1588" cy="3048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grpSp>
              <p:nvGrpSpPr>
                <p:cNvPr id="242" name="Group 242"/>
                <p:cNvGrpSpPr/>
                <p:nvPr/>
              </p:nvGrpSpPr>
              <p:grpSpPr>
                <a:xfrm>
                  <a:off x="0" y="-1"/>
                  <a:ext cx="611188" cy="304801"/>
                  <a:chOff x="0" y="0"/>
                  <a:chExt cx="611187" cy="304800"/>
                </a:xfrm>
              </p:grpSpPr>
              <p:sp>
                <p:nvSpPr>
                  <p:cNvPr id="239" name="Shape 239"/>
                  <p:cNvSpPr/>
                  <p:nvPr/>
                </p:nvSpPr>
                <p:spPr>
                  <a:xfrm flipH="1">
                    <a:off x="304800" y="-1"/>
                    <a:ext cx="1588" cy="3048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40" name="Shape 240"/>
                  <p:cNvSpPr/>
                  <p:nvPr/>
                </p:nvSpPr>
                <p:spPr>
                  <a:xfrm flipH="1">
                    <a:off x="0" y="-1"/>
                    <a:ext cx="1588" cy="3048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41" name="Shape 241"/>
                  <p:cNvSpPr/>
                  <p:nvPr/>
                </p:nvSpPr>
                <p:spPr>
                  <a:xfrm flipH="1">
                    <a:off x="609600" y="-1"/>
                    <a:ext cx="1588" cy="3048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grpSp>
          <p:grpSp>
            <p:nvGrpSpPr>
              <p:cNvPr id="252" name="Group 252"/>
              <p:cNvGrpSpPr/>
              <p:nvPr/>
            </p:nvGrpSpPr>
            <p:grpSpPr>
              <a:xfrm>
                <a:off x="912812" y="0"/>
                <a:ext cx="611188" cy="1219200"/>
                <a:chOff x="0" y="0"/>
                <a:chExt cx="611187" cy="1219200"/>
              </a:xfrm>
            </p:grpSpPr>
            <p:grpSp>
              <p:nvGrpSpPr>
                <p:cNvPr id="247" name="Group 247"/>
                <p:cNvGrpSpPr/>
                <p:nvPr/>
              </p:nvGrpSpPr>
              <p:grpSpPr>
                <a:xfrm>
                  <a:off x="0" y="914400"/>
                  <a:ext cx="611188" cy="304800"/>
                  <a:chOff x="0" y="0"/>
                  <a:chExt cx="611187" cy="304800"/>
                </a:xfrm>
              </p:grpSpPr>
              <p:sp>
                <p:nvSpPr>
                  <p:cNvPr id="244" name="Shape 244"/>
                  <p:cNvSpPr/>
                  <p:nvPr/>
                </p:nvSpPr>
                <p:spPr>
                  <a:xfrm flipH="1">
                    <a:off x="304800" y="-1"/>
                    <a:ext cx="1588" cy="3048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45" name="Shape 245"/>
                  <p:cNvSpPr/>
                  <p:nvPr/>
                </p:nvSpPr>
                <p:spPr>
                  <a:xfrm flipH="1">
                    <a:off x="0" y="-1"/>
                    <a:ext cx="1588" cy="3048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46" name="Shape 246"/>
                  <p:cNvSpPr/>
                  <p:nvPr/>
                </p:nvSpPr>
                <p:spPr>
                  <a:xfrm flipH="1">
                    <a:off x="609600" y="-1"/>
                    <a:ext cx="1588" cy="3048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grpSp>
              <p:nvGrpSpPr>
                <p:cNvPr id="251" name="Group 251"/>
                <p:cNvGrpSpPr/>
                <p:nvPr/>
              </p:nvGrpSpPr>
              <p:grpSpPr>
                <a:xfrm>
                  <a:off x="0" y="-1"/>
                  <a:ext cx="611188" cy="304801"/>
                  <a:chOff x="0" y="0"/>
                  <a:chExt cx="611187" cy="304800"/>
                </a:xfrm>
              </p:grpSpPr>
              <p:sp>
                <p:nvSpPr>
                  <p:cNvPr id="248" name="Shape 248"/>
                  <p:cNvSpPr/>
                  <p:nvPr/>
                </p:nvSpPr>
                <p:spPr>
                  <a:xfrm flipH="1">
                    <a:off x="304800" y="-1"/>
                    <a:ext cx="1588" cy="3048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49" name="Shape 249"/>
                  <p:cNvSpPr/>
                  <p:nvPr/>
                </p:nvSpPr>
                <p:spPr>
                  <a:xfrm flipH="1">
                    <a:off x="0" y="-1"/>
                    <a:ext cx="1588" cy="3048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50" name="Shape 250"/>
                  <p:cNvSpPr/>
                  <p:nvPr/>
                </p:nvSpPr>
                <p:spPr>
                  <a:xfrm flipH="1">
                    <a:off x="609600" y="-1"/>
                    <a:ext cx="1588" cy="3048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grpSp>
          <p:grpSp>
            <p:nvGrpSpPr>
              <p:cNvPr id="261" name="Group 261"/>
              <p:cNvGrpSpPr/>
              <p:nvPr/>
            </p:nvGrpSpPr>
            <p:grpSpPr>
              <a:xfrm>
                <a:off x="0" y="0"/>
                <a:ext cx="611188" cy="1219200"/>
                <a:chOff x="0" y="0"/>
                <a:chExt cx="611187" cy="1219200"/>
              </a:xfrm>
            </p:grpSpPr>
            <p:grpSp>
              <p:nvGrpSpPr>
                <p:cNvPr id="256" name="Group 256"/>
                <p:cNvGrpSpPr/>
                <p:nvPr/>
              </p:nvGrpSpPr>
              <p:grpSpPr>
                <a:xfrm>
                  <a:off x="0" y="914400"/>
                  <a:ext cx="611188" cy="304800"/>
                  <a:chOff x="0" y="0"/>
                  <a:chExt cx="611187" cy="304800"/>
                </a:xfrm>
              </p:grpSpPr>
              <p:sp>
                <p:nvSpPr>
                  <p:cNvPr id="253" name="Shape 253"/>
                  <p:cNvSpPr/>
                  <p:nvPr/>
                </p:nvSpPr>
                <p:spPr>
                  <a:xfrm flipH="1">
                    <a:off x="304800" y="-1"/>
                    <a:ext cx="1588" cy="3048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54" name="Shape 254"/>
                  <p:cNvSpPr/>
                  <p:nvPr/>
                </p:nvSpPr>
                <p:spPr>
                  <a:xfrm flipH="1">
                    <a:off x="0" y="-1"/>
                    <a:ext cx="1588" cy="3048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55" name="Shape 255"/>
                  <p:cNvSpPr/>
                  <p:nvPr/>
                </p:nvSpPr>
                <p:spPr>
                  <a:xfrm flipH="1">
                    <a:off x="609600" y="-1"/>
                    <a:ext cx="1588" cy="3048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grpSp>
              <p:nvGrpSpPr>
                <p:cNvPr id="260" name="Group 260"/>
                <p:cNvGrpSpPr/>
                <p:nvPr/>
              </p:nvGrpSpPr>
              <p:grpSpPr>
                <a:xfrm>
                  <a:off x="0" y="-1"/>
                  <a:ext cx="611188" cy="304801"/>
                  <a:chOff x="0" y="0"/>
                  <a:chExt cx="611187" cy="304800"/>
                </a:xfrm>
              </p:grpSpPr>
              <p:sp>
                <p:nvSpPr>
                  <p:cNvPr id="257" name="Shape 257"/>
                  <p:cNvSpPr/>
                  <p:nvPr/>
                </p:nvSpPr>
                <p:spPr>
                  <a:xfrm flipH="1">
                    <a:off x="304800" y="-1"/>
                    <a:ext cx="1588" cy="3048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58" name="Shape 258"/>
                  <p:cNvSpPr/>
                  <p:nvPr/>
                </p:nvSpPr>
                <p:spPr>
                  <a:xfrm flipH="1">
                    <a:off x="0" y="-1"/>
                    <a:ext cx="1588" cy="3048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59" name="Shape 259"/>
                  <p:cNvSpPr/>
                  <p:nvPr/>
                </p:nvSpPr>
                <p:spPr>
                  <a:xfrm flipH="1">
                    <a:off x="609600" y="-1"/>
                    <a:ext cx="1588" cy="3048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grpSp>
        </p:grpSp>
        <p:grpSp>
          <p:nvGrpSpPr>
            <p:cNvPr id="290" name="Group 290"/>
            <p:cNvGrpSpPr/>
            <p:nvPr/>
          </p:nvGrpSpPr>
          <p:grpSpPr>
            <a:xfrm>
              <a:off x="685799" y="76200"/>
              <a:ext cx="1219201" cy="2436812"/>
              <a:chOff x="0" y="0"/>
              <a:chExt cx="1219200" cy="2436811"/>
            </a:xfrm>
          </p:grpSpPr>
          <p:grpSp>
            <p:nvGrpSpPr>
              <p:cNvPr id="271" name="Group 271"/>
              <p:cNvGrpSpPr/>
              <p:nvPr/>
            </p:nvGrpSpPr>
            <p:grpSpPr>
              <a:xfrm>
                <a:off x="-1" y="0"/>
                <a:ext cx="1219202" cy="611189"/>
                <a:chOff x="0" y="0"/>
                <a:chExt cx="1219200" cy="611187"/>
              </a:xfrm>
            </p:grpSpPr>
            <p:grpSp>
              <p:nvGrpSpPr>
                <p:cNvPr id="266" name="Group 266"/>
                <p:cNvGrpSpPr/>
                <p:nvPr/>
              </p:nvGrpSpPr>
              <p:grpSpPr>
                <a:xfrm>
                  <a:off x="914400" y="0"/>
                  <a:ext cx="304801" cy="611189"/>
                  <a:chOff x="0" y="0"/>
                  <a:chExt cx="304800" cy="611187"/>
                </a:xfrm>
              </p:grpSpPr>
              <p:sp>
                <p:nvSpPr>
                  <p:cNvPr id="263" name="Shape 263"/>
                  <p:cNvSpPr/>
                  <p:nvPr/>
                </p:nvSpPr>
                <p:spPr>
                  <a:xfrm>
                    <a:off x="-1" y="304800"/>
                    <a:ext cx="304802" cy="1588"/>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64" name="Shape 264"/>
                  <p:cNvSpPr/>
                  <p:nvPr/>
                </p:nvSpPr>
                <p:spPr>
                  <a:xfrm>
                    <a:off x="-1" y="609600"/>
                    <a:ext cx="304802" cy="1589"/>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65" name="Shape 265"/>
                  <p:cNvSpPr/>
                  <p:nvPr/>
                </p:nvSpPr>
                <p:spPr>
                  <a:xfrm>
                    <a:off x="-1" y="0"/>
                    <a:ext cx="304802" cy="1588"/>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grpSp>
              <p:nvGrpSpPr>
                <p:cNvPr id="270" name="Group 270"/>
                <p:cNvGrpSpPr/>
                <p:nvPr/>
              </p:nvGrpSpPr>
              <p:grpSpPr>
                <a:xfrm>
                  <a:off x="-1" y="0"/>
                  <a:ext cx="304801" cy="611189"/>
                  <a:chOff x="0" y="0"/>
                  <a:chExt cx="304800" cy="611187"/>
                </a:xfrm>
              </p:grpSpPr>
              <p:sp>
                <p:nvSpPr>
                  <p:cNvPr id="267" name="Shape 267"/>
                  <p:cNvSpPr/>
                  <p:nvPr/>
                </p:nvSpPr>
                <p:spPr>
                  <a:xfrm>
                    <a:off x="-1" y="304800"/>
                    <a:ext cx="304802" cy="1588"/>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68" name="Shape 268"/>
                  <p:cNvSpPr/>
                  <p:nvPr/>
                </p:nvSpPr>
                <p:spPr>
                  <a:xfrm>
                    <a:off x="-1" y="609600"/>
                    <a:ext cx="304802" cy="1589"/>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69" name="Shape 269"/>
                  <p:cNvSpPr/>
                  <p:nvPr/>
                </p:nvSpPr>
                <p:spPr>
                  <a:xfrm>
                    <a:off x="-1" y="0"/>
                    <a:ext cx="304802" cy="1588"/>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grpSp>
          <p:grpSp>
            <p:nvGrpSpPr>
              <p:cNvPr id="280" name="Group 280"/>
              <p:cNvGrpSpPr/>
              <p:nvPr/>
            </p:nvGrpSpPr>
            <p:grpSpPr>
              <a:xfrm>
                <a:off x="-1" y="912812"/>
                <a:ext cx="1219202" cy="611189"/>
                <a:chOff x="0" y="0"/>
                <a:chExt cx="1219200" cy="611187"/>
              </a:xfrm>
            </p:grpSpPr>
            <p:grpSp>
              <p:nvGrpSpPr>
                <p:cNvPr id="275" name="Group 275"/>
                <p:cNvGrpSpPr/>
                <p:nvPr/>
              </p:nvGrpSpPr>
              <p:grpSpPr>
                <a:xfrm>
                  <a:off x="914400" y="0"/>
                  <a:ext cx="304801" cy="611189"/>
                  <a:chOff x="0" y="0"/>
                  <a:chExt cx="304800" cy="611187"/>
                </a:xfrm>
              </p:grpSpPr>
              <p:sp>
                <p:nvSpPr>
                  <p:cNvPr id="272" name="Shape 272"/>
                  <p:cNvSpPr/>
                  <p:nvPr/>
                </p:nvSpPr>
                <p:spPr>
                  <a:xfrm>
                    <a:off x="-1" y="304800"/>
                    <a:ext cx="304802" cy="1588"/>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73" name="Shape 273"/>
                  <p:cNvSpPr/>
                  <p:nvPr/>
                </p:nvSpPr>
                <p:spPr>
                  <a:xfrm>
                    <a:off x="-1" y="609600"/>
                    <a:ext cx="304802" cy="1589"/>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74" name="Shape 274"/>
                  <p:cNvSpPr/>
                  <p:nvPr/>
                </p:nvSpPr>
                <p:spPr>
                  <a:xfrm>
                    <a:off x="-1" y="0"/>
                    <a:ext cx="304802" cy="1588"/>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grpSp>
              <p:nvGrpSpPr>
                <p:cNvPr id="279" name="Group 279"/>
                <p:cNvGrpSpPr/>
                <p:nvPr/>
              </p:nvGrpSpPr>
              <p:grpSpPr>
                <a:xfrm>
                  <a:off x="-1" y="0"/>
                  <a:ext cx="304801" cy="611189"/>
                  <a:chOff x="0" y="0"/>
                  <a:chExt cx="304800" cy="611187"/>
                </a:xfrm>
              </p:grpSpPr>
              <p:sp>
                <p:nvSpPr>
                  <p:cNvPr id="276" name="Shape 276"/>
                  <p:cNvSpPr/>
                  <p:nvPr/>
                </p:nvSpPr>
                <p:spPr>
                  <a:xfrm>
                    <a:off x="-1" y="304800"/>
                    <a:ext cx="304802" cy="1588"/>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77" name="Shape 277"/>
                  <p:cNvSpPr/>
                  <p:nvPr/>
                </p:nvSpPr>
                <p:spPr>
                  <a:xfrm>
                    <a:off x="-1" y="609600"/>
                    <a:ext cx="304802" cy="1589"/>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78" name="Shape 278"/>
                  <p:cNvSpPr/>
                  <p:nvPr/>
                </p:nvSpPr>
                <p:spPr>
                  <a:xfrm>
                    <a:off x="-1" y="0"/>
                    <a:ext cx="304802" cy="1588"/>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grpSp>
          <p:grpSp>
            <p:nvGrpSpPr>
              <p:cNvPr id="289" name="Group 289"/>
              <p:cNvGrpSpPr/>
              <p:nvPr/>
            </p:nvGrpSpPr>
            <p:grpSpPr>
              <a:xfrm>
                <a:off x="-1" y="1825624"/>
                <a:ext cx="1219202" cy="611189"/>
                <a:chOff x="0" y="0"/>
                <a:chExt cx="1219200" cy="611187"/>
              </a:xfrm>
            </p:grpSpPr>
            <p:grpSp>
              <p:nvGrpSpPr>
                <p:cNvPr id="284" name="Group 284"/>
                <p:cNvGrpSpPr/>
                <p:nvPr/>
              </p:nvGrpSpPr>
              <p:grpSpPr>
                <a:xfrm>
                  <a:off x="914400" y="0"/>
                  <a:ext cx="304801" cy="611189"/>
                  <a:chOff x="0" y="0"/>
                  <a:chExt cx="304800" cy="611187"/>
                </a:xfrm>
              </p:grpSpPr>
              <p:sp>
                <p:nvSpPr>
                  <p:cNvPr id="281" name="Shape 281"/>
                  <p:cNvSpPr/>
                  <p:nvPr/>
                </p:nvSpPr>
                <p:spPr>
                  <a:xfrm>
                    <a:off x="-1" y="304800"/>
                    <a:ext cx="304802" cy="1588"/>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82" name="Shape 282"/>
                  <p:cNvSpPr/>
                  <p:nvPr/>
                </p:nvSpPr>
                <p:spPr>
                  <a:xfrm>
                    <a:off x="-1" y="609600"/>
                    <a:ext cx="304802" cy="1589"/>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83" name="Shape 283"/>
                  <p:cNvSpPr/>
                  <p:nvPr/>
                </p:nvSpPr>
                <p:spPr>
                  <a:xfrm>
                    <a:off x="-1" y="0"/>
                    <a:ext cx="304802" cy="1588"/>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grpSp>
              <p:nvGrpSpPr>
                <p:cNvPr id="288" name="Group 288"/>
                <p:cNvGrpSpPr/>
                <p:nvPr/>
              </p:nvGrpSpPr>
              <p:grpSpPr>
                <a:xfrm>
                  <a:off x="-1" y="0"/>
                  <a:ext cx="304801" cy="611189"/>
                  <a:chOff x="0" y="0"/>
                  <a:chExt cx="304800" cy="611187"/>
                </a:xfrm>
              </p:grpSpPr>
              <p:sp>
                <p:nvSpPr>
                  <p:cNvPr id="285" name="Shape 285"/>
                  <p:cNvSpPr/>
                  <p:nvPr/>
                </p:nvSpPr>
                <p:spPr>
                  <a:xfrm>
                    <a:off x="-1" y="304800"/>
                    <a:ext cx="304802" cy="1588"/>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86" name="Shape 286"/>
                  <p:cNvSpPr/>
                  <p:nvPr/>
                </p:nvSpPr>
                <p:spPr>
                  <a:xfrm>
                    <a:off x="-1" y="609600"/>
                    <a:ext cx="304802" cy="1589"/>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87" name="Shape 287"/>
                  <p:cNvSpPr/>
                  <p:nvPr/>
                </p:nvSpPr>
                <p:spPr>
                  <a:xfrm>
                    <a:off x="-1" y="0"/>
                    <a:ext cx="304802" cy="1588"/>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grpSp>
        </p:grpSp>
        <p:grpSp>
          <p:nvGrpSpPr>
            <p:cNvPr id="444" name="Group 444"/>
            <p:cNvGrpSpPr/>
            <p:nvPr/>
          </p:nvGrpSpPr>
          <p:grpSpPr>
            <a:xfrm>
              <a:off x="-1" y="-1"/>
              <a:ext cx="2590801" cy="2590801"/>
              <a:chOff x="0" y="0"/>
              <a:chExt cx="2590800" cy="2590800"/>
            </a:xfrm>
          </p:grpSpPr>
          <p:grpSp>
            <p:nvGrpSpPr>
              <p:cNvPr id="307" name="Group 307"/>
              <p:cNvGrpSpPr/>
              <p:nvPr/>
            </p:nvGrpSpPr>
            <p:grpSpPr>
              <a:xfrm>
                <a:off x="-1" y="-1"/>
                <a:ext cx="762001" cy="762001"/>
                <a:chOff x="0" y="0"/>
                <a:chExt cx="762000" cy="762000"/>
              </a:xfrm>
            </p:grpSpPr>
            <p:grpSp>
              <p:nvGrpSpPr>
                <p:cNvPr id="294" name="Group 294"/>
                <p:cNvGrpSpPr/>
                <p:nvPr/>
              </p:nvGrpSpPr>
              <p:grpSpPr>
                <a:xfrm>
                  <a:off x="76199" y="76200"/>
                  <a:ext cx="611190" cy="609600"/>
                  <a:chOff x="0" y="0"/>
                  <a:chExt cx="611188" cy="609600"/>
                </a:xfrm>
              </p:grpSpPr>
              <p:sp>
                <p:nvSpPr>
                  <p:cNvPr id="291" name="Shape 291"/>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92" name="Shape 292"/>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93" name="Shape 293"/>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295" name="Shape 295"/>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96" name="Shape 296"/>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97" name="Shape 297"/>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98" name="Shape 298"/>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299" name="Shape 299"/>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00" name="Shape 300"/>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01" name="Shape 301"/>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02" name="Shape 302"/>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03" name="Shape 303"/>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04" name="Shape 304"/>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05" name="Shape 305"/>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06" name="Shape 306"/>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324" name="Group 324"/>
              <p:cNvGrpSpPr/>
              <p:nvPr/>
            </p:nvGrpSpPr>
            <p:grpSpPr>
              <a:xfrm>
                <a:off x="914399" y="-1"/>
                <a:ext cx="762001" cy="762001"/>
                <a:chOff x="0" y="0"/>
                <a:chExt cx="762000" cy="762000"/>
              </a:xfrm>
            </p:grpSpPr>
            <p:grpSp>
              <p:nvGrpSpPr>
                <p:cNvPr id="311" name="Group 311"/>
                <p:cNvGrpSpPr/>
                <p:nvPr/>
              </p:nvGrpSpPr>
              <p:grpSpPr>
                <a:xfrm>
                  <a:off x="76199" y="76200"/>
                  <a:ext cx="611190" cy="609600"/>
                  <a:chOff x="0" y="0"/>
                  <a:chExt cx="611188" cy="609600"/>
                </a:xfrm>
              </p:grpSpPr>
              <p:sp>
                <p:nvSpPr>
                  <p:cNvPr id="308" name="Shape 308"/>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09" name="Shape 309"/>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10" name="Shape 310"/>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312" name="Shape 312"/>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13" name="Shape 313"/>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14" name="Shape 314"/>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15" name="Shape 315"/>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16" name="Shape 316"/>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17" name="Shape 317"/>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18" name="Shape 318"/>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19" name="Shape 319"/>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20" name="Shape 320"/>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21" name="Shape 321"/>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22" name="Shape 322"/>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23" name="Shape 323"/>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341" name="Group 341"/>
              <p:cNvGrpSpPr/>
              <p:nvPr/>
            </p:nvGrpSpPr>
            <p:grpSpPr>
              <a:xfrm>
                <a:off x="1828799" y="-1"/>
                <a:ext cx="762001" cy="762001"/>
                <a:chOff x="0" y="0"/>
                <a:chExt cx="762000" cy="762000"/>
              </a:xfrm>
            </p:grpSpPr>
            <p:grpSp>
              <p:nvGrpSpPr>
                <p:cNvPr id="328" name="Group 328"/>
                <p:cNvGrpSpPr/>
                <p:nvPr/>
              </p:nvGrpSpPr>
              <p:grpSpPr>
                <a:xfrm>
                  <a:off x="76199" y="76200"/>
                  <a:ext cx="611190" cy="609600"/>
                  <a:chOff x="0" y="0"/>
                  <a:chExt cx="611188" cy="609600"/>
                </a:xfrm>
              </p:grpSpPr>
              <p:sp>
                <p:nvSpPr>
                  <p:cNvPr id="325" name="Shape 325"/>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26" name="Shape 326"/>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27" name="Shape 327"/>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329" name="Shape 329"/>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30" name="Shape 330"/>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31" name="Shape 331"/>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32" name="Shape 332"/>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33" name="Shape 333"/>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34" name="Shape 334"/>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35" name="Shape 335"/>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36" name="Shape 336"/>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37" name="Shape 337"/>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38" name="Shape 338"/>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39" name="Shape 339"/>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40" name="Shape 340"/>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358" name="Group 358"/>
              <p:cNvGrpSpPr/>
              <p:nvPr/>
            </p:nvGrpSpPr>
            <p:grpSpPr>
              <a:xfrm>
                <a:off x="-1" y="914399"/>
                <a:ext cx="762001" cy="762001"/>
                <a:chOff x="0" y="0"/>
                <a:chExt cx="762000" cy="762000"/>
              </a:xfrm>
            </p:grpSpPr>
            <p:grpSp>
              <p:nvGrpSpPr>
                <p:cNvPr id="345" name="Group 345"/>
                <p:cNvGrpSpPr/>
                <p:nvPr/>
              </p:nvGrpSpPr>
              <p:grpSpPr>
                <a:xfrm>
                  <a:off x="76199" y="76200"/>
                  <a:ext cx="611190" cy="609600"/>
                  <a:chOff x="0" y="0"/>
                  <a:chExt cx="611188" cy="609600"/>
                </a:xfrm>
              </p:grpSpPr>
              <p:sp>
                <p:nvSpPr>
                  <p:cNvPr id="342" name="Shape 342"/>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43" name="Shape 343"/>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44" name="Shape 344"/>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346" name="Shape 346"/>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47" name="Shape 347"/>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48" name="Shape 348"/>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49" name="Shape 349"/>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50" name="Shape 350"/>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51" name="Shape 351"/>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52" name="Shape 352"/>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53" name="Shape 353"/>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54" name="Shape 354"/>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55" name="Shape 355"/>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56" name="Shape 356"/>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57" name="Shape 357"/>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375" name="Group 375"/>
              <p:cNvGrpSpPr/>
              <p:nvPr/>
            </p:nvGrpSpPr>
            <p:grpSpPr>
              <a:xfrm>
                <a:off x="914399" y="914399"/>
                <a:ext cx="762001" cy="762001"/>
                <a:chOff x="0" y="0"/>
                <a:chExt cx="762000" cy="762000"/>
              </a:xfrm>
            </p:grpSpPr>
            <p:grpSp>
              <p:nvGrpSpPr>
                <p:cNvPr id="362" name="Group 362"/>
                <p:cNvGrpSpPr/>
                <p:nvPr/>
              </p:nvGrpSpPr>
              <p:grpSpPr>
                <a:xfrm>
                  <a:off x="76199" y="76200"/>
                  <a:ext cx="611190" cy="609600"/>
                  <a:chOff x="0" y="0"/>
                  <a:chExt cx="611188" cy="609600"/>
                </a:xfrm>
              </p:grpSpPr>
              <p:sp>
                <p:nvSpPr>
                  <p:cNvPr id="359" name="Shape 359"/>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60" name="Shape 360"/>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61" name="Shape 361"/>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363" name="Shape 363"/>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64" name="Shape 364"/>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65" name="Shape 365"/>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66" name="Shape 366"/>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67" name="Shape 367"/>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68" name="Shape 368"/>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69" name="Shape 369"/>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70" name="Shape 370"/>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71" name="Shape 371"/>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72" name="Shape 372"/>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73" name="Shape 373"/>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74" name="Shape 374"/>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392" name="Group 392"/>
              <p:cNvGrpSpPr/>
              <p:nvPr/>
            </p:nvGrpSpPr>
            <p:grpSpPr>
              <a:xfrm>
                <a:off x="1828799" y="914399"/>
                <a:ext cx="762001" cy="762001"/>
                <a:chOff x="0" y="0"/>
                <a:chExt cx="762000" cy="762000"/>
              </a:xfrm>
            </p:grpSpPr>
            <p:grpSp>
              <p:nvGrpSpPr>
                <p:cNvPr id="379" name="Group 379"/>
                <p:cNvGrpSpPr/>
                <p:nvPr/>
              </p:nvGrpSpPr>
              <p:grpSpPr>
                <a:xfrm>
                  <a:off x="76199" y="76200"/>
                  <a:ext cx="611190" cy="609600"/>
                  <a:chOff x="0" y="0"/>
                  <a:chExt cx="611188" cy="609600"/>
                </a:xfrm>
              </p:grpSpPr>
              <p:sp>
                <p:nvSpPr>
                  <p:cNvPr id="376" name="Shape 376"/>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77" name="Shape 377"/>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78" name="Shape 378"/>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380" name="Shape 380"/>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81" name="Shape 381"/>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82" name="Shape 382"/>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83" name="Shape 383"/>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84" name="Shape 384"/>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85" name="Shape 385"/>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86" name="Shape 386"/>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87" name="Shape 387"/>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88" name="Shape 388"/>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89" name="Shape 389"/>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90" name="Shape 390"/>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91" name="Shape 391"/>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409" name="Group 409"/>
              <p:cNvGrpSpPr/>
              <p:nvPr/>
            </p:nvGrpSpPr>
            <p:grpSpPr>
              <a:xfrm>
                <a:off x="-1" y="1828799"/>
                <a:ext cx="762001" cy="762001"/>
                <a:chOff x="0" y="0"/>
                <a:chExt cx="762000" cy="762000"/>
              </a:xfrm>
            </p:grpSpPr>
            <p:grpSp>
              <p:nvGrpSpPr>
                <p:cNvPr id="396" name="Group 396"/>
                <p:cNvGrpSpPr/>
                <p:nvPr/>
              </p:nvGrpSpPr>
              <p:grpSpPr>
                <a:xfrm>
                  <a:off x="76199" y="76200"/>
                  <a:ext cx="611190" cy="609600"/>
                  <a:chOff x="0" y="0"/>
                  <a:chExt cx="611188" cy="609600"/>
                </a:xfrm>
              </p:grpSpPr>
              <p:sp>
                <p:nvSpPr>
                  <p:cNvPr id="393" name="Shape 393"/>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94" name="Shape 394"/>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95" name="Shape 395"/>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397" name="Shape 397"/>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98" name="Shape 398"/>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99" name="Shape 399"/>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400" name="Shape 400"/>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01" name="Shape 401"/>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02" name="Shape 402"/>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03" name="Shape 403"/>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04" name="Shape 404"/>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05" name="Shape 405"/>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06" name="Shape 406"/>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07" name="Shape 407"/>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08" name="Shape 408"/>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426" name="Group 426"/>
              <p:cNvGrpSpPr/>
              <p:nvPr/>
            </p:nvGrpSpPr>
            <p:grpSpPr>
              <a:xfrm>
                <a:off x="914399" y="1828799"/>
                <a:ext cx="762001" cy="762001"/>
                <a:chOff x="0" y="0"/>
                <a:chExt cx="762000" cy="762000"/>
              </a:xfrm>
            </p:grpSpPr>
            <p:grpSp>
              <p:nvGrpSpPr>
                <p:cNvPr id="413" name="Group 413"/>
                <p:cNvGrpSpPr/>
                <p:nvPr/>
              </p:nvGrpSpPr>
              <p:grpSpPr>
                <a:xfrm>
                  <a:off x="76199" y="76200"/>
                  <a:ext cx="611190" cy="609600"/>
                  <a:chOff x="0" y="0"/>
                  <a:chExt cx="611188" cy="609600"/>
                </a:xfrm>
              </p:grpSpPr>
              <p:sp>
                <p:nvSpPr>
                  <p:cNvPr id="410" name="Shape 410"/>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411" name="Shape 411"/>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412" name="Shape 412"/>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414" name="Shape 414"/>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415" name="Shape 415"/>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416" name="Shape 416"/>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417" name="Shape 417"/>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18" name="Shape 418"/>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19" name="Shape 419"/>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20" name="Shape 420"/>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21" name="Shape 421"/>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22" name="Shape 422"/>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23" name="Shape 423"/>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24" name="Shape 424"/>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25" name="Shape 425"/>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443" name="Group 443"/>
              <p:cNvGrpSpPr/>
              <p:nvPr/>
            </p:nvGrpSpPr>
            <p:grpSpPr>
              <a:xfrm>
                <a:off x="1828799" y="1828799"/>
                <a:ext cx="762001" cy="762001"/>
                <a:chOff x="0" y="0"/>
                <a:chExt cx="762000" cy="762000"/>
              </a:xfrm>
            </p:grpSpPr>
            <p:grpSp>
              <p:nvGrpSpPr>
                <p:cNvPr id="430" name="Group 430"/>
                <p:cNvGrpSpPr/>
                <p:nvPr/>
              </p:nvGrpSpPr>
              <p:grpSpPr>
                <a:xfrm>
                  <a:off x="76199" y="76200"/>
                  <a:ext cx="611190" cy="609600"/>
                  <a:chOff x="0" y="0"/>
                  <a:chExt cx="611188" cy="609600"/>
                </a:xfrm>
              </p:grpSpPr>
              <p:sp>
                <p:nvSpPr>
                  <p:cNvPr id="427" name="Shape 427"/>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428" name="Shape 428"/>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429" name="Shape 429"/>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431" name="Shape 431"/>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432" name="Shape 432"/>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433" name="Shape 433"/>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434" name="Shape 434"/>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35" name="Shape 435"/>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36" name="Shape 436"/>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37" name="Shape 437"/>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38" name="Shape 438"/>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39" name="Shape 439"/>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40" name="Shape 440"/>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41" name="Shape 441"/>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42" name="Shape 442"/>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grpSp>
      <p:grpSp>
        <p:nvGrpSpPr>
          <p:cNvPr id="655" name="Group 655"/>
          <p:cNvGrpSpPr/>
          <p:nvPr/>
        </p:nvGrpSpPr>
        <p:grpSpPr>
          <a:xfrm>
            <a:off x="5411365" y="1749557"/>
            <a:ext cx="2899628" cy="2900973"/>
            <a:chOff x="0" y="0"/>
            <a:chExt cx="2895600" cy="2895600"/>
          </a:xfrm>
        </p:grpSpPr>
        <p:sp>
          <p:nvSpPr>
            <p:cNvPr id="446" name="Shape 446"/>
            <p:cNvSpPr/>
            <p:nvPr/>
          </p:nvSpPr>
          <p:spPr>
            <a:xfrm>
              <a:off x="0" y="0"/>
              <a:ext cx="2895600" cy="2895600"/>
            </a:xfrm>
            <a:prstGeom prst="rect">
              <a:avLst/>
            </a:prstGeom>
            <a:solidFill>
              <a:schemeClr val="accent3">
                <a:lumOff val="44000"/>
              </a:schemeClr>
            </a:solidFill>
            <a:ln w="12700" cap="flat">
              <a:noFill/>
              <a:miter lim="400000"/>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nvGrpSpPr>
            <p:cNvPr id="654" name="Group 654"/>
            <p:cNvGrpSpPr/>
            <p:nvPr/>
          </p:nvGrpSpPr>
          <p:grpSpPr>
            <a:xfrm>
              <a:off x="-1" y="-1"/>
              <a:ext cx="2895601" cy="2895601"/>
              <a:chOff x="0" y="0"/>
              <a:chExt cx="2895600" cy="2895600"/>
            </a:xfrm>
          </p:grpSpPr>
          <p:grpSp>
            <p:nvGrpSpPr>
              <p:cNvPr id="473" name="Group 473"/>
              <p:cNvGrpSpPr/>
              <p:nvPr/>
            </p:nvGrpSpPr>
            <p:grpSpPr>
              <a:xfrm>
                <a:off x="76200" y="762000"/>
                <a:ext cx="2743201" cy="1371600"/>
                <a:chOff x="0" y="0"/>
                <a:chExt cx="2743200" cy="1371600"/>
              </a:xfrm>
            </p:grpSpPr>
            <p:grpSp>
              <p:nvGrpSpPr>
                <p:cNvPr id="459" name="Group 459"/>
                <p:cNvGrpSpPr/>
                <p:nvPr/>
              </p:nvGrpSpPr>
              <p:grpSpPr>
                <a:xfrm>
                  <a:off x="0" y="1066800"/>
                  <a:ext cx="2743201" cy="304800"/>
                  <a:chOff x="0" y="0"/>
                  <a:chExt cx="2743200" cy="304800"/>
                </a:xfrm>
              </p:grpSpPr>
              <p:grpSp>
                <p:nvGrpSpPr>
                  <p:cNvPr id="450" name="Group 450"/>
                  <p:cNvGrpSpPr/>
                  <p:nvPr/>
                </p:nvGrpSpPr>
                <p:grpSpPr>
                  <a:xfrm>
                    <a:off x="2132012" y="-1"/>
                    <a:ext cx="611189" cy="304801"/>
                    <a:chOff x="0" y="0"/>
                    <a:chExt cx="611187" cy="304800"/>
                  </a:xfrm>
                </p:grpSpPr>
                <p:sp>
                  <p:nvSpPr>
                    <p:cNvPr id="447" name="Shape 447"/>
                    <p:cNvSpPr/>
                    <p:nvPr/>
                  </p:nvSpPr>
                  <p:spPr>
                    <a:xfrm flipH="1">
                      <a:off x="3048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48" name="Shape 448"/>
                    <p:cNvSpPr/>
                    <p:nvPr/>
                  </p:nvSpPr>
                  <p:spPr>
                    <a:xfrm flipH="1">
                      <a:off x="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49" name="Shape 449"/>
                    <p:cNvSpPr/>
                    <p:nvPr/>
                  </p:nvSpPr>
                  <p:spPr>
                    <a:xfrm flipH="1">
                      <a:off x="6096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nvGrpSpPr>
                  <p:cNvPr id="454" name="Group 454"/>
                  <p:cNvGrpSpPr/>
                  <p:nvPr/>
                </p:nvGrpSpPr>
                <p:grpSpPr>
                  <a:xfrm>
                    <a:off x="1066800" y="-1"/>
                    <a:ext cx="611188" cy="304801"/>
                    <a:chOff x="0" y="0"/>
                    <a:chExt cx="611187" cy="304800"/>
                  </a:xfrm>
                </p:grpSpPr>
                <p:sp>
                  <p:nvSpPr>
                    <p:cNvPr id="451" name="Shape 451"/>
                    <p:cNvSpPr/>
                    <p:nvPr/>
                  </p:nvSpPr>
                  <p:spPr>
                    <a:xfrm flipH="1">
                      <a:off x="3048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52" name="Shape 452"/>
                    <p:cNvSpPr/>
                    <p:nvPr/>
                  </p:nvSpPr>
                  <p:spPr>
                    <a:xfrm flipH="1">
                      <a:off x="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53" name="Shape 453"/>
                    <p:cNvSpPr/>
                    <p:nvPr/>
                  </p:nvSpPr>
                  <p:spPr>
                    <a:xfrm flipH="1">
                      <a:off x="6096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nvGrpSpPr>
                  <p:cNvPr id="458" name="Group 458"/>
                  <p:cNvGrpSpPr/>
                  <p:nvPr/>
                </p:nvGrpSpPr>
                <p:grpSpPr>
                  <a:xfrm>
                    <a:off x="0" y="-1"/>
                    <a:ext cx="611188" cy="304801"/>
                    <a:chOff x="0" y="0"/>
                    <a:chExt cx="611187" cy="304800"/>
                  </a:xfrm>
                </p:grpSpPr>
                <p:sp>
                  <p:nvSpPr>
                    <p:cNvPr id="455" name="Shape 455"/>
                    <p:cNvSpPr/>
                    <p:nvPr/>
                  </p:nvSpPr>
                  <p:spPr>
                    <a:xfrm flipH="1">
                      <a:off x="3048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56" name="Shape 456"/>
                    <p:cNvSpPr/>
                    <p:nvPr/>
                  </p:nvSpPr>
                  <p:spPr>
                    <a:xfrm flipH="1">
                      <a:off x="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57" name="Shape 457"/>
                    <p:cNvSpPr/>
                    <p:nvPr/>
                  </p:nvSpPr>
                  <p:spPr>
                    <a:xfrm flipH="1">
                      <a:off x="6096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grpSp>
              <p:nvGrpSpPr>
                <p:cNvPr id="472" name="Group 472"/>
                <p:cNvGrpSpPr/>
                <p:nvPr/>
              </p:nvGrpSpPr>
              <p:grpSpPr>
                <a:xfrm>
                  <a:off x="0" y="-1"/>
                  <a:ext cx="2743201" cy="304801"/>
                  <a:chOff x="0" y="0"/>
                  <a:chExt cx="2743200" cy="304800"/>
                </a:xfrm>
              </p:grpSpPr>
              <p:grpSp>
                <p:nvGrpSpPr>
                  <p:cNvPr id="463" name="Group 463"/>
                  <p:cNvGrpSpPr/>
                  <p:nvPr/>
                </p:nvGrpSpPr>
                <p:grpSpPr>
                  <a:xfrm>
                    <a:off x="2132012" y="-1"/>
                    <a:ext cx="611189" cy="304801"/>
                    <a:chOff x="0" y="0"/>
                    <a:chExt cx="611187" cy="304800"/>
                  </a:xfrm>
                </p:grpSpPr>
                <p:sp>
                  <p:nvSpPr>
                    <p:cNvPr id="460" name="Shape 460"/>
                    <p:cNvSpPr/>
                    <p:nvPr/>
                  </p:nvSpPr>
                  <p:spPr>
                    <a:xfrm flipH="1">
                      <a:off x="3048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61" name="Shape 461"/>
                    <p:cNvSpPr/>
                    <p:nvPr/>
                  </p:nvSpPr>
                  <p:spPr>
                    <a:xfrm flipH="1">
                      <a:off x="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62" name="Shape 462"/>
                    <p:cNvSpPr/>
                    <p:nvPr/>
                  </p:nvSpPr>
                  <p:spPr>
                    <a:xfrm flipH="1">
                      <a:off x="6096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nvGrpSpPr>
                  <p:cNvPr id="467" name="Group 467"/>
                  <p:cNvGrpSpPr/>
                  <p:nvPr/>
                </p:nvGrpSpPr>
                <p:grpSpPr>
                  <a:xfrm>
                    <a:off x="1066800" y="-1"/>
                    <a:ext cx="611188" cy="304801"/>
                    <a:chOff x="0" y="0"/>
                    <a:chExt cx="611187" cy="304800"/>
                  </a:xfrm>
                </p:grpSpPr>
                <p:sp>
                  <p:nvSpPr>
                    <p:cNvPr id="464" name="Shape 464"/>
                    <p:cNvSpPr/>
                    <p:nvPr/>
                  </p:nvSpPr>
                  <p:spPr>
                    <a:xfrm flipH="1">
                      <a:off x="3048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65" name="Shape 465"/>
                    <p:cNvSpPr/>
                    <p:nvPr/>
                  </p:nvSpPr>
                  <p:spPr>
                    <a:xfrm flipH="1">
                      <a:off x="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66" name="Shape 466"/>
                    <p:cNvSpPr/>
                    <p:nvPr/>
                  </p:nvSpPr>
                  <p:spPr>
                    <a:xfrm flipH="1">
                      <a:off x="6096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nvGrpSpPr>
                  <p:cNvPr id="471" name="Group 471"/>
                  <p:cNvGrpSpPr/>
                  <p:nvPr/>
                </p:nvGrpSpPr>
                <p:grpSpPr>
                  <a:xfrm>
                    <a:off x="0" y="-1"/>
                    <a:ext cx="611188" cy="304801"/>
                    <a:chOff x="0" y="0"/>
                    <a:chExt cx="611187" cy="304800"/>
                  </a:xfrm>
                </p:grpSpPr>
                <p:sp>
                  <p:nvSpPr>
                    <p:cNvPr id="468" name="Shape 468"/>
                    <p:cNvSpPr/>
                    <p:nvPr/>
                  </p:nvSpPr>
                  <p:spPr>
                    <a:xfrm flipH="1">
                      <a:off x="3048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69" name="Shape 469"/>
                    <p:cNvSpPr/>
                    <p:nvPr/>
                  </p:nvSpPr>
                  <p:spPr>
                    <a:xfrm flipH="1">
                      <a:off x="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70" name="Shape 470"/>
                    <p:cNvSpPr/>
                    <p:nvPr/>
                  </p:nvSpPr>
                  <p:spPr>
                    <a:xfrm flipH="1">
                      <a:off x="6096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grpSp>
          <p:grpSp>
            <p:nvGrpSpPr>
              <p:cNvPr id="500" name="Group 500"/>
              <p:cNvGrpSpPr/>
              <p:nvPr/>
            </p:nvGrpSpPr>
            <p:grpSpPr>
              <a:xfrm>
                <a:off x="761999" y="76200"/>
                <a:ext cx="1371602" cy="2743200"/>
                <a:chOff x="0" y="0"/>
                <a:chExt cx="1371600" cy="2743199"/>
              </a:xfrm>
            </p:grpSpPr>
            <p:grpSp>
              <p:nvGrpSpPr>
                <p:cNvPr id="486" name="Group 486"/>
                <p:cNvGrpSpPr/>
                <p:nvPr/>
              </p:nvGrpSpPr>
              <p:grpSpPr>
                <a:xfrm>
                  <a:off x="1066800" y="0"/>
                  <a:ext cx="304801" cy="2743200"/>
                  <a:chOff x="0" y="0"/>
                  <a:chExt cx="304800" cy="2743199"/>
                </a:xfrm>
              </p:grpSpPr>
              <p:grpSp>
                <p:nvGrpSpPr>
                  <p:cNvPr id="477" name="Group 477"/>
                  <p:cNvGrpSpPr/>
                  <p:nvPr/>
                </p:nvGrpSpPr>
                <p:grpSpPr>
                  <a:xfrm>
                    <a:off x="0" y="0"/>
                    <a:ext cx="304801" cy="611188"/>
                    <a:chOff x="0" y="0"/>
                    <a:chExt cx="304800" cy="611187"/>
                  </a:xfrm>
                </p:grpSpPr>
                <p:sp>
                  <p:nvSpPr>
                    <p:cNvPr id="474" name="Shape 474"/>
                    <p:cNvSpPr/>
                    <p:nvPr/>
                  </p:nvSpPr>
                  <p:spPr>
                    <a:xfrm>
                      <a:off x="-1" y="30480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75" name="Shape 475"/>
                    <p:cNvSpPr/>
                    <p:nvPr/>
                  </p:nvSpPr>
                  <p:spPr>
                    <a:xfrm>
                      <a:off x="-1" y="609600"/>
                      <a:ext cx="304802" cy="1589"/>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76" name="Shape 476"/>
                    <p:cNvSpPr/>
                    <p:nvPr/>
                  </p:nvSpPr>
                  <p:spPr>
                    <a:xfrm>
                      <a:off x="-1" y="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nvGrpSpPr>
                  <p:cNvPr id="481" name="Group 481"/>
                  <p:cNvGrpSpPr/>
                  <p:nvPr/>
                </p:nvGrpSpPr>
                <p:grpSpPr>
                  <a:xfrm>
                    <a:off x="0" y="1065212"/>
                    <a:ext cx="304801" cy="611189"/>
                    <a:chOff x="0" y="0"/>
                    <a:chExt cx="304800" cy="611187"/>
                  </a:xfrm>
                </p:grpSpPr>
                <p:sp>
                  <p:nvSpPr>
                    <p:cNvPr id="478" name="Shape 478"/>
                    <p:cNvSpPr/>
                    <p:nvPr/>
                  </p:nvSpPr>
                  <p:spPr>
                    <a:xfrm>
                      <a:off x="-1" y="30480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79" name="Shape 479"/>
                    <p:cNvSpPr/>
                    <p:nvPr/>
                  </p:nvSpPr>
                  <p:spPr>
                    <a:xfrm>
                      <a:off x="-1" y="609600"/>
                      <a:ext cx="304802" cy="1589"/>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80" name="Shape 480"/>
                    <p:cNvSpPr/>
                    <p:nvPr/>
                  </p:nvSpPr>
                  <p:spPr>
                    <a:xfrm>
                      <a:off x="-1" y="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nvGrpSpPr>
                  <p:cNvPr id="485" name="Group 485"/>
                  <p:cNvGrpSpPr/>
                  <p:nvPr/>
                </p:nvGrpSpPr>
                <p:grpSpPr>
                  <a:xfrm>
                    <a:off x="0" y="2132011"/>
                    <a:ext cx="304801" cy="611189"/>
                    <a:chOff x="0" y="0"/>
                    <a:chExt cx="304800" cy="611187"/>
                  </a:xfrm>
                </p:grpSpPr>
                <p:sp>
                  <p:nvSpPr>
                    <p:cNvPr id="482" name="Shape 482"/>
                    <p:cNvSpPr/>
                    <p:nvPr/>
                  </p:nvSpPr>
                  <p:spPr>
                    <a:xfrm>
                      <a:off x="-1" y="30480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83" name="Shape 483"/>
                    <p:cNvSpPr/>
                    <p:nvPr/>
                  </p:nvSpPr>
                  <p:spPr>
                    <a:xfrm>
                      <a:off x="-1" y="609600"/>
                      <a:ext cx="304802" cy="1589"/>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84" name="Shape 484"/>
                    <p:cNvSpPr/>
                    <p:nvPr/>
                  </p:nvSpPr>
                  <p:spPr>
                    <a:xfrm>
                      <a:off x="-1" y="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grpSp>
              <p:nvGrpSpPr>
                <p:cNvPr id="499" name="Group 499"/>
                <p:cNvGrpSpPr/>
                <p:nvPr/>
              </p:nvGrpSpPr>
              <p:grpSpPr>
                <a:xfrm>
                  <a:off x="-1" y="0"/>
                  <a:ext cx="304801" cy="2743200"/>
                  <a:chOff x="0" y="0"/>
                  <a:chExt cx="304800" cy="2743199"/>
                </a:xfrm>
              </p:grpSpPr>
              <p:grpSp>
                <p:nvGrpSpPr>
                  <p:cNvPr id="490" name="Group 490"/>
                  <p:cNvGrpSpPr/>
                  <p:nvPr/>
                </p:nvGrpSpPr>
                <p:grpSpPr>
                  <a:xfrm>
                    <a:off x="0" y="0"/>
                    <a:ext cx="304801" cy="611188"/>
                    <a:chOff x="0" y="0"/>
                    <a:chExt cx="304800" cy="611187"/>
                  </a:xfrm>
                </p:grpSpPr>
                <p:sp>
                  <p:nvSpPr>
                    <p:cNvPr id="487" name="Shape 487"/>
                    <p:cNvSpPr/>
                    <p:nvPr/>
                  </p:nvSpPr>
                  <p:spPr>
                    <a:xfrm>
                      <a:off x="-1" y="30480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88" name="Shape 488"/>
                    <p:cNvSpPr/>
                    <p:nvPr/>
                  </p:nvSpPr>
                  <p:spPr>
                    <a:xfrm>
                      <a:off x="-1" y="609600"/>
                      <a:ext cx="304802" cy="1589"/>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89" name="Shape 489"/>
                    <p:cNvSpPr/>
                    <p:nvPr/>
                  </p:nvSpPr>
                  <p:spPr>
                    <a:xfrm>
                      <a:off x="-1" y="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nvGrpSpPr>
                  <p:cNvPr id="494" name="Group 494"/>
                  <p:cNvGrpSpPr/>
                  <p:nvPr/>
                </p:nvGrpSpPr>
                <p:grpSpPr>
                  <a:xfrm>
                    <a:off x="0" y="1065212"/>
                    <a:ext cx="304801" cy="611189"/>
                    <a:chOff x="0" y="0"/>
                    <a:chExt cx="304800" cy="611187"/>
                  </a:xfrm>
                </p:grpSpPr>
                <p:sp>
                  <p:nvSpPr>
                    <p:cNvPr id="491" name="Shape 491"/>
                    <p:cNvSpPr/>
                    <p:nvPr/>
                  </p:nvSpPr>
                  <p:spPr>
                    <a:xfrm>
                      <a:off x="-1" y="30480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92" name="Shape 492"/>
                    <p:cNvSpPr/>
                    <p:nvPr/>
                  </p:nvSpPr>
                  <p:spPr>
                    <a:xfrm>
                      <a:off x="-1" y="609600"/>
                      <a:ext cx="304802" cy="1589"/>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93" name="Shape 493"/>
                    <p:cNvSpPr/>
                    <p:nvPr/>
                  </p:nvSpPr>
                  <p:spPr>
                    <a:xfrm>
                      <a:off x="-1" y="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nvGrpSpPr>
                  <p:cNvPr id="498" name="Group 498"/>
                  <p:cNvGrpSpPr/>
                  <p:nvPr/>
                </p:nvGrpSpPr>
                <p:grpSpPr>
                  <a:xfrm>
                    <a:off x="0" y="2132011"/>
                    <a:ext cx="304801" cy="611189"/>
                    <a:chOff x="0" y="0"/>
                    <a:chExt cx="304800" cy="611187"/>
                  </a:xfrm>
                </p:grpSpPr>
                <p:sp>
                  <p:nvSpPr>
                    <p:cNvPr id="495" name="Shape 495"/>
                    <p:cNvSpPr/>
                    <p:nvPr/>
                  </p:nvSpPr>
                  <p:spPr>
                    <a:xfrm>
                      <a:off x="-1" y="30480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96" name="Shape 496"/>
                    <p:cNvSpPr/>
                    <p:nvPr/>
                  </p:nvSpPr>
                  <p:spPr>
                    <a:xfrm>
                      <a:off x="-1" y="609600"/>
                      <a:ext cx="304802" cy="1589"/>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97" name="Shape 497"/>
                    <p:cNvSpPr/>
                    <p:nvPr/>
                  </p:nvSpPr>
                  <p:spPr>
                    <a:xfrm>
                      <a:off x="-1" y="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grpSp>
          <p:grpSp>
            <p:nvGrpSpPr>
              <p:cNvPr id="517" name="Group 517"/>
              <p:cNvGrpSpPr/>
              <p:nvPr/>
            </p:nvGrpSpPr>
            <p:grpSpPr>
              <a:xfrm>
                <a:off x="-1" y="-1"/>
                <a:ext cx="762001" cy="762001"/>
                <a:chOff x="0" y="0"/>
                <a:chExt cx="762000" cy="762000"/>
              </a:xfrm>
            </p:grpSpPr>
            <p:grpSp>
              <p:nvGrpSpPr>
                <p:cNvPr id="504" name="Group 504"/>
                <p:cNvGrpSpPr/>
                <p:nvPr/>
              </p:nvGrpSpPr>
              <p:grpSpPr>
                <a:xfrm>
                  <a:off x="76199" y="76200"/>
                  <a:ext cx="611190" cy="609600"/>
                  <a:chOff x="0" y="0"/>
                  <a:chExt cx="611188" cy="609600"/>
                </a:xfrm>
              </p:grpSpPr>
              <p:sp>
                <p:nvSpPr>
                  <p:cNvPr id="501" name="Shape 501"/>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02" name="Shape 502"/>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03" name="Shape 503"/>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505" name="Shape 505"/>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06" name="Shape 506"/>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07" name="Shape 507"/>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08" name="Shape 508"/>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09" name="Shape 509"/>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10" name="Shape 510"/>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11" name="Shape 511"/>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12" name="Shape 512"/>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13" name="Shape 513"/>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14" name="Shape 514"/>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15" name="Shape 515"/>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16" name="Shape 516"/>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534" name="Group 534"/>
              <p:cNvGrpSpPr/>
              <p:nvPr/>
            </p:nvGrpSpPr>
            <p:grpSpPr>
              <a:xfrm>
                <a:off x="1066799" y="-1"/>
                <a:ext cx="762001" cy="762001"/>
                <a:chOff x="0" y="0"/>
                <a:chExt cx="762000" cy="762000"/>
              </a:xfrm>
            </p:grpSpPr>
            <p:grpSp>
              <p:nvGrpSpPr>
                <p:cNvPr id="521" name="Group 521"/>
                <p:cNvGrpSpPr/>
                <p:nvPr/>
              </p:nvGrpSpPr>
              <p:grpSpPr>
                <a:xfrm>
                  <a:off x="76199" y="76200"/>
                  <a:ext cx="611190" cy="609600"/>
                  <a:chOff x="0" y="0"/>
                  <a:chExt cx="611188" cy="609600"/>
                </a:xfrm>
              </p:grpSpPr>
              <p:sp>
                <p:nvSpPr>
                  <p:cNvPr id="518" name="Shape 518"/>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19" name="Shape 519"/>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20" name="Shape 520"/>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522" name="Shape 522"/>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23" name="Shape 523"/>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24" name="Shape 524"/>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25" name="Shape 525"/>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26" name="Shape 526"/>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27" name="Shape 527"/>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28" name="Shape 528"/>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29" name="Shape 529"/>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30" name="Shape 530"/>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31" name="Shape 531"/>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32" name="Shape 532"/>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33" name="Shape 533"/>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551" name="Group 551"/>
              <p:cNvGrpSpPr/>
              <p:nvPr/>
            </p:nvGrpSpPr>
            <p:grpSpPr>
              <a:xfrm>
                <a:off x="2133599" y="-1"/>
                <a:ext cx="762001" cy="762001"/>
                <a:chOff x="0" y="0"/>
                <a:chExt cx="762000" cy="762000"/>
              </a:xfrm>
            </p:grpSpPr>
            <p:grpSp>
              <p:nvGrpSpPr>
                <p:cNvPr id="538" name="Group 538"/>
                <p:cNvGrpSpPr/>
                <p:nvPr/>
              </p:nvGrpSpPr>
              <p:grpSpPr>
                <a:xfrm>
                  <a:off x="76199" y="76200"/>
                  <a:ext cx="611190" cy="609600"/>
                  <a:chOff x="0" y="0"/>
                  <a:chExt cx="611188" cy="609600"/>
                </a:xfrm>
              </p:grpSpPr>
              <p:sp>
                <p:nvSpPr>
                  <p:cNvPr id="535" name="Shape 535"/>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36" name="Shape 536"/>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37" name="Shape 537"/>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539" name="Shape 539"/>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40" name="Shape 540"/>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41" name="Shape 541"/>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42" name="Shape 542"/>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43" name="Shape 543"/>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44" name="Shape 544"/>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45" name="Shape 545"/>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46" name="Shape 546"/>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47" name="Shape 547"/>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48" name="Shape 548"/>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49" name="Shape 549"/>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50" name="Shape 550"/>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568" name="Group 568"/>
              <p:cNvGrpSpPr/>
              <p:nvPr/>
            </p:nvGrpSpPr>
            <p:grpSpPr>
              <a:xfrm>
                <a:off x="-1" y="1066799"/>
                <a:ext cx="762001" cy="762001"/>
                <a:chOff x="0" y="0"/>
                <a:chExt cx="762000" cy="762000"/>
              </a:xfrm>
            </p:grpSpPr>
            <p:grpSp>
              <p:nvGrpSpPr>
                <p:cNvPr id="555" name="Group 555"/>
                <p:cNvGrpSpPr/>
                <p:nvPr/>
              </p:nvGrpSpPr>
              <p:grpSpPr>
                <a:xfrm>
                  <a:off x="76199" y="76200"/>
                  <a:ext cx="611190" cy="609600"/>
                  <a:chOff x="0" y="0"/>
                  <a:chExt cx="611188" cy="609600"/>
                </a:xfrm>
              </p:grpSpPr>
              <p:sp>
                <p:nvSpPr>
                  <p:cNvPr id="552" name="Shape 552"/>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53" name="Shape 553"/>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54" name="Shape 554"/>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556" name="Shape 556"/>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57" name="Shape 557"/>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58" name="Shape 558"/>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59" name="Shape 559"/>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60" name="Shape 560"/>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61" name="Shape 561"/>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62" name="Shape 562"/>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63" name="Shape 563"/>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64" name="Shape 564"/>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65" name="Shape 565"/>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66" name="Shape 566"/>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67" name="Shape 567"/>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585" name="Group 585"/>
              <p:cNvGrpSpPr/>
              <p:nvPr/>
            </p:nvGrpSpPr>
            <p:grpSpPr>
              <a:xfrm>
                <a:off x="1066799" y="1066799"/>
                <a:ext cx="762001" cy="762001"/>
                <a:chOff x="0" y="0"/>
                <a:chExt cx="762000" cy="762000"/>
              </a:xfrm>
            </p:grpSpPr>
            <p:grpSp>
              <p:nvGrpSpPr>
                <p:cNvPr id="572" name="Group 572"/>
                <p:cNvGrpSpPr/>
                <p:nvPr/>
              </p:nvGrpSpPr>
              <p:grpSpPr>
                <a:xfrm>
                  <a:off x="76199" y="76200"/>
                  <a:ext cx="611190" cy="609600"/>
                  <a:chOff x="0" y="0"/>
                  <a:chExt cx="611188" cy="609600"/>
                </a:xfrm>
              </p:grpSpPr>
              <p:sp>
                <p:nvSpPr>
                  <p:cNvPr id="569" name="Shape 569"/>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70" name="Shape 570"/>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71" name="Shape 571"/>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573" name="Shape 573"/>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74" name="Shape 574"/>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75" name="Shape 575"/>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76" name="Shape 576"/>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77" name="Shape 577"/>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78" name="Shape 578"/>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79" name="Shape 579"/>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80" name="Shape 580"/>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81" name="Shape 581"/>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82" name="Shape 582"/>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83" name="Shape 583"/>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84" name="Shape 584"/>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602" name="Group 602"/>
              <p:cNvGrpSpPr/>
              <p:nvPr/>
            </p:nvGrpSpPr>
            <p:grpSpPr>
              <a:xfrm>
                <a:off x="2133599" y="1066799"/>
                <a:ext cx="762001" cy="762001"/>
                <a:chOff x="0" y="0"/>
                <a:chExt cx="762000" cy="762000"/>
              </a:xfrm>
            </p:grpSpPr>
            <p:grpSp>
              <p:nvGrpSpPr>
                <p:cNvPr id="589" name="Group 589"/>
                <p:cNvGrpSpPr/>
                <p:nvPr/>
              </p:nvGrpSpPr>
              <p:grpSpPr>
                <a:xfrm>
                  <a:off x="76199" y="76200"/>
                  <a:ext cx="611190" cy="609600"/>
                  <a:chOff x="0" y="0"/>
                  <a:chExt cx="611188" cy="609600"/>
                </a:xfrm>
              </p:grpSpPr>
              <p:sp>
                <p:nvSpPr>
                  <p:cNvPr id="586" name="Shape 586"/>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87" name="Shape 587"/>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88" name="Shape 588"/>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590" name="Shape 590"/>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91" name="Shape 591"/>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92" name="Shape 592"/>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93" name="Shape 593"/>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94" name="Shape 594"/>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95" name="Shape 595"/>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96" name="Shape 596"/>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97" name="Shape 597"/>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98" name="Shape 598"/>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99" name="Shape 599"/>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00" name="Shape 600"/>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01" name="Shape 601"/>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619" name="Group 619"/>
              <p:cNvGrpSpPr/>
              <p:nvPr/>
            </p:nvGrpSpPr>
            <p:grpSpPr>
              <a:xfrm>
                <a:off x="-1" y="2133599"/>
                <a:ext cx="762001" cy="762001"/>
                <a:chOff x="0" y="0"/>
                <a:chExt cx="762000" cy="762000"/>
              </a:xfrm>
            </p:grpSpPr>
            <p:grpSp>
              <p:nvGrpSpPr>
                <p:cNvPr id="606" name="Group 606"/>
                <p:cNvGrpSpPr/>
                <p:nvPr/>
              </p:nvGrpSpPr>
              <p:grpSpPr>
                <a:xfrm>
                  <a:off x="76199" y="76200"/>
                  <a:ext cx="611190" cy="609600"/>
                  <a:chOff x="0" y="0"/>
                  <a:chExt cx="611188" cy="609600"/>
                </a:xfrm>
              </p:grpSpPr>
              <p:sp>
                <p:nvSpPr>
                  <p:cNvPr id="603" name="Shape 603"/>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604" name="Shape 604"/>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605" name="Shape 605"/>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607" name="Shape 607"/>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608" name="Shape 608"/>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609" name="Shape 609"/>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610" name="Shape 610"/>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11" name="Shape 611"/>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12" name="Shape 612"/>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13" name="Shape 613"/>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14" name="Shape 614"/>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15" name="Shape 615"/>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16" name="Shape 616"/>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17" name="Shape 617"/>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18" name="Shape 618"/>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636" name="Group 636"/>
              <p:cNvGrpSpPr/>
              <p:nvPr/>
            </p:nvGrpSpPr>
            <p:grpSpPr>
              <a:xfrm>
                <a:off x="1066799" y="2133599"/>
                <a:ext cx="762001" cy="762001"/>
                <a:chOff x="0" y="0"/>
                <a:chExt cx="762000" cy="762000"/>
              </a:xfrm>
            </p:grpSpPr>
            <p:grpSp>
              <p:nvGrpSpPr>
                <p:cNvPr id="623" name="Group 623"/>
                <p:cNvGrpSpPr/>
                <p:nvPr/>
              </p:nvGrpSpPr>
              <p:grpSpPr>
                <a:xfrm>
                  <a:off x="76199" y="76200"/>
                  <a:ext cx="611190" cy="609600"/>
                  <a:chOff x="0" y="0"/>
                  <a:chExt cx="611188" cy="609600"/>
                </a:xfrm>
              </p:grpSpPr>
              <p:sp>
                <p:nvSpPr>
                  <p:cNvPr id="620" name="Shape 620"/>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621" name="Shape 621"/>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622" name="Shape 622"/>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624" name="Shape 624"/>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625" name="Shape 625"/>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626" name="Shape 626"/>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627" name="Shape 627"/>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28" name="Shape 628"/>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29" name="Shape 629"/>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30" name="Shape 630"/>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31" name="Shape 631"/>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32" name="Shape 632"/>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33" name="Shape 633"/>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34" name="Shape 634"/>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35" name="Shape 635"/>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653" name="Group 653"/>
              <p:cNvGrpSpPr/>
              <p:nvPr/>
            </p:nvGrpSpPr>
            <p:grpSpPr>
              <a:xfrm>
                <a:off x="2133599" y="2133599"/>
                <a:ext cx="762001" cy="762001"/>
                <a:chOff x="0" y="0"/>
                <a:chExt cx="762000" cy="762000"/>
              </a:xfrm>
            </p:grpSpPr>
            <p:grpSp>
              <p:nvGrpSpPr>
                <p:cNvPr id="640" name="Group 640"/>
                <p:cNvGrpSpPr/>
                <p:nvPr/>
              </p:nvGrpSpPr>
              <p:grpSpPr>
                <a:xfrm>
                  <a:off x="76199" y="76200"/>
                  <a:ext cx="611190" cy="609600"/>
                  <a:chOff x="0" y="0"/>
                  <a:chExt cx="611188" cy="609600"/>
                </a:xfrm>
              </p:grpSpPr>
              <p:sp>
                <p:nvSpPr>
                  <p:cNvPr id="637" name="Shape 637"/>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638" name="Shape 638"/>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639" name="Shape 639"/>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641" name="Shape 641"/>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642" name="Shape 642"/>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643" name="Shape 643"/>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644" name="Shape 644"/>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45" name="Shape 645"/>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46" name="Shape 646"/>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47" name="Shape 647"/>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48" name="Shape 648"/>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49" name="Shape 649"/>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50" name="Shape 650"/>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51" name="Shape 651"/>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52" name="Shape 652"/>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grpSp>
      <p:grpSp>
        <p:nvGrpSpPr>
          <p:cNvPr id="875" name="Group 875"/>
          <p:cNvGrpSpPr/>
          <p:nvPr/>
        </p:nvGrpSpPr>
        <p:grpSpPr>
          <a:xfrm>
            <a:off x="5335059" y="1673213"/>
            <a:ext cx="3052240" cy="3053656"/>
            <a:chOff x="0" y="0"/>
            <a:chExt cx="3048000" cy="3048000"/>
          </a:xfrm>
        </p:grpSpPr>
        <p:sp>
          <p:nvSpPr>
            <p:cNvPr id="656" name="Shape 656"/>
            <p:cNvSpPr/>
            <p:nvPr/>
          </p:nvSpPr>
          <p:spPr>
            <a:xfrm>
              <a:off x="76200" y="76200"/>
              <a:ext cx="2895600" cy="2895600"/>
            </a:xfrm>
            <a:prstGeom prst="rect">
              <a:avLst/>
            </a:prstGeom>
            <a:solidFill>
              <a:schemeClr val="accent3">
                <a:lumOff val="44000"/>
              </a:schemeClr>
            </a:solidFill>
            <a:ln w="12700" cap="flat">
              <a:noFill/>
              <a:miter lim="400000"/>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nvGrpSpPr>
            <p:cNvPr id="666" name="Group 666"/>
            <p:cNvGrpSpPr/>
            <p:nvPr/>
          </p:nvGrpSpPr>
          <p:grpSpPr>
            <a:xfrm>
              <a:off x="-1" y="-1"/>
              <a:ext cx="3048001" cy="3048001"/>
              <a:chOff x="0" y="0"/>
              <a:chExt cx="3048000" cy="3048000"/>
            </a:xfrm>
          </p:grpSpPr>
          <p:sp>
            <p:nvSpPr>
              <p:cNvPr id="657" name="Shape 657"/>
              <p:cNvSpPr/>
              <p:nvPr/>
            </p:nvSpPr>
            <p:spPr>
              <a:xfrm>
                <a:off x="-1" y="-1"/>
                <a:ext cx="914401" cy="914401"/>
              </a:xfrm>
              <a:prstGeom prst="roundRect">
                <a:avLst>
                  <a:gd name="adj" fmla="val 16667"/>
                </a:avLst>
              </a:prstGeom>
              <a:gradFill flip="none" rotWithShape="1">
                <a:gsLst>
                  <a:gs pos="0">
                    <a:srgbClr val="03D4A8"/>
                  </a:gs>
                  <a:gs pos="25000">
                    <a:srgbClr val="21D6E0"/>
                  </a:gs>
                  <a:gs pos="75000">
                    <a:srgbClr val="0087E6"/>
                  </a:gs>
                  <a:gs pos="100000">
                    <a:srgbClr val="005CBF"/>
                  </a:gs>
                </a:gsLst>
                <a:path path="circle">
                  <a:fillToRect l="37721" t="-19636" r="62278" b="119636"/>
                </a:path>
              </a:gradFill>
              <a:ln w="19050" cap="flat">
                <a:solidFill>
                  <a:srgbClr val="003300"/>
                </a:solidFill>
                <a:prstDash val="solid"/>
                <a:round/>
                <a:tailEnd type="triangle" w="med" len="med"/>
              </a:ln>
              <a:effectLst>
                <a:outerShdw blurRad="50800" dist="38100" dir="5400000" rotWithShape="0">
                  <a:srgbClr val="000000">
                    <a:alpha val="40000"/>
                  </a:srgbClr>
                </a:outerShdw>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58" name="Shape 658"/>
              <p:cNvSpPr/>
              <p:nvPr/>
            </p:nvSpPr>
            <p:spPr>
              <a:xfrm>
                <a:off x="1066800" y="-1"/>
                <a:ext cx="914400" cy="914401"/>
              </a:xfrm>
              <a:prstGeom prst="roundRect">
                <a:avLst>
                  <a:gd name="adj" fmla="val 16667"/>
                </a:avLst>
              </a:prstGeom>
              <a:gradFill flip="none" rotWithShape="1">
                <a:gsLst>
                  <a:gs pos="0">
                    <a:srgbClr val="03D4A8"/>
                  </a:gs>
                  <a:gs pos="25000">
                    <a:srgbClr val="21D6E0"/>
                  </a:gs>
                  <a:gs pos="75000">
                    <a:srgbClr val="0087E6"/>
                  </a:gs>
                  <a:gs pos="100000">
                    <a:srgbClr val="005CBF"/>
                  </a:gs>
                </a:gsLst>
                <a:path path="circle">
                  <a:fillToRect l="37721" t="-19636" r="62278" b="119636"/>
                </a:path>
              </a:gradFill>
              <a:ln w="19050" cap="flat">
                <a:solidFill>
                  <a:srgbClr val="003300"/>
                </a:solidFill>
                <a:prstDash val="solid"/>
                <a:round/>
                <a:tailEnd type="triangle" w="med" len="med"/>
              </a:ln>
              <a:effectLst>
                <a:outerShdw blurRad="50800" dist="38100" dir="5400000" rotWithShape="0">
                  <a:srgbClr val="000000">
                    <a:alpha val="40000"/>
                  </a:srgbClr>
                </a:outerShdw>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59" name="Shape 659"/>
              <p:cNvSpPr/>
              <p:nvPr/>
            </p:nvSpPr>
            <p:spPr>
              <a:xfrm>
                <a:off x="2133600" y="-1"/>
                <a:ext cx="914400" cy="914401"/>
              </a:xfrm>
              <a:prstGeom prst="roundRect">
                <a:avLst>
                  <a:gd name="adj" fmla="val 16667"/>
                </a:avLst>
              </a:prstGeom>
              <a:gradFill flip="none" rotWithShape="1">
                <a:gsLst>
                  <a:gs pos="0">
                    <a:srgbClr val="03D4A8"/>
                  </a:gs>
                  <a:gs pos="25000">
                    <a:srgbClr val="21D6E0"/>
                  </a:gs>
                  <a:gs pos="75000">
                    <a:srgbClr val="0087E6"/>
                  </a:gs>
                  <a:gs pos="100000">
                    <a:srgbClr val="005CBF"/>
                  </a:gs>
                </a:gsLst>
                <a:path path="circle">
                  <a:fillToRect l="37721" t="-19636" r="62278" b="119636"/>
                </a:path>
              </a:gradFill>
              <a:ln w="19050" cap="flat">
                <a:solidFill>
                  <a:srgbClr val="003300"/>
                </a:solidFill>
                <a:prstDash val="solid"/>
                <a:round/>
                <a:tailEnd type="triangle" w="med" len="med"/>
              </a:ln>
              <a:effectLst>
                <a:outerShdw blurRad="50800" dist="38100" dir="5400000" rotWithShape="0">
                  <a:srgbClr val="000000">
                    <a:alpha val="40000"/>
                  </a:srgbClr>
                </a:outerShdw>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60" name="Shape 660"/>
              <p:cNvSpPr/>
              <p:nvPr/>
            </p:nvSpPr>
            <p:spPr>
              <a:xfrm>
                <a:off x="-1" y="1066800"/>
                <a:ext cx="914401" cy="914400"/>
              </a:xfrm>
              <a:prstGeom prst="roundRect">
                <a:avLst>
                  <a:gd name="adj" fmla="val 16667"/>
                </a:avLst>
              </a:prstGeom>
              <a:gradFill flip="none" rotWithShape="1">
                <a:gsLst>
                  <a:gs pos="0">
                    <a:srgbClr val="03D4A8"/>
                  </a:gs>
                  <a:gs pos="25000">
                    <a:srgbClr val="21D6E0"/>
                  </a:gs>
                  <a:gs pos="75000">
                    <a:srgbClr val="0087E6"/>
                  </a:gs>
                  <a:gs pos="100000">
                    <a:srgbClr val="005CBF"/>
                  </a:gs>
                </a:gsLst>
                <a:path path="circle">
                  <a:fillToRect l="37721" t="-19636" r="62278" b="119636"/>
                </a:path>
              </a:gradFill>
              <a:ln w="19050" cap="flat">
                <a:solidFill>
                  <a:srgbClr val="003300"/>
                </a:solidFill>
                <a:prstDash val="solid"/>
                <a:round/>
                <a:tailEnd type="triangle" w="med" len="med"/>
              </a:ln>
              <a:effectLst>
                <a:outerShdw blurRad="50800" dist="38100" dir="5400000" rotWithShape="0">
                  <a:srgbClr val="000000">
                    <a:alpha val="40000"/>
                  </a:srgbClr>
                </a:outerShdw>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61" name="Shape 661"/>
              <p:cNvSpPr/>
              <p:nvPr/>
            </p:nvSpPr>
            <p:spPr>
              <a:xfrm>
                <a:off x="1066800" y="1066800"/>
                <a:ext cx="914400" cy="914400"/>
              </a:xfrm>
              <a:prstGeom prst="roundRect">
                <a:avLst>
                  <a:gd name="adj" fmla="val 16667"/>
                </a:avLst>
              </a:prstGeom>
              <a:gradFill flip="none" rotWithShape="1">
                <a:gsLst>
                  <a:gs pos="0">
                    <a:srgbClr val="03D4A8"/>
                  </a:gs>
                  <a:gs pos="25000">
                    <a:srgbClr val="21D6E0"/>
                  </a:gs>
                  <a:gs pos="75000">
                    <a:srgbClr val="0087E6"/>
                  </a:gs>
                  <a:gs pos="100000">
                    <a:srgbClr val="005CBF"/>
                  </a:gs>
                </a:gsLst>
                <a:path path="circle">
                  <a:fillToRect l="37721" t="-19636" r="62278" b="119636"/>
                </a:path>
              </a:gradFill>
              <a:ln w="19050" cap="flat">
                <a:solidFill>
                  <a:srgbClr val="003300"/>
                </a:solidFill>
                <a:prstDash val="solid"/>
                <a:round/>
                <a:tailEnd type="triangle" w="med" len="med"/>
              </a:ln>
              <a:effectLst>
                <a:outerShdw blurRad="50800" dist="38100" dir="5400000" rotWithShape="0">
                  <a:srgbClr val="000000">
                    <a:alpha val="40000"/>
                  </a:srgbClr>
                </a:outerShdw>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62" name="Shape 662"/>
              <p:cNvSpPr/>
              <p:nvPr/>
            </p:nvSpPr>
            <p:spPr>
              <a:xfrm>
                <a:off x="2133600" y="1066800"/>
                <a:ext cx="914400" cy="914400"/>
              </a:xfrm>
              <a:prstGeom prst="roundRect">
                <a:avLst>
                  <a:gd name="adj" fmla="val 16667"/>
                </a:avLst>
              </a:prstGeom>
              <a:gradFill flip="none" rotWithShape="1">
                <a:gsLst>
                  <a:gs pos="0">
                    <a:srgbClr val="03D4A8"/>
                  </a:gs>
                  <a:gs pos="25000">
                    <a:srgbClr val="21D6E0"/>
                  </a:gs>
                  <a:gs pos="75000">
                    <a:srgbClr val="0087E6"/>
                  </a:gs>
                  <a:gs pos="100000">
                    <a:srgbClr val="005CBF"/>
                  </a:gs>
                </a:gsLst>
                <a:path path="circle">
                  <a:fillToRect l="37721" t="-19636" r="62278" b="119636"/>
                </a:path>
              </a:gradFill>
              <a:ln w="19050" cap="flat">
                <a:solidFill>
                  <a:srgbClr val="003300"/>
                </a:solidFill>
                <a:prstDash val="solid"/>
                <a:round/>
                <a:tailEnd type="triangle" w="med" len="med"/>
              </a:ln>
              <a:effectLst>
                <a:outerShdw blurRad="50800" dist="38100" dir="5400000" rotWithShape="0">
                  <a:srgbClr val="000000">
                    <a:alpha val="40000"/>
                  </a:srgbClr>
                </a:outerShdw>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63" name="Shape 663"/>
              <p:cNvSpPr/>
              <p:nvPr/>
            </p:nvSpPr>
            <p:spPr>
              <a:xfrm>
                <a:off x="-1" y="2133600"/>
                <a:ext cx="914401" cy="914400"/>
              </a:xfrm>
              <a:prstGeom prst="roundRect">
                <a:avLst>
                  <a:gd name="adj" fmla="val 16667"/>
                </a:avLst>
              </a:prstGeom>
              <a:gradFill flip="none" rotWithShape="1">
                <a:gsLst>
                  <a:gs pos="0">
                    <a:srgbClr val="03D4A8"/>
                  </a:gs>
                  <a:gs pos="25000">
                    <a:srgbClr val="21D6E0"/>
                  </a:gs>
                  <a:gs pos="75000">
                    <a:srgbClr val="0087E6"/>
                  </a:gs>
                  <a:gs pos="100000">
                    <a:srgbClr val="005CBF"/>
                  </a:gs>
                </a:gsLst>
                <a:path path="circle">
                  <a:fillToRect l="37721" t="-19636" r="62278" b="119636"/>
                </a:path>
              </a:gradFill>
              <a:ln w="19050" cap="flat">
                <a:solidFill>
                  <a:srgbClr val="003300"/>
                </a:solidFill>
                <a:prstDash val="solid"/>
                <a:round/>
                <a:tailEnd type="triangle" w="med" len="med"/>
              </a:ln>
              <a:effectLst>
                <a:outerShdw blurRad="50800" dist="38100" dir="5400000" rotWithShape="0">
                  <a:srgbClr val="000000">
                    <a:alpha val="40000"/>
                  </a:srgbClr>
                </a:outerShdw>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64" name="Shape 664"/>
              <p:cNvSpPr/>
              <p:nvPr/>
            </p:nvSpPr>
            <p:spPr>
              <a:xfrm>
                <a:off x="1066800" y="2133600"/>
                <a:ext cx="914400" cy="914400"/>
              </a:xfrm>
              <a:prstGeom prst="roundRect">
                <a:avLst>
                  <a:gd name="adj" fmla="val 16667"/>
                </a:avLst>
              </a:prstGeom>
              <a:gradFill flip="none" rotWithShape="1">
                <a:gsLst>
                  <a:gs pos="0">
                    <a:srgbClr val="03D4A8"/>
                  </a:gs>
                  <a:gs pos="25000">
                    <a:srgbClr val="21D6E0"/>
                  </a:gs>
                  <a:gs pos="75000">
                    <a:srgbClr val="0087E6"/>
                  </a:gs>
                  <a:gs pos="100000">
                    <a:srgbClr val="005CBF"/>
                  </a:gs>
                </a:gsLst>
                <a:path path="circle">
                  <a:fillToRect l="37721" t="-19636" r="62278" b="119636"/>
                </a:path>
              </a:gradFill>
              <a:ln w="19050" cap="flat">
                <a:solidFill>
                  <a:srgbClr val="003300"/>
                </a:solidFill>
                <a:prstDash val="solid"/>
                <a:round/>
                <a:tailEnd type="triangle" w="med" len="med"/>
              </a:ln>
              <a:effectLst>
                <a:outerShdw blurRad="50800" dist="38100" dir="5400000" rotWithShape="0">
                  <a:srgbClr val="000000">
                    <a:alpha val="40000"/>
                  </a:srgbClr>
                </a:outerShdw>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65" name="Shape 665"/>
              <p:cNvSpPr/>
              <p:nvPr/>
            </p:nvSpPr>
            <p:spPr>
              <a:xfrm>
                <a:off x="2133600" y="2133600"/>
                <a:ext cx="914400" cy="914400"/>
              </a:xfrm>
              <a:prstGeom prst="roundRect">
                <a:avLst>
                  <a:gd name="adj" fmla="val 16667"/>
                </a:avLst>
              </a:prstGeom>
              <a:gradFill flip="none" rotWithShape="1">
                <a:gsLst>
                  <a:gs pos="0">
                    <a:srgbClr val="03D4A8"/>
                  </a:gs>
                  <a:gs pos="25000">
                    <a:srgbClr val="21D6E0"/>
                  </a:gs>
                  <a:gs pos="75000">
                    <a:srgbClr val="0087E6"/>
                  </a:gs>
                  <a:gs pos="100000">
                    <a:srgbClr val="005CBF"/>
                  </a:gs>
                </a:gsLst>
                <a:path path="circle">
                  <a:fillToRect l="37721" t="-19636" r="62278" b="119636"/>
                </a:path>
              </a:gradFill>
              <a:ln w="19050" cap="flat">
                <a:solidFill>
                  <a:srgbClr val="003300"/>
                </a:solidFill>
                <a:prstDash val="solid"/>
                <a:round/>
                <a:tailEnd type="triangle" w="med" len="med"/>
              </a:ln>
              <a:effectLst>
                <a:outerShdw blurRad="50800" dist="38100" dir="5400000" rotWithShape="0">
                  <a:srgbClr val="000000">
                    <a:alpha val="40000"/>
                  </a:srgbClr>
                </a:outerShdw>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874" name="Group 874"/>
            <p:cNvGrpSpPr/>
            <p:nvPr/>
          </p:nvGrpSpPr>
          <p:grpSpPr>
            <a:xfrm>
              <a:off x="76199" y="76199"/>
              <a:ext cx="2895601" cy="2895601"/>
              <a:chOff x="0" y="0"/>
              <a:chExt cx="2895600" cy="2895600"/>
            </a:xfrm>
          </p:grpSpPr>
          <p:grpSp>
            <p:nvGrpSpPr>
              <p:cNvPr id="693" name="Group 693"/>
              <p:cNvGrpSpPr/>
              <p:nvPr/>
            </p:nvGrpSpPr>
            <p:grpSpPr>
              <a:xfrm>
                <a:off x="76200" y="762000"/>
                <a:ext cx="2743201" cy="1371600"/>
                <a:chOff x="0" y="0"/>
                <a:chExt cx="2743200" cy="1371600"/>
              </a:xfrm>
            </p:grpSpPr>
            <p:grpSp>
              <p:nvGrpSpPr>
                <p:cNvPr id="679" name="Group 679"/>
                <p:cNvGrpSpPr/>
                <p:nvPr/>
              </p:nvGrpSpPr>
              <p:grpSpPr>
                <a:xfrm>
                  <a:off x="0" y="1066800"/>
                  <a:ext cx="2743201" cy="304800"/>
                  <a:chOff x="0" y="0"/>
                  <a:chExt cx="2743200" cy="304800"/>
                </a:xfrm>
              </p:grpSpPr>
              <p:grpSp>
                <p:nvGrpSpPr>
                  <p:cNvPr id="670" name="Group 670"/>
                  <p:cNvGrpSpPr/>
                  <p:nvPr/>
                </p:nvGrpSpPr>
                <p:grpSpPr>
                  <a:xfrm>
                    <a:off x="2132012" y="-1"/>
                    <a:ext cx="611189" cy="304801"/>
                    <a:chOff x="0" y="0"/>
                    <a:chExt cx="611187" cy="304800"/>
                  </a:xfrm>
                </p:grpSpPr>
                <p:sp>
                  <p:nvSpPr>
                    <p:cNvPr id="667" name="Shape 667"/>
                    <p:cNvSpPr/>
                    <p:nvPr/>
                  </p:nvSpPr>
                  <p:spPr>
                    <a:xfrm flipH="1">
                      <a:off x="3048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668" name="Shape 668"/>
                    <p:cNvSpPr/>
                    <p:nvPr/>
                  </p:nvSpPr>
                  <p:spPr>
                    <a:xfrm flipH="1">
                      <a:off x="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669" name="Shape 669"/>
                    <p:cNvSpPr/>
                    <p:nvPr/>
                  </p:nvSpPr>
                  <p:spPr>
                    <a:xfrm flipH="1">
                      <a:off x="6096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nvGrpSpPr>
                  <p:cNvPr id="674" name="Group 674"/>
                  <p:cNvGrpSpPr/>
                  <p:nvPr/>
                </p:nvGrpSpPr>
                <p:grpSpPr>
                  <a:xfrm>
                    <a:off x="1066800" y="-1"/>
                    <a:ext cx="611188" cy="304801"/>
                    <a:chOff x="0" y="0"/>
                    <a:chExt cx="611187" cy="304800"/>
                  </a:xfrm>
                </p:grpSpPr>
                <p:sp>
                  <p:nvSpPr>
                    <p:cNvPr id="671" name="Shape 671"/>
                    <p:cNvSpPr/>
                    <p:nvPr/>
                  </p:nvSpPr>
                  <p:spPr>
                    <a:xfrm flipH="1">
                      <a:off x="3048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672" name="Shape 672"/>
                    <p:cNvSpPr/>
                    <p:nvPr/>
                  </p:nvSpPr>
                  <p:spPr>
                    <a:xfrm flipH="1">
                      <a:off x="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673" name="Shape 673"/>
                    <p:cNvSpPr/>
                    <p:nvPr/>
                  </p:nvSpPr>
                  <p:spPr>
                    <a:xfrm flipH="1">
                      <a:off x="6096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nvGrpSpPr>
                  <p:cNvPr id="678" name="Group 678"/>
                  <p:cNvGrpSpPr/>
                  <p:nvPr/>
                </p:nvGrpSpPr>
                <p:grpSpPr>
                  <a:xfrm>
                    <a:off x="0" y="-1"/>
                    <a:ext cx="611188" cy="304801"/>
                    <a:chOff x="0" y="0"/>
                    <a:chExt cx="611187" cy="304800"/>
                  </a:xfrm>
                </p:grpSpPr>
                <p:sp>
                  <p:nvSpPr>
                    <p:cNvPr id="675" name="Shape 675"/>
                    <p:cNvSpPr/>
                    <p:nvPr/>
                  </p:nvSpPr>
                  <p:spPr>
                    <a:xfrm flipH="1">
                      <a:off x="3048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676" name="Shape 676"/>
                    <p:cNvSpPr/>
                    <p:nvPr/>
                  </p:nvSpPr>
                  <p:spPr>
                    <a:xfrm flipH="1">
                      <a:off x="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677" name="Shape 677"/>
                    <p:cNvSpPr/>
                    <p:nvPr/>
                  </p:nvSpPr>
                  <p:spPr>
                    <a:xfrm flipH="1">
                      <a:off x="6096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grpSp>
              <p:nvGrpSpPr>
                <p:cNvPr id="692" name="Group 692"/>
                <p:cNvGrpSpPr/>
                <p:nvPr/>
              </p:nvGrpSpPr>
              <p:grpSpPr>
                <a:xfrm>
                  <a:off x="0" y="-1"/>
                  <a:ext cx="2743201" cy="304801"/>
                  <a:chOff x="0" y="0"/>
                  <a:chExt cx="2743200" cy="304800"/>
                </a:xfrm>
              </p:grpSpPr>
              <p:grpSp>
                <p:nvGrpSpPr>
                  <p:cNvPr id="683" name="Group 683"/>
                  <p:cNvGrpSpPr/>
                  <p:nvPr/>
                </p:nvGrpSpPr>
                <p:grpSpPr>
                  <a:xfrm>
                    <a:off x="2132012" y="-1"/>
                    <a:ext cx="611189" cy="304801"/>
                    <a:chOff x="0" y="0"/>
                    <a:chExt cx="611187" cy="304800"/>
                  </a:xfrm>
                </p:grpSpPr>
                <p:sp>
                  <p:nvSpPr>
                    <p:cNvPr id="680" name="Shape 680"/>
                    <p:cNvSpPr/>
                    <p:nvPr/>
                  </p:nvSpPr>
                  <p:spPr>
                    <a:xfrm flipH="1">
                      <a:off x="3048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681" name="Shape 681"/>
                    <p:cNvSpPr/>
                    <p:nvPr/>
                  </p:nvSpPr>
                  <p:spPr>
                    <a:xfrm flipH="1">
                      <a:off x="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682" name="Shape 682"/>
                    <p:cNvSpPr/>
                    <p:nvPr/>
                  </p:nvSpPr>
                  <p:spPr>
                    <a:xfrm flipH="1">
                      <a:off x="6096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nvGrpSpPr>
                  <p:cNvPr id="687" name="Group 687"/>
                  <p:cNvGrpSpPr/>
                  <p:nvPr/>
                </p:nvGrpSpPr>
                <p:grpSpPr>
                  <a:xfrm>
                    <a:off x="1066800" y="-1"/>
                    <a:ext cx="611188" cy="304801"/>
                    <a:chOff x="0" y="0"/>
                    <a:chExt cx="611187" cy="304800"/>
                  </a:xfrm>
                </p:grpSpPr>
                <p:sp>
                  <p:nvSpPr>
                    <p:cNvPr id="684" name="Shape 684"/>
                    <p:cNvSpPr/>
                    <p:nvPr/>
                  </p:nvSpPr>
                  <p:spPr>
                    <a:xfrm flipH="1">
                      <a:off x="3048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685" name="Shape 685"/>
                    <p:cNvSpPr/>
                    <p:nvPr/>
                  </p:nvSpPr>
                  <p:spPr>
                    <a:xfrm flipH="1">
                      <a:off x="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686" name="Shape 686"/>
                    <p:cNvSpPr/>
                    <p:nvPr/>
                  </p:nvSpPr>
                  <p:spPr>
                    <a:xfrm flipH="1">
                      <a:off x="6096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nvGrpSpPr>
                  <p:cNvPr id="691" name="Group 691"/>
                  <p:cNvGrpSpPr/>
                  <p:nvPr/>
                </p:nvGrpSpPr>
                <p:grpSpPr>
                  <a:xfrm>
                    <a:off x="0" y="-1"/>
                    <a:ext cx="611188" cy="304801"/>
                    <a:chOff x="0" y="0"/>
                    <a:chExt cx="611187" cy="304800"/>
                  </a:xfrm>
                </p:grpSpPr>
                <p:sp>
                  <p:nvSpPr>
                    <p:cNvPr id="688" name="Shape 688"/>
                    <p:cNvSpPr/>
                    <p:nvPr/>
                  </p:nvSpPr>
                  <p:spPr>
                    <a:xfrm flipH="1">
                      <a:off x="3048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689" name="Shape 689"/>
                    <p:cNvSpPr/>
                    <p:nvPr/>
                  </p:nvSpPr>
                  <p:spPr>
                    <a:xfrm flipH="1">
                      <a:off x="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690" name="Shape 690"/>
                    <p:cNvSpPr/>
                    <p:nvPr/>
                  </p:nvSpPr>
                  <p:spPr>
                    <a:xfrm flipH="1">
                      <a:off x="6096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grpSp>
          <p:grpSp>
            <p:nvGrpSpPr>
              <p:cNvPr id="720" name="Group 720"/>
              <p:cNvGrpSpPr/>
              <p:nvPr/>
            </p:nvGrpSpPr>
            <p:grpSpPr>
              <a:xfrm>
                <a:off x="761999" y="76200"/>
                <a:ext cx="1371602" cy="2743200"/>
                <a:chOff x="0" y="0"/>
                <a:chExt cx="1371600" cy="2743199"/>
              </a:xfrm>
            </p:grpSpPr>
            <p:grpSp>
              <p:nvGrpSpPr>
                <p:cNvPr id="706" name="Group 706"/>
                <p:cNvGrpSpPr/>
                <p:nvPr/>
              </p:nvGrpSpPr>
              <p:grpSpPr>
                <a:xfrm>
                  <a:off x="1066800" y="0"/>
                  <a:ext cx="304801" cy="2743200"/>
                  <a:chOff x="0" y="0"/>
                  <a:chExt cx="304800" cy="2743199"/>
                </a:xfrm>
              </p:grpSpPr>
              <p:grpSp>
                <p:nvGrpSpPr>
                  <p:cNvPr id="697" name="Group 697"/>
                  <p:cNvGrpSpPr/>
                  <p:nvPr/>
                </p:nvGrpSpPr>
                <p:grpSpPr>
                  <a:xfrm>
                    <a:off x="0" y="0"/>
                    <a:ext cx="304801" cy="611188"/>
                    <a:chOff x="0" y="0"/>
                    <a:chExt cx="304800" cy="611187"/>
                  </a:xfrm>
                </p:grpSpPr>
                <p:sp>
                  <p:nvSpPr>
                    <p:cNvPr id="694" name="Shape 694"/>
                    <p:cNvSpPr/>
                    <p:nvPr/>
                  </p:nvSpPr>
                  <p:spPr>
                    <a:xfrm>
                      <a:off x="-1" y="30480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695" name="Shape 695"/>
                    <p:cNvSpPr/>
                    <p:nvPr/>
                  </p:nvSpPr>
                  <p:spPr>
                    <a:xfrm>
                      <a:off x="-1" y="609600"/>
                      <a:ext cx="304802" cy="1589"/>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696" name="Shape 696"/>
                    <p:cNvSpPr/>
                    <p:nvPr/>
                  </p:nvSpPr>
                  <p:spPr>
                    <a:xfrm>
                      <a:off x="-1" y="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nvGrpSpPr>
                  <p:cNvPr id="701" name="Group 701"/>
                  <p:cNvGrpSpPr/>
                  <p:nvPr/>
                </p:nvGrpSpPr>
                <p:grpSpPr>
                  <a:xfrm>
                    <a:off x="0" y="1065212"/>
                    <a:ext cx="304801" cy="611189"/>
                    <a:chOff x="0" y="0"/>
                    <a:chExt cx="304800" cy="611187"/>
                  </a:xfrm>
                </p:grpSpPr>
                <p:sp>
                  <p:nvSpPr>
                    <p:cNvPr id="698" name="Shape 698"/>
                    <p:cNvSpPr/>
                    <p:nvPr/>
                  </p:nvSpPr>
                  <p:spPr>
                    <a:xfrm>
                      <a:off x="-1" y="30480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699" name="Shape 699"/>
                    <p:cNvSpPr/>
                    <p:nvPr/>
                  </p:nvSpPr>
                  <p:spPr>
                    <a:xfrm>
                      <a:off x="-1" y="609600"/>
                      <a:ext cx="304802" cy="1589"/>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700" name="Shape 700"/>
                    <p:cNvSpPr/>
                    <p:nvPr/>
                  </p:nvSpPr>
                  <p:spPr>
                    <a:xfrm>
                      <a:off x="-1" y="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nvGrpSpPr>
                  <p:cNvPr id="705" name="Group 705"/>
                  <p:cNvGrpSpPr/>
                  <p:nvPr/>
                </p:nvGrpSpPr>
                <p:grpSpPr>
                  <a:xfrm>
                    <a:off x="0" y="2132011"/>
                    <a:ext cx="304801" cy="611189"/>
                    <a:chOff x="0" y="0"/>
                    <a:chExt cx="304800" cy="611187"/>
                  </a:xfrm>
                </p:grpSpPr>
                <p:sp>
                  <p:nvSpPr>
                    <p:cNvPr id="702" name="Shape 702"/>
                    <p:cNvSpPr/>
                    <p:nvPr/>
                  </p:nvSpPr>
                  <p:spPr>
                    <a:xfrm>
                      <a:off x="-1" y="30480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703" name="Shape 703"/>
                    <p:cNvSpPr/>
                    <p:nvPr/>
                  </p:nvSpPr>
                  <p:spPr>
                    <a:xfrm>
                      <a:off x="-1" y="609600"/>
                      <a:ext cx="304802" cy="1589"/>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704" name="Shape 704"/>
                    <p:cNvSpPr/>
                    <p:nvPr/>
                  </p:nvSpPr>
                  <p:spPr>
                    <a:xfrm>
                      <a:off x="-1" y="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grpSp>
              <p:nvGrpSpPr>
                <p:cNvPr id="719" name="Group 719"/>
                <p:cNvGrpSpPr/>
                <p:nvPr/>
              </p:nvGrpSpPr>
              <p:grpSpPr>
                <a:xfrm>
                  <a:off x="-1" y="0"/>
                  <a:ext cx="304801" cy="2743200"/>
                  <a:chOff x="0" y="0"/>
                  <a:chExt cx="304800" cy="2743199"/>
                </a:xfrm>
              </p:grpSpPr>
              <p:grpSp>
                <p:nvGrpSpPr>
                  <p:cNvPr id="710" name="Group 710"/>
                  <p:cNvGrpSpPr/>
                  <p:nvPr/>
                </p:nvGrpSpPr>
                <p:grpSpPr>
                  <a:xfrm>
                    <a:off x="0" y="0"/>
                    <a:ext cx="304801" cy="611188"/>
                    <a:chOff x="0" y="0"/>
                    <a:chExt cx="304800" cy="611187"/>
                  </a:xfrm>
                </p:grpSpPr>
                <p:sp>
                  <p:nvSpPr>
                    <p:cNvPr id="707" name="Shape 707"/>
                    <p:cNvSpPr/>
                    <p:nvPr/>
                  </p:nvSpPr>
                  <p:spPr>
                    <a:xfrm>
                      <a:off x="-1" y="30480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708" name="Shape 708"/>
                    <p:cNvSpPr/>
                    <p:nvPr/>
                  </p:nvSpPr>
                  <p:spPr>
                    <a:xfrm>
                      <a:off x="-1" y="609600"/>
                      <a:ext cx="304802" cy="1589"/>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709" name="Shape 709"/>
                    <p:cNvSpPr/>
                    <p:nvPr/>
                  </p:nvSpPr>
                  <p:spPr>
                    <a:xfrm>
                      <a:off x="-1" y="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nvGrpSpPr>
                  <p:cNvPr id="714" name="Group 714"/>
                  <p:cNvGrpSpPr/>
                  <p:nvPr/>
                </p:nvGrpSpPr>
                <p:grpSpPr>
                  <a:xfrm>
                    <a:off x="0" y="1065212"/>
                    <a:ext cx="304801" cy="611189"/>
                    <a:chOff x="0" y="0"/>
                    <a:chExt cx="304800" cy="611187"/>
                  </a:xfrm>
                </p:grpSpPr>
                <p:sp>
                  <p:nvSpPr>
                    <p:cNvPr id="711" name="Shape 711"/>
                    <p:cNvSpPr/>
                    <p:nvPr/>
                  </p:nvSpPr>
                  <p:spPr>
                    <a:xfrm>
                      <a:off x="-1" y="30480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712" name="Shape 712"/>
                    <p:cNvSpPr/>
                    <p:nvPr/>
                  </p:nvSpPr>
                  <p:spPr>
                    <a:xfrm>
                      <a:off x="-1" y="609600"/>
                      <a:ext cx="304802" cy="1589"/>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713" name="Shape 713"/>
                    <p:cNvSpPr/>
                    <p:nvPr/>
                  </p:nvSpPr>
                  <p:spPr>
                    <a:xfrm>
                      <a:off x="-1" y="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nvGrpSpPr>
                  <p:cNvPr id="718" name="Group 718"/>
                  <p:cNvGrpSpPr/>
                  <p:nvPr/>
                </p:nvGrpSpPr>
                <p:grpSpPr>
                  <a:xfrm>
                    <a:off x="0" y="2132011"/>
                    <a:ext cx="304801" cy="611189"/>
                    <a:chOff x="0" y="0"/>
                    <a:chExt cx="304800" cy="611187"/>
                  </a:xfrm>
                </p:grpSpPr>
                <p:sp>
                  <p:nvSpPr>
                    <p:cNvPr id="715" name="Shape 715"/>
                    <p:cNvSpPr/>
                    <p:nvPr/>
                  </p:nvSpPr>
                  <p:spPr>
                    <a:xfrm>
                      <a:off x="-1" y="30480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716" name="Shape 716"/>
                    <p:cNvSpPr/>
                    <p:nvPr/>
                  </p:nvSpPr>
                  <p:spPr>
                    <a:xfrm>
                      <a:off x="-1" y="609600"/>
                      <a:ext cx="304802" cy="1589"/>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717" name="Shape 717"/>
                    <p:cNvSpPr/>
                    <p:nvPr/>
                  </p:nvSpPr>
                  <p:spPr>
                    <a:xfrm>
                      <a:off x="-1" y="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grpSp>
          <p:grpSp>
            <p:nvGrpSpPr>
              <p:cNvPr id="737" name="Group 737"/>
              <p:cNvGrpSpPr/>
              <p:nvPr/>
            </p:nvGrpSpPr>
            <p:grpSpPr>
              <a:xfrm>
                <a:off x="-1" y="-1"/>
                <a:ext cx="762001" cy="762001"/>
                <a:chOff x="0" y="0"/>
                <a:chExt cx="762000" cy="762000"/>
              </a:xfrm>
            </p:grpSpPr>
            <p:grpSp>
              <p:nvGrpSpPr>
                <p:cNvPr id="724" name="Group 724"/>
                <p:cNvGrpSpPr/>
                <p:nvPr/>
              </p:nvGrpSpPr>
              <p:grpSpPr>
                <a:xfrm>
                  <a:off x="76199" y="76200"/>
                  <a:ext cx="611190" cy="609600"/>
                  <a:chOff x="0" y="0"/>
                  <a:chExt cx="611188" cy="609600"/>
                </a:xfrm>
              </p:grpSpPr>
              <p:sp>
                <p:nvSpPr>
                  <p:cNvPr id="721" name="Shape 721"/>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22" name="Shape 722"/>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23" name="Shape 723"/>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725" name="Shape 725"/>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26" name="Shape 726"/>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27" name="Shape 727"/>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28" name="Shape 728"/>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29" name="Shape 729"/>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30" name="Shape 730"/>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31" name="Shape 731"/>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32" name="Shape 732"/>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33" name="Shape 733"/>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34" name="Shape 734"/>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35" name="Shape 735"/>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36" name="Shape 736"/>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754" name="Group 754"/>
              <p:cNvGrpSpPr/>
              <p:nvPr/>
            </p:nvGrpSpPr>
            <p:grpSpPr>
              <a:xfrm>
                <a:off x="1066799" y="-1"/>
                <a:ext cx="762001" cy="762001"/>
                <a:chOff x="0" y="0"/>
                <a:chExt cx="762000" cy="762000"/>
              </a:xfrm>
            </p:grpSpPr>
            <p:grpSp>
              <p:nvGrpSpPr>
                <p:cNvPr id="741" name="Group 741"/>
                <p:cNvGrpSpPr/>
                <p:nvPr/>
              </p:nvGrpSpPr>
              <p:grpSpPr>
                <a:xfrm>
                  <a:off x="76199" y="76200"/>
                  <a:ext cx="611190" cy="609600"/>
                  <a:chOff x="0" y="0"/>
                  <a:chExt cx="611188" cy="609600"/>
                </a:xfrm>
              </p:grpSpPr>
              <p:sp>
                <p:nvSpPr>
                  <p:cNvPr id="738" name="Shape 738"/>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39" name="Shape 739"/>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40" name="Shape 740"/>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742" name="Shape 742"/>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43" name="Shape 743"/>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44" name="Shape 744"/>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45" name="Shape 745"/>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46" name="Shape 746"/>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47" name="Shape 747"/>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48" name="Shape 748"/>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49" name="Shape 749"/>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50" name="Shape 750"/>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51" name="Shape 751"/>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52" name="Shape 752"/>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53" name="Shape 753"/>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771" name="Group 771"/>
              <p:cNvGrpSpPr/>
              <p:nvPr/>
            </p:nvGrpSpPr>
            <p:grpSpPr>
              <a:xfrm>
                <a:off x="2133599" y="-1"/>
                <a:ext cx="762001" cy="762001"/>
                <a:chOff x="0" y="0"/>
                <a:chExt cx="762000" cy="762000"/>
              </a:xfrm>
            </p:grpSpPr>
            <p:grpSp>
              <p:nvGrpSpPr>
                <p:cNvPr id="758" name="Group 758"/>
                <p:cNvGrpSpPr/>
                <p:nvPr/>
              </p:nvGrpSpPr>
              <p:grpSpPr>
                <a:xfrm>
                  <a:off x="76199" y="76200"/>
                  <a:ext cx="611190" cy="609600"/>
                  <a:chOff x="0" y="0"/>
                  <a:chExt cx="611188" cy="609600"/>
                </a:xfrm>
              </p:grpSpPr>
              <p:sp>
                <p:nvSpPr>
                  <p:cNvPr id="755" name="Shape 755"/>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56" name="Shape 756"/>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57" name="Shape 757"/>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759" name="Shape 759"/>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60" name="Shape 760"/>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61" name="Shape 761"/>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62" name="Shape 762"/>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63" name="Shape 763"/>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64" name="Shape 764"/>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65" name="Shape 765"/>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66" name="Shape 766"/>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67" name="Shape 767"/>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68" name="Shape 768"/>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69" name="Shape 769"/>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70" name="Shape 770"/>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788" name="Group 788"/>
              <p:cNvGrpSpPr/>
              <p:nvPr/>
            </p:nvGrpSpPr>
            <p:grpSpPr>
              <a:xfrm>
                <a:off x="-1" y="1066799"/>
                <a:ext cx="762001" cy="762001"/>
                <a:chOff x="0" y="0"/>
                <a:chExt cx="762000" cy="762000"/>
              </a:xfrm>
            </p:grpSpPr>
            <p:grpSp>
              <p:nvGrpSpPr>
                <p:cNvPr id="775" name="Group 775"/>
                <p:cNvGrpSpPr/>
                <p:nvPr/>
              </p:nvGrpSpPr>
              <p:grpSpPr>
                <a:xfrm>
                  <a:off x="76199" y="76200"/>
                  <a:ext cx="611190" cy="609600"/>
                  <a:chOff x="0" y="0"/>
                  <a:chExt cx="611188" cy="609600"/>
                </a:xfrm>
              </p:grpSpPr>
              <p:sp>
                <p:nvSpPr>
                  <p:cNvPr id="772" name="Shape 772"/>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73" name="Shape 773"/>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74" name="Shape 774"/>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776" name="Shape 776"/>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77" name="Shape 777"/>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78" name="Shape 778"/>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79" name="Shape 779"/>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80" name="Shape 780"/>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81" name="Shape 781"/>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82" name="Shape 782"/>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83" name="Shape 783"/>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84" name="Shape 784"/>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85" name="Shape 785"/>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86" name="Shape 786"/>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87" name="Shape 787"/>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805" name="Group 805"/>
              <p:cNvGrpSpPr/>
              <p:nvPr/>
            </p:nvGrpSpPr>
            <p:grpSpPr>
              <a:xfrm>
                <a:off x="1066799" y="1066799"/>
                <a:ext cx="762001" cy="762001"/>
                <a:chOff x="0" y="0"/>
                <a:chExt cx="762000" cy="762000"/>
              </a:xfrm>
            </p:grpSpPr>
            <p:grpSp>
              <p:nvGrpSpPr>
                <p:cNvPr id="792" name="Group 792"/>
                <p:cNvGrpSpPr/>
                <p:nvPr/>
              </p:nvGrpSpPr>
              <p:grpSpPr>
                <a:xfrm>
                  <a:off x="76199" y="76200"/>
                  <a:ext cx="611190" cy="609600"/>
                  <a:chOff x="0" y="0"/>
                  <a:chExt cx="611188" cy="609600"/>
                </a:xfrm>
              </p:grpSpPr>
              <p:sp>
                <p:nvSpPr>
                  <p:cNvPr id="789" name="Shape 789"/>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90" name="Shape 790"/>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91" name="Shape 791"/>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793" name="Shape 793"/>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94" name="Shape 794"/>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95" name="Shape 795"/>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96" name="Shape 796"/>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97" name="Shape 797"/>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98" name="Shape 798"/>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99" name="Shape 799"/>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00" name="Shape 800"/>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01" name="Shape 801"/>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02" name="Shape 802"/>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03" name="Shape 803"/>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04" name="Shape 804"/>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822" name="Group 822"/>
              <p:cNvGrpSpPr/>
              <p:nvPr/>
            </p:nvGrpSpPr>
            <p:grpSpPr>
              <a:xfrm>
                <a:off x="2133599" y="1066799"/>
                <a:ext cx="762001" cy="762001"/>
                <a:chOff x="0" y="0"/>
                <a:chExt cx="762000" cy="762000"/>
              </a:xfrm>
            </p:grpSpPr>
            <p:grpSp>
              <p:nvGrpSpPr>
                <p:cNvPr id="809" name="Group 809"/>
                <p:cNvGrpSpPr/>
                <p:nvPr/>
              </p:nvGrpSpPr>
              <p:grpSpPr>
                <a:xfrm>
                  <a:off x="76199" y="76200"/>
                  <a:ext cx="611190" cy="609600"/>
                  <a:chOff x="0" y="0"/>
                  <a:chExt cx="611188" cy="609600"/>
                </a:xfrm>
              </p:grpSpPr>
              <p:sp>
                <p:nvSpPr>
                  <p:cNvPr id="806" name="Shape 806"/>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07" name="Shape 807"/>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08" name="Shape 808"/>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810" name="Shape 810"/>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11" name="Shape 811"/>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12" name="Shape 812"/>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13" name="Shape 813"/>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14" name="Shape 814"/>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15" name="Shape 815"/>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16" name="Shape 816"/>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17" name="Shape 817"/>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18" name="Shape 818"/>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19" name="Shape 819"/>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20" name="Shape 820"/>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21" name="Shape 821"/>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839" name="Group 839"/>
              <p:cNvGrpSpPr/>
              <p:nvPr/>
            </p:nvGrpSpPr>
            <p:grpSpPr>
              <a:xfrm>
                <a:off x="-1" y="2133599"/>
                <a:ext cx="762001" cy="762001"/>
                <a:chOff x="0" y="0"/>
                <a:chExt cx="762000" cy="762000"/>
              </a:xfrm>
            </p:grpSpPr>
            <p:grpSp>
              <p:nvGrpSpPr>
                <p:cNvPr id="826" name="Group 826"/>
                <p:cNvGrpSpPr/>
                <p:nvPr/>
              </p:nvGrpSpPr>
              <p:grpSpPr>
                <a:xfrm>
                  <a:off x="76199" y="76200"/>
                  <a:ext cx="611190" cy="609600"/>
                  <a:chOff x="0" y="0"/>
                  <a:chExt cx="611188" cy="609600"/>
                </a:xfrm>
              </p:grpSpPr>
              <p:sp>
                <p:nvSpPr>
                  <p:cNvPr id="823" name="Shape 823"/>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24" name="Shape 824"/>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25" name="Shape 825"/>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827" name="Shape 827"/>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28" name="Shape 828"/>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29" name="Shape 829"/>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30" name="Shape 830"/>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31" name="Shape 831"/>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32" name="Shape 832"/>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33" name="Shape 833"/>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34" name="Shape 834"/>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35" name="Shape 835"/>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36" name="Shape 836"/>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37" name="Shape 837"/>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38" name="Shape 838"/>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856" name="Group 856"/>
              <p:cNvGrpSpPr/>
              <p:nvPr/>
            </p:nvGrpSpPr>
            <p:grpSpPr>
              <a:xfrm>
                <a:off x="1066799" y="2133599"/>
                <a:ext cx="762001" cy="762001"/>
                <a:chOff x="0" y="0"/>
                <a:chExt cx="762000" cy="762000"/>
              </a:xfrm>
            </p:grpSpPr>
            <p:grpSp>
              <p:nvGrpSpPr>
                <p:cNvPr id="843" name="Group 843"/>
                <p:cNvGrpSpPr/>
                <p:nvPr/>
              </p:nvGrpSpPr>
              <p:grpSpPr>
                <a:xfrm>
                  <a:off x="76199" y="76200"/>
                  <a:ext cx="611190" cy="609600"/>
                  <a:chOff x="0" y="0"/>
                  <a:chExt cx="611188" cy="609600"/>
                </a:xfrm>
              </p:grpSpPr>
              <p:sp>
                <p:nvSpPr>
                  <p:cNvPr id="840" name="Shape 840"/>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41" name="Shape 841"/>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42" name="Shape 842"/>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844" name="Shape 844"/>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45" name="Shape 845"/>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46" name="Shape 846"/>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47" name="Shape 847"/>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48" name="Shape 848"/>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49" name="Shape 849"/>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50" name="Shape 850"/>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51" name="Shape 851"/>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52" name="Shape 852"/>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53" name="Shape 853"/>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54" name="Shape 854"/>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55" name="Shape 855"/>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873" name="Group 873"/>
              <p:cNvGrpSpPr/>
              <p:nvPr/>
            </p:nvGrpSpPr>
            <p:grpSpPr>
              <a:xfrm>
                <a:off x="2133599" y="2133599"/>
                <a:ext cx="762001" cy="762001"/>
                <a:chOff x="0" y="0"/>
                <a:chExt cx="762000" cy="762000"/>
              </a:xfrm>
            </p:grpSpPr>
            <p:grpSp>
              <p:nvGrpSpPr>
                <p:cNvPr id="860" name="Group 860"/>
                <p:cNvGrpSpPr/>
                <p:nvPr/>
              </p:nvGrpSpPr>
              <p:grpSpPr>
                <a:xfrm>
                  <a:off x="76199" y="76200"/>
                  <a:ext cx="611190" cy="609600"/>
                  <a:chOff x="0" y="0"/>
                  <a:chExt cx="611188" cy="609600"/>
                </a:xfrm>
              </p:grpSpPr>
              <p:sp>
                <p:nvSpPr>
                  <p:cNvPr id="857" name="Shape 857"/>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58" name="Shape 858"/>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59" name="Shape 859"/>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861" name="Shape 861"/>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62" name="Shape 862"/>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63" name="Shape 863"/>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64" name="Shape 864"/>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65" name="Shape 865"/>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66" name="Shape 866"/>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67" name="Shape 867"/>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68" name="Shape 868"/>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69" name="Shape 869"/>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70" name="Shape 870"/>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71" name="Shape 871"/>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72" name="Shape 872"/>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grpSp>
      <p:sp>
        <p:nvSpPr>
          <p:cNvPr id="876" name="Shape 876"/>
          <p:cNvSpPr>
            <a:spLocks noGrp="1"/>
          </p:cNvSpPr>
          <p:nvPr>
            <p:ph type="title"/>
          </p:nvPr>
        </p:nvSpPr>
        <p:spPr>
          <a:xfrm>
            <a:off x="405376" y="248176"/>
            <a:ext cx="8716368" cy="780911"/>
          </a:xfrm>
          <a:prstGeom prst="rect">
            <a:avLst/>
          </a:prstGeom>
        </p:spPr>
        <p:txBody>
          <a:bodyPr/>
          <a:lstStyle/>
          <a:p>
            <a:r>
              <a:rPr lang="en-US" dirty="0"/>
              <a:t>Supercomputer</a:t>
            </a:r>
            <a:r>
              <a:rPr dirty="0"/>
              <a:t> Programming: Principle</a:t>
            </a:r>
          </a:p>
        </p:txBody>
      </p:sp>
      <p:sp>
        <p:nvSpPr>
          <p:cNvPr id="877" name="Shape 877"/>
          <p:cNvSpPr>
            <a:spLocks noGrp="1"/>
          </p:cNvSpPr>
          <p:nvPr>
            <p:ph type="body" sz="half" idx="1"/>
          </p:nvPr>
        </p:nvSpPr>
        <p:spPr>
          <a:xfrm>
            <a:off x="290984" y="1371032"/>
            <a:ext cx="4662615" cy="5073520"/>
          </a:xfrm>
          <a:prstGeom prst="rect">
            <a:avLst/>
          </a:prstGeom>
        </p:spPr>
        <p:txBody>
          <a:bodyPr/>
          <a:lstStyle/>
          <a:p>
            <a:r>
              <a:t>Solving Problem Over Grid</a:t>
            </a:r>
          </a:p>
          <a:p>
            <a:pPr marL="738976" lvl="1" indent="-243167">
              <a:spcBef>
                <a:spcPts val="601"/>
              </a:spcBef>
              <a:buClr>
                <a:srgbClr val="660033"/>
              </a:buClr>
              <a:buFont typeface="Wingdings"/>
              <a:defRPr sz="2000">
                <a:solidFill>
                  <a:srgbClr val="000066"/>
                </a:solidFill>
                <a:effectLst/>
              </a:defRPr>
            </a:pPr>
            <a:r>
              <a:t>E.g., finite-element system</a:t>
            </a:r>
          </a:p>
          <a:p>
            <a:pPr marL="738976" lvl="1" indent="-243167">
              <a:spcBef>
                <a:spcPts val="601"/>
              </a:spcBef>
              <a:buClr>
                <a:srgbClr val="660033"/>
              </a:buClr>
              <a:buFont typeface="Wingdings"/>
              <a:defRPr sz="2000">
                <a:solidFill>
                  <a:srgbClr val="000066"/>
                </a:solidFill>
                <a:effectLst/>
              </a:defRPr>
            </a:pPr>
            <a:r>
              <a:t>Simulate operation over time</a:t>
            </a:r>
          </a:p>
          <a:p>
            <a:r>
              <a:t>Bulk Synchronous Model</a:t>
            </a:r>
          </a:p>
          <a:p>
            <a:pPr marL="738976" lvl="1" indent="-243167">
              <a:spcBef>
                <a:spcPts val="601"/>
              </a:spcBef>
              <a:buClr>
                <a:srgbClr val="660033"/>
              </a:buClr>
              <a:buFont typeface="Wingdings"/>
              <a:defRPr sz="2000">
                <a:solidFill>
                  <a:srgbClr val="000066"/>
                </a:solidFill>
                <a:effectLst/>
              </a:defRPr>
            </a:pPr>
            <a:r>
              <a:t>Partition into Regions</a:t>
            </a:r>
          </a:p>
          <a:p>
            <a:pPr marL="1138465" lvl="2" indent="-236855">
              <a:lnSpc>
                <a:spcPct val="107000"/>
              </a:lnSpc>
              <a:spcBef>
                <a:spcPts val="200"/>
              </a:spcBef>
              <a:buClr>
                <a:srgbClr val="005400"/>
              </a:buClr>
              <a:buFont typeface="Wingdings"/>
              <a:defRPr sz="1800" b="0">
                <a:solidFill>
                  <a:srgbClr val="000099"/>
                </a:solidFill>
                <a:effectLst/>
              </a:defRPr>
            </a:pPr>
            <a:r>
              <a:t>p regions for p-node machine</a:t>
            </a:r>
          </a:p>
          <a:p>
            <a:pPr marL="738976" lvl="1" indent="-243167">
              <a:spcBef>
                <a:spcPts val="601"/>
              </a:spcBef>
              <a:buClr>
                <a:srgbClr val="660033"/>
              </a:buClr>
              <a:buFont typeface="Wingdings"/>
              <a:defRPr sz="2000">
                <a:solidFill>
                  <a:srgbClr val="000066"/>
                </a:solidFill>
                <a:effectLst/>
              </a:defRPr>
            </a:pPr>
            <a:r>
              <a:t>Map Region per Processor</a:t>
            </a:r>
          </a:p>
        </p:txBody>
      </p:sp>
    </p:spTree>
    <p:extLst>
      <p:ext uri="{BB962C8B-B14F-4D97-AF65-F5344CB8AC3E}">
        <p14:creationId xmlns:p14="http://schemas.microsoft.com/office/powerpoint/2010/main" val="699570601"/>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8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 grpId="0" animBg="1" advAuto="0"/>
      <p:bldP spid="875"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Moore’s Law Benefits</a:t>
            </a:r>
          </a:p>
        </p:txBody>
      </p:sp>
      <p:sp>
        <p:nvSpPr>
          <p:cNvPr id="7" name="Content Placeholder 6"/>
          <p:cNvSpPr>
            <a:spLocks noGrp="1"/>
          </p:cNvSpPr>
          <p:nvPr>
            <p:ph sz="half" idx="1"/>
          </p:nvPr>
        </p:nvSpPr>
        <p:spPr>
          <a:xfrm>
            <a:off x="290917" y="3886836"/>
            <a:ext cx="4076011" cy="2556250"/>
          </a:xfrm>
        </p:spPr>
        <p:txBody>
          <a:bodyPr/>
          <a:lstStyle/>
          <a:p>
            <a:r>
              <a:rPr lang="en-US" sz="2403" dirty="0"/>
              <a:t>1976 Cray 1</a:t>
            </a:r>
          </a:p>
          <a:p>
            <a:pPr lvl="1"/>
            <a:r>
              <a:rPr lang="en-US" sz="2003" dirty="0"/>
              <a:t>250 M Ops/second</a:t>
            </a:r>
          </a:p>
          <a:p>
            <a:pPr lvl="1"/>
            <a:r>
              <a:rPr lang="en-US" sz="2003" dirty="0"/>
              <a:t>~170,000 chips</a:t>
            </a:r>
          </a:p>
          <a:p>
            <a:pPr lvl="1"/>
            <a:r>
              <a:rPr lang="en-US" sz="2003" dirty="0"/>
              <a:t>0.5B transistors</a:t>
            </a:r>
          </a:p>
          <a:p>
            <a:pPr lvl="1"/>
            <a:r>
              <a:rPr lang="en-US" sz="2003" dirty="0"/>
              <a:t>5,000 kg, 115 KW</a:t>
            </a:r>
          </a:p>
          <a:p>
            <a:pPr lvl="1"/>
            <a:r>
              <a:rPr lang="en-US" sz="2003" dirty="0"/>
              <a:t>$9M</a:t>
            </a:r>
          </a:p>
          <a:p>
            <a:pPr lvl="1"/>
            <a:r>
              <a:rPr lang="en-US" sz="2003" dirty="0"/>
              <a:t>80 manufactured</a:t>
            </a:r>
          </a:p>
        </p:txBody>
      </p:sp>
      <p:sp>
        <p:nvSpPr>
          <p:cNvPr id="8" name="Content Placeholder 7"/>
          <p:cNvSpPr>
            <a:spLocks noGrp="1"/>
          </p:cNvSpPr>
          <p:nvPr>
            <p:ph sz="half" idx="2"/>
          </p:nvPr>
        </p:nvSpPr>
        <p:spPr>
          <a:xfrm>
            <a:off x="4519541" y="3886836"/>
            <a:ext cx="4624459" cy="2556250"/>
          </a:xfrm>
        </p:spPr>
        <p:txBody>
          <a:bodyPr/>
          <a:lstStyle/>
          <a:p>
            <a:r>
              <a:rPr lang="en-US" sz="2403" dirty="0"/>
              <a:t>2018 iPhone XS</a:t>
            </a:r>
          </a:p>
          <a:p>
            <a:pPr lvl="1"/>
            <a:r>
              <a:rPr lang="en-US" sz="2003" dirty="0"/>
              <a:t>&gt; 10 B Ops/second</a:t>
            </a:r>
          </a:p>
          <a:p>
            <a:pPr lvl="1"/>
            <a:r>
              <a:rPr lang="en-US" sz="2003" dirty="0"/>
              <a:t>8 chips</a:t>
            </a:r>
          </a:p>
          <a:p>
            <a:pPr lvl="1"/>
            <a:r>
              <a:rPr lang="en-US" sz="2003" dirty="0"/>
              <a:t>6.9 B transistors (CPU only)</a:t>
            </a:r>
          </a:p>
          <a:p>
            <a:pPr lvl="1"/>
            <a:r>
              <a:rPr lang="en-US" sz="2003" dirty="0"/>
              <a:t>177 g, &lt; 5 W</a:t>
            </a:r>
          </a:p>
          <a:p>
            <a:pPr lvl="1"/>
            <a:r>
              <a:rPr lang="en-US" sz="2003" dirty="0"/>
              <a:t>$999</a:t>
            </a:r>
          </a:p>
          <a:p>
            <a:pPr lvl="1"/>
            <a:r>
              <a:rPr lang="en-US" sz="2003" dirty="0"/>
              <a:t>~9 million sold in first 7 days</a:t>
            </a:r>
          </a:p>
        </p:txBody>
      </p:sp>
      <p:pic>
        <p:nvPicPr>
          <p:cNvPr id="5" name="Picture 4"/>
          <p:cNvPicPr>
            <a:picLocks noChangeAspect="1"/>
          </p:cNvPicPr>
          <p:nvPr/>
        </p:nvPicPr>
        <p:blipFill>
          <a:blip r:embed="rId2"/>
          <a:stretch>
            <a:fillRect/>
          </a:stretch>
        </p:blipFill>
        <p:spPr>
          <a:xfrm>
            <a:off x="451478" y="1445045"/>
            <a:ext cx="3449666" cy="2299777"/>
          </a:xfrm>
          <a:prstGeom prst="rect">
            <a:avLst/>
          </a:prstGeom>
        </p:spPr>
      </p:pic>
      <p:pic>
        <p:nvPicPr>
          <p:cNvPr id="9" name="Picture 2" descr="Image result for iphone xs">
            <a:extLst>
              <a:ext uri="{FF2B5EF4-FFF2-40B4-BE49-F238E27FC236}">
                <a16:creationId xmlns:a16="http://schemas.microsoft.com/office/drawing/2014/main" id="{E90398AA-ADEC-BB47-BE01-6DBE823899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33" t="22736" r="65667" b="5727"/>
          <a:stretch/>
        </p:blipFill>
        <p:spPr bwMode="auto">
          <a:xfrm>
            <a:off x="7068162" y="274320"/>
            <a:ext cx="1923437" cy="3901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19099"/>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 name="Shape 880"/>
          <p:cNvSpPr>
            <a:spLocks noGrp="1"/>
          </p:cNvSpPr>
          <p:nvPr>
            <p:ph type="title"/>
          </p:nvPr>
        </p:nvSpPr>
        <p:spPr>
          <a:xfrm>
            <a:off x="405376" y="248176"/>
            <a:ext cx="8716368" cy="780911"/>
          </a:xfrm>
          <a:prstGeom prst="rect">
            <a:avLst/>
          </a:prstGeom>
        </p:spPr>
        <p:txBody>
          <a:bodyPr/>
          <a:lstStyle/>
          <a:p>
            <a:r>
              <a:rPr lang="en-US" dirty="0"/>
              <a:t>Supercomputer</a:t>
            </a:r>
            <a:r>
              <a:rPr dirty="0"/>
              <a:t> Programming: (</a:t>
            </a:r>
            <a:r>
              <a:rPr dirty="0" err="1"/>
              <a:t>cont</a:t>
            </a:r>
            <a:r>
              <a:rPr dirty="0"/>
              <a:t>)</a:t>
            </a:r>
          </a:p>
        </p:txBody>
      </p:sp>
      <p:sp>
        <p:nvSpPr>
          <p:cNvPr id="881" name="Shape 881"/>
          <p:cNvSpPr>
            <a:spLocks noGrp="1"/>
          </p:cNvSpPr>
          <p:nvPr>
            <p:ph type="body" sz="half" idx="1"/>
          </p:nvPr>
        </p:nvSpPr>
        <p:spPr>
          <a:xfrm>
            <a:off x="290984" y="1371032"/>
            <a:ext cx="4662615" cy="5073520"/>
          </a:xfrm>
          <a:prstGeom prst="rect">
            <a:avLst/>
          </a:prstGeom>
        </p:spPr>
        <p:txBody>
          <a:bodyPr/>
          <a:lstStyle/>
          <a:p>
            <a:r>
              <a:t>Bulk Synchronous Model</a:t>
            </a:r>
          </a:p>
          <a:p>
            <a:pPr marL="738976" lvl="1" indent="-243167">
              <a:spcBef>
                <a:spcPts val="601"/>
              </a:spcBef>
              <a:buClr>
                <a:srgbClr val="660033"/>
              </a:buClr>
              <a:buFont typeface="Wingdings"/>
              <a:defRPr sz="2000">
                <a:solidFill>
                  <a:srgbClr val="000066"/>
                </a:solidFill>
                <a:effectLst/>
              </a:defRPr>
            </a:pPr>
            <a:r>
              <a:t>Map Region per Processor</a:t>
            </a:r>
          </a:p>
          <a:p>
            <a:pPr marL="738976" lvl="1" indent="-243167">
              <a:spcBef>
                <a:spcPts val="601"/>
              </a:spcBef>
              <a:buClr>
                <a:srgbClr val="660033"/>
              </a:buClr>
              <a:buFont typeface="Wingdings"/>
              <a:defRPr sz="2000">
                <a:solidFill>
                  <a:srgbClr val="000066"/>
                </a:solidFill>
                <a:effectLst/>
              </a:defRPr>
            </a:pPr>
            <a:r>
              <a:t>Alternate</a:t>
            </a:r>
          </a:p>
          <a:p>
            <a:pPr marL="1138465" lvl="2" indent="-236855">
              <a:lnSpc>
                <a:spcPct val="107000"/>
              </a:lnSpc>
              <a:spcBef>
                <a:spcPts val="200"/>
              </a:spcBef>
              <a:buClr>
                <a:srgbClr val="005400"/>
              </a:buClr>
              <a:buFont typeface="Wingdings"/>
              <a:defRPr sz="1800" b="0">
                <a:solidFill>
                  <a:srgbClr val="000099"/>
                </a:solidFill>
                <a:effectLst/>
              </a:defRPr>
            </a:pPr>
            <a:r>
              <a:t>All nodes compute behavior of region</a:t>
            </a:r>
          </a:p>
          <a:p>
            <a:pPr marL="1588484" lvl="3" indent="-225797">
              <a:spcBef>
                <a:spcPts val="401"/>
              </a:spcBef>
              <a:defRPr sz="1800" b="0">
                <a:solidFill>
                  <a:srgbClr val="000066"/>
                </a:solidFill>
                <a:effectLst/>
              </a:defRPr>
            </a:pPr>
            <a:r>
              <a:t>Perform on GPUs</a:t>
            </a:r>
          </a:p>
          <a:p>
            <a:pPr marL="1138465" lvl="2" indent="-236855">
              <a:lnSpc>
                <a:spcPct val="107000"/>
              </a:lnSpc>
              <a:spcBef>
                <a:spcPts val="200"/>
              </a:spcBef>
              <a:buClr>
                <a:srgbClr val="005400"/>
              </a:buClr>
              <a:buFont typeface="Wingdings"/>
              <a:defRPr sz="1800" b="0">
                <a:solidFill>
                  <a:srgbClr val="000099"/>
                </a:solidFill>
                <a:effectLst/>
              </a:defRPr>
            </a:pPr>
            <a:r>
              <a:t>All nodes communicate values at boundaries</a:t>
            </a:r>
          </a:p>
        </p:txBody>
      </p:sp>
      <p:grpSp>
        <p:nvGrpSpPr>
          <p:cNvPr id="920" name="Group 920"/>
          <p:cNvGrpSpPr/>
          <p:nvPr/>
        </p:nvGrpSpPr>
        <p:grpSpPr>
          <a:xfrm>
            <a:off x="5106142" y="2283880"/>
            <a:ext cx="3774224" cy="3238149"/>
            <a:chOff x="0" y="0"/>
            <a:chExt cx="3768981" cy="3232151"/>
          </a:xfrm>
        </p:grpSpPr>
        <p:grpSp>
          <p:nvGrpSpPr>
            <p:cNvPr id="887" name="Group 887"/>
            <p:cNvGrpSpPr/>
            <p:nvPr/>
          </p:nvGrpSpPr>
          <p:grpSpPr>
            <a:xfrm>
              <a:off x="296862" y="336550"/>
              <a:ext cx="2373313" cy="2895601"/>
              <a:chOff x="0" y="0"/>
              <a:chExt cx="2373312" cy="2895600"/>
            </a:xfrm>
          </p:grpSpPr>
          <p:sp>
            <p:nvSpPr>
              <p:cNvPr id="882" name="Shape 882"/>
              <p:cNvSpPr/>
              <p:nvPr/>
            </p:nvSpPr>
            <p:spPr>
              <a:xfrm flipH="1">
                <a:off x="-1" y="0"/>
                <a:ext cx="2" cy="2895600"/>
              </a:xfrm>
              <a:prstGeom prst="line">
                <a:avLst/>
              </a:prstGeom>
              <a:noFill/>
              <a:ln w="762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883" name="Shape 883"/>
              <p:cNvSpPr/>
              <p:nvPr/>
            </p:nvSpPr>
            <p:spPr>
              <a:xfrm flipH="1">
                <a:off x="593724" y="0"/>
                <a:ext cx="2" cy="2895600"/>
              </a:xfrm>
              <a:prstGeom prst="line">
                <a:avLst/>
              </a:prstGeom>
              <a:noFill/>
              <a:ln w="762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884" name="Shape 884"/>
              <p:cNvSpPr/>
              <p:nvPr/>
            </p:nvSpPr>
            <p:spPr>
              <a:xfrm flipH="1">
                <a:off x="1187450" y="0"/>
                <a:ext cx="1" cy="2895600"/>
              </a:xfrm>
              <a:prstGeom prst="line">
                <a:avLst/>
              </a:prstGeom>
              <a:noFill/>
              <a:ln w="762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885" name="Shape 885"/>
              <p:cNvSpPr/>
              <p:nvPr/>
            </p:nvSpPr>
            <p:spPr>
              <a:xfrm flipH="1">
                <a:off x="1779587" y="0"/>
                <a:ext cx="1" cy="2895600"/>
              </a:xfrm>
              <a:prstGeom prst="line">
                <a:avLst/>
              </a:prstGeom>
              <a:noFill/>
              <a:ln w="762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886" name="Shape 886"/>
              <p:cNvSpPr/>
              <p:nvPr/>
            </p:nvSpPr>
            <p:spPr>
              <a:xfrm flipH="1">
                <a:off x="2373312" y="0"/>
                <a:ext cx="1" cy="2895600"/>
              </a:xfrm>
              <a:prstGeom prst="line">
                <a:avLst/>
              </a:prstGeom>
              <a:noFill/>
              <a:ln w="76200" cap="flat">
                <a:solidFill>
                  <a:srgbClr val="CC0000"/>
                </a:solidFill>
                <a:prstDash val="solid"/>
                <a:round/>
                <a:tailEnd type="triangle" w="med" len="med"/>
              </a:ln>
              <a:effectLst/>
            </p:spPr>
            <p:txBody>
              <a:bodyPr wrap="square" lIns="45719" tIns="45719" rIns="45719" bIns="45719" numCol="1" anchor="ctr">
                <a:noAutofit/>
              </a:bodyPr>
              <a:lstStyle/>
              <a:p>
                <a:endParaRPr/>
              </a:p>
            </p:txBody>
          </p:sp>
        </p:grpSp>
        <p:sp>
          <p:nvSpPr>
            <p:cNvPr id="888" name="Shape 888"/>
            <p:cNvSpPr/>
            <p:nvPr/>
          </p:nvSpPr>
          <p:spPr>
            <a:xfrm>
              <a:off x="0" y="0"/>
              <a:ext cx="593725" cy="33792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lgn="ctr">
                <a:lnSpc>
                  <a:spcPct val="100000"/>
                </a:lnSpc>
                <a:defRPr sz="1600" b="0"/>
              </a:pPr>
              <a:r>
                <a:t>P</a:t>
              </a:r>
              <a:r>
                <a:rPr baseline="-25000"/>
                <a:t>1</a:t>
              </a:r>
            </a:p>
          </p:txBody>
        </p:sp>
        <p:sp>
          <p:nvSpPr>
            <p:cNvPr id="889" name="Shape 889"/>
            <p:cNvSpPr/>
            <p:nvPr/>
          </p:nvSpPr>
          <p:spPr>
            <a:xfrm>
              <a:off x="593725" y="0"/>
              <a:ext cx="593725" cy="33792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lgn="ctr">
                <a:lnSpc>
                  <a:spcPct val="100000"/>
                </a:lnSpc>
                <a:defRPr sz="1600" b="0"/>
              </a:pPr>
              <a:r>
                <a:t>P</a:t>
              </a:r>
              <a:r>
                <a:rPr baseline="-25000"/>
                <a:t>2</a:t>
              </a:r>
            </a:p>
          </p:txBody>
        </p:sp>
        <p:sp>
          <p:nvSpPr>
            <p:cNvPr id="890" name="Shape 890"/>
            <p:cNvSpPr/>
            <p:nvPr/>
          </p:nvSpPr>
          <p:spPr>
            <a:xfrm>
              <a:off x="1187450" y="0"/>
              <a:ext cx="592138" cy="33792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lgn="ctr">
                <a:lnSpc>
                  <a:spcPct val="100000"/>
                </a:lnSpc>
                <a:defRPr sz="1600" b="0"/>
              </a:pPr>
              <a:r>
                <a:t>P</a:t>
              </a:r>
              <a:r>
                <a:rPr baseline="-25000"/>
                <a:t>3</a:t>
              </a:r>
            </a:p>
          </p:txBody>
        </p:sp>
        <p:sp>
          <p:nvSpPr>
            <p:cNvPr id="891" name="Shape 891"/>
            <p:cNvSpPr/>
            <p:nvPr/>
          </p:nvSpPr>
          <p:spPr>
            <a:xfrm>
              <a:off x="1779588" y="0"/>
              <a:ext cx="593726" cy="33792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lgn="ctr">
                <a:lnSpc>
                  <a:spcPct val="100000"/>
                </a:lnSpc>
                <a:defRPr sz="1600" b="0"/>
              </a:pPr>
              <a:r>
                <a:t>P</a:t>
              </a:r>
              <a:r>
                <a:rPr baseline="-25000"/>
                <a:t>4</a:t>
              </a:r>
            </a:p>
          </p:txBody>
        </p:sp>
        <p:sp>
          <p:nvSpPr>
            <p:cNvPr id="892" name="Shape 892"/>
            <p:cNvSpPr/>
            <p:nvPr/>
          </p:nvSpPr>
          <p:spPr>
            <a:xfrm>
              <a:off x="2373313" y="0"/>
              <a:ext cx="593726" cy="33792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lgn="ctr">
                <a:lnSpc>
                  <a:spcPct val="100000"/>
                </a:lnSpc>
                <a:defRPr sz="1600" b="0"/>
              </a:pPr>
              <a:r>
                <a:t>P</a:t>
              </a:r>
              <a:r>
                <a:rPr baseline="-25000"/>
                <a:t>5</a:t>
              </a:r>
            </a:p>
          </p:txBody>
        </p:sp>
        <p:sp>
          <p:nvSpPr>
            <p:cNvPr id="893" name="Shape 893"/>
            <p:cNvSpPr/>
            <p:nvPr/>
          </p:nvSpPr>
          <p:spPr>
            <a:xfrm>
              <a:off x="76200" y="587375"/>
              <a:ext cx="457200" cy="358775"/>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grpSp>
          <p:nvGrpSpPr>
            <p:cNvPr id="896" name="Group 896"/>
            <p:cNvGrpSpPr/>
            <p:nvPr/>
          </p:nvGrpSpPr>
          <p:grpSpPr>
            <a:xfrm>
              <a:off x="76200" y="895135"/>
              <a:ext cx="2819401" cy="460808"/>
              <a:chOff x="0" y="-51015"/>
              <a:chExt cx="2819400" cy="460808"/>
            </a:xfrm>
          </p:grpSpPr>
          <p:sp>
            <p:nvSpPr>
              <p:cNvPr id="894" name="Shape 894"/>
              <p:cNvSpPr/>
              <p:nvPr/>
            </p:nvSpPr>
            <p:spPr>
              <a:xfrm>
                <a:off x="0" y="0"/>
                <a:ext cx="2819400" cy="358775"/>
              </a:xfrm>
              <a:prstGeom prst="rect">
                <a:avLst/>
              </a:prstGeom>
              <a:solidFill>
                <a:srgbClr val="FFCCFF"/>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895" name="Shape 895"/>
              <p:cNvSpPr/>
              <p:nvPr/>
            </p:nvSpPr>
            <p:spPr>
              <a:xfrm>
                <a:off x="347457" y="-51015"/>
                <a:ext cx="2124487" cy="46080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a:latin typeface="Arial"/>
                    <a:ea typeface="Arial"/>
                    <a:cs typeface="Arial"/>
                    <a:sym typeface="Arial"/>
                  </a:defRPr>
                </a:lvl1pPr>
              </a:lstStyle>
              <a:p>
                <a:r>
                  <a:t>Communicate</a:t>
                </a:r>
              </a:p>
            </p:txBody>
          </p:sp>
        </p:grpSp>
        <p:sp>
          <p:nvSpPr>
            <p:cNvPr id="897" name="Shape 897"/>
            <p:cNvSpPr/>
            <p:nvPr/>
          </p:nvSpPr>
          <p:spPr>
            <a:xfrm>
              <a:off x="1257300" y="587375"/>
              <a:ext cx="457200" cy="358775"/>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898" name="Shape 898"/>
            <p:cNvSpPr/>
            <p:nvPr/>
          </p:nvSpPr>
          <p:spPr>
            <a:xfrm>
              <a:off x="1847850" y="587375"/>
              <a:ext cx="457200" cy="358775"/>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899" name="Shape 899"/>
            <p:cNvSpPr/>
            <p:nvPr/>
          </p:nvSpPr>
          <p:spPr>
            <a:xfrm>
              <a:off x="2438400" y="587375"/>
              <a:ext cx="457200" cy="358775"/>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00" name="Shape 900"/>
            <p:cNvSpPr/>
            <p:nvPr/>
          </p:nvSpPr>
          <p:spPr>
            <a:xfrm>
              <a:off x="76200" y="1327150"/>
              <a:ext cx="457200" cy="358775"/>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01" name="Shape 901"/>
            <p:cNvSpPr/>
            <p:nvPr/>
          </p:nvSpPr>
          <p:spPr>
            <a:xfrm>
              <a:off x="666750" y="1327150"/>
              <a:ext cx="457200" cy="381000"/>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02" name="Shape 902"/>
            <p:cNvSpPr/>
            <p:nvPr/>
          </p:nvSpPr>
          <p:spPr>
            <a:xfrm>
              <a:off x="1257300" y="1327150"/>
              <a:ext cx="457200" cy="358775"/>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03" name="Shape 903"/>
            <p:cNvSpPr/>
            <p:nvPr/>
          </p:nvSpPr>
          <p:spPr>
            <a:xfrm>
              <a:off x="2438400" y="1327150"/>
              <a:ext cx="457200" cy="358775"/>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grpSp>
          <p:nvGrpSpPr>
            <p:cNvPr id="906" name="Group 906"/>
            <p:cNvGrpSpPr/>
            <p:nvPr/>
          </p:nvGrpSpPr>
          <p:grpSpPr>
            <a:xfrm>
              <a:off x="76200" y="1657135"/>
              <a:ext cx="2819401" cy="460808"/>
              <a:chOff x="0" y="-51015"/>
              <a:chExt cx="2819400" cy="460808"/>
            </a:xfrm>
          </p:grpSpPr>
          <p:sp>
            <p:nvSpPr>
              <p:cNvPr id="904" name="Shape 904"/>
              <p:cNvSpPr/>
              <p:nvPr/>
            </p:nvSpPr>
            <p:spPr>
              <a:xfrm>
                <a:off x="0" y="0"/>
                <a:ext cx="2819400" cy="358775"/>
              </a:xfrm>
              <a:prstGeom prst="rect">
                <a:avLst/>
              </a:prstGeom>
              <a:solidFill>
                <a:srgbClr val="FFCCFF"/>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05" name="Shape 905"/>
              <p:cNvSpPr/>
              <p:nvPr/>
            </p:nvSpPr>
            <p:spPr>
              <a:xfrm>
                <a:off x="347457" y="-51015"/>
                <a:ext cx="2124487" cy="46080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a:latin typeface="Arial"/>
                    <a:ea typeface="Arial"/>
                    <a:cs typeface="Arial"/>
                    <a:sym typeface="Arial"/>
                  </a:defRPr>
                </a:lvl1pPr>
              </a:lstStyle>
              <a:p>
                <a:r>
                  <a:t>Communicate</a:t>
                </a:r>
              </a:p>
            </p:txBody>
          </p:sp>
        </p:grpSp>
        <p:sp>
          <p:nvSpPr>
            <p:cNvPr id="907" name="Shape 907"/>
            <p:cNvSpPr/>
            <p:nvPr/>
          </p:nvSpPr>
          <p:spPr>
            <a:xfrm>
              <a:off x="76200" y="2089150"/>
              <a:ext cx="457200" cy="358775"/>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08" name="Shape 908"/>
            <p:cNvSpPr/>
            <p:nvPr/>
          </p:nvSpPr>
          <p:spPr>
            <a:xfrm>
              <a:off x="666750" y="2089150"/>
              <a:ext cx="457200" cy="381000"/>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09" name="Shape 909"/>
            <p:cNvSpPr/>
            <p:nvPr/>
          </p:nvSpPr>
          <p:spPr>
            <a:xfrm>
              <a:off x="1847850" y="2089150"/>
              <a:ext cx="457200" cy="381000"/>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10" name="Shape 910"/>
            <p:cNvSpPr/>
            <p:nvPr/>
          </p:nvSpPr>
          <p:spPr>
            <a:xfrm>
              <a:off x="2438400" y="2089150"/>
              <a:ext cx="457200" cy="358775"/>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grpSp>
          <p:nvGrpSpPr>
            <p:cNvPr id="913" name="Group 913"/>
            <p:cNvGrpSpPr/>
            <p:nvPr/>
          </p:nvGrpSpPr>
          <p:grpSpPr>
            <a:xfrm>
              <a:off x="76200" y="2419135"/>
              <a:ext cx="2819401" cy="460808"/>
              <a:chOff x="0" y="-51015"/>
              <a:chExt cx="2819400" cy="460808"/>
            </a:xfrm>
          </p:grpSpPr>
          <p:sp>
            <p:nvSpPr>
              <p:cNvPr id="911" name="Shape 911"/>
              <p:cNvSpPr/>
              <p:nvPr/>
            </p:nvSpPr>
            <p:spPr>
              <a:xfrm>
                <a:off x="0" y="0"/>
                <a:ext cx="2819400" cy="358775"/>
              </a:xfrm>
              <a:prstGeom prst="rect">
                <a:avLst/>
              </a:prstGeom>
              <a:solidFill>
                <a:srgbClr val="FFCCFF"/>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12" name="Shape 912"/>
              <p:cNvSpPr/>
              <p:nvPr/>
            </p:nvSpPr>
            <p:spPr>
              <a:xfrm>
                <a:off x="347457" y="-51015"/>
                <a:ext cx="2124487" cy="46080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a:latin typeface="Arial"/>
                    <a:ea typeface="Arial"/>
                    <a:cs typeface="Arial"/>
                    <a:sym typeface="Arial"/>
                  </a:defRPr>
                </a:lvl1pPr>
              </a:lstStyle>
              <a:p>
                <a:r>
                  <a:t>Communicate</a:t>
                </a:r>
              </a:p>
            </p:txBody>
          </p:sp>
        </p:grpSp>
        <p:sp>
          <p:nvSpPr>
            <p:cNvPr id="914" name="Shape 914"/>
            <p:cNvSpPr/>
            <p:nvPr/>
          </p:nvSpPr>
          <p:spPr>
            <a:xfrm>
              <a:off x="2895600" y="641350"/>
              <a:ext cx="873381" cy="30720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a:defRPr sz="1400">
                  <a:latin typeface="Arial"/>
                  <a:ea typeface="Arial"/>
                  <a:cs typeface="Arial"/>
                  <a:sym typeface="Arial"/>
                </a:defRPr>
              </a:lvl1pPr>
            </a:lstStyle>
            <a:p>
              <a:r>
                <a:t>Compute</a:t>
              </a:r>
            </a:p>
          </p:txBody>
        </p:sp>
        <p:sp>
          <p:nvSpPr>
            <p:cNvPr id="915" name="Shape 915"/>
            <p:cNvSpPr/>
            <p:nvPr/>
          </p:nvSpPr>
          <p:spPr>
            <a:xfrm>
              <a:off x="2895600" y="1327150"/>
              <a:ext cx="873381" cy="30720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a:defRPr sz="1400">
                  <a:latin typeface="Arial"/>
                  <a:ea typeface="Arial"/>
                  <a:cs typeface="Arial"/>
                  <a:sym typeface="Arial"/>
                </a:defRPr>
              </a:lvl1pPr>
            </a:lstStyle>
            <a:p>
              <a:r>
                <a:t>Compute</a:t>
              </a:r>
            </a:p>
          </p:txBody>
        </p:sp>
        <p:sp>
          <p:nvSpPr>
            <p:cNvPr id="916" name="Shape 916"/>
            <p:cNvSpPr/>
            <p:nvPr/>
          </p:nvSpPr>
          <p:spPr>
            <a:xfrm>
              <a:off x="2895600" y="2089150"/>
              <a:ext cx="873381" cy="30720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a:defRPr sz="1400">
                  <a:latin typeface="Arial"/>
                  <a:ea typeface="Arial"/>
                  <a:cs typeface="Arial"/>
                  <a:sym typeface="Arial"/>
                </a:defRPr>
              </a:lvl1pPr>
            </a:lstStyle>
            <a:p>
              <a:r>
                <a:t>Compute</a:t>
              </a:r>
            </a:p>
          </p:txBody>
        </p:sp>
        <p:sp>
          <p:nvSpPr>
            <p:cNvPr id="917" name="Shape 917"/>
            <p:cNvSpPr/>
            <p:nvPr/>
          </p:nvSpPr>
          <p:spPr>
            <a:xfrm>
              <a:off x="685800" y="573881"/>
              <a:ext cx="457200" cy="358776"/>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18" name="Shape 918"/>
            <p:cNvSpPr/>
            <p:nvPr/>
          </p:nvSpPr>
          <p:spPr>
            <a:xfrm>
              <a:off x="1828800" y="1327150"/>
              <a:ext cx="457200" cy="358775"/>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19" name="Shape 919"/>
            <p:cNvSpPr/>
            <p:nvPr/>
          </p:nvSpPr>
          <p:spPr>
            <a:xfrm>
              <a:off x="1254919" y="2089150"/>
              <a:ext cx="457201" cy="358775"/>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grpSp>
    </p:spTree>
    <p:extLst>
      <p:ext uri="{BB962C8B-B14F-4D97-AF65-F5344CB8AC3E}">
        <p14:creationId xmlns:p14="http://schemas.microsoft.com/office/powerpoint/2010/main" val="1199955699"/>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 name="Shape 923"/>
          <p:cNvSpPr>
            <a:spLocks noGrp="1"/>
          </p:cNvSpPr>
          <p:nvPr>
            <p:ph type="title"/>
          </p:nvPr>
        </p:nvSpPr>
        <p:spPr>
          <a:xfrm>
            <a:off x="756769" y="205166"/>
            <a:ext cx="8365043" cy="780910"/>
          </a:xfrm>
          <a:prstGeom prst="rect">
            <a:avLst/>
          </a:prstGeom>
        </p:spPr>
        <p:txBody>
          <a:bodyPr/>
          <a:lstStyle/>
          <a:p>
            <a:r>
              <a:t>Bulk Synchronous Performance</a:t>
            </a:r>
          </a:p>
        </p:txBody>
      </p:sp>
      <p:sp>
        <p:nvSpPr>
          <p:cNvPr id="924" name="Shape 924"/>
          <p:cNvSpPr>
            <a:spLocks noGrp="1"/>
          </p:cNvSpPr>
          <p:nvPr>
            <p:ph type="body" sz="half" idx="1"/>
          </p:nvPr>
        </p:nvSpPr>
        <p:spPr>
          <a:xfrm>
            <a:off x="4419407" y="1444124"/>
            <a:ext cx="4425747" cy="4580482"/>
          </a:xfrm>
          <a:prstGeom prst="rect">
            <a:avLst/>
          </a:prstGeom>
        </p:spPr>
        <p:txBody>
          <a:bodyPr/>
          <a:lstStyle/>
          <a:p>
            <a:pPr marL="738976" lvl="1" indent="-243167">
              <a:spcBef>
                <a:spcPts val="601"/>
              </a:spcBef>
              <a:buClr>
                <a:srgbClr val="660033"/>
              </a:buClr>
              <a:buFont typeface="Wingdings"/>
              <a:defRPr sz="2000">
                <a:solidFill>
                  <a:srgbClr val="000066"/>
                </a:solidFill>
                <a:effectLst/>
              </a:defRPr>
            </a:pPr>
            <a:r>
              <a:t>Limited by performance of slowest processor</a:t>
            </a:r>
          </a:p>
          <a:p>
            <a:r>
              <a:t>Strive to keep perfectly balanced</a:t>
            </a:r>
          </a:p>
          <a:p>
            <a:pPr marL="738976" lvl="1" indent="-243167">
              <a:spcBef>
                <a:spcPts val="601"/>
              </a:spcBef>
              <a:buClr>
                <a:srgbClr val="660033"/>
              </a:buClr>
              <a:buFont typeface="Wingdings"/>
              <a:defRPr sz="2000">
                <a:solidFill>
                  <a:srgbClr val="000066"/>
                </a:solidFill>
                <a:effectLst/>
              </a:defRPr>
            </a:pPr>
            <a:r>
              <a:t>Engineer hardware to be highly reliable</a:t>
            </a:r>
          </a:p>
          <a:p>
            <a:pPr marL="738976" lvl="1" indent="-243167">
              <a:spcBef>
                <a:spcPts val="601"/>
              </a:spcBef>
              <a:buClr>
                <a:srgbClr val="660033"/>
              </a:buClr>
              <a:buFont typeface="Wingdings"/>
              <a:defRPr sz="2000">
                <a:solidFill>
                  <a:srgbClr val="000066"/>
                </a:solidFill>
                <a:effectLst/>
              </a:defRPr>
            </a:pPr>
            <a:r>
              <a:t>Tune software to make as regular as possible</a:t>
            </a:r>
          </a:p>
          <a:p>
            <a:pPr marL="738976" lvl="1" indent="-243167">
              <a:spcBef>
                <a:spcPts val="601"/>
              </a:spcBef>
              <a:buClr>
                <a:srgbClr val="660033"/>
              </a:buClr>
              <a:buFont typeface="Wingdings"/>
              <a:defRPr sz="2000">
                <a:solidFill>
                  <a:srgbClr val="000066"/>
                </a:solidFill>
                <a:effectLst/>
              </a:defRPr>
            </a:pPr>
            <a:r>
              <a:t>Eliminate “noise”</a:t>
            </a:r>
          </a:p>
          <a:p>
            <a:pPr marL="1138465" lvl="2" indent="-236855">
              <a:lnSpc>
                <a:spcPct val="107000"/>
              </a:lnSpc>
              <a:spcBef>
                <a:spcPts val="200"/>
              </a:spcBef>
              <a:buClr>
                <a:srgbClr val="005400"/>
              </a:buClr>
              <a:buFont typeface="Wingdings"/>
              <a:defRPr sz="1800" b="0">
                <a:solidFill>
                  <a:srgbClr val="000099"/>
                </a:solidFill>
                <a:effectLst/>
              </a:defRPr>
            </a:pPr>
            <a:r>
              <a:t>Operating system events</a:t>
            </a:r>
          </a:p>
          <a:p>
            <a:pPr marL="1138465" lvl="2" indent="-236855">
              <a:lnSpc>
                <a:spcPct val="107000"/>
              </a:lnSpc>
              <a:spcBef>
                <a:spcPts val="200"/>
              </a:spcBef>
              <a:buClr>
                <a:srgbClr val="005400"/>
              </a:buClr>
              <a:buFont typeface="Wingdings"/>
              <a:defRPr sz="1800" b="0">
                <a:solidFill>
                  <a:srgbClr val="000099"/>
                </a:solidFill>
                <a:effectLst/>
              </a:defRPr>
            </a:pPr>
            <a:r>
              <a:t>Extraneous network activity</a:t>
            </a:r>
          </a:p>
        </p:txBody>
      </p:sp>
      <p:grpSp>
        <p:nvGrpSpPr>
          <p:cNvPr id="962" name="Group 962"/>
          <p:cNvGrpSpPr/>
          <p:nvPr/>
        </p:nvGrpSpPr>
        <p:grpSpPr>
          <a:xfrm>
            <a:off x="604155" y="1215101"/>
            <a:ext cx="3774225" cy="4660006"/>
            <a:chOff x="0" y="0"/>
            <a:chExt cx="3768981" cy="4651375"/>
          </a:xfrm>
        </p:grpSpPr>
        <p:sp>
          <p:nvSpPr>
            <p:cNvPr id="925" name="Shape 925"/>
            <p:cNvSpPr/>
            <p:nvPr/>
          </p:nvSpPr>
          <p:spPr>
            <a:xfrm flipH="1">
              <a:off x="296863" y="296862"/>
              <a:ext cx="1" cy="4354513"/>
            </a:xfrm>
            <a:prstGeom prst="line">
              <a:avLst/>
            </a:prstGeom>
            <a:noFill/>
            <a:ln w="762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926" name="Shape 926"/>
            <p:cNvSpPr/>
            <p:nvPr/>
          </p:nvSpPr>
          <p:spPr>
            <a:xfrm flipH="1">
              <a:off x="890587" y="296862"/>
              <a:ext cx="1" cy="4354513"/>
            </a:xfrm>
            <a:prstGeom prst="line">
              <a:avLst/>
            </a:prstGeom>
            <a:noFill/>
            <a:ln w="762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927" name="Shape 927"/>
            <p:cNvSpPr/>
            <p:nvPr/>
          </p:nvSpPr>
          <p:spPr>
            <a:xfrm flipH="1">
              <a:off x="1484313" y="296862"/>
              <a:ext cx="1" cy="4354513"/>
            </a:xfrm>
            <a:prstGeom prst="line">
              <a:avLst/>
            </a:prstGeom>
            <a:noFill/>
            <a:ln w="762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928" name="Shape 928"/>
            <p:cNvSpPr/>
            <p:nvPr/>
          </p:nvSpPr>
          <p:spPr>
            <a:xfrm flipH="1">
              <a:off x="2076450" y="296862"/>
              <a:ext cx="1" cy="4354513"/>
            </a:xfrm>
            <a:prstGeom prst="line">
              <a:avLst/>
            </a:prstGeom>
            <a:noFill/>
            <a:ln w="762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929" name="Shape 929"/>
            <p:cNvSpPr/>
            <p:nvPr/>
          </p:nvSpPr>
          <p:spPr>
            <a:xfrm flipH="1">
              <a:off x="2670175" y="296862"/>
              <a:ext cx="1" cy="4354513"/>
            </a:xfrm>
            <a:prstGeom prst="line">
              <a:avLst/>
            </a:prstGeom>
            <a:noFill/>
            <a:ln w="762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930" name="Shape 930"/>
            <p:cNvSpPr/>
            <p:nvPr/>
          </p:nvSpPr>
          <p:spPr>
            <a:xfrm>
              <a:off x="0" y="0"/>
              <a:ext cx="593725" cy="33792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lgn="ctr">
                <a:lnSpc>
                  <a:spcPct val="100000"/>
                </a:lnSpc>
                <a:defRPr sz="1600" b="0"/>
              </a:pPr>
              <a:r>
                <a:t>P</a:t>
              </a:r>
              <a:r>
                <a:rPr baseline="-25000"/>
                <a:t>1</a:t>
              </a:r>
            </a:p>
          </p:txBody>
        </p:sp>
        <p:sp>
          <p:nvSpPr>
            <p:cNvPr id="931" name="Shape 931"/>
            <p:cNvSpPr/>
            <p:nvPr/>
          </p:nvSpPr>
          <p:spPr>
            <a:xfrm>
              <a:off x="593725" y="0"/>
              <a:ext cx="593725" cy="33792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lgn="ctr">
                <a:lnSpc>
                  <a:spcPct val="100000"/>
                </a:lnSpc>
                <a:defRPr sz="1600" b="0"/>
              </a:pPr>
              <a:r>
                <a:t>P</a:t>
              </a:r>
              <a:r>
                <a:rPr baseline="-25000"/>
                <a:t>2</a:t>
              </a:r>
            </a:p>
          </p:txBody>
        </p:sp>
        <p:sp>
          <p:nvSpPr>
            <p:cNvPr id="932" name="Shape 932"/>
            <p:cNvSpPr/>
            <p:nvPr/>
          </p:nvSpPr>
          <p:spPr>
            <a:xfrm>
              <a:off x="1187450" y="0"/>
              <a:ext cx="592138" cy="33792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lgn="ctr">
                <a:lnSpc>
                  <a:spcPct val="100000"/>
                </a:lnSpc>
                <a:defRPr sz="1600" b="0"/>
              </a:pPr>
              <a:r>
                <a:t>P</a:t>
              </a:r>
              <a:r>
                <a:rPr baseline="-25000"/>
                <a:t>3</a:t>
              </a:r>
            </a:p>
          </p:txBody>
        </p:sp>
        <p:sp>
          <p:nvSpPr>
            <p:cNvPr id="933" name="Shape 933"/>
            <p:cNvSpPr/>
            <p:nvPr/>
          </p:nvSpPr>
          <p:spPr>
            <a:xfrm>
              <a:off x="1779588" y="0"/>
              <a:ext cx="593726" cy="33792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lgn="ctr">
                <a:lnSpc>
                  <a:spcPct val="100000"/>
                </a:lnSpc>
                <a:defRPr sz="1600" b="0"/>
              </a:pPr>
              <a:r>
                <a:t>P</a:t>
              </a:r>
              <a:r>
                <a:rPr baseline="-25000"/>
                <a:t>4</a:t>
              </a:r>
            </a:p>
          </p:txBody>
        </p:sp>
        <p:sp>
          <p:nvSpPr>
            <p:cNvPr id="934" name="Shape 934"/>
            <p:cNvSpPr/>
            <p:nvPr/>
          </p:nvSpPr>
          <p:spPr>
            <a:xfrm>
              <a:off x="2373313" y="0"/>
              <a:ext cx="593726" cy="33792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lgn="ctr">
                <a:lnSpc>
                  <a:spcPct val="100000"/>
                </a:lnSpc>
                <a:defRPr sz="1600" b="0"/>
              </a:pPr>
              <a:r>
                <a:t>P</a:t>
              </a:r>
              <a:r>
                <a:rPr baseline="-25000"/>
                <a:t>5</a:t>
              </a:r>
            </a:p>
          </p:txBody>
        </p:sp>
        <p:sp>
          <p:nvSpPr>
            <p:cNvPr id="935" name="Shape 935"/>
            <p:cNvSpPr/>
            <p:nvPr/>
          </p:nvSpPr>
          <p:spPr>
            <a:xfrm>
              <a:off x="76200" y="778668"/>
              <a:ext cx="457200" cy="358776"/>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grpSp>
          <p:nvGrpSpPr>
            <p:cNvPr id="938" name="Group 938"/>
            <p:cNvGrpSpPr/>
            <p:nvPr/>
          </p:nvGrpSpPr>
          <p:grpSpPr>
            <a:xfrm>
              <a:off x="76200" y="1323760"/>
              <a:ext cx="2819401" cy="460808"/>
              <a:chOff x="0" y="-51015"/>
              <a:chExt cx="2819400" cy="460808"/>
            </a:xfrm>
          </p:grpSpPr>
          <p:sp>
            <p:nvSpPr>
              <p:cNvPr id="936" name="Shape 936"/>
              <p:cNvSpPr/>
              <p:nvPr/>
            </p:nvSpPr>
            <p:spPr>
              <a:xfrm>
                <a:off x="0" y="0"/>
                <a:ext cx="2819400" cy="358775"/>
              </a:xfrm>
              <a:prstGeom prst="rect">
                <a:avLst/>
              </a:prstGeom>
              <a:solidFill>
                <a:srgbClr val="FFCCFF"/>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37" name="Shape 937"/>
              <p:cNvSpPr/>
              <p:nvPr/>
            </p:nvSpPr>
            <p:spPr>
              <a:xfrm>
                <a:off x="347457" y="-51015"/>
                <a:ext cx="2124486" cy="46080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a:latin typeface="Arial"/>
                    <a:ea typeface="Arial"/>
                    <a:cs typeface="Arial"/>
                    <a:sym typeface="Arial"/>
                  </a:defRPr>
                </a:lvl1pPr>
              </a:lstStyle>
              <a:p>
                <a:r>
                  <a:t>Communicate</a:t>
                </a:r>
              </a:p>
            </p:txBody>
          </p:sp>
        </p:grpSp>
        <p:sp>
          <p:nvSpPr>
            <p:cNvPr id="939" name="Shape 939"/>
            <p:cNvSpPr/>
            <p:nvPr/>
          </p:nvSpPr>
          <p:spPr>
            <a:xfrm>
              <a:off x="666750" y="778668"/>
              <a:ext cx="457200" cy="596107"/>
            </a:xfrm>
            <a:prstGeom prst="rect">
              <a:avLst/>
            </a:prstGeom>
            <a:solidFill>
              <a:srgbClr val="FFD89A"/>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40" name="Shape 940"/>
            <p:cNvSpPr/>
            <p:nvPr/>
          </p:nvSpPr>
          <p:spPr>
            <a:xfrm>
              <a:off x="1257300" y="778668"/>
              <a:ext cx="457200" cy="358776"/>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41" name="Shape 941"/>
            <p:cNvSpPr/>
            <p:nvPr/>
          </p:nvSpPr>
          <p:spPr>
            <a:xfrm>
              <a:off x="1847850" y="778668"/>
              <a:ext cx="457200" cy="358776"/>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42" name="Shape 942"/>
            <p:cNvSpPr/>
            <p:nvPr/>
          </p:nvSpPr>
          <p:spPr>
            <a:xfrm>
              <a:off x="2438400" y="778668"/>
              <a:ext cx="457200" cy="358776"/>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43" name="Shape 943"/>
            <p:cNvSpPr/>
            <p:nvPr/>
          </p:nvSpPr>
          <p:spPr>
            <a:xfrm>
              <a:off x="76200" y="1755775"/>
              <a:ext cx="457200" cy="358775"/>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44" name="Shape 944"/>
            <p:cNvSpPr/>
            <p:nvPr/>
          </p:nvSpPr>
          <p:spPr>
            <a:xfrm>
              <a:off x="666750" y="1755775"/>
              <a:ext cx="457200" cy="381000"/>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45" name="Shape 945"/>
            <p:cNvSpPr/>
            <p:nvPr/>
          </p:nvSpPr>
          <p:spPr>
            <a:xfrm>
              <a:off x="1257300" y="1755775"/>
              <a:ext cx="457200" cy="358775"/>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46" name="Shape 946"/>
            <p:cNvSpPr/>
            <p:nvPr/>
          </p:nvSpPr>
          <p:spPr>
            <a:xfrm>
              <a:off x="1847850" y="1755775"/>
              <a:ext cx="457200" cy="533400"/>
            </a:xfrm>
            <a:prstGeom prst="rect">
              <a:avLst/>
            </a:prstGeom>
            <a:solidFill>
              <a:srgbClr val="FFD89A"/>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47" name="Shape 947"/>
            <p:cNvSpPr/>
            <p:nvPr/>
          </p:nvSpPr>
          <p:spPr>
            <a:xfrm>
              <a:off x="2438400" y="1755775"/>
              <a:ext cx="457200" cy="358775"/>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grpSp>
          <p:nvGrpSpPr>
            <p:cNvPr id="950" name="Group 950"/>
            <p:cNvGrpSpPr/>
            <p:nvPr/>
          </p:nvGrpSpPr>
          <p:grpSpPr>
            <a:xfrm>
              <a:off x="76200" y="2238160"/>
              <a:ext cx="2819401" cy="460808"/>
              <a:chOff x="0" y="-51015"/>
              <a:chExt cx="2819400" cy="460808"/>
            </a:xfrm>
          </p:grpSpPr>
          <p:sp>
            <p:nvSpPr>
              <p:cNvPr id="948" name="Shape 948"/>
              <p:cNvSpPr/>
              <p:nvPr/>
            </p:nvSpPr>
            <p:spPr>
              <a:xfrm>
                <a:off x="0" y="0"/>
                <a:ext cx="2819400" cy="358775"/>
              </a:xfrm>
              <a:prstGeom prst="rect">
                <a:avLst/>
              </a:prstGeom>
              <a:solidFill>
                <a:srgbClr val="FFCCFF"/>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49" name="Shape 949"/>
              <p:cNvSpPr/>
              <p:nvPr/>
            </p:nvSpPr>
            <p:spPr>
              <a:xfrm>
                <a:off x="347457" y="-51015"/>
                <a:ext cx="2124486" cy="46080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a:latin typeface="Arial"/>
                    <a:ea typeface="Arial"/>
                    <a:cs typeface="Arial"/>
                    <a:sym typeface="Arial"/>
                  </a:defRPr>
                </a:lvl1pPr>
              </a:lstStyle>
              <a:p>
                <a:r>
                  <a:t>Communicate</a:t>
                </a:r>
              </a:p>
            </p:txBody>
          </p:sp>
        </p:grpSp>
        <p:sp>
          <p:nvSpPr>
            <p:cNvPr id="951" name="Shape 951"/>
            <p:cNvSpPr/>
            <p:nvPr/>
          </p:nvSpPr>
          <p:spPr>
            <a:xfrm>
              <a:off x="76200" y="2670175"/>
              <a:ext cx="457200" cy="358775"/>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52" name="Shape 952"/>
            <p:cNvSpPr/>
            <p:nvPr/>
          </p:nvSpPr>
          <p:spPr>
            <a:xfrm>
              <a:off x="666750" y="2670175"/>
              <a:ext cx="457200" cy="381000"/>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53" name="Shape 953"/>
            <p:cNvSpPr/>
            <p:nvPr/>
          </p:nvSpPr>
          <p:spPr>
            <a:xfrm>
              <a:off x="1257300" y="2670175"/>
              <a:ext cx="457200" cy="533400"/>
            </a:xfrm>
            <a:prstGeom prst="rect">
              <a:avLst/>
            </a:prstGeom>
            <a:solidFill>
              <a:srgbClr val="FFD89A"/>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54" name="Shape 954"/>
            <p:cNvSpPr/>
            <p:nvPr/>
          </p:nvSpPr>
          <p:spPr>
            <a:xfrm>
              <a:off x="1847850" y="2670175"/>
              <a:ext cx="457200" cy="381000"/>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55" name="Shape 955"/>
            <p:cNvSpPr/>
            <p:nvPr/>
          </p:nvSpPr>
          <p:spPr>
            <a:xfrm>
              <a:off x="2438400" y="2670175"/>
              <a:ext cx="457200" cy="358775"/>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grpSp>
          <p:nvGrpSpPr>
            <p:cNvPr id="958" name="Group 958"/>
            <p:cNvGrpSpPr/>
            <p:nvPr/>
          </p:nvGrpSpPr>
          <p:grpSpPr>
            <a:xfrm>
              <a:off x="76200" y="3152560"/>
              <a:ext cx="2819401" cy="460808"/>
              <a:chOff x="0" y="-51015"/>
              <a:chExt cx="2819400" cy="460808"/>
            </a:xfrm>
          </p:grpSpPr>
          <p:sp>
            <p:nvSpPr>
              <p:cNvPr id="956" name="Shape 956"/>
              <p:cNvSpPr/>
              <p:nvPr/>
            </p:nvSpPr>
            <p:spPr>
              <a:xfrm>
                <a:off x="0" y="0"/>
                <a:ext cx="2819400" cy="358775"/>
              </a:xfrm>
              <a:prstGeom prst="rect">
                <a:avLst/>
              </a:prstGeom>
              <a:solidFill>
                <a:srgbClr val="FFCCFF"/>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57" name="Shape 957"/>
              <p:cNvSpPr/>
              <p:nvPr/>
            </p:nvSpPr>
            <p:spPr>
              <a:xfrm>
                <a:off x="347457" y="-51015"/>
                <a:ext cx="2124486" cy="46080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a:latin typeface="Arial"/>
                    <a:ea typeface="Arial"/>
                    <a:cs typeface="Arial"/>
                    <a:sym typeface="Arial"/>
                  </a:defRPr>
                </a:lvl1pPr>
              </a:lstStyle>
              <a:p>
                <a:r>
                  <a:t>Communicate</a:t>
                </a:r>
              </a:p>
            </p:txBody>
          </p:sp>
        </p:grpSp>
        <p:sp>
          <p:nvSpPr>
            <p:cNvPr id="959" name="Shape 959"/>
            <p:cNvSpPr/>
            <p:nvPr/>
          </p:nvSpPr>
          <p:spPr>
            <a:xfrm>
              <a:off x="2895600" y="765175"/>
              <a:ext cx="873381" cy="30720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a:defRPr sz="1400">
                  <a:latin typeface="Arial"/>
                  <a:ea typeface="Arial"/>
                  <a:cs typeface="Arial"/>
                  <a:sym typeface="Arial"/>
                </a:defRPr>
              </a:lvl1pPr>
            </a:lstStyle>
            <a:p>
              <a:r>
                <a:t>Compute</a:t>
              </a:r>
            </a:p>
          </p:txBody>
        </p:sp>
        <p:sp>
          <p:nvSpPr>
            <p:cNvPr id="960" name="Shape 960"/>
            <p:cNvSpPr/>
            <p:nvPr/>
          </p:nvSpPr>
          <p:spPr>
            <a:xfrm>
              <a:off x="2895600" y="1755775"/>
              <a:ext cx="873381" cy="30720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a:defRPr sz="1400">
                  <a:latin typeface="Arial"/>
                  <a:ea typeface="Arial"/>
                  <a:cs typeface="Arial"/>
                  <a:sym typeface="Arial"/>
                </a:defRPr>
              </a:lvl1pPr>
            </a:lstStyle>
            <a:p>
              <a:r>
                <a:t>Compute</a:t>
              </a:r>
            </a:p>
          </p:txBody>
        </p:sp>
        <p:sp>
          <p:nvSpPr>
            <p:cNvPr id="961" name="Shape 961"/>
            <p:cNvSpPr/>
            <p:nvPr/>
          </p:nvSpPr>
          <p:spPr>
            <a:xfrm>
              <a:off x="2895600" y="2670175"/>
              <a:ext cx="873381" cy="30720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a:defRPr sz="1400">
                  <a:latin typeface="Arial"/>
                  <a:ea typeface="Arial"/>
                  <a:cs typeface="Arial"/>
                  <a:sym typeface="Arial"/>
                </a:defRPr>
              </a:lvl1pPr>
            </a:lstStyle>
            <a:p>
              <a:r>
                <a:t>Compute</a:t>
              </a:r>
            </a:p>
          </p:txBody>
        </p:sp>
      </p:grpSp>
    </p:spTree>
    <p:extLst>
      <p:ext uri="{BB962C8B-B14F-4D97-AF65-F5344CB8AC3E}">
        <p14:creationId xmlns:p14="http://schemas.microsoft.com/office/powerpoint/2010/main" val="185605551"/>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 name="Shape 965"/>
          <p:cNvSpPr>
            <a:spLocks noGrp="1"/>
          </p:cNvSpPr>
          <p:nvPr>
            <p:ph type="title"/>
          </p:nvPr>
        </p:nvSpPr>
        <p:spPr>
          <a:xfrm>
            <a:off x="405376" y="248176"/>
            <a:ext cx="8716368" cy="780911"/>
          </a:xfrm>
          <a:prstGeom prst="rect">
            <a:avLst/>
          </a:prstGeom>
        </p:spPr>
        <p:txBody>
          <a:bodyPr/>
          <a:lstStyle/>
          <a:p>
            <a:r>
              <a:rPr lang="en-US" dirty="0"/>
              <a:t>Summit</a:t>
            </a:r>
            <a:r>
              <a:rPr dirty="0"/>
              <a:t> Programming: Reality</a:t>
            </a:r>
          </a:p>
        </p:txBody>
      </p:sp>
      <p:sp>
        <p:nvSpPr>
          <p:cNvPr id="966" name="Shape 966"/>
          <p:cNvSpPr>
            <a:spLocks noGrp="1"/>
          </p:cNvSpPr>
          <p:nvPr>
            <p:ph type="body" idx="1"/>
          </p:nvPr>
        </p:nvSpPr>
        <p:spPr>
          <a:xfrm>
            <a:off x="290984" y="1215161"/>
            <a:ext cx="6493958" cy="5073520"/>
          </a:xfrm>
          <a:prstGeom prst="rect">
            <a:avLst/>
          </a:prstGeom>
        </p:spPr>
        <p:txBody>
          <a:bodyPr/>
          <a:lstStyle/>
          <a:p>
            <a:pPr marL="356842" indent="-356842" defTabSz="844377">
              <a:spcBef>
                <a:spcPts val="1302"/>
              </a:spcBef>
              <a:defRPr sz="2232">
                <a:effectLst>
                  <a:outerShdw blurRad="35433" dist="35433" dir="2700000" rotWithShape="0">
                    <a:srgbClr val="C0C0C0"/>
                  </a:outerShdw>
                </a:effectLst>
              </a:defRPr>
            </a:pPr>
            <a:r>
              <a:t>System Level</a:t>
            </a:r>
          </a:p>
          <a:p>
            <a:pPr marL="687247" lvl="1" indent="-226148" defTabSz="844377">
              <a:spcBef>
                <a:spcPts val="501"/>
              </a:spcBef>
              <a:buClr>
                <a:srgbClr val="660033"/>
              </a:buClr>
              <a:buFont typeface="Wingdings"/>
              <a:defRPr sz="1860">
                <a:solidFill>
                  <a:srgbClr val="000066"/>
                </a:solidFill>
                <a:effectLst/>
              </a:defRPr>
            </a:pPr>
            <a:r>
              <a:t>Message-Passing Interface (MPI) supports node computation, synchronization and communication</a:t>
            </a:r>
          </a:p>
          <a:p>
            <a:pPr marL="356842" indent="-356842" defTabSz="844377">
              <a:spcBef>
                <a:spcPts val="1302"/>
              </a:spcBef>
              <a:defRPr sz="2232">
                <a:effectLst>
                  <a:outerShdw blurRad="35433" dist="35433" dir="2700000" rotWithShape="0">
                    <a:srgbClr val="C0C0C0"/>
                  </a:outerShdw>
                </a:effectLst>
              </a:defRPr>
            </a:pPr>
            <a:r>
              <a:t>Node Level</a:t>
            </a:r>
          </a:p>
          <a:p>
            <a:pPr marL="687247" lvl="1" indent="-226148" defTabSz="844377">
              <a:spcBef>
                <a:spcPts val="501"/>
              </a:spcBef>
              <a:buClr>
                <a:srgbClr val="660033"/>
              </a:buClr>
              <a:buFont typeface="Wingdings"/>
              <a:defRPr sz="1860">
                <a:solidFill>
                  <a:srgbClr val="000066"/>
                </a:solidFill>
                <a:effectLst/>
              </a:defRPr>
            </a:pPr>
            <a:r>
              <a:t>OpenMP supports thread-level operation of node CPU</a:t>
            </a:r>
          </a:p>
          <a:p>
            <a:pPr marL="687247" lvl="1" indent="-226148" defTabSz="844377">
              <a:spcBef>
                <a:spcPts val="501"/>
              </a:spcBef>
              <a:buClr>
                <a:srgbClr val="660033"/>
              </a:buClr>
              <a:buFont typeface="Wingdings"/>
              <a:defRPr sz="1860">
                <a:solidFill>
                  <a:srgbClr val="000066"/>
                </a:solidFill>
                <a:effectLst/>
              </a:defRPr>
            </a:pPr>
            <a:r>
              <a:t>CUDA programming environment for GPUs</a:t>
            </a:r>
          </a:p>
          <a:p>
            <a:pPr marL="1058773" lvl="2" indent="-220269" defTabSz="844377">
              <a:lnSpc>
                <a:spcPct val="107000"/>
              </a:lnSpc>
              <a:spcBef>
                <a:spcPts val="200"/>
              </a:spcBef>
              <a:buClr>
                <a:srgbClr val="005400"/>
              </a:buClr>
              <a:buFont typeface="Wingdings"/>
              <a:defRPr sz="1674" b="0">
                <a:solidFill>
                  <a:srgbClr val="000099"/>
                </a:solidFill>
                <a:effectLst/>
              </a:defRPr>
            </a:pPr>
            <a:r>
              <a:t>Performance degrades quickly if don’t have perfect balance among memories and processors</a:t>
            </a:r>
          </a:p>
          <a:p>
            <a:pPr marL="356842" indent="-356842" defTabSz="844377">
              <a:spcBef>
                <a:spcPts val="1302"/>
              </a:spcBef>
              <a:defRPr sz="2232">
                <a:effectLst>
                  <a:outerShdw blurRad="35433" dist="35433" dir="2700000" rotWithShape="0">
                    <a:srgbClr val="C0C0C0"/>
                  </a:outerShdw>
                </a:effectLst>
              </a:defRPr>
            </a:pPr>
            <a:r>
              <a:t>Result</a:t>
            </a:r>
          </a:p>
          <a:p>
            <a:pPr marL="687247" lvl="1" indent="-226148" defTabSz="844377">
              <a:spcBef>
                <a:spcPts val="501"/>
              </a:spcBef>
              <a:buClr>
                <a:srgbClr val="660033"/>
              </a:buClr>
              <a:buFont typeface="Wingdings"/>
              <a:defRPr sz="1860">
                <a:solidFill>
                  <a:srgbClr val="000066"/>
                </a:solidFill>
                <a:effectLst/>
              </a:defRPr>
            </a:pPr>
            <a:r>
              <a:t>Single program is complex combination of multiple programming paradigms</a:t>
            </a:r>
          </a:p>
          <a:p>
            <a:pPr marL="687247" lvl="1" indent="-226148" defTabSz="844377">
              <a:spcBef>
                <a:spcPts val="501"/>
              </a:spcBef>
              <a:buClr>
                <a:srgbClr val="660033"/>
              </a:buClr>
              <a:buFont typeface="Wingdings"/>
              <a:defRPr sz="1860">
                <a:solidFill>
                  <a:srgbClr val="000066"/>
                </a:solidFill>
                <a:effectLst/>
              </a:defRPr>
            </a:pPr>
            <a:r>
              <a:t>Tend to optimize for specific hardware configuration</a:t>
            </a:r>
          </a:p>
        </p:txBody>
      </p:sp>
      <p:pic>
        <p:nvPicPr>
          <p:cNvPr id="967" name="image9.png"/>
          <p:cNvPicPr>
            <a:picLocks noChangeAspect="1"/>
          </p:cNvPicPr>
          <p:nvPr/>
        </p:nvPicPr>
        <p:blipFill>
          <a:blip r:embed="rId2">
            <a:extLst/>
          </a:blip>
          <a:stretch>
            <a:fillRect/>
          </a:stretch>
        </p:blipFill>
        <p:spPr>
          <a:xfrm>
            <a:off x="6937553" y="4421502"/>
            <a:ext cx="1668749" cy="2061217"/>
          </a:xfrm>
          <a:prstGeom prst="rect">
            <a:avLst/>
          </a:prstGeom>
          <a:ln w="12700">
            <a:miter lim="400000"/>
          </a:ln>
        </p:spPr>
      </p:pic>
      <p:pic>
        <p:nvPicPr>
          <p:cNvPr id="968" name="image10.png"/>
          <p:cNvPicPr>
            <a:picLocks noChangeAspect="1"/>
          </p:cNvPicPr>
          <p:nvPr/>
        </p:nvPicPr>
        <p:blipFill>
          <a:blip r:embed="rId3">
            <a:extLst/>
          </a:blip>
          <a:stretch>
            <a:fillRect/>
          </a:stretch>
        </p:blipFill>
        <p:spPr>
          <a:xfrm>
            <a:off x="6937485" y="2283880"/>
            <a:ext cx="1672373" cy="2095420"/>
          </a:xfrm>
          <a:prstGeom prst="rect">
            <a:avLst/>
          </a:prstGeom>
          <a:ln w="12700">
            <a:miter lim="400000"/>
          </a:ln>
        </p:spPr>
      </p:pic>
      <p:pic>
        <p:nvPicPr>
          <p:cNvPr id="969" name="image11.png"/>
          <p:cNvPicPr>
            <a:picLocks noChangeAspect="1"/>
          </p:cNvPicPr>
          <p:nvPr/>
        </p:nvPicPr>
        <p:blipFill>
          <a:blip r:embed="rId4">
            <a:extLst/>
          </a:blip>
          <a:stretch>
            <a:fillRect/>
          </a:stretch>
        </p:blipFill>
        <p:spPr>
          <a:xfrm>
            <a:off x="6937485" y="146321"/>
            <a:ext cx="1631883" cy="2065916"/>
          </a:xfrm>
          <a:prstGeom prst="rect">
            <a:avLst/>
          </a:prstGeom>
          <a:ln w="12700">
            <a:miter lim="400000"/>
          </a:ln>
        </p:spPr>
      </p:pic>
    </p:spTree>
    <p:extLst>
      <p:ext uri="{BB962C8B-B14F-4D97-AF65-F5344CB8AC3E}">
        <p14:creationId xmlns:p14="http://schemas.microsoft.com/office/powerpoint/2010/main" val="2225892661"/>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34406" y="299596"/>
            <a:ext cx="7592093" cy="762000"/>
          </a:xfrm>
        </p:spPr>
        <p:txBody>
          <a:bodyPr/>
          <a:lstStyle/>
          <a:p>
            <a:r>
              <a:rPr lang="en-US" dirty="0"/>
              <a:t>My GPU Experience</a:t>
            </a:r>
          </a:p>
        </p:txBody>
      </p:sp>
      <p:sp>
        <p:nvSpPr>
          <p:cNvPr id="6" name="Content Placeholder 5"/>
          <p:cNvSpPr>
            <a:spLocks noGrp="1"/>
          </p:cNvSpPr>
          <p:nvPr>
            <p:ph idx="1"/>
          </p:nvPr>
        </p:nvSpPr>
        <p:spPr>
          <a:xfrm>
            <a:off x="396875" y="999253"/>
            <a:ext cx="7896225" cy="1677039"/>
          </a:xfrm>
        </p:spPr>
        <p:txBody>
          <a:bodyPr/>
          <a:lstStyle/>
          <a:p>
            <a:r>
              <a:rPr lang="en-US" dirty="0"/>
              <a:t>Multiply two 1024 x 1024 matrices (MM)</a:t>
            </a:r>
          </a:p>
          <a:p>
            <a:pPr lvl="1"/>
            <a:r>
              <a:rPr lang="en-US" dirty="0"/>
              <a:t>2 X 10</a:t>
            </a:r>
            <a:r>
              <a:rPr lang="en-US" baseline="30000" dirty="0"/>
              <a:t>9</a:t>
            </a:r>
            <a:r>
              <a:rPr lang="en-US" dirty="0"/>
              <a:t> floating point operations</a:t>
            </a:r>
          </a:p>
          <a:p>
            <a:pPr lvl="1"/>
            <a:r>
              <a:rPr lang="en-US" dirty="0"/>
              <a:t>Express performance in Giga FLOPS</a:t>
            </a:r>
          </a:p>
          <a:p>
            <a:pPr lvl="1"/>
            <a:r>
              <a:rPr lang="en-US" dirty="0"/>
              <a:t>Program in CUDA and map onto </a:t>
            </a:r>
            <a:r>
              <a:rPr lang="en-US" dirty="0" err="1"/>
              <a:t>nVidia</a:t>
            </a:r>
            <a:r>
              <a:rPr lang="en-US" dirty="0"/>
              <a:t> GPU</a:t>
            </a:r>
          </a:p>
        </p:txBody>
      </p:sp>
      <p:graphicFrame>
        <p:nvGraphicFramePr>
          <p:cNvPr id="8" name="Chart 7"/>
          <p:cNvGraphicFramePr>
            <a:graphicFrameLocks/>
          </p:cNvGraphicFramePr>
          <p:nvPr>
            <p:extLst>
              <p:ext uri="{D42A27DB-BD31-4B8C-83A1-F6EECF244321}">
                <p14:modId xmlns:p14="http://schemas.microsoft.com/office/powerpoint/2010/main" val="43489890"/>
              </p:ext>
            </p:extLst>
          </p:nvPr>
        </p:nvGraphicFramePr>
        <p:xfrm>
          <a:off x="805115" y="2687633"/>
          <a:ext cx="7552198" cy="41703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877716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Matrix Multiplication Progress</a:t>
            </a:r>
          </a:p>
        </p:txBody>
      </p:sp>
      <p:sp>
        <p:nvSpPr>
          <p:cNvPr id="3" name="Content Placeholder 2"/>
          <p:cNvSpPr>
            <a:spLocks noGrp="1"/>
          </p:cNvSpPr>
          <p:nvPr>
            <p:ph idx="1"/>
          </p:nvPr>
        </p:nvSpPr>
        <p:spPr/>
        <p:txBody>
          <a:bodyPr/>
          <a:lstStyle/>
          <a:p>
            <a:r>
              <a:rPr lang="en-US" dirty="0"/>
              <a:t>Versions</a:t>
            </a:r>
          </a:p>
          <a:p>
            <a:pPr lvl="1">
              <a:tabLst>
                <a:tab pos="4173538" algn="r"/>
              </a:tabLst>
            </a:pPr>
            <a:r>
              <a:rPr lang="en-US" dirty="0"/>
              <a:t>Naive	1</a:t>
            </a:r>
          </a:p>
          <a:p>
            <a:pPr lvl="1">
              <a:tabLst>
                <a:tab pos="4173538" algn="r"/>
              </a:tabLst>
            </a:pPr>
            <a:r>
              <a:rPr lang="en-US" dirty="0"/>
              <a:t>Simple parallel	11</a:t>
            </a:r>
          </a:p>
          <a:p>
            <a:pPr lvl="1">
              <a:tabLst>
                <a:tab pos="4173538" algn="r"/>
              </a:tabLst>
            </a:pPr>
            <a:r>
              <a:rPr lang="en-US" dirty="0"/>
              <a:t>Blocking	70</a:t>
            </a:r>
          </a:p>
          <a:p>
            <a:pPr lvl="1">
              <a:tabLst>
                <a:tab pos="4173538" algn="r"/>
              </a:tabLst>
            </a:pPr>
            <a:r>
              <a:rPr lang="en-US" i="1" dirty="0" err="1">
                <a:solidFill>
                  <a:srgbClr val="800000"/>
                </a:solidFill>
              </a:rPr>
              <a:t>nVidia</a:t>
            </a:r>
            <a:r>
              <a:rPr lang="en-US" i="1" dirty="0">
                <a:solidFill>
                  <a:srgbClr val="800000"/>
                </a:solidFill>
              </a:rPr>
              <a:t> Example Code	</a:t>
            </a:r>
            <a:r>
              <a:rPr lang="en-US" dirty="0">
                <a:solidFill>
                  <a:srgbClr val="800000"/>
                </a:solidFill>
              </a:rPr>
              <a:t>388</a:t>
            </a:r>
          </a:p>
          <a:p>
            <a:pPr lvl="1">
              <a:tabLst>
                <a:tab pos="4173538" algn="r"/>
              </a:tabLst>
            </a:pPr>
            <a:r>
              <a:rPr lang="en-US" dirty="0"/>
              <a:t>Reorient memory accesses	382</a:t>
            </a:r>
          </a:p>
          <a:p>
            <a:pPr lvl="1">
              <a:tabLst>
                <a:tab pos="4173538" algn="r"/>
              </a:tabLst>
            </a:pPr>
            <a:r>
              <a:rPr lang="en-US" dirty="0"/>
              <a:t>Packed data access	777</a:t>
            </a:r>
          </a:p>
          <a:p>
            <a:pPr>
              <a:tabLst>
                <a:tab pos="4173538" algn="r"/>
              </a:tabLst>
            </a:pPr>
            <a:r>
              <a:rPr lang="en-US" dirty="0"/>
              <a:t>Observations</a:t>
            </a:r>
          </a:p>
          <a:p>
            <a:pPr lvl="1">
              <a:tabLst>
                <a:tab pos="4173538" algn="r"/>
              </a:tabLst>
            </a:pPr>
            <a:r>
              <a:rPr lang="en-US" dirty="0"/>
              <a:t>Progress is very nonlinear</a:t>
            </a:r>
          </a:p>
          <a:p>
            <a:pPr lvl="2">
              <a:tabLst>
                <a:tab pos="4173538" algn="r"/>
              </a:tabLst>
            </a:pPr>
            <a:r>
              <a:rPr lang="en-US" dirty="0"/>
              <a:t>Not even monotonic</a:t>
            </a:r>
          </a:p>
          <a:p>
            <a:pPr lvl="1">
              <a:tabLst>
                <a:tab pos="4173538" algn="r"/>
              </a:tabLst>
            </a:pPr>
            <a:r>
              <a:rPr lang="en-US" dirty="0"/>
              <a:t>Requires increased understanding of how program maps onto hardware</a:t>
            </a:r>
          </a:p>
          <a:p>
            <a:pPr lvl="1">
              <a:tabLst>
                <a:tab pos="4173538" algn="r"/>
              </a:tabLst>
            </a:pPr>
            <a:r>
              <a:rPr lang="en-US" dirty="0"/>
              <a:t>Becomes more specialized to specific hardware configuration</a:t>
            </a:r>
          </a:p>
        </p:txBody>
      </p:sp>
    </p:spTree>
    <p:extLst>
      <p:ext uri="{BB962C8B-B14F-4D97-AF65-F5344CB8AC3E}">
        <p14:creationId xmlns:p14="http://schemas.microsoft.com/office/powerpoint/2010/main" val="23483810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 name="Shape 1012"/>
          <p:cNvSpPr>
            <a:spLocks noGrp="1"/>
          </p:cNvSpPr>
          <p:nvPr>
            <p:ph type="sldNum" sz="quarter" idx="4294967295"/>
          </p:nvPr>
        </p:nvSpPr>
        <p:spPr>
          <a:xfrm>
            <a:off x="370333" y="6390072"/>
            <a:ext cx="302182" cy="307765"/>
          </a:xfrm>
          <a:prstGeom prst="rect">
            <a:avLst/>
          </a:prstGeom>
          <a:extLst>
            <a:ext uri="{C572A759-6A51-4108-AA02-DFA0A04FC94B}">
              <ma14:wrappingTextBoxFlag xmlns:ma14="http://schemas.microsoft.com/office/mac/drawingml/2011/main" xmlns="" val="1"/>
            </a:ext>
          </a:extLst>
        </p:spPr>
        <p:txBody>
          <a:bodyPr lIns="90953" tIns="45467" rIns="90953" bIns="45467"/>
          <a:lstStyle>
            <a:lvl1pPr algn="ctr" defTabSz="907931">
              <a:defRPr sz="1400" b="0">
                <a:solidFill>
                  <a:srgbClr val="660033"/>
                </a:solidFill>
                <a:latin typeface="+mn-lt"/>
                <a:ea typeface="+mn-ea"/>
                <a:cs typeface="+mn-cs"/>
                <a:sym typeface="Helvetica"/>
              </a:defRPr>
            </a:lvl1pPr>
          </a:lstStyle>
          <a:p>
            <a:fld id="{86CB4B4D-7CA3-9044-876B-883B54F8677D}" type="slidenum">
              <a:t>55</a:t>
            </a:fld>
            <a:endParaRPr/>
          </a:p>
        </p:txBody>
      </p:sp>
      <p:sp>
        <p:nvSpPr>
          <p:cNvPr id="1013" name="Shape 1013"/>
          <p:cNvSpPr>
            <a:spLocks noGrp="1"/>
          </p:cNvSpPr>
          <p:nvPr>
            <p:ph type="title"/>
          </p:nvPr>
        </p:nvSpPr>
        <p:spPr>
          <a:xfrm>
            <a:off x="405376" y="248176"/>
            <a:ext cx="8716368" cy="780911"/>
          </a:xfrm>
          <a:prstGeom prst="rect">
            <a:avLst/>
          </a:prstGeom>
        </p:spPr>
        <p:txBody>
          <a:bodyPr/>
          <a:lstStyle/>
          <a:p>
            <a:r>
              <a:t>Supercomputer Programming Model</a:t>
            </a:r>
          </a:p>
        </p:txBody>
      </p:sp>
      <p:sp>
        <p:nvSpPr>
          <p:cNvPr id="1014" name="Shape 1014"/>
          <p:cNvSpPr>
            <a:spLocks noGrp="1"/>
          </p:cNvSpPr>
          <p:nvPr>
            <p:ph type="body" sz="half" idx="1"/>
          </p:nvPr>
        </p:nvSpPr>
        <p:spPr>
          <a:xfrm>
            <a:off x="4037858" y="1371032"/>
            <a:ext cx="4559282" cy="5073520"/>
          </a:xfrm>
          <a:prstGeom prst="rect">
            <a:avLst/>
          </a:prstGeom>
        </p:spPr>
        <p:txBody>
          <a:bodyPr/>
          <a:lstStyle/>
          <a:p>
            <a:pPr marL="738976" lvl="1" indent="-243167">
              <a:spcBef>
                <a:spcPts val="601"/>
              </a:spcBef>
              <a:buClr>
                <a:srgbClr val="660033"/>
              </a:buClr>
              <a:buFont typeface="Wingdings"/>
              <a:defRPr sz="2000">
                <a:solidFill>
                  <a:srgbClr val="000066"/>
                </a:solidFill>
                <a:effectLst/>
              </a:defRPr>
            </a:pPr>
            <a:r>
              <a:t>Program on top of bare hardware</a:t>
            </a:r>
          </a:p>
          <a:p>
            <a:r>
              <a:t>Performance</a:t>
            </a:r>
          </a:p>
          <a:p>
            <a:pPr marL="738976" lvl="1" indent="-243167">
              <a:spcBef>
                <a:spcPts val="601"/>
              </a:spcBef>
              <a:buClr>
                <a:srgbClr val="660033"/>
              </a:buClr>
              <a:buFont typeface="Wingdings"/>
              <a:defRPr sz="2000">
                <a:solidFill>
                  <a:srgbClr val="000066"/>
                </a:solidFill>
                <a:effectLst/>
              </a:defRPr>
            </a:pPr>
            <a:r>
              <a:t>Low-level programming to maximize node performance</a:t>
            </a:r>
          </a:p>
          <a:p>
            <a:pPr marL="738976" lvl="1" indent="-243167">
              <a:spcBef>
                <a:spcPts val="601"/>
              </a:spcBef>
              <a:buClr>
                <a:srgbClr val="660033"/>
              </a:buClr>
              <a:buFont typeface="Wingdings"/>
              <a:defRPr sz="2000">
                <a:solidFill>
                  <a:srgbClr val="000066"/>
                </a:solidFill>
                <a:effectLst/>
              </a:defRPr>
            </a:pPr>
            <a:r>
              <a:t>Keep everything globally synchronized and balanced</a:t>
            </a:r>
          </a:p>
          <a:p>
            <a:r>
              <a:t>Reliability</a:t>
            </a:r>
          </a:p>
          <a:p>
            <a:pPr marL="738976" lvl="1" indent="-243167">
              <a:spcBef>
                <a:spcPts val="601"/>
              </a:spcBef>
              <a:buClr>
                <a:srgbClr val="660033"/>
              </a:buClr>
              <a:buFont typeface="Wingdings"/>
              <a:defRPr sz="2000">
                <a:solidFill>
                  <a:srgbClr val="000066"/>
                </a:solidFill>
                <a:effectLst/>
              </a:defRPr>
            </a:pPr>
            <a:r>
              <a:t>Single failure causes major delay</a:t>
            </a:r>
          </a:p>
          <a:p>
            <a:pPr marL="738976" lvl="1" indent="-243167">
              <a:spcBef>
                <a:spcPts val="601"/>
              </a:spcBef>
              <a:buClr>
                <a:srgbClr val="660033"/>
              </a:buClr>
              <a:buFont typeface="Wingdings"/>
              <a:defRPr sz="2000">
                <a:solidFill>
                  <a:srgbClr val="000066"/>
                </a:solidFill>
                <a:effectLst/>
              </a:defRPr>
            </a:pPr>
            <a:r>
              <a:t>Engineer hardware to minimize failures</a:t>
            </a:r>
          </a:p>
        </p:txBody>
      </p:sp>
      <p:sp>
        <p:nvSpPr>
          <p:cNvPr id="1015" name="Shape 1015"/>
          <p:cNvSpPr/>
          <p:nvPr/>
        </p:nvSpPr>
        <p:spPr>
          <a:xfrm>
            <a:off x="222559" y="3199976"/>
            <a:ext cx="1983955" cy="76341"/>
          </a:xfrm>
          <a:prstGeom prst="rect">
            <a:avLst/>
          </a:prstGeom>
          <a:solidFill>
            <a:srgbClr val="990000"/>
          </a:solidFill>
          <a:ln w="19050">
            <a:solidFill>
              <a:schemeClr val="accent1"/>
            </a:solidFill>
            <a:miter/>
          </a:ln>
        </p:spPr>
        <p:txBody>
          <a:bodyPr lIns="45466" tIns="45467" rIns="45466" bIns="45467" anchor="ctr"/>
          <a:lstStyle/>
          <a:p>
            <a:pPr>
              <a:defRPr>
                <a:latin typeface="Arial"/>
                <a:ea typeface="Arial"/>
                <a:cs typeface="Arial"/>
                <a:sym typeface="Arial"/>
              </a:defRPr>
            </a:pPr>
            <a:endParaRPr/>
          </a:p>
        </p:txBody>
      </p:sp>
      <p:grpSp>
        <p:nvGrpSpPr>
          <p:cNvPr id="1018" name="Group 1018"/>
          <p:cNvGrpSpPr/>
          <p:nvPr/>
        </p:nvGrpSpPr>
        <p:grpSpPr>
          <a:xfrm>
            <a:off x="527784" y="3363790"/>
            <a:ext cx="1416431" cy="523259"/>
            <a:chOff x="0" y="-1"/>
            <a:chExt cx="1414463" cy="522289"/>
          </a:xfrm>
        </p:grpSpPr>
        <p:sp>
          <p:nvSpPr>
            <p:cNvPr id="1016" name="Shape 1016"/>
            <p:cNvSpPr/>
            <p:nvPr/>
          </p:nvSpPr>
          <p:spPr>
            <a:xfrm>
              <a:off x="0" y="-1"/>
              <a:ext cx="1414463" cy="522289"/>
            </a:xfrm>
            <a:prstGeom prst="rect">
              <a:avLst/>
            </a:prstGeom>
            <a:solidFill>
              <a:srgbClr val="CCFFCC"/>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1017" name="Shape 1017"/>
            <p:cNvSpPr/>
            <p:nvPr/>
          </p:nvSpPr>
          <p:spPr>
            <a:xfrm>
              <a:off x="194203" y="92182"/>
              <a:ext cx="1026055" cy="3379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latin typeface="Arial"/>
                  <a:ea typeface="Arial"/>
                  <a:cs typeface="Arial"/>
                  <a:sym typeface="Arial"/>
                </a:defRPr>
              </a:lvl1pPr>
            </a:lstStyle>
            <a:p>
              <a:r>
                <a:t>Hardware</a:t>
              </a:r>
            </a:p>
          </p:txBody>
        </p:sp>
      </p:grpSp>
      <p:sp>
        <p:nvSpPr>
          <p:cNvPr id="1019" name="Shape 1019"/>
          <p:cNvSpPr/>
          <p:nvPr/>
        </p:nvSpPr>
        <p:spPr>
          <a:xfrm>
            <a:off x="2282821" y="2951934"/>
            <a:ext cx="1828134" cy="523359"/>
          </a:xfrm>
          <a:prstGeom prst="rect">
            <a:avLst/>
          </a:prstGeom>
          <a:ln w="12700">
            <a:miter lim="400000"/>
          </a:ln>
          <a:extLst>
            <a:ext uri="{C572A759-6A51-4108-AA02-DFA0A04FC94B}">
              <ma14:wrappingTextBoxFlag xmlns:ma14="http://schemas.microsoft.com/office/mac/drawingml/2011/main" xmlns="" val="1"/>
            </a:ext>
          </a:extLst>
        </p:spPr>
        <p:txBody>
          <a:bodyPr wrap="none" lIns="45466" tIns="45467" rIns="45466" bIns="45467">
            <a:spAutoFit/>
          </a:bodyPr>
          <a:lstStyle/>
          <a:p>
            <a:pPr>
              <a:defRPr sz="1400">
                <a:latin typeface="Arial"/>
                <a:ea typeface="Arial"/>
                <a:cs typeface="Arial"/>
                <a:sym typeface="Arial"/>
              </a:defRPr>
            </a:pPr>
            <a:r>
              <a:t>Machine-Dependent</a:t>
            </a:r>
          </a:p>
          <a:p>
            <a:pPr>
              <a:defRPr sz="1400">
                <a:latin typeface="Arial"/>
                <a:ea typeface="Arial"/>
                <a:cs typeface="Arial"/>
                <a:sym typeface="Arial"/>
              </a:defRPr>
            </a:pPr>
            <a:r>
              <a:t>Programming Model</a:t>
            </a:r>
          </a:p>
        </p:txBody>
      </p:sp>
      <p:grpSp>
        <p:nvGrpSpPr>
          <p:cNvPr id="1022" name="Group 1022"/>
          <p:cNvGrpSpPr/>
          <p:nvPr/>
        </p:nvGrpSpPr>
        <p:grpSpPr>
          <a:xfrm>
            <a:off x="1061925" y="2207536"/>
            <a:ext cx="1166846" cy="675944"/>
            <a:chOff x="0" y="-1"/>
            <a:chExt cx="1165225" cy="674690"/>
          </a:xfrm>
        </p:grpSpPr>
        <p:sp>
          <p:nvSpPr>
            <p:cNvPr id="1020" name="Shape 1020"/>
            <p:cNvSpPr/>
            <p:nvPr/>
          </p:nvSpPr>
          <p:spPr>
            <a:xfrm>
              <a:off x="0" y="-1"/>
              <a:ext cx="1165225" cy="674690"/>
            </a:xfrm>
            <a:prstGeom prst="rect">
              <a:avLst/>
            </a:prstGeom>
            <a:solidFill>
              <a:srgbClr val="FFCCFF"/>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1021" name="Shape 1021"/>
            <p:cNvSpPr/>
            <p:nvPr/>
          </p:nvSpPr>
          <p:spPr>
            <a:xfrm>
              <a:off x="63731" y="45500"/>
              <a:ext cx="1037761" cy="5836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sz="1600">
                  <a:latin typeface="Arial"/>
                  <a:ea typeface="Arial"/>
                  <a:cs typeface="Arial"/>
                  <a:sym typeface="Arial"/>
                </a:defRPr>
              </a:pPr>
              <a:r>
                <a:t>Software</a:t>
              </a:r>
            </a:p>
            <a:p>
              <a:pPr algn="ctr">
                <a:defRPr sz="1600">
                  <a:latin typeface="Arial"/>
                  <a:ea typeface="Arial"/>
                  <a:cs typeface="Arial"/>
                  <a:sym typeface="Arial"/>
                </a:defRPr>
              </a:pPr>
              <a:r>
                <a:t>Packages</a:t>
              </a:r>
            </a:p>
          </p:txBody>
        </p:sp>
      </p:grpSp>
      <p:grpSp>
        <p:nvGrpSpPr>
          <p:cNvPr id="1025" name="Group 1025"/>
          <p:cNvGrpSpPr/>
          <p:nvPr/>
        </p:nvGrpSpPr>
        <p:grpSpPr>
          <a:xfrm>
            <a:off x="527784" y="1337064"/>
            <a:ext cx="1416431" cy="584773"/>
            <a:chOff x="0" y="-30701"/>
            <a:chExt cx="1414463" cy="583689"/>
          </a:xfrm>
        </p:grpSpPr>
        <p:sp>
          <p:nvSpPr>
            <p:cNvPr id="1023" name="Shape 1023"/>
            <p:cNvSpPr/>
            <p:nvPr/>
          </p:nvSpPr>
          <p:spPr>
            <a:xfrm>
              <a:off x="0" y="0"/>
              <a:ext cx="1414463" cy="522288"/>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1024" name="Shape 1024"/>
            <p:cNvSpPr/>
            <p:nvPr/>
          </p:nvSpPr>
          <p:spPr>
            <a:xfrm>
              <a:off x="103360" y="-30701"/>
              <a:ext cx="1207744" cy="5836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sz="1600">
                  <a:latin typeface="Arial"/>
                  <a:ea typeface="Arial"/>
                  <a:cs typeface="Arial"/>
                  <a:sym typeface="Arial"/>
                </a:defRPr>
              </a:pPr>
              <a:r>
                <a:t>Application</a:t>
              </a:r>
            </a:p>
            <a:p>
              <a:pPr algn="ctr">
                <a:defRPr sz="1600">
                  <a:latin typeface="Arial"/>
                  <a:ea typeface="Arial"/>
                  <a:cs typeface="Arial"/>
                  <a:sym typeface="Arial"/>
                </a:defRPr>
              </a:pPr>
              <a:r>
                <a:t>Programs</a:t>
              </a:r>
            </a:p>
          </p:txBody>
        </p:sp>
      </p:grpSp>
      <p:sp>
        <p:nvSpPr>
          <p:cNvPr id="1026" name="Shape 1026"/>
          <p:cNvSpPr/>
          <p:nvPr/>
        </p:nvSpPr>
        <p:spPr>
          <a:xfrm>
            <a:off x="1443522" y="1891108"/>
            <a:ext cx="1" cy="316499"/>
          </a:xfrm>
          <a:prstGeom prst="line">
            <a:avLst/>
          </a:prstGeom>
          <a:ln w="38100">
            <a:solidFill>
              <a:srgbClr val="003300"/>
            </a:solidFill>
            <a:headEnd type="triangle"/>
            <a:tailEnd type="triangle"/>
          </a:ln>
        </p:spPr>
        <p:txBody>
          <a:bodyPr lIns="45466" tIns="45467" rIns="45466" bIns="45467" anchor="ctr"/>
          <a:lstStyle/>
          <a:p>
            <a:endParaRPr/>
          </a:p>
        </p:txBody>
      </p:sp>
      <p:sp>
        <p:nvSpPr>
          <p:cNvPr id="1027" name="Shape 1027"/>
          <p:cNvSpPr/>
          <p:nvPr/>
        </p:nvSpPr>
        <p:spPr>
          <a:xfrm flipH="1">
            <a:off x="833075" y="1891108"/>
            <a:ext cx="1" cy="1308937"/>
          </a:xfrm>
          <a:prstGeom prst="line">
            <a:avLst/>
          </a:prstGeom>
          <a:ln w="38100">
            <a:solidFill>
              <a:srgbClr val="003300"/>
            </a:solidFill>
            <a:headEnd type="triangle"/>
            <a:tailEnd type="triangle"/>
          </a:ln>
        </p:spPr>
        <p:txBody>
          <a:bodyPr lIns="45466" tIns="45467" rIns="45466" bIns="45467" anchor="ctr"/>
          <a:lstStyle/>
          <a:p>
            <a:endParaRPr/>
          </a:p>
        </p:txBody>
      </p:sp>
      <p:sp>
        <p:nvSpPr>
          <p:cNvPr id="1028" name="Shape 1028"/>
          <p:cNvSpPr/>
          <p:nvPr/>
        </p:nvSpPr>
        <p:spPr>
          <a:xfrm>
            <a:off x="1443455" y="2894678"/>
            <a:ext cx="0" cy="305365"/>
          </a:xfrm>
          <a:prstGeom prst="line">
            <a:avLst/>
          </a:prstGeom>
          <a:ln w="38100">
            <a:solidFill>
              <a:srgbClr val="003300"/>
            </a:solidFill>
            <a:headEnd type="triangle"/>
            <a:tailEnd type="triangle"/>
          </a:ln>
        </p:spPr>
        <p:txBody>
          <a:bodyPr lIns="45466" tIns="45467" rIns="45466" bIns="45467" anchor="ctr"/>
          <a:lstStyle/>
          <a:p>
            <a:endParaRPr/>
          </a:p>
        </p:txBody>
      </p:sp>
    </p:spTree>
    <p:extLst>
      <p:ext uri="{BB962C8B-B14F-4D97-AF65-F5344CB8AC3E}">
        <p14:creationId xmlns:p14="http://schemas.microsoft.com/office/powerpoint/2010/main" val="4288828129"/>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Shape 143"/>
          <p:cNvSpPr>
            <a:spLocks noGrp="1"/>
          </p:cNvSpPr>
          <p:nvPr>
            <p:ph type="title"/>
          </p:nvPr>
        </p:nvSpPr>
        <p:spPr>
          <a:xfrm>
            <a:off x="5258821" y="146388"/>
            <a:ext cx="3586381" cy="780911"/>
          </a:xfrm>
          <a:prstGeom prst="rect">
            <a:avLst/>
          </a:prstGeom>
        </p:spPr>
        <p:txBody>
          <a:bodyPr/>
          <a:lstStyle>
            <a:lvl1pPr algn="r" defTabSz="666353">
              <a:defRPr sz="2774"/>
            </a:lvl1pPr>
          </a:lstStyle>
          <a:p>
            <a:r>
              <a:rPr lang="en-US" dirty="0">
                <a:latin typeface="+mn-lt"/>
              </a:rPr>
              <a:t>Data-Intensive </a:t>
            </a:r>
            <a:r>
              <a:rPr dirty="0">
                <a:latin typeface="+mn-lt"/>
              </a:rPr>
              <a:t>Computing Landscape</a:t>
            </a:r>
          </a:p>
        </p:txBody>
      </p:sp>
      <p:sp>
        <p:nvSpPr>
          <p:cNvPr id="144" name="Shape 144"/>
          <p:cNvSpPr/>
          <p:nvPr/>
        </p:nvSpPr>
        <p:spPr>
          <a:xfrm>
            <a:off x="4485170" y="6500706"/>
            <a:ext cx="2676185" cy="400249"/>
          </a:xfrm>
          <a:prstGeom prst="rect">
            <a:avLst/>
          </a:prstGeom>
          <a:ln w="12700">
            <a:miter lim="400000"/>
          </a:ln>
          <a:extLst>
            <a:ext uri="{C572A759-6A51-4108-AA02-DFA0A04FC94B}">
              <ma14:wrappingTextBoxFlag xmlns:ma14="http://schemas.microsoft.com/office/mac/drawingml/2011/main" xmlns="" val="1"/>
            </a:ext>
          </a:extLst>
        </p:spPr>
        <p:txBody>
          <a:bodyPr wrap="none" lIns="45466" tIns="45467" rIns="45466" bIns="45467">
            <a:spAutoFit/>
          </a:bodyPr>
          <a:lstStyle>
            <a:lvl1pPr>
              <a:defRPr>
                <a:latin typeface="Arial"/>
                <a:ea typeface="Arial"/>
                <a:cs typeface="Arial"/>
                <a:sym typeface="Arial"/>
              </a:defRPr>
            </a:lvl1pPr>
          </a:lstStyle>
          <a:p>
            <a:r>
              <a:rPr sz="2000" dirty="0">
                <a:latin typeface="+mn-lt"/>
              </a:rPr>
              <a:t>Computational Intensity</a:t>
            </a:r>
          </a:p>
        </p:txBody>
      </p:sp>
      <p:sp>
        <p:nvSpPr>
          <p:cNvPr id="146" name="Shape 146"/>
          <p:cNvSpPr/>
          <p:nvPr/>
        </p:nvSpPr>
        <p:spPr>
          <a:xfrm flipV="1">
            <a:off x="939779" y="554347"/>
            <a:ext cx="1" cy="6021534"/>
          </a:xfrm>
          <a:prstGeom prst="line">
            <a:avLst/>
          </a:prstGeom>
          <a:ln w="25400">
            <a:solidFill>
              <a:srgbClr val="7D0000"/>
            </a:solidFill>
            <a:tailEnd type="triangle"/>
          </a:ln>
        </p:spPr>
        <p:txBody>
          <a:bodyPr lIns="45466" tIns="45467" rIns="45466" bIns="45467" anchor="ctr"/>
          <a:lstStyle/>
          <a:p>
            <a:endParaRPr>
              <a:latin typeface="+mn-lt"/>
            </a:endParaRPr>
          </a:p>
        </p:txBody>
      </p:sp>
      <p:sp>
        <p:nvSpPr>
          <p:cNvPr id="147" name="Shape 147"/>
          <p:cNvSpPr/>
          <p:nvPr/>
        </p:nvSpPr>
        <p:spPr>
          <a:xfrm rot="1980857">
            <a:off x="1280623" y="1152235"/>
            <a:ext cx="2491788" cy="1290194"/>
          </a:xfrm>
          <a:prstGeom prst="ellipse">
            <a:avLst/>
          </a:prstGeom>
          <a:solidFill>
            <a:srgbClr val="EBAFAF">
              <a:alpha val="49000"/>
            </a:srgbClr>
          </a:solidFill>
          <a:ln w="25400">
            <a:solidFill>
              <a:srgbClr val="5D0000"/>
            </a:solidFill>
          </a:ln>
        </p:spPr>
        <p:txBody>
          <a:bodyPr lIns="45466" tIns="45467" rIns="45466" bIns="45467" anchor="ctr"/>
          <a:lstStyle/>
          <a:p>
            <a:pPr algn="ctr">
              <a:defRPr sz="1200">
                <a:solidFill>
                  <a:srgbClr val="0000FF"/>
                </a:solidFill>
              </a:defRPr>
            </a:pPr>
            <a:endParaRPr sz="1100">
              <a:latin typeface="+mn-lt"/>
            </a:endParaRPr>
          </a:p>
        </p:txBody>
      </p:sp>
      <p:grpSp>
        <p:nvGrpSpPr>
          <p:cNvPr id="154" name="Group 154"/>
          <p:cNvGrpSpPr/>
          <p:nvPr/>
        </p:nvGrpSpPr>
        <p:grpSpPr>
          <a:xfrm>
            <a:off x="981793" y="1924926"/>
            <a:ext cx="1603129" cy="4584618"/>
            <a:chOff x="-1" y="4744"/>
            <a:chExt cx="1600901" cy="4576127"/>
          </a:xfrm>
        </p:grpSpPr>
        <p:grpSp>
          <p:nvGrpSpPr>
            <p:cNvPr id="151" name="Group 151"/>
            <p:cNvGrpSpPr/>
            <p:nvPr/>
          </p:nvGrpSpPr>
          <p:grpSpPr>
            <a:xfrm>
              <a:off x="-1" y="3191604"/>
              <a:ext cx="1600901" cy="1389267"/>
              <a:chOff x="-1" y="-1"/>
              <a:chExt cx="1600900" cy="1389266"/>
            </a:xfrm>
          </p:grpSpPr>
          <p:sp>
            <p:nvSpPr>
              <p:cNvPr id="149" name="Shape 149"/>
              <p:cNvSpPr/>
              <p:nvPr/>
            </p:nvSpPr>
            <p:spPr>
              <a:xfrm>
                <a:off x="-1" y="-1"/>
                <a:ext cx="1600900" cy="1389266"/>
              </a:xfrm>
              <a:prstGeom prst="ellipse">
                <a:avLst/>
              </a:prstGeom>
              <a:solidFill>
                <a:srgbClr val="FFC000">
                  <a:alpha val="49000"/>
                </a:srgbClr>
              </a:solidFill>
              <a:ln w="25400" cap="flat">
                <a:solidFill>
                  <a:srgbClr val="5D0000"/>
                </a:solidFill>
                <a:prstDash val="solid"/>
                <a:round/>
              </a:ln>
              <a:effectLst/>
            </p:spPr>
            <p:txBody>
              <a:bodyPr wrap="square" lIns="45719" tIns="45719" rIns="45719" bIns="45719" numCol="1" anchor="ctr">
                <a:noAutofit/>
              </a:bodyPr>
              <a:lstStyle/>
              <a:p>
                <a:pPr algn="ctr">
                  <a:defRPr sz="1400"/>
                </a:pPr>
                <a:endParaRPr>
                  <a:latin typeface="+mn-lt"/>
                </a:endParaRPr>
              </a:p>
            </p:txBody>
          </p:sp>
          <p:sp>
            <p:nvSpPr>
              <p:cNvPr id="150" name="Shape 150"/>
              <p:cNvSpPr/>
              <p:nvPr/>
            </p:nvSpPr>
            <p:spPr>
              <a:xfrm>
                <a:off x="234445" y="372067"/>
                <a:ext cx="1132007" cy="64513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algn="ctr">
                  <a:defRPr sz="1400"/>
                </a:pPr>
                <a:r>
                  <a:rPr sz="1800" dirty="0">
                    <a:latin typeface="+mn-lt"/>
                  </a:rPr>
                  <a:t>Personal</a:t>
                </a:r>
                <a:endParaRPr sz="1800" dirty="0">
                  <a:solidFill>
                    <a:schemeClr val="accent3">
                      <a:lumOff val="44000"/>
                    </a:schemeClr>
                  </a:solidFill>
                  <a:latin typeface="+mn-lt"/>
                </a:endParaRPr>
              </a:p>
              <a:p>
                <a:pPr algn="ctr">
                  <a:defRPr sz="1400"/>
                </a:pPr>
                <a:r>
                  <a:rPr sz="1800" dirty="0">
                    <a:latin typeface="+mn-lt"/>
                  </a:rPr>
                  <a:t>Computing</a:t>
                </a:r>
              </a:p>
            </p:txBody>
          </p:sp>
        </p:grpSp>
        <p:sp>
          <p:nvSpPr>
            <p:cNvPr id="152" name="Shape 152"/>
            <p:cNvSpPr/>
            <p:nvPr/>
          </p:nvSpPr>
          <p:spPr>
            <a:xfrm rot="199991" flipH="1">
              <a:off x="238818" y="4744"/>
              <a:ext cx="257687" cy="3246805"/>
            </a:xfrm>
            <a:custGeom>
              <a:avLst/>
              <a:gdLst/>
              <a:ahLst/>
              <a:cxnLst>
                <a:cxn ang="0">
                  <a:pos x="wd2" y="hd2"/>
                </a:cxn>
                <a:cxn ang="5400000">
                  <a:pos x="wd2" y="hd2"/>
                </a:cxn>
                <a:cxn ang="10800000">
                  <a:pos x="wd2" y="hd2"/>
                </a:cxn>
                <a:cxn ang="16200000">
                  <a:pos x="wd2" y="hd2"/>
                </a:cxn>
              </a:cxnLst>
              <a:rect l="0" t="0" r="r" b="b"/>
              <a:pathLst>
                <a:path w="19790" h="21600" extrusionOk="0">
                  <a:moveTo>
                    <a:pt x="0" y="0"/>
                  </a:moveTo>
                  <a:lnTo>
                    <a:pt x="0" y="0"/>
                  </a:lnTo>
                  <a:cubicBezTo>
                    <a:pt x="12883" y="995"/>
                    <a:pt x="21600" y="6680"/>
                    <a:pt x="19469" y="12697"/>
                  </a:cubicBezTo>
                  <a:cubicBezTo>
                    <a:pt x="17936" y="17027"/>
                    <a:pt x="11057" y="20522"/>
                    <a:pt x="1947" y="21600"/>
                  </a:cubicBezTo>
                </a:path>
              </a:pathLst>
            </a:custGeom>
            <a:noFill/>
            <a:ln w="127000" cap="flat">
              <a:solidFill>
                <a:srgbClr val="C00000">
                  <a:alpha val="70000"/>
                </a:srgbClr>
              </a:solidFill>
              <a:prstDash val="solid"/>
              <a:round/>
              <a:headEnd type="stealth" w="med" len="med"/>
              <a:tailEnd type="stealth" w="med" len="med"/>
            </a:ln>
            <a:effectLst/>
          </p:spPr>
          <p:txBody>
            <a:bodyPr wrap="square" lIns="45719" tIns="45719" rIns="45719" bIns="45719" numCol="1" anchor="ctr">
              <a:noAutofit/>
            </a:bodyPr>
            <a:lstStyle/>
            <a:p>
              <a:pPr algn="ctr"/>
              <a:endParaRPr>
                <a:latin typeface="+mn-lt"/>
              </a:endParaRPr>
            </a:p>
          </p:txBody>
        </p:sp>
        <p:sp>
          <p:nvSpPr>
            <p:cNvPr id="153" name="Shape 153"/>
            <p:cNvSpPr/>
            <p:nvPr/>
          </p:nvSpPr>
          <p:spPr>
            <a:xfrm>
              <a:off x="0" y="1685205"/>
              <a:ext cx="1128305" cy="829456"/>
            </a:xfrm>
            <a:prstGeom prst="rect">
              <a:avLst/>
            </a:prstGeom>
            <a:solidFill>
              <a:schemeClr val="accent3">
                <a:lumOff val="44000"/>
              </a:schemeClr>
            </a:solid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a:defRPr>
                  <a:latin typeface="Arial"/>
                  <a:ea typeface="Arial"/>
                  <a:cs typeface="Arial"/>
                  <a:sym typeface="Arial"/>
                </a:defRPr>
              </a:pPr>
              <a:r>
                <a:rPr>
                  <a:latin typeface="+mn-lt"/>
                </a:rPr>
                <a:t>Cloud</a:t>
              </a:r>
            </a:p>
            <a:p>
              <a:pPr>
                <a:defRPr>
                  <a:latin typeface="Arial"/>
                  <a:ea typeface="Arial"/>
                  <a:cs typeface="Arial"/>
                  <a:sym typeface="Arial"/>
                </a:defRPr>
              </a:pPr>
              <a:r>
                <a:rPr>
                  <a:latin typeface="+mn-lt"/>
                </a:rPr>
                <a:t>Services</a:t>
              </a:r>
            </a:p>
          </p:txBody>
        </p:sp>
      </p:grpSp>
      <p:sp>
        <p:nvSpPr>
          <p:cNvPr id="155" name="Shape 155"/>
          <p:cNvSpPr/>
          <p:nvPr/>
        </p:nvSpPr>
        <p:spPr>
          <a:xfrm rot="16200000">
            <a:off x="-92468" y="1065216"/>
            <a:ext cx="1591654" cy="400249"/>
          </a:xfrm>
          <a:prstGeom prst="rect">
            <a:avLst/>
          </a:prstGeom>
          <a:ln w="12700">
            <a:miter lim="400000"/>
          </a:ln>
          <a:extLst>
            <a:ext uri="{C572A759-6A51-4108-AA02-DFA0A04FC94B}">
              <ma14:wrappingTextBoxFlag xmlns:ma14="http://schemas.microsoft.com/office/mac/drawingml/2011/main" xmlns="" val="1"/>
            </a:ext>
          </a:extLst>
        </p:spPr>
        <p:txBody>
          <a:bodyPr wrap="none" lIns="45466" tIns="45467" rIns="45466" bIns="45467">
            <a:spAutoFit/>
          </a:bodyPr>
          <a:lstStyle>
            <a:lvl1pPr>
              <a:defRPr>
                <a:latin typeface="Arial"/>
                <a:ea typeface="Arial"/>
                <a:cs typeface="Arial"/>
                <a:sym typeface="Arial"/>
              </a:defRPr>
            </a:lvl1pPr>
          </a:lstStyle>
          <a:p>
            <a:r>
              <a:rPr sz="2000">
                <a:latin typeface="+mn-lt"/>
              </a:rPr>
              <a:t>Data Intensity</a:t>
            </a:r>
          </a:p>
        </p:txBody>
      </p:sp>
      <p:sp>
        <p:nvSpPr>
          <p:cNvPr id="157" name="Shape 157"/>
          <p:cNvSpPr/>
          <p:nvPr/>
        </p:nvSpPr>
        <p:spPr>
          <a:xfrm>
            <a:off x="913891" y="6554692"/>
            <a:ext cx="6018742" cy="1"/>
          </a:xfrm>
          <a:prstGeom prst="line">
            <a:avLst/>
          </a:prstGeom>
          <a:ln w="25400">
            <a:solidFill>
              <a:srgbClr val="7D0000"/>
            </a:solidFill>
            <a:tailEnd type="triangle"/>
          </a:ln>
        </p:spPr>
        <p:txBody>
          <a:bodyPr lIns="45466" tIns="45467" rIns="45466" bIns="45467" anchor="ctr"/>
          <a:lstStyle/>
          <a:p>
            <a:endParaRPr>
              <a:latin typeface="+mn-lt"/>
            </a:endParaRPr>
          </a:p>
        </p:txBody>
      </p:sp>
      <p:sp>
        <p:nvSpPr>
          <p:cNvPr id="159" name="Shape 159"/>
          <p:cNvSpPr/>
          <p:nvPr/>
        </p:nvSpPr>
        <p:spPr>
          <a:xfrm>
            <a:off x="3638095" y="1041886"/>
            <a:ext cx="3054820" cy="1569800"/>
          </a:xfrm>
          <a:prstGeom prst="rect">
            <a:avLst/>
          </a:prstGeom>
          <a:ln w="12700">
            <a:miter lim="400000"/>
          </a:ln>
          <a:extLst>
            <a:ext uri="{C572A759-6A51-4108-AA02-DFA0A04FC94B}">
              <ma14:wrappingTextBoxFlag xmlns:ma14="http://schemas.microsoft.com/office/mac/drawingml/2011/main" xmlns="" val="1"/>
            </a:ext>
          </a:extLst>
        </p:spPr>
        <p:txBody>
          <a:bodyPr wrap="none" lIns="45466" tIns="45467" rIns="45466" bIns="45467">
            <a:spAutoFit/>
          </a:bodyPr>
          <a:lstStyle/>
          <a:p>
            <a:pPr marL="284221" indent="-284221">
              <a:buSzPct val="100000"/>
              <a:buFont typeface="Arial"/>
              <a:buChar char="•"/>
              <a:defRPr>
                <a:latin typeface="Arial"/>
                <a:ea typeface="Arial"/>
                <a:cs typeface="Arial"/>
                <a:sym typeface="Arial"/>
              </a:defRPr>
            </a:pPr>
            <a:r>
              <a:rPr>
                <a:latin typeface="+mn-lt"/>
              </a:rPr>
              <a:t>Web search</a:t>
            </a:r>
          </a:p>
          <a:p>
            <a:pPr marL="284221" indent="-284221">
              <a:buSzPct val="100000"/>
              <a:buFont typeface="Arial"/>
              <a:buChar char="•"/>
              <a:defRPr>
                <a:latin typeface="Arial"/>
                <a:ea typeface="Arial"/>
                <a:cs typeface="Arial"/>
                <a:sym typeface="Arial"/>
              </a:defRPr>
            </a:pPr>
            <a:r>
              <a:rPr>
                <a:latin typeface="+mn-lt"/>
              </a:rPr>
              <a:t>Mapping / directions</a:t>
            </a:r>
          </a:p>
          <a:p>
            <a:pPr marL="284221" indent="-284221">
              <a:buSzPct val="100000"/>
              <a:buFont typeface="Arial"/>
              <a:buChar char="•"/>
              <a:defRPr>
                <a:latin typeface="Arial"/>
                <a:ea typeface="Arial"/>
                <a:cs typeface="Arial"/>
                <a:sym typeface="Arial"/>
              </a:defRPr>
            </a:pPr>
            <a:r>
              <a:rPr>
                <a:latin typeface="+mn-lt"/>
              </a:rPr>
              <a:t>Language translation</a:t>
            </a:r>
          </a:p>
          <a:p>
            <a:pPr marL="284221" indent="-284221">
              <a:buSzPct val="100000"/>
              <a:buFont typeface="Arial"/>
              <a:buChar char="•"/>
              <a:defRPr>
                <a:latin typeface="Arial"/>
                <a:ea typeface="Arial"/>
                <a:cs typeface="Arial"/>
                <a:sym typeface="Arial"/>
              </a:defRPr>
            </a:pPr>
            <a:r>
              <a:rPr>
                <a:latin typeface="+mn-lt"/>
              </a:rPr>
              <a:t>Video streaming</a:t>
            </a:r>
          </a:p>
        </p:txBody>
      </p:sp>
      <p:sp>
        <p:nvSpPr>
          <p:cNvPr id="160" name="Shape 160"/>
          <p:cNvSpPr/>
          <p:nvPr/>
        </p:nvSpPr>
        <p:spPr>
          <a:xfrm>
            <a:off x="2130209" y="528028"/>
            <a:ext cx="2593756" cy="461804"/>
          </a:xfrm>
          <a:prstGeom prst="rect">
            <a:avLst/>
          </a:prstGeom>
          <a:ln w="12700">
            <a:miter lim="400000"/>
          </a:ln>
          <a:extLst>
            <a:ext uri="{C572A759-6A51-4108-AA02-DFA0A04FC94B}">
              <ma14:wrappingTextBoxFlag xmlns:ma14="http://schemas.microsoft.com/office/mac/drawingml/2011/main" xmlns="" val="1"/>
            </a:ext>
          </a:extLst>
        </p:spPr>
        <p:txBody>
          <a:bodyPr wrap="none" lIns="45466" tIns="45467" rIns="45466" bIns="45467">
            <a:spAutoFit/>
          </a:bodyPr>
          <a:lstStyle>
            <a:lvl1pPr>
              <a:defRPr>
                <a:solidFill>
                  <a:schemeClr val="accent1"/>
                </a:solidFill>
                <a:latin typeface="Arial"/>
                <a:ea typeface="Arial"/>
                <a:cs typeface="Arial"/>
                <a:sym typeface="Arial"/>
              </a:defRPr>
            </a:lvl1pPr>
          </a:lstStyle>
          <a:p>
            <a:r>
              <a:rPr dirty="0">
                <a:solidFill>
                  <a:srgbClr val="990000"/>
                </a:solidFill>
                <a:latin typeface="+mn-lt"/>
              </a:rPr>
              <a:t>Google Data Center</a:t>
            </a:r>
          </a:p>
        </p:txBody>
      </p:sp>
      <p:sp>
        <p:nvSpPr>
          <p:cNvPr id="145" name="Shape 145"/>
          <p:cNvSpPr/>
          <p:nvPr/>
        </p:nvSpPr>
        <p:spPr>
          <a:xfrm>
            <a:off x="1685355" y="1453335"/>
            <a:ext cx="1592881" cy="708025"/>
          </a:xfrm>
          <a:prstGeom prst="rect">
            <a:avLst/>
          </a:prstGeom>
          <a:ln w="12700">
            <a:miter lim="400000"/>
          </a:ln>
          <a:extLst>
            <a:ext uri="{C572A759-6A51-4108-AA02-DFA0A04FC94B}">
              <ma14:wrappingTextBoxFlag xmlns:ma14="http://schemas.microsoft.com/office/mac/drawingml/2011/main" xmlns="" val="1"/>
            </a:ext>
          </a:extLst>
        </p:spPr>
        <p:txBody>
          <a:bodyPr wrap="none" lIns="45466" tIns="45467" rIns="45466" bIns="45467">
            <a:spAutoFit/>
          </a:bodyPr>
          <a:lstStyle/>
          <a:p>
            <a:pPr algn="ctr">
              <a:defRPr>
                <a:latin typeface="Arial"/>
                <a:ea typeface="Arial"/>
                <a:cs typeface="Arial"/>
                <a:sym typeface="Arial"/>
              </a:defRPr>
            </a:pPr>
            <a:r>
              <a:rPr sz="2000">
                <a:latin typeface="+mn-lt"/>
              </a:rPr>
              <a:t>Internet-Scale</a:t>
            </a:r>
          </a:p>
          <a:p>
            <a:pPr algn="ctr">
              <a:defRPr>
                <a:latin typeface="Arial"/>
                <a:ea typeface="Arial"/>
                <a:cs typeface="Arial"/>
                <a:sym typeface="Arial"/>
              </a:defRPr>
            </a:pPr>
            <a:r>
              <a:rPr sz="2000">
                <a:latin typeface="+mn-lt"/>
              </a:rPr>
              <a:t> Computing</a:t>
            </a:r>
          </a:p>
        </p:txBody>
      </p:sp>
    </p:spTree>
    <p:extLst>
      <p:ext uri="{BB962C8B-B14F-4D97-AF65-F5344CB8AC3E}">
        <p14:creationId xmlns:p14="http://schemas.microsoft.com/office/powerpoint/2010/main" val="2075030804"/>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Internet Computing</a:t>
            </a:r>
          </a:p>
        </p:txBody>
      </p:sp>
      <p:sp>
        <p:nvSpPr>
          <p:cNvPr id="6" name="Content Placeholder 5"/>
          <p:cNvSpPr>
            <a:spLocks noGrp="1"/>
          </p:cNvSpPr>
          <p:nvPr>
            <p:ph sz="half" idx="1"/>
          </p:nvPr>
        </p:nvSpPr>
        <p:spPr/>
        <p:txBody>
          <a:bodyPr/>
          <a:lstStyle/>
          <a:p>
            <a:r>
              <a:rPr lang="en-US" sz="2400" dirty="0"/>
              <a:t>Web Search</a:t>
            </a:r>
          </a:p>
          <a:p>
            <a:pPr lvl="1"/>
            <a:r>
              <a:rPr lang="en-US" sz="2000" dirty="0"/>
              <a:t>Aggregate text data from across WWW</a:t>
            </a:r>
          </a:p>
          <a:p>
            <a:pPr lvl="1"/>
            <a:r>
              <a:rPr lang="en-US" sz="2000" dirty="0"/>
              <a:t>No definition of correct operation</a:t>
            </a:r>
          </a:p>
          <a:p>
            <a:pPr lvl="1"/>
            <a:r>
              <a:rPr lang="en-US" sz="2000" dirty="0"/>
              <a:t>Do not need real-time updating</a:t>
            </a:r>
          </a:p>
          <a:p>
            <a:r>
              <a:rPr lang="en-US" sz="2400" dirty="0"/>
              <a:t>Mapping Services</a:t>
            </a:r>
          </a:p>
          <a:p>
            <a:pPr lvl="1"/>
            <a:r>
              <a:rPr lang="en-US" sz="2000" dirty="0"/>
              <a:t>Huge amount of (relatively) static data</a:t>
            </a:r>
          </a:p>
          <a:p>
            <a:pPr lvl="1"/>
            <a:r>
              <a:rPr lang="en-US" sz="2000" dirty="0"/>
              <a:t>Each customer requires individualized computation</a:t>
            </a:r>
          </a:p>
          <a:p>
            <a:pPr lvl="1"/>
            <a:endParaRPr lang="en-US" dirty="0"/>
          </a:p>
        </p:txBody>
      </p:sp>
      <p:sp>
        <p:nvSpPr>
          <p:cNvPr id="7" name="Content Placeholder 6"/>
          <p:cNvSpPr>
            <a:spLocks noGrp="1"/>
          </p:cNvSpPr>
          <p:nvPr>
            <p:ph sz="half" idx="2"/>
          </p:nvPr>
        </p:nvSpPr>
        <p:spPr>
          <a:xfrm>
            <a:off x="4519608" y="3505341"/>
            <a:ext cx="4077600" cy="2939143"/>
          </a:xfrm>
        </p:spPr>
        <p:txBody>
          <a:bodyPr/>
          <a:lstStyle/>
          <a:p>
            <a:r>
              <a:rPr lang="en-US" sz="2400" dirty="0"/>
              <a:t>Online Documents</a:t>
            </a:r>
          </a:p>
          <a:p>
            <a:pPr lvl="1"/>
            <a:r>
              <a:rPr lang="en-US" sz="2000" dirty="0"/>
              <a:t>Must be stored reliably</a:t>
            </a:r>
          </a:p>
          <a:p>
            <a:pPr lvl="1"/>
            <a:r>
              <a:rPr lang="en-US" sz="2000" dirty="0"/>
              <a:t>Must support real-time updating</a:t>
            </a:r>
          </a:p>
          <a:p>
            <a:pPr lvl="1"/>
            <a:r>
              <a:rPr lang="en-US" sz="2000" dirty="0"/>
              <a:t>(Relatively) small data volumes</a:t>
            </a:r>
          </a:p>
        </p:txBody>
      </p:sp>
      <p:pic>
        <p:nvPicPr>
          <p:cNvPr id="5" name="Picture 4"/>
          <p:cNvPicPr>
            <a:picLocks noChangeAspect="1"/>
          </p:cNvPicPr>
          <p:nvPr/>
        </p:nvPicPr>
        <p:blipFill>
          <a:blip r:embed="rId2"/>
          <a:stretch>
            <a:fillRect/>
          </a:stretch>
        </p:blipFill>
        <p:spPr>
          <a:xfrm>
            <a:off x="5335060" y="299003"/>
            <a:ext cx="3580022" cy="3009608"/>
          </a:xfrm>
          <a:prstGeom prst="rect">
            <a:avLst/>
          </a:prstGeom>
        </p:spPr>
      </p:pic>
    </p:spTree>
    <p:extLst>
      <p:ext uri="{BB962C8B-B14F-4D97-AF65-F5344CB8AC3E}">
        <p14:creationId xmlns:p14="http://schemas.microsoft.com/office/powerpoint/2010/main" val="32460753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3" name="Shape 1053"/>
          <p:cNvSpPr>
            <a:spLocks noGrp="1"/>
          </p:cNvSpPr>
          <p:nvPr>
            <p:ph type="title"/>
          </p:nvPr>
        </p:nvSpPr>
        <p:spPr>
          <a:xfrm>
            <a:off x="405376" y="248176"/>
            <a:ext cx="8716368" cy="780911"/>
          </a:xfrm>
          <a:prstGeom prst="rect">
            <a:avLst/>
          </a:prstGeom>
        </p:spPr>
        <p:txBody>
          <a:bodyPr/>
          <a:lstStyle>
            <a:lvl1pPr defTabSz="757634">
              <a:defRPr sz="3154"/>
            </a:lvl1pPr>
          </a:lstStyle>
          <a:p>
            <a:r>
              <a:t>Other Data-Intensive Computing Applications</a:t>
            </a:r>
          </a:p>
        </p:txBody>
      </p:sp>
      <p:sp>
        <p:nvSpPr>
          <p:cNvPr id="1054" name="Shape 1054"/>
          <p:cNvSpPr>
            <a:spLocks noGrp="1"/>
          </p:cNvSpPr>
          <p:nvPr>
            <p:ph type="body" idx="1"/>
          </p:nvPr>
        </p:nvSpPr>
        <p:spPr>
          <a:xfrm>
            <a:off x="290984" y="1371032"/>
            <a:ext cx="6188734" cy="5073520"/>
          </a:xfrm>
          <a:prstGeom prst="rect">
            <a:avLst/>
          </a:prstGeom>
        </p:spPr>
        <p:txBody>
          <a:bodyPr/>
          <a:lstStyle/>
          <a:p>
            <a:r>
              <a:t>Wal-Mart</a:t>
            </a:r>
          </a:p>
          <a:p>
            <a:pPr marL="738976" lvl="1" indent="-243167">
              <a:spcBef>
                <a:spcPts val="601"/>
              </a:spcBef>
              <a:buClr>
                <a:srgbClr val="660033"/>
              </a:buClr>
              <a:buFont typeface="Wingdings"/>
              <a:defRPr sz="2000">
                <a:solidFill>
                  <a:srgbClr val="000066"/>
                </a:solidFill>
                <a:effectLst/>
              </a:defRPr>
            </a:pPr>
            <a:r>
              <a:t>267 million items/day, sold at 6,000 stores</a:t>
            </a:r>
          </a:p>
          <a:p>
            <a:pPr marL="738976" lvl="1" indent="-243167">
              <a:spcBef>
                <a:spcPts val="601"/>
              </a:spcBef>
              <a:buClr>
                <a:srgbClr val="660033"/>
              </a:buClr>
              <a:buFont typeface="Wingdings"/>
              <a:defRPr sz="2000">
                <a:solidFill>
                  <a:srgbClr val="000066"/>
                </a:solidFill>
                <a:effectLst/>
              </a:defRPr>
            </a:pPr>
            <a:r>
              <a:t>HP built them 4 PB data warehouse</a:t>
            </a:r>
          </a:p>
          <a:p>
            <a:pPr marL="738976" lvl="1" indent="-243167">
              <a:spcBef>
                <a:spcPts val="601"/>
              </a:spcBef>
              <a:buClr>
                <a:srgbClr val="660033"/>
              </a:buClr>
              <a:buFont typeface="Wingdings"/>
              <a:defRPr sz="2000">
                <a:solidFill>
                  <a:srgbClr val="000066"/>
                </a:solidFill>
                <a:effectLst/>
              </a:defRPr>
            </a:pPr>
            <a:r>
              <a:t>Mine data to manage supply chain, understand market trends, formulate pricing strategies</a:t>
            </a:r>
          </a:p>
          <a:p>
            <a:endParaRPr sz="2000">
              <a:solidFill>
                <a:srgbClr val="000066"/>
              </a:solidFill>
            </a:endParaRPr>
          </a:p>
          <a:p>
            <a:r>
              <a:t>LSST</a:t>
            </a:r>
          </a:p>
          <a:p>
            <a:pPr marL="738976" lvl="1" indent="-243167">
              <a:spcBef>
                <a:spcPts val="601"/>
              </a:spcBef>
              <a:buClr>
                <a:srgbClr val="660033"/>
              </a:buClr>
              <a:buFont typeface="Wingdings"/>
              <a:defRPr sz="2000">
                <a:solidFill>
                  <a:srgbClr val="000066"/>
                </a:solidFill>
                <a:effectLst/>
              </a:defRPr>
            </a:pPr>
            <a:r>
              <a:t>Chilean telescope will scan entire sky every 3 days</a:t>
            </a:r>
          </a:p>
          <a:p>
            <a:pPr marL="738976" lvl="1" indent="-243167">
              <a:spcBef>
                <a:spcPts val="601"/>
              </a:spcBef>
              <a:buClr>
                <a:srgbClr val="660033"/>
              </a:buClr>
              <a:buFont typeface="Wingdings"/>
              <a:defRPr sz="2000">
                <a:solidFill>
                  <a:srgbClr val="000066"/>
                </a:solidFill>
                <a:effectLst/>
              </a:defRPr>
            </a:pPr>
            <a:r>
              <a:t>A 3.2 gigapixel digital camera</a:t>
            </a:r>
          </a:p>
          <a:p>
            <a:pPr marL="738976" lvl="1" indent="-243167">
              <a:spcBef>
                <a:spcPts val="601"/>
              </a:spcBef>
              <a:buClr>
                <a:srgbClr val="660033"/>
              </a:buClr>
              <a:buFont typeface="Wingdings"/>
              <a:defRPr sz="2000">
                <a:solidFill>
                  <a:srgbClr val="000066"/>
                </a:solidFill>
                <a:effectLst/>
              </a:defRPr>
            </a:pPr>
            <a:r>
              <a:t>Generate 30 TB/day of image data</a:t>
            </a:r>
          </a:p>
        </p:txBody>
      </p:sp>
      <p:pic>
        <p:nvPicPr>
          <p:cNvPr id="1055" name="image14.png"/>
          <p:cNvPicPr>
            <a:picLocks noChangeAspect="1"/>
          </p:cNvPicPr>
          <p:nvPr/>
        </p:nvPicPr>
        <p:blipFill>
          <a:blip r:embed="rId2">
            <a:extLst/>
          </a:blip>
          <a:stretch>
            <a:fillRect/>
          </a:stretch>
        </p:blipFill>
        <p:spPr>
          <a:xfrm>
            <a:off x="4572000" y="3315124"/>
            <a:ext cx="2384562" cy="744328"/>
          </a:xfrm>
          <a:prstGeom prst="rect">
            <a:avLst/>
          </a:prstGeom>
          <a:ln w="12700">
            <a:miter lim="400000"/>
          </a:ln>
        </p:spPr>
      </p:pic>
      <p:pic>
        <p:nvPicPr>
          <p:cNvPr id="1056" name="image13.png"/>
          <p:cNvPicPr>
            <a:picLocks noChangeAspect="1"/>
          </p:cNvPicPr>
          <p:nvPr/>
        </p:nvPicPr>
        <p:blipFill>
          <a:blip r:embed="rId3">
            <a:extLst/>
          </a:blip>
          <a:stretch>
            <a:fillRect/>
          </a:stretch>
        </p:blipFill>
        <p:spPr>
          <a:xfrm>
            <a:off x="6708635" y="4574188"/>
            <a:ext cx="2212873" cy="1719273"/>
          </a:xfrm>
          <a:prstGeom prst="rect">
            <a:avLst/>
          </a:prstGeom>
          <a:ln w="12700">
            <a:miter lim="400000"/>
          </a:ln>
        </p:spPr>
      </p:pic>
      <p:pic>
        <p:nvPicPr>
          <p:cNvPr id="1057" name="image15.jpg"/>
          <p:cNvPicPr>
            <a:picLocks noChangeAspect="1"/>
          </p:cNvPicPr>
          <p:nvPr/>
        </p:nvPicPr>
        <p:blipFill>
          <a:blip r:embed="rId4">
            <a:extLst/>
          </a:blip>
          <a:stretch>
            <a:fillRect/>
          </a:stretch>
        </p:blipFill>
        <p:spPr>
          <a:xfrm>
            <a:off x="6403411" y="947905"/>
            <a:ext cx="2594403" cy="1946705"/>
          </a:xfrm>
          <a:prstGeom prst="rect">
            <a:avLst/>
          </a:prstGeom>
          <a:ln w="12700">
            <a:miter lim="400000"/>
          </a:ln>
        </p:spPr>
      </p:pic>
    </p:spTree>
    <p:extLst>
      <p:ext uri="{BB962C8B-B14F-4D97-AF65-F5344CB8AC3E}">
        <p14:creationId xmlns:p14="http://schemas.microsoft.com/office/powerpoint/2010/main" val="4249964487"/>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0" name="Shape 1060"/>
          <p:cNvSpPr>
            <a:spLocks noGrp="1"/>
          </p:cNvSpPr>
          <p:nvPr>
            <p:ph type="title"/>
          </p:nvPr>
        </p:nvSpPr>
        <p:spPr>
          <a:xfrm>
            <a:off x="405376" y="248176"/>
            <a:ext cx="8716368" cy="780911"/>
          </a:xfrm>
          <a:prstGeom prst="rect">
            <a:avLst/>
          </a:prstGeom>
        </p:spPr>
        <p:txBody>
          <a:bodyPr/>
          <a:lstStyle>
            <a:lvl1pPr defTabSz="821531">
              <a:defRPr sz="3420"/>
            </a:lvl1pPr>
          </a:lstStyle>
          <a:p>
            <a:r>
              <a:t>Data-Intensive Application Characteristics</a:t>
            </a:r>
          </a:p>
        </p:txBody>
      </p:sp>
      <p:sp>
        <p:nvSpPr>
          <p:cNvPr id="1061" name="Shape 1061"/>
          <p:cNvSpPr>
            <a:spLocks noGrp="1"/>
          </p:cNvSpPr>
          <p:nvPr>
            <p:ph type="body" idx="1"/>
          </p:nvPr>
        </p:nvSpPr>
        <p:spPr>
          <a:xfrm>
            <a:off x="290917" y="1371032"/>
            <a:ext cx="8306222" cy="5073520"/>
          </a:xfrm>
          <a:prstGeom prst="rect">
            <a:avLst/>
          </a:prstGeom>
        </p:spPr>
        <p:txBody>
          <a:bodyPr/>
          <a:lstStyle/>
          <a:p>
            <a:r>
              <a:t>Diverse Classes of Data</a:t>
            </a:r>
          </a:p>
          <a:p>
            <a:pPr marL="738976" lvl="1" indent="-243167">
              <a:spcBef>
                <a:spcPts val="601"/>
              </a:spcBef>
              <a:buClr>
                <a:srgbClr val="660033"/>
              </a:buClr>
              <a:buFont typeface="Wingdings"/>
              <a:defRPr sz="2000">
                <a:solidFill>
                  <a:srgbClr val="000066"/>
                </a:solidFill>
                <a:effectLst/>
              </a:defRPr>
            </a:pPr>
            <a:r>
              <a:t>Structured &amp; unstructured</a:t>
            </a:r>
          </a:p>
          <a:p>
            <a:pPr marL="738976" lvl="1" indent="-243167">
              <a:spcBef>
                <a:spcPts val="601"/>
              </a:spcBef>
              <a:buClr>
                <a:srgbClr val="660033"/>
              </a:buClr>
              <a:buFont typeface="Wingdings"/>
              <a:defRPr sz="2000">
                <a:solidFill>
                  <a:srgbClr val="000066"/>
                </a:solidFill>
                <a:effectLst/>
              </a:defRPr>
            </a:pPr>
            <a:r>
              <a:t>High &amp; low integrity requirements</a:t>
            </a:r>
          </a:p>
          <a:p>
            <a:pPr marL="738976" lvl="1" indent="-243167">
              <a:spcBef>
                <a:spcPts val="601"/>
              </a:spcBef>
              <a:buClr>
                <a:srgbClr val="660033"/>
              </a:buClr>
              <a:buFont typeface="Wingdings"/>
              <a:defRPr sz="2000">
                <a:solidFill>
                  <a:srgbClr val="000066"/>
                </a:solidFill>
                <a:effectLst/>
              </a:defRPr>
            </a:pPr>
            <a:endParaRPr/>
          </a:p>
          <a:p>
            <a:r>
              <a:t>Diverse Computing Needs</a:t>
            </a:r>
          </a:p>
          <a:p>
            <a:pPr marL="738976" lvl="1" indent="-243167">
              <a:spcBef>
                <a:spcPts val="601"/>
              </a:spcBef>
              <a:buClr>
                <a:srgbClr val="660033"/>
              </a:buClr>
              <a:buFont typeface="Wingdings"/>
              <a:defRPr sz="2000">
                <a:solidFill>
                  <a:srgbClr val="000066"/>
                </a:solidFill>
                <a:effectLst/>
              </a:defRPr>
            </a:pPr>
            <a:r>
              <a:t>Localized &amp; global processing</a:t>
            </a:r>
          </a:p>
          <a:p>
            <a:pPr marL="738976" lvl="1" indent="-243167">
              <a:spcBef>
                <a:spcPts val="601"/>
              </a:spcBef>
              <a:buClr>
                <a:srgbClr val="660033"/>
              </a:buClr>
              <a:buFont typeface="Wingdings"/>
              <a:defRPr sz="2000">
                <a:solidFill>
                  <a:srgbClr val="000066"/>
                </a:solidFill>
                <a:effectLst/>
              </a:defRPr>
            </a:pPr>
            <a:r>
              <a:t>Numerical &amp; non-numerical</a:t>
            </a:r>
          </a:p>
          <a:p>
            <a:pPr marL="738976" lvl="1" indent="-243167">
              <a:spcBef>
                <a:spcPts val="601"/>
              </a:spcBef>
              <a:buClr>
                <a:srgbClr val="660033"/>
              </a:buClr>
              <a:buFont typeface="Wingdings"/>
              <a:defRPr sz="2000">
                <a:solidFill>
                  <a:srgbClr val="000066"/>
                </a:solidFill>
                <a:effectLst/>
              </a:defRPr>
            </a:pPr>
            <a:r>
              <a:t>Real-time &amp; batch processing</a:t>
            </a:r>
          </a:p>
        </p:txBody>
      </p:sp>
    </p:spTree>
    <p:extLst>
      <p:ext uri="{BB962C8B-B14F-4D97-AF65-F5344CB8AC3E}">
        <p14:creationId xmlns:p14="http://schemas.microsoft.com/office/powerpoint/2010/main" val="3208560557"/>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Moore’s Law Has Meant</a:t>
            </a:r>
          </a:p>
        </p:txBody>
      </p:sp>
      <p:sp>
        <p:nvSpPr>
          <p:cNvPr id="6" name="Content Placeholder 5"/>
          <p:cNvSpPr>
            <a:spLocks noGrp="1"/>
          </p:cNvSpPr>
          <p:nvPr>
            <p:ph sz="half" idx="1"/>
          </p:nvPr>
        </p:nvSpPr>
        <p:spPr/>
        <p:txBody>
          <a:bodyPr/>
          <a:lstStyle/>
          <a:p>
            <a:r>
              <a:rPr lang="en-US" dirty="0"/>
              <a:t>1965 Consumer Product</a:t>
            </a:r>
          </a:p>
        </p:txBody>
      </p:sp>
      <p:sp>
        <p:nvSpPr>
          <p:cNvPr id="7" name="Content Placeholder 6"/>
          <p:cNvSpPr>
            <a:spLocks noGrp="1"/>
          </p:cNvSpPr>
          <p:nvPr>
            <p:ph sz="half" idx="2"/>
          </p:nvPr>
        </p:nvSpPr>
        <p:spPr/>
        <p:txBody>
          <a:bodyPr/>
          <a:lstStyle/>
          <a:p>
            <a:r>
              <a:rPr lang="en-US" dirty="0"/>
              <a:t>2018 Consumer Product</a:t>
            </a:r>
          </a:p>
        </p:txBody>
      </p:sp>
      <p:pic>
        <p:nvPicPr>
          <p:cNvPr id="8" name="Picture 7"/>
          <p:cNvPicPr>
            <a:picLocks noChangeAspect="1"/>
          </p:cNvPicPr>
          <p:nvPr/>
        </p:nvPicPr>
        <p:blipFill>
          <a:blip r:embed="rId2"/>
          <a:stretch>
            <a:fillRect/>
          </a:stretch>
        </p:blipFill>
        <p:spPr>
          <a:xfrm>
            <a:off x="909314" y="2589634"/>
            <a:ext cx="2033503" cy="3014086"/>
          </a:xfrm>
          <a:prstGeom prst="rect">
            <a:avLst/>
          </a:prstGeom>
        </p:spPr>
      </p:pic>
      <p:grpSp>
        <p:nvGrpSpPr>
          <p:cNvPr id="14" name="Group 13"/>
          <p:cNvGrpSpPr/>
          <p:nvPr/>
        </p:nvGrpSpPr>
        <p:grpSpPr>
          <a:xfrm>
            <a:off x="1901291" y="2513328"/>
            <a:ext cx="1220896" cy="965711"/>
            <a:chOff x="1898650" y="2508250"/>
            <a:chExt cx="1219200" cy="964370"/>
          </a:xfrm>
        </p:grpSpPr>
        <p:sp>
          <p:nvSpPr>
            <p:cNvPr id="11" name="Oval 10"/>
            <p:cNvSpPr/>
            <p:nvPr/>
          </p:nvSpPr>
          <p:spPr bwMode="auto">
            <a:xfrm>
              <a:off x="1898650" y="2991680"/>
              <a:ext cx="990600" cy="480940"/>
            </a:xfrm>
            <a:prstGeom prst="ellipse">
              <a:avLst/>
            </a:prstGeom>
            <a:noFill/>
            <a:ln w="38100" cap="flat" cmpd="sng" algn="ctr">
              <a:solidFill>
                <a:schemeClr val="accent4">
                  <a:lumMod val="90000"/>
                  <a:lumOff val="10000"/>
                </a:schemeClr>
              </a:solidFill>
              <a:prstDash val="solid"/>
              <a:round/>
              <a:headEnd type="none" w="med" len="med"/>
              <a:tailEnd type="triangle" w="sm" len="sm"/>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17961" dir="2700000" algn="ctr" rotWithShape="0">
                      <a:schemeClr val="tx2"/>
                    </a:outerShdw>
                  </a:effectLst>
                </a14:hiddenEffects>
              </a:ext>
            </a:extLst>
          </p:spPr>
          <p:txBody>
            <a:bodyPr vert="horz" wrap="square" lIns="45784" tIns="45784" rIns="45784" bIns="45784" numCol="1" rtlCol="0" anchor="ctr" anchorCtr="0" compatLnSpc="1">
              <a:prstTxWarp prst="textNoShape">
                <a:avLst/>
              </a:prstTxWarp>
              <a:spAutoFit/>
            </a:bodyPr>
            <a:lstStyle/>
            <a:p>
              <a:pPr algn="ctr">
                <a:lnSpc>
                  <a:spcPct val="90000"/>
                </a:lnSpc>
              </a:pPr>
              <a:endParaRPr lang="en-US" sz="1803">
                <a:solidFill>
                  <a:srgbClr val="000066"/>
                </a:solidFill>
                <a:latin typeface="Arial" charset="0"/>
                <a:cs typeface="ＭＳ Ｐゴシック" charset="0"/>
              </a:endParaRPr>
            </a:p>
          </p:txBody>
        </p:sp>
        <p:cxnSp>
          <p:nvCxnSpPr>
            <p:cNvPr id="13" name="Straight Connector 12"/>
            <p:cNvCxnSpPr>
              <a:stCxn id="11" idx="7"/>
            </p:cNvCxnSpPr>
            <p:nvPr/>
          </p:nvCxnSpPr>
          <p:spPr bwMode="auto">
            <a:xfrm flipV="1">
              <a:off x="2744180" y="2508250"/>
              <a:ext cx="373670" cy="553862"/>
            </a:xfrm>
            <a:prstGeom prst="line">
              <a:avLst/>
            </a:prstGeom>
            <a:noFill/>
            <a:ln w="38100" cap="flat" cmpd="sng" algn="ctr">
              <a:solidFill>
                <a:srgbClr val="000080"/>
              </a:solidFill>
              <a:prstDash val="solid"/>
              <a:round/>
              <a:headEnd type="none" w="med" len="med"/>
              <a:tailEnd type="none" w="sm" len="sm"/>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17961" dir="2700000" algn="ctr" rotWithShape="0">
                      <a:schemeClr val="tx2"/>
                    </a:outerShdw>
                  </a:effectLst>
                </a14:hiddenEffects>
              </a:ext>
            </a:extLst>
          </p:spPr>
        </p:cxnSp>
      </p:grpSp>
      <p:sp>
        <p:nvSpPr>
          <p:cNvPr id="12" name="TextBox 11">
            <a:extLst>
              <a:ext uri="{FF2B5EF4-FFF2-40B4-BE49-F238E27FC236}">
                <a16:creationId xmlns:a16="http://schemas.microsoft.com/office/drawing/2014/main" id="{1531A9A4-1011-7944-9C6B-B41973F88EE5}"/>
              </a:ext>
            </a:extLst>
          </p:cNvPr>
          <p:cNvSpPr txBox="1"/>
          <p:nvPr/>
        </p:nvSpPr>
        <p:spPr>
          <a:xfrm>
            <a:off x="6487804" y="3505200"/>
            <a:ext cx="1992853" cy="924677"/>
          </a:xfrm>
          <a:prstGeom prst="rect">
            <a:avLst/>
          </a:prstGeom>
          <a:noFill/>
        </p:spPr>
        <p:txBody>
          <a:bodyPr wrap="none" rtlCol="0">
            <a:spAutoFit/>
          </a:bodyPr>
          <a:lstStyle/>
          <a:p>
            <a:pPr algn="ctr"/>
            <a:r>
              <a:rPr lang="en-US" sz="1803" dirty="0">
                <a:solidFill>
                  <a:srgbClr val="000066"/>
                </a:solidFill>
                <a:latin typeface="Arial" charset="0"/>
                <a:cs typeface="ＭＳ Ｐゴシック" charset="0"/>
              </a:rPr>
              <a:t>Apple A12</a:t>
            </a:r>
          </a:p>
          <a:p>
            <a:pPr algn="ctr"/>
            <a:r>
              <a:rPr lang="en-US" sz="1803" dirty="0">
                <a:solidFill>
                  <a:srgbClr val="000066"/>
                </a:solidFill>
                <a:latin typeface="Arial" charset="0"/>
                <a:cs typeface="ＭＳ Ｐゴシック" charset="0"/>
              </a:rPr>
              <a:t>6.9 B transistors</a:t>
            </a:r>
          </a:p>
          <a:p>
            <a:pPr algn="ctr"/>
            <a:r>
              <a:rPr lang="en-US" sz="1803" dirty="0">
                <a:solidFill>
                  <a:srgbClr val="000066"/>
                </a:solidFill>
                <a:latin typeface="Arial" charset="0"/>
                <a:cs typeface="ＭＳ Ｐゴシック" charset="0"/>
              </a:rPr>
              <a:t>(not to scale)</a:t>
            </a:r>
          </a:p>
        </p:txBody>
      </p:sp>
      <p:pic>
        <p:nvPicPr>
          <p:cNvPr id="17" name="Picture 2" descr="Image result for iphone xs">
            <a:extLst>
              <a:ext uri="{FF2B5EF4-FFF2-40B4-BE49-F238E27FC236}">
                <a16:creationId xmlns:a16="http://schemas.microsoft.com/office/drawing/2014/main" id="{D1795CD9-120E-FB42-BB18-6DA2382096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33" t="22736" r="65667" b="5727"/>
          <a:stretch/>
        </p:blipFill>
        <p:spPr bwMode="auto">
          <a:xfrm>
            <a:off x="4462122" y="2346960"/>
            <a:ext cx="1923437" cy="39014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Apple's A12 chip has 70% more transistors per square mm than the A11 chip">
            <a:extLst>
              <a:ext uri="{FF2B5EF4-FFF2-40B4-BE49-F238E27FC236}">
                <a16:creationId xmlns:a16="http://schemas.microsoft.com/office/drawing/2014/main" id="{81B9DAB4-B49F-0443-8894-9978A01D28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526" t="1348" r="12329" b="1857"/>
          <a:stretch/>
        </p:blipFill>
        <p:spPr bwMode="auto">
          <a:xfrm>
            <a:off x="6872795" y="4523394"/>
            <a:ext cx="1233998" cy="1060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1441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srcRect/>
          <a:stretch>
            <a:fillRect/>
          </a:stretch>
        </p:blipFill>
        <p:spPr bwMode="auto">
          <a:xfrm>
            <a:off x="222559" y="1520466"/>
            <a:ext cx="3866170" cy="2900972"/>
          </a:xfrm>
          <a:prstGeom prst="rect">
            <a:avLst/>
          </a:prstGeom>
          <a:noFill/>
          <a:ln w="19050">
            <a:noFill/>
            <a:miter lim="800000"/>
            <a:headEnd/>
            <a:tailEnd type="none" w="lg" len="med"/>
          </a:ln>
        </p:spPr>
      </p:pic>
      <p:sp>
        <p:nvSpPr>
          <p:cNvPr id="524291" name="Rectangle 3"/>
          <p:cNvSpPr>
            <a:spLocks noGrp="1" noChangeArrowheads="1"/>
          </p:cNvSpPr>
          <p:nvPr>
            <p:ph type="title"/>
          </p:nvPr>
        </p:nvSpPr>
        <p:spPr/>
        <p:txBody>
          <a:bodyPr/>
          <a:lstStyle/>
          <a:p>
            <a:pPr eaLnBrk="1" hangingPunct="1">
              <a:defRPr/>
            </a:pPr>
            <a:r>
              <a:rPr lang="en-US" dirty="0"/>
              <a:t>Google Data Centers</a:t>
            </a:r>
          </a:p>
        </p:txBody>
      </p:sp>
      <p:sp>
        <p:nvSpPr>
          <p:cNvPr id="524292" name="Rectangle 4"/>
          <p:cNvSpPr>
            <a:spLocks noGrp="1" noChangeArrowheads="1"/>
          </p:cNvSpPr>
          <p:nvPr>
            <p:ph sz="half" idx="1"/>
          </p:nvPr>
        </p:nvSpPr>
        <p:spPr>
          <a:xfrm>
            <a:off x="290917" y="4497779"/>
            <a:ext cx="4076011" cy="1946705"/>
          </a:xfrm>
        </p:spPr>
        <p:txBody>
          <a:bodyPr/>
          <a:lstStyle/>
          <a:p>
            <a:pPr marL="0" indent="0">
              <a:defRPr/>
            </a:pPr>
            <a:r>
              <a:rPr lang="en-US" sz="2400" dirty="0" err="1"/>
              <a:t>Dalles</a:t>
            </a:r>
            <a:r>
              <a:rPr lang="en-US" sz="2400" dirty="0"/>
              <a:t>, Oregon</a:t>
            </a:r>
          </a:p>
          <a:p>
            <a:pPr marL="227382" lvl="1" indent="-227382">
              <a:defRPr/>
            </a:pPr>
            <a:r>
              <a:rPr lang="en-US" sz="2000" dirty="0"/>
              <a:t>Hydroelectric power @ 2¢ / KW Hr</a:t>
            </a:r>
          </a:p>
          <a:p>
            <a:pPr marL="227382" lvl="1" indent="-227382">
              <a:defRPr/>
            </a:pPr>
            <a:r>
              <a:rPr lang="en-US" sz="2000" dirty="0"/>
              <a:t>50 Megawatts</a:t>
            </a:r>
          </a:p>
          <a:p>
            <a:pPr marL="227382" lvl="2" indent="-227382">
              <a:defRPr/>
            </a:pPr>
            <a:r>
              <a:rPr lang="en-US" sz="1800" dirty="0"/>
              <a:t>Enough to power 60,000 homes</a:t>
            </a:r>
          </a:p>
        </p:txBody>
      </p:sp>
      <p:sp>
        <p:nvSpPr>
          <p:cNvPr id="18437" name="Content Placeholder 5"/>
          <p:cNvSpPr>
            <a:spLocks noGrp="1"/>
          </p:cNvSpPr>
          <p:nvPr>
            <p:ph sz="half" idx="2"/>
          </p:nvPr>
        </p:nvSpPr>
        <p:spPr>
          <a:xfrm>
            <a:off x="4519608" y="4726803"/>
            <a:ext cx="4077600" cy="1717681"/>
          </a:xfrm>
        </p:spPr>
        <p:txBody>
          <a:bodyPr/>
          <a:lstStyle/>
          <a:p>
            <a:pPr marL="227382" lvl="1" indent="-227382"/>
            <a:r>
              <a:rPr lang="en-US" sz="2000" dirty="0"/>
              <a:t>Engineered for low cost, modularity &amp; power efficiency</a:t>
            </a:r>
          </a:p>
          <a:p>
            <a:pPr marL="227382" lvl="1" indent="-227382"/>
            <a:r>
              <a:rPr lang="en-US" sz="2000" dirty="0"/>
              <a:t>Container: 1160 server nodes, 250KW</a:t>
            </a:r>
          </a:p>
        </p:txBody>
      </p:sp>
      <p:pic>
        <p:nvPicPr>
          <p:cNvPr id="18438" name="Picture 5"/>
          <p:cNvPicPr>
            <a:picLocks noChangeAspect="1" noChangeArrowheads="1"/>
          </p:cNvPicPr>
          <p:nvPr/>
        </p:nvPicPr>
        <p:blipFill>
          <a:blip r:embed="rId4"/>
          <a:srcRect/>
          <a:stretch>
            <a:fillRect/>
          </a:stretch>
        </p:blipFill>
        <p:spPr bwMode="auto">
          <a:xfrm>
            <a:off x="4724612" y="1902172"/>
            <a:ext cx="3723096" cy="2043723"/>
          </a:xfrm>
          <a:prstGeom prst="rect">
            <a:avLst/>
          </a:prstGeom>
          <a:noFill/>
          <a:ln w="19050">
            <a:noFill/>
            <a:miter lim="800000"/>
            <a:headEnd/>
            <a:tailEnd type="none" w="lg" len="med"/>
          </a:ln>
        </p:spPr>
      </p:pic>
    </p:spTree>
    <p:extLst>
      <p:ext uri="{BB962C8B-B14F-4D97-AF65-F5344CB8AC3E}">
        <p14:creationId xmlns:p14="http://schemas.microsoft.com/office/powerpoint/2010/main" val="27836978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3" name="Shape 1073"/>
          <p:cNvSpPr>
            <a:spLocks noGrp="1"/>
          </p:cNvSpPr>
          <p:nvPr>
            <p:ph type="title"/>
          </p:nvPr>
        </p:nvSpPr>
        <p:spPr>
          <a:xfrm>
            <a:off x="405376" y="248176"/>
            <a:ext cx="8716368" cy="780911"/>
          </a:xfrm>
          <a:prstGeom prst="rect">
            <a:avLst/>
          </a:prstGeom>
        </p:spPr>
        <p:txBody>
          <a:bodyPr/>
          <a:lstStyle/>
          <a:p>
            <a:r>
              <a:t>Google Cluster</a:t>
            </a:r>
          </a:p>
        </p:txBody>
      </p:sp>
      <p:sp>
        <p:nvSpPr>
          <p:cNvPr id="1074" name="Shape 1074"/>
          <p:cNvSpPr>
            <a:spLocks noGrp="1"/>
          </p:cNvSpPr>
          <p:nvPr>
            <p:ph type="body" sz="quarter" idx="1"/>
          </p:nvPr>
        </p:nvSpPr>
        <p:spPr>
          <a:xfrm>
            <a:off x="290984" y="4192413"/>
            <a:ext cx="4815227" cy="2252071"/>
          </a:xfrm>
          <a:prstGeom prst="rect">
            <a:avLst/>
          </a:prstGeom>
        </p:spPr>
        <p:txBody>
          <a:bodyPr/>
          <a:lstStyle/>
          <a:p>
            <a:pPr marL="738976" lvl="1" indent="-243167">
              <a:spcBef>
                <a:spcPts val="601"/>
              </a:spcBef>
              <a:buClr>
                <a:srgbClr val="660033"/>
              </a:buClr>
              <a:buFont typeface="Wingdings"/>
              <a:defRPr sz="2000">
                <a:solidFill>
                  <a:srgbClr val="000066"/>
                </a:solidFill>
                <a:effectLst/>
              </a:defRPr>
            </a:pPr>
            <a:r>
              <a:rPr dirty="0"/>
              <a:t>Typically 1,000−2,000 nodes</a:t>
            </a:r>
          </a:p>
          <a:p>
            <a:r>
              <a:rPr dirty="0"/>
              <a:t>Node Contains</a:t>
            </a:r>
          </a:p>
          <a:p>
            <a:pPr marL="738976" lvl="1" indent="-243167">
              <a:spcBef>
                <a:spcPts val="601"/>
              </a:spcBef>
              <a:buClr>
                <a:srgbClr val="660033"/>
              </a:buClr>
              <a:buFont typeface="Wingdings"/>
              <a:defRPr sz="2000">
                <a:solidFill>
                  <a:srgbClr val="000066"/>
                </a:solidFill>
                <a:effectLst/>
              </a:defRPr>
            </a:pPr>
            <a:r>
              <a:rPr dirty="0"/>
              <a:t>2 multicore CPUs</a:t>
            </a:r>
          </a:p>
          <a:p>
            <a:pPr marL="738976" lvl="1" indent="-243167">
              <a:spcBef>
                <a:spcPts val="601"/>
              </a:spcBef>
              <a:buClr>
                <a:srgbClr val="660033"/>
              </a:buClr>
              <a:buFont typeface="Wingdings"/>
              <a:defRPr sz="2000">
                <a:solidFill>
                  <a:srgbClr val="000066"/>
                </a:solidFill>
                <a:effectLst/>
              </a:defRPr>
            </a:pPr>
            <a:r>
              <a:rPr dirty="0"/>
              <a:t>2 disk drives</a:t>
            </a:r>
            <a:r>
              <a:rPr lang="en-US" dirty="0"/>
              <a:t> (or Flash)</a:t>
            </a:r>
            <a:endParaRPr dirty="0"/>
          </a:p>
          <a:p>
            <a:pPr marL="738976" lvl="1" indent="-243167">
              <a:spcBef>
                <a:spcPts val="601"/>
              </a:spcBef>
              <a:buClr>
                <a:srgbClr val="660033"/>
              </a:buClr>
              <a:buFont typeface="Wingdings"/>
              <a:defRPr sz="2000">
                <a:solidFill>
                  <a:srgbClr val="000066"/>
                </a:solidFill>
                <a:effectLst/>
              </a:defRPr>
            </a:pPr>
            <a:r>
              <a:rPr dirty="0"/>
              <a:t>DRAM</a:t>
            </a:r>
          </a:p>
        </p:txBody>
      </p:sp>
      <p:grpSp>
        <p:nvGrpSpPr>
          <p:cNvPr id="1112" name="Group 1112"/>
          <p:cNvGrpSpPr/>
          <p:nvPr/>
        </p:nvGrpSpPr>
        <p:grpSpPr>
          <a:xfrm>
            <a:off x="1061926" y="1291439"/>
            <a:ext cx="6638622" cy="2612204"/>
            <a:chOff x="0" y="-1"/>
            <a:chExt cx="6629401" cy="2607365"/>
          </a:xfrm>
        </p:grpSpPr>
        <p:grpSp>
          <p:nvGrpSpPr>
            <p:cNvPr id="1077" name="Group 1077"/>
            <p:cNvGrpSpPr/>
            <p:nvPr/>
          </p:nvGrpSpPr>
          <p:grpSpPr>
            <a:xfrm>
              <a:off x="0" y="-1"/>
              <a:ext cx="6629401" cy="392116"/>
              <a:chOff x="0" y="-1"/>
              <a:chExt cx="6629400" cy="392115"/>
            </a:xfrm>
          </p:grpSpPr>
          <p:sp>
            <p:nvSpPr>
              <p:cNvPr id="1075" name="Shape 1075"/>
              <p:cNvSpPr/>
              <p:nvPr/>
            </p:nvSpPr>
            <p:spPr>
              <a:xfrm>
                <a:off x="0" y="-1"/>
                <a:ext cx="6629400" cy="392115"/>
              </a:xfrm>
              <a:prstGeom prst="rect">
                <a:avLst/>
              </a:prstGeom>
              <a:solidFill>
                <a:srgbClr val="ADADFF"/>
              </a:solidFill>
              <a:ln w="19050" cap="flat">
                <a:solidFill>
                  <a:srgbClr val="003300"/>
                </a:solidFill>
                <a:prstDash val="solid"/>
                <a:miter lim="800000"/>
              </a:ln>
              <a:effectLst/>
            </p:spPr>
            <p:txBody>
              <a:bodyPr wrap="square" lIns="45719" tIns="45719" rIns="45719" bIns="45719" numCol="1" anchor="ctr">
                <a:noAutofit/>
              </a:bodyPr>
              <a:lstStyle/>
              <a:p>
                <a:pPr algn="ctr">
                  <a:defRPr sz="1600">
                    <a:latin typeface="Arial"/>
                    <a:ea typeface="Arial"/>
                    <a:cs typeface="Arial"/>
                    <a:sym typeface="Arial"/>
                  </a:defRPr>
                </a:pPr>
                <a:endParaRPr/>
              </a:p>
            </p:txBody>
          </p:sp>
          <p:sp>
            <p:nvSpPr>
              <p:cNvPr id="1076" name="Shape 1076"/>
              <p:cNvSpPr/>
              <p:nvPr/>
            </p:nvSpPr>
            <p:spPr>
              <a:xfrm>
                <a:off x="2568359" y="27095"/>
                <a:ext cx="1492682" cy="3379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latin typeface="Arial"/>
                    <a:ea typeface="Arial"/>
                    <a:cs typeface="Arial"/>
                    <a:sym typeface="Arial"/>
                  </a:defRPr>
                </a:lvl1pPr>
              </a:lstStyle>
              <a:p>
                <a:r>
                  <a:t>Local Network</a:t>
                </a:r>
              </a:p>
            </p:txBody>
          </p:sp>
        </p:grpSp>
        <p:sp>
          <p:nvSpPr>
            <p:cNvPr id="1078" name="Shape 1078"/>
            <p:cNvSpPr/>
            <p:nvPr/>
          </p:nvSpPr>
          <p:spPr>
            <a:xfrm flipH="1">
              <a:off x="685799" y="381000"/>
              <a:ext cx="1" cy="315913"/>
            </a:xfrm>
            <a:prstGeom prst="line">
              <a:avLst/>
            </a:prstGeom>
            <a:noFill/>
            <a:ln w="38100" cap="flat">
              <a:solidFill>
                <a:srgbClr val="003300"/>
              </a:solidFill>
              <a:prstDash val="solid"/>
              <a:round/>
              <a:headEnd type="triangle" w="med" len="med"/>
              <a:tailEnd type="triangle" w="med" len="med"/>
            </a:ln>
            <a:effectLst/>
          </p:spPr>
          <p:txBody>
            <a:bodyPr wrap="square" lIns="45719" tIns="45719" rIns="45719" bIns="45719" numCol="1" anchor="ctr">
              <a:noAutofit/>
            </a:bodyPr>
            <a:lstStyle/>
            <a:p>
              <a:endParaRPr/>
            </a:p>
          </p:txBody>
        </p:sp>
        <p:grpSp>
          <p:nvGrpSpPr>
            <p:cNvPr id="1088" name="Group 1088"/>
            <p:cNvGrpSpPr/>
            <p:nvPr/>
          </p:nvGrpSpPr>
          <p:grpSpPr>
            <a:xfrm>
              <a:off x="0" y="685800"/>
              <a:ext cx="1447800" cy="1921564"/>
              <a:chOff x="0" y="0"/>
              <a:chExt cx="1447800" cy="1921563"/>
            </a:xfrm>
          </p:grpSpPr>
          <p:sp>
            <p:nvSpPr>
              <p:cNvPr id="1079" name="Shape 1079"/>
              <p:cNvSpPr/>
              <p:nvPr/>
            </p:nvSpPr>
            <p:spPr>
              <a:xfrm>
                <a:off x="0" y="0"/>
                <a:ext cx="1447800" cy="1524000"/>
              </a:xfrm>
              <a:prstGeom prst="rect">
                <a:avLst/>
              </a:prstGeom>
              <a:solidFill>
                <a:srgbClr val="FFCCFF"/>
              </a:solidFill>
              <a:ln w="19050" cap="flat">
                <a:solidFill>
                  <a:srgbClr val="003300"/>
                </a:solidFill>
                <a:prstDash val="solid"/>
                <a:miter lim="800000"/>
              </a:ln>
              <a:effectLst/>
            </p:spPr>
            <p:txBody>
              <a:bodyPr wrap="square" lIns="45719" tIns="45719" rIns="45719" bIns="45719" numCol="1" anchor="t">
                <a:noAutofit/>
              </a:bodyPr>
              <a:lstStyle/>
              <a:p>
                <a:pPr algn="ctr">
                  <a:defRPr sz="1600">
                    <a:latin typeface="Arial"/>
                    <a:ea typeface="Arial"/>
                    <a:cs typeface="Arial"/>
                    <a:sym typeface="Arial"/>
                  </a:defRPr>
                </a:pPr>
                <a:endParaRPr/>
              </a:p>
            </p:txBody>
          </p:sp>
          <p:grpSp>
            <p:nvGrpSpPr>
              <p:cNvPr id="1082" name="Group 1082"/>
              <p:cNvGrpSpPr/>
              <p:nvPr/>
            </p:nvGrpSpPr>
            <p:grpSpPr>
              <a:xfrm>
                <a:off x="381000" y="152398"/>
                <a:ext cx="609600" cy="522290"/>
                <a:chOff x="0" y="-1"/>
                <a:chExt cx="609600" cy="522289"/>
              </a:xfrm>
            </p:grpSpPr>
            <p:sp>
              <p:nvSpPr>
                <p:cNvPr id="1080" name="Shape 1080"/>
                <p:cNvSpPr/>
                <p:nvPr/>
              </p:nvSpPr>
              <p:spPr>
                <a:xfrm>
                  <a:off x="0" y="-1"/>
                  <a:ext cx="609600" cy="522289"/>
                </a:xfrm>
                <a:prstGeom prst="rect">
                  <a:avLst/>
                </a:prstGeom>
                <a:gradFill flip="none" rotWithShape="1">
                  <a:gsLst>
                    <a:gs pos="0">
                      <a:srgbClr val="15A7A7"/>
                    </a:gs>
                    <a:gs pos="80000">
                      <a:srgbClr val="1BDCDC"/>
                    </a:gs>
                    <a:gs pos="100000">
                      <a:srgbClr val="18E0E0"/>
                    </a:gs>
                  </a:gsLst>
                  <a:lin ang="16200000" scaled="0"/>
                </a:gradFill>
                <a:ln w="9525" cap="flat">
                  <a:solidFill>
                    <a:srgbClr val="2ECBCB"/>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sz="1600">
                      <a:solidFill>
                        <a:schemeClr val="accent3">
                          <a:lumOff val="44000"/>
                        </a:schemeClr>
                      </a:solidFill>
                    </a:defRPr>
                  </a:pPr>
                  <a:endParaRPr/>
                </a:p>
              </p:txBody>
            </p:sp>
            <p:sp>
              <p:nvSpPr>
                <p:cNvPr id="1081" name="Shape 1081"/>
                <p:cNvSpPr/>
                <p:nvPr/>
              </p:nvSpPr>
              <p:spPr>
                <a:xfrm>
                  <a:off x="81413" y="92182"/>
                  <a:ext cx="446775" cy="3379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solidFill>
                        <a:schemeClr val="accent3">
                          <a:lumOff val="44000"/>
                        </a:schemeClr>
                      </a:solidFill>
                    </a:defRPr>
                  </a:lvl1pPr>
                </a:lstStyle>
                <a:p>
                  <a:r>
                    <a:t>CPU</a:t>
                  </a:r>
                </a:p>
              </p:txBody>
            </p:sp>
          </p:grpSp>
          <p:grpSp>
            <p:nvGrpSpPr>
              <p:cNvPr id="1085" name="Group 1085"/>
              <p:cNvGrpSpPr/>
              <p:nvPr/>
            </p:nvGrpSpPr>
            <p:grpSpPr>
              <a:xfrm>
                <a:off x="304800" y="914400"/>
                <a:ext cx="762000" cy="533400"/>
                <a:chOff x="0" y="0"/>
                <a:chExt cx="762000" cy="533400"/>
              </a:xfrm>
            </p:grpSpPr>
            <p:sp>
              <p:nvSpPr>
                <p:cNvPr id="1083" name="Shape 1083"/>
                <p:cNvSpPr/>
                <p:nvPr/>
              </p:nvSpPr>
              <p:spPr>
                <a:xfrm>
                  <a:off x="0" y="0"/>
                  <a:ext cx="762000" cy="533400"/>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gradFill flip="none" rotWithShape="1">
                  <a:gsLst>
                    <a:gs pos="0">
                      <a:srgbClr val="AFAFD0"/>
                    </a:gs>
                    <a:gs pos="35000">
                      <a:srgbClr val="C7C7DD"/>
                    </a:gs>
                    <a:gs pos="100000">
                      <a:srgbClr val="EAEAF2"/>
                    </a:gs>
                  </a:gsLst>
                  <a:lin ang="16200000" scaled="0"/>
                </a:gradFill>
                <a:ln w="12700" cap="flat">
                  <a:noFill/>
                  <a:miter lim="400000"/>
                </a:ln>
                <a:effectLst>
                  <a:outerShdw blurRad="38100" dist="20000" dir="5400000" rotWithShape="0">
                    <a:srgbClr val="000000">
                      <a:alpha val="38000"/>
                    </a:srgbClr>
                  </a:outerShdw>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1084" name="Shape 1084"/>
                <p:cNvSpPr/>
                <p:nvPr/>
              </p:nvSpPr>
              <p:spPr>
                <a:xfrm>
                  <a:off x="0" y="0"/>
                  <a:ext cx="762000" cy="533400"/>
                </a:xfrm>
                <a:custGeom>
                  <a:avLst/>
                  <a:gdLst/>
                  <a:ahLst/>
                  <a:cxnLst>
                    <a:cxn ang="0">
                      <a:pos x="wd2" y="hd2"/>
                    </a:cxn>
                    <a:cxn ang="5400000">
                      <a:pos x="wd2" y="hd2"/>
                    </a:cxn>
                    <a:cxn ang="10800000">
                      <a:pos x="wd2" y="hd2"/>
                    </a:cxn>
                    <a:cxn ang="16200000">
                      <a:pos x="wd2" y="hd2"/>
                    </a:cxn>
                  </a:cxnLst>
                  <a:rect l="0" t="0" r="r" b="b"/>
                  <a:pathLst>
                    <a:path w="21600" h="21600" extrusionOk="0">
                      <a:moveTo>
                        <a:pt x="21600" y="3600"/>
                      </a:moveTo>
                      <a:cubicBezTo>
                        <a:pt x="21600" y="5588"/>
                        <a:pt x="16765" y="7200"/>
                        <a:pt x="10800" y="7200"/>
                      </a:cubicBezTo>
                      <a:cubicBezTo>
                        <a:pt x="4835" y="7200"/>
                        <a:pt x="0" y="5588"/>
                        <a:pt x="0" y="3600"/>
                      </a:cubicBezTo>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noFill/>
                <a:ln w="9525" cap="flat">
                  <a:solidFill>
                    <a:srgbClr val="000064"/>
                  </a:solidFill>
                  <a:prstDash val="solid"/>
                  <a:round/>
                </a:ln>
                <a:effectLst/>
              </p:spPr>
              <p:txBody>
                <a:bodyPr wrap="square" lIns="45719" tIns="45719" rIns="45719" bIns="45719" numCol="1" anchor="ctr">
                  <a:noAutofit/>
                </a:bodyPr>
                <a:lstStyle/>
                <a:p>
                  <a:pPr>
                    <a:defRPr>
                      <a:latin typeface="Arial"/>
                      <a:ea typeface="Arial"/>
                      <a:cs typeface="Arial"/>
                      <a:sym typeface="Arial"/>
                    </a:defRPr>
                  </a:pPr>
                  <a:endParaRPr/>
                </a:p>
              </p:txBody>
            </p:sp>
          </p:grpSp>
          <p:sp>
            <p:nvSpPr>
              <p:cNvPr id="1086" name="Shape 1086"/>
              <p:cNvSpPr/>
              <p:nvPr/>
            </p:nvSpPr>
            <p:spPr>
              <a:xfrm flipH="1">
                <a:off x="687069" y="685800"/>
                <a:ext cx="1" cy="381000"/>
              </a:xfrm>
              <a:prstGeom prst="line">
                <a:avLst/>
              </a:prstGeom>
              <a:noFill/>
              <a:ln w="38100" cap="flat">
                <a:solidFill>
                  <a:srgbClr val="003300"/>
                </a:solidFill>
                <a:prstDash val="solid"/>
                <a:round/>
                <a:headEnd type="triangle" w="med" len="med"/>
                <a:tailEnd type="triangle" w="med" len="med"/>
              </a:ln>
              <a:effectLst/>
            </p:spPr>
            <p:txBody>
              <a:bodyPr wrap="square" lIns="45719" tIns="45719" rIns="45719" bIns="45719" numCol="1" anchor="ctr">
                <a:noAutofit/>
              </a:bodyPr>
              <a:lstStyle/>
              <a:p>
                <a:endParaRPr/>
              </a:p>
            </p:txBody>
          </p:sp>
          <p:sp>
            <p:nvSpPr>
              <p:cNvPr id="1087" name="Shape 1087"/>
              <p:cNvSpPr/>
              <p:nvPr/>
            </p:nvSpPr>
            <p:spPr>
              <a:xfrm>
                <a:off x="336232" y="1583638"/>
                <a:ext cx="775333" cy="33792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latin typeface="Arial"/>
                    <a:ea typeface="Arial"/>
                    <a:cs typeface="Arial"/>
                    <a:sym typeface="Arial"/>
                  </a:defRPr>
                </a:lvl1pPr>
              </a:lstStyle>
              <a:p>
                <a:r>
                  <a:t>Node 1</a:t>
                </a:r>
              </a:p>
            </p:txBody>
          </p:sp>
        </p:grpSp>
        <p:sp>
          <p:nvSpPr>
            <p:cNvPr id="1089" name="Shape 1089"/>
            <p:cNvSpPr/>
            <p:nvPr/>
          </p:nvSpPr>
          <p:spPr>
            <a:xfrm>
              <a:off x="2362199" y="381000"/>
              <a:ext cx="1" cy="315913"/>
            </a:xfrm>
            <a:prstGeom prst="line">
              <a:avLst/>
            </a:prstGeom>
            <a:noFill/>
            <a:ln w="38100" cap="flat">
              <a:solidFill>
                <a:srgbClr val="003300"/>
              </a:solidFill>
              <a:prstDash val="solid"/>
              <a:round/>
              <a:headEnd type="triangle" w="med" len="med"/>
              <a:tailEnd type="triangle" w="med" len="med"/>
            </a:ln>
            <a:effectLst/>
          </p:spPr>
          <p:txBody>
            <a:bodyPr wrap="square" lIns="45719" tIns="45719" rIns="45719" bIns="45719" numCol="1" anchor="ctr">
              <a:noAutofit/>
            </a:bodyPr>
            <a:lstStyle/>
            <a:p>
              <a:endParaRPr/>
            </a:p>
          </p:txBody>
        </p:sp>
        <p:grpSp>
          <p:nvGrpSpPr>
            <p:cNvPr id="1099" name="Group 1099"/>
            <p:cNvGrpSpPr/>
            <p:nvPr/>
          </p:nvGrpSpPr>
          <p:grpSpPr>
            <a:xfrm>
              <a:off x="1676400" y="685800"/>
              <a:ext cx="1447800" cy="1921564"/>
              <a:chOff x="0" y="0"/>
              <a:chExt cx="1447800" cy="1921563"/>
            </a:xfrm>
          </p:grpSpPr>
          <p:sp>
            <p:nvSpPr>
              <p:cNvPr id="1090" name="Shape 1090"/>
              <p:cNvSpPr/>
              <p:nvPr/>
            </p:nvSpPr>
            <p:spPr>
              <a:xfrm>
                <a:off x="0" y="0"/>
                <a:ext cx="1447800" cy="1524000"/>
              </a:xfrm>
              <a:prstGeom prst="rect">
                <a:avLst/>
              </a:prstGeom>
              <a:solidFill>
                <a:srgbClr val="FFCCFF"/>
              </a:solidFill>
              <a:ln w="19050" cap="flat">
                <a:solidFill>
                  <a:srgbClr val="003300"/>
                </a:solidFill>
                <a:prstDash val="solid"/>
                <a:miter lim="800000"/>
              </a:ln>
              <a:effectLst/>
            </p:spPr>
            <p:txBody>
              <a:bodyPr wrap="square" lIns="45719" tIns="45719" rIns="45719" bIns="45719" numCol="1" anchor="t">
                <a:noAutofit/>
              </a:bodyPr>
              <a:lstStyle/>
              <a:p>
                <a:pPr algn="ctr">
                  <a:defRPr sz="1600">
                    <a:latin typeface="Arial"/>
                    <a:ea typeface="Arial"/>
                    <a:cs typeface="Arial"/>
                    <a:sym typeface="Arial"/>
                  </a:defRPr>
                </a:pPr>
                <a:endParaRPr/>
              </a:p>
            </p:txBody>
          </p:sp>
          <p:grpSp>
            <p:nvGrpSpPr>
              <p:cNvPr id="1093" name="Group 1093"/>
              <p:cNvGrpSpPr/>
              <p:nvPr/>
            </p:nvGrpSpPr>
            <p:grpSpPr>
              <a:xfrm>
                <a:off x="381000" y="152398"/>
                <a:ext cx="609600" cy="522290"/>
                <a:chOff x="0" y="-1"/>
                <a:chExt cx="609600" cy="522289"/>
              </a:xfrm>
            </p:grpSpPr>
            <p:sp>
              <p:nvSpPr>
                <p:cNvPr id="1091" name="Shape 1091"/>
                <p:cNvSpPr/>
                <p:nvPr/>
              </p:nvSpPr>
              <p:spPr>
                <a:xfrm>
                  <a:off x="0" y="-1"/>
                  <a:ext cx="609600" cy="522289"/>
                </a:xfrm>
                <a:prstGeom prst="rect">
                  <a:avLst/>
                </a:prstGeom>
                <a:gradFill flip="none" rotWithShape="1">
                  <a:gsLst>
                    <a:gs pos="0">
                      <a:srgbClr val="15A7A7"/>
                    </a:gs>
                    <a:gs pos="80000">
                      <a:srgbClr val="1BDCDC"/>
                    </a:gs>
                    <a:gs pos="100000">
                      <a:srgbClr val="18E0E0"/>
                    </a:gs>
                  </a:gsLst>
                  <a:lin ang="16200000" scaled="0"/>
                </a:gradFill>
                <a:ln w="9525" cap="flat">
                  <a:solidFill>
                    <a:srgbClr val="2ECBCB"/>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sz="1600">
                      <a:solidFill>
                        <a:schemeClr val="accent3">
                          <a:lumOff val="44000"/>
                        </a:schemeClr>
                      </a:solidFill>
                    </a:defRPr>
                  </a:pPr>
                  <a:endParaRPr/>
                </a:p>
              </p:txBody>
            </p:sp>
            <p:sp>
              <p:nvSpPr>
                <p:cNvPr id="1092" name="Shape 1092"/>
                <p:cNvSpPr/>
                <p:nvPr/>
              </p:nvSpPr>
              <p:spPr>
                <a:xfrm>
                  <a:off x="81413" y="92182"/>
                  <a:ext cx="446775" cy="3379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solidFill>
                        <a:schemeClr val="accent3">
                          <a:lumOff val="44000"/>
                        </a:schemeClr>
                      </a:solidFill>
                    </a:defRPr>
                  </a:lvl1pPr>
                </a:lstStyle>
                <a:p>
                  <a:r>
                    <a:t>CPU</a:t>
                  </a:r>
                </a:p>
              </p:txBody>
            </p:sp>
          </p:grpSp>
          <p:grpSp>
            <p:nvGrpSpPr>
              <p:cNvPr id="1096" name="Group 1096"/>
              <p:cNvGrpSpPr/>
              <p:nvPr/>
            </p:nvGrpSpPr>
            <p:grpSpPr>
              <a:xfrm>
                <a:off x="304800" y="914400"/>
                <a:ext cx="762000" cy="533400"/>
                <a:chOff x="0" y="0"/>
                <a:chExt cx="762000" cy="533400"/>
              </a:xfrm>
            </p:grpSpPr>
            <p:sp>
              <p:nvSpPr>
                <p:cNvPr id="1094" name="Shape 1094"/>
                <p:cNvSpPr/>
                <p:nvPr/>
              </p:nvSpPr>
              <p:spPr>
                <a:xfrm>
                  <a:off x="0" y="0"/>
                  <a:ext cx="762000" cy="533400"/>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gradFill flip="none" rotWithShape="1">
                  <a:gsLst>
                    <a:gs pos="0">
                      <a:srgbClr val="AFAFD0"/>
                    </a:gs>
                    <a:gs pos="35000">
                      <a:srgbClr val="C7C7DD"/>
                    </a:gs>
                    <a:gs pos="100000">
                      <a:srgbClr val="EAEAF2"/>
                    </a:gs>
                  </a:gsLst>
                  <a:lin ang="16200000" scaled="0"/>
                </a:gradFill>
                <a:ln w="12700" cap="flat">
                  <a:noFill/>
                  <a:miter lim="400000"/>
                </a:ln>
                <a:effectLst>
                  <a:outerShdw blurRad="38100" dist="20000" dir="5400000" rotWithShape="0">
                    <a:srgbClr val="000000">
                      <a:alpha val="38000"/>
                    </a:srgbClr>
                  </a:outerShdw>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1095" name="Shape 1095"/>
                <p:cNvSpPr/>
                <p:nvPr/>
              </p:nvSpPr>
              <p:spPr>
                <a:xfrm>
                  <a:off x="0" y="0"/>
                  <a:ext cx="762000" cy="533400"/>
                </a:xfrm>
                <a:custGeom>
                  <a:avLst/>
                  <a:gdLst/>
                  <a:ahLst/>
                  <a:cxnLst>
                    <a:cxn ang="0">
                      <a:pos x="wd2" y="hd2"/>
                    </a:cxn>
                    <a:cxn ang="5400000">
                      <a:pos x="wd2" y="hd2"/>
                    </a:cxn>
                    <a:cxn ang="10800000">
                      <a:pos x="wd2" y="hd2"/>
                    </a:cxn>
                    <a:cxn ang="16200000">
                      <a:pos x="wd2" y="hd2"/>
                    </a:cxn>
                  </a:cxnLst>
                  <a:rect l="0" t="0" r="r" b="b"/>
                  <a:pathLst>
                    <a:path w="21600" h="21600" extrusionOk="0">
                      <a:moveTo>
                        <a:pt x="21600" y="3600"/>
                      </a:moveTo>
                      <a:cubicBezTo>
                        <a:pt x="21600" y="5588"/>
                        <a:pt x="16765" y="7200"/>
                        <a:pt x="10800" y="7200"/>
                      </a:cubicBezTo>
                      <a:cubicBezTo>
                        <a:pt x="4835" y="7200"/>
                        <a:pt x="0" y="5588"/>
                        <a:pt x="0" y="3600"/>
                      </a:cubicBezTo>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noFill/>
                <a:ln w="9525" cap="flat">
                  <a:solidFill>
                    <a:srgbClr val="000064"/>
                  </a:solidFill>
                  <a:prstDash val="solid"/>
                  <a:round/>
                </a:ln>
                <a:effectLst/>
              </p:spPr>
              <p:txBody>
                <a:bodyPr wrap="square" lIns="45719" tIns="45719" rIns="45719" bIns="45719" numCol="1" anchor="ctr">
                  <a:noAutofit/>
                </a:bodyPr>
                <a:lstStyle/>
                <a:p>
                  <a:pPr>
                    <a:defRPr>
                      <a:latin typeface="Arial"/>
                      <a:ea typeface="Arial"/>
                      <a:cs typeface="Arial"/>
                      <a:sym typeface="Arial"/>
                    </a:defRPr>
                  </a:pPr>
                  <a:endParaRPr/>
                </a:p>
              </p:txBody>
            </p:sp>
          </p:grpSp>
          <p:sp>
            <p:nvSpPr>
              <p:cNvPr id="1097" name="Shape 1097"/>
              <p:cNvSpPr/>
              <p:nvPr/>
            </p:nvSpPr>
            <p:spPr>
              <a:xfrm flipH="1">
                <a:off x="687069" y="685800"/>
                <a:ext cx="1" cy="381000"/>
              </a:xfrm>
              <a:prstGeom prst="line">
                <a:avLst/>
              </a:prstGeom>
              <a:noFill/>
              <a:ln w="38100" cap="flat">
                <a:solidFill>
                  <a:srgbClr val="003300"/>
                </a:solidFill>
                <a:prstDash val="solid"/>
                <a:round/>
                <a:headEnd type="triangle" w="med" len="med"/>
                <a:tailEnd type="triangle" w="med" len="med"/>
              </a:ln>
              <a:effectLst/>
            </p:spPr>
            <p:txBody>
              <a:bodyPr wrap="square" lIns="45719" tIns="45719" rIns="45719" bIns="45719" numCol="1" anchor="ctr">
                <a:noAutofit/>
              </a:bodyPr>
              <a:lstStyle/>
              <a:p>
                <a:endParaRPr/>
              </a:p>
            </p:txBody>
          </p:sp>
          <p:sp>
            <p:nvSpPr>
              <p:cNvPr id="1098" name="Shape 1098"/>
              <p:cNvSpPr/>
              <p:nvPr/>
            </p:nvSpPr>
            <p:spPr>
              <a:xfrm>
                <a:off x="336232" y="1583638"/>
                <a:ext cx="775333" cy="33792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latin typeface="Arial"/>
                    <a:ea typeface="Arial"/>
                    <a:cs typeface="Arial"/>
                    <a:sym typeface="Arial"/>
                  </a:defRPr>
                </a:lvl1pPr>
              </a:lstStyle>
              <a:p>
                <a:r>
                  <a:t>Node 2</a:t>
                </a:r>
              </a:p>
            </p:txBody>
          </p:sp>
        </p:grpSp>
        <p:sp>
          <p:nvSpPr>
            <p:cNvPr id="1100" name="Shape 1100"/>
            <p:cNvSpPr/>
            <p:nvPr/>
          </p:nvSpPr>
          <p:spPr>
            <a:xfrm>
              <a:off x="5867400" y="381000"/>
              <a:ext cx="1" cy="315913"/>
            </a:xfrm>
            <a:prstGeom prst="line">
              <a:avLst/>
            </a:prstGeom>
            <a:noFill/>
            <a:ln w="38100" cap="flat">
              <a:solidFill>
                <a:srgbClr val="003300"/>
              </a:solidFill>
              <a:prstDash val="solid"/>
              <a:round/>
              <a:headEnd type="triangle" w="med" len="med"/>
              <a:tailEnd type="triangle" w="med" len="med"/>
            </a:ln>
            <a:effectLst/>
          </p:spPr>
          <p:txBody>
            <a:bodyPr wrap="square" lIns="45719" tIns="45719" rIns="45719" bIns="45719" numCol="1" anchor="ctr">
              <a:noAutofit/>
            </a:bodyPr>
            <a:lstStyle/>
            <a:p>
              <a:endParaRPr/>
            </a:p>
          </p:txBody>
        </p:sp>
        <p:grpSp>
          <p:nvGrpSpPr>
            <p:cNvPr id="1110" name="Group 1110"/>
            <p:cNvGrpSpPr/>
            <p:nvPr/>
          </p:nvGrpSpPr>
          <p:grpSpPr>
            <a:xfrm>
              <a:off x="5181600" y="685800"/>
              <a:ext cx="1447800" cy="1921564"/>
              <a:chOff x="0" y="0"/>
              <a:chExt cx="1447800" cy="1921563"/>
            </a:xfrm>
          </p:grpSpPr>
          <p:sp>
            <p:nvSpPr>
              <p:cNvPr id="1101" name="Shape 1101"/>
              <p:cNvSpPr/>
              <p:nvPr/>
            </p:nvSpPr>
            <p:spPr>
              <a:xfrm>
                <a:off x="0" y="0"/>
                <a:ext cx="1447800" cy="1524000"/>
              </a:xfrm>
              <a:prstGeom prst="rect">
                <a:avLst/>
              </a:prstGeom>
              <a:solidFill>
                <a:srgbClr val="FFCCFF"/>
              </a:solidFill>
              <a:ln w="19050" cap="flat">
                <a:solidFill>
                  <a:srgbClr val="003300"/>
                </a:solidFill>
                <a:prstDash val="solid"/>
                <a:miter lim="800000"/>
              </a:ln>
              <a:effectLst/>
            </p:spPr>
            <p:txBody>
              <a:bodyPr wrap="square" lIns="45719" tIns="45719" rIns="45719" bIns="45719" numCol="1" anchor="t">
                <a:noAutofit/>
              </a:bodyPr>
              <a:lstStyle/>
              <a:p>
                <a:pPr algn="ctr">
                  <a:defRPr sz="1600">
                    <a:latin typeface="Arial"/>
                    <a:ea typeface="Arial"/>
                    <a:cs typeface="Arial"/>
                    <a:sym typeface="Arial"/>
                  </a:defRPr>
                </a:pPr>
                <a:endParaRPr/>
              </a:p>
            </p:txBody>
          </p:sp>
          <p:grpSp>
            <p:nvGrpSpPr>
              <p:cNvPr id="1104" name="Group 1104"/>
              <p:cNvGrpSpPr/>
              <p:nvPr/>
            </p:nvGrpSpPr>
            <p:grpSpPr>
              <a:xfrm>
                <a:off x="381000" y="152398"/>
                <a:ext cx="609600" cy="522290"/>
                <a:chOff x="0" y="-1"/>
                <a:chExt cx="609600" cy="522289"/>
              </a:xfrm>
            </p:grpSpPr>
            <p:sp>
              <p:nvSpPr>
                <p:cNvPr id="1102" name="Shape 1102"/>
                <p:cNvSpPr/>
                <p:nvPr/>
              </p:nvSpPr>
              <p:spPr>
                <a:xfrm>
                  <a:off x="0" y="-1"/>
                  <a:ext cx="609600" cy="522289"/>
                </a:xfrm>
                <a:prstGeom prst="rect">
                  <a:avLst/>
                </a:prstGeom>
                <a:gradFill flip="none" rotWithShape="1">
                  <a:gsLst>
                    <a:gs pos="0">
                      <a:srgbClr val="15A7A7"/>
                    </a:gs>
                    <a:gs pos="80000">
                      <a:srgbClr val="1BDCDC"/>
                    </a:gs>
                    <a:gs pos="100000">
                      <a:srgbClr val="18E0E0"/>
                    </a:gs>
                  </a:gsLst>
                  <a:lin ang="16200000" scaled="0"/>
                </a:gradFill>
                <a:ln w="9525" cap="flat">
                  <a:solidFill>
                    <a:srgbClr val="2ECBCB"/>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sz="1600">
                      <a:solidFill>
                        <a:schemeClr val="accent3">
                          <a:lumOff val="44000"/>
                        </a:schemeClr>
                      </a:solidFill>
                    </a:defRPr>
                  </a:pPr>
                  <a:endParaRPr/>
                </a:p>
              </p:txBody>
            </p:sp>
            <p:sp>
              <p:nvSpPr>
                <p:cNvPr id="1103" name="Shape 1103"/>
                <p:cNvSpPr/>
                <p:nvPr/>
              </p:nvSpPr>
              <p:spPr>
                <a:xfrm>
                  <a:off x="81413" y="92182"/>
                  <a:ext cx="446775" cy="3379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solidFill>
                        <a:schemeClr val="accent3">
                          <a:lumOff val="44000"/>
                        </a:schemeClr>
                      </a:solidFill>
                    </a:defRPr>
                  </a:lvl1pPr>
                </a:lstStyle>
                <a:p>
                  <a:r>
                    <a:t>CPU</a:t>
                  </a:r>
                </a:p>
              </p:txBody>
            </p:sp>
          </p:grpSp>
          <p:grpSp>
            <p:nvGrpSpPr>
              <p:cNvPr id="1107" name="Group 1107"/>
              <p:cNvGrpSpPr/>
              <p:nvPr/>
            </p:nvGrpSpPr>
            <p:grpSpPr>
              <a:xfrm>
                <a:off x="304800" y="914400"/>
                <a:ext cx="762000" cy="533400"/>
                <a:chOff x="0" y="0"/>
                <a:chExt cx="762000" cy="533400"/>
              </a:xfrm>
            </p:grpSpPr>
            <p:sp>
              <p:nvSpPr>
                <p:cNvPr id="1105" name="Shape 1105"/>
                <p:cNvSpPr/>
                <p:nvPr/>
              </p:nvSpPr>
              <p:spPr>
                <a:xfrm>
                  <a:off x="0" y="0"/>
                  <a:ext cx="762000" cy="533400"/>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gradFill flip="none" rotWithShape="1">
                  <a:gsLst>
                    <a:gs pos="0">
                      <a:srgbClr val="AFAFD0"/>
                    </a:gs>
                    <a:gs pos="35000">
                      <a:srgbClr val="C7C7DD"/>
                    </a:gs>
                    <a:gs pos="100000">
                      <a:srgbClr val="EAEAF2"/>
                    </a:gs>
                  </a:gsLst>
                  <a:lin ang="16200000" scaled="0"/>
                </a:gradFill>
                <a:ln w="12700" cap="flat">
                  <a:noFill/>
                  <a:miter lim="400000"/>
                </a:ln>
                <a:effectLst>
                  <a:outerShdw blurRad="38100" dist="20000" dir="5400000" rotWithShape="0">
                    <a:srgbClr val="000000">
                      <a:alpha val="38000"/>
                    </a:srgbClr>
                  </a:outerShdw>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1106" name="Shape 1106"/>
                <p:cNvSpPr/>
                <p:nvPr/>
              </p:nvSpPr>
              <p:spPr>
                <a:xfrm>
                  <a:off x="0" y="0"/>
                  <a:ext cx="762000" cy="533400"/>
                </a:xfrm>
                <a:custGeom>
                  <a:avLst/>
                  <a:gdLst/>
                  <a:ahLst/>
                  <a:cxnLst>
                    <a:cxn ang="0">
                      <a:pos x="wd2" y="hd2"/>
                    </a:cxn>
                    <a:cxn ang="5400000">
                      <a:pos x="wd2" y="hd2"/>
                    </a:cxn>
                    <a:cxn ang="10800000">
                      <a:pos x="wd2" y="hd2"/>
                    </a:cxn>
                    <a:cxn ang="16200000">
                      <a:pos x="wd2" y="hd2"/>
                    </a:cxn>
                  </a:cxnLst>
                  <a:rect l="0" t="0" r="r" b="b"/>
                  <a:pathLst>
                    <a:path w="21600" h="21600" extrusionOk="0">
                      <a:moveTo>
                        <a:pt x="21600" y="3600"/>
                      </a:moveTo>
                      <a:cubicBezTo>
                        <a:pt x="21600" y="5588"/>
                        <a:pt x="16765" y="7200"/>
                        <a:pt x="10800" y="7200"/>
                      </a:cubicBezTo>
                      <a:cubicBezTo>
                        <a:pt x="4835" y="7200"/>
                        <a:pt x="0" y="5588"/>
                        <a:pt x="0" y="3600"/>
                      </a:cubicBezTo>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noFill/>
                <a:ln w="9525" cap="flat">
                  <a:solidFill>
                    <a:srgbClr val="000064"/>
                  </a:solidFill>
                  <a:prstDash val="solid"/>
                  <a:round/>
                </a:ln>
                <a:effectLst/>
              </p:spPr>
              <p:txBody>
                <a:bodyPr wrap="square" lIns="45719" tIns="45719" rIns="45719" bIns="45719" numCol="1" anchor="ctr">
                  <a:noAutofit/>
                </a:bodyPr>
                <a:lstStyle/>
                <a:p>
                  <a:pPr>
                    <a:defRPr>
                      <a:latin typeface="Arial"/>
                      <a:ea typeface="Arial"/>
                      <a:cs typeface="Arial"/>
                      <a:sym typeface="Arial"/>
                    </a:defRPr>
                  </a:pPr>
                  <a:endParaRPr/>
                </a:p>
              </p:txBody>
            </p:sp>
          </p:grpSp>
          <p:sp>
            <p:nvSpPr>
              <p:cNvPr id="1108" name="Shape 1108"/>
              <p:cNvSpPr/>
              <p:nvPr/>
            </p:nvSpPr>
            <p:spPr>
              <a:xfrm flipH="1">
                <a:off x="687069" y="685800"/>
                <a:ext cx="1" cy="381000"/>
              </a:xfrm>
              <a:prstGeom prst="line">
                <a:avLst/>
              </a:prstGeom>
              <a:noFill/>
              <a:ln w="38100" cap="flat">
                <a:solidFill>
                  <a:srgbClr val="003300"/>
                </a:solidFill>
                <a:prstDash val="solid"/>
                <a:round/>
                <a:headEnd type="triangle" w="med" len="med"/>
                <a:tailEnd type="triangle" w="med" len="med"/>
              </a:ln>
              <a:effectLst/>
            </p:spPr>
            <p:txBody>
              <a:bodyPr wrap="square" lIns="45719" tIns="45719" rIns="45719" bIns="45719" numCol="1" anchor="ctr">
                <a:noAutofit/>
              </a:bodyPr>
              <a:lstStyle/>
              <a:p>
                <a:endParaRPr/>
              </a:p>
            </p:txBody>
          </p:sp>
          <p:sp>
            <p:nvSpPr>
              <p:cNvPr id="1109" name="Shape 1109"/>
              <p:cNvSpPr/>
              <p:nvPr/>
            </p:nvSpPr>
            <p:spPr>
              <a:xfrm>
                <a:off x="311616" y="1583638"/>
                <a:ext cx="824570" cy="33792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sz="1600">
                    <a:latin typeface="Arial"/>
                    <a:ea typeface="Arial"/>
                    <a:cs typeface="Arial"/>
                    <a:sym typeface="Arial"/>
                  </a:defRPr>
                </a:pPr>
                <a:r>
                  <a:t>Node </a:t>
                </a:r>
                <a:r>
                  <a:rPr i="1"/>
                  <a:t>n</a:t>
                </a:r>
              </a:p>
            </p:txBody>
          </p:sp>
        </p:grpSp>
        <p:sp>
          <p:nvSpPr>
            <p:cNvPr id="1111" name="Shape 1111"/>
            <p:cNvSpPr/>
            <p:nvPr/>
          </p:nvSpPr>
          <p:spPr>
            <a:xfrm>
              <a:off x="3837368" y="1202637"/>
              <a:ext cx="631064" cy="33792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b="0">
                  <a:latin typeface="Symbol"/>
                  <a:ea typeface="Symbol"/>
                  <a:cs typeface="Symbol"/>
                  <a:sym typeface="Symbol"/>
                </a:defRPr>
              </a:lvl1pPr>
            </a:lstStyle>
            <a:p>
              <a:pPr>
                <a:defRPr b="1">
                  <a:latin typeface="Arial"/>
                  <a:ea typeface="Arial"/>
                  <a:cs typeface="Arial"/>
                  <a:sym typeface="Arial"/>
                </a:defRPr>
              </a:pPr>
              <a:r>
                <a:rPr b="0">
                  <a:latin typeface="Symbol"/>
                  <a:ea typeface="Symbol"/>
                  <a:cs typeface="Symbol"/>
                  <a:sym typeface="Symbol"/>
                </a:rPr>
                <a:t>•   •  •</a:t>
              </a:r>
            </a:p>
          </p:txBody>
        </p:sp>
      </p:grpSp>
      <p:pic>
        <p:nvPicPr>
          <p:cNvPr id="1113" name="image18.png"/>
          <p:cNvPicPr>
            <a:picLocks noChangeAspect="1"/>
          </p:cNvPicPr>
          <p:nvPr/>
        </p:nvPicPr>
        <p:blipFill>
          <a:blip r:embed="rId2">
            <a:extLst/>
          </a:blip>
          <a:stretch>
            <a:fillRect/>
          </a:stretch>
        </p:blipFill>
        <p:spPr>
          <a:xfrm>
            <a:off x="5182515" y="4268755"/>
            <a:ext cx="3807351" cy="2100980"/>
          </a:xfrm>
          <a:prstGeom prst="rect">
            <a:avLst/>
          </a:prstGeom>
          <a:ln w="12700">
            <a:miter lim="400000"/>
          </a:ln>
        </p:spPr>
      </p:pic>
    </p:spTree>
    <p:extLst>
      <p:ext uri="{BB962C8B-B14F-4D97-AF65-F5344CB8AC3E}">
        <p14:creationId xmlns:p14="http://schemas.microsoft.com/office/powerpoint/2010/main" val="38516964"/>
      </p:ext>
    </p:extLst>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 name="Shape 1116"/>
          <p:cNvSpPr>
            <a:spLocks noGrp="1"/>
          </p:cNvSpPr>
          <p:nvPr>
            <p:ph type="title"/>
          </p:nvPr>
        </p:nvSpPr>
        <p:spPr>
          <a:xfrm>
            <a:off x="405376" y="248176"/>
            <a:ext cx="8716368" cy="780911"/>
          </a:xfrm>
          <a:prstGeom prst="rect">
            <a:avLst/>
          </a:prstGeom>
        </p:spPr>
        <p:txBody>
          <a:bodyPr/>
          <a:lstStyle/>
          <a:p>
            <a:r>
              <a:t>Hadoop Project</a:t>
            </a:r>
          </a:p>
        </p:txBody>
      </p:sp>
      <p:sp>
        <p:nvSpPr>
          <p:cNvPr id="1117" name="Shape 1117"/>
          <p:cNvSpPr>
            <a:spLocks noGrp="1"/>
          </p:cNvSpPr>
          <p:nvPr>
            <p:ph type="body" idx="1"/>
          </p:nvPr>
        </p:nvSpPr>
        <p:spPr>
          <a:xfrm>
            <a:off x="290917" y="1062418"/>
            <a:ext cx="8306222" cy="5073520"/>
          </a:xfrm>
          <a:prstGeom prst="rect">
            <a:avLst/>
          </a:prstGeom>
        </p:spPr>
        <p:txBody>
          <a:bodyPr/>
          <a:lstStyle/>
          <a:p>
            <a:pPr marL="360677" indent="-360677" defTabSz="853454">
              <a:spcBef>
                <a:spcPts val="1302"/>
              </a:spcBef>
              <a:defRPr sz="2256">
                <a:effectLst>
                  <a:outerShdw blurRad="35814" dist="35814" dir="2700000" rotWithShape="0">
                    <a:srgbClr val="C0C0C0"/>
                  </a:outerShdw>
                </a:effectLst>
              </a:defRPr>
            </a:pPr>
            <a:r>
              <a:t>File system with files distributed across nodes</a:t>
            </a:r>
          </a:p>
          <a:p>
            <a:pPr marL="360677" indent="-360677" defTabSz="853454">
              <a:spcBef>
                <a:spcPts val="1302"/>
              </a:spcBef>
              <a:defRPr sz="2256">
                <a:effectLst>
                  <a:outerShdw blurRad="35814" dist="35814" dir="2700000" rotWithShape="0">
                    <a:srgbClr val="C0C0C0"/>
                  </a:outerShdw>
                </a:effectLst>
              </a:defRPr>
            </a:pPr>
            <a:endParaRPr/>
          </a:p>
          <a:p>
            <a:pPr marL="360677" indent="-360677" defTabSz="853454">
              <a:spcBef>
                <a:spcPts val="1302"/>
              </a:spcBef>
              <a:defRPr sz="2256">
                <a:effectLst>
                  <a:outerShdw blurRad="35814" dist="35814" dir="2700000" rotWithShape="0">
                    <a:srgbClr val="C0C0C0"/>
                  </a:outerShdw>
                </a:effectLst>
              </a:defRPr>
            </a:pPr>
            <a:endParaRPr/>
          </a:p>
          <a:p>
            <a:pPr marL="360677" indent="-360677" defTabSz="853454">
              <a:spcBef>
                <a:spcPts val="1302"/>
              </a:spcBef>
              <a:defRPr sz="2256">
                <a:effectLst>
                  <a:outerShdw blurRad="35814" dist="35814" dir="2700000" rotWithShape="0">
                    <a:srgbClr val="C0C0C0"/>
                  </a:outerShdw>
                </a:effectLst>
              </a:defRPr>
            </a:pPr>
            <a:endParaRPr/>
          </a:p>
          <a:p>
            <a:pPr marL="360677" indent="-360677" defTabSz="853454">
              <a:spcBef>
                <a:spcPts val="1302"/>
              </a:spcBef>
              <a:defRPr sz="2256">
                <a:effectLst>
                  <a:outerShdw blurRad="35814" dist="35814" dir="2700000" rotWithShape="0">
                    <a:srgbClr val="C0C0C0"/>
                  </a:outerShdw>
                </a:effectLst>
              </a:defRPr>
            </a:pPr>
            <a:endParaRPr/>
          </a:p>
          <a:p>
            <a:pPr marL="360677" indent="-360677" defTabSz="853454">
              <a:spcBef>
                <a:spcPts val="1302"/>
              </a:spcBef>
              <a:defRPr sz="1879">
                <a:effectLst>
                  <a:outerShdw blurRad="35814" dist="35814" dir="2700000" rotWithShape="0">
                    <a:srgbClr val="C0C0C0"/>
                  </a:outerShdw>
                </a:effectLst>
              </a:defRPr>
            </a:pPr>
            <a:endParaRPr/>
          </a:p>
          <a:p>
            <a:pPr marL="694638" lvl="1" indent="-228578" defTabSz="853454">
              <a:spcBef>
                <a:spcPts val="501"/>
              </a:spcBef>
              <a:buClr>
                <a:srgbClr val="660033"/>
              </a:buClr>
              <a:buFont typeface="Wingdings"/>
              <a:defRPr sz="1879">
                <a:solidFill>
                  <a:srgbClr val="000066"/>
                </a:solidFill>
                <a:effectLst/>
              </a:defRPr>
            </a:pPr>
            <a:r>
              <a:t>Store multiple (typically 3 copies of each file)</a:t>
            </a:r>
          </a:p>
          <a:p>
            <a:pPr marL="1070157" lvl="2" indent="-222642" defTabSz="853454">
              <a:lnSpc>
                <a:spcPct val="107000"/>
              </a:lnSpc>
              <a:spcBef>
                <a:spcPts val="200"/>
              </a:spcBef>
              <a:buClr>
                <a:srgbClr val="005400"/>
              </a:buClr>
              <a:buFont typeface="Wingdings"/>
              <a:defRPr sz="1692" b="0">
                <a:solidFill>
                  <a:srgbClr val="000099"/>
                </a:solidFill>
                <a:effectLst/>
              </a:defRPr>
            </a:pPr>
            <a:r>
              <a:t>If one node fails, data still available</a:t>
            </a:r>
          </a:p>
          <a:p>
            <a:pPr marL="694638" lvl="1" indent="-228578" defTabSz="853454">
              <a:spcBef>
                <a:spcPts val="501"/>
              </a:spcBef>
              <a:buClr>
                <a:srgbClr val="660033"/>
              </a:buClr>
              <a:buFont typeface="Wingdings"/>
              <a:defRPr sz="1879">
                <a:solidFill>
                  <a:srgbClr val="000066"/>
                </a:solidFill>
                <a:effectLst/>
              </a:defRPr>
            </a:pPr>
            <a:r>
              <a:t>Logically, any node has access to any file</a:t>
            </a:r>
          </a:p>
          <a:p>
            <a:pPr marL="1070157" lvl="2" indent="-222642" defTabSz="853454">
              <a:lnSpc>
                <a:spcPct val="107000"/>
              </a:lnSpc>
              <a:spcBef>
                <a:spcPts val="200"/>
              </a:spcBef>
              <a:buClr>
                <a:srgbClr val="005400"/>
              </a:buClr>
              <a:buFont typeface="Wingdings"/>
              <a:defRPr sz="1692" b="0">
                <a:solidFill>
                  <a:srgbClr val="000099"/>
                </a:solidFill>
                <a:effectLst/>
              </a:defRPr>
            </a:pPr>
            <a:r>
              <a:t>May need to fetch across network</a:t>
            </a:r>
          </a:p>
          <a:p>
            <a:pPr marL="360677" indent="-360677" defTabSz="853454">
              <a:spcBef>
                <a:spcPts val="1302"/>
              </a:spcBef>
              <a:defRPr sz="2256">
                <a:effectLst>
                  <a:outerShdw blurRad="35814" dist="35814" dir="2700000" rotWithShape="0">
                    <a:srgbClr val="C0C0C0"/>
                  </a:outerShdw>
                </a:effectLst>
              </a:defRPr>
            </a:pPr>
            <a:r>
              <a:t>Map / Reduce programming environment</a:t>
            </a:r>
          </a:p>
          <a:p>
            <a:pPr marL="694638" lvl="1" indent="-228578" defTabSz="853454">
              <a:spcBef>
                <a:spcPts val="501"/>
              </a:spcBef>
              <a:buClr>
                <a:srgbClr val="660033"/>
              </a:buClr>
              <a:buFont typeface="Wingdings"/>
              <a:defRPr sz="1879">
                <a:solidFill>
                  <a:srgbClr val="000066"/>
                </a:solidFill>
                <a:effectLst/>
              </a:defRPr>
            </a:pPr>
            <a:r>
              <a:t>Software manages execution of tasks on nodes</a:t>
            </a:r>
          </a:p>
        </p:txBody>
      </p:sp>
      <p:pic>
        <p:nvPicPr>
          <p:cNvPr id="1118" name="image19.png"/>
          <p:cNvPicPr>
            <a:picLocks noChangeAspect="1"/>
          </p:cNvPicPr>
          <p:nvPr/>
        </p:nvPicPr>
        <p:blipFill>
          <a:blip r:embed="rId2">
            <a:extLst/>
          </a:blip>
          <a:stretch>
            <a:fillRect/>
          </a:stretch>
        </p:blipFill>
        <p:spPr>
          <a:xfrm>
            <a:off x="4917306" y="248109"/>
            <a:ext cx="3815299" cy="903373"/>
          </a:xfrm>
          <a:prstGeom prst="rect">
            <a:avLst/>
          </a:prstGeom>
          <a:ln w="12700">
            <a:miter lim="400000"/>
          </a:ln>
        </p:spPr>
      </p:pic>
      <p:grpSp>
        <p:nvGrpSpPr>
          <p:cNvPr id="1156" name="Group 1156"/>
          <p:cNvGrpSpPr/>
          <p:nvPr/>
        </p:nvGrpSpPr>
        <p:grpSpPr>
          <a:xfrm>
            <a:off x="1290842" y="1673147"/>
            <a:ext cx="5799258" cy="2287941"/>
            <a:chOff x="-1" y="-1"/>
            <a:chExt cx="5791202" cy="2283703"/>
          </a:xfrm>
        </p:grpSpPr>
        <p:grpSp>
          <p:nvGrpSpPr>
            <p:cNvPr id="1121" name="Group 1121"/>
            <p:cNvGrpSpPr/>
            <p:nvPr/>
          </p:nvGrpSpPr>
          <p:grpSpPr>
            <a:xfrm>
              <a:off x="-1" y="-1"/>
              <a:ext cx="5791202" cy="342538"/>
              <a:chOff x="-1" y="-1"/>
              <a:chExt cx="5791201" cy="342537"/>
            </a:xfrm>
          </p:grpSpPr>
          <p:sp>
            <p:nvSpPr>
              <p:cNvPr id="1119" name="Shape 1119"/>
              <p:cNvSpPr/>
              <p:nvPr/>
            </p:nvSpPr>
            <p:spPr>
              <a:xfrm>
                <a:off x="-1" y="-1"/>
                <a:ext cx="5791201" cy="342537"/>
              </a:xfrm>
              <a:prstGeom prst="rect">
                <a:avLst/>
              </a:prstGeom>
              <a:solidFill>
                <a:srgbClr val="ADADFF"/>
              </a:solidFill>
              <a:ln w="19050" cap="flat">
                <a:solidFill>
                  <a:srgbClr val="003300"/>
                </a:solidFill>
                <a:prstDash val="solid"/>
                <a:miter lim="800000"/>
              </a:ln>
              <a:effectLst/>
            </p:spPr>
            <p:txBody>
              <a:bodyPr wrap="square" lIns="45719" tIns="45719" rIns="45719" bIns="45719" numCol="1" anchor="ctr">
                <a:noAutofit/>
              </a:bodyPr>
              <a:lstStyle/>
              <a:p>
                <a:pPr algn="ctr">
                  <a:defRPr sz="1400">
                    <a:latin typeface="Arial"/>
                    <a:ea typeface="Arial"/>
                    <a:cs typeface="Arial"/>
                    <a:sym typeface="Arial"/>
                  </a:defRPr>
                </a:pPr>
                <a:endParaRPr/>
              </a:p>
            </p:txBody>
          </p:sp>
          <p:sp>
            <p:nvSpPr>
              <p:cNvPr id="1120" name="Shape 1120"/>
              <p:cNvSpPr/>
              <p:nvPr/>
            </p:nvSpPr>
            <p:spPr>
              <a:xfrm>
                <a:off x="2234801" y="17666"/>
                <a:ext cx="1321598" cy="30720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400">
                    <a:latin typeface="Arial"/>
                    <a:ea typeface="Arial"/>
                    <a:cs typeface="Arial"/>
                    <a:sym typeface="Arial"/>
                  </a:defRPr>
                </a:lvl1pPr>
              </a:lstStyle>
              <a:p>
                <a:r>
                  <a:t>Local Network</a:t>
                </a:r>
              </a:p>
            </p:txBody>
          </p:sp>
        </p:grpSp>
        <p:sp>
          <p:nvSpPr>
            <p:cNvPr id="1122" name="Shape 1122"/>
            <p:cNvSpPr/>
            <p:nvPr/>
          </p:nvSpPr>
          <p:spPr>
            <a:xfrm flipH="1">
              <a:off x="599089" y="332827"/>
              <a:ext cx="1" cy="275970"/>
            </a:xfrm>
            <a:prstGeom prst="line">
              <a:avLst/>
            </a:prstGeom>
            <a:noFill/>
            <a:ln w="38100" cap="flat">
              <a:solidFill>
                <a:srgbClr val="003300"/>
              </a:solidFill>
              <a:prstDash val="solid"/>
              <a:round/>
              <a:headEnd type="triangle" w="med" len="med"/>
              <a:tailEnd type="triangle" w="med" len="med"/>
            </a:ln>
            <a:effectLst/>
          </p:spPr>
          <p:txBody>
            <a:bodyPr wrap="square" lIns="45719" tIns="45719" rIns="45719" bIns="45719" numCol="1" anchor="ctr">
              <a:noAutofit/>
            </a:bodyPr>
            <a:lstStyle/>
            <a:p>
              <a:endParaRPr/>
            </a:p>
          </p:txBody>
        </p:sp>
        <p:grpSp>
          <p:nvGrpSpPr>
            <p:cNvPr id="1132" name="Group 1132"/>
            <p:cNvGrpSpPr/>
            <p:nvPr/>
          </p:nvGrpSpPr>
          <p:grpSpPr>
            <a:xfrm>
              <a:off x="0" y="599089"/>
              <a:ext cx="1264746" cy="1684613"/>
              <a:chOff x="0" y="0"/>
              <a:chExt cx="1264745" cy="1684611"/>
            </a:xfrm>
          </p:grpSpPr>
          <p:sp>
            <p:nvSpPr>
              <p:cNvPr id="1123" name="Shape 1123"/>
              <p:cNvSpPr/>
              <p:nvPr/>
            </p:nvSpPr>
            <p:spPr>
              <a:xfrm>
                <a:off x="0" y="0"/>
                <a:ext cx="1264745" cy="1331311"/>
              </a:xfrm>
              <a:prstGeom prst="rect">
                <a:avLst/>
              </a:prstGeom>
              <a:solidFill>
                <a:srgbClr val="FFCCFF"/>
              </a:solidFill>
              <a:ln w="19050" cap="flat">
                <a:solidFill>
                  <a:srgbClr val="003300"/>
                </a:solidFill>
                <a:prstDash val="solid"/>
                <a:miter lim="800000"/>
              </a:ln>
              <a:effectLst/>
            </p:spPr>
            <p:txBody>
              <a:bodyPr wrap="square" lIns="45719" tIns="45719" rIns="45719" bIns="45719" numCol="1" anchor="t">
                <a:noAutofit/>
              </a:bodyPr>
              <a:lstStyle/>
              <a:p>
                <a:pPr algn="ctr">
                  <a:defRPr sz="1400">
                    <a:latin typeface="Arial"/>
                    <a:ea typeface="Arial"/>
                    <a:cs typeface="Arial"/>
                    <a:sym typeface="Arial"/>
                  </a:defRPr>
                </a:pPr>
                <a:endParaRPr/>
              </a:p>
            </p:txBody>
          </p:sp>
          <p:grpSp>
            <p:nvGrpSpPr>
              <p:cNvPr id="1126" name="Group 1126"/>
              <p:cNvGrpSpPr/>
              <p:nvPr/>
            </p:nvGrpSpPr>
            <p:grpSpPr>
              <a:xfrm>
                <a:off x="332827" y="133130"/>
                <a:ext cx="532526" cy="456253"/>
                <a:chOff x="0" y="-1"/>
                <a:chExt cx="532524" cy="456252"/>
              </a:xfrm>
            </p:grpSpPr>
            <p:sp>
              <p:nvSpPr>
                <p:cNvPr id="1124" name="Shape 1124"/>
                <p:cNvSpPr/>
                <p:nvPr/>
              </p:nvSpPr>
              <p:spPr>
                <a:xfrm>
                  <a:off x="0" y="-1"/>
                  <a:ext cx="532524" cy="456252"/>
                </a:xfrm>
                <a:prstGeom prst="rect">
                  <a:avLst/>
                </a:prstGeom>
                <a:gradFill flip="none" rotWithShape="1">
                  <a:gsLst>
                    <a:gs pos="0">
                      <a:srgbClr val="15A7A7"/>
                    </a:gs>
                    <a:gs pos="80000">
                      <a:srgbClr val="1BDCDC"/>
                    </a:gs>
                    <a:gs pos="100000">
                      <a:srgbClr val="18E0E0"/>
                    </a:gs>
                  </a:gsLst>
                  <a:lin ang="16200000" scaled="0"/>
                </a:gradFill>
                <a:ln w="9525" cap="flat">
                  <a:solidFill>
                    <a:srgbClr val="2ECBCB"/>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sz="1400">
                      <a:solidFill>
                        <a:schemeClr val="accent3">
                          <a:lumOff val="44000"/>
                        </a:schemeClr>
                      </a:solidFill>
                    </a:defRPr>
                  </a:pPr>
                  <a:endParaRPr/>
                </a:p>
              </p:txBody>
            </p:sp>
            <p:sp>
              <p:nvSpPr>
                <p:cNvPr id="1125" name="Shape 1125"/>
                <p:cNvSpPr/>
                <p:nvPr/>
              </p:nvSpPr>
              <p:spPr>
                <a:xfrm>
                  <a:off x="65036" y="74522"/>
                  <a:ext cx="402451" cy="30720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400">
                      <a:solidFill>
                        <a:schemeClr val="accent3">
                          <a:lumOff val="44000"/>
                        </a:schemeClr>
                      </a:solidFill>
                    </a:defRPr>
                  </a:lvl1pPr>
                </a:lstStyle>
                <a:p>
                  <a:r>
                    <a:t>CPU</a:t>
                  </a:r>
                </a:p>
              </p:txBody>
            </p:sp>
          </p:grpSp>
          <p:grpSp>
            <p:nvGrpSpPr>
              <p:cNvPr id="1129" name="Group 1129"/>
              <p:cNvGrpSpPr/>
              <p:nvPr/>
            </p:nvGrpSpPr>
            <p:grpSpPr>
              <a:xfrm>
                <a:off x="266261" y="798786"/>
                <a:ext cx="665658" cy="465959"/>
                <a:chOff x="0" y="0"/>
                <a:chExt cx="665656" cy="465957"/>
              </a:xfrm>
            </p:grpSpPr>
            <p:sp>
              <p:nvSpPr>
                <p:cNvPr id="1127" name="Shape 1127"/>
                <p:cNvSpPr/>
                <p:nvPr/>
              </p:nvSpPr>
              <p:spPr>
                <a:xfrm>
                  <a:off x="-1" y="0"/>
                  <a:ext cx="665657" cy="465958"/>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gradFill flip="none" rotWithShape="1">
                  <a:gsLst>
                    <a:gs pos="0">
                      <a:srgbClr val="AFAFD0"/>
                    </a:gs>
                    <a:gs pos="35000">
                      <a:srgbClr val="C7C7DD"/>
                    </a:gs>
                    <a:gs pos="100000">
                      <a:srgbClr val="EAEAF2"/>
                    </a:gs>
                  </a:gsLst>
                  <a:lin ang="16200000" scaled="0"/>
                </a:gradFill>
                <a:ln w="12700" cap="flat">
                  <a:noFill/>
                  <a:miter lim="400000"/>
                </a:ln>
                <a:effectLst>
                  <a:outerShdw blurRad="38100" dist="20000" dir="5400000" rotWithShape="0">
                    <a:srgbClr val="000000">
                      <a:alpha val="38000"/>
                    </a:srgbClr>
                  </a:outerShdw>
                </a:effectLst>
              </p:spPr>
              <p:txBody>
                <a:bodyPr wrap="square" lIns="45719" tIns="45719" rIns="45719" bIns="45719" numCol="1" anchor="ctr">
                  <a:noAutofit/>
                </a:bodyPr>
                <a:lstStyle/>
                <a:p>
                  <a:pPr>
                    <a:defRPr sz="1600">
                      <a:latin typeface="Arial"/>
                      <a:ea typeface="Arial"/>
                      <a:cs typeface="Arial"/>
                      <a:sym typeface="Arial"/>
                    </a:defRPr>
                  </a:pPr>
                  <a:endParaRPr/>
                </a:p>
              </p:txBody>
            </p:sp>
            <p:sp>
              <p:nvSpPr>
                <p:cNvPr id="1128" name="Shape 1128"/>
                <p:cNvSpPr/>
                <p:nvPr/>
              </p:nvSpPr>
              <p:spPr>
                <a:xfrm>
                  <a:off x="-1" y="0"/>
                  <a:ext cx="665657" cy="465958"/>
                </a:xfrm>
                <a:custGeom>
                  <a:avLst/>
                  <a:gdLst/>
                  <a:ahLst/>
                  <a:cxnLst>
                    <a:cxn ang="0">
                      <a:pos x="wd2" y="hd2"/>
                    </a:cxn>
                    <a:cxn ang="5400000">
                      <a:pos x="wd2" y="hd2"/>
                    </a:cxn>
                    <a:cxn ang="10800000">
                      <a:pos x="wd2" y="hd2"/>
                    </a:cxn>
                    <a:cxn ang="16200000">
                      <a:pos x="wd2" y="hd2"/>
                    </a:cxn>
                  </a:cxnLst>
                  <a:rect l="0" t="0" r="r" b="b"/>
                  <a:pathLst>
                    <a:path w="21600" h="21600" extrusionOk="0">
                      <a:moveTo>
                        <a:pt x="21600" y="3600"/>
                      </a:moveTo>
                      <a:cubicBezTo>
                        <a:pt x="21600" y="5588"/>
                        <a:pt x="16765" y="7200"/>
                        <a:pt x="10800" y="7200"/>
                      </a:cubicBezTo>
                      <a:cubicBezTo>
                        <a:pt x="4835" y="7200"/>
                        <a:pt x="0" y="5588"/>
                        <a:pt x="0" y="3600"/>
                      </a:cubicBezTo>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noFill/>
                <a:ln w="9525" cap="flat">
                  <a:solidFill>
                    <a:srgbClr val="000064"/>
                  </a:solidFill>
                  <a:prstDash val="solid"/>
                  <a:round/>
                </a:ln>
                <a:effectLst/>
              </p:spPr>
              <p:txBody>
                <a:bodyPr wrap="square" lIns="45719" tIns="45719" rIns="45719" bIns="45719" numCol="1" anchor="ctr">
                  <a:noAutofit/>
                </a:bodyPr>
                <a:lstStyle/>
                <a:p>
                  <a:pPr>
                    <a:defRPr sz="1600">
                      <a:latin typeface="Arial"/>
                      <a:ea typeface="Arial"/>
                      <a:cs typeface="Arial"/>
                      <a:sym typeface="Arial"/>
                    </a:defRPr>
                  </a:pPr>
                  <a:endParaRPr/>
                </a:p>
              </p:txBody>
            </p:sp>
          </p:grpSp>
          <p:sp>
            <p:nvSpPr>
              <p:cNvPr id="1130" name="Shape 1130"/>
              <p:cNvSpPr/>
              <p:nvPr/>
            </p:nvSpPr>
            <p:spPr>
              <a:xfrm flipH="1">
                <a:off x="600359" y="599089"/>
                <a:ext cx="1" cy="332828"/>
              </a:xfrm>
              <a:prstGeom prst="line">
                <a:avLst/>
              </a:prstGeom>
              <a:noFill/>
              <a:ln w="38100" cap="flat">
                <a:solidFill>
                  <a:srgbClr val="003300"/>
                </a:solidFill>
                <a:prstDash val="solid"/>
                <a:round/>
                <a:headEnd type="triangle" w="med" len="med"/>
                <a:tailEnd type="triangle" w="med" len="med"/>
              </a:ln>
              <a:effectLst/>
            </p:spPr>
            <p:txBody>
              <a:bodyPr wrap="square" lIns="45719" tIns="45719" rIns="45719" bIns="45719" numCol="1" anchor="ctr">
                <a:noAutofit/>
              </a:bodyPr>
              <a:lstStyle/>
              <a:p>
                <a:endParaRPr/>
              </a:p>
            </p:txBody>
          </p:sp>
          <p:sp>
            <p:nvSpPr>
              <p:cNvPr id="1131" name="Shape 1131"/>
              <p:cNvSpPr/>
              <p:nvPr/>
            </p:nvSpPr>
            <p:spPr>
              <a:xfrm>
                <a:off x="287401" y="1377406"/>
                <a:ext cx="689942" cy="30720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400">
                    <a:latin typeface="Arial"/>
                    <a:ea typeface="Arial"/>
                    <a:cs typeface="Arial"/>
                    <a:sym typeface="Arial"/>
                  </a:defRPr>
                </a:lvl1pPr>
              </a:lstStyle>
              <a:p>
                <a:r>
                  <a:t>Node 1</a:t>
                </a:r>
              </a:p>
            </p:txBody>
          </p:sp>
        </p:grpSp>
        <p:sp>
          <p:nvSpPr>
            <p:cNvPr id="1133" name="Shape 1133"/>
            <p:cNvSpPr/>
            <p:nvPr/>
          </p:nvSpPr>
          <p:spPr>
            <a:xfrm>
              <a:off x="2063530" y="332827"/>
              <a:ext cx="1" cy="275970"/>
            </a:xfrm>
            <a:prstGeom prst="line">
              <a:avLst/>
            </a:prstGeom>
            <a:noFill/>
            <a:ln w="38100" cap="flat">
              <a:solidFill>
                <a:srgbClr val="003300"/>
              </a:solidFill>
              <a:prstDash val="solid"/>
              <a:round/>
              <a:headEnd type="triangle" w="med" len="med"/>
              <a:tailEnd type="triangle" w="med" len="med"/>
            </a:ln>
            <a:effectLst/>
          </p:spPr>
          <p:txBody>
            <a:bodyPr wrap="square" lIns="45719" tIns="45719" rIns="45719" bIns="45719" numCol="1" anchor="ctr">
              <a:noAutofit/>
            </a:bodyPr>
            <a:lstStyle/>
            <a:p>
              <a:endParaRPr/>
            </a:p>
          </p:txBody>
        </p:sp>
        <p:grpSp>
          <p:nvGrpSpPr>
            <p:cNvPr id="1143" name="Group 1143"/>
            <p:cNvGrpSpPr/>
            <p:nvPr/>
          </p:nvGrpSpPr>
          <p:grpSpPr>
            <a:xfrm>
              <a:off x="1464441" y="599089"/>
              <a:ext cx="1264746" cy="1684613"/>
              <a:chOff x="0" y="0"/>
              <a:chExt cx="1264745" cy="1684611"/>
            </a:xfrm>
          </p:grpSpPr>
          <p:sp>
            <p:nvSpPr>
              <p:cNvPr id="1134" name="Shape 1134"/>
              <p:cNvSpPr/>
              <p:nvPr/>
            </p:nvSpPr>
            <p:spPr>
              <a:xfrm>
                <a:off x="0" y="0"/>
                <a:ext cx="1264745" cy="1331311"/>
              </a:xfrm>
              <a:prstGeom prst="rect">
                <a:avLst/>
              </a:prstGeom>
              <a:solidFill>
                <a:srgbClr val="FFCCFF"/>
              </a:solidFill>
              <a:ln w="19050" cap="flat">
                <a:solidFill>
                  <a:srgbClr val="003300"/>
                </a:solidFill>
                <a:prstDash val="solid"/>
                <a:miter lim="800000"/>
              </a:ln>
              <a:effectLst/>
            </p:spPr>
            <p:txBody>
              <a:bodyPr wrap="square" lIns="45719" tIns="45719" rIns="45719" bIns="45719" numCol="1" anchor="t">
                <a:noAutofit/>
              </a:bodyPr>
              <a:lstStyle/>
              <a:p>
                <a:pPr algn="ctr">
                  <a:defRPr sz="1400">
                    <a:latin typeface="Arial"/>
                    <a:ea typeface="Arial"/>
                    <a:cs typeface="Arial"/>
                    <a:sym typeface="Arial"/>
                  </a:defRPr>
                </a:pPr>
                <a:endParaRPr/>
              </a:p>
            </p:txBody>
          </p:sp>
          <p:grpSp>
            <p:nvGrpSpPr>
              <p:cNvPr id="1137" name="Group 1137"/>
              <p:cNvGrpSpPr/>
              <p:nvPr/>
            </p:nvGrpSpPr>
            <p:grpSpPr>
              <a:xfrm>
                <a:off x="332827" y="133130"/>
                <a:ext cx="532526" cy="456253"/>
                <a:chOff x="0" y="-1"/>
                <a:chExt cx="532524" cy="456252"/>
              </a:xfrm>
            </p:grpSpPr>
            <p:sp>
              <p:nvSpPr>
                <p:cNvPr id="1135" name="Shape 1135"/>
                <p:cNvSpPr/>
                <p:nvPr/>
              </p:nvSpPr>
              <p:spPr>
                <a:xfrm>
                  <a:off x="0" y="-1"/>
                  <a:ext cx="532524" cy="456252"/>
                </a:xfrm>
                <a:prstGeom prst="rect">
                  <a:avLst/>
                </a:prstGeom>
                <a:gradFill flip="none" rotWithShape="1">
                  <a:gsLst>
                    <a:gs pos="0">
                      <a:srgbClr val="15A7A7"/>
                    </a:gs>
                    <a:gs pos="80000">
                      <a:srgbClr val="1BDCDC"/>
                    </a:gs>
                    <a:gs pos="100000">
                      <a:srgbClr val="18E0E0"/>
                    </a:gs>
                  </a:gsLst>
                  <a:lin ang="16200000" scaled="0"/>
                </a:gradFill>
                <a:ln w="9525" cap="flat">
                  <a:solidFill>
                    <a:srgbClr val="2ECBCB"/>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sz="1400">
                      <a:solidFill>
                        <a:schemeClr val="accent3">
                          <a:lumOff val="44000"/>
                        </a:schemeClr>
                      </a:solidFill>
                    </a:defRPr>
                  </a:pPr>
                  <a:endParaRPr/>
                </a:p>
              </p:txBody>
            </p:sp>
            <p:sp>
              <p:nvSpPr>
                <p:cNvPr id="1136" name="Shape 1136"/>
                <p:cNvSpPr/>
                <p:nvPr/>
              </p:nvSpPr>
              <p:spPr>
                <a:xfrm>
                  <a:off x="65036" y="74522"/>
                  <a:ext cx="402451" cy="30720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400">
                      <a:solidFill>
                        <a:schemeClr val="accent3">
                          <a:lumOff val="44000"/>
                        </a:schemeClr>
                      </a:solidFill>
                    </a:defRPr>
                  </a:lvl1pPr>
                </a:lstStyle>
                <a:p>
                  <a:r>
                    <a:t>CPU</a:t>
                  </a:r>
                </a:p>
              </p:txBody>
            </p:sp>
          </p:grpSp>
          <p:grpSp>
            <p:nvGrpSpPr>
              <p:cNvPr id="1140" name="Group 1140"/>
              <p:cNvGrpSpPr/>
              <p:nvPr/>
            </p:nvGrpSpPr>
            <p:grpSpPr>
              <a:xfrm>
                <a:off x="266261" y="798786"/>
                <a:ext cx="665658" cy="465959"/>
                <a:chOff x="0" y="0"/>
                <a:chExt cx="665656" cy="465957"/>
              </a:xfrm>
            </p:grpSpPr>
            <p:sp>
              <p:nvSpPr>
                <p:cNvPr id="1138" name="Shape 1138"/>
                <p:cNvSpPr/>
                <p:nvPr/>
              </p:nvSpPr>
              <p:spPr>
                <a:xfrm>
                  <a:off x="-1" y="0"/>
                  <a:ext cx="665657" cy="465958"/>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gradFill flip="none" rotWithShape="1">
                  <a:gsLst>
                    <a:gs pos="0">
                      <a:srgbClr val="AFAFD0"/>
                    </a:gs>
                    <a:gs pos="35000">
                      <a:srgbClr val="C7C7DD"/>
                    </a:gs>
                    <a:gs pos="100000">
                      <a:srgbClr val="EAEAF2"/>
                    </a:gs>
                  </a:gsLst>
                  <a:lin ang="16200000" scaled="0"/>
                </a:gradFill>
                <a:ln w="12700" cap="flat">
                  <a:noFill/>
                  <a:miter lim="400000"/>
                </a:ln>
                <a:effectLst>
                  <a:outerShdw blurRad="38100" dist="20000" dir="5400000" rotWithShape="0">
                    <a:srgbClr val="000000">
                      <a:alpha val="38000"/>
                    </a:srgbClr>
                  </a:outerShdw>
                </a:effectLst>
              </p:spPr>
              <p:txBody>
                <a:bodyPr wrap="square" lIns="45719" tIns="45719" rIns="45719" bIns="45719" numCol="1" anchor="ctr">
                  <a:noAutofit/>
                </a:bodyPr>
                <a:lstStyle/>
                <a:p>
                  <a:pPr>
                    <a:defRPr sz="1600">
                      <a:latin typeface="Arial"/>
                      <a:ea typeface="Arial"/>
                      <a:cs typeface="Arial"/>
                      <a:sym typeface="Arial"/>
                    </a:defRPr>
                  </a:pPr>
                  <a:endParaRPr/>
                </a:p>
              </p:txBody>
            </p:sp>
            <p:sp>
              <p:nvSpPr>
                <p:cNvPr id="1139" name="Shape 1139"/>
                <p:cNvSpPr/>
                <p:nvPr/>
              </p:nvSpPr>
              <p:spPr>
                <a:xfrm>
                  <a:off x="-1" y="0"/>
                  <a:ext cx="665657" cy="465958"/>
                </a:xfrm>
                <a:custGeom>
                  <a:avLst/>
                  <a:gdLst/>
                  <a:ahLst/>
                  <a:cxnLst>
                    <a:cxn ang="0">
                      <a:pos x="wd2" y="hd2"/>
                    </a:cxn>
                    <a:cxn ang="5400000">
                      <a:pos x="wd2" y="hd2"/>
                    </a:cxn>
                    <a:cxn ang="10800000">
                      <a:pos x="wd2" y="hd2"/>
                    </a:cxn>
                    <a:cxn ang="16200000">
                      <a:pos x="wd2" y="hd2"/>
                    </a:cxn>
                  </a:cxnLst>
                  <a:rect l="0" t="0" r="r" b="b"/>
                  <a:pathLst>
                    <a:path w="21600" h="21600" extrusionOk="0">
                      <a:moveTo>
                        <a:pt x="21600" y="3600"/>
                      </a:moveTo>
                      <a:cubicBezTo>
                        <a:pt x="21600" y="5588"/>
                        <a:pt x="16765" y="7200"/>
                        <a:pt x="10800" y="7200"/>
                      </a:cubicBezTo>
                      <a:cubicBezTo>
                        <a:pt x="4835" y="7200"/>
                        <a:pt x="0" y="5588"/>
                        <a:pt x="0" y="3600"/>
                      </a:cubicBezTo>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noFill/>
                <a:ln w="9525" cap="flat">
                  <a:solidFill>
                    <a:srgbClr val="000064"/>
                  </a:solidFill>
                  <a:prstDash val="solid"/>
                  <a:round/>
                </a:ln>
                <a:effectLst/>
              </p:spPr>
              <p:txBody>
                <a:bodyPr wrap="square" lIns="45719" tIns="45719" rIns="45719" bIns="45719" numCol="1" anchor="ctr">
                  <a:noAutofit/>
                </a:bodyPr>
                <a:lstStyle/>
                <a:p>
                  <a:pPr>
                    <a:defRPr sz="1600">
                      <a:latin typeface="Arial"/>
                      <a:ea typeface="Arial"/>
                      <a:cs typeface="Arial"/>
                      <a:sym typeface="Arial"/>
                    </a:defRPr>
                  </a:pPr>
                  <a:endParaRPr/>
                </a:p>
              </p:txBody>
            </p:sp>
          </p:grpSp>
          <p:sp>
            <p:nvSpPr>
              <p:cNvPr id="1141" name="Shape 1141"/>
              <p:cNvSpPr/>
              <p:nvPr/>
            </p:nvSpPr>
            <p:spPr>
              <a:xfrm flipH="1">
                <a:off x="600359" y="599089"/>
                <a:ext cx="1" cy="332828"/>
              </a:xfrm>
              <a:prstGeom prst="line">
                <a:avLst/>
              </a:prstGeom>
              <a:noFill/>
              <a:ln w="38100" cap="flat">
                <a:solidFill>
                  <a:srgbClr val="003300"/>
                </a:solidFill>
                <a:prstDash val="solid"/>
                <a:round/>
                <a:headEnd type="triangle" w="med" len="med"/>
                <a:tailEnd type="triangle" w="med" len="med"/>
              </a:ln>
              <a:effectLst/>
            </p:spPr>
            <p:txBody>
              <a:bodyPr wrap="square" lIns="45719" tIns="45719" rIns="45719" bIns="45719" numCol="1" anchor="ctr">
                <a:noAutofit/>
              </a:bodyPr>
              <a:lstStyle/>
              <a:p>
                <a:endParaRPr/>
              </a:p>
            </p:txBody>
          </p:sp>
          <p:sp>
            <p:nvSpPr>
              <p:cNvPr id="1142" name="Shape 1142"/>
              <p:cNvSpPr/>
              <p:nvPr/>
            </p:nvSpPr>
            <p:spPr>
              <a:xfrm>
                <a:off x="287401" y="1377406"/>
                <a:ext cx="689942" cy="30720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400">
                    <a:latin typeface="Arial"/>
                    <a:ea typeface="Arial"/>
                    <a:cs typeface="Arial"/>
                    <a:sym typeface="Arial"/>
                  </a:defRPr>
                </a:lvl1pPr>
              </a:lstStyle>
              <a:p>
                <a:r>
                  <a:t>Node 2</a:t>
                </a:r>
              </a:p>
            </p:txBody>
          </p:sp>
        </p:grpSp>
        <p:sp>
          <p:nvSpPr>
            <p:cNvPr id="1144" name="Shape 1144"/>
            <p:cNvSpPr/>
            <p:nvPr/>
          </p:nvSpPr>
          <p:spPr>
            <a:xfrm>
              <a:off x="5125544" y="332827"/>
              <a:ext cx="1" cy="275970"/>
            </a:xfrm>
            <a:prstGeom prst="line">
              <a:avLst/>
            </a:prstGeom>
            <a:noFill/>
            <a:ln w="38100" cap="flat">
              <a:solidFill>
                <a:srgbClr val="003300"/>
              </a:solidFill>
              <a:prstDash val="solid"/>
              <a:round/>
              <a:headEnd type="triangle" w="med" len="med"/>
              <a:tailEnd type="triangle" w="med" len="med"/>
            </a:ln>
            <a:effectLst/>
          </p:spPr>
          <p:txBody>
            <a:bodyPr wrap="square" lIns="45719" tIns="45719" rIns="45719" bIns="45719" numCol="1" anchor="ctr">
              <a:noAutofit/>
            </a:bodyPr>
            <a:lstStyle/>
            <a:p>
              <a:endParaRPr/>
            </a:p>
          </p:txBody>
        </p:sp>
        <p:grpSp>
          <p:nvGrpSpPr>
            <p:cNvPr id="1154" name="Group 1154"/>
            <p:cNvGrpSpPr/>
            <p:nvPr/>
          </p:nvGrpSpPr>
          <p:grpSpPr>
            <a:xfrm>
              <a:off x="4526455" y="599089"/>
              <a:ext cx="1264746" cy="1684613"/>
              <a:chOff x="0" y="0"/>
              <a:chExt cx="1264745" cy="1684611"/>
            </a:xfrm>
          </p:grpSpPr>
          <p:sp>
            <p:nvSpPr>
              <p:cNvPr id="1145" name="Shape 1145"/>
              <p:cNvSpPr/>
              <p:nvPr/>
            </p:nvSpPr>
            <p:spPr>
              <a:xfrm>
                <a:off x="0" y="0"/>
                <a:ext cx="1264745" cy="1331311"/>
              </a:xfrm>
              <a:prstGeom prst="rect">
                <a:avLst/>
              </a:prstGeom>
              <a:solidFill>
                <a:srgbClr val="FFCCFF"/>
              </a:solidFill>
              <a:ln w="19050" cap="flat">
                <a:solidFill>
                  <a:srgbClr val="003300"/>
                </a:solidFill>
                <a:prstDash val="solid"/>
                <a:miter lim="800000"/>
              </a:ln>
              <a:effectLst/>
            </p:spPr>
            <p:txBody>
              <a:bodyPr wrap="square" lIns="45719" tIns="45719" rIns="45719" bIns="45719" numCol="1" anchor="t">
                <a:noAutofit/>
              </a:bodyPr>
              <a:lstStyle/>
              <a:p>
                <a:pPr algn="ctr">
                  <a:defRPr sz="1400">
                    <a:latin typeface="Arial"/>
                    <a:ea typeface="Arial"/>
                    <a:cs typeface="Arial"/>
                    <a:sym typeface="Arial"/>
                  </a:defRPr>
                </a:pPr>
                <a:endParaRPr/>
              </a:p>
            </p:txBody>
          </p:sp>
          <p:grpSp>
            <p:nvGrpSpPr>
              <p:cNvPr id="1148" name="Group 1148"/>
              <p:cNvGrpSpPr/>
              <p:nvPr/>
            </p:nvGrpSpPr>
            <p:grpSpPr>
              <a:xfrm>
                <a:off x="332827" y="133130"/>
                <a:ext cx="532526" cy="456253"/>
                <a:chOff x="0" y="-1"/>
                <a:chExt cx="532524" cy="456252"/>
              </a:xfrm>
            </p:grpSpPr>
            <p:sp>
              <p:nvSpPr>
                <p:cNvPr id="1146" name="Shape 1146"/>
                <p:cNvSpPr/>
                <p:nvPr/>
              </p:nvSpPr>
              <p:spPr>
                <a:xfrm>
                  <a:off x="0" y="-1"/>
                  <a:ext cx="532524" cy="456252"/>
                </a:xfrm>
                <a:prstGeom prst="rect">
                  <a:avLst/>
                </a:prstGeom>
                <a:gradFill flip="none" rotWithShape="1">
                  <a:gsLst>
                    <a:gs pos="0">
                      <a:srgbClr val="15A7A7"/>
                    </a:gs>
                    <a:gs pos="80000">
                      <a:srgbClr val="1BDCDC"/>
                    </a:gs>
                    <a:gs pos="100000">
                      <a:srgbClr val="18E0E0"/>
                    </a:gs>
                  </a:gsLst>
                  <a:lin ang="16200000" scaled="0"/>
                </a:gradFill>
                <a:ln w="9525" cap="flat">
                  <a:solidFill>
                    <a:srgbClr val="2ECBCB"/>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sz="1400">
                      <a:solidFill>
                        <a:schemeClr val="accent3">
                          <a:lumOff val="44000"/>
                        </a:schemeClr>
                      </a:solidFill>
                    </a:defRPr>
                  </a:pPr>
                  <a:endParaRPr/>
                </a:p>
              </p:txBody>
            </p:sp>
            <p:sp>
              <p:nvSpPr>
                <p:cNvPr id="1147" name="Shape 1147"/>
                <p:cNvSpPr/>
                <p:nvPr/>
              </p:nvSpPr>
              <p:spPr>
                <a:xfrm>
                  <a:off x="65036" y="74522"/>
                  <a:ext cx="402451" cy="30720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400">
                      <a:solidFill>
                        <a:schemeClr val="accent3">
                          <a:lumOff val="44000"/>
                        </a:schemeClr>
                      </a:solidFill>
                    </a:defRPr>
                  </a:lvl1pPr>
                </a:lstStyle>
                <a:p>
                  <a:r>
                    <a:t>CPU</a:t>
                  </a:r>
                </a:p>
              </p:txBody>
            </p:sp>
          </p:grpSp>
          <p:grpSp>
            <p:nvGrpSpPr>
              <p:cNvPr id="1151" name="Group 1151"/>
              <p:cNvGrpSpPr/>
              <p:nvPr/>
            </p:nvGrpSpPr>
            <p:grpSpPr>
              <a:xfrm>
                <a:off x="266261" y="798786"/>
                <a:ext cx="665658" cy="465959"/>
                <a:chOff x="0" y="0"/>
                <a:chExt cx="665656" cy="465957"/>
              </a:xfrm>
            </p:grpSpPr>
            <p:sp>
              <p:nvSpPr>
                <p:cNvPr id="1149" name="Shape 1149"/>
                <p:cNvSpPr/>
                <p:nvPr/>
              </p:nvSpPr>
              <p:spPr>
                <a:xfrm>
                  <a:off x="-1" y="0"/>
                  <a:ext cx="665657" cy="465958"/>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gradFill flip="none" rotWithShape="1">
                  <a:gsLst>
                    <a:gs pos="0">
                      <a:srgbClr val="AFAFD0"/>
                    </a:gs>
                    <a:gs pos="35000">
                      <a:srgbClr val="C7C7DD"/>
                    </a:gs>
                    <a:gs pos="100000">
                      <a:srgbClr val="EAEAF2"/>
                    </a:gs>
                  </a:gsLst>
                  <a:lin ang="16200000" scaled="0"/>
                </a:gradFill>
                <a:ln w="12700" cap="flat">
                  <a:noFill/>
                  <a:miter lim="400000"/>
                </a:ln>
                <a:effectLst>
                  <a:outerShdw blurRad="38100" dist="20000" dir="5400000" rotWithShape="0">
                    <a:srgbClr val="000000">
                      <a:alpha val="38000"/>
                    </a:srgbClr>
                  </a:outerShdw>
                </a:effectLst>
              </p:spPr>
              <p:txBody>
                <a:bodyPr wrap="square" lIns="45719" tIns="45719" rIns="45719" bIns="45719" numCol="1" anchor="ctr">
                  <a:noAutofit/>
                </a:bodyPr>
                <a:lstStyle/>
                <a:p>
                  <a:pPr>
                    <a:defRPr sz="1600">
                      <a:latin typeface="Arial"/>
                      <a:ea typeface="Arial"/>
                      <a:cs typeface="Arial"/>
                      <a:sym typeface="Arial"/>
                    </a:defRPr>
                  </a:pPr>
                  <a:endParaRPr/>
                </a:p>
              </p:txBody>
            </p:sp>
            <p:sp>
              <p:nvSpPr>
                <p:cNvPr id="1150" name="Shape 1150"/>
                <p:cNvSpPr/>
                <p:nvPr/>
              </p:nvSpPr>
              <p:spPr>
                <a:xfrm>
                  <a:off x="-1" y="0"/>
                  <a:ext cx="665657" cy="465958"/>
                </a:xfrm>
                <a:custGeom>
                  <a:avLst/>
                  <a:gdLst/>
                  <a:ahLst/>
                  <a:cxnLst>
                    <a:cxn ang="0">
                      <a:pos x="wd2" y="hd2"/>
                    </a:cxn>
                    <a:cxn ang="5400000">
                      <a:pos x="wd2" y="hd2"/>
                    </a:cxn>
                    <a:cxn ang="10800000">
                      <a:pos x="wd2" y="hd2"/>
                    </a:cxn>
                    <a:cxn ang="16200000">
                      <a:pos x="wd2" y="hd2"/>
                    </a:cxn>
                  </a:cxnLst>
                  <a:rect l="0" t="0" r="r" b="b"/>
                  <a:pathLst>
                    <a:path w="21600" h="21600" extrusionOk="0">
                      <a:moveTo>
                        <a:pt x="21600" y="3600"/>
                      </a:moveTo>
                      <a:cubicBezTo>
                        <a:pt x="21600" y="5588"/>
                        <a:pt x="16765" y="7200"/>
                        <a:pt x="10800" y="7200"/>
                      </a:cubicBezTo>
                      <a:cubicBezTo>
                        <a:pt x="4835" y="7200"/>
                        <a:pt x="0" y="5588"/>
                        <a:pt x="0" y="3600"/>
                      </a:cubicBezTo>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noFill/>
                <a:ln w="9525" cap="flat">
                  <a:solidFill>
                    <a:srgbClr val="000064"/>
                  </a:solidFill>
                  <a:prstDash val="solid"/>
                  <a:round/>
                </a:ln>
                <a:effectLst/>
              </p:spPr>
              <p:txBody>
                <a:bodyPr wrap="square" lIns="45719" tIns="45719" rIns="45719" bIns="45719" numCol="1" anchor="ctr">
                  <a:noAutofit/>
                </a:bodyPr>
                <a:lstStyle/>
                <a:p>
                  <a:pPr>
                    <a:defRPr sz="1600">
                      <a:latin typeface="Arial"/>
                      <a:ea typeface="Arial"/>
                      <a:cs typeface="Arial"/>
                      <a:sym typeface="Arial"/>
                    </a:defRPr>
                  </a:pPr>
                  <a:endParaRPr/>
                </a:p>
              </p:txBody>
            </p:sp>
          </p:grpSp>
          <p:sp>
            <p:nvSpPr>
              <p:cNvPr id="1152" name="Shape 1152"/>
              <p:cNvSpPr/>
              <p:nvPr/>
            </p:nvSpPr>
            <p:spPr>
              <a:xfrm flipH="1">
                <a:off x="600359" y="599089"/>
                <a:ext cx="1" cy="332828"/>
              </a:xfrm>
              <a:prstGeom prst="line">
                <a:avLst/>
              </a:prstGeom>
              <a:noFill/>
              <a:ln w="38100" cap="flat">
                <a:solidFill>
                  <a:srgbClr val="003300"/>
                </a:solidFill>
                <a:prstDash val="solid"/>
                <a:round/>
                <a:headEnd type="triangle" w="med" len="med"/>
                <a:tailEnd type="triangle" w="med" len="med"/>
              </a:ln>
              <a:effectLst/>
            </p:spPr>
            <p:txBody>
              <a:bodyPr wrap="square" lIns="45719" tIns="45719" rIns="45719" bIns="45719" numCol="1" anchor="ctr">
                <a:noAutofit/>
              </a:bodyPr>
              <a:lstStyle/>
              <a:p>
                <a:endParaRPr/>
              </a:p>
            </p:txBody>
          </p:sp>
          <p:sp>
            <p:nvSpPr>
              <p:cNvPr id="1153" name="Shape 1153"/>
              <p:cNvSpPr/>
              <p:nvPr/>
            </p:nvSpPr>
            <p:spPr>
              <a:xfrm>
                <a:off x="264841" y="1377406"/>
                <a:ext cx="735061" cy="30720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sz="1400">
                    <a:latin typeface="Arial"/>
                    <a:ea typeface="Arial"/>
                    <a:cs typeface="Arial"/>
                    <a:sym typeface="Arial"/>
                  </a:defRPr>
                </a:pPr>
                <a:r>
                  <a:t>Node </a:t>
                </a:r>
                <a:r>
                  <a:rPr i="1"/>
                  <a:t>n</a:t>
                </a:r>
              </a:p>
            </p:txBody>
          </p:sp>
        </p:grpSp>
        <p:sp>
          <p:nvSpPr>
            <p:cNvPr id="1155" name="Shape 1155"/>
            <p:cNvSpPr/>
            <p:nvPr/>
          </p:nvSpPr>
          <p:spPr>
            <a:xfrm>
              <a:off x="3345967" y="1044578"/>
              <a:ext cx="563706" cy="30720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400" b="0">
                  <a:latin typeface="Symbol"/>
                  <a:ea typeface="Symbol"/>
                  <a:cs typeface="Symbol"/>
                  <a:sym typeface="Symbol"/>
                </a:defRPr>
              </a:lvl1pPr>
            </a:lstStyle>
            <a:p>
              <a:pPr>
                <a:defRPr b="1">
                  <a:latin typeface="Arial"/>
                  <a:ea typeface="Arial"/>
                  <a:cs typeface="Arial"/>
                  <a:sym typeface="Arial"/>
                </a:defRPr>
              </a:pPr>
              <a:r>
                <a:rPr b="0">
                  <a:latin typeface="Symbol"/>
                  <a:ea typeface="Symbol"/>
                  <a:cs typeface="Symbol"/>
                  <a:sym typeface="Symbol"/>
                </a:rPr>
                <a:t>•   •  •</a:t>
              </a:r>
            </a:p>
          </p:txBody>
        </p:sp>
      </p:grpSp>
      <p:sp>
        <p:nvSpPr>
          <p:cNvPr id="1157" name="Shape 1157"/>
          <p:cNvSpPr/>
          <p:nvPr/>
        </p:nvSpPr>
        <p:spPr>
          <a:xfrm>
            <a:off x="1061925" y="2970952"/>
            <a:ext cx="6104478" cy="687072"/>
          </a:xfrm>
          <a:prstGeom prst="roundRect">
            <a:avLst>
              <a:gd name="adj" fmla="val 16667"/>
            </a:avLst>
          </a:prstGeom>
          <a:solidFill>
            <a:srgbClr val="FFFF00">
              <a:alpha val="29000"/>
            </a:srgbClr>
          </a:solidFill>
          <a:ln w="19050">
            <a:solidFill>
              <a:srgbClr val="003300"/>
            </a:solidFill>
            <a:tailEnd type="triangle"/>
          </a:ln>
        </p:spPr>
        <p:txBody>
          <a:bodyPr lIns="45466" tIns="45467" rIns="45466" bIns="45467" anchor="ctr"/>
          <a:lstStyle/>
          <a:p>
            <a:pPr>
              <a:defRPr>
                <a:latin typeface="Arial"/>
                <a:ea typeface="Arial"/>
                <a:cs typeface="Arial"/>
                <a:sym typeface="Arial"/>
              </a:defRPr>
            </a:pPr>
            <a:endParaRPr/>
          </a:p>
        </p:txBody>
      </p:sp>
    </p:spTree>
    <p:extLst>
      <p:ext uri="{BB962C8B-B14F-4D97-AF65-F5344CB8AC3E}">
        <p14:creationId xmlns:p14="http://schemas.microsoft.com/office/powerpoint/2010/main" val="3501443789"/>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p:txBody>
          <a:bodyPr/>
          <a:lstStyle/>
          <a:p>
            <a:pPr eaLnBrk="1" hangingPunct="1">
              <a:defRPr/>
            </a:pPr>
            <a:r>
              <a:rPr lang="en-US" dirty="0"/>
              <a:t>Map/Reduce Programming Model</a:t>
            </a:r>
          </a:p>
        </p:txBody>
      </p:sp>
      <p:sp>
        <p:nvSpPr>
          <p:cNvPr id="26627" name="Rectangle 3"/>
          <p:cNvSpPr>
            <a:spLocks noGrp="1" noChangeArrowheads="1"/>
          </p:cNvSpPr>
          <p:nvPr>
            <p:ph type="body" idx="1"/>
          </p:nvPr>
        </p:nvSpPr>
        <p:spPr>
          <a:xfrm>
            <a:off x="375171" y="4803145"/>
            <a:ext cx="8306224" cy="607550"/>
          </a:xfrm>
        </p:spPr>
        <p:txBody>
          <a:bodyPr/>
          <a:lstStyle/>
          <a:p>
            <a:pPr lvl="1" eaLnBrk="1" hangingPunct="1"/>
            <a:r>
              <a:rPr lang="en-US"/>
              <a:t>Map computation across many objects</a:t>
            </a:r>
          </a:p>
          <a:p>
            <a:pPr lvl="2" eaLnBrk="1" hangingPunct="1"/>
            <a:r>
              <a:rPr lang="en-US"/>
              <a:t>E.g., 10</a:t>
            </a:r>
            <a:r>
              <a:rPr lang="en-US" baseline="30000"/>
              <a:t>10</a:t>
            </a:r>
            <a:r>
              <a:rPr lang="en-US"/>
              <a:t> Internet web pages</a:t>
            </a:r>
          </a:p>
          <a:p>
            <a:pPr lvl="1" eaLnBrk="1" hangingPunct="1"/>
            <a:r>
              <a:rPr lang="en-US"/>
              <a:t>Aggregate results in many different ways</a:t>
            </a:r>
          </a:p>
          <a:p>
            <a:pPr lvl="1" eaLnBrk="1" hangingPunct="1"/>
            <a:r>
              <a:rPr lang="en-US"/>
              <a:t>System deals with issues of resource allocation &amp; reliability</a:t>
            </a:r>
          </a:p>
        </p:txBody>
      </p:sp>
      <p:grpSp>
        <p:nvGrpSpPr>
          <p:cNvPr id="26628" name="Group 4"/>
          <p:cNvGrpSpPr>
            <a:grpSpLocks/>
          </p:cNvGrpSpPr>
          <p:nvPr/>
        </p:nvGrpSpPr>
        <p:grpSpPr bwMode="auto">
          <a:xfrm>
            <a:off x="1367217" y="1062417"/>
            <a:ext cx="6918409" cy="3704148"/>
            <a:chOff x="1004" y="1906"/>
            <a:chExt cx="4352" cy="2329"/>
          </a:xfrm>
        </p:grpSpPr>
        <p:grpSp>
          <p:nvGrpSpPr>
            <p:cNvPr id="26630" name="Group 5"/>
            <p:cNvGrpSpPr>
              <a:grpSpLocks/>
            </p:cNvGrpSpPr>
            <p:nvPr/>
          </p:nvGrpSpPr>
          <p:grpSpPr bwMode="auto">
            <a:xfrm>
              <a:off x="1004" y="3500"/>
              <a:ext cx="288" cy="735"/>
              <a:chOff x="1004" y="3500"/>
              <a:chExt cx="288" cy="735"/>
            </a:xfrm>
          </p:grpSpPr>
          <p:sp>
            <p:nvSpPr>
              <p:cNvPr id="26669" name="Line 6"/>
              <p:cNvSpPr>
                <a:spLocks noChangeShapeType="1"/>
              </p:cNvSpPr>
              <p:nvPr/>
            </p:nvSpPr>
            <p:spPr bwMode="auto">
              <a:xfrm flipV="1">
                <a:off x="1148" y="3500"/>
                <a:ext cx="0" cy="528"/>
              </a:xfrm>
              <a:prstGeom prst="line">
                <a:avLst/>
              </a:prstGeom>
              <a:noFill/>
              <a:ln w="19050">
                <a:solidFill>
                  <a:schemeClr val="tx2"/>
                </a:solidFill>
                <a:round/>
                <a:headEnd/>
                <a:tailEnd type="none" w="lg" len="med"/>
              </a:ln>
            </p:spPr>
            <p:txBody>
              <a:bodyPr lIns="45720" rIns="45720" anchor="ctr">
                <a:spAutoFit/>
              </a:bodyPr>
              <a:lstStyle/>
              <a:p>
                <a:pPr>
                  <a:lnSpc>
                    <a:spcPct val="90000"/>
                  </a:lnSpc>
                </a:pPr>
                <a:endParaRPr lang="en-US" sz="1800">
                  <a:solidFill>
                    <a:srgbClr val="000066"/>
                  </a:solidFill>
                  <a:latin typeface="Arial" charset="0"/>
                </a:endParaRPr>
              </a:p>
            </p:txBody>
          </p:sp>
          <p:sp>
            <p:nvSpPr>
              <p:cNvPr id="26670" name="Oval 7"/>
              <p:cNvSpPr>
                <a:spLocks noChangeArrowheads="1"/>
              </p:cNvSpPr>
              <p:nvPr/>
            </p:nvSpPr>
            <p:spPr bwMode="auto">
              <a:xfrm>
                <a:off x="1004" y="3644"/>
                <a:ext cx="288" cy="265"/>
              </a:xfrm>
              <a:prstGeom prst="ellipse">
                <a:avLst/>
              </a:prstGeom>
              <a:solidFill>
                <a:srgbClr val="CCFFCC"/>
              </a:solidFill>
              <a:ln w="19050">
                <a:solidFill>
                  <a:schemeClr val="tx2"/>
                </a:solidFill>
                <a:round/>
                <a:headEnd/>
                <a:tailEnd type="none" w="lg" len="med"/>
              </a:ln>
            </p:spPr>
            <p:txBody>
              <a:bodyPr wrap="none" lIns="45720" rIns="45720" anchor="ctr"/>
              <a:lstStyle/>
              <a:p>
                <a:pPr algn="ctr">
                  <a:lnSpc>
                    <a:spcPct val="90000"/>
                  </a:lnSpc>
                </a:pPr>
                <a:r>
                  <a:rPr lang="en-US" sz="1800">
                    <a:solidFill>
                      <a:srgbClr val="000066"/>
                    </a:solidFill>
                    <a:latin typeface="Arial" charset="0"/>
                  </a:rPr>
                  <a:t>M</a:t>
                </a:r>
              </a:p>
            </p:txBody>
          </p:sp>
          <p:sp>
            <p:nvSpPr>
              <p:cNvPr id="26671" name="Text Box 8"/>
              <p:cNvSpPr txBox="1">
                <a:spLocks noChangeArrowheads="1"/>
              </p:cNvSpPr>
              <p:nvPr/>
            </p:nvSpPr>
            <p:spPr bwMode="auto">
              <a:xfrm>
                <a:off x="1045" y="4017"/>
                <a:ext cx="206" cy="218"/>
              </a:xfrm>
              <a:prstGeom prst="rect">
                <a:avLst/>
              </a:prstGeom>
              <a:noFill/>
              <a:ln w="19050">
                <a:noFill/>
                <a:miter lim="800000"/>
                <a:headEnd/>
                <a:tailEnd type="none" w="lg" len="med"/>
              </a:ln>
            </p:spPr>
            <p:txBody>
              <a:bodyPr wrap="none" lIns="45720" rIns="45720">
                <a:spAutoFit/>
              </a:bodyPr>
              <a:lstStyle/>
              <a:p>
                <a:pPr algn="ctr">
                  <a:lnSpc>
                    <a:spcPct val="90000"/>
                  </a:lnSpc>
                </a:pPr>
                <a:r>
                  <a:rPr lang="en-US" sz="1800" i="1">
                    <a:solidFill>
                      <a:srgbClr val="000066"/>
                    </a:solidFill>
                    <a:latin typeface="Arial" charset="0"/>
                  </a:rPr>
                  <a:t>x</a:t>
                </a:r>
                <a:r>
                  <a:rPr lang="en-US" sz="1800" baseline="-25000">
                    <a:solidFill>
                      <a:srgbClr val="000066"/>
                    </a:solidFill>
                    <a:latin typeface="Arial" charset="0"/>
                  </a:rPr>
                  <a:t>1</a:t>
                </a:r>
              </a:p>
            </p:txBody>
          </p:sp>
        </p:grpSp>
        <p:grpSp>
          <p:nvGrpSpPr>
            <p:cNvPr id="26631" name="Group 9"/>
            <p:cNvGrpSpPr>
              <a:grpSpLocks/>
            </p:cNvGrpSpPr>
            <p:nvPr/>
          </p:nvGrpSpPr>
          <p:grpSpPr bwMode="auto">
            <a:xfrm>
              <a:off x="1388" y="3500"/>
              <a:ext cx="288" cy="735"/>
              <a:chOff x="1004" y="3500"/>
              <a:chExt cx="288" cy="735"/>
            </a:xfrm>
          </p:grpSpPr>
          <p:sp>
            <p:nvSpPr>
              <p:cNvPr id="26666" name="Line 10"/>
              <p:cNvSpPr>
                <a:spLocks noChangeShapeType="1"/>
              </p:cNvSpPr>
              <p:nvPr/>
            </p:nvSpPr>
            <p:spPr bwMode="auto">
              <a:xfrm flipV="1">
                <a:off x="1148" y="3500"/>
                <a:ext cx="0" cy="528"/>
              </a:xfrm>
              <a:prstGeom prst="line">
                <a:avLst/>
              </a:prstGeom>
              <a:noFill/>
              <a:ln w="19050">
                <a:solidFill>
                  <a:schemeClr val="tx2"/>
                </a:solidFill>
                <a:round/>
                <a:headEnd/>
                <a:tailEnd type="none" w="lg" len="med"/>
              </a:ln>
            </p:spPr>
            <p:txBody>
              <a:bodyPr lIns="45720" rIns="45720" anchor="ctr">
                <a:spAutoFit/>
              </a:bodyPr>
              <a:lstStyle/>
              <a:p>
                <a:pPr>
                  <a:lnSpc>
                    <a:spcPct val="90000"/>
                  </a:lnSpc>
                </a:pPr>
                <a:endParaRPr lang="en-US" sz="1800">
                  <a:solidFill>
                    <a:srgbClr val="000066"/>
                  </a:solidFill>
                  <a:latin typeface="Arial" charset="0"/>
                </a:endParaRPr>
              </a:p>
            </p:txBody>
          </p:sp>
          <p:sp>
            <p:nvSpPr>
              <p:cNvPr id="26667" name="Oval 11"/>
              <p:cNvSpPr>
                <a:spLocks noChangeArrowheads="1"/>
              </p:cNvSpPr>
              <p:nvPr/>
            </p:nvSpPr>
            <p:spPr bwMode="auto">
              <a:xfrm>
                <a:off x="1004" y="3644"/>
                <a:ext cx="288" cy="265"/>
              </a:xfrm>
              <a:prstGeom prst="ellipse">
                <a:avLst/>
              </a:prstGeom>
              <a:solidFill>
                <a:srgbClr val="CCFFCC"/>
              </a:solidFill>
              <a:ln w="19050">
                <a:solidFill>
                  <a:schemeClr val="tx2"/>
                </a:solidFill>
                <a:round/>
                <a:headEnd/>
                <a:tailEnd type="none" w="lg" len="med"/>
              </a:ln>
            </p:spPr>
            <p:txBody>
              <a:bodyPr wrap="none" lIns="45720" rIns="45720" anchor="ctr"/>
              <a:lstStyle/>
              <a:p>
                <a:pPr algn="ctr">
                  <a:lnSpc>
                    <a:spcPct val="90000"/>
                  </a:lnSpc>
                </a:pPr>
                <a:r>
                  <a:rPr lang="en-US" sz="1800">
                    <a:solidFill>
                      <a:srgbClr val="000066"/>
                    </a:solidFill>
                    <a:latin typeface="Arial" charset="0"/>
                  </a:rPr>
                  <a:t>M</a:t>
                </a:r>
              </a:p>
            </p:txBody>
          </p:sp>
          <p:sp>
            <p:nvSpPr>
              <p:cNvPr id="26668" name="Text Box 12"/>
              <p:cNvSpPr txBox="1">
                <a:spLocks noChangeArrowheads="1"/>
              </p:cNvSpPr>
              <p:nvPr/>
            </p:nvSpPr>
            <p:spPr bwMode="auto">
              <a:xfrm>
                <a:off x="1045" y="4017"/>
                <a:ext cx="206" cy="218"/>
              </a:xfrm>
              <a:prstGeom prst="rect">
                <a:avLst/>
              </a:prstGeom>
              <a:noFill/>
              <a:ln w="19050">
                <a:noFill/>
                <a:miter lim="800000"/>
                <a:headEnd/>
                <a:tailEnd type="none" w="lg" len="med"/>
              </a:ln>
            </p:spPr>
            <p:txBody>
              <a:bodyPr wrap="none" lIns="45720" rIns="45720">
                <a:spAutoFit/>
              </a:bodyPr>
              <a:lstStyle/>
              <a:p>
                <a:pPr algn="ctr">
                  <a:lnSpc>
                    <a:spcPct val="90000"/>
                  </a:lnSpc>
                </a:pPr>
                <a:r>
                  <a:rPr lang="en-US" sz="1800" i="1">
                    <a:solidFill>
                      <a:srgbClr val="000066"/>
                    </a:solidFill>
                    <a:latin typeface="Arial" charset="0"/>
                  </a:rPr>
                  <a:t>x</a:t>
                </a:r>
                <a:r>
                  <a:rPr lang="en-US" sz="1800" baseline="-25000">
                    <a:solidFill>
                      <a:srgbClr val="000066"/>
                    </a:solidFill>
                    <a:latin typeface="Arial" charset="0"/>
                  </a:rPr>
                  <a:t>2</a:t>
                </a:r>
              </a:p>
            </p:txBody>
          </p:sp>
        </p:grpSp>
        <p:grpSp>
          <p:nvGrpSpPr>
            <p:cNvPr id="26632" name="Group 13"/>
            <p:cNvGrpSpPr>
              <a:grpSpLocks/>
            </p:cNvGrpSpPr>
            <p:nvPr/>
          </p:nvGrpSpPr>
          <p:grpSpPr bwMode="auto">
            <a:xfrm>
              <a:off x="1772" y="3500"/>
              <a:ext cx="288" cy="735"/>
              <a:chOff x="1004" y="3500"/>
              <a:chExt cx="288" cy="735"/>
            </a:xfrm>
          </p:grpSpPr>
          <p:sp>
            <p:nvSpPr>
              <p:cNvPr id="26663" name="Line 14"/>
              <p:cNvSpPr>
                <a:spLocks noChangeShapeType="1"/>
              </p:cNvSpPr>
              <p:nvPr/>
            </p:nvSpPr>
            <p:spPr bwMode="auto">
              <a:xfrm flipV="1">
                <a:off x="1148" y="3500"/>
                <a:ext cx="0" cy="528"/>
              </a:xfrm>
              <a:prstGeom prst="line">
                <a:avLst/>
              </a:prstGeom>
              <a:noFill/>
              <a:ln w="19050">
                <a:solidFill>
                  <a:schemeClr val="tx2"/>
                </a:solidFill>
                <a:round/>
                <a:headEnd/>
                <a:tailEnd type="none" w="lg" len="med"/>
              </a:ln>
            </p:spPr>
            <p:txBody>
              <a:bodyPr lIns="45720" rIns="45720" anchor="ctr">
                <a:spAutoFit/>
              </a:bodyPr>
              <a:lstStyle/>
              <a:p>
                <a:pPr>
                  <a:lnSpc>
                    <a:spcPct val="90000"/>
                  </a:lnSpc>
                </a:pPr>
                <a:endParaRPr lang="en-US" sz="1800">
                  <a:solidFill>
                    <a:srgbClr val="000066"/>
                  </a:solidFill>
                  <a:latin typeface="Arial" charset="0"/>
                </a:endParaRPr>
              </a:p>
            </p:txBody>
          </p:sp>
          <p:sp>
            <p:nvSpPr>
              <p:cNvPr id="26664" name="Oval 15"/>
              <p:cNvSpPr>
                <a:spLocks noChangeArrowheads="1"/>
              </p:cNvSpPr>
              <p:nvPr/>
            </p:nvSpPr>
            <p:spPr bwMode="auto">
              <a:xfrm>
                <a:off x="1004" y="3644"/>
                <a:ext cx="288" cy="265"/>
              </a:xfrm>
              <a:prstGeom prst="ellipse">
                <a:avLst/>
              </a:prstGeom>
              <a:solidFill>
                <a:srgbClr val="CCFFCC"/>
              </a:solidFill>
              <a:ln w="19050">
                <a:solidFill>
                  <a:schemeClr val="tx2"/>
                </a:solidFill>
                <a:round/>
                <a:headEnd/>
                <a:tailEnd type="none" w="lg" len="med"/>
              </a:ln>
            </p:spPr>
            <p:txBody>
              <a:bodyPr wrap="none" lIns="45720" rIns="45720" anchor="ctr"/>
              <a:lstStyle/>
              <a:p>
                <a:pPr algn="ctr">
                  <a:lnSpc>
                    <a:spcPct val="90000"/>
                  </a:lnSpc>
                </a:pPr>
                <a:r>
                  <a:rPr lang="en-US" sz="1800">
                    <a:solidFill>
                      <a:srgbClr val="000066"/>
                    </a:solidFill>
                    <a:latin typeface="Arial" charset="0"/>
                  </a:rPr>
                  <a:t>M</a:t>
                </a:r>
              </a:p>
            </p:txBody>
          </p:sp>
          <p:sp>
            <p:nvSpPr>
              <p:cNvPr id="26665" name="Text Box 16"/>
              <p:cNvSpPr txBox="1">
                <a:spLocks noChangeArrowheads="1"/>
              </p:cNvSpPr>
              <p:nvPr/>
            </p:nvSpPr>
            <p:spPr bwMode="auto">
              <a:xfrm>
                <a:off x="1045" y="4017"/>
                <a:ext cx="206" cy="218"/>
              </a:xfrm>
              <a:prstGeom prst="rect">
                <a:avLst/>
              </a:prstGeom>
              <a:noFill/>
              <a:ln w="19050">
                <a:noFill/>
                <a:miter lim="800000"/>
                <a:headEnd/>
                <a:tailEnd type="none" w="lg" len="med"/>
              </a:ln>
            </p:spPr>
            <p:txBody>
              <a:bodyPr wrap="none" lIns="45720" rIns="45720">
                <a:spAutoFit/>
              </a:bodyPr>
              <a:lstStyle/>
              <a:p>
                <a:pPr algn="ctr">
                  <a:lnSpc>
                    <a:spcPct val="90000"/>
                  </a:lnSpc>
                </a:pPr>
                <a:r>
                  <a:rPr lang="en-US" sz="1800" i="1">
                    <a:solidFill>
                      <a:srgbClr val="000066"/>
                    </a:solidFill>
                    <a:latin typeface="Arial" charset="0"/>
                  </a:rPr>
                  <a:t>x</a:t>
                </a:r>
                <a:r>
                  <a:rPr lang="en-US" sz="1800" baseline="-25000">
                    <a:solidFill>
                      <a:srgbClr val="000066"/>
                    </a:solidFill>
                    <a:latin typeface="Arial" charset="0"/>
                  </a:rPr>
                  <a:t>3</a:t>
                </a:r>
              </a:p>
            </p:txBody>
          </p:sp>
        </p:grpSp>
        <p:grpSp>
          <p:nvGrpSpPr>
            <p:cNvPr id="26633" name="Group 17"/>
            <p:cNvGrpSpPr>
              <a:grpSpLocks/>
            </p:cNvGrpSpPr>
            <p:nvPr/>
          </p:nvGrpSpPr>
          <p:grpSpPr bwMode="auto">
            <a:xfrm>
              <a:off x="4076" y="3500"/>
              <a:ext cx="288" cy="735"/>
              <a:chOff x="1004" y="3500"/>
              <a:chExt cx="288" cy="735"/>
            </a:xfrm>
          </p:grpSpPr>
          <p:sp>
            <p:nvSpPr>
              <p:cNvPr id="26660" name="Line 18"/>
              <p:cNvSpPr>
                <a:spLocks noChangeShapeType="1"/>
              </p:cNvSpPr>
              <p:nvPr/>
            </p:nvSpPr>
            <p:spPr bwMode="auto">
              <a:xfrm flipV="1">
                <a:off x="1148" y="3500"/>
                <a:ext cx="0" cy="528"/>
              </a:xfrm>
              <a:prstGeom prst="line">
                <a:avLst/>
              </a:prstGeom>
              <a:noFill/>
              <a:ln w="19050">
                <a:solidFill>
                  <a:schemeClr val="tx2"/>
                </a:solidFill>
                <a:round/>
                <a:headEnd/>
                <a:tailEnd type="none" w="lg" len="med"/>
              </a:ln>
            </p:spPr>
            <p:txBody>
              <a:bodyPr lIns="45720" rIns="45720" anchor="ctr">
                <a:spAutoFit/>
              </a:bodyPr>
              <a:lstStyle/>
              <a:p>
                <a:pPr>
                  <a:lnSpc>
                    <a:spcPct val="90000"/>
                  </a:lnSpc>
                </a:pPr>
                <a:endParaRPr lang="en-US" sz="1800">
                  <a:solidFill>
                    <a:srgbClr val="000066"/>
                  </a:solidFill>
                  <a:latin typeface="Arial" charset="0"/>
                </a:endParaRPr>
              </a:p>
            </p:txBody>
          </p:sp>
          <p:sp>
            <p:nvSpPr>
              <p:cNvPr id="26661" name="Oval 19"/>
              <p:cNvSpPr>
                <a:spLocks noChangeArrowheads="1"/>
              </p:cNvSpPr>
              <p:nvPr/>
            </p:nvSpPr>
            <p:spPr bwMode="auto">
              <a:xfrm>
                <a:off x="1004" y="3644"/>
                <a:ext cx="288" cy="265"/>
              </a:xfrm>
              <a:prstGeom prst="ellipse">
                <a:avLst/>
              </a:prstGeom>
              <a:solidFill>
                <a:srgbClr val="CCFFCC"/>
              </a:solidFill>
              <a:ln w="19050">
                <a:solidFill>
                  <a:schemeClr val="tx2"/>
                </a:solidFill>
                <a:round/>
                <a:headEnd/>
                <a:tailEnd type="none" w="lg" len="med"/>
              </a:ln>
            </p:spPr>
            <p:txBody>
              <a:bodyPr wrap="none" lIns="45720" rIns="45720" anchor="ctr"/>
              <a:lstStyle/>
              <a:p>
                <a:pPr algn="ctr">
                  <a:lnSpc>
                    <a:spcPct val="90000"/>
                  </a:lnSpc>
                </a:pPr>
                <a:r>
                  <a:rPr lang="en-US" sz="1800">
                    <a:solidFill>
                      <a:srgbClr val="000066"/>
                    </a:solidFill>
                    <a:latin typeface="Arial" charset="0"/>
                  </a:rPr>
                  <a:t>M</a:t>
                </a:r>
              </a:p>
            </p:txBody>
          </p:sp>
          <p:sp>
            <p:nvSpPr>
              <p:cNvPr id="26662" name="Text Box 20"/>
              <p:cNvSpPr txBox="1">
                <a:spLocks noChangeArrowheads="1"/>
              </p:cNvSpPr>
              <p:nvPr/>
            </p:nvSpPr>
            <p:spPr bwMode="auto">
              <a:xfrm>
                <a:off x="1042" y="4017"/>
                <a:ext cx="211" cy="218"/>
              </a:xfrm>
              <a:prstGeom prst="rect">
                <a:avLst/>
              </a:prstGeom>
              <a:noFill/>
              <a:ln w="19050">
                <a:noFill/>
                <a:miter lim="800000"/>
                <a:headEnd/>
                <a:tailEnd type="none" w="lg" len="med"/>
              </a:ln>
            </p:spPr>
            <p:txBody>
              <a:bodyPr wrap="none" lIns="45720" rIns="45720">
                <a:spAutoFit/>
              </a:bodyPr>
              <a:lstStyle/>
              <a:p>
                <a:pPr algn="ctr">
                  <a:lnSpc>
                    <a:spcPct val="90000"/>
                  </a:lnSpc>
                </a:pPr>
                <a:r>
                  <a:rPr lang="en-US" sz="1800" i="1">
                    <a:solidFill>
                      <a:srgbClr val="000066"/>
                    </a:solidFill>
                    <a:latin typeface="Arial" charset="0"/>
                  </a:rPr>
                  <a:t>x</a:t>
                </a:r>
                <a:r>
                  <a:rPr lang="en-US" sz="1800" baseline="-25000">
                    <a:solidFill>
                      <a:srgbClr val="000066"/>
                    </a:solidFill>
                    <a:latin typeface="Arial" charset="0"/>
                  </a:rPr>
                  <a:t>n</a:t>
                </a:r>
              </a:p>
            </p:txBody>
          </p:sp>
        </p:grpSp>
        <p:grpSp>
          <p:nvGrpSpPr>
            <p:cNvPr id="26634" name="Group 21"/>
            <p:cNvGrpSpPr>
              <a:grpSpLocks/>
            </p:cNvGrpSpPr>
            <p:nvPr/>
          </p:nvGrpSpPr>
          <p:grpSpPr bwMode="auto">
            <a:xfrm>
              <a:off x="1484" y="1954"/>
              <a:ext cx="672" cy="730"/>
              <a:chOff x="1292" y="1868"/>
              <a:chExt cx="672" cy="730"/>
            </a:xfrm>
          </p:grpSpPr>
          <p:sp>
            <p:nvSpPr>
              <p:cNvPr id="26658" name="Line 22"/>
              <p:cNvSpPr>
                <a:spLocks noChangeShapeType="1"/>
              </p:cNvSpPr>
              <p:nvPr/>
            </p:nvSpPr>
            <p:spPr bwMode="auto">
              <a:xfrm flipV="1">
                <a:off x="1628" y="1868"/>
                <a:ext cx="0" cy="240"/>
              </a:xfrm>
              <a:prstGeom prst="line">
                <a:avLst/>
              </a:prstGeom>
              <a:noFill/>
              <a:ln w="19050">
                <a:solidFill>
                  <a:schemeClr val="tx2"/>
                </a:solidFill>
                <a:round/>
                <a:headEnd/>
                <a:tailEnd type="none" w="lg" len="med"/>
              </a:ln>
            </p:spPr>
            <p:txBody>
              <a:bodyPr wrap="none" lIns="45720" rIns="45720" anchor="ctr">
                <a:spAutoFit/>
              </a:bodyPr>
              <a:lstStyle/>
              <a:p>
                <a:pPr>
                  <a:lnSpc>
                    <a:spcPct val="90000"/>
                  </a:lnSpc>
                </a:pPr>
                <a:endParaRPr lang="en-US" sz="1800">
                  <a:solidFill>
                    <a:srgbClr val="000066"/>
                  </a:solidFill>
                  <a:latin typeface="Arial" charset="0"/>
                </a:endParaRPr>
              </a:p>
            </p:txBody>
          </p:sp>
          <p:sp>
            <p:nvSpPr>
              <p:cNvPr id="26659" name="AutoShape 23"/>
              <p:cNvSpPr>
                <a:spLocks noChangeArrowheads="1"/>
              </p:cNvSpPr>
              <p:nvPr/>
            </p:nvSpPr>
            <p:spPr bwMode="auto">
              <a:xfrm>
                <a:off x="1292" y="2060"/>
                <a:ext cx="672" cy="538"/>
              </a:xfrm>
              <a:prstGeom prst="triangle">
                <a:avLst>
                  <a:gd name="adj" fmla="val 50000"/>
                </a:avLst>
              </a:prstGeom>
              <a:solidFill>
                <a:schemeClr val="accent2"/>
              </a:solidFill>
              <a:ln w="19050">
                <a:solidFill>
                  <a:schemeClr val="accent1"/>
                </a:solidFill>
                <a:miter lim="800000"/>
                <a:headEnd/>
                <a:tailEnd type="none" w="lg" len="med"/>
              </a:ln>
            </p:spPr>
            <p:txBody>
              <a:bodyPr wrap="none" lIns="45720" rIns="45720" anchor="ctr"/>
              <a:lstStyle/>
              <a:p>
                <a:pPr algn="ctr">
                  <a:lnSpc>
                    <a:spcPct val="90000"/>
                  </a:lnSpc>
                </a:pPr>
                <a:r>
                  <a:rPr lang="en-US" sz="1800">
                    <a:solidFill>
                      <a:srgbClr val="000066"/>
                    </a:solidFill>
                    <a:latin typeface="Arial" charset="0"/>
                  </a:rPr>
                  <a:t>k</a:t>
                </a:r>
                <a:r>
                  <a:rPr lang="en-US" sz="1800" baseline="-25000">
                    <a:solidFill>
                      <a:srgbClr val="000066"/>
                    </a:solidFill>
                    <a:latin typeface="Arial" charset="0"/>
                  </a:rPr>
                  <a:t>1</a:t>
                </a:r>
              </a:p>
            </p:txBody>
          </p:sp>
        </p:grpSp>
        <p:sp>
          <p:nvSpPr>
            <p:cNvPr id="26635" name="Text Box 24"/>
            <p:cNvSpPr txBox="1">
              <a:spLocks noChangeArrowheads="1"/>
            </p:cNvSpPr>
            <p:nvPr/>
          </p:nvSpPr>
          <p:spPr bwMode="auto">
            <a:xfrm>
              <a:off x="4556" y="3644"/>
              <a:ext cx="348" cy="218"/>
            </a:xfrm>
            <a:prstGeom prst="rect">
              <a:avLst/>
            </a:prstGeom>
            <a:noFill/>
            <a:ln w="19050">
              <a:noFill/>
              <a:miter lim="800000"/>
              <a:headEnd/>
              <a:tailEnd type="none" w="lg" len="med"/>
            </a:ln>
          </p:spPr>
          <p:txBody>
            <a:bodyPr wrap="none" lIns="45720" rIns="45720">
              <a:spAutoFit/>
            </a:bodyPr>
            <a:lstStyle/>
            <a:p>
              <a:pPr>
                <a:lnSpc>
                  <a:spcPct val="90000"/>
                </a:lnSpc>
              </a:pPr>
              <a:r>
                <a:rPr lang="en-US" sz="1800">
                  <a:solidFill>
                    <a:srgbClr val="000066"/>
                  </a:solidFill>
                  <a:latin typeface="Arial" charset="0"/>
                </a:rPr>
                <a:t>Map</a:t>
              </a:r>
            </a:p>
          </p:txBody>
        </p:sp>
        <p:sp>
          <p:nvSpPr>
            <p:cNvPr id="26636" name="Text Box 25"/>
            <p:cNvSpPr txBox="1">
              <a:spLocks noChangeArrowheads="1"/>
            </p:cNvSpPr>
            <p:nvPr/>
          </p:nvSpPr>
          <p:spPr bwMode="auto">
            <a:xfrm>
              <a:off x="4556" y="2300"/>
              <a:ext cx="583" cy="218"/>
            </a:xfrm>
            <a:prstGeom prst="rect">
              <a:avLst/>
            </a:prstGeom>
            <a:noFill/>
            <a:ln w="19050">
              <a:noFill/>
              <a:miter lim="800000"/>
              <a:headEnd/>
              <a:tailEnd type="none" w="lg" len="med"/>
            </a:ln>
          </p:spPr>
          <p:txBody>
            <a:bodyPr wrap="none" lIns="45720" rIns="45720">
              <a:spAutoFit/>
            </a:bodyPr>
            <a:lstStyle/>
            <a:p>
              <a:pPr>
                <a:lnSpc>
                  <a:spcPct val="90000"/>
                </a:lnSpc>
              </a:pPr>
              <a:r>
                <a:rPr lang="en-US" sz="1800">
                  <a:solidFill>
                    <a:srgbClr val="000066"/>
                  </a:solidFill>
                  <a:latin typeface="Arial" charset="0"/>
                </a:rPr>
                <a:t>Reduce</a:t>
              </a:r>
            </a:p>
          </p:txBody>
        </p:sp>
        <p:grpSp>
          <p:nvGrpSpPr>
            <p:cNvPr id="26637" name="Group 26"/>
            <p:cNvGrpSpPr>
              <a:grpSpLocks/>
            </p:cNvGrpSpPr>
            <p:nvPr/>
          </p:nvGrpSpPr>
          <p:grpSpPr bwMode="auto">
            <a:xfrm>
              <a:off x="2444" y="1954"/>
              <a:ext cx="672" cy="730"/>
              <a:chOff x="1292" y="1868"/>
              <a:chExt cx="672" cy="730"/>
            </a:xfrm>
          </p:grpSpPr>
          <p:sp>
            <p:nvSpPr>
              <p:cNvPr id="26656" name="Line 27"/>
              <p:cNvSpPr>
                <a:spLocks noChangeShapeType="1"/>
              </p:cNvSpPr>
              <p:nvPr/>
            </p:nvSpPr>
            <p:spPr bwMode="auto">
              <a:xfrm flipV="1">
                <a:off x="1628" y="1868"/>
                <a:ext cx="0" cy="240"/>
              </a:xfrm>
              <a:prstGeom prst="line">
                <a:avLst/>
              </a:prstGeom>
              <a:noFill/>
              <a:ln w="19050">
                <a:solidFill>
                  <a:schemeClr val="tx2"/>
                </a:solidFill>
                <a:round/>
                <a:headEnd/>
                <a:tailEnd type="none" w="lg" len="med"/>
              </a:ln>
            </p:spPr>
            <p:txBody>
              <a:bodyPr wrap="none" lIns="45720" rIns="45720" anchor="ctr">
                <a:spAutoFit/>
              </a:bodyPr>
              <a:lstStyle/>
              <a:p>
                <a:pPr>
                  <a:lnSpc>
                    <a:spcPct val="90000"/>
                  </a:lnSpc>
                </a:pPr>
                <a:endParaRPr lang="en-US" sz="1800">
                  <a:solidFill>
                    <a:srgbClr val="000066"/>
                  </a:solidFill>
                  <a:latin typeface="Arial" charset="0"/>
                </a:endParaRPr>
              </a:p>
            </p:txBody>
          </p:sp>
          <p:sp>
            <p:nvSpPr>
              <p:cNvPr id="26657" name="AutoShape 28"/>
              <p:cNvSpPr>
                <a:spLocks noChangeArrowheads="1"/>
              </p:cNvSpPr>
              <p:nvPr/>
            </p:nvSpPr>
            <p:spPr bwMode="auto">
              <a:xfrm>
                <a:off x="1292" y="2060"/>
                <a:ext cx="672" cy="538"/>
              </a:xfrm>
              <a:prstGeom prst="triangle">
                <a:avLst>
                  <a:gd name="adj" fmla="val 50000"/>
                </a:avLst>
              </a:prstGeom>
              <a:solidFill>
                <a:schemeClr val="accent2"/>
              </a:solidFill>
              <a:ln w="19050">
                <a:solidFill>
                  <a:schemeClr val="accent1"/>
                </a:solidFill>
                <a:miter lim="800000"/>
                <a:headEnd/>
                <a:tailEnd type="none" w="lg" len="med"/>
              </a:ln>
            </p:spPr>
            <p:txBody>
              <a:bodyPr wrap="none" lIns="45720" rIns="45720" anchor="ctr"/>
              <a:lstStyle/>
              <a:p>
                <a:pPr algn="ctr">
                  <a:lnSpc>
                    <a:spcPct val="90000"/>
                  </a:lnSpc>
                </a:pPr>
                <a:r>
                  <a:rPr lang="en-US" sz="1800">
                    <a:solidFill>
                      <a:srgbClr val="000066"/>
                    </a:solidFill>
                    <a:latin typeface="Arial" charset="0"/>
                  </a:rPr>
                  <a:t>k</a:t>
                </a:r>
                <a:r>
                  <a:rPr lang="en-US" sz="1800" baseline="-25000">
                    <a:solidFill>
                      <a:srgbClr val="000066"/>
                    </a:solidFill>
                    <a:latin typeface="Arial" charset="0"/>
                  </a:rPr>
                  <a:t>1</a:t>
                </a:r>
              </a:p>
            </p:txBody>
          </p:sp>
        </p:grpSp>
        <p:grpSp>
          <p:nvGrpSpPr>
            <p:cNvPr id="26638" name="Group 29"/>
            <p:cNvGrpSpPr>
              <a:grpSpLocks/>
            </p:cNvGrpSpPr>
            <p:nvPr/>
          </p:nvGrpSpPr>
          <p:grpSpPr bwMode="auto">
            <a:xfrm>
              <a:off x="3788" y="1906"/>
              <a:ext cx="672" cy="730"/>
              <a:chOff x="1292" y="1868"/>
              <a:chExt cx="672" cy="730"/>
            </a:xfrm>
          </p:grpSpPr>
          <p:sp>
            <p:nvSpPr>
              <p:cNvPr id="26654" name="Line 30"/>
              <p:cNvSpPr>
                <a:spLocks noChangeShapeType="1"/>
              </p:cNvSpPr>
              <p:nvPr/>
            </p:nvSpPr>
            <p:spPr bwMode="auto">
              <a:xfrm flipV="1">
                <a:off x="1628" y="1868"/>
                <a:ext cx="0" cy="240"/>
              </a:xfrm>
              <a:prstGeom prst="line">
                <a:avLst/>
              </a:prstGeom>
              <a:noFill/>
              <a:ln w="19050">
                <a:solidFill>
                  <a:schemeClr val="tx2"/>
                </a:solidFill>
                <a:round/>
                <a:headEnd/>
                <a:tailEnd type="none" w="lg" len="med"/>
              </a:ln>
            </p:spPr>
            <p:txBody>
              <a:bodyPr wrap="none" lIns="45720" rIns="45720" anchor="ctr">
                <a:spAutoFit/>
              </a:bodyPr>
              <a:lstStyle/>
              <a:p>
                <a:pPr>
                  <a:lnSpc>
                    <a:spcPct val="90000"/>
                  </a:lnSpc>
                </a:pPr>
                <a:endParaRPr lang="en-US" sz="1800">
                  <a:solidFill>
                    <a:srgbClr val="000066"/>
                  </a:solidFill>
                  <a:latin typeface="Arial" charset="0"/>
                </a:endParaRPr>
              </a:p>
            </p:txBody>
          </p:sp>
          <p:sp>
            <p:nvSpPr>
              <p:cNvPr id="26655" name="AutoShape 31"/>
              <p:cNvSpPr>
                <a:spLocks noChangeArrowheads="1"/>
              </p:cNvSpPr>
              <p:nvPr/>
            </p:nvSpPr>
            <p:spPr bwMode="auto">
              <a:xfrm>
                <a:off x="1292" y="2060"/>
                <a:ext cx="672" cy="538"/>
              </a:xfrm>
              <a:prstGeom prst="triangle">
                <a:avLst>
                  <a:gd name="adj" fmla="val 50000"/>
                </a:avLst>
              </a:prstGeom>
              <a:solidFill>
                <a:schemeClr val="accent2"/>
              </a:solidFill>
              <a:ln w="19050">
                <a:solidFill>
                  <a:schemeClr val="accent1"/>
                </a:solidFill>
                <a:miter lim="800000"/>
                <a:headEnd/>
                <a:tailEnd type="none" w="lg" len="med"/>
              </a:ln>
            </p:spPr>
            <p:txBody>
              <a:bodyPr wrap="none" lIns="45720" rIns="45720" anchor="ctr"/>
              <a:lstStyle/>
              <a:p>
                <a:pPr algn="ctr">
                  <a:lnSpc>
                    <a:spcPct val="90000"/>
                  </a:lnSpc>
                </a:pPr>
                <a:r>
                  <a:rPr lang="en-US" sz="1800">
                    <a:solidFill>
                      <a:srgbClr val="000066"/>
                    </a:solidFill>
                    <a:latin typeface="Arial" charset="0"/>
                  </a:rPr>
                  <a:t>k</a:t>
                </a:r>
                <a:r>
                  <a:rPr lang="en-US" sz="1800" baseline="-25000">
                    <a:solidFill>
                      <a:srgbClr val="000066"/>
                    </a:solidFill>
                    <a:latin typeface="Arial" charset="0"/>
                  </a:rPr>
                  <a:t>r</a:t>
                </a:r>
              </a:p>
            </p:txBody>
          </p:sp>
        </p:grpSp>
        <p:sp>
          <p:nvSpPr>
            <p:cNvPr id="26639" name="Text Box 32"/>
            <p:cNvSpPr txBox="1">
              <a:spLocks noChangeArrowheads="1"/>
            </p:cNvSpPr>
            <p:nvPr/>
          </p:nvSpPr>
          <p:spPr bwMode="auto">
            <a:xfrm>
              <a:off x="2825" y="3644"/>
              <a:ext cx="421" cy="218"/>
            </a:xfrm>
            <a:prstGeom prst="rect">
              <a:avLst/>
            </a:prstGeom>
            <a:noFill/>
            <a:ln w="19050">
              <a:noFill/>
              <a:miter lim="800000"/>
              <a:headEnd/>
              <a:tailEnd type="none" w="lg" len="med"/>
            </a:ln>
          </p:spPr>
          <p:txBody>
            <a:bodyPr wrap="none" lIns="45720" rIns="45720">
              <a:spAutoFit/>
            </a:bodyPr>
            <a:lstStyle/>
            <a:p>
              <a:pPr algn="ctr">
                <a:lnSpc>
                  <a:spcPct val="90000"/>
                </a:lnSpc>
              </a:pPr>
              <a:r>
                <a:rPr lang="en-US" sz="1800">
                  <a:solidFill>
                    <a:srgbClr val="000066"/>
                  </a:solidFill>
                  <a:latin typeface="Arial" charset="0"/>
                  <a:sym typeface="Symbol" pitchFamily="18" charset="2"/>
                </a:rPr>
                <a:t>    </a:t>
              </a:r>
            </a:p>
          </p:txBody>
        </p:sp>
        <p:sp>
          <p:nvSpPr>
            <p:cNvPr id="26640" name="Line 33"/>
            <p:cNvSpPr>
              <a:spLocks noChangeShapeType="1"/>
            </p:cNvSpPr>
            <p:nvPr/>
          </p:nvSpPr>
          <p:spPr bwMode="auto">
            <a:xfrm flipV="1">
              <a:off x="1148" y="2684"/>
              <a:ext cx="432" cy="816"/>
            </a:xfrm>
            <a:prstGeom prst="line">
              <a:avLst/>
            </a:prstGeom>
            <a:noFill/>
            <a:ln w="19050">
              <a:solidFill>
                <a:schemeClr val="tx2"/>
              </a:solidFill>
              <a:round/>
              <a:headEnd/>
              <a:tailEnd type="none" w="lg" len="med"/>
            </a:ln>
          </p:spPr>
          <p:txBody>
            <a:bodyPr lIns="45720" rIns="45720" anchor="ctr">
              <a:spAutoFit/>
            </a:bodyPr>
            <a:lstStyle/>
            <a:p>
              <a:pPr>
                <a:lnSpc>
                  <a:spcPct val="90000"/>
                </a:lnSpc>
              </a:pPr>
              <a:endParaRPr lang="en-US" sz="1800">
                <a:solidFill>
                  <a:srgbClr val="000066"/>
                </a:solidFill>
                <a:latin typeface="Arial" charset="0"/>
              </a:endParaRPr>
            </a:p>
          </p:txBody>
        </p:sp>
        <p:sp>
          <p:nvSpPr>
            <p:cNvPr id="26641" name="Line 34"/>
            <p:cNvSpPr>
              <a:spLocks noChangeShapeType="1"/>
            </p:cNvSpPr>
            <p:nvPr/>
          </p:nvSpPr>
          <p:spPr bwMode="auto">
            <a:xfrm flipV="1">
              <a:off x="1148" y="2684"/>
              <a:ext cx="1392" cy="816"/>
            </a:xfrm>
            <a:prstGeom prst="line">
              <a:avLst/>
            </a:prstGeom>
            <a:noFill/>
            <a:ln w="19050">
              <a:solidFill>
                <a:schemeClr val="tx2"/>
              </a:solidFill>
              <a:round/>
              <a:headEnd/>
              <a:tailEnd type="none" w="lg" len="med"/>
            </a:ln>
          </p:spPr>
          <p:txBody>
            <a:bodyPr lIns="45720" rIns="45720" anchor="ctr">
              <a:spAutoFit/>
            </a:bodyPr>
            <a:lstStyle/>
            <a:p>
              <a:pPr>
                <a:lnSpc>
                  <a:spcPct val="90000"/>
                </a:lnSpc>
              </a:pPr>
              <a:endParaRPr lang="en-US" sz="1800">
                <a:solidFill>
                  <a:srgbClr val="000066"/>
                </a:solidFill>
                <a:latin typeface="Arial" charset="0"/>
              </a:endParaRPr>
            </a:p>
          </p:txBody>
        </p:sp>
        <p:sp>
          <p:nvSpPr>
            <p:cNvPr id="26642" name="Line 35"/>
            <p:cNvSpPr>
              <a:spLocks noChangeShapeType="1"/>
            </p:cNvSpPr>
            <p:nvPr/>
          </p:nvSpPr>
          <p:spPr bwMode="auto">
            <a:xfrm flipV="1">
              <a:off x="1148" y="2636"/>
              <a:ext cx="2736" cy="864"/>
            </a:xfrm>
            <a:prstGeom prst="line">
              <a:avLst/>
            </a:prstGeom>
            <a:noFill/>
            <a:ln w="19050">
              <a:solidFill>
                <a:schemeClr val="tx2"/>
              </a:solidFill>
              <a:round/>
              <a:headEnd/>
              <a:tailEnd type="none" w="lg" len="med"/>
            </a:ln>
          </p:spPr>
          <p:txBody>
            <a:bodyPr lIns="45720" rIns="45720" anchor="ctr">
              <a:spAutoFit/>
            </a:bodyPr>
            <a:lstStyle/>
            <a:p>
              <a:pPr>
                <a:lnSpc>
                  <a:spcPct val="90000"/>
                </a:lnSpc>
              </a:pPr>
              <a:endParaRPr lang="en-US" sz="1800">
                <a:solidFill>
                  <a:srgbClr val="000066"/>
                </a:solidFill>
                <a:latin typeface="Arial" charset="0"/>
              </a:endParaRPr>
            </a:p>
          </p:txBody>
        </p:sp>
        <p:sp>
          <p:nvSpPr>
            <p:cNvPr id="26643" name="Line 36"/>
            <p:cNvSpPr>
              <a:spLocks noChangeShapeType="1"/>
            </p:cNvSpPr>
            <p:nvPr/>
          </p:nvSpPr>
          <p:spPr bwMode="auto">
            <a:xfrm flipV="1">
              <a:off x="1532" y="2684"/>
              <a:ext cx="144" cy="816"/>
            </a:xfrm>
            <a:prstGeom prst="line">
              <a:avLst/>
            </a:prstGeom>
            <a:noFill/>
            <a:ln w="19050">
              <a:solidFill>
                <a:schemeClr val="tx2"/>
              </a:solidFill>
              <a:round/>
              <a:headEnd/>
              <a:tailEnd type="none" w="lg" len="med"/>
            </a:ln>
          </p:spPr>
          <p:txBody>
            <a:bodyPr lIns="45720" rIns="45720" anchor="ctr">
              <a:spAutoFit/>
            </a:bodyPr>
            <a:lstStyle/>
            <a:p>
              <a:pPr>
                <a:lnSpc>
                  <a:spcPct val="90000"/>
                </a:lnSpc>
              </a:pPr>
              <a:endParaRPr lang="en-US" sz="1800">
                <a:solidFill>
                  <a:srgbClr val="000066"/>
                </a:solidFill>
                <a:latin typeface="Arial" charset="0"/>
              </a:endParaRPr>
            </a:p>
          </p:txBody>
        </p:sp>
        <p:sp>
          <p:nvSpPr>
            <p:cNvPr id="26644" name="Line 37"/>
            <p:cNvSpPr>
              <a:spLocks noChangeShapeType="1"/>
            </p:cNvSpPr>
            <p:nvPr/>
          </p:nvSpPr>
          <p:spPr bwMode="auto">
            <a:xfrm flipV="1">
              <a:off x="1532" y="2684"/>
              <a:ext cx="1104" cy="816"/>
            </a:xfrm>
            <a:prstGeom prst="line">
              <a:avLst/>
            </a:prstGeom>
            <a:noFill/>
            <a:ln w="19050">
              <a:solidFill>
                <a:schemeClr val="tx2"/>
              </a:solidFill>
              <a:round/>
              <a:headEnd/>
              <a:tailEnd type="none" w="lg" len="med"/>
            </a:ln>
          </p:spPr>
          <p:txBody>
            <a:bodyPr lIns="45720" rIns="45720" anchor="ctr">
              <a:spAutoFit/>
            </a:bodyPr>
            <a:lstStyle/>
            <a:p>
              <a:pPr>
                <a:lnSpc>
                  <a:spcPct val="90000"/>
                </a:lnSpc>
              </a:pPr>
              <a:endParaRPr lang="en-US" sz="1800">
                <a:solidFill>
                  <a:srgbClr val="000066"/>
                </a:solidFill>
                <a:latin typeface="Arial" charset="0"/>
              </a:endParaRPr>
            </a:p>
          </p:txBody>
        </p:sp>
        <p:sp>
          <p:nvSpPr>
            <p:cNvPr id="26645" name="Line 38"/>
            <p:cNvSpPr>
              <a:spLocks noChangeShapeType="1"/>
            </p:cNvSpPr>
            <p:nvPr/>
          </p:nvSpPr>
          <p:spPr bwMode="auto">
            <a:xfrm flipV="1">
              <a:off x="1532" y="2684"/>
              <a:ext cx="1776" cy="816"/>
            </a:xfrm>
            <a:prstGeom prst="line">
              <a:avLst/>
            </a:prstGeom>
            <a:noFill/>
            <a:ln w="19050">
              <a:solidFill>
                <a:schemeClr val="tx2"/>
              </a:solidFill>
              <a:round/>
              <a:headEnd/>
              <a:tailEnd type="none" w="lg" len="med"/>
            </a:ln>
          </p:spPr>
          <p:txBody>
            <a:bodyPr lIns="45720" rIns="45720" anchor="ctr">
              <a:spAutoFit/>
            </a:bodyPr>
            <a:lstStyle/>
            <a:p>
              <a:pPr>
                <a:lnSpc>
                  <a:spcPct val="90000"/>
                </a:lnSpc>
              </a:pPr>
              <a:endParaRPr lang="en-US" sz="1800">
                <a:solidFill>
                  <a:srgbClr val="000066"/>
                </a:solidFill>
                <a:latin typeface="Arial" charset="0"/>
              </a:endParaRPr>
            </a:p>
          </p:txBody>
        </p:sp>
        <p:sp>
          <p:nvSpPr>
            <p:cNvPr id="26646" name="Line 39"/>
            <p:cNvSpPr>
              <a:spLocks noChangeShapeType="1"/>
            </p:cNvSpPr>
            <p:nvPr/>
          </p:nvSpPr>
          <p:spPr bwMode="auto">
            <a:xfrm flipV="1">
              <a:off x="1916" y="2684"/>
              <a:ext cx="768" cy="816"/>
            </a:xfrm>
            <a:prstGeom prst="line">
              <a:avLst/>
            </a:prstGeom>
            <a:noFill/>
            <a:ln w="19050">
              <a:solidFill>
                <a:schemeClr val="tx2"/>
              </a:solidFill>
              <a:round/>
              <a:headEnd/>
              <a:tailEnd type="none" w="lg" len="med"/>
            </a:ln>
          </p:spPr>
          <p:txBody>
            <a:bodyPr lIns="45720" rIns="45720" anchor="ctr">
              <a:spAutoFit/>
            </a:bodyPr>
            <a:lstStyle/>
            <a:p>
              <a:pPr>
                <a:lnSpc>
                  <a:spcPct val="90000"/>
                </a:lnSpc>
              </a:pPr>
              <a:endParaRPr lang="en-US" sz="1800">
                <a:solidFill>
                  <a:srgbClr val="000066"/>
                </a:solidFill>
                <a:latin typeface="Arial" charset="0"/>
              </a:endParaRPr>
            </a:p>
          </p:txBody>
        </p:sp>
        <p:sp>
          <p:nvSpPr>
            <p:cNvPr id="26647" name="Line 40"/>
            <p:cNvSpPr>
              <a:spLocks noChangeShapeType="1"/>
            </p:cNvSpPr>
            <p:nvPr/>
          </p:nvSpPr>
          <p:spPr bwMode="auto">
            <a:xfrm flipV="1">
              <a:off x="1916" y="2684"/>
              <a:ext cx="1536" cy="816"/>
            </a:xfrm>
            <a:prstGeom prst="line">
              <a:avLst/>
            </a:prstGeom>
            <a:noFill/>
            <a:ln w="19050">
              <a:solidFill>
                <a:schemeClr val="tx2"/>
              </a:solidFill>
              <a:round/>
              <a:headEnd/>
              <a:tailEnd type="none" w="lg" len="med"/>
            </a:ln>
          </p:spPr>
          <p:txBody>
            <a:bodyPr lIns="45720" rIns="45720" anchor="ctr">
              <a:spAutoFit/>
            </a:bodyPr>
            <a:lstStyle/>
            <a:p>
              <a:pPr>
                <a:lnSpc>
                  <a:spcPct val="90000"/>
                </a:lnSpc>
              </a:pPr>
              <a:endParaRPr lang="en-US" sz="1800">
                <a:solidFill>
                  <a:srgbClr val="000066"/>
                </a:solidFill>
                <a:latin typeface="Arial" charset="0"/>
              </a:endParaRPr>
            </a:p>
          </p:txBody>
        </p:sp>
        <p:sp>
          <p:nvSpPr>
            <p:cNvPr id="26648" name="Line 41"/>
            <p:cNvSpPr>
              <a:spLocks noChangeShapeType="1"/>
            </p:cNvSpPr>
            <p:nvPr/>
          </p:nvSpPr>
          <p:spPr bwMode="auto">
            <a:xfrm flipV="1">
              <a:off x="1916" y="2636"/>
              <a:ext cx="2304" cy="864"/>
            </a:xfrm>
            <a:prstGeom prst="line">
              <a:avLst/>
            </a:prstGeom>
            <a:noFill/>
            <a:ln w="19050">
              <a:solidFill>
                <a:schemeClr val="tx2"/>
              </a:solidFill>
              <a:round/>
              <a:headEnd/>
              <a:tailEnd type="none" w="lg" len="med"/>
            </a:ln>
          </p:spPr>
          <p:txBody>
            <a:bodyPr lIns="45720" rIns="45720" anchor="ctr">
              <a:spAutoFit/>
            </a:bodyPr>
            <a:lstStyle/>
            <a:p>
              <a:pPr>
                <a:lnSpc>
                  <a:spcPct val="90000"/>
                </a:lnSpc>
              </a:pPr>
              <a:endParaRPr lang="en-US" sz="1800">
                <a:solidFill>
                  <a:srgbClr val="000066"/>
                </a:solidFill>
                <a:latin typeface="Arial" charset="0"/>
              </a:endParaRPr>
            </a:p>
          </p:txBody>
        </p:sp>
        <p:sp>
          <p:nvSpPr>
            <p:cNvPr id="26649" name="Line 42"/>
            <p:cNvSpPr>
              <a:spLocks noChangeShapeType="1"/>
            </p:cNvSpPr>
            <p:nvPr/>
          </p:nvSpPr>
          <p:spPr bwMode="auto">
            <a:xfrm flipV="1">
              <a:off x="4220" y="2636"/>
              <a:ext cx="96" cy="864"/>
            </a:xfrm>
            <a:prstGeom prst="line">
              <a:avLst/>
            </a:prstGeom>
            <a:noFill/>
            <a:ln w="19050">
              <a:solidFill>
                <a:schemeClr val="tx2"/>
              </a:solidFill>
              <a:round/>
              <a:headEnd/>
              <a:tailEnd type="none" w="lg" len="med"/>
            </a:ln>
          </p:spPr>
          <p:txBody>
            <a:bodyPr lIns="45720" rIns="45720" anchor="ctr">
              <a:spAutoFit/>
            </a:bodyPr>
            <a:lstStyle/>
            <a:p>
              <a:pPr>
                <a:lnSpc>
                  <a:spcPct val="90000"/>
                </a:lnSpc>
              </a:pPr>
              <a:endParaRPr lang="en-US" sz="1800">
                <a:solidFill>
                  <a:srgbClr val="000066"/>
                </a:solidFill>
                <a:latin typeface="Arial" charset="0"/>
              </a:endParaRPr>
            </a:p>
          </p:txBody>
        </p:sp>
        <p:sp>
          <p:nvSpPr>
            <p:cNvPr id="26650" name="Line 43"/>
            <p:cNvSpPr>
              <a:spLocks noChangeShapeType="1"/>
            </p:cNvSpPr>
            <p:nvPr/>
          </p:nvSpPr>
          <p:spPr bwMode="auto">
            <a:xfrm flipH="1" flipV="1">
              <a:off x="3596" y="2636"/>
              <a:ext cx="624" cy="864"/>
            </a:xfrm>
            <a:prstGeom prst="line">
              <a:avLst/>
            </a:prstGeom>
            <a:noFill/>
            <a:ln w="19050">
              <a:solidFill>
                <a:schemeClr val="tx2"/>
              </a:solidFill>
              <a:round/>
              <a:headEnd/>
              <a:tailEnd type="none" w="lg" len="med"/>
            </a:ln>
          </p:spPr>
          <p:txBody>
            <a:bodyPr lIns="45720" rIns="45720" anchor="ctr">
              <a:spAutoFit/>
            </a:bodyPr>
            <a:lstStyle/>
            <a:p>
              <a:pPr>
                <a:lnSpc>
                  <a:spcPct val="90000"/>
                </a:lnSpc>
              </a:pPr>
              <a:endParaRPr lang="en-US" sz="1800">
                <a:solidFill>
                  <a:srgbClr val="000066"/>
                </a:solidFill>
                <a:latin typeface="Arial" charset="0"/>
              </a:endParaRPr>
            </a:p>
          </p:txBody>
        </p:sp>
        <p:sp>
          <p:nvSpPr>
            <p:cNvPr id="26651" name="Line 44"/>
            <p:cNvSpPr>
              <a:spLocks noChangeShapeType="1"/>
            </p:cNvSpPr>
            <p:nvPr/>
          </p:nvSpPr>
          <p:spPr bwMode="auto">
            <a:xfrm flipH="1" flipV="1">
              <a:off x="2780" y="2684"/>
              <a:ext cx="1440" cy="816"/>
            </a:xfrm>
            <a:prstGeom prst="line">
              <a:avLst/>
            </a:prstGeom>
            <a:noFill/>
            <a:ln w="19050">
              <a:solidFill>
                <a:schemeClr val="tx2"/>
              </a:solidFill>
              <a:round/>
              <a:headEnd/>
              <a:tailEnd type="none" w="lg" len="med"/>
            </a:ln>
          </p:spPr>
          <p:txBody>
            <a:bodyPr lIns="45720" rIns="45720" anchor="ctr">
              <a:spAutoFit/>
            </a:bodyPr>
            <a:lstStyle/>
            <a:p>
              <a:pPr>
                <a:lnSpc>
                  <a:spcPct val="90000"/>
                </a:lnSpc>
              </a:pPr>
              <a:endParaRPr lang="en-US" sz="1800">
                <a:solidFill>
                  <a:srgbClr val="000066"/>
                </a:solidFill>
                <a:latin typeface="Arial" charset="0"/>
              </a:endParaRPr>
            </a:p>
          </p:txBody>
        </p:sp>
        <p:sp>
          <p:nvSpPr>
            <p:cNvPr id="26652" name="Text Box 45"/>
            <p:cNvSpPr txBox="1">
              <a:spLocks noChangeArrowheads="1"/>
            </p:cNvSpPr>
            <p:nvPr/>
          </p:nvSpPr>
          <p:spPr bwMode="auto">
            <a:xfrm>
              <a:off x="3209" y="2300"/>
              <a:ext cx="421" cy="218"/>
            </a:xfrm>
            <a:prstGeom prst="rect">
              <a:avLst/>
            </a:prstGeom>
            <a:noFill/>
            <a:ln w="19050">
              <a:noFill/>
              <a:miter lim="800000"/>
              <a:headEnd/>
              <a:tailEnd type="none" w="lg" len="med"/>
            </a:ln>
          </p:spPr>
          <p:txBody>
            <a:bodyPr wrap="none" lIns="45720" rIns="45720">
              <a:spAutoFit/>
            </a:bodyPr>
            <a:lstStyle/>
            <a:p>
              <a:pPr algn="ctr">
                <a:lnSpc>
                  <a:spcPct val="90000"/>
                </a:lnSpc>
              </a:pPr>
              <a:r>
                <a:rPr lang="en-US" sz="1800">
                  <a:solidFill>
                    <a:srgbClr val="000066"/>
                  </a:solidFill>
                  <a:latin typeface="Arial" charset="0"/>
                  <a:sym typeface="Symbol" pitchFamily="18" charset="2"/>
                </a:rPr>
                <a:t>    </a:t>
              </a:r>
            </a:p>
          </p:txBody>
        </p:sp>
        <p:sp>
          <p:nvSpPr>
            <p:cNvPr id="26653" name="Text Box 46"/>
            <p:cNvSpPr txBox="1">
              <a:spLocks noChangeArrowheads="1"/>
            </p:cNvSpPr>
            <p:nvPr/>
          </p:nvSpPr>
          <p:spPr bwMode="auto">
            <a:xfrm>
              <a:off x="4604" y="2876"/>
              <a:ext cx="752" cy="374"/>
            </a:xfrm>
            <a:prstGeom prst="rect">
              <a:avLst/>
            </a:prstGeom>
            <a:noFill/>
            <a:ln w="19050">
              <a:noFill/>
              <a:miter lim="800000"/>
              <a:headEnd/>
              <a:tailEnd type="none" w="lg" len="med"/>
            </a:ln>
          </p:spPr>
          <p:txBody>
            <a:bodyPr wrap="none" lIns="45720" rIns="45720">
              <a:spAutoFit/>
            </a:bodyPr>
            <a:lstStyle/>
            <a:p>
              <a:pPr>
                <a:lnSpc>
                  <a:spcPct val="90000"/>
                </a:lnSpc>
              </a:pPr>
              <a:r>
                <a:rPr lang="en-US" sz="1800">
                  <a:solidFill>
                    <a:srgbClr val="000066"/>
                  </a:solidFill>
                  <a:latin typeface="Arial" charset="0"/>
                </a:rPr>
                <a:t>Key-Value</a:t>
              </a:r>
            </a:p>
            <a:p>
              <a:pPr>
                <a:lnSpc>
                  <a:spcPct val="90000"/>
                </a:lnSpc>
              </a:pPr>
              <a:r>
                <a:rPr lang="en-US" sz="1800">
                  <a:solidFill>
                    <a:srgbClr val="000066"/>
                  </a:solidFill>
                  <a:latin typeface="Arial" charset="0"/>
                </a:rPr>
                <a:t>Pairs</a:t>
              </a:r>
            </a:p>
          </p:txBody>
        </p:sp>
      </p:grpSp>
      <p:sp>
        <p:nvSpPr>
          <p:cNvPr id="365615" name="Rectangle 47"/>
          <p:cNvSpPr>
            <a:spLocks noChangeArrowheads="1"/>
          </p:cNvSpPr>
          <p:nvPr/>
        </p:nvSpPr>
        <p:spPr bwMode="auto">
          <a:xfrm>
            <a:off x="4724681" y="6310887"/>
            <a:ext cx="4099857" cy="483862"/>
          </a:xfrm>
          <a:prstGeom prst="rect">
            <a:avLst/>
          </a:prstGeom>
          <a:noFill/>
          <a:ln w="19050">
            <a:noFill/>
            <a:miter lim="800000"/>
            <a:headEnd/>
            <a:tailEnd type="none" w="lg" len="med"/>
          </a:ln>
          <a:effectLst/>
        </p:spPr>
        <p:txBody>
          <a:bodyPr lIns="45462" tIns="45462" rIns="45462" bIns="45462">
            <a:spAutoFit/>
          </a:bodyPr>
          <a:lstStyle/>
          <a:p>
            <a:pPr>
              <a:lnSpc>
                <a:spcPct val="90000"/>
              </a:lnSpc>
              <a:defRPr/>
            </a:pPr>
            <a:r>
              <a:rPr lang="en-US" sz="1400" b="0" dirty="0">
                <a:solidFill>
                  <a:srgbClr val="003300"/>
                </a:solidFill>
                <a:effectLst>
                  <a:outerShdw blurRad="38100" dist="38100" dir="2700000" algn="tl">
                    <a:srgbClr val="C0C0C0"/>
                  </a:outerShdw>
                </a:effectLst>
                <a:latin typeface="Arial" charset="0"/>
              </a:rPr>
              <a:t>Dean &amp; </a:t>
            </a:r>
            <a:r>
              <a:rPr lang="en-US" sz="1400" b="0" dirty="0" err="1">
                <a:solidFill>
                  <a:srgbClr val="003300"/>
                </a:solidFill>
                <a:effectLst>
                  <a:outerShdw blurRad="38100" dist="38100" dir="2700000" algn="tl">
                    <a:srgbClr val="C0C0C0"/>
                  </a:outerShdw>
                </a:effectLst>
                <a:latin typeface="Arial" charset="0"/>
              </a:rPr>
              <a:t>Ghemawat</a:t>
            </a:r>
            <a:r>
              <a:rPr lang="en-US" sz="1400" b="0" dirty="0">
                <a:solidFill>
                  <a:srgbClr val="003300"/>
                </a:solidFill>
                <a:effectLst>
                  <a:outerShdw blurRad="38100" dist="38100" dir="2700000" algn="tl">
                    <a:srgbClr val="C0C0C0"/>
                  </a:outerShdw>
                </a:effectLst>
                <a:latin typeface="Arial" charset="0"/>
              </a:rPr>
              <a:t>: “</a:t>
            </a:r>
            <a:r>
              <a:rPr lang="en-US" sz="1400" b="0" dirty="0" err="1">
                <a:solidFill>
                  <a:srgbClr val="003300"/>
                </a:solidFill>
                <a:effectLst>
                  <a:outerShdw blurRad="38100" dist="38100" dir="2700000" algn="tl">
                    <a:srgbClr val="C0C0C0"/>
                  </a:outerShdw>
                </a:effectLst>
                <a:latin typeface="Arial" charset="0"/>
              </a:rPr>
              <a:t>MapReduce</a:t>
            </a:r>
            <a:r>
              <a:rPr lang="en-US" sz="1400" b="0" dirty="0">
                <a:solidFill>
                  <a:srgbClr val="003300"/>
                </a:solidFill>
                <a:effectLst>
                  <a:outerShdw blurRad="38100" dist="38100" dir="2700000" algn="tl">
                    <a:srgbClr val="C0C0C0"/>
                  </a:outerShdw>
                </a:effectLst>
                <a:latin typeface="Arial" charset="0"/>
              </a:rPr>
              <a:t>: Simplified Data Processing on Large Clusters”, OSDI 2004</a:t>
            </a:r>
          </a:p>
        </p:txBody>
      </p:sp>
    </p:spTree>
    <p:extLst>
      <p:ext uri="{BB962C8B-B14F-4D97-AF65-F5344CB8AC3E}">
        <p14:creationId xmlns:p14="http://schemas.microsoft.com/office/powerpoint/2010/main" val="2100452477"/>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7" name="Shape 1397"/>
          <p:cNvSpPr>
            <a:spLocks noGrp="1"/>
          </p:cNvSpPr>
          <p:nvPr>
            <p:ph type="title"/>
          </p:nvPr>
        </p:nvSpPr>
        <p:spPr>
          <a:xfrm>
            <a:off x="405376" y="248176"/>
            <a:ext cx="8716368" cy="780911"/>
          </a:xfrm>
          <a:prstGeom prst="rect">
            <a:avLst/>
          </a:prstGeom>
        </p:spPr>
        <p:txBody>
          <a:bodyPr/>
          <a:lstStyle/>
          <a:p>
            <a:r>
              <a:t>Cluster Programming Model</a:t>
            </a:r>
          </a:p>
        </p:txBody>
      </p:sp>
      <p:sp>
        <p:nvSpPr>
          <p:cNvPr id="1398" name="Shape 1398"/>
          <p:cNvSpPr>
            <a:spLocks noGrp="1"/>
          </p:cNvSpPr>
          <p:nvPr>
            <p:ph type="body" sz="half" idx="1"/>
          </p:nvPr>
        </p:nvSpPr>
        <p:spPr>
          <a:xfrm>
            <a:off x="290984" y="1367851"/>
            <a:ext cx="4281085" cy="5076702"/>
          </a:xfrm>
          <a:prstGeom prst="rect">
            <a:avLst/>
          </a:prstGeom>
        </p:spPr>
        <p:txBody>
          <a:bodyPr/>
          <a:lstStyle/>
          <a:p>
            <a:pPr marL="738976" lvl="1" indent="-243167">
              <a:spcBef>
                <a:spcPts val="501"/>
              </a:spcBef>
              <a:buClr>
                <a:srgbClr val="660033"/>
              </a:buClr>
              <a:buFont typeface="Wingdings"/>
              <a:defRPr sz="1800">
                <a:solidFill>
                  <a:srgbClr val="000066"/>
                </a:solidFill>
                <a:effectLst/>
              </a:defRPr>
            </a:pPr>
            <a:r>
              <a:t>Application programs written in terms of high-level operations on data</a:t>
            </a:r>
          </a:p>
          <a:p>
            <a:pPr marL="738976" lvl="1" indent="-243167">
              <a:spcBef>
                <a:spcPts val="501"/>
              </a:spcBef>
              <a:buClr>
                <a:srgbClr val="660033"/>
              </a:buClr>
              <a:buFont typeface="Wingdings"/>
              <a:defRPr sz="1800">
                <a:solidFill>
                  <a:srgbClr val="000066"/>
                </a:solidFill>
                <a:effectLst/>
              </a:defRPr>
            </a:pPr>
            <a:r>
              <a:t>Runtime system controls scheduling, load balancing, …</a:t>
            </a:r>
          </a:p>
          <a:p>
            <a:pPr>
              <a:spcBef>
                <a:spcPts val="1302"/>
              </a:spcBef>
              <a:defRPr sz="2200"/>
            </a:pPr>
            <a:r>
              <a:t>Scaling Challenges</a:t>
            </a:r>
          </a:p>
          <a:p>
            <a:pPr marL="738976" lvl="1" indent="-243167">
              <a:spcBef>
                <a:spcPts val="501"/>
              </a:spcBef>
              <a:buClr>
                <a:srgbClr val="660033"/>
              </a:buClr>
              <a:buFont typeface="Wingdings"/>
              <a:defRPr sz="1800">
                <a:solidFill>
                  <a:srgbClr val="000066"/>
                </a:solidFill>
                <a:effectLst/>
              </a:defRPr>
            </a:pPr>
            <a:r>
              <a:t>Centralized scheduler forms bottleneck</a:t>
            </a:r>
          </a:p>
          <a:p>
            <a:pPr marL="738976" lvl="1" indent="-243167">
              <a:spcBef>
                <a:spcPts val="501"/>
              </a:spcBef>
              <a:buClr>
                <a:srgbClr val="660033"/>
              </a:buClr>
              <a:buFont typeface="Wingdings"/>
              <a:defRPr sz="1800">
                <a:solidFill>
                  <a:srgbClr val="000066"/>
                </a:solidFill>
                <a:effectLst/>
              </a:defRPr>
            </a:pPr>
            <a:r>
              <a:t>Copying to/from disk very costly</a:t>
            </a:r>
          </a:p>
          <a:p>
            <a:pPr marL="738976" lvl="1" indent="-243167">
              <a:spcBef>
                <a:spcPts val="501"/>
              </a:spcBef>
              <a:buClr>
                <a:srgbClr val="660033"/>
              </a:buClr>
              <a:buFont typeface="Wingdings"/>
              <a:defRPr sz="1800">
                <a:solidFill>
                  <a:srgbClr val="000066"/>
                </a:solidFill>
                <a:effectLst/>
              </a:defRPr>
            </a:pPr>
            <a:r>
              <a:t>Hard to limit data movement</a:t>
            </a:r>
          </a:p>
          <a:p>
            <a:pPr marL="1138465" lvl="2" indent="-236855">
              <a:lnSpc>
                <a:spcPct val="107000"/>
              </a:lnSpc>
              <a:spcBef>
                <a:spcPts val="100"/>
              </a:spcBef>
              <a:buClr>
                <a:srgbClr val="005400"/>
              </a:buClr>
              <a:buFont typeface="Wingdings"/>
              <a:defRPr sz="1600" b="0">
                <a:solidFill>
                  <a:srgbClr val="000099"/>
                </a:solidFill>
                <a:effectLst/>
              </a:defRPr>
            </a:pPr>
            <a:r>
              <a:t>Significant performance factor</a:t>
            </a:r>
          </a:p>
        </p:txBody>
      </p:sp>
      <p:sp>
        <p:nvSpPr>
          <p:cNvPr id="1399" name="Shape 1399"/>
          <p:cNvSpPr/>
          <p:nvPr/>
        </p:nvSpPr>
        <p:spPr>
          <a:xfrm>
            <a:off x="6708567" y="2600379"/>
            <a:ext cx="1526120" cy="76342"/>
          </a:xfrm>
          <a:prstGeom prst="rect">
            <a:avLst/>
          </a:prstGeom>
          <a:solidFill>
            <a:srgbClr val="990000"/>
          </a:solidFill>
          <a:ln w="19050">
            <a:noFill/>
            <a:miter/>
          </a:ln>
        </p:spPr>
        <p:txBody>
          <a:bodyPr lIns="45466" tIns="45467" rIns="45466" bIns="45467" anchor="ctr"/>
          <a:lstStyle/>
          <a:p>
            <a:pPr>
              <a:defRPr>
                <a:latin typeface="Arial"/>
                <a:ea typeface="Arial"/>
                <a:cs typeface="Arial"/>
                <a:sym typeface="Arial"/>
              </a:defRPr>
            </a:pPr>
            <a:endParaRPr/>
          </a:p>
        </p:txBody>
      </p:sp>
      <p:grpSp>
        <p:nvGrpSpPr>
          <p:cNvPr id="1402" name="Group 1402"/>
          <p:cNvGrpSpPr/>
          <p:nvPr/>
        </p:nvGrpSpPr>
        <p:grpSpPr>
          <a:xfrm>
            <a:off x="6784941" y="3592814"/>
            <a:ext cx="1416431" cy="523259"/>
            <a:chOff x="0" y="-1"/>
            <a:chExt cx="1414463" cy="522289"/>
          </a:xfrm>
        </p:grpSpPr>
        <p:sp>
          <p:nvSpPr>
            <p:cNvPr id="1400" name="Shape 1400"/>
            <p:cNvSpPr/>
            <p:nvPr/>
          </p:nvSpPr>
          <p:spPr>
            <a:xfrm>
              <a:off x="0" y="-1"/>
              <a:ext cx="1414463" cy="522289"/>
            </a:xfrm>
            <a:prstGeom prst="rect">
              <a:avLst/>
            </a:prstGeom>
            <a:solidFill>
              <a:srgbClr val="CCFFCC"/>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1401" name="Shape 1401"/>
            <p:cNvSpPr/>
            <p:nvPr/>
          </p:nvSpPr>
          <p:spPr>
            <a:xfrm>
              <a:off x="194203" y="92182"/>
              <a:ext cx="1026055" cy="3379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lgn="ctr">
                <a:defRPr sz="1600">
                  <a:latin typeface="Arial"/>
                  <a:ea typeface="Arial"/>
                  <a:cs typeface="Arial"/>
                  <a:sym typeface="Arial"/>
                </a:defRPr>
              </a:lvl1pPr>
            </a:lstStyle>
            <a:p>
              <a:r>
                <a:t>Hardware</a:t>
              </a:r>
            </a:p>
          </p:txBody>
        </p:sp>
      </p:grpSp>
      <p:sp>
        <p:nvSpPr>
          <p:cNvPr id="1403" name="Shape 1403"/>
          <p:cNvSpPr/>
          <p:nvPr/>
        </p:nvSpPr>
        <p:spPr>
          <a:xfrm>
            <a:off x="4688779" y="2341203"/>
            <a:ext cx="1943550" cy="523359"/>
          </a:xfrm>
          <a:prstGeom prst="rect">
            <a:avLst/>
          </a:prstGeom>
          <a:ln w="12700">
            <a:miter lim="400000"/>
          </a:ln>
          <a:extLst>
            <a:ext uri="{C572A759-6A51-4108-AA02-DFA0A04FC94B}">
              <ma14:wrappingTextBoxFlag xmlns:ma14="http://schemas.microsoft.com/office/mac/drawingml/2011/main" xmlns="" val="1"/>
            </a:ext>
          </a:extLst>
        </p:spPr>
        <p:txBody>
          <a:bodyPr wrap="none" lIns="45466" tIns="45467" rIns="45466" bIns="45467">
            <a:spAutoFit/>
          </a:bodyPr>
          <a:lstStyle/>
          <a:p>
            <a:pPr algn="r">
              <a:defRPr sz="1400">
                <a:latin typeface="Arial"/>
                <a:ea typeface="Arial"/>
                <a:cs typeface="Arial"/>
                <a:sym typeface="Arial"/>
              </a:defRPr>
            </a:pPr>
            <a:r>
              <a:t>Machine-Independent</a:t>
            </a:r>
          </a:p>
          <a:p>
            <a:pPr algn="r">
              <a:defRPr sz="1400">
                <a:latin typeface="Arial"/>
                <a:ea typeface="Arial"/>
                <a:cs typeface="Arial"/>
                <a:sym typeface="Arial"/>
              </a:defRPr>
            </a:pPr>
            <a:r>
              <a:t>Programming Model</a:t>
            </a:r>
          </a:p>
        </p:txBody>
      </p:sp>
      <p:grpSp>
        <p:nvGrpSpPr>
          <p:cNvPr id="1406" name="Group 1406"/>
          <p:cNvGrpSpPr/>
          <p:nvPr/>
        </p:nvGrpSpPr>
        <p:grpSpPr>
          <a:xfrm>
            <a:off x="6937553" y="2829402"/>
            <a:ext cx="1166846" cy="675942"/>
            <a:chOff x="0" y="-1"/>
            <a:chExt cx="1165225" cy="674689"/>
          </a:xfrm>
        </p:grpSpPr>
        <p:sp>
          <p:nvSpPr>
            <p:cNvPr id="1404" name="Shape 1404"/>
            <p:cNvSpPr/>
            <p:nvPr/>
          </p:nvSpPr>
          <p:spPr>
            <a:xfrm>
              <a:off x="0" y="-1"/>
              <a:ext cx="1165225" cy="674689"/>
            </a:xfrm>
            <a:prstGeom prst="rect">
              <a:avLst/>
            </a:prstGeom>
            <a:solidFill>
              <a:srgbClr val="FFCCFF"/>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1405" name="Shape 1405"/>
            <p:cNvSpPr/>
            <p:nvPr/>
          </p:nvSpPr>
          <p:spPr>
            <a:xfrm>
              <a:off x="126712" y="45500"/>
              <a:ext cx="911800" cy="5836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sz="1600">
                  <a:latin typeface="Arial"/>
                  <a:ea typeface="Arial"/>
                  <a:cs typeface="Arial"/>
                  <a:sym typeface="Arial"/>
                </a:defRPr>
              </a:pPr>
              <a:r>
                <a:rPr dirty="0"/>
                <a:t>Runtime</a:t>
              </a:r>
            </a:p>
            <a:p>
              <a:pPr algn="ctr">
                <a:defRPr sz="1600">
                  <a:latin typeface="Arial"/>
                  <a:ea typeface="Arial"/>
                  <a:cs typeface="Arial"/>
                  <a:sym typeface="Arial"/>
                </a:defRPr>
              </a:pPr>
              <a:r>
                <a:rPr dirty="0"/>
                <a:t>System</a:t>
              </a:r>
            </a:p>
          </p:txBody>
        </p:sp>
      </p:grpSp>
      <p:grpSp>
        <p:nvGrpSpPr>
          <p:cNvPr id="1409" name="Group 1409"/>
          <p:cNvGrpSpPr/>
          <p:nvPr/>
        </p:nvGrpSpPr>
        <p:grpSpPr>
          <a:xfrm>
            <a:off x="6708635" y="1718799"/>
            <a:ext cx="1416431" cy="584773"/>
            <a:chOff x="0" y="-30701"/>
            <a:chExt cx="1414463" cy="583689"/>
          </a:xfrm>
        </p:grpSpPr>
        <p:sp>
          <p:nvSpPr>
            <p:cNvPr id="1407" name="Shape 1407"/>
            <p:cNvSpPr/>
            <p:nvPr/>
          </p:nvSpPr>
          <p:spPr>
            <a:xfrm>
              <a:off x="0" y="0"/>
              <a:ext cx="1414463" cy="522288"/>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1408" name="Shape 1408"/>
            <p:cNvSpPr/>
            <p:nvPr/>
          </p:nvSpPr>
          <p:spPr>
            <a:xfrm>
              <a:off x="103360" y="-30701"/>
              <a:ext cx="1207744" cy="5836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sz="1600">
                  <a:latin typeface="Arial"/>
                  <a:ea typeface="Arial"/>
                  <a:cs typeface="Arial"/>
                  <a:sym typeface="Arial"/>
                </a:defRPr>
              </a:pPr>
              <a:r>
                <a:t>Application</a:t>
              </a:r>
            </a:p>
            <a:p>
              <a:pPr algn="ctr">
                <a:defRPr sz="1600">
                  <a:latin typeface="Arial"/>
                  <a:ea typeface="Arial"/>
                  <a:cs typeface="Arial"/>
                  <a:sym typeface="Arial"/>
                </a:defRPr>
              </a:pPr>
              <a:r>
                <a:t>Programs</a:t>
              </a:r>
            </a:p>
          </p:txBody>
        </p:sp>
      </p:grpSp>
      <p:sp>
        <p:nvSpPr>
          <p:cNvPr id="1410" name="Shape 1410"/>
          <p:cNvSpPr/>
          <p:nvPr/>
        </p:nvSpPr>
        <p:spPr>
          <a:xfrm>
            <a:off x="7548001" y="2283878"/>
            <a:ext cx="1" cy="316500"/>
          </a:xfrm>
          <a:prstGeom prst="line">
            <a:avLst/>
          </a:prstGeom>
          <a:ln w="38100">
            <a:solidFill>
              <a:srgbClr val="003300"/>
            </a:solidFill>
            <a:headEnd type="triangle"/>
            <a:tailEnd type="triangle"/>
          </a:ln>
        </p:spPr>
        <p:txBody>
          <a:bodyPr lIns="45466" tIns="45467" rIns="45466" bIns="45467" anchor="ctr"/>
          <a:lstStyle/>
          <a:p>
            <a:endParaRPr/>
          </a:p>
        </p:txBody>
      </p:sp>
    </p:spTree>
    <p:extLst>
      <p:ext uri="{BB962C8B-B14F-4D97-AF65-F5344CB8AC3E}">
        <p14:creationId xmlns:p14="http://schemas.microsoft.com/office/powerpoint/2010/main" val="4075311054"/>
      </p:ext>
    </p:ext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 name="Shape 1413"/>
          <p:cNvSpPr>
            <a:spLocks noGrp="1"/>
          </p:cNvSpPr>
          <p:nvPr>
            <p:ph type="title"/>
          </p:nvPr>
        </p:nvSpPr>
        <p:spPr>
          <a:xfrm>
            <a:off x="405376" y="248176"/>
            <a:ext cx="8716368" cy="780911"/>
          </a:xfrm>
          <a:prstGeom prst="rect">
            <a:avLst/>
          </a:prstGeom>
        </p:spPr>
        <p:txBody>
          <a:bodyPr/>
          <a:lstStyle/>
          <a:p>
            <a:r>
              <a:t>Recent Programming Systems</a:t>
            </a:r>
          </a:p>
        </p:txBody>
      </p:sp>
      <p:sp>
        <p:nvSpPr>
          <p:cNvPr id="1414" name="Shape 1414"/>
          <p:cNvSpPr>
            <a:spLocks noGrp="1"/>
          </p:cNvSpPr>
          <p:nvPr>
            <p:ph type="body" idx="1"/>
          </p:nvPr>
        </p:nvSpPr>
        <p:spPr>
          <a:xfrm>
            <a:off x="290917" y="1371032"/>
            <a:ext cx="7028097" cy="5073520"/>
          </a:xfrm>
          <a:prstGeom prst="rect">
            <a:avLst/>
          </a:prstGeom>
        </p:spPr>
        <p:txBody>
          <a:bodyPr/>
          <a:lstStyle/>
          <a:p>
            <a:pPr marL="372190" indent="-372190" defTabSz="880692">
              <a:spcBef>
                <a:spcPts val="1302"/>
              </a:spcBef>
              <a:defRPr sz="2328">
                <a:effectLst>
                  <a:outerShdw blurRad="36957" dist="36957" dir="2700000" rotWithShape="0">
                    <a:srgbClr val="C0C0C0"/>
                  </a:outerShdw>
                </a:effectLst>
              </a:defRPr>
            </a:pPr>
            <a:r>
              <a:rPr dirty="0"/>
              <a:t>Spark Project</a:t>
            </a:r>
          </a:p>
          <a:p>
            <a:pPr marL="716808" lvl="1" indent="-235869" defTabSz="880692">
              <a:spcBef>
                <a:spcPts val="501"/>
              </a:spcBef>
              <a:buClr>
                <a:srgbClr val="660033"/>
              </a:buClr>
              <a:buFont typeface="Wingdings"/>
              <a:defRPr sz="1940">
                <a:solidFill>
                  <a:srgbClr val="000066"/>
                </a:solidFill>
                <a:effectLst/>
              </a:defRPr>
            </a:pPr>
            <a:endParaRPr dirty="0"/>
          </a:p>
          <a:p>
            <a:pPr marL="716808" lvl="1" indent="-235869" defTabSz="880692">
              <a:spcBef>
                <a:spcPts val="501"/>
              </a:spcBef>
              <a:buClr>
                <a:srgbClr val="660033"/>
              </a:buClr>
              <a:buFont typeface="Wingdings"/>
              <a:defRPr sz="1940">
                <a:solidFill>
                  <a:srgbClr val="000066"/>
                </a:solidFill>
                <a:effectLst/>
              </a:defRPr>
            </a:pPr>
            <a:r>
              <a:rPr dirty="0"/>
              <a:t>at U.C., Berkeley</a:t>
            </a:r>
          </a:p>
          <a:p>
            <a:pPr marL="716808" lvl="1" indent="-235869" defTabSz="880692">
              <a:spcBef>
                <a:spcPts val="501"/>
              </a:spcBef>
              <a:buClr>
                <a:srgbClr val="660033"/>
              </a:buClr>
              <a:buFont typeface="Wingdings"/>
              <a:defRPr sz="1940">
                <a:solidFill>
                  <a:srgbClr val="000066"/>
                </a:solidFill>
                <a:effectLst/>
              </a:defRPr>
            </a:pPr>
            <a:r>
              <a:rPr dirty="0"/>
              <a:t>Grown to have large open source community</a:t>
            </a:r>
          </a:p>
          <a:p>
            <a:pPr marL="716808" lvl="1" indent="-235869" defTabSz="880692">
              <a:spcBef>
                <a:spcPts val="501"/>
              </a:spcBef>
              <a:buClr>
                <a:srgbClr val="660033"/>
              </a:buClr>
              <a:buFont typeface="Wingdings"/>
              <a:defRPr sz="1940">
                <a:solidFill>
                  <a:srgbClr val="000066"/>
                </a:solidFill>
                <a:effectLst/>
              </a:defRPr>
            </a:pPr>
            <a:endParaRPr dirty="0"/>
          </a:p>
          <a:p>
            <a:pPr marL="372190" indent="-372190" defTabSz="880692">
              <a:spcBef>
                <a:spcPts val="1302"/>
              </a:spcBef>
              <a:defRPr sz="2328">
                <a:effectLst>
                  <a:outerShdw blurRad="36957" dist="36957" dir="2700000" rotWithShape="0">
                    <a:srgbClr val="C0C0C0"/>
                  </a:outerShdw>
                </a:effectLst>
              </a:defRPr>
            </a:pPr>
            <a:endParaRPr sz="1900" dirty="0">
              <a:solidFill>
                <a:srgbClr val="000066"/>
              </a:solidFill>
            </a:endParaRPr>
          </a:p>
          <a:p>
            <a:pPr marL="372190" indent="-372190" defTabSz="880692">
              <a:spcBef>
                <a:spcPts val="1302"/>
              </a:spcBef>
              <a:defRPr sz="2328">
                <a:effectLst>
                  <a:outerShdw blurRad="36957" dist="36957" dir="2700000" rotWithShape="0">
                    <a:srgbClr val="C0C0C0"/>
                  </a:outerShdw>
                </a:effectLst>
              </a:defRPr>
            </a:pPr>
            <a:endParaRPr sz="1900" dirty="0">
              <a:solidFill>
                <a:srgbClr val="000066"/>
              </a:solidFill>
            </a:endParaRPr>
          </a:p>
          <a:p>
            <a:pPr marL="372190" indent="-372190" defTabSz="880692">
              <a:spcBef>
                <a:spcPts val="1302"/>
              </a:spcBef>
              <a:defRPr sz="2328">
                <a:effectLst>
                  <a:outerShdw blurRad="36957" dist="36957" dir="2700000" rotWithShape="0">
                    <a:srgbClr val="C0C0C0"/>
                  </a:outerShdw>
                </a:effectLst>
              </a:defRPr>
            </a:pPr>
            <a:r>
              <a:rPr dirty="0"/>
              <a:t>GraphLab</a:t>
            </a:r>
          </a:p>
          <a:p>
            <a:pPr marL="716808" lvl="1" indent="-235869" defTabSz="880692">
              <a:spcBef>
                <a:spcPts val="501"/>
              </a:spcBef>
              <a:buClr>
                <a:srgbClr val="660033"/>
              </a:buClr>
              <a:buFont typeface="Wingdings"/>
              <a:defRPr sz="1940">
                <a:solidFill>
                  <a:srgbClr val="000066"/>
                </a:solidFill>
                <a:effectLst/>
              </a:defRPr>
            </a:pPr>
            <a:r>
              <a:rPr dirty="0"/>
              <a:t>Started as project at CMU by Carlos Guestrin</a:t>
            </a:r>
          </a:p>
          <a:p>
            <a:pPr marL="716808" lvl="1" indent="-235869" defTabSz="880692">
              <a:spcBef>
                <a:spcPts val="501"/>
              </a:spcBef>
              <a:buClr>
                <a:srgbClr val="660033"/>
              </a:buClr>
              <a:buFont typeface="Wingdings"/>
              <a:defRPr sz="1940">
                <a:solidFill>
                  <a:srgbClr val="000066"/>
                </a:solidFill>
                <a:effectLst/>
              </a:defRPr>
            </a:pPr>
            <a:r>
              <a:rPr dirty="0"/>
              <a:t>Environment for describing machine-learning algorithms</a:t>
            </a:r>
          </a:p>
          <a:p>
            <a:pPr marL="1104311" lvl="2" indent="-229741" defTabSz="880692">
              <a:lnSpc>
                <a:spcPct val="107000"/>
              </a:lnSpc>
              <a:spcBef>
                <a:spcPts val="200"/>
              </a:spcBef>
              <a:buClr>
                <a:srgbClr val="005400"/>
              </a:buClr>
              <a:buFont typeface="Wingdings"/>
              <a:defRPr sz="1746" b="0">
                <a:solidFill>
                  <a:srgbClr val="000099"/>
                </a:solidFill>
                <a:effectLst/>
              </a:defRPr>
            </a:pPr>
            <a:r>
              <a:rPr dirty="0"/>
              <a:t>Sparse matrix structure described by graph</a:t>
            </a:r>
          </a:p>
          <a:p>
            <a:pPr marL="1104311" lvl="2" indent="-229741" defTabSz="880692">
              <a:lnSpc>
                <a:spcPct val="107000"/>
              </a:lnSpc>
              <a:spcBef>
                <a:spcPts val="200"/>
              </a:spcBef>
              <a:buClr>
                <a:srgbClr val="005400"/>
              </a:buClr>
              <a:buFont typeface="Wingdings"/>
              <a:defRPr sz="1746" b="0">
                <a:solidFill>
                  <a:srgbClr val="000099"/>
                </a:solidFill>
                <a:effectLst/>
              </a:defRPr>
            </a:pPr>
            <a:r>
              <a:rPr dirty="0"/>
              <a:t>Computation based on updating of node values</a:t>
            </a:r>
          </a:p>
        </p:txBody>
      </p:sp>
      <p:pic>
        <p:nvPicPr>
          <p:cNvPr id="1415" name="image20.png"/>
          <p:cNvPicPr>
            <a:picLocks noChangeAspect="1"/>
          </p:cNvPicPr>
          <p:nvPr/>
        </p:nvPicPr>
        <p:blipFill>
          <a:blip r:embed="rId2">
            <a:extLst/>
          </a:blip>
          <a:stretch>
            <a:fillRect/>
          </a:stretch>
        </p:blipFill>
        <p:spPr>
          <a:xfrm>
            <a:off x="2893336" y="986076"/>
            <a:ext cx="1353179" cy="718881"/>
          </a:xfrm>
          <a:prstGeom prst="rect">
            <a:avLst/>
          </a:prstGeom>
          <a:ln w="12700">
            <a:miter lim="400000"/>
          </a:ln>
        </p:spPr>
      </p:pic>
      <p:pic>
        <p:nvPicPr>
          <p:cNvPr id="1416" name="image21.png"/>
          <p:cNvPicPr>
            <a:picLocks noChangeAspect="1"/>
          </p:cNvPicPr>
          <p:nvPr/>
        </p:nvPicPr>
        <p:blipFill>
          <a:blip r:embed="rId3">
            <a:extLst/>
          </a:blip>
          <a:stretch>
            <a:fillRect/>
          </a:stretch>
        </p:blipFill>
        <p:spPr>
          <a:xfrm>
            <a:off x="5335060" y="986076"/>
            <a:ext cx="3241724" cy="1526827"/>
          </a:xfrm>
          <a:prstGeom prst="rect">
            <a:avLst/>
          </a:prstGeom>
          <a:ln w="12700">
            <a:miter lim="400000"/>
          </a:ln>
        </p:spPr>
      </p:pic>
      <p:pic>
        <p:nvPicPr>
          <p:cNvPr id="1417" name="image22.png"/>
          <p:cNvPicPr>
            <a:picLocks noChangeAspect="1"/>
          </p:cNvPicPr>
          <p:nvPr/>
        </p:nvPicPr>
        <p:blipFill>
          <a:blip r:embed="rId4">
            <a:extLst/>
          </a:blip>
          <a:stretch>
            <a:fillRect/>
          </a:stretch>
        </p:blipFill>
        <p:spPr>
          <a:xfrm>
            <a:off x="3961552" y="3087493"/>
            <a:ext cx="4883583" cy="637916"/>
          </a:xfrm>
          <a:prstGeom prst="rect">
            <a:avLst/>
          </a:prstGeom>
          <a:ln w="12700">
            <a:miter lim="400000"/>
          </a:ln>
        </p:spPr>
      </p:pic>
      <p:pic>
        <p:nvPicPr>
          <p:cNvPr id="1418" name="image23.png"/>
          <p:cNvPicPr>
            <a:picLocks noChangeAspect="1"/>
          </p:cNvPicPr>
          <p:nvPr/>
        </p:nvPicPr>
        <p:blipFill>
          <a:blip r:embed="rId5">
            <a:extLst/>
          </a:blip>
          <a:stretch>
            <a:fillRect/>
          </a:stretch>
        </p:blipFill>
        <p:spPr>
          <a:xfrm>
            <a:off x="451525" y="3121623"/>
            <a:ext cx="2880551" cy="991871"/>
          </a:xfrm>
          <a:prstGeom prst="rect">
            <a:avLst/>
          </a:prstGeom>
          <a:ln w="12700">
            <a:miter lim="400000"/>
          </a:ln>
        </p:spPr>
      </p:pic>
    </p:spTree>
    <p:extLst>
      <p:ext uri="{BB962C8B-B14F-4D97-AF65-F5344CB8AC3E}">
        <p14:creationId xmlns:p14="http://schemas.microsoft.com/office/powerpoint/2010/main" val="3523801524"/>
      </p:ext>
    </p:extLst>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258815" y="357911"/>
            <a:ext cx="3586381" cy="780909"/>
          </a:xfrm>
        </p:spPr>
        <p:txBody>
          <a:bodyPr/>
          <a:lstStyle/>
          <a:p>
            <a:pPr algn="r"/>
            <a:r>
              <a:rPr lang="en-US" dirty="0"/>
              <a:t>Computing Landscape Trends</a:t>
            </a:r>
          </a:p>
        </p:txBody>
      </p:sp>
      <p:sp>
        <p:nvSpPr>
          <p:cNvPr id="8" name="TextBox 7"/>
          <p:cNvSpPr txBox="1"/>
          <p:nvPr/>
        </p:nvSpPr>
        <p:spPr>
          <a:xfrm>
            <a:off x="4485232" y="6500706"/>
            <a:ext cx="2839515" cy="346388"/>
          </a:xfrm>
          <a:prstGeom prst="rect">
            <a:avLst/>
          </a:prstGeom>
          <a:noFill/>
        </p:spPr>
        <p:txBody>
          <a:bodyPr wrap="none" lIns="91013" tIns="45497" rIns="91013" bIns="45497" rtlCol="0">
            <a:spAutoFit/>
          </a:bodyPr>
          <a:lstStyle/>
          <a:p>
            <a:pPr>
              <a:lnSpc>
                <a:spcPct val="90000"/>
              </a:lnSpc>
            </a:pPr>
            <a:r>
              <a:rPr lang="en-US" sz="1800" dirty="0">
                <a:solidFill>
                  <a:srgbClr val="000066"/>
                </a:solidFill>
                <a:latin typeface="Arial" charset="0"/>
              </a:rPr>
              <a:t>Computational Intensity</a:t>
            </a:r>
          </a:p>
        </p:txBody>
      </p:sp>
      <p:cxnSp>
        <p:nvCxnSpPr>
          <p:cNvPr id="10" name="Straight Arrow Connector 9"/>
          <p:cNvCxnSpPr/>
          <p:nvPr/>
        </p:nvCxnSpPr>
        <p:spPr>
          <a:xfrm flipV="1">
            <a:off x="939712" y="554408"/>
            <a:ext cx="0" cy="6021533"/>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rot="2544587">
            <a:off x="5114171" y="4833807"/>
            <a:ext cx="2196602" cy="1290192"/>
          </a:xfrm>
          <a:prstGeom prst="ellipse">
            <a:avLst/>
          </a:prstGeom>
          <a:solidFill>
            <a:srgbClr val="C00000">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lIns="91013" tIns="45497" rIns="91013" bIns="45497" rtlCol="0" anchor="ctr"/>
          <a:lstStyle/>
          <a:p>
            <a:pPr algn="ctr">
              <a:lnSpc>
                <a:spcPct val="90000"/>
              </a:lnSpc>
            </a:pPr>
            <a:endParaRPr lang="en-US" sz="1100" dirty="0">
              <a:solidFill>
                <a:srgbClr val="000066"/>
              </a:solidFill>
              <a:latin typeface="Helvetica"/>
            </a:endParaRPr>
          </a:p>
        </p:txBody>
      </p:sp>
      <p:sp>
        <p:nvSpPr>
          <p:cNvPr id="16" name="TextBox 15"/>
          <p:cNvSpPr txBox="1"/>
          <p:nvPr/>
        </p:nvSpPr>
        <p:spPr>
          <a:xfrm rot="16200000">
            <a:off x="-149145" y="1150553"/>
            <a:ext cx="1723825" cy="346388"/>
          </a:xfrm>
          <a:prstGeom prst="rect">
            <a:avLst/>
          </a:prstGeom>
          <a:noFill/>
        </p:spPr>
        <p:txBody>
          <a:bodyPr wrap="none" lIns="91013" tIns="45497" rIns="91013" bIns="45497" rtlCol="0">
            <a:spAutoFit/>
          </a:bodyPr>
          <a:lstStyle/>
          <a:p>
            <a:pPr>
              <a:lnSpc>
                <a:spcPct val="90000"/>
              </a:lnSpc>
            </a:pPr>
            <a:r>
              <a:rPr lang="en-US" sz="1800" dirty="0">
                <a:solidFill>
                  <a:srgbClr val="000066"/>
                </a:solidFill>
                <a:latin typeface="Arial" charset="0"/>
              </a:rPr>
              <a:t>Data Intensity</a:t>
            </a:r>
          </a:p>
        </p:txBody>
      </p:sp>
      <p:sp>
        <p:nvSpPr>
          <p:cNvPr id="17" name="Rectangle 16"/>
          <p:cNvSpPr/>
          <p:nvPr/>
        </p:nvSpPr>
        <p:spPr>
          <a:xfrm>
            <a:off x="5258754" y="4998786"/>
            <a:ext cx="1773238" cy="873138"/>
          </a:xfrm>
          <a:prstGeom prst="rect">
            <a:avLst/>
          </a:prstGeom>
        </p:spPr>
        <p:txBody>
          <a:bodyPr wrap="none" lIns="91013" tIns="45497" rIns="91013" bIns="45497">
            <a:spAutoFit/>
          </a:bodyPr>
          <a:lstStyle/>
          <a:p>
            <a:pPr algn="ctr">
              <a:lnSpc>
                <a:spcPct val="90000"/>
              </a:lnSpc>
            </a:pPr>
            <a:r>
              <a:rPr lang="en-US" sz="1400" dirty="0">
                <a:solidFill>
                  <a:srgbClr val="000066"/>
                </a:solidFill>
                <a:latin typeface="Arial" charset="0"/>
              </a:rPr>
              <a:t>Modeling &amp;</a:t>
            </a:r>
          </a:p>
          <a:p>
            <a:pPr algn="ctr">
              <a:lnSpc>
                <a:spcPct val="90000"/>
              </a:lnSpc>
            </a:pPr>
            <a:r>
              <a:rPr lang="en-US" sz="1400" dirty="0">
                <a:solidFill>
                  <a:srgbClr val="000066"/>
                </a:solidFill>
                <a:latin typeface="Arial" charset="0"/>
              </a:rPr>
              <a:t> Simulation-Driven</a:t>
            </a:r>
          </a:p>
          <a:p>
            <a:pPr algn="ctr">
              <a:lnSpc>
                <a:spcPct val="90000"/>
              </a:lnSpc>
            </a:pPr>
            <a:r>
              <a:rPr lang="en-US" sz="1400" dirty="0">
                <a:solidFill>
                  <a:srgbClr val="000066"/>
                </a:solidFill>
                <a:latin typeface="Arial" charset="0"/>
              </a:rPr>
              <a:t> Science &amp;</a:t>
            </a:r>
          </a:p>
          <a:p>
            <a:pPr algn="ctr">
              <a:lnSpc>
                <a:spcPct val="90000"/>
              </a:lnSpc>
            </a:pPr>
            <a:r>
              <a:rPr lang="en-US" sz="1400" dirty="0">
                <a:solidFill>
                  <a:srgbClr val="000066"/>
                </a:solidFill>
                <a:latin typeface="Arial" charset="0"/>
              </a:rPr>
              <a:t>Engineering</a:t>
            </a:r>
          </a:p>
        </p:txBody>
      </p:sp>
      <p:cxnSp>
        <p:nvCxnSpPr>
          <p:cNvPr id="18" name="Straight Arrow Connector 17"/>
          <p:cNvCxnSpPr/>
          <p:nvPr/>
        </p:nvCxnSpPr>
        <p:spPr>
          <a:xfrm rot="5400000" flipV="1">
            <a:off x="3922559" y="3545952"/>
            <a:ext cx="0" cy="6018741"/>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274860" y="5490217"/>
            <a:ext cx="2021283" cy="596653"/>
          </a:xfrm>
          <a:prstGeom prst="rect">
            <a:avLst/>
          </a:prstGeom>
          <a:noFill/>
        </p:spPr>
        <p:txBody>
          <a:bodyPr wrap="none" lIns="91013" tIns="45497" rIns="91013" bIns="45497" rtlCol="0">
            <a:spAutoFit/>
          </a:bodyPr>
          <a:lstStyle/>
          <a:p>
            <a:pPr>
              <a:lnSpc>
                <a:spcPct val="90000"/>
              </a:lnSpc>
            </a:pPr>
            <a:r>
              <a:rPr lang="en-US" sz="1800" dirty="0">
                <a:solidFill>
                  <a:srgbClr val="000066"/>
                </a:solidFill>
                <a:latin typeface="Arial" charset="0"/>
              </a:rPr>
              <a:t>Traditional</a:t>
            </a:r>
          </a:p>
          <a:p>
            <a:pPr>
              <a:lnSpc>
                <a:spcPct val="90000"/>
              </a:lnSpc>
            </a:pPr>
            <a:r>
              <a:rPr lang="en-US" sz="1800" dirty="0">
                <a:solidFill>
                  <a:srgbClr val="000066"/>
                </a:solidFill>
                <a:latin typeface="Arial" charset="0"/>
              </a:rPr>
              <a:t>Supercomputing</a:t>
            </a:r>
          </a:p>
        </p:txBody>
      </p:sp>
      <p:sp>
        <p:nvSpPr>
          <p:cNvPr id="24" name="Right Arrow 23"/>
          <p:cNvSpPr/>
          <p:nvPr/>
        </p:nvSpPr>
        <p:spPr bwMode="auto">
          <a:xfrm rot="16200000">
            <a:off x="5411403" y="3427858"/>
            <a:ext cx="1143000" cy="688086"/>
          </a:xfrm>
          <a:prstGeom prst="rightArrow">
            <a:avLst/>
          </a:prstGeom>
          <a:noFill/>
          <a:ln w="19050" cap="flat" cmpd="sng" algn="ctr">
            <a:solidFill>
              <a:schemeClr val="tx2"/>
            </a:solidFill>
            <a:prstDash val="solid"/>
            <a:round/>
            <a:headEnd type="none" w="med" len="med"/>
            <a:tailEnd type="triangle" w="lg" len="med"/>
          </a:ln>
          <a:effectLst/>
        </p:spPr>
        <p:txBody>
          <a:bodyPr vert="horz" wrap="square" lIns="45497" tIns="45497" rIns="45497" bIns="45497" numCol="1" rtlCol="0" anchor="ctr" anchorCtr="0" compatLnSpc="1">
            <a:prstTxWarp prst="textNoShape">
              <a:avLst/>
            </a:prstTxWarp>
            <a:spAutoFit/>
          </a:bodyPr>
          <a:lstStyle/>
          <a:p>
            <a:pPr defTabSz="910069">
              <a:lnSpc>
                <a:spcPct val="90000"/>
              </a:lnSpc>
            </a:pPr>
            <a:endParaRPr lang="en-US" sz="1800">
              <a:solidFill>
                <a:srgbClr val="000066"/>
              </a:solidFill>
              <a:latin typeface="Arial" charset="0"/>
            </a:endParaRPr>
          </a:p>
        </p:txBody>
      </p:sp>
      <p:sp>
        <p:nvSpPr>
          <p:cNvPr id="25" name="TextBox 24"/>
          <p:cNvSpPr txBox="1"/>
          <p:nvPr/>
        </p:nvSpPr>
        <p:spPr>
          <a:xfrm>
            <a:off x="6327099" y="3734365"/>
            <a:ext cx="2163272" cy="596653"/>
          </a:xfrm>
          <a:prstGeom prst="rect">
            <a:avLst/>
          </a:prstGeom>
          <a:noFill/>
        </p:spPr>
        <p:txBody>
          <a:bodyPr wrap="none" lIns="91013" tIns="45497" rIns="91013" bIns="45497" rtlCol="0">
            <a:spAutoFit/>
          </a:bodyPr>
          <a:lstStyle/>
          <a:p>
            <a:pPr>
              <a:lnSpc>
                <a:spcPct val="90000"/>
              </a:lnSpc>
            </a:pPr>
            <a:r>
              <a:rPr lang="en-US" sz="1800" dirty="0">
                <a:solidFill>
                  <a:srgbClr val="000066">
                    <a:lumMod val="60000"/>
                    <a:lumOff val="40000"/>
                  </a:srgbClr>
                </a:solidFill>
                <a:latin typeface="Arial" charset="0"/>
              </a:rPr>
              <a:t>Mixing simulation</a:t>
            </a:r>
          </a:p>
          <a:p>
            <a:pPr>
              <a:lnSpc>
                <a:spcPct val="90000"/>
              </a:lnSpc>
            </a:pPr>
            <a:r>
              <a:rPr lang="en-US" sz="1800" dirty="0">
                <a:solidFill>
                  <a:srgbClr val="000066">
                    <a:lumMod val="60000"/>
                    <a:lumOff val="40000"/>
                  </a:srgbClr>
                </a:solidFill>
                <a:latin typeface="Arial" charset="0"/>
              </a:rPr>
              <a:t>with data analysis</a:t>
            </a:r>
          </a:p>
        </p:txBody>
      </p:sp>
      <p:sp>
        <p:nvSpPr>
          <p:cNvPr id="12" name="Oval 11">
            <a:extLst>
              <a:ext uri="{FF2B5EF4-FFF2-40B4-BE49-F238E27FC236}">
                <a16:creationId xmlns:a16="http://schemas.microsoft.com/office/drawing/2014/main" id="{EF920AA7-B249-1A4A-B8DF-833F09966744}"/>
              </a:ext>
            </a:extLst>
          </p:cNvPr>
          <p:cNvSpPr/>
          <p:nvPr/>
        </p:nvSpPr>
        <p:spPr bwMode="auto">
          <a:xfrm>
            <a:off x="5284408" y="2198511"/>
            <a:ext cx="1416041" cy="908864"/>
          </a:xfrm>
          <a:prstGeom prst="ellipse">
            <a:avLst/>
          </a:prstGeom>
          <a:solidFill>
            <a:schemeClr val="accent5">
              <a:lumMod val="60000"/>
              <a:lumOff val="40000"/>
            </a:schemeClr>
          </a:solidFill>
          <a:ln w="25400">
            <a:solidFill>
              <a:srgbClr val="C00000"/>
            </a:solidFill>
            <a:round/>
            <a:headEnd/>
            <a:tailEnd/>
          </a:ln>
          <a:effectLst/>
        </p:spPr>
        <p:txBody>
          <a:bodyPr wrap="none" rtlCol="0" anchor="ctr">
            <a:spAutoFit/>
          </a:bodyPr>
          <a:lstStyle/>
          <a:p>
            <a:pPr algn="ctr"/>
            <a:r>
              <a:rPr lang="en-US" sz="1800" dirty="0"/>
              <a:t>Oakridge</a:t>
            </a:r>
          </a:p>
          <a:p>
            <a:pPr algn="ctr"/>
            <a:r>
              <a:rPr lang="en-US" sz="1800" dirty="0"/>
              <a:t>Summit</a:t>
            </a:r>
          </a:p>
        </p:txBody>
      </p:sp>
    </p:spTree>
    <p:extLst>
      <p:ext uri="{BB962C8B-B14F-4D97-AF65-F5344CB8AC3E}">
        <p14:creationId xmlns:p14="http://schemas.microsoft.com/office/powerpoint/2010/main" val="3722906883"/>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2" name="Shape 1432"/>
          <p:cNvSpPr>
            <a:spLocks noGrp="1"/>
          </p:cNvSpPr>
          <p:nvPr>
            <p:ph type="sldNum" sz="quarter" idx="4294967295"/>
          </p:nvPr>
        </p:nvSpPr>
        <p:spPr>
          <a:xfrm>
            <a:off x="370333" y="6390072"/>
            <a:ext cx="302182" cy="307765"/>
          </a:xfrm>
          <a:prstGeom prst="rect">
            <a:avLst/>
          </a:prstGeom>
          <a:extLst>
            <a:ext uri="{C572A759-6A51-4108-AA02-DFA0A04FC94B}">
              <ma14:wrappingTextBoxFlag xmlns:ma14="http://schemas.microsoft.com/office/mac/drawingml/2011/main" xmlns="" val="1"/>
            </a:ext>
          </a:extLst>
        </p:spPr>
        <p:txBody>
          <a:bodyPr lIns="90953" tIns="45467" rIns="90953" bIns="45467"/>
          <a:lstStyle>
            <a:lvl1pPr algn="ctr" defTabSz="907931">
              <a:defRPr sz="1400" b="0">
                <a:solidFill>
                  <a:srgbClr val="660033"/>
                </a:solidFill>
                <a:latin typeface="+mn-lt"/>
                <a:ea typeface="+mn-ea"/>
                <a:cs typeface="+mn-cs"/>
                <a:sym typeface="Helvetica"/>
              </a:defRPr>
            </a:lvl1pPr>
          </a:lstStyle>
          <a:p>
            <a:fld id="{86CB4B4D-7CA3-9044-876B-883B54F8677D}" type="slidenum">
              <a:t>67</a:t>
            </a:fld>
            <a:endParaRPr/>
          </a:p>
        </p:txBody>
      </p:sp>
      <p:sp>
        <p:nvSpPr>
          <p:cNvPr id="1433" name="Shape 1433"/>
          <p:cNvSpPr>
            <a:spLocks noGrp="1"/>
          </p:cNvSpPr>
          <p:nvPr>
            <p:ph type="title"/>
          </p:nvPr>
        </p:nvSpPr>
        <p:spPr>
          <a:xfrm>
            <a:off x="405376" y="248176"/>
            <a:ext cx="8716368" cy="780911"/>
          </a:xfrm>
          <a:prstGeom prst="rect">
            <a:avLst/>
          </a:prstGeom>
        </p:spPr>
        <p:txBody>
          <a:bodyPr/>
          <a:lstStyle/>
          <a:p>
            <a:r>
              <a:t>Combining Simulation with Real Data</a:t>
            </a:r>
          </a:p>
        </p:txBody>
      </p:sp>
      <p:sp>
        <p:nvSpPr>
          <p:cNvPr id="1434" name="Shape 1434"/>
          <p:cNvSpPr>
            <a:spLocks noGrp="1"/>
          </p:cNvSpPr>
          <p:nvPr>
            <p:ph type="body" sz="half" idx="1"/>
          </p:nvPr>
        </p:nvSpPr>
        <p:spPr>
          <a:xfrm>
            <a:off x="290917" y="4039731"/>
            <a:ext cx="8306222" cy="2404753"/>
          </a:xfrm>
          <a:prstGeom prst="rect">
            <a:avLst/>
          </a:prstGeom>
        </p:spPr>
        <p:txBody>
          <a:bodyPr/>
          <a:lstStyle/>
          <a:p>
            <a:r>
              <a:t>Limitations</a:t>
            </a:r>
          </a:p>
          <a:p>
            <a:pPr marL="738976" lvl="1" indent="-243167">
              <a:spcBef>
                <a:spcPts val="601"/>
              </a:spcBef>
              <a:buClr>
                <a:srgbClr val="660033"/>
              </a:buClr>
              <a:buFont typeface="Wingdings"/>
              <a:defRPr sz="2000">
                <a:solidFill>
                  <a:srgbClr val="000066"/>
                </a:solidFill>
                <a:effectLst/>
              </a:defRPr>
            </a:pPr>
            <a:r>
              <a:t>Simulation alone: Hard to know if model is correct</a:t>
            </a:r>
          </a:p>
          <a:p>
            <a:pPr marL="738976" lvl="1" indent="-243167">
              <a:spcBef>
                <a:spcPts val="601"/>
              </a:spcBef>
              <a:buClr>
                <a:srgbClr val="660033"/>
              </a:buClr>
              <a:buFont typeface="Wingdings"/>
              <a:defRPr sz="2000">
                <a:solidFill>
                  <a:srgbClr val="000066"/>
                </a:solidFill>
                <a:effectLst/>
              </a:defRPr>
            </a:pPr>
            <a:r>
              <a:t>Data alone: Hard to understand causality &amp; “what if”</a:t>
            </a:r>
          </a:p>
          <a:p>
            <a:r>
              <a:t>Combination</a:t>
            </a:r>
          </a:p>
          <a:p>
            <a:pPr marL="738976" lvl="1" indent="-243167">
              <a:spcBef>
                <a:spcPts val="601"/>
              </a:spcBef>
              <a:buClr>
                <a:srgbClr val="660033"/>
              </a:buClr>
              <a:buFont typeface="Wingdings"/>
              <a:defRPr sz="2000">
                <a:solidFill>
                  <a:srgbClr val="000066"/>
                </a:solidFill>
                <a:effectLst/>
              </a:defRPr>
            </a:pPr>
            <a:r>
              <a:t>Check and adjust model during simulation</a:t>
            </a:r>
          </a:p>
        </p:txBody>
      </p:sp>
      <p:pic>
        <p:nvPicPr>
          <p:cNvPr id="1435" name="image24.png"/>
          <p:cNvPicPr>
            <a:picLocks noChangeAspect="1"/>
          </p:cNvPicPr>
          <p:nvPr/>
        </p:nvPicPr>
        <p:blipFill>
          <a:blip r:embed="rId2">
            <a:extLst/>
          </a:blip>
          <a:stretch>
            <a:fillRect/>
          </a:stretch>
        </p:blipFill>
        <p:spPr>
          <a:xfrm>
            <a:off x="1748679" y="1215168"/>
            <a:ext cx="5106142" cy="2554255"/>
          </a:xfrm>
          <a:prstGeom prst="rect">
            <a:avLst/>
          </a:prstGeom>
          <a:ln w="12700">
            <a:miter lim="400000"/>
          </a:ln>
        </p:spPr>
      </p:pic>
    </p:spTree>
    <p:extLst>
      <p:ext uri="{BB962C8B-B14F-4D97-AF65-F5344CB8AC3E}">
        <p14:creationId xmlns:p14="http://schemas.microsoft.com/office/powerpoint/2010/main" val="1854214842"/>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7" name="Shape 1437"/>
          <p:cNvSpPr>
            <a:spLocks noGrp="1"/>
          </p:cNvSpPr>
          <p:nvPr>
            <p:ph type="sldNum" sz="quarter" idx="4294967295"/>
          </p:nvPr>
        </p:nvSpPr>
        <p:spPr>
          <a:xfrm>
            <a:off x="370333" y="6390072"/>
            <a:ext cx="302182" cy="307765"/>
          </a:xfrm>
          <a:prstGeom prst="rect">
            <a:avLst/>
          </a:prstGeom>
          <a:extLst>
            <a:ext uri="{C572A759-6A51-4108-AA02-DFA0A04FC94B}">
              <ma14:wrappingTextBoxFlag xmlns:ma14="http://schemas.microsoft.com/office/mac/drawingml/2011/main" xmlns="" val="1"/>
            </a:ext>
          </a:extLst>
        </p:spPr>
        <p:txBody>
          <a:bodyPr lIns="90953" tIns="45467" rIns="90953" bIns="45467"/>
          <a:lstStyle>
            <a:lvl1pPr algn="ctr" defTabSz="907931">
              <a:defRPr sz="1400" b="0">
                <a:solidFill>
                  <a:srgbClr val="660033"/>
                </a:solidFill>
                <a:latin typeface="+mn-lt"/>
                <a:ea typeface="+mn-ea"/>
                <a:cs typeface="+mn-cs"/>
                <a:sym typeface="Helvetica"/>
              </a:defRPr>
            </a:lvl1pPr>
          </a:lstStyle>
          <a:p>
            <a:fld id="{86CB4B4D-7CA3-9044-876B-883B54F8677D}" type="slidenum">
              <a:t>68</a:t>
            </a:fld>
            <a:endParaRPr/>
          </a:p>
        </p:txBody>
      </p:sp>
      <p:sp>
        <p:nvSpPr>
          <p:cNvPr id="1438" name="Shape 1438"/>
          <p:cNvSpPr>
            <a:spLocks noGrp="1"/>
          </p:cNvSpPr>
          <p:nvPr>
            <p:ph type="title"/>
          </p:nvPr>
        </p:nvSpPr>
        <p:spPr>
          <a:xfrm>
            <a:off x="405376" y="248176"/>
            <a:ext cx="8716368" cy="780911"/>
          </a:xfrm>
          <a:prstGeom prst="rect">
            <a:avLst/>
          </a:prstGeom>
        </p:spPr>
        <p:txBody>
          <a:bodyPr/>
          <a:lstStyle/>
          <a:p>
            <a:r>
              <a:t>Real-Time Analytics</a:t>
            </a:r>
          </a:p>
        </p:txBody>
      </p:sp>
      <p:sp>
        <p:nvSpPr>
          <p:cNvPr id="1439" name="Shape 1439"/>
          <p:cNvSpPr>
            <a:spLocks noGrp="1"/>
          </p:cNvSpPr>
          <p:nvPr>
            <p:ph type="body" sz="half" idx="1"/>
          </p:nvPr>
        </p:nvSpPr>
        <p:spPr>
          <a:xfrm>
            <a:off x="290984" y="1370964"/>
            <a:ext cx="4662615" cy="4959008"/>
          </a:xfrm>
          <a:prstGeom prst="rect">
            <a:avLst/>
          </a:prstGeom>
        </p:spPr>
        <p:txBody>
          <a:bodyPr/>
          <a:lstStyle/>
          <a:p>
            <a:r>
              <a:t>Millenium XXL Simulation (2010)</a:t>
            </a:r>
          </a:p>
          <a:p>
            <a:pPr marL="738976" lvl="1" indent="-243167">
              <a:spcBef>
                <a:spcPts val="601"/>
              </a:spcBef>
              <a:buClr>
                <a:srgbClr val="660033"/>
              </a:buClr>
              <a:buFont typeface="Wingdings"/>
              <a:defRPr sz="2000">
                <a:solidFill>
                  <a:srgbClr val="000066"/>
                </a:solidFill>
                <a:effectLst/>
              </a:defRPr>
            </a:pPr>
            <a:r>
              <a:t>3 X 10</a:t>
            </a:r>
            <a:r>
              <a:rPr baseline="30000"/>
              <a:t>9</a:t>
            </a:r>
            <a:r>
              <a:t> particles</a:t>
            </a:r>
          </a:p>
          <a:p>
            <a:pPr marL="738976" lvl="1" indent="-243167">
              <a:spcBef>
                <a:spcPts val="601"/>
              </a:spcBef>
              <a:buClr>
                <a:srgbClr val="660033"/>
              </a:buClr>
              <a:buFont typeface="Wingdings"/>
              <a:defRPr sz="2000">
                <a:solidFill>
                  <a:srgbClr val="000066"/>
                </a:solidFill>
                <a:effectLst/>
              </a:defRPr>
            </a:pPr>
            <a:r>
              <a:t>Simulation run of 9.3 days on 12,228 cores</a:t>
            </a:r>
          </a:p>
          <a:p>
            <a:pPr marL="738976" lvl="1" indent="-243167">
              <a:spcBef>
                <a:spcPts val="601"/>
              </a:spcBef>
              <a:buClr>
                <a:srgbClr val="660033"/>
              </a:buClr>
              <a:buFont typeface="Wingdings"/>
              <a:defRPr sz="2000">
                <a:solidFill>
                  <a:srgbClr val="000066"/>
                </a:solidFill>
                <a:effectLst/>
              </a:defRPr>
            </a:pPr>
            <a:r>
              <a:t>700TB total data generated</a:t>
            </a:r>
          </a:p>
          <a:p>
            <a:pPr marL="1138465" lvl="2" indent="-236855">
              <a:lnSpc>
                <a:spcPct val="107000"/>
              </a:lnSpc>
              <a:spcBef>
                <a:spcPts val="200"/>
              </a:spcBef>
              <a:buClr>
                <a:srgbClr val="005400"/>
              </a:buClr>
              <a:buFont typeface="Wingdings"/>
              <a:defRPr sz="1800" b="0">
                <a:solidFill>
                  <a:srgbClr val="000099"/>
                </a:solidFill>
                <a:effectLst/>
              </a:defRPr>
            </a:pPr>
            <a:r>
              <a:t>Save at only 4 time points</a:t>
            </a:r>
          </a:p>
          <a:p>
            <a:pPr marL="1138465" lvl="2" indent="-236855">
              <a:lnSpc>
                <a:spcPct val="107000"/>
              </a:lnSpc>
              <a:spcBef>
                <a:spcPts val="200"/>
              </a:spcBef>
              <a:buClr>
                <a:srgbClr val="005400"/>
              </a:buClr>
              <a:buFont typeface="Wingdings"/>
              <a:defRPr sz="1800" b="0">
                <a:solidFill>
                  <a:srgbClr val="000099"/>
                </a:solidFill>
                <a:effectLst/>
              </a:defRPr>
            </a:pPr>
            <a:r>
              <a:t>70 TB</a:t>
            </a:r>
          </a:p>
          <a:p>
            <a:pPr marL="738976" lvl="1" indent="-243167">
              <a:spcBef>
                <a:spcPts val="601"/>
              </a:spcBef>
              <a:buClr>
                <a:srgbClr val="660033"/>
              </a:buClr>
              <a:buFont typeface="Wingdings"/>
              <a:defRPr sz="2000">
                <a:solidFill>
                  <a:srgbClr val="000066"/>
                </a:solidFill>
                <a:effectLst/>
              </a:defRPr>
            </a:pPr>
            <a:r>
              <a:t>Large-scale simulations generate large data sets</a:t>
            </a:r>
          </a:p>
          <a:p>
            <a:r>
              <a:t>What If?</a:t>
            </a:r>
          </a:p>
          <a:p>
            <a:pPr marL="738976" lvl="1" indent="-243167">
              <a:spcBef>
                <a:spcPts val="601"/>
              </a:spcBef>
              <a:buClr>
                <a:srgbClr val="660033"/>
              </a:buClr>
              <a:buFont typeface="Wingdings"/>
              <a:defRPr sz="2000">
                <a:solidFill>
                  <a:srgbClr val="000066"/>
                </a:solidFill>
                <a:effectLst/>
              </a:defRPr>
            </a:pPr>
            <a:r>
              <a:t>Could perform data analysis while simulation is running</a:t>
            </a:r>
          </a:p>
        </p:txBody>
      </p:sp>
      <p:pic>
        <p:nvPicPr>
          <p:cNvPr id="1440" name="image25.jpg">
            <a:hlinkClick r:id="rId2"/>
          </p:cNvPr>
          <p:cNvPicPr>
            <a:picLocks noChangeAspect="1"/>
          </p:cNvPicPr>
          <p:nvPr/>
        </p:nvPicPr>
        <p:blipFill>
          <a:blip r:embed="rId3">
            <a:extLst/>
          </a:blip>
          <a:stretch>
            <a:fillRect/>
          </a:stretch>
        </p:blipFill>
        <p:spPr>
          <a:xfrm>
            <a:off x="5106142" y="1215100"/>
            <a:ext cx="2823321" cy="2824631"/>
          </a:xfrm>
          <a:prstGeom prst="rect">
            <a:avLst/>
          </a:prstGeom>
          <a:ln w="12700">
            <a:miter lim="400000"/>
          </a:ln>
        </p:spPr>
      </p:pic>
      <p:grpSp>
        <p:nvGrpSpPr>
          <p:cNvPr id="1443" name="Group 1443"/>
          <p:cNvGrpSpPr/>
          <p:nvPr/>
        </p:nvGrpSpPr>
        <p:grpSpPr>
          <a:xfrm>
            <a:off x="4724612" y="5070407"/>
            <a:ext cx="1831344" cy="1068779"/>
            <a:chOff x="0" y="0"/>
            <a:chExt cx="1828800" cy="1066800"/>
          </a:xfrm>
        </p:grpSpPr>
        <p:sp>
          <p:nvSpPr>
            <p:cNvPr id="1441" name="Shape 1441"/>
            <p:cNvSpPr/>
            <p:nvPr/>
          </p:nvSpPr>
          <p:spPr>
            <a:xfrm>
              <a:off x="0" y="0"/>
              <a:ext cx="1828800" cy="1066800"/>
            </a:xfrm>
            <a:prstGeom prst="rect">
              <a:avLst/>
            </a:prstGeom>
            <a:solidFill>
              <a:srgbClr val="FFCCFF"/>
            </a:solidFill>
            <a:ln w="19050" cap="flat">
              <a:solidFill>
                <a:srgbClr val="003300"/>
              </a:solidFill>
              <a:prstDash val="solid"/>
              <a:miter lim="800000"/>
            </a:ln>
            <a:effectLst/>
          </p:spPr>
          <p:txBody>
            <a:bodyPr wrap="square" lIns="45719" tIns="45719" rIns="45719" bIns="45719" numCol="1" anchor="ctr">
              <a:noAutofit/>
            </a:bodyPr>
            <a:lstStyle/>
            <a:p>
              <a:pPr algn="ctr">
                <a:defRPr sz="2000">
                  <a:latin typeface="Arial"/>
                  <a:ea typeface="Arial"/>
                  <a:cs typeface="Arial"/>
                  <a:sym typeface="Arial"/>
                </a:defRPr>
              </a:pPr>
              <a:endParaRPr/>
            </a:p>
          </p:txBody>
        </p:sp>
        <p:sp>
          <p:nvSpPr>
            <p:cNvPr id="1442" name="Shape 1442"/>
            <p:cNvSpPr/>
            <p:nvPr/>
          </p:nvSpPr>
          <p:spPr>
            <a:xfrm>
              <a:off x="213731" y="180114"/>
              <a:ext cx="1401338" cy="7065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sz="2000">
                  <a:latin typeface="Arial"/>
                  <a:ea typeface="Arial"/>
                  <a:cs typeface="Arial"/>
                  <a:sym typeface="Arial"/>
                </a:defRPr>
              </a:pPr>
              <a:r>
                <a:t>Simulation</a:t>
              </a:r>
            </a:p>
            <a:p>
              <a:pPr algn="ctr">
                <a:defRPr sz="2000">
                  <a:latin typeface="Arial"/>
                  <a:ea typeface="Arial"/>
                  <a:cs typeface="Arial"/>
                  <a:sym typeface="Arial"/>
                </a:defRPr>
              </a:pPr>
              <a:r>
                <a:t>Engine</a:t>
              </a:r>
            </a:p>
          </p:txBody>
        </p:sp>
      </p:grpSp>
      <p:sp>
        <p:nvSpPr>
          <p:cNvPr id="1444" name="Shape 1444"/>
          <p:cNvSpPr/>
          <p:nvPr/>
        </p:nvSpPr>
        <p:spPr>
          <a:xfrm>
            <a:off x="6555955" y="5413943"/>
            <a:ext cx="610448" cy="381707"/>
          </a:xfrm>
          <a:prstGeom prst="rightArrow">
            <a:avLst>
              <a:gd name="adj1" fmla="val 50000"/>
              <a:gd name="adj2" fmla="val 50000"/>
            </a:avLst>
          </a:prstGeom>
          <a:solidFill>
            <a:srgbClr val="0000FF"/>
          </a:solidFill>
          <a:ln w="19050">
            <a:solidFill>
              <a:srgbClr val="003300"/>
            </a:solidFill>
            <a:tailEnd type="triangle"/>
          </a:ln>
        </p:spPr>
        <p:txBody>
          <a:bodyPr lIns="45466" tIns="45467" rIns="45466" bIns="45467" anchor="ctr"/>
          <a:lstStyle/>
          <a:p>
            <a:pPr>
              <a:defRPr>
                <a:latin typeface="Arial"/>
                <a:ea typeface="Arial"/>
                <a:cs typeface="Arial"/>
                <a:sym typeface="Arial"/>
              </a:defRPr>
            </a:pPr>
            <a:endParaRPr/>
          </a:p>
        </p:txBody>
      </p:sp>
      <p:grpSp>
        <p:nvGrpSpPr>
          <p:cNvPr id="1447" name="Group 1447"/>
          <p:cNvGrpSpPr/>
          <p:nvPr/>
        </p:nvGrpSpPr>
        <p:grpSpPr>
          <a:xfrm>
            <a:off x="7166403" y="5070407"/>
            <a:ext cx="1831344" cy="1068779"/>
            <a:chOff x="0" y="0"/>
            <a:chExt cx="1828800" cy="1066800"/>
          </a:xfrm>
        </p:grpSpPr>
        <p:sp>
          <p:nvSpPr>
            <p:cNvPr id="1445" name="Shape 1445"/>
            <p:cNvSpPr/>
            <p:nvPr/>
          </p:nvSpPr>
          <p:spPr>
            <a:xfrm>
              <a:off x="0" y="0"/>
              <a:ext cx="1828800" cy="1066800"/>
            </a:xfrm>
            <a:prstGeom prst="rect">
              <a:avLst/>
            </a:prstGeom>
            <a:solidFill>
              <a:srgbClr val="FFD89A"/>
            </a:solidFill>
            <a:ln w="19050" cap="flat">
              <a:solidFill>
                <a:srgbClr val="003300"/>
              </a:solidFill>
              <a:prstDash val="solid"/>
              <a:miter lim="800000"/>
            </a:ln>
            <a:effectLst/>
          </p:spPr>
          <p:txBody>
            <a:bodyPr wrap="square" lIns="45719" tIns="45719" rIns="45719" bIns="45719" numCol="1" anchor="ctr">
              <a:noAutofit/>
            </a:bodyPr>
            <a:lstStyle/>
            <a:p>
              <a:pPr algn="ctr">
                <a:defRPr sz="2000">
                  <a:latin typeface="Arial"/>
                  <a:ea typeface="Arial"/>
                  <a:cs typeface="Arial"/>
                  <a:sym typeface="Arial"/>
                </a:defRPr>
              </a:pPr>
              <a:endParaRPr/>
            </a:p>
          </p:txBody>
        </p:sp>
        <p:sp>
          <p:nvSpPr>
            <p:cNvPr id="1446" name="Shape 1446"/>
            <p:cNvSpPr/>
            <p:nvPr/>
          </p:nvSpPr>
          <p:spPr>
            <a:xfrm>
              <a:off x="370119" y="180114"/>
              <a:ext cx="1088561" cy="7065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p>
              <a:pPr algn="ctr">
                <a:defRPr sz="2000">
                  <a:latin typeface="Arial"/>
                  <a:ea typeface="Arial"/>
                  <a:cs typeface="Arial"/>
                  <a:sym typeface="Arial"/>
                </a:defRPr>
              </a:pPr>
              <a:r>
                <a:t>Analytic</a:t>
              </a:r>
            </a:p>
            <a:p>
              <a:pPr algn="ctr">
                <a:defRPr sz="2000">
                  <a:latin typeface="Arial"/>
                  <a:ea typeface="Arial"/>
                  <a:cs typeface="Arial"/>
                  <a:sym typeface="Arial"/>
                </a:defRPr>
              </a:pPr>
              <a:r>
                <a:t>Engine</a:t>
              </a:r>
            </a:p>
          </p:txBody>
        </p:sp>
      </p:grpSp>
    </p:spTree>
    <p:extLst>
      <p:ext uri="{BB962C8B-B14F-4D97-AF65-F5344CB8AC3E}">
        <p14:creationId xmlns:p14="http://schemas.microsoft.com/office/powerpoint/2010/main" val="1740867314"/>
      </p:ext>
    </p:extLst>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258813" y="357909"/>
            <a:ext cx="3586381" cy="780909"/>
          </a:xfrm>
        </p:spPr>
        <p:txBody>
          <a:bodyPr/>
          <a:lstStyle/>
          <a:p>
            <a:pPr algn="r"/>
            <a:r>
              <a:rPr lang="en-US" dirty="0"/>
              <a:t>Computing Landscape Trends</a:t>
            </a:r>
          </a:p>
        </p:txBody>
      </p:sp>
      <p:sp>
        <p:nvSpPr>
          <p:cNvPr id="8" name="TextBox 7"/>
          <p:cNvSpPr txBox="1"/>
          <p:nvPr/>
        </p:nvSpPr>
        <p:spPr>
          <a:xfrm>
            <a:off x="4485230" y="6500706"/>
            <a:ext cx="2839515" cy="346388"/>
          </a:xfrm>
          <a:prstGeom prst="rect">
            <a:avLst/>
          </a:prstGeom>
          <a:noFill/>
        </p:spPr>
        <p:txBody>
          <a:bodyPr wrap="none" lIns="91033" tIns="45507" rIns="91033" bIns="45507" rtlCol="0">
            <a:spAutoFit/>
          </a:bodyPr>
          <a:lstStyle/>
          <a:p>
            <a:pPr>
              <a:lnSpc>
                <a:spcPct val="90000"/>
              </a:lnSpc>
            </a:pPr>
            <a:r>
              <a:rPr lang="en-US" sz="1800" dirty="0">
                <a:solidFill>
                  <a:srgbClr val="000066"/>
                </a:solidFill>
                <a:latin typeface="Arial" charset="0"/>
              </a:rPr>
              <a:t>Computational Intensity</a:t>
            </a:r>
          </a:p>
        </p:txBody>
      </p:sp>
      <p:sp>
        <p:nvSpPr>
          <p:cNvPr id="9" name="TextBox 8"/>
          <p:cNvSpPr txBox="1"/>
          <p:nvPr/>
        </p:nvSpPr>
        <p:spPr>
          <a:xfrm>
            <a:off x="1626037" y="1453335"/>
            <a:ext cx="1711502" cy="595687"/>
          </a:xfrm>
          <a:prstGeom prst="rect">
            <a:avLst/>
          </a:prstGeom>
          <a:noFill/>
        </p:spPr>
        <p:txBody>
          <a:bodyPr wrap="none" lIns="91033" tIns="45507" rIns="91033" bIns="45507" rtlCol="0">
            <a:spAutoFit/>
          </a:bodyPr>
          <a:lstStyle/>
          <a:p>
            <a:pPr algn="ctr">
              <a:lnSpc>
                <a:spcPct val="90000"/>
              </a:lnSpc>
            </a:pPr>
            <a:r>
              <a:rPr lang="en-US" sz="1800" dirty="0">
                <a:solidFill>
                  <a:srgbClr val="000066"/>
                </a:solidFill>
                <a:latin typeface="Arial" charset="0"/>
              </a:rPr>
              <a:t>Internet-Scale</a:t>
            </a:r>
          </a:p>
          <a:p>
            <a:pPr algn="ctr">
              <a:lnSpc>
                <a:spcPct val="90000"/>
              </a:lnSpc>
            </a:pPr>
            <a:r>
              <a:rPr lang="en-US" sz="1800" dirty="0">
                <a:solidFill>
                  <a:srgbClr val="000066"/>
                </a:solidFill>
                <a:latin typeface="Arial" charset="0"/>
              </a:rPr>
              <a:t> Computing</a:t>
            </a:r>
          </a:p>
        </p:txBody>
      </p:sp>
      <p:cxnSp>
        <p:nvCxnSpPr>
          <p:cNvPr id="10" name="Straight Arrow Connector 9"/>
          <p:cNvCxnSpPr/>
          <p:nvPr/>
        </p:nvCxnSpPr>
        <p:spPr>
          <a:xfrm flipV="1">
            <a:off x="939712" y="554406"/>
            <a:ext cx="0" cy="6021533"/>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rot="1980857">
            <a:off x="1280683" y="1152236"/>
            <a:ext cx="2491787" cy="1290192"/>
          </a:xfrm>
          <a:prstGeom prst="ellipse">
            <a:avLst/>
          </a:prstGeom>
          <a:solidFill>
            <a:schemeClr val="accent1">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lIns="91033" tIns="45507" rIns="91033" bIns="45507" rtlCol="0" anchor="ctr"/>
          <a:lstStyle/>
          <a:p>
            <a:pPr algn="ctr">
              <a:lnSpc>
                <a:spcPct val="90000"/>
              </a:lnSpc>
            </a:pPr>
            <a:endParaRPr lang="en-US" sz="1200" dirty="0">
              <a:solidFill>
                <a:srgbClr val="0000FF"/>
              </a:solidFill>
              <a:latin typeface="Helvetica"/>
            </a:endParaRPr>
          </a:p>
        </p:txBody>
      </p:sp>
      <p:sp>
        <p:nvSpPr>
          <p:cNvPr id="16" name="TextBox 15"/>
          <p:cNvSpPr txBox="1"/>
          <p:nvPr/>
        </p:nvSpPr>
        <p:spPr>
          <a:xfrm rot="16200000">
            <a:off x="-149147" y="1150553"/>
            <a:ext cx="1723825" cy="346388"/>
          </a:xfrm>
          <a:prstGeom prst="rect">
            <a:avLst/>
          </a:prstGeom>
          <a:noFill/>
        </p:spPr>
        <p:txBody>
          <a:bodyPr wrap="none" lIns="91033" tIns="45507" rIns="91033" bIns="45507" rtlCol="0">
            <a:spAutoFit/>
          </a:bodyPr>
          <a:lstStyle/>
          <a:p>
            <a:pPr>
              <a:lnSpc>
                <a:spcPct val="90000"/>
              </a:lnSpc>
            </a:pPr>
            <a:r>
              <a:rPr lang="en-US" sz="1800" dirty="0">
                <a:solidFill>
                  <a:srgbClr val="000066"/>
                </a:solidFill>
                <a:latin typeface="Arial" charset="0"/>
              </a:rPr>
              <a:t>Data Intensity</a:t>
            </a:r>
          </a:p>
        </p:txBody>
      </p:sp>
      <p:cxnSp>
        <p:nvCxnSpPr>
          <p:cNvPr id="18" name="Straight Arrow Connector 17"/>
          <p:cNvCxnSpPr/>
          <p:nvPr/>
        </p:nvCxnSpPr>
        <p:spPr>
          <a:xfrm rot="5400000" flipV="1">
            <a:off x="3922559" y="3545950"/>
            <a:ext cx="0" cy="6018741"/>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130209" y="528088"/>
            <a:ext cx="2342732" cy="346891"/>
          </a:xfrm>
          <a:prstGeom prst="rect">
            <a:avLst/>
          </a:prstGeom>
          <a:noFill/>
        </p:spPr>
        <p:txBody>
          <a:bodyPr wrap="none" lIns="91033" tIns="45507" rIns="91033" bIns="45507" rtlCol="0">
            <a:spAutoFit/>
          </a:bodyPr>
          <a:lstStyle/>
          <a:p>
            <a:pPr>
              <a:lnSpc>
                <a:spcPct val="90000"/>
              </a:lnSpc>
            </a:pPr>
            <a:r>
              <a:rPr lang="en-US" sz="1800" dirty="0">
                <a:solidFill>
                  <a:srgbClr val="800000"/>
                </a:solidFill>
                <a:latin typeface="Arial" charset="0"/>
              </a:rPr>
              <a:t>Google Data Center</a:t>
            </a:r>
          </a:p>
        </p:txBody>
      </p:sp>
      <p:sp>
        <p:nvSpPr>
          <p:cNvPr id="2" name="Right Arrow 1"/>
          <p:cNvSpPr/>
          <p:nvPr/>
        </p:nvSpPr>
        <p:spPr bwMode="auto">
          <a:xfrm>
            <a:off x="3810001" y="1674114"/>
            <a:ext cx="1219200" cy="688086"/>
          </a:xfrm>
          <a:prstGeom prst="rightArrow">
            <a:avLst/>
          </a:prstGeom>
          <a:noFill/>
          <a:ln w="19050" cap="flat" cmpd="sng" algn="ctr">
            <a:solidFill>
              <a:schemeClr val="tx2"/>
            </a:solidFill>
            <a:prstDash val="solid"/>
            <a:round/>
            <a:headEnd type="none" w="med" len="med"/>
            <a:tailEnd type="triangle" w="lg" len="med"/>
          </a:ln>
          <a:effectLst/>
        </p:spPr>
        <p:txBody>
          <a:bodyPr vert="horz" wrap="square" lIns="45507" tIns="45507" rIns="45507" bIns="45507" numCol="1" rtlCol="0" anchor="ctr" anchorCtr="0" compatLnSpc="1">
            <a:prstTxWarp prst="textNoShape">
              <a:avLst/>
            </a:prstTxWarp>
            <a:spAutoFit/>
          </a:bodyPr>
          <a:lstStyle/>
          <a:p>
            <a:pPr defTabSz="910255">
              <a:lnSpc>
                <a:spcPct val="90000"/>
              </a:lnSpc>
            </a:pPr>
            <a:endParaRPr lang="en-US" sz="1800">
              <a:solidFill>
                <a:srgbClr val="000066"/>
              </a:solidFill>
              <a:latin typeface="Arial" charset="0"/>
            </a:endParaRPr>
          </a:p>
        </p:txBody>
      </p:sp>
      <p:sp>
        <p:nvSpPr>
          <p:cNvPr id="3" name="TextBox 2"/>
          <p:cNvSpPr txBox="1"/>
          <p:nvPr/>
        </p:nvSpPr>
        <p:spPr>
          <a:xfrm>
            <a:off x="3427470" y="1062417"/>
            <a:ext cx="1739565" cy="596653"/>
          </a:xfrm>
          <a:prstGeom prst="rect">
            <a:avLst/>
          </a:prstGeom>
          <a:noFill/>
        </p:spPr>
        <p:txBody>
          <a:bodyPr wrap="none" lIns="91033" tIns="45507" rIns="91033" bIns="45507" rtlCol="0">
            <a:spAutoFit/>
          </a:bodyPr>
          <a:lstStyle/>
          <a:p>
            <a:pPr>
              <a:lnSpc>
                <a:spcPct val="90000"/>
              </a:lnSpc>
            </a:pPr>
            <a:r>
              <a:rPr lang="en-US" sz="1800" dirty="0">
                <a:solidFill>
                  <a:srgbClr val="000066">
                    <a:lumMod val="60000"/>
                    <a:lumOff val="40000"/>
                  </a:srgbClr>
                </a:solidFill>
                <a:latin typeface="Arial" charset="0"/>
              </a:rPr>
              <a:t>Sophisticated</a:t>
            </a:r>
          </a:p>
          <a:p>
            <a:pPr>
              <a:lnSpc>
                <a:spcPct val="90000"/>
              </a:lnSpc>
            </a:pPr>
            <a:r>
              <a:rPr lang="en-US" sz="1800" dirty="0">
                <a:solidFill>
                  <a:srgbClr val="000066">
                    <a:lumMod val="60000"/>
                    <a:lumOff val="40000"/>
                  </a:srgbClr>
                </a:solidFill>
                <a:latin typeface="Arial" charset="0"/>
              </a:rPr>
              <a:t>data analysis</a:t>
            </a:r>
          </a:p>
        </p:txBody>
      </p:sp>
    </p:spTree>
    <p:extLst>
      <p:ext uri="{BB962C8B-B14F-4D97-AF65-F5344CB8AC3E}">
        <p14:creationId xmlns:p14="http://schemas.microsoft.com/office/powerpoint/2010/main" val="87738217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Visualizing Moore’s Law to Date</a:t>
            </a:r>
          </a:p>
        </p:txBody>
      </p:sp>
      <p:grpSp>
        <p:nvGrpSpPr>
          <p:cNvPr id="16" name="Group 15"/>
          <p:cNvGrpSpPr/>
          <p:nvPr/>
        </p:nvGrpSpPr>
        <p:grpSpPr>
          <a:xfrm>
            <a:off x="1824985" y="1673962"/>
            <a:ext cx="2022300" cy="1546490"/>
            <a:chOff x="450850" y="2813050"/>
            <a:chExt cx="2019491" cy="1544342"/>
          </a:xfrm>
        </p:grpSpPr>
        <p:pic>
          <p:nvPicPr>
            <p:cNvPr id="9" name="Picture 8"/>
            <p:cNvPicPr>
              <a:picLocks noChangeAspect="1"/>
            </p:cNvPicPr>
            <p:nvPr/>
          </p:nvPicPr>
          <p:blipFill>
            <a:blip r:embed="rId2"/>
            <a:stretch>
              <a:fillRect/>
            </a:stretch>
          </p:blipFill>
          <p:spPr>
            <a:xfrm>
              <a:off x="1079595" y="3803650"/>
              <a:ext cx="762000" cy="553742"/>
            </a:xfrm>
            <a:prstGeom prst="rect">
              <a:avLst/>
            </a:prstGeom>
          </p:spPr>
        </p:pic>
        <p:sp>
          <p:nvSpPr>
            <p:cNvPr id="10" name="TextBox 9"/>
            <p:cNvSpPr txBox="1"/>
            <p:nvPr/>
          </p:nvSpPr>
          <p:spPr>
            <a:xfrm>
              <a:off x="450850" y="2813050"/>
              <a:ext cx="2019491" cy="923330"/>
            </a:xfrm>
            <a:prstGeom prst="rect">
              <a:avLst/>
            </a:prstGeom>
            <a:noFill/>
          </p:spPr>
          <p:txBody>
            <a:bodyPr wrap="none" rtlCol="0">
              <a:spAutoFit/>
            </a:bodyPr>
            <a:lstStyle/>
            <a:p>
              <a:pPr algn="ctr"/>
              <a:r>
                <a:rPr lang="en-US" sz="1803" dirty="0">
                  <a:solidFill>
                    <a:srgbClr val="000066"/>
                  </a:solidFill>
                  <a:latin typeface="Arial" charset="0"/>
                  <a:cs typeface="ＭＳ Ｐゴシック" charset="0"/>
                </a:rPr>
                <a:t>Intel 4004</a:t>
              </a:r>
            </a:p>
            <a:p>
              <a:pPr algn="ctr"/>
              <a:r>
                <a:rPr lang="en-US" sz="1803" dirty="0">
                  <a:solidFill>
                    <a:srgbClr val="000066"/>
                  </a:solidFill>
                  <a:latin typeface="Arial" charset="0"/>
                  <a:cs typeface="ＭＳ Ｐゴシック" charset="0"/>
                </a:rPr>
                <a:t>1970</a:t>
              </a:r>
            </a:p>
            <a:p>
              <a:pPr algn="ctr"/>
              <a:r>
                <a:rPr lang="en-US" sz="1803" dirty="0">
                  <a:solidFill>
                    <a:srgbClr val="000066"/>
                  </a:solidFill>
                  <a:latin typeface="Arial" charset="0"/>
                  <a:cs typeface="ＭＳ Ｐゴシック" charset="0"/>
                </a:rPr>
                <a:t>2,300 transistors</a:t>
              </a:r>
            </a:p>
          </p:txBody>
        </p:sp>
      </p:grpSp>
      <p:sp>
        <p:nvSpPr>
          <p:cNvPr id="13" name="TextBox 12"/>
          <p:cNvSpPr txBox="1"/>
          <p:nvPr/>
        </p:nvSpPr>
        <p:spPr>
          <a:xfrm>
            <a:off x="1763404" y="3886836"/>
            <a:ext cx="1992853" cy="924677"/>
          </a:xfrm>
          <a:prstGeom prst="rect">
            <a:avLst/>
          </a:prstGeom>
          <a:noFill/>
        </p:spPr>
        <p:txBody>
          <a:bodyPr wrap="none" rtlCol="0">
            <a:spAutoFit/>
          </a:bodyPr>
          <a:lstStyle/>
          <a:p>
            <a:pPr algn="ctr"/>
            <a:r>
              <a:rPr lang="en-US" sz="1803" dirty="0">
                <a:solidFill>
                  <a:srgbClr val="000066"/>
                </a:solidFill>
                <a:latin typeface="Arial" charset="0"/>
                <a:cs typeface="ＭＳ Ｐゴシック" charset="0"/>
              </a:rPr>
              <a:t>Apple A12</a:t>
            </a:r>
          </a:p>
          <a:p>
            <a:pPr algn="ctr"/>
            <a:r>
              <a:rPr lang="en-US" sz="1803" dirty="0">
                <a:solidFill>
                  <a:srgbClr val="000066"/>
                </a:solidFill>
                <a:latin typeface="Arial" charset="0"/>
                <a:cs typeface="ＭＳ Ｐゴシック" charset="0"/>
              </a:rPr>
              <a:t>2018</a:t>
            </a:r>
          </a:p>
          <a:p>
            <a:pPr algn="ctr"/>
            <a:r>
              <a:rPr lang="en-US" sz="1803" dirty="0">
                <a:solidFill>
                  <a:srgbClr val="000066"/>
                </a:solidFill>
                <a:latin typeface="Arial" charset="0"/>
                <a:cs typeface="ＭＳ Ｐゴシック" charset="0"/>
              </a:rPr>
              <a:t>6.9 B transistors</a:t>
            </a:r>
          </a:p>
        </p:txBody>
      </p:sp>
      <p:sp>
        <p:nvSpPr>
          <p:cNvPr id="8" name="TextBox 7"/>
          <p:cNvSpPr txBox="1"/>
          <p:nvPr/>
        </p:nvSpPr>
        <p:spPr>
          <a:xfrm>
            <a:off x="647447" y="1063515"/>
            <a:ext cx="5133356" cy="346731"/>
          </a:xfrm>
          <a:prstGeom prst="rect">
            <a:avLst/>
          </a:prstGeom>
          <a:noFill/>
        </p:spPr>
        <p:txBody>
          <a:bodyPr wrap="none" rtlCol="0">
            <a:spAutoFit/>
          </a:bodyPr>
          <a:lstStyle/>
          <a:p>
            <a:pPr algn="ctr">
              <a:lnSpc>
                <a:spcPct val="90000"/>
              </a:lnSpc>
            </a:pPr>
            <a:r>
              <a:rPr lang="en-US" sz="1803" i="1" dirty="0">
                <a:solidFill>
                  <a:srgbClr val="008000"/>
                </a:solidFill>
                <a:latin typeface="Arial" charset="0"/>
                <a:cs typeface="ＭＳ Ｐゴシック" charset="0"/>
              </a:rPr>
              <a:t>If transistors were the size of a grain of sand</a:t>
            </a:r>
          </a:p>
        </p:txBody>
      </p:sp>
      <p:sp>
        <p:nvSpPr>
          <p:cNvPr id="14" name="TextBox 13"/>
          <p:cNvSpPr txBox="1"/>
          <p:nvPr/>
        </p:nvSpPr>
        <p:spPr>
          <a:xfrm>
            <a:off x="7737553" y="2319210"/>
            <a:ext cx="711677" cy="346731"/>
          </a:xfrm>
          <a:prstGeom prst="rect">
            <a:avLst/>
          </a:prstGeom>
          <a:noFill/>
        </p:spPr>
        <p:txBody>
          <a:bodyPr wrap="none" rtlCol="0">
            <a:spAutoFit/>
          </a:bodyPr>
          <a:lstStyle/>
          <a:p>
            <a:pPr algn="ctr">
              <a:lnSpc>
                <a:spcPct val="90000"/>
              </a:lnSpc>
            </a:pPr>
            <a:r>
              <a:rPr lang="en-US" sz="1803" dirty="0">
                <a:solidFill>
                  <a:srgbClr val="000066"/>
                </a:solidFill>
                <a:latin typeface="Arial" charset="0"/>
                <a:cs typeface="ＭＳ Ｐゴシック" charset="0"/>
              </a:rPr>
              <a:t>0.1 g</a:t>
            </a:r>
          </a:p>
        </p:txBody>
      </p:sp>
      <p:sp>
        <p:nvSpPr>
          <p:cNvPr id="18" name="TextBox 17"/>
          <p:cNvSpPr txBox="1"/>
          <p:nvPr/>
        </p:nvSpPr>
        <p:spPr>
          <a:xfrm>
            <a:off x="7641985" y="4802508"/>
            <a:ext cx="902811" cy="342017"/>
          </a:xfrm>
          <a:prstGeom prst="rect">
            <a:avLst/>
          </a:prstGeom>
          <a:noFill/>
        </p:spPr>
        <p:txBody>
          <a:bodyPr wrap="none" rtlCol="0">
            <a:spAutoFit/>
          </a:bodyPr>
          <a:lstStyle/>
          <a:p>
            <a:pPr algn="ctr">
              <a:lnSpc>
                <a:spcPct val="90000"/>
              </a:lnSpc>
            </a:pPr>
            <a:r>
              <a:rPr lang="en-US" sz="1803" dirty="0">
                <a:solidFill>
                  <a:srgbClr val="000066"/>
                </a:solidFill>
                <a:latin typeface="Arial" charset="0"/>
                <a:cs typeface="ＭＳ Ｐゴシック" charset="0"/>
              </a:rPr>
              <a:t>300 kg</a:t>
            </a:r>
          </a:p>
        </p:txBody>
      </p:sp>
      <p:pic>
        <p:nvPicPr>
          <p:cNvPr id="17" name="Picture 16" descr="sand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6590" y="1750269"/>
            <a:ext cx="1308103" cy="1574955"/>
          </a:xfrm>
          <a:prstGeom prst="rect">
            <a:avLst/>
          </a:prstGeom>
        </p:spPr>
      </p:pic>
      <p:pic>
        <p:nvPicPr>
          <p:cNvPr id="25" name="Picture 2" descr="Apple's A12 chip has 70% more transistors per square mm than the A11 chip">
            <a:extLst>
              <a:ext uri="{FF2B5EF4-FFF2-40B4-BE49-F238E27FC236}">
                <a16:creationId xmlns:a16="http://schemas.microsoft.com/office/drawing/2014/main" id="{57E38F0C-3133-BF4A-BC10-3601F78884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526" t="1348" r="12329" b="1857"/>
          <a:stretch/>
        </p:blipFill>
        <p:spPr bwMode="auto">
          <a:xfrm>
            <a:off x="2148395" y="4843434"/>
            <a:ext cx="1233998" cy="1060218"/>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B43AEC4C-A182-654C-9AE7-DCB53BDCD9BB}"/>
              </a:ext>
            </a:extLst>
          </p:cNvPr>
          <p:cNvGrpSpPr/>
          <p:nvPr/>
        </p:nvGrpSpPr>
        <p:grpSpPr>
          <a:xfrm>
            <a:off x="4923978" y="3657600"/>
            <a:ext cx="2524298" cy="2845369"/>
            <a:chOff x="4131498" y="3299238"/>
            <a:chExt cx="3410076" cy="3843811"/>
          </a:xfrm>
        </p:grpSpPr>
        <p:pic>
          <p:nvPicPr>
            <p:cNvPr id="30" name="Picture 29">
              <a:extLst>
                <a:ext uri="{FF2B5EF4-FFF2-40B4-BE49-F238E27FC236}">
                  <a16:creationId xmlns:a16="http://schemas.microsoft.com/office/drawing/2014/main" id="{039FB076-237F-6D42-AB6E-5B40E216A71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686" b="96322" l="17395" r="80536">
                          <a14:foregroundMark x1="74943" y1="6820" x2="74943" y2="6820"/>
                          <a14:foregroundMark x1="78008" y1="9732" x2="78008" y2="9732"/>
                          <a14:foregroundMark x1="78238" y1="13946" x2="78238" y2="13946"/>
                          <a14:foregroundMark x1="25594" y1="2605" x2="25594" y2="2605"/>
                          <a14:foregroundMark x1="29808" y1="2375" x2="29808" y2="2375"/>
                          <a14:foregroundMark x1="60843" y1="5900" x2="60843" y2="5900"/>
                          <a14:foregroundMark x1="78238" y1="60996" x2="78238" y2="60996"/>
                          <a14:foregroundMark x1="78238" y1="66820" x2="78238" y2="66820"/>
                          <a14:foregroundMark x1="78391" y1="73716" x2="78391" y2="73716"/>
                          <a14:foregroundMark x1="78391" y1="80460" x2="78391" y2="80460"/>
                          <a14:foregroundMark x1="36398" y1="4215" x2="36398" y2="4215"/>
                          <a14:foregroundMark x1="64215" y1="4751" x2="64215" y2="4751"/>
                          <a14:foregroundMark x1="63142" y1="4521" x2="63142" y2="4521"/>
                          <a14:backgroundMark x1="31188" y1="3218" x2="31188" y2="3218"/>
                        </a14:backgroundRemoval>
                      </a14:imgEffect>
                    </a14:imgLayer>
                  </a14:imgProps>
                </a:ext>
              </a:extLst>
            </a:blip>
            <a:stretch>
              <a:fillRect/>
            </a:stretch>
          </p:blipFill>
          <p:spPr>
            <a:xfrm>
              <a:off x="4908508" y="3299238"/>
              <a:ext cx="2282820" cy="2282820"/>
            </a:xfrm>
            <a:prstGeom prst="rect">
              <a:avLst/>
            </a:prstGeom>
          </p:spPr>
        </p:pic>
        <p:grpSp>
          <p:nvGrpSpPr>
            <p:cNvPr id="7" name="Group 6"/>
            <p:cNvGrpSpPr/>
            <p:nvPr/>
          </p:nvGrpSpPr>
          <p:grpSpPr>
            <a:xfrm>
              <a:off x="4572000" y="3505200"/>
              <a:ext cx="2969574" cy="2969574"/>
              <a:chOff x="1060450" y="2889250"/>
              <a:chExt cx="2965450" cy="2965450"/>
            </a:xfrm>
          </p:grpSpPr>
          <p:pic>
            <p:nvPicPr>
              <p:cNvPr id="3" name="Picture 2"/>
              <p:cNvPicPr>
                <a:picLocks noChangeAspect="1"/>
              </p:cNvPicPr>
              <p:nvPr/>
            </p:nvPicPr>
            <p:blipFill>
              <a:blip r:embed="rId5">
                <a:extLst>
                  <a:ext uri="{BEBA8EAE-BF5A-486C-A8C5-ECC9F3942E4B}">
                    <a14:imgProps xmlns:a14="http://schemas.microsoft.com/office/drawing/2010/main">
                      <a14:imgLayer r:embed="rId7">
                        <a14:imgEffect>
                          <a14:backgroundRemoval t="1686" b="96322" l="17395" r="80536">
                            <a14:foregroundMark x1="74943" y1="6820" x2="74943" y2="6820"/>
                            <a14:foregroundMark x1="78008" y1="9732" x2="78008" y2="9732"/>
                            <a14:foregroundMark x1="78238" y1="13946" x2="78238" y2="13946"/>
                            <a14:foregroundMark x1="25594" y1="2605" x2="25594" y2="2605"/>
                            <a14:foregroundMark x1="29808" y1="2375" x2="29808" y2="2375"/>
                            <a14:foregroundMark x1="60843" y1="5900" x2="60843" y2="5900"/>
                            <a14:foregroundMark x1="78238" y1="60996" x2="78238" y2="60996"/>
                            <a14:foregroundMark x1="78238" y1="66820" x2="78238" y2="66820"/>
                            <a14:foregroundMark x1="78391" y1="73716" x2="78391" y2="73716"/>
                            <a14:foregroundMark x1="78391" y1="80460" x2="78391" y2="80460"/>
                            <a14:foregroundMark x1="36398" y1="4215" x2="36398" y2="4215"/>
                            <a14:foregroundMark x1="64215" y1="4751" x2="64215" y2="4751"/>
                            <a14:foregroundMark x1="63142" y1="4521" x2="63142" y2="4521"/>
                            <a14:backgroundMark x1="31188" y1="3218" x2="31188" y2="3218"/>
                          </a14:backgroundRemoval>
                        </a14:imgEffect>
                      </a14:imgLayer>
                    </a14:imgProps>
                  </a:ext>
                </a:extLst>
              </a:blip>
              <a:stretch>
                <a:fillRect/>
              </a:stretch>
            </p:blipFill>
            <p:spPr>
              <a:xfrm>
                <a:off x="1060450" y="2889250"/>
                <a:ext cx="2279650" cy="2279650"/>
              </a:xfrm>
              <a:prstGeom prst="rect">
                <a:avLst/>
              </a:prstGeom>
            </p:spPr>
          </p:pic>
          <p:pic>
            <p:nvPicPr>
              <p:cNvPr id="4" name="Picture 3"/>
              <p:cNvPicPr>
                <a:picLocks noChangeAspect="1"/>
              </p:cNvPicPr>
              <p:nvPr/>
            </p:nvPicPr>
            <p:blipFill>
              <a:blip r:embed="rId5">
                <a:extLst>
                  <a:ext uri="{BEBA8EAE-BF5A-486C-A8C5-ECC9F3942E4B}">
                    <a14:imgProps xmlns:a14="http://schemas.microsoft.com/office/drawing/2010/main">
                      <a14:imgLayer r:embed="rId8">
                        <a14:imgEffect>
                          <a14:backgroundRemoval t="1686" b="96322" l="17395" r="80536">
                            <a14:foregroundMark x1="74943" y1="6820" x2="74943" y2="6820"/>
                            <a14:foregroundMark x1="78008" y1="9732" x2="78008" y2="9732"/>
                            <a14:foregroundMark x1="78238" y1="13946" x2="78238" y2="13946"/>
                            <a14:foregroundMark x1="25594" y1="2605" x2="25594" y2="2605"/>
                            <a14:foregroundMark x1="29808" y1="2375" x2="29808" y2="2375"/>
                            <a14:foregroundMark x1="60843" y1="5900" x2="60843" y2="5900"/>
                            <a14:foregroundMark x1="78238" y1="60996" x2="78238" y2="60996"/>
                            <a14:foregroundMark x1="78238" y1="66820" x2="78238" y2="66820"/>
                            <a14:foregroundMark x1="78391" y1="73716" x2="78391" y2="73716"/>
                            <a14:foregroundMark x1="78391" y1="80460" x2="78391" y2="80460"/>
                            <a14:foregroundMark x1="36398" y1="4215" x2="36398" y2="4215"/>
                            <a14:foregroundMark x1="64215" y1="4751" x2="64215" y2="4751"/>
                            <a14:foregroundMark x1="63142" y1="4521" x2="63142" y2="4521"/>
                            <a14:backgroundMark x1="31188" y1="3218" x2="31188" y2="3218"/>
                          </a14:backgroundRemoval>
                        </a14:imgEffect>
                      </a14:imgLayer>
                    </a14:imgProps>
                  </a:ext>
                </a:extLst>
              </a:blip>
              <a:stretch>
                <a:fillRect/>
              </a:stretch>
            </p:blipFill>
            <p:spPr>
              <a:xfrm>
                <a:off x="1289050" y="3117850"/>
                <a:ext cx="2279650" cy="2279650"/>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9">
                        <a14:imgEffect>
                          <a14:backgroundRemoval t="1686" b="96322" l="17395" r="80536">
                            <a14:foregroundMark x1="74943" y1="6820" x2="74943" y2="6820"/>
                            <a14:foregroundMark x1="78008" y1="9732" x2="78008" y2="9732"/>
                            <a14:foregroundMark x1="78238" y1="13946" x2="78238" y2="13946"/>
                            <a14:foregroundMark x1="25594" y1="2605" x2="25594" y2="2605"/>
                            <a14:foregroundMark x1="29808" y1="2375" x2="29808" y2="2375"/>
                            <a14:foregroundMark x1="60843" y1="5900" x2="60843" y2="5900"/>
                            <a14:foregroundMark x1="78238" y1="60996" x2="78238" y2="60996"/>
                            <a14:foregroundMark x1="78238" y1="66820" x2="78238" y2="66820"/>
                            <a14:foregroundMark x1="78391" y1="73716" x2="78391" y2="73716"/>
                            <a14:foregroundMark x1="78391" y1="80460" x2="78391" y2="80460"/>
                            <a14:foregroundMark x1="36398" y1="4215" x2="36398" y2="4215"/>
                            <a14:foregroundMark x1="64215" y1="4751" x2="64215" y2="4751"/>
                            <a14:foregroundMark x1="63142" y1="4521" x2="63142" y2="4521"/>
                            <a14:backgroundMark x1="31188" y1="3218" x2="31188" y2="3218"/>
                          </a14:backgroundRemoval>
                        </a14:imgEffect>
                      </a14:imgLayer>
                    </a14:imgProps>
                  </a:ext>
                </a:extLst>
              </a:blip>
              <a:stretch>
                <a:fillRect/>
              </a:stretch>
            </p:blipFill>
            <p:spPr>
              <a:xfrm>
                <a:off x="1517650" y="3346450"/>
                <a:ext cx="2279650" cy="2279650"/>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1686" b="96322" l="17395" r="80536">
                            <a14:foregroundMark x1="74943" y1="6820" x2="74943" y2="6820"/>
                            <a14:foregroundMark x1="78008" y1="9732" x2="78008" y2="9732"/>
                            <a14:foregroundMark x1="78238" y1="13946" x2="78238" y2="13946"/>
                            <a14:foregroundMark x1="25594" y1="2605" x2="25594" y2="2605"/>
                            <a14:foregroundMark x1="29808" y1="2375" x2="29808" y2="2375"/>
                            <a14:foregroundMark x1="60843" y1="5900" x2="60843" y2="5900"/>
                            <a14:foregroundMark x1="78238" y1="60996" x2="78238" y2="60996"/>
                            <a14:foregroundMark x1="78238" y1="66820" x2="78238" y2="66820"/>
                            <a14:foregroundMark x1="78391" y1="73716" x2="78391" y2="73716"/>
                            <a14:foregroundMark x1="78391" y1="80460" x2="78391" y2="80460"/>
                            <a14:foregroundMark x1="36398" y1="4215" x2="36398" y2="4215"/>
                            <a14:foregroundMark x1="64215" y1="4751" x2="64215" y2="4751"/>
                            <a14:foregroundMark x1="63142" y1="4521" x2="63142" y2="4521"/>
                            <a14:backgroundMark x1="31188" y1="3218" x2="31188" y2="3218"/>
                          </a14:backgroundRemoval>
                        </a14:imgEffect>
                      </a14:imgLayer>
                    </a14:imgProps>
                  </a:ext>
                </a:extLst>
              </a:blip>
              <a:stretch>
                <a:fillRect/>
              </a:stretch>
            </p:blipFill>
            <p:spPr>
              <a:xfrm>
                <a:off x="1746250" y="3575050"/>
                <a:ext cx="2279650" cy="2279650"/>
              </a:xfrm>
              <a:prstGeom prst="rect">
                <a:avLst/>
              </a:prstGeom>
            </p:spPr>
          </p:pic>
        </p:grpSp>
        <p:pic>
          <p:nvPicPr>
            <p:cNvPr id="21" name="Picture 20"/>
            <p:cNvPicPr>
              <a:picLocks noChangeAspect="1"/>
            </p:cNvPicPr>
            <p:nvPr/>
          </p:nvPicPr>
          <p:blipFill>
            <a:blip r:embed="rId5">
              <a:extLst>
                <a:ext uri="{BEBA8EAE-BF5A-486C-A8C5-ECC9F3942E4B}">
                  <a14:imgProps xmlns:a14="http://schemas.microsoft.com/office/drawing/2010/main">
                    <a14:imgLayer r:embed="rId7">
                      <a14:imgEffect>
                        <a14:backgroundRemoval t="1686" b="96322" l="17395" r="80536">
                          <a14:foregroundMark x1="74943" y1="6820" x2="74943" y2="6820"/>
                          <a14:foregroundMark x1="78008" y1="9732" x2="78008" y2="9732"/>
                          <a14:foregroundMark x1="78238" y1="13946" x2="78238" y2="13946"/>
                          <a14:foregroundMark x1="25594" y1="2605" x2="25594" y2="2605"/>
                          <a14:foregroundMark x1="29808" y1="2375" x2="29808" y2="2375"/>
                          <a14:foregroundMark x1="60843" y1="5900" x2="60843" y2="5900"/>
                          <a14:foregroundMark x1="78238" y1="60996" x2="78238" y2="60996"/>
                          <a14:foregroundMark x1="78238" y1="66820" x2="78238" y2="66820"/>
                          <a14:foregroundMark x1="78391" y1="73716" x2="78391" y2="73716"/>
                          <a14:foregroundMark x1="78391" y1="80460" x2="78391" y2="80460"/>
                          <a14:foregroundMark x1="36398" y1="4215" x2="36398" y2="4215"/>
                          <a14:foregroundMark x1="64215" y1="4751" x2="64215" y2="4751"/>
                          <a14:foregroundMark x1="63142" y1="4521" x2="63142" y2="4521"/>
                          <a14:backgroundMark x1="31188" y1="3218" x2="31188" y2="3218"/>
                        </a14:backgroundRemoval>
                      </a14:imgEffect>
                    </a14:imgLayer>
                  </a14:imgProps>
                </a:ext>
              </a:extLst>
            </a:blip>
            <a:stretch>
              <a:fillRect/>
            </a:stretch>
          </p:blipFill>
          <p:spPr>
            <a:xfrm>
              <a:off x="4343082" y="3816889"/>
              <a:ext cx="2282820" cy="2282820"/>
            </a:xfrm>
            <a:prstGeom prst="rect">
              <a:avLst/>
            </a:prstGeom>
          </p:spPr>
        </p:pic>
        <p:pic>
          <p:nvPicPr>
            <p:cNvPr id="22" name="Picture 21"/>
            <p:cNvPicPr>
              <a:picLocks noChangeAspect="1"/>
            </p:cNvPicPr>
            <p:nvPr/>
          </p:nvPicPr>
          <p:blipFill>
            <a:blip r:embed="rId5">
              <a:extLst>
                <a:ext uri="{BEBA8EAE-BF5A-486C-A8C5-ECC9F3942E4B}">
                  <a14:imgProps xmlns:a14="http://schemas.microsoft.com/office/drawing/2010/main">
                    <a14:imgLayer r:embed="rId8">
                      <a14:imgEffect>
                        <a14:backgroundRemoval t="1686" b="96322" l="17395" r="80536">
                          <a14:foregroundMark x1="74943" y1="6820" x2="74943" y2="6820"/>
                          <a14:foregroundMark x1="78008" y1="9732" x2="78008" y2="9732"/>
                          <a14:foregroundMark x1="78238" y1="13946" x2="78238" y2="13946"/>
                          <a14:foregroundMark x1="25594" y1="2605" x2="25594" y2="2605"/>
                          <a14:foregroundMark x1="29808" y1="2375" x2="29808" y2="2375"/>
                          <a14:foregroundMark x1="60843" y1="5900" x2="60843" y2="5900"/>
                          <a14:foregroundMark x1="78238" y1="60996" x2="78238" y2="60996"/>
                          <a14:foregroundMark x1="78238" y1="66820" x2="78238" y2="66820"/>
                          <a14:foregroundMark x1="78391" y1="73716" x2="78391" y2="73716"/>
                          <a14:foregroundMark x1="78391" y1="80460" x2="78391" y2="80460"/>
                          <a14:foregroundMark x1="36398" y1="4215" x2="36398" y2="4215"/>
                          <a14:foregroundMark x1="64215" y1="4751" x2="64215" y2="4751"/>
                          <a14:foregroundMark x1="63142" y1="4521" x2="63142" y2="4521"/>
                          <a14:backgroundMark x1="31188" y1="3218" x2="31188" y2="3218"/>
                        </a14:backgroundRemoval>
                      </a14:imgEffect>
                    </a14:imgLayer>
                  </a14:imgProps>
                </a:ext>
              </a:extLst>
            </a:blip>
            <a:stretch>
              <a:fillRect/>
            </a:stretch>
          </p:blipFill>
          <p:spPr>
            <a:xfrm>
              <a:off x="4572000" y="4045807"/>
              <a:ext cx="2282820" cy="2282820"/>
            </a:xfrm>
            <a:prstGeom prst="rect">
              <a:avLst/>
            </a:prstGeom>
          </p:spPr>
        </p:pic>
        <p:pic>
          <p:nvPicPr>
            <p:cNvPr id="23" name="Picture 22"/>
            <p:cNvPicPr>
              <a:picLocks noChangeAspect="1"/>
            </p:cNvPicPr>
            <p:nvPr/>
          </p:nvPicPr>
          <p:blipFill>
            <a:blip r:embed="rId5">
              <a:extLst>
                <a:ext uri="{BEBA8EAE-BF5A-486C-A8C5-ECC9F3942E4B}">
                  <a14:imgProps xmlns:a14="http://schemas.microsoft.com/office/drawing/2010/main">
                    <a14:imgLayer r:embed="rId9">
                      <a14:imgEffect>
                        <a14:backgroundRemoval t="1686" b="96322" l="17395" r="80536">
                          <a14:foregroundMark x1="74943" y1="6820" x2="74943" y2="6820"/>
                          <a14:foregroundMark x1="78008" y1="9732" x2="78008" y2="9732"/>
                          <a14:foregroundMark x1="78238" y1="13946" x2="78238" y2="13946"/>
                          <a14:foregroundMark x1="25594" y1="2605" x2="25594" y2="2605"/>
                          <a14:foregroundMark x1="29808" y1="2375" x2="29808" y2="2375"/>
                          <a14:foregroundMark x1="60843" y1="5900" x2="60843" y2="5900"/>
                          <a14:foregroundMark x1="78238" y1="60996" x2="78238" y2="60996"/>
                          <a14:foregroundMark x1="78238" y1="66820" x2="78238" y2="66820"/>
                          <a14:foregroundMark x1="78391" y1="73716" x2="78391" y2="73716"/>
                          <a14:foregroundMark x1="78391" y1="80460" x2="78391" y2="80460"/>
                          <a14:foregroundMark x1="36398" y1="4215" x2="36398" y2="4215"/>
                          <a14:foregroundMark x1="64215" y1="4751" x2="64215" y2="4751"/>
                          <a14:foregroundMark x1="63142" y1="4521" x2="63142" y2="4521"/>
                          <a14:backgroundMark x1="31188" y1="3218" x2="31188" y2="3218"/>
                        </a14:backgroundRemoval>
                      </a14:imgEffect>
                    </a14:imgLayer>
                  </a14:imgProps>
                </a:ext>
              </a:extLst>
            </a:blip>
            <a:stretch>
              <a:fillRect/>
            </a:stretch>
          </p:blipFill>
          <p:spPr>
            <a:xfrm>
              <a:off x="4800918" y="4274725"/>
              <a:ext cx="2282820" cy="2282820"/>
            </a:xfrm>
            <a:prstGeom prst="rect">
              <a:avLst/>
            </a:prstGeom>
          </p:spPr>
        </p:pic>
        <p:pic>
          <p:nvPicPr>
            <p:cNvPr id="24" name="Picture 23"/>
            <p:cNvPicPr>
              <a:picLocks noChangeAspect="1"/>
            </p:cNvPicPr>
            <p:nvPr/>
          </p:nvPicPr>
          <p:blipFill>
            <a:blip r:embed="rId5">
              <a:extLst>
                <a:ext uri="{BEBA8EAE-BF5A-486C-A8C5-ECC9F3942E4B}">
                  <a14:imgProps xmlns:a14="http://schemas.microsoft.com/office/drawing/2010/main">
                    <a14:imgLayer r:embed="rId6">
                      <a14:imgEffect>
                        <a14:backgroundRemoval t="1686" b="96322" l="17395" r="80536">
                          <a14:foregroundMark x1="74943" y1="6820" x2="74943" y2="6820"/>
                          <a14:foregroundMark x1="78008" y1="9732" x2="78008" y2="9732"/>
                          <a14:foregroundMark x1="78238" y1="13946" x2="78238" y2="13946"/>
                          <a14:foregroundMark x1="25594" y1="2605" x2="25594" y2="2605"/>
                          <a14:foregroundMark x1="29808" y1="2375" x2="29808" y2="2375"/>
                          <a14:foregroundMark x1="60843" y1="5900" x2="60843" y2="5900"/>
                          <a14:foregroundMark x1="78238" y1="60996" x2="78238" y2="60996"/>
                          <a14:foregroundMark x1="78238" y1="66820" x2="78238" y2="66820"/>
                          <a14:foregroundMark x1="78391" y1="73716" x2="78391" y2="73716"/>
                          <a14:foregroundMark x1="78391" y1="80460" x2="78391" y2="80460"/>
                          <a14:foregroundMark x1="36398" y1="4215" x2="36398" y2="4215"/>
                          <a14:foregroundMark x1="64215" y1="4751" x2="64215" y2="4751"/>
                          <a14:foregroundMark x1="63142" y1="4521" x2="63142" y2="4521"/>
                          <a14:backgroundMark x1="31188" y1="3218" x2="31188" y2="3218"/>
                        </a14:backgroundRemoval>
                      </a14:imgEffect>
                    </a14:imgLayer>
                  </a14:imgProps>
                </a:ext>
              </a:extLst>
            </a:blip>
            <a:stretch>
              <a:fillRect/>
            </a:stretch>
          </p:blipFill>
          <p:spPr>
            <a:xfrm>
              <a:off x="5029836" y="4503643"/>
              <a:ext cx="2282820" cy="2282820"/>
            </a:xfrm>
            <a:prstGeom prst="rect">
              <a:avLst/>
            </a:prstGeom>
          </p:spPr>
        </p:pic>
        <p:pic>
          <p:nvPicPr>
            <p:cNvPr id="26" name="Picture 25">
              <a:extLst>
                <a:ext uri="{FF2B5EF4-FFF2-40B4-BE49-F238E27FC236}">
                  <a16:creationId xmlns:a16="http://schemas.microsoft.com/office/drawing/2014/main" id="{9203F41B-00A8-C545-AEF6-7F11F05236F3}"/>
                </a:ext>
              </a:extLst>
            </p:cNvPr>
            <p:cNvPicPr>
              <a:picLocks noChangeAspect="1"/>
            </p:cNvPicPr>
            <p:nvPr/>
          </p:nvPicPr>
          <p:blipFill>
            <a:blip r:embed="rId5">
              <a:extLst>
                <a:ext uri="{BEBA8EAE-BF5A-486C-A8C5-ECC9F3942E4B}">
                  <a14:imgProps xmlns:a14="http://schemas.microsoft.com/office/drawing/2010/main">
                    <a14:imgLayer r:embed="rId7">
                      <a14:imgEffect>
                        <a14:backgroundRemoval t="1686" b="96322" l="17395" r="80536">
                          <a14:foregroundMark x1="74943" y1="6820" x2="74943" y2="6820"/>
                          <a14:foregroundMark x1="78008" y1="9732" x2="78008" y2="9732"/>
                          <a14:foregroundMark x1="78238" y1="13946" x2="78238" y2="13946"/>
                          <a14:foregroundMark x1="25594" y1="2605" x2="25594" y2="2605"/>
                          <a14:foregroundMark x1="29808" y1="2375" x2="29808" y2="2375"/>
                          <a14:foregroundMark x1="60843" y1="5900" x2="60843" y2="5900"/>
                          <a14:foregroundMark x1="78238" y1="60996" x2="78238" y2="60996"/>
                          <a14:foregroundMark x1="78238" y1="66820" x2="78238" y2="66820"/>
                          <a14:foregroundMark x1="78391" y1="73716" x2="78391" y2="73716"/>
                          <a14:foregroundMark x1="78391" y1="80460" x2="78391" y2="80460"/>
                          <a14:foregroundMark x1="36398" y1="4215" x2="36398" y2="4215"/>
                          <a14:foregroundMark x1="64215" y1="4751" x2="64215" y2="4751"/>
                          <a14:foregroundMark x1="63142" y1="4521" x2="63142" y2="4521"/>
                          <a14:backgroundMark x1="31188" y1="3218" x2="31188" y2="3218"/>
                        </a14:backgroundRemoval>
                      </a14:imgEffect>
                    </a14:imgLayer>
                  </a14:imgProps>
                </a:ext>
              </a:extLst>
            </a:blip>
            <a:stretch>
              <a:fillRect/>
            </a:stretch>
          </p:blipFill>
          <p:spPr>
            <a:xfrm>
              <a:off x="4131498" y="4173475"/>
              <a:ext cx="2282820" cy="2282820"/>
            </a:xfrm>
            <a:prstGeom prst="rect">
              <a:avLst/>
            </a:prstGeom>
          </p:spPr>
        </p:pic>
        <p:pic>
          <p:nvPicPr>
            <p:cNvPr id="27" name="Picture 26">
              <a:extLst>
                <a:ext uri="{FF2B5EF4-FFF2-40B4-BE49-F238E27FC236}">
                  <a16:creationId xmlns:a16="http://schemas.microsoft.com/office/drawing/2014/main" id="{E3E76392-DAF2-BE47-B3F8-56D462C8FF2E}"/>
                </a:ext>
              </a:extLst>
            </p:cNvPr>
            <p:cNvPicPr>
              <a:picLocks noChangeAspect="1"/>
            </p:cNvPicPr>
            <p:nvPr/>
          </p:nvPicPr>
          <p:blipFill>
            <a:blip r:embed="rId5">
              <a:extLst>
                <a:ext uri="{BEBA8EAE-BF5A-486C-A8C5-ECC9F3942E4B}">
                  <a14:imgProps xmlns:a14="http://schemas.microsoft.com/office/drawing/2010/main">
                    <a14:imgLayer r:embed="rId8">
                      <a14:imgEffect>
                        <a14:backgroundRemoval t="1686" b="96322" l="17395" r="80536">
                          <a14:foregroundMark x1="74943" y1="6820" x2="74943" y2="6820"/>
                          <a14:foregroundMark x1="78008" y1="9732" x2="78008" y2="9732"/>
                          <a14:foregroundMark x1="78238" y1="13946" x2="78238" y2="13946"/>
                          <a14:foregroundMark x1="25594" y1="2605" x2="25594" y2="2605"/>
                          <a14:foregroundMark x1="29808" y1="2375" x2="29808" y2="2375"/>
                          <a14:foregroundMark x1="60843" y1="5900" x2="60843" y2="5900"/>
                          <a14:foregroundMark x1="78238" y1="60996" x2="78238" y2="60996"/>
                          <a14:foregroundMark x1="78238" y1="66820" x2="78238" y2="66820"/>
                          <a14:foregroundMark x1="78391" y1="73716" x2="78391" y2="73716"/>
                          <a14:foregroundMark x1="78391" y1="80460" x2="78391" y2="80460"/>
                          <a14:foregroundMark x1="36398" y1="4215" x2="36398" y2="4215"/>
                          <a14:foregroundMark x1="64215" y1="4751" x2="64215" y2="4751"/>
                          <a14:foregroundMark x1="63142" y1="4521" x2="63142" y2="4521"/>
                          <a14:backgroundMark x1="31188" y1="3218" x2="31188" y2="3218"/>
                        </a14:backgroundRemoval>
                      </a14:imgEffect>
                    </a14:imgLayer>
                  </a14:imgProps>
                </a:ext>
              </a:extLst>
            </a:blip>
            <a:stretch>
              <a:fillRect/>
            </a:stretch>
          </p:blipFill>
          <p:spPr>
            <a:xfrm>
              <a:off x="4360416" y="4402393"/>
              <a:ext cx="2282820" cy="2282820"/>
            </a:xfrm>
            <a:prstGeom prst="rect">
              <a:avLst/>
            </a:prstGeom>
          </p:spPr>
        </p:pic>
        <p:pic>
          <p:nvPicPr>
            <p:cNvPr id="28" name="Picture 27">
              <a:extLst>
                <a:ext uri="{FF2B5EF4-FFF2-40B4-BE49-F238E27FC236}">
                  <a16:creationId xmlns:a16="http://schemas.microsoft.com/office/drawing/2014/main" id="{C1CA8A68-0094-A146-B609-B85E1640D83E}"/>
                </a:ext>
              </a:extLst>
            </p:cNvPr>
            <p:cNvPicPr>
              <a:picLocks noChangeAspect="1"/>
            </p:cNvPicPr>
            <p:nvPr/>
          </p:nvPicPr>
          <p:blipFill>
            <a:blip r:embed="rId5">
              <a:extLst>
                <a:ext uri="{BEBA8EAE-BF5A-486C-A8C5-ECC9F3942E4B}">
                  <a14:imgProps xmlns:a14="http://schemas.microsoft.com/office/drawing/2010/main">
                    <a14:imgLayer r:embed="rId9">
                      <a14:imgEffect>
                        <a14:backgroundRemoval t="1686" b="96322" l="17395" r="80536">
                          <a14:foregroundMark x1="74943" y1="6820" x2="74943" y2="6820"/>
                          <a14:foregroundMark x1="78008" y1="9732" x2="78008" y2="9732"/>
                          <a14:foregroundMark x1="78238" y1="13946" x2="78238" y2="13946"/>
                          <a14:foregroundMark x1="25594" y1="2605" x2="25594" y2="2605"/>
                          <a14:foregroundMark x1="29808" y1="2375" x2="29808" y2="2375"/>
                          <a14:foregroundMark x1="60843" y1="5900" x2="60843" y2="5900"/>
                          <a14:foregroundMark x1="78238" y1="60996" x2="78238" y2="60996"/>
                          <a14:foregroundMark x1="78238" y1="66820" x2="78238" y2="66820"/>
                          <a14:foregroundMark x1="78391" y1="73716" x2="78391" y2="73716"/>
                          <a14:foregroundMark x1="78391" y1="80460" x2="78391" y2="80460"/>
                          <a14:foregroundMark x1="36398" y1="4215" x2="36398" y2="4215"/>
                          <a14:foregroundMark x1="64215" y1="4751" x2="64215" y2="4751"/>
                          <a14:foregroundMark x1="63142" y1="4521" x2="63142" y2="4521"/>
                          <a14:backgroundMark x1="31188" y1="3218" x2="31188" y2="3218"/>
                        </a14:backgroundRemoval>
                      </a14:imgEffect>
                    </a14:imgLayer>
                  </a14:imgProps>
                </a:ext>
              </a:extLst>
            </a:blip>
            <a:stretch>
              <a:fillRect/>
            </a:stretch>
          </p:blipFill>
          <p:spPr>
            <a:xfrm>
              <a:off x="4589334" y="4631311"/>
              <a:ext cx="2282820" cy="2282820"/>
            </a:xfrm>
            <a:prstGeom prst="rect">
              <a:avLst/>
            </a:prstGeom>
          </p:spPr>
        </p:pic>
        <p:pic>
          <p:nvPicPr>
            <p:cNvPr id="29" name="Picture 28">
              <a:extLst>
                <a:ext uri="{FF2B5EF4-FFF2-40B4-BE49-F238E27FC236}">
                  <a16:creationId xmlns:a16="http://schemas.microsoft.com/office/drawing/2014/main" id="{22CB093C-60AD-8F41-AE33-A1ECF66E208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686" b="96322" l="17395" r="80536">
                          <a14:foregroundMark x1="74943" y1="6820" x2="74943" y2="6820"/>
                          <a14:foregroundMark x1="78008" y1="9732" x2="78008" y2="9732"/>
                          <a14:foregroundMark x1="78238" y1="13946" x2="78238" y2="13946"/>
                          <a14:foregroundMark x1="25594" y1="2605" x2="25594" y2="2605"/>
                          <a14:foregroundMark x1="29808" y1="2375" x2="29808" y2="2375"/>
                          <a14:foregroundMark x1="60843" y1="5900" x2="60843" y2="5900"/>
                          <a14:foregroundMark x1="78238" y1="60996" x2="78238" y2="60996"/>
                          <a14:foregroundMark x1="78238" y1="66820" x2="78238" y2="66820"/>
                          <a14:foregroundMark x1="78391" y1="73716" x2="78391" y2="73716"/>
                          <a14:foregroundMark x1="78391" y1="80460" x2="78391" y2="80460"/>
                          <a14:foregroundMark x1="36398" y1="4215" x2="36398" y2="4215"/>
                          <a14:foregroundMark x1="64215" y1="4751" x2="64215" y2="4751"/>
                          <a14:foregroundMark x1="63142" y1="4521" x2="63142" y2="4521"/>
                          <a14:backgroundMark x1="31188" y1="3218" x2="31188" y2="3218"/>
                        </a14:backgroundRemoval>
                      </a14:imgEffect>
                    </a14:imgLayer>
                  </a14:imgProps>
                </a:ext>
              </a:extLst>
            </a:blip>
            <a:stretch>
              <a:fillRect/>
            </a:stretch>
          </p:blipFill>
          <p:spPr>
            <a:xfrm>
              <a:off x="4818252" y="4860229"/>
              <a:ext cx="2282820" cy="2282820"/>
            </a:xfrm>
            <a:prstGeom prst="rect">
              <a:avLst/>
            </a:prstGeom>
          </p:spPr>
        </p:pic>
      </p:grpSp>
    </p:spTree>
    <p:extLst>
      <p:ext uri="{BB962C8B-B14F-4D97-AF65-F5344CB8AC3E}">
        <p14:creationId xmlns:p14="http://schemas.microsoft.com/office/powerpoint/2010/main" val="812469084"/>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171" y="222716"/>
            <a:ext cx="8716368" cy="780909"/>
          </a:xfrm>
        </p:spPr>
        <p:txBody>
          <a:bodyPr/>
          <a:lstStyle/>
          <a:p>
            <a:r>
              <a:rPr lang="en-US" dirty="0"/>
              <a:t>Example Analytic Applications</a:t>
            </a:r>
          </a:p>
        </p:txBody>
      </p:sp>
      <p:pic>
        <p:nvPicPr>
          <p:cNvPr id="3" name="Picture 2"/>
          <p:cNvPicPr>
            <a:picLocks noChangeAspect="1"/>
          </p:cNvPicPr>
          <p:nvPr/>
        </p:nvPicPr>
        <p:blipFill>
          <a:blip r:embed="rId2"/>
          <a:stretch>
            <a:fillRect/>
          </a:stretch>
        </p:blipFill>
        <p:spPr>
          <a:xfrm>
            <a:off x="508381" y="1291495"/>
            <a:ext cx="2657139" cy="1994427"/>
          </a:xfrm>
          <a:prstGeom prst="rect">
            <a:avLst/>
          </a:prstGeom>
        </p:spPr>
      </p:pic>
      <p:sp>
        <p:nvSpPr>
          <p:cNvPr id="4" name="Rectangle 9"/>
          <p:cNvSpPr>
            <a:spLocks noChangeArrowheads="1"/>
          </p:cNvSpPr>
          <p:nvPr/>
        </p:nvSpPr>
        <p:spPr bwMode="auto">
          <a:xfrm>
            <a:off x="5487672" y="1596807"/>
            <a:ext cx="1220896" cy="763414"/>
          </a:xfrm>
          <a:prstGeom prst="rect">
            <a:avLst/>
          </a:prstGeom>
          <a:solidFill>
            <a:srgbClr val="FFCCFF"/>
          </a:solidFill>
          <a:ln w="19050">
            <a:solidFill>
              <a:schemeClr val="tx2"/>
            </a:solidFill>
            <a:miter lim="800000"/>
            <a:headEnd/>
            <a:tailEnd type="none" w="lg" len="med"/>
          </a:ln>
        </p:spPr>
        <p:txBody>
          <a:bodyPr wrap="none" lIns="45537" tIns="45537" rIns="45537" bIns="45537" anchor="ctr" anchorCtr="0"/>
          <a:lstStyle/>
          <a:p>
            <a:pPr algn="ctr">
              <a:lnSpc>
                <a:spcPct val="90000"/>
              </a:lnSpc>
            </a:pPr>
            <a:r>
              <a:rPr lang="en-US" sz="1800" dirty="0">
                <a:solidFill>
                  <a:srgbClr val="000066"/>
                </a:solidFill>
                <a:latin typeface="Arial" charset="0"/>
              </a:rPr>
              <a:t>Classifier</a:t>
            </a:r>
          </a:p>
        </p:txBody>
      </p:sp>
      <p:sp>
        <p:nvSpPr>
          <p:cNvPr id="5" name="Right Arrow 4"/>
          <p:cNvSpPr/>
          <p:nvPr/>
        </p:nvSpPr>
        <p:spPr bwMode="auto">
          <a:xfrm>
            <a:off x="4877277" y="1634471"/>
            <a:ext cx="610447" cy="688086"/>
          </a:xfrm>
          <a:prstGeom prst="rightArrow">
            <a:avLst/>
          </a:prstGeom>
          <a:solidFill>
            <a:srgbClr val="0000FF"/>
          </a:solidFill>
          <a:ln w="19050" cap="flat" cmpd="sng" algn="ctr">
            <a:solidFill>
              <a:schemeClr val="tx2"/>
            </a:solidFill>
            <a:prstDash val="solid"/>
            <a:round/>
            <a:headEnd type="none" w="med" len="med"/>
            <a:tailEnd type="triangle" w="lg" len="med"/>
          </a:ln>
          <a:effectLst/>
        </p:spPr>
        <p:txBody>
          <a:bodyPr vert="horz" wrap="square" lIns="45537" tIns="45537" rIns="45537" bIns="45537" numCol="1" rtlCol="0" anchor="ctr" anchorCtr="0" compatLnSpc="1">
            <a:prstTxWarp prst="textNoShape">
              <a:avLst/>
            </a:prstTxWarp>
            <a:spAutoFit/>
          </a:bodyPr>
          <a:lstStyle/>
          <a:p>
            <a:pPr defTabSz="910815">
              <a:lnSpc>
                <a:spcPct val="90000"/>
              </a:lnSpc>
            </a:pPr>
            <a:endParaRPr lang="en-US" sz="1800">
              <a:solidFill>
                <a:srgbClr val="000066"/>
              </a:solidFill>
              <a:latin typeface="Arial" charset="0"/>
            </a:endParaRPr>
          </a:p>
        </p:txBody>
      </p:sp>
      <p:sp>
        <p:nvSpPr>
          <p:cNvPr id="7" name="Right Arrow 6"/>
          <p:cNvSpPr/>
          <p:nvPr/>
        </p:nvSpPr>
        <p:spPr bwMode="auto">
          <a:xfrm>
            <a:off x="6708567" y="1634471"/>
            <a:ext cx="580715" cy="688086"/>
          </a:xfrm>
          <a:prstGeom prst="rightArrow">
            <a:avLst/>
          </a:prstGeom>
          <a:solidFill>
            <a:srgbClr val="0000FF"/>
          </a:solidFill>
          <a:ln w="19050" cap="flat" cmpd="sng" algn="ctr">
            <a:solidFill>
              <a:schemeClr val="tx2"/>
            </a:solidFill>
            <a:prstDash val="solid"/>
            <a:round/>
            <a:headEnd type="none" w="med" len="med"/>
            <a:tailEnd type="triangle" w="lg" len="med"/>
          </a:ln>
          <a:effectLst/>
        </p:spPr>
        <p:txBody>
          <a:bodyPr vert="horz" wrap="square" lIns="45537" tIns="45537" rIns="45537" bIns="45537" numCol="1" rtlCol="0" anchor="ctr" anchorCtr="0" compatLnSpc="1">
            <a:prstTxWarp prst="textNoShape">
              <a:avLst/>
            </a:prstTxWarp>
            <a:spAutoFit/>
          </a:bodyPr>
          <a:lstStyle/>
          <a:p>
            <a:pPr defTabSz="910815">
              <a:lnSpc>
                <a:spcPct val="90000"/>
              </a:lnSpc>
            </a:pPr>
            <a:endParaRPr lang="en-US" sz="1800">
              <a:solidFill>
                <a:srgbClr val="000066"/>
              </a:solidFill>
              <a:latin typeface="Arial" charset="0"/>
            </a:endParaRPr>
          </a:p>
        </p:txBody>
      </p:sp>
      <p:sp>
        <p:nvSpPr>
          <p:cNvPr id="8" name="TextBox 7"/>
          <p:cNvSpPr txBox="1"/>
          <p:nvPr/>
        </p:nvSpPr>
        <p:spPr>
          <a:xfrm>
            <a:off x="3961606" y="1819201"/>
            <a:ext cx="778759" cy="318626"/>
          </a:xfrm>
          <a:prstGeom prst="rect">
            <a:avLst/>
          </a:prstGeom>
          <a:noFill/>
        </p:spPr>
        <p:txBody>
          <a:bodyPr wrap="none" lIns="91093" tIns="45537" rIns="91093" bIns="45537" rtlCol="0">
            <a:spAutoFit/>
          </a:bodyPr>
          <a:lstStyle/>
          <a:p>
            <a:pPr>
              <a:lnSpc>
                <a:spcPct val="90000"/>
              </a:lnSpc>
            </a:pPr>
            <a:r>
              <a:rPr lang="en-US" sz="1600" dirty="0">
                <a:solidFill>
                  <a:srgbClr val="000066"/>
                </a:solidFill>
                <a:latin typeface="Arial" charset="0"/>
              </a:rPr>
              <a:t>Image</a:t>
            </a:r>
          </a:p>
        </p:txBody>
      </p:sp>
      <p:sp>
        <p:nvSpPr>
          <p:cNvPr id="9" name="TextBox 8"/>
          <p:cNvSpPr txBox="1"/>
          <p:nvPr/>
        </p:nvSpPr>
        <p:spPr>
          <a:xfrm>
            <a:off x="7395321" y="1819201"/>
            <a:ext cx="1315207" cy="318626"/>
          </a:xfrm>
          <a:prstGeom prst="rect">
            <a:avLst/>
          </a:prstGeom>
          <a:noFill/>
        </p:spPr>
        <p:txBody>
          <a:bodyPr wrap="none" lIns="91093" tIns="45537" rIns="91093" bIns="45537" rtlCol="0">
            <a:spAutoFit/>
          </a:bodyPr>
          <a:lstStyle/>
          <a:p>
            <a:pPr>
              <a:lnSpc>
                <a:spcPct val="90000"/>
              </a:lnSpc>
            </a:pPr>
            <a:r>
              <a:rPr lang="en-US" sz="1600" dirty="0">
                <a:solidFill>
                  <a:srgbClr val="000066"/>
                </a:solidFill>
                <a:latin typeface="Arial" charset="0"/>
              </a:rPr>
              <a:t>Description</a:t>
            </a:r>
          </a:p>
        </p:txBody>
      </p:sp>
      <p:sp>
        <p:nvSpPr>
          <p:cNvPr id="10" name="TextBox 9"/>
          <p:cNvSpPr txBox="1"/>
          <p:nvPr/>
        </p:nvSpPr>
        <p:spPr>
          <a:xfrm>
            <a:off x="451531" y="909788"/>
            <a:ext cx="2770839" cy="346891"/>
          </a:xfrm>
          <a:prstGeom prst="rect">
            <a:avLst/>
          </a:prstGeom>
          <a:noFill/>
        </p:spPr>
        <p:txBody>
          <a:bodyPr wrap="none" lIns="91093" tIns="45537" rIns="91093" bIns="45537" rtlCol="0">
            <a:spAutoFit/>
          </a:bodyPr>
          <a:lstStyle/>
          <a:p>
            <a:pPr algn="ctr">
              <a:lnSpc>
                <a:spcPct val="90000"/>
              </a:lnSpc>
            </a:pPr>
            <a:r>
              <a:rPr lang="en-US" sz="1800" dirty="0">
                <a:solidFill>
                  <a:srgbClr val="000066"/>
                </a:solidFill>
                <a:latin typeface="Arial" charset="0"/>
              </a:rPr>
              <a:t>Microsoft Project Adam</a:t>
            </a:r>
          </a:p>
        </p:txBody>
      </p:sp>
      <p:pic>
        <p:nvPicPr>
          <p:cNvPr id="11" name="Picture 10"/>
          <p:cNvPicPr>
            <a:picLocks noChangeAspect="1"/>
          </p:cNvPicPr>
          <p:nvPr/>
        </p:nvPicPr>
        <p:blipFill>
          <a:blip r:embed="rId3"/>
          <a:stretch>
            <a:fillRect/>
          </a:stretch>
        </p:blipFill>
        <p:spPr>
          <a:xfrm>
            <a:off x="146253" y="3887048"/>
            <a:ext cx="3866170" cy="2900972"/>
          </a:xfrm>
          <a:prstGeom prst="rect">
            <a:avLst/>
          </a:prstGeom>
        </p:spPr>
      </p:pic>
      <p:sp>
        <p:nvSpPr>
          <p:cNvPr id="17" name="Rectangle 9"/>
          <p:cNvSpPr>
            <a:spLocks noChangeArrowheads="1"/>
          </p:cNvSpPr>
          <p:nvPr/>
        </p:nvSpPr>
        <p:spPr bwMode="auto">
          <a:xfrm>
            <a:off x="5792896" y="4497779"/>
            <a:ext cx="1373508" cy="763414"/>
          </a:xfrm>
          <a:prstGeom prst="rect">
            <a:avLst/>
          </a:prstGeom>
          <a:solidFill>
            <a:srgbClr val="FFCCFF"/>
          </a:solidFill>
          <a:ln w="19050">
            <a:solidFill>
              <a:schemeClr val="tx2"/>
            </a:solidFill>
            <a:miter lim="800000"/>
            <a:headEnd/>
            <a:tailEnd type="none" w="lg" len="med"/>
          </a:ln>
        </p:spPr>
        <p:txBody>
          <a:bodyPr wrap="none" lIns="45537" tIns="45537" rIns="45537" bIns="45537" anchor="ctr" anchorCtr="0"/>
          <a:lstStyle/>
          <a:p>
            <a:pPr algn="ctr">
              <a:lnSpc>
                <a:spcPct val="90000"/>
              </a:lnSpc>
            </a:pPr>
            <a:r>
              <a:rPr lang="en-US" sz="1800" dirty="0">
                <a:solidFill>
                  <a:srgbClr val="000066"/>
                </a:solidFill>
                <a:latin typeface="Arial" charset="0"/>
              </a:rPr>
              <a:t>Transducer</a:t>
            </a:r>
          </a:p>
        </p:txBody>
      </p:sp>
      <p:sp>
        <p:nvSpPr>
          <p:cNvPr id="18" name="Right Arrow 17"/>
          <p:cNvSpPr/>
          <p:nvPr/>
        </p:nvSpPr>
        <p:spPr bwMode="auto">
          <a:xfrm>
            <a:off x="5182501" y="4535444"/>
            <a:ext cx="610447" cy="688086"/>
          </a:xfrm>
          <a:prstGeom prst="rightArrow">
            <a:avLst/>
          </a:prstGeom>
          <a:solidFill>
            <a:srgbClr val="0000FF"/>
          </a:solidFill>
          <a:ln w="19050" cap="flat" cmpd="sng" algn="ctr">
            <a:solidFill>
              <a:schemeClr val="tx2"/>
            </a:solidFill>
            <a:prstDash val="solid"/>
            <a:round/>
            <a:headEnd type="none" w="med" len="med"/>
            <a:tailEnd type="triangle" w="lg" len="med"/>
          </a:ln>
          <a:effectLst/>
        </p:spPr>
        <p:txBody>
          <a:bodyPr vert="horz" wrap="square" lIns="45537" tIns="45537" rIns="45537" bIns="45537" numCol="1" rtlCol="0" anchor="ctr" anchorCtr="0" compatLnSpc="1">
            <a:prstTxWarp prst="textNoShape">
              <a:avLst/>
            </a:prstTxWarp>
            <a:spAutoFit/>
          </a:bodyPr>
          <a:lstStyle/>
          <a:p>
            <a:pPr defTabSz="910815">
              <a:lnSpc>
                <a:spcPct val="90000"/>
              </a:lnSpc>
            </a:pPr>
            <a:endParaRPr lang="en-US" sz="1800">
              <a:solidFill>
                <a:srgbClr val="000066"/>
              </a:solidFill>
              <a:latin typeface="Arial" charset="0"/>
            </a:endParaRPr>
          </a:p>
        </p:txBody>
      </p:sp>
      <p:sp>
        <p:nvSpPr>
          <p:cNvPr id="19" name="Right Arrow 18"/>
          <p:cNvSpPr/>
          <p:nvPr/>
        </p:nvSpPr>
        <p:spPr bwMode="auto">
          <a:xfrm>
            <a:off x="7166455" y="4535444"/>
            <a:ext cx="529797" cy="688086"/>
          </a:xfrm>
          <a:prstGeom prst="rightArrow">
            <a:avLst/>
          </a:prstGeom>
          <a:solidFill>
            <a:srgbClr val="0000FF"/>
          </a:solidFill>
          <a:ln w="19050" cap="flat" cmpd="sng" algn="ctr">
            <a:solidFill>
              <a:schemeClr val="tx2"/>
            </a:solidFill>
            <a:prstDash val="solid"/>
            <a:round/>
            <a:headEnd type="none" w="med" len="med"/>
            <a:tailEnd type="triangle" w="lg" len="med"/>
          </a:ln>
          <a:effectLst/>
        </p:spPr>
        <p:txBody>
          <a:bodyPr vert="horz" wrap="square" lIns="45537" tIns="45537" rIns="45537" bIns="45537" numCol="1" rtlCol="0" anchor="ctr" anchorCtr="0" compatLnSpc="1">
            <a:prstTxWarp prst="textNoShape">
              <a:avLst/>
            </a:prstTxWarp>
            <a:spAutoFit/>
          </a:bodyPr>
          <a:lstStyle/>
          <a:p>
            <a:pPr defTabSz="910815">
              <a:lnSpc>
                <a:spcPct val="90000"/>
              </a:lnSpc>
            </a:pPr>
            <a:endParaRPr lang="en-US" sz="1800">
              <a:solidFill>
                <a:srgbClr val="000066"/>
              </a:solidFill>
              <a:latin typeface="Arial" charset="0"/>
            </a:endParaRPr>
          </a:p>
        </p:txBody>
      </p:sp>
      <p:sp>
        <p:nvSpPr>
          <p:cNvPr id="20" name="TextBox 19"/>
          <p:cNvSpPr txBox="1"/>
          <p:nvPr/>
        </p:nvSpPr>
        <p:spPr>
          <a:xfrm>
            <a:off x="4266776" y="4609169"/>
            <a:ext cx="926941" cy="540636"/>
          </a:xfrm>
          <a:prstGeom prst="rect">
            <a:avLst/>
          </a:prstGeom>
          <a:noFill/>
        </p:spPr>
        <p:txBody>
          <a:bodyPr wrap="none" lIns="91093" tIns="45537" rIns="91093" bIns="45537" rtlCol="0">
            <a:spAutoFit/>
          </a:bodyPr>
          <a:lstStyle/>
          <a:p>
            <a:pPr>
              <a:lnSpc>
                <a:spcPct val="90000"/>
              </a:lnSpc>
            </a:pPr>
            <a:r>
              <a:rPr lang="en-US" sz="1600" dirty="0">
                <a:solidFill>
                  <a:srgbClr val="000066"/>
                </a:solidFill>
                <a:latin typeface="Arial" charset="0"/>
              </a:rPr>
              <a:t>English</a:t>
            </a:r>
          </a:p>
          <a:p>
            <a:pPr>
              <a:lnSpc>
                <a:spcPct val="90000"/>
              </a:lnSpc>
            </a:pPr>
            <a:r>
              <a:rPr lang="en-US" sz="1600" dirty="0">
                <a:solidFill>
                  <a:srgbClr val="000066"/>
                </a:solidFill>
                <a:latin typeface="Arial" charset="0"/>
              </a:rPr>
              <a:t>Text</a:t>
            </a:r>
          </a:p>
        </p:txBody>
      </p:sp>
      <p:sp>
        <p:nvSpPr>
          <p:cNvPr id="21" name="TextBox 20"/>
          <p:cNvSpPr txBox="1"/>
          <p:nvPr/>
        </p:nvSpPr>
        <p:spPr>
          <a:xfrm>
            <a:off x="7853211" y="4609169"/>
            <a:ext cx="961454" cy="540636"/>
          </a:xfrm>
          <a:prstGeom prst="rect">
            <a:avLst/>
          </a:prstGeom>
          <a:noFill/>
        </p:spPr>
        <p:txBody>
          <a:bodyPr wrap="none" lIns="91093" tIns="45537" rIns="91093" bIns="45537" rtlCol="0">
            <a:spAutoFit/>
          </a:bodyPr>
          <a:lstStyle/>
          <a:p>
            <a:pPr>
              <a:lnSpc>
                <a:spcPct val="90000"/>
              </a:lnSpc>
            </a:pPr>
            <a:r>
              <a:rPr lang="en-US" sz="1600" dirty="0">
                <a:solidFill>
                  <a:srgbClr val="000066"/>
                </a:solidFill>
                <a:latin typeface="Arial" charset="0"/>
              </a:rPr>
              <a:t>German</a:t>
            </a:r>
          </a:p>
          <a:p>
            <a:pPr>
              <a:lnSpc>
                <a:spcPct val="90000"/>
              </a:lnSpc>
            </a:pPr>
            <a:r>
              <a:rPr lang="en-US" sz="1600" dirty="0">
                <a:solidFill>
                  <a:srgbClr val="000066"/>
                </a:solidFill>
                <a:latin typeface="Arial" charset="0"/>
              </a:rPr>
              <a:t>Text</a:t>
            </a:r>
          </a:p>
        </p:txBody>
      </p:sp>
    </p:spTree>
    <p:extLst>
      <p:ext uri="{BB962C8B-B14F-4D97-AF65-F5344CB8AC3E}">
        <p14:creationId xmlns:p14="http://schemas.microsoft.com/office/powerpoint/2010/main" val="4217884377"/>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Data Analysis with Deep Neural Networks</a:t>
            </a:r>
          </a:p>
        </p:txBody>
      </p:sp>
      <p:sp>
        <p:nvSpPr>
          <p:cNvPr id="4" name="Content Placeholder 3"/>
          <p:cNvSpPr>
            <a:spLocks noGrp="1"/>
          </p:cNvSpPr>
          <p:nvPr>
            <p:ph sz="half" idx="1"/>
          </p:nvPr>
        </p:nvSpPr>
        <p:spPr/>
        <p:txBody>
          <a:bodyPr/>
          <a:lstStyle/>
          <a:p>
            <a:r>
              <a:rPr lang="en-US" sz="2400" dirty="0"/>
              <a:t>Task:</a:t>
            </a:r>
          </a:p>
          <a:p>
            <a:pPr lvl="1"/>
            <a:r>
              <a:rPr lang="en-US" sz="2000" dirty="0"/>
              <a:t>Compute classification of set of input signals</a:t>
            </a:r>
          </a:p>
        </p:txBody>
      </p:sp>
      <p:sp>
        <p:nvSpPr>
          <p:cNvPr id="6" name="Content Placeholder 5"/>
          <p:cNvSpPr>
            <a:spLocks noGrp="1"/>
          </p:cNvSpPr>
          <p:nvPr>
            <p:ph sz="half" idx="2"/>
          </p:nvPr>
        </p:nvSpPr>
        <p:spPr>
          <a:xfrm>
            <a:off x="375172" y="4345096"/>
            <a:ext cx="8221969" cy="2099388"/>
          </a:xfrm>
        </p:spPr>
        <p:txBody>
          <a:bodyPr/>
          <a:lstStyle/>
          <a:p>
            <a:r>
              <a:rPr lang="en-US" sz="2400" dirty="0"/>
              <a:t>Training</a:t>
            </a:r>
          </a:p>
          <a:p>
            <a:pPr lvl="1"/>
            <a:r>
              <a:rPr lang="en-US" sz="2000" dirty="0"/>
              <a:t>Use many training samples of form input / desired output</a:t>
            </a:r>
          </a:p>
          <a:p>
            <a:pPr lvl="1"/>
            <a:r>
              <a:rPr lang="en-US" sz="2000" dirty="0"/>
              <a:t>Compute weights that minimize classification error</a:t>
            </a:r>
          </a:p>
          <a:p>
            <a:r>
              <a:rPr lang="en-US" sz="2400" dirty="0"/>
              <a:t>Operation</a:t>
            </a:r>
          </a:p>
          <a:p>
            <a:pPr lvl="1"/>
            <a:r>
              <a:rPr lang="en-US" sz="2000" dirty="0"/>
              <a:t>Propagate signals from input to output</a:t>
            </a:r>
          </a:p>
          <a:p>
            <a:endParaRPr lang="en-US" dirty="0"/>
          </a:p>
          <a:p>
            <a:pPr lvl="1"/>
            <a:endParaRPr lang="en-US" dirty="0"/>
          </a:p>
        </p:txBody>
      </p:sp>
      <p:pic>
        <p:nvPicPr>
          <p:cNvPr id="5" name="Picture 4"/>
          <p:cNvPicPr>
            <a:picLocks noChangeAspect="1"/>
          </p:cNvPicPr>
          <p:nvPr/>
        </p:nvPicPr>
        <p:blipFill>
          <a:blip r:embed="rId2"/>
          <a:stretch>
            <a:fillRect/>
          </a:stretch>
        </p:blipFill>
        <p:spPr>
          <a:xfrm>
            <a:off x="4572000" y="1367783"/>
            <a:ext cx="4495694" cy="2918130"/>
          </a:xfrm>
          <a:prstGeom prst="rect">
            <a:avLst/>
          </a:prstGeom>
        </p:spPr>
      </p:pic>
    </p:spTree>
    <p:extLst>
      <p:ext uri="{BB962C8B-B14F-4D97-AF65-F5344CB8AC3E}">
        <p14:creationId xmlns:p14="http://schemas.microsoft.com/office/powerpoint/2010/main" val="913068030"/>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8" name="Shape 1488"/>
          <p:cNvSpPr>
            <a:spLocks noGrp="1"/>
          </p:cNvSpPr>
          <p:nvPr>
            <p:ph type="title"/>
          </p:nvPr>
        </p:nvSpPr>
        <p:spPr>
          <a:xfrm>
            <a:off x="405376" y="248176"/>
            <a:ext cx="8716368" cy="780911"/>
          </a:xfrm>
          <a:prstGeom prst="rect">
            <a:avLst/>
          </a:prstGeom>
        </p:spPr>
        <p:txBody>
          <a:bodyPr/>
          <a:lstStyle/>
          <a:p>
            <a:r>
              <a:t>DNN Application Example</a:t>
            </a:r>
          </a:p>
        </p:txBody>
      </p:sp>
      <p:sp>
        <p:nvSpPr>
          <p:cNvPr id="1489" name="Shape 1489"/>
          <p:cNvSpPr>
            <a:spLocks noGrp="1"/>
          </p:cNvSpPr>
          <p:nvPr>
            <p:ph type="body" sz="half" idx="1"/>
          </p:nvPr>
        </p:nvSpPr>
        <p:spPr>
          <a:xfrm>
            <a:off x="298865" y="986144"/>
            <a:ext cx="8306222" cy="1981695"/>
          </a:xfrm>
          <a:prstGeom prst="rect">
            <a:avLst/>
          </a:prstGeom>
        </p:spPr>
        <p:txBody>
          <a:bodyPr/>
          <a:lstStyle/>
          <a:p>
            <a:r>
              <a:t>Facebook DeepFace Architecture</a:t>
            </a:r>
          </a:p>
        </p:txBody>
      </p:sp>
      <p:pic>
        <p:nvPicPr>
          <p:cNvPr id="1490" name="image29.png"/>
          <p:cNvPicPr>
            <a:picLocks noChangeAspect="1"/>
          </p:cNvPicPr>
          <p:nvPr/>
        </p:nvPicPr>
        <p:blipFill>
          <a:blip r:embed="rId2">
            <a:extLst/>
          </a:blip>
          <a:srcRect l="2752"/>
          <a:stretch>
            <a:fillRect/>
          </a:stretch>
        </p:blipFill>
        <p:spPr>
          <a:xfrm>
            <a:off x="222627" y="4726871"/>
            <a:ext cx="8622975" cy="1855814"/>
          </a:xfrm>
          <a:prstGeom prst="rect">
            <a:avLst/>
          </a:prstGeom>
          <a:ln w="12700">
            <a:miter lim="400000"/>
          </a:ln>
        </p:spPr>
      </p:pic>
      <p:pic>
        <p:nvPicPr>
          <p:cNvPr id="1491" name="image30.png"/>
          <p:cNvPicPr>
            <a:picLocks noChangeAspect="1"/>
          </p:cNvPicPr>
          <p:nvPr/>
        </p:nvPicPr>
        <p:blipFill>
          <a:blip r:embed="rId3">
            <a:extLst/>
          </a:blip>
          <a:stretch>
            <a:fillRect/>
          </a:stretch>
        </p:blipFill>
        <p:spPr>
          <a:xfrm>
            <a:off x="-6359" y="1138759"/>
            <a:ext cx="9144000" cy="3217726"/>
          </a:xfrm>
          <a:prstGeom prst="rect">
            <a:avLst/>
          </a:prstGeom>
          <a:ln w="12700">
            <a:miter lim="400000"/>
          </a:ln>
        </p:spPr>
      </p:pic>
    </p:spTree>
    <p:extLst>
      <p:ext uri="{BB962C8B-B14F-4D97-AF65-F5344CB8AC3E}">
        <p14:creationId xmlns:p14="http://schemas.microsoft.com/office/powerpoint/2010/main" val="3391784448"/>
      </p:ext>
    </p:extLst>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DNNs</a:t>
            </a:r>
          </a:p>
        </p:txBody>
      </p:sp>
      <p:sp>
        <p:nvSpPr>
          <p:cNvPr id="12" name="Content Placeholder 11"/>
          <p:cNvSpPr>
            <a:spLocks noGrp="1"/>
          </p:cNvSpPr>
          <p:nvPr>
            <p:ph sz="half" idx="1"/>
          </p:nvPr>
        </p:nvSpPr>
        <p:spPr>
          <a:xfrm>
            <a:off x="290917" y="3734365"/>
            <a:ext cx="4076011" cy="2710119"/>
          </a:xfrm>
        </p:spPr>
        <p:txBody>
          <a:bodyPr/>
          <a:lstStyle/>
          <a:p>
            <a:r>
              <a:rPr lang="en-US" dirty="0"/>
              <a:t>Characteristics</a:t>
            </a:r>
          </a:p>
          <a:p>
            <a:pPr lvl="1"/>
            <a:r>
              <a:rPr lang="en-US" dirty="0"/>
              <a:t>Iterative numerical algorithm</a:t>
            </a:r>
          </a:p>
          <a:p>
            <a:pPr lvl="1"/>
            <a:r>
              <a:rPr lang="en-US" dirty="0"/>
              <a:t>Regular data organization</a:t>
            </a:r>
          </a:p>
          <a:p>
            <a:pPr lvl="1"/>
            <a:endParaRPr lang="en-US" dirty="0"/>
          </a:p>
        </p:txBody>
      </p:sp>
      <p:sp>
        <p:nvSpPr>
          <p:cNvPr id="13" name="Content Placeholder 12"/>
          <p:cNvSpPr>
            <a:spLocks noGrp="1"/>
          </p:cNvSpPr>
          <p:nvPr>
            <p:ph sz="half" idx="2"/>
          </p:nvPr>
        </p:nvSpPr>
        <p:spPr>
          <a:xfrm>
            <a:off x="4519589" y="3734365"/>
            <a:ext cx="4077600" cy="2710119"/>
          </a:xfrm>
        </p:spPr>
        <p:txBody>
          <a:bodyPr/>
          <a:lstStyle/>
          <a:p>
            <a:r>
              <a:rPr lang="en-US" dirty="0"/>
              <a:t>Project Adam Training</a:t>
            </a:r>
          </a:p>
          <a:p>
            <a:pPr lvl="1"/>
            <a:r>
              <a:rPr lang="en-US" dirty="0"/>
              <a:t>2B connections</a:t>
            </a:r>
          </a:p>
          <a:p>
            <a:pPr lvl="1"/>
            <a:r>
              <a:rPr lang="en-US" dirty="0"/>
              <a:t>15M images</a:t>
            </a:r>
          </a:p>
          <a:p>
            <a:pPr lvl="1"/>
            <a:r>
              <a:rPr lang="en-US" dirty="0"/>
              <a:t>62 machines</a:t>
            </a:r>
          </a:p>
          <a:p>
            <a:pPr lvl="1"/>
            <a:r>
              <a:rPr lang="en-US" dirty="0"/>
              <a:t>10 days</a:t>
            </a:r>
          </a:p>
          <a:p>
            <a:pPr lvl="1"/>
            <a:endParaRPr lang="en-US" dirty="0"/>
          </a:p>
        </p:txBody>
      </p:sp>
      <p:graphicFrame>
        <p:nvGraphicFramePr>
          <p:cNvPr id="4" name="Chart 3"/>
          <p:cNvGraphicFramePr>
            <a:graphicFrameLocks/>
          </p:cNvGraphicFramePr>
          <p:nvPr>
            <p:extLst>
              <p:ext uri="{D42A27DB-BD31-4B8C-83A1-F6EECF244321}">
                <p14:modId xmlns:p14="http://schemas.microsoft.com/office/powerpoint/2010/main" val="2042692707"/>
              </p:ext>
            </p:extLst>
          </p:nvPr>
        </p:nvGraphicFramePr>
        <p:xfrm>
          <a:off x="3082013" y="1405953"/>
          <a:ext cx="2467227" cy="224299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ext uri="{D42A27DB-BD31-4B8C-83A1-F6EECF244321}">
                <p14:modId xmlns:p14="http://schemas.microsoft.com/office/powerpoint/2010/main" val="4265782727"/>
              </p:ext>
            </p:extLst>
          </p:nvPr>
        </p:nvGraphicFramePr>
        <p:xfrm>
          <a:off x="6090453" y="1402486"/>
          <a:ext cx="2474893" cy="224996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1858392625"/>
              </p:ext>
            </p:extLst>
          </p:nvPr>
        </p:nvGraphicFramePr>
        <p:xfrm>
          <a:off x="222587" y="1405953"/>
          <a:ext cx="2467227" cy="2242998"/>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2673496" y="2255079"/>
            <a:ext cx="424905" cy="544748"/>
          </a:xfrm>
          <a:prstGeom prst="rect">
            <a:avLst/>
          </a:prstGeom>
          <a:noFill/>
        </p:spPr>
        <p:txBody>
          <a:bodyPr wrap="none" lIns="91143" tIns="45562" rIns="91143" bIns="45562" rtlCol="0">
            <a:spAutoFit/>
          </a:bodyPr>
          <a:lstStyle/>
          <a:p>
            <a:pPr algn="ctr">
              <a:lnSpc>
                <a:spcPct val="90000"/>
              </a:lnSpc>
            </a:pPr>
            <a:r>
              <a:rPr lang="en-US" sz="3200" b="0" dirty="0">
                <a:solidFill>
                  <a:srgbClr val="000066"/>
                </a:solidFill>
                <a:latin typeface="Arial" charset="0"/>
              </a:rPr>
              <a:t>×</a:t>
            </a:r>
          </a:p>
        </p:txBody>
      </p:sp>
      <p:sp>
        <p:nvSpPr>
          <p:cNvPr id="8" name="TextBox 7"/>
          <p:cNvSpPr txBox="1"/>
          <p:nvPr/>
        </p:nvSpPr>
        <p:spPr>
          <a:xfrm>
            <a:off x="5562948" y="2311610"/>
            <a:ext cx="513895" cy="431686"/>
          </a:xfrm>
          <a:prstGeom prst="rect">
            <a:avLst/>
          </a:prstGeom>
          <a:noFill/>
        </p:spPr>
        <p:txBody>
          <a:bodyPr wrap="none" lIns="91143" tIns="45562" rIns="91143" bIns="45562" rtlCol="0">
            <a:spAutoFit/>
          </a:bodyPr>
          <a:lstStyle/>
          <a:p>
            <a:pPr algn="ctr">
              <a:lnSpc>
                <a:spcPct val="90000"/>
              </a:lnSpc>
            </a:pPr>
            <a:r>
              <a:rPr lang="en-US" b="0" dirty="0">
                <a:solidFill>
                  <a:srgbClr val="000066"/>
                </a:solidFill>
                <a:latin typeface="Wingdings"/>
                <a:ea typeface="Wingdings"/>
                <a:cs typeface="Wingdings"/>
                <a:sym typeface="Wingdings"/>
              </a:rPr>
              <a:t></a:t>
            </a:r>
            <a:endParaRPr lang="en-US" b="0" dirty="0">
              <a:solidFill>
                <a:srgbClr val="000066"/>
              </a:solidFill>
              <a:latin typeface="Arial" charset="0"/>
            </a:endParaRPr>
          </a:p>
        </p:txBody>
      </p:sp>
      <p:sp>
        <p:nvSpPr>
          <p:cNvPr id="9" name="TextBox 8"/>
          <p:cNvSpPr txBox="1"/>
          <p:nvPr/>
        </p:nvSpPr>
        <p:spPr>
          <a:xfrm>
            <a:off x="527783" y="1215149"/>
            <a:ext cx="1983955" cy="346891"/>
          </a:xfrm>
          <a:prstGeom prst="rect">
            <a:avLst/>
          </a:prstGeom>
          <a:noFill/>
        </p:spPr>
        <p:txBody>
          <a:bodyPr wrap="square" lIns="91143" tIns="45562" rIns="91143" bIns="45562" rtlCol="0">
            <a:spAutoFit/>
          </a:bodyPr>
          <a:lstStyle/>
          <a:p>
            <a:pPr algn="ctr">
              <a:lnSpc>
                <a:spcPct val="90000"/>
              </a:lnSpc>
            </a:pPr>
            <a:r>
              <a:rPr lang="en-US" sz="1800" dirty="0">
                <a:solidFill>
                  <a:srgbClr val="000066"/>
                </a:solidFill>
                <a:latin typeface="Arial" charset="0"/>
              </a:rPr>
              <a:t>Model Size</a:t>
            </a:r>
          </a:p>
        </p:txBody>
      </p:sp>
      <p:sp>
        <p:nvSpPr>
          <p:cNvPr id="10" name="TextBox 9"/>
          <p:cNvSpPr txBox="1"/>
          <p:nvPr/>
        </p:nvSpPr>
        <p:spPr>
          <a:xfrm>
            <a:off x="3427459" y="1215149"/>
            <a:ext cx="1983955" cy="346891"/>
          </a:xfrm>
          <a:prstGeom prst="rect">
            <a:avLst/>
          </a:prstGeom>
          <a:noFill/>
        </p:spPr>
        <p:txBody>
          <a:bodyPr wrap="square" lIns="91143" tIns="45562" rIns="91143" bIns="45562" rtlCol="0">
            <a:spAutoFit/>
          </a:bodyPr>
          <a:lstStyle/>
          <a:p>
            <a:pPr algn="ctr">
              <a:lnSpc>
                <a:spcPct val="90000"/>
              </a:lnSpc>
            </a:pPr>
            <a:r>
              <a:rPr lang="en-US" sz="1800" dirty="0">
                <a:solidFill>
                  <a:srgbClr val="000066"/>
                </a:solidFill>
                <a:latin typeface="Arial" charset="0"/>
              </a:rPr>
              <a:t>Training Data</a:t>
            </a:r>
          </a:p>
        </p:txBody>
      </p:sp>
      <p:sp>
        <p:nvSpPr>
          <p:cNvPr id="11" name="TextBox 10"/>
          <p:cNvSpPr txBox="1"/>
          <p:nvPr/>
        </p:nvSpPr>
        <p:spPr>
          <a:xfrm>
            <a:off x="6403392" y="1215149"/>
            <a:ext cx="1983955" cy="346891"/>
          </a:xfrm>
          <a:prstGeom prst="rect">
            <a:avLst/>
          </a:prstGeom>
          <a:noFill/>
        </p:spPr>
        <p:txBody>
          <a:bodyPr wrap="square" lIns="91143" tIns="45562" rIns="91143" bIns="45562" rtlCol="0">
            <a:spAutoFit/>
          </a:bodyPr>
          <a:lstStyle/>
          <a:p>
            <a:pPr algn="ctr">
              <a:lnSpc>
                <a:spcPct val="90000"/>
              </a:lnSpc>
            </a:pPr>
            <a:r>
              <a:rPr lang="en-US" sz="1800" dirty="0">
                <a:solidFill>
                  <a:srgbClr val="000066"/>
                </a:solidFill>
                <a:latin typeface="Arial" charset="0"/>
              </a:rPr>
              <a:t>Training Effort</a:t>
            </a:r>
          </a:p>
        </p:txBody>
      </p:sp>
    </p:spTree>
    <p:extLst>
      <p:ext uri="{BB962C8B-B14F-4D97-AF65-F5344CB8AC3E}">
        <p14:creationId xmlns:p14="http://schemas.microsoft.com/office/powerpoint/2010/main" val="2885544819"/>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258794" y="357890"/>
            <a:ext cx="3586381" cy="780909"/>
          </a:xfrm>
        </p:spPr>
        <p:txBody>
          <a:bodyPr/>
          <a:lstStyle/>
          <a:p>
            <a:pPr algn="r"/>
            <a:r>
              <a:rPr lang="en-US" dirty="0"/>
              <a:t>Trends</a:t>
            </a:r>
          </a:p>
        </p:txBody>
      </p:sp>
      <p:sp>
        <p:nvSpPr>
          <p:cNvPr id="8" name="TextBox 7"/>
          <p:cNvSpPr txBox="1"/>
          <p:nvPr/>
        </p:nvSpPr>
        <p:spPr>
          <a:xfrm>
            <a:off x="4485211" y="6500706"/>
            <a:ext cx="2839515" cy="346388"/>
          </a:xfrm>
          <a:prstGeom prst="rect">
            <a:avLst/>
          </a:prstGeom>
          <a:noFill/>
        </p:spPr>
        <p:txBody>
          <a:bodyPr wrap="none" lIns="91215" tIns="45602" rIns="91215" bIns="45602" rtlCol="0">
            <a:spAutoFit/>
          </a:bodyPr>
          <a:lstStyle/>
          <a:p>
            <a:pPr>
              <a:lnSpc>
                <a:spcPct val="90000"/>
              </a:lnSpc>
            </a:pPr>
            <a:r>
              <a:rPr lang="en-US" sz="1800" dirty="0">
                <a:solidFill>
                  <a:srgbClr val="000066"/>
                </a:solidFill>
                <a:latin typeface="Arial" charset="0"/>
              </a:rPr>
              <a:t>Computational Intensity</a:t>
            </a:r>
          </a:p>
        </p:txBody>
      </p:sp>
      <p:sp>
        <p:nvSpPr>
          <p:cNvPr id="9" name="TextBox 8"/>
          <p:cNvSpPr txBox="1"/>
          <p:nvPr/>
        </p:nvSpPr>
        <p:spPr>
          <a:xfrm>
            <a:off x="1626018" y="1453335"/>
            <a:ext cx="1711502" cy="595687"/>
          </a:xfrm>
          <a:prstGeom prst="rect">
            <a:avLst/>
          </a:prstGeom>
          <a:noFill/>
        </p:spPr>
        <p:txBody>
          <a:bodyPr wrap="none" lIns="91215" tIns="45602" rIns="91215" bIns="45602" rtlCol="0">
            <a:spAutoFit/>
          </a:bodyPr>
          <a:lstStyle/>
          <a:p>
            <a:pPr algn="ctr">
              <a:lnSpc>
                <a:spcPct val="90000"/>
              </a:lnSpc>
            </a:pPr>
            <a:r>
              <a:rPr lang="en-US" sz="1800" dirty="0">
                <a:solidFill>
                  <a:srgbClr val="000066"/>
                </a:solidFill>
                <a:latin typeface="Arial" charset="0"/>
              </a:rPr>
              <a:t>Internet-Scale</a:t>
            </a:r>
          </a:p>
          <a:p>
            <a:pPr algn="ctr">
              <a:lnSpc>
                <a:spcPct val="90000"/>
              </a:lnSpc>
            </a:pPr>
            <a:r>
              <a:rPr lang="en-US" sz="1800" dirty="0">
                <a:solidFill>
                  <a:srgbClr val="000066"/>
                </a:solidFill>
                <a:latin typeface="Arial" charset="0"/>
              </a:rPr>
              <a:t> Computing</a:t>
            </a:r>
          </a:p>
        </p:txBody>
      </p:sp>
      <p:cxnSp>
        <p:nvCxnSpPr>
          <p:cNvPr id="10" name="Straight Arrow Connector 9"/>
          <p:cNvCxnSpPr/>
          <p:nvPr/>
        </p:nvCxnSpPr>
        <p:spPr>
          <a:xfrm flipV="1">
            <a:off x="939712" y="554387"/>
            <a:ext cx="0" cy="6021533"/>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rot="1980857">
            <a:off x="1280664" y="1152236"/>
            <a:ext cx="2491787" cy="1290192"/>
          </a:xfrm>
          <a:prstGeom prst="ellipse">
            <a:avLst/>
          </a:prstGeom>
          <a:solidFill>
            <a:schemeClr val="accent1">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lIns="91215" tIns="45602" rIns="91215" bIns="45602" rtlCol="0" anchor="ctr"/>
          <a:lstStyle/>
          <a:p>
            <a:pPr algn="ctr">
              <a:lnSpc>
                <a:spcPct val="90000"/>
              </a:lnSpc>
            </a:pPr>
            <a:endParaRPr lang="en-US" sz="1200" dirty="0">
              <a:solidFill>
                <a:srgbClr val="0000FF"/>
              </a:solidFill>
              <a:latin typeface="Helvetica"/>
            </a:endParaRPr>
          </a:p>
        </p:txBody>
      </p:sp>
      <p:sp>
        <p:nvSpPr>
          <p:cNvPr id="13" name="Oval 12"/>
          <p:cNvSpPr/>
          <p:nvPr/>
        </p:nvSpPr>
        <p:spPr>
          <a:xfrm rot="2544587">
            <a:off x="5114171" y="4833807"/>
            <a:ext cx="2196602" cy="1290192"/>
          </a:xfrm>
          <a:prstGeom prst="ellipse">
            <a:avLst/>
          </a:prstGeom>
          <a:solidFill>
            <a:srgbClr val="C00000">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lIns="91215" tIns="45602" rIns="91215" bIns="45602" rtlCol="0" anchor="ctr"/>
          <a:lstStyle/>
          <a:p>
            <a:pPr algn="ctr">
              <a:lnSpc>
                <a:spcPct val="90000"/>
              </a:lnSpc>
            </a:pPr>
            <a:endParaRPr lang="en-US" sz="1100" dirty="0">
              <a:solidFill>
                <a:srgbClr val="000066"/>
              </a:solidFill>
              <a:latin typeface="Helvetica"/>
            </a:endParaRPr>
          </a:p>
        </p:txBody>
      </p:sp>
      <p:sp>
        <p:nvSpPr>
          <p:cNvPr id="16" name="TextBox 15"/>
          <p:cNvSpPr txBox="1"/>
          <p:nvPr/>
        </p:nvSpPr>
        <p:spPr>
          <a:xfrm rot="16200000">
            <a:off x="-149166" y="1150553"/>
            <a:ext cx="1723825" cy="346388"/>
          </a:xfrm>
          <a:prstGeom prst="rect">
            <a:avLst/>
          </a:prstGeom>
          <a:noFill/>
        </p:spPr>
        <p:txBody>
          <a:bodyPr wrap="none" lIns="91215" tIns="45602" rIns="91215" bIns="45602" rtlCol="0">
            <a:spAutoFit/>
          </a:bodyPr>
          <a:lstStyle/>
          <a:p>
            <a:pPr>
              <a:lnSpc>
                <a:spcPct val="90000"/>
              </a:lnSpc>
            </a:pPr>
            <a:r>
              <a:rPr lang="en-US" sz="1800" dirty="0">
                <a:solidFill>
                  <a:srgbClr val="000066"/>
                </a:solidFill>
                <a:latin typeface="Arial" charset="0"/>
              </a:rPr>
              <a:t>Data Intensity</a:t>
            </a:r>
          </a:p>
        </p:txBody>
      </p:sp>
      <p:sp>
        <p:nvSpPr>
          <p:cNvPr id="17" name="Rectangle 16"/>
          <p:cNvSpPr/>
          <p:nvPr/>
        </p:nvSpPr>
        <p:spPr>
          <a:xfrm>
            <a:off x="5258754" y="4998786"/>
            <a:ext cx="1773238" cy="873138"/>
          </a:xfrm>
          <a:prstGeom prst="rect">
            <a:avLst/>
          </a:prstGeom>
        </p:spPr>
        <p:txBody>
          <a:bodyPr wrap="none" lIns="91215" tIns="45602" rIns="91215" bIns="45602">
            <a:spAutoFit/>
          </a:bodyPr>
          <a:lstStyle/>
          <a:p>
            <a:pPr algn="ctr">
              <a:lnSpc>
                <a:spcPct val="90000"/>
              </a:lnSpc>
            </a:pPr>
            <a:r>
              <a:rPr lang="en-US" sz="1400" dirty="0">
                <a:solidFill>
                  <a:srgbClr val="000066"/>
                </a:solidFill>
                <a:latin typeface="Arial" charset="0"/>
              </a:rPr>
              <a:t>Modeling &amp;</a:t>
            </a:r>
          </a:p>
          <a:p>
            <a:pPr algn="ctr">
              <a:lnSpc>
                <a:spcPct val="90000"/>
              </a:lnSpc>
            </a:pPr>
            <a:r>
              <a:rPr lang="en-US" sz="1400" dirty="0">
                <a:solidFill>
                  <a:srgbClr val="000066"/>
                </a:solidFill>
                <a:latin typeface="Arial" charset="0"/>
              </a:rPr>
              <a:t> Simulation-Driven</a:t>
            </a:r>
          </a:p>
          <a:p>
            <a:pPr algn="ctr">
              <a:lnSpc>
                <a:spcPct val="90000"/>
              </a:lnSpc>
            </a:pPr>
            <a:r>
              <a:rPr lang="en-US" sz="1400" dirty="0">
                <a:solidFill>
                  <a:srgbClr val="000066"/>
                </a:solidFill>
                <a:latin typeface="Arial" charset="0"/>
              </a:rPr>
              <a:t> Science &amp;</a:t>
            </a:r>
          </a:p>
          <a:p>
            <a:pPr algn="ctr">
              <a:lnSpc>
                <a:spcPct val="90000"/>
              </a:lnSpc>
            </a:pPr>
            <a:r>
              <a:rPr lang="en-US" sz="1400" dirty="0">
                <a:solidFill>
                  <a:srgbClr val="000066"/>
                </a:solidFill>
                <a:latin typeface="Arial" charset="0"/>
              </a:rPr>
              <a:t>Engineering</a:t>
            </a:r>
          </a:p>
        </p:txBody>
      </p:sp>
      <p:cxnSp>
        <p:nvCxnSpPr>
          <p:cNvPr id="18" name="Straight Arrow Connector 17"/>
          <p:cNvCxnSpPr/>
          <p:nvPr/>
        </p:nvCxnSpPr>
        <p:spPr>
          <a:xfrm rot="5400000" flipV="1">
            <a:off x="3922559" y="3545931"/>
            <a:ext cx="0" cy="6018741"/>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274839" y="5490217"/>
            <a:ext cx="2021283" cy="596653"/>
          </a:xfrm>
          <a:prstGeom prst="rect">
            <a:avLst/>
          </a:prstGeom>
          <a:noFill/>
        </p:spPr>
        <p:txBody>
          <a:bodyPr wrap="none" lIns="91215" tIns="45602" rIns="91215" bIns="45602" rtlCol="0">
            <a:spAutoFit/>
          </a:bodyPr>
          <a:lstStyle/>
          <a:p>
            <a:pPr>
              <a:lnSpc>
                <a:spcPct val="90000"/>
              </a:lnSpc>
            </a:pPr>
            <a:r>
              <a:rPr lang="en-US" sz="1800" dirty="0">
                <a:solidFill>
                  <a:srgbClr val="000066"/>
                </a:solidFill>
                <a:latin typeface="Arial" charset="0"/>
              </a:rPr>
              <a:t>Traditional</a:t>
            </a:r>
          </a:p>
          <a:p>
            <a:pPr>
              <a:lnSpc>
                <a:spcPct val="90000"/>
              </a:lnSpc>
            </a:pPr>
            <a:r>
              <a:rPr lang="en-US" sz="1800" dirty="0">
                <a:solidFill>
                  <a:srgbClr val="000066"/>
                </a:solidFill>
                <a:latin typeface="Arial" charset="0"/>
              </a:rPr>
              <a:t>Supercomputing</a:t>
            </a:r>
          </a:p>
        </p:txBody>
      </p:sp>
      <p:sp>
        <p:nvSpPr>
          <p:cNvPr id="22" name="TextBox 21"/>
          <p:cNvSpPr txBox="1"/>
          <p:nvPr/>
        </p:nvSpPr>
        <p:spPr>
          <a:xfrm>
            <a:off x="2130209" y="528069"/>
            <a:ext cx="2342732" cy="346891"/>
          </a:xfrm>
          <a:prstGeom prst="rect">
            <a:avLst/>
          </a:prstGeom>
          <a:noFill/>
        </p:spPr>
        <p:txBody>
          <a:bodyPr wrap="none" lIns="91215" tIns="45602" rIns="91215" bIns="45602" rtlCol="0">
            <a:spAutoFit/>
          </a:bodyPr>
          <a:lstStyle/>
          <a:p>
            <a:pPr>
              <a:lnSpc>
                <a:spcPct val="90000"/>
              </a:lnSpc>
            </a:pPr>
            <a:r>
              <a:rPr lang="en-US" sz="1800" dirty="0">
                <a:solidFill>
                  <a:srgbClr val="800000"/>
                </a:solidFill>
                <a:latin typeface="Arial" charset="0"/>
              </a:rPr>
              <a:t>Google Data Center</a:t>
            </a:r>
          </a:p>
        </p:txBody>
      </p:sp>
      <p:sp>
        <p:nvSpPr>
          <p:cNvPr id="3" name="TextBox 2"/>
          <p:cNvSpPr txBox="1"/>
          <p:nvPr/>
        </p:nvSpPr>
        <p:spPr>
          <a:xfrm>
            <a:off x="3427451" y="1062417"/>
            <a:ext cx="1739565" cy="596653"/>
          </a:xfrm>
          <a:prstGeom prst="rect">
            <a:avLst/>
          </a:prstGeom>
          <a:noFill/>
        </p:spPr>
        <p:txBody>
          <a:bodyPr wrap="none" lIns="91215" tIns="45602" rIns="91215" bIns="45602" rtlCol="0">
            <a:spAutoFit/>
          </a:bodyPr>
          <a:lstStyle/>
          <a:p>
            <a:pPr>
              <a:lnSpc>
                <a:spcPct val="90000"/>
              </a:lnSpc>
            </a:pPr>
            <a:r>
              <a:rPr lang="en-US" sz="1800" dirty="0">
                <a:solidFill>
                  <a:srgbClr val="000066">
                    <a:lumMod val="60000"/>
                    <a:lumOff val="40000"/>
                  </a:srgbClr>
                </a:solidFill>
                <a:latin typeface="Arial" charset="0"/>
              </a:rPr>
              <a:t>Sophisticated</a:t>
            </a:r>
          </a:p>
          <a:p>
            <a:pPr>
              <a:lnSpc>
                <a:spcPct val="90000"/>
              </a:lnSpc>
            </a:pPr>
            <a:r>
              <a:rPr lang="en-US" sz="1800" dirty="0">
                <a:solidFill>
                  <a:srgbClr val="000066">
                    <a:lumMod val="60000"/>
                    <a:lumOff val="40000"/>
                  </a:srgbClr>
                </a:solidFill>
                <a:latin typeface="Arial" charset="0"/>
              </a:rPr>
              <a:t>data analysis</a:t>
            </a:r>
          </a:p>
        </p:txBody>
      </p:sp>
      <p:sp>
        <p:nvSpPr>
          <p:cNvPr id="25" name="TextBox 24"/>
          <p:cNvSpPr txBox="1"/>
          <p:nvPr/>
        </p:nvSpPr>
        <p:spPr>
          <a:xfrm>
            <a:off x="6327037" y="3734365"/>
            <a:ext cx="2355486" cy="596653"/>
          </a:xfrm>
          <a:prstGeom prst="rect">
            <a:avLst/>
          </a:prstGeom>
          <a:noFill/>
        </p:spPr>
        <p:txBody>
          <a:bodyPr wrap="none" lIns="91215" tIns="45602" rIns="91215" bIns="45602" rtlCol="0">
            <a:spAutoFit/>
          </a:bodyPr>
          <a:lstStyle/>
          <a:p>
            <a:pPr>
              <a:lnSpc>
                <a:spcPct val="90000"/>
              </a:lnSpc>
            </a:pPr>
            <a:r>
              <a:rPr lang="en-US" sz="1800" dirty="0">
                <a:solidFill>
                  <a:srgbClr val="000066">
                    <a:lumMod val="60000"/>
                    <a:lumOff val="40000"/>
                  </a:srgbClr>
                </a:solidFill>
                <a:latin typeface="Arial" charset="0"/>
              </a:rPr>
              <a:t>Mixing simulation</a:t>
            </a:r>
          </a:p>
          <a:p>
            <a:pPr>
              <a:lnSpc>
                <a:spcPct val="90000"/>
              </a:lnSpc>
            </a:pPr>
            <a:r>
              <a:rPr lang="en-US" sz="1800" dirty="0">
                <a:solidFill>
                  <a:srgbClr val="000066">
                    <a:lumMod val="60000"/>
                    <a:lumOff val="40000"/>
                  </a:srgbClr>
                </a:solidFill>
                <a:latin typeface="Arial" charset="0"/>
              </a:rPr>
              <a:t>with real-world data</a:t>
            </a:r>
          </a:p>
        </p:txBody>
      </p:sp>
      <p:sp>
        <p:nvSpPr>
          <p:cNvPr id="4" name="TextBox 3"/>
          <p:cNvSpPr txBox="1"/>
          <p:nvPr/>
        </p:nvSpPr>
        <p:spPr>
          <a:xfrm>
            <a:off x="5335060" y="1520466"/>
            <a:ext cx="3039427" cy="544748"/>
          </a:xfrm>
          <a:prstGeom prst="rect">
            <a:avLst/>
          </a:prstGeom>
          <a:noFill/>
        </p:spPr>
        <p:txBody>
          <a:bodyPr wrap="none" lIns="91215" tIns="45602" rIns="91215" bIns="45602" rtlCol="0">
            <a:spAutoFit/>
          </a:bodyPr>
          <a:lstStyle/>
          <a:p>
            <a:pPr>
              <a:lnSpc>
                <a:spcPct val="90000"/>
              </a:lnSpc>
            </a:pPr>
            <a:r>
              <a:rPr lang="en-US" sz="3200" dirty="0">
                <a:solidFill>
                  <a:srgbClr val="FF0000"/>
                </a:solidFill>
                <a:latin typeface="Arial" charset="0"/>
              </a:rPr>
              <a:t>Convergence?</a:t>
            </a:r>
          </a:p>
        </p:txBody>
      </p:sp>
      <p:sp>
        <p:nvSpPr>
          <p:cNvPr id="19" name="Shape 1518"/>
          <p:cNvSpPr/>
          <p:nvPr/>
        </p:nvSpPr>
        <p:spPr>
          <a:xfrm>
            <a:off x="3947295" y="1673148"/>
            <a:ext cx="915673" cy="229024"/>
          </a:xfrm>
          <a:prstGeom prst="rightArrow">
            <a:avLst>
              <a:gd name="adj1" fmla="val 50000"/>
              <a:gd name="adj2" fmla="val 50000"/>
            </a:avLst>
          </a:prstGeom>
          <a:ln w="19050">
            <a:solidFill>
              <a:srgbClr val="003300"/>
            </a:solidFill>
            <a:tailEnd type="triangle"/>
          </a:ln>
        </p:spPr>
        <p:txBody>
          <a:bodyPr lIns="45466" tIns="45467" rIns="45466" bIns="45467" anchor="ctr"/>
          <a:lstStyle/>
          <a:p>
            <a:pPr>
              <a:defRPr>
                <a:latin typeface="Arial"/>
                <a:ea typeface="Arial"/>
                <a:cs typeface="Arial"/>
                <a:sym typeface="Arial"/>
              </a:defRPr>
            </a:pPr>
            <a:endParaRPr/>
          </a:p>
        </p:txBody>
      </p:sp>
      <p:sp>
        <p:nvSpPr>
          <p:cNvPr id="21" name="Shape 1520"/>
          <p:cNvSpPr/>
          <p:nvPr/>
        </p:nvSpPr>
        <p:spPr>
          <a:xfrm rot="16200000">
            <a:off x="5754531" y="3925272"/>
            <a:ext cx="916096" cy="228918"/>
          </a:xfrm>
          <a:prstGeom prst="rightArrow">
            <a:avLst>
              <a:gd name="adj1" fmla="val 50000"/>
              <a:gd name="adj2" fmla="val 50000"/>
            </a:avLst>
          </a:prstGeom>
          <a:ln w="19050">
            <a:solidFill>
              <a:srgbClr val="003300"/>
            </a:solidFill>
            <a:tailEnd type="triangle"/>
          </a:ln>
        </p:spPr>
        <p:txBody>
          <a:bodyPr lIns="45466" tIns="45467" rIns="45466" bIns="45467" anchor="ctr"/>
          <a:lstStyle/>
          <a:p>
            <a:pPr>
              <a:defRPr>
                <a:latin typeface="Arial"/>
                <a:ea typeface="Arial"/>
                <a:cs typeface="Arial"/>
                <a:sym typeface="Arial"/>
              </a:defRPr>
            </a:pPr>
            <a:endParaRPr/>
          </a:p>
        </p:txBody>
      </p:sp>
    </p:spTree>
    <p:extLst>
      <p:ext uri="{BB962C8B-B14F-4D97-AF65-F5344CB8AC3E}">
        <p14:creationId xmlns:p14="http://schemas.microsoft.com/office/powerpoint/2010/main" val="3652163027"/>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for Convergence</a:t>
            </a:r>
          </a:p>
        </p:txBody>
      </p:sp>
      <p:sp>
        <p:nvSpPr>
          <p:cNvPr id="5" name="Text Placeholder 4"/>
          <p:cNvSpPr>
            <a:spLocks noGrp="1"/>
          </p:cNvSpPr>
          <p:nvPr>
            <p:ph type="body" idx="1"/>
          </p:nvPr>
        </p:nvSpPr>
        <p:spPr>
          <a:xfrm>
            <a:off x="457836" y="1291443"/>
            <a:ext cx="4039448" cy="458048"/>
          </a:xfrm>
        </p:spPr>
        <p:txBody>
          <a:bodyPr/>
          <a:lstStyle/>
          <a:p>
            <a:pPr algn="ctr"/>
            <a:r>
              <a:rPr lang="en-US" dirty="0"/>
              <a:t>Supercomputers</a:t>
            </a:r>
          </a:p>
        </p:txBody>
      </p:sp>
      <p:sp>
        <p:nvSpPr>
          <p:cNvPr id="6" name="Content Placeholder 5"/>
          <p:cNvSpPr>
            <a:spLocks noGrp="1"/>
          </p:cNvSpPr>
          <p:nvPr>
            <p:ph sz="half" idx="2"/>
          </p:nvPr>
        </p:nvSpPr>
        <p:spPr>
          <a:xfrm>
            <a:off x="457836" y="2225065"/>
            <a:ext cx="4039448" cy="3952256"/>
          </a:xfrm>
        </p:spPr>
        <p:txBody>
          <a:bodyPr/>
          <a:lstStyle/>
          <a:p>
            <a:pPr lvl="1"/>
            <a:r>
              <a:rPr lang="en-US" dirty="0"/>
              <a:t>Customized</a:t>
            </a:r>
          </a:p>
          <a:p>
            <a:pPr lvl="1"/>
            <a:r>
              <a:rPr lang="en-US" dirty="0"/>
              <a:t>Optimized for reliability</a:t>
            </a:r>
          </a:p>
          <a:p>
            <a:pPr lvl="1"/>
            <a:endParaRPr lang="en-US" dirty="0"/>
          </a:p>
          <a:p>
            <a:pPr lvl="1"/>
            <a:endParaRPr lang="en-US" dirty="0"/>
          </a:p>
          <a:p>
            <a:pPr lvl="1"/>
            <a:r>
              <a:rPr lang="en-US" dirty="0"/>
              <a:t>Source of “noise”</a:t>
            </a:r>
          </a:p>
          <a:p>
            <a:pPr lvl="1"/>
            <a:r>
              <a:rPr lang="en-US" dirty="0"/>
              <a:t>Static scheduling</a:t>
            </a:r>
          </a:p>
          <a:p>
            <a:pPr lvl="1"/>
            <a:endParaRPr lang="en-US" dirty="0"/>
          </a:p>
          <a:p>
            <a:pPr lvl="1"/>
            <a:endParaRPr lang="en-US" dirty="0"/>
          </a:p>
          <a:p>
            <a:pPr lvl="1"/>
            <a:r>
              <a:rPr lang="en-US" dirty="0"/>
              <a:t>Low-level, processor-centric model</a:t>
            </a:r>
          </a:p>
          <a:p>
            <a:endParaRPr lang="en-US" dirty="0"/>
          </a:p>
        </p:txBody>
      </p:sp>
      <p:sp>
        <p:nvSpPr>
          <p:cNvPr id="7" name="Text Placeholder 6"/>
          <p:cNvSpPr>
            <a:spLocks noGrp="1"/>
          </p:cNvSpPr>
          <p:nvPr>
            <p:ph type="body" sz="quarter" idx="3"/>
          </p:nvPr>
        </p:nvSpPr>
        <p:spPr>
          <a:xfrm>
            <a:off x="4645158" y="1291443"/>
            <a:ext cx="4041038" cy="458048"/>
          </a:xfrm>
        </p:spPr>
        <p:txBody>
          <a:bodyPr/>
          <a:lstStyle/>
          <a:p>
            <a:pPr algn="ctr"/>
            <a:r>
              <a:rPr lang="en-US" dirty="0"/>
              <a:t>Data Center Clusters</a:t>
            </a:r>
          </a:p>
        </p:txBody>
      </p:sp>
      <p:sp>
        <p:nvSpPr>
          <p:cNvPr id="8" name="Content Placeholder 7"/>
          <p:cNvSpPr>
            <a:spLocks noGrp="1"/>
          </p:cNvSpPr>
          <p:nvPr>
            <p:ph sz="quarter" idx="4"/>
          </p:nvPr>
        </p:nvSpPr>
        <p:spPr>
          <a:xfrm>
            <a:off x="4645158" y="2225065"/>
            <a:ext cx="4041038" cy="3952256"/>
          </a:xfrm>
        </p:spPr>
        <p:txBody>
          <a:bodyPr/>
          <a:lstStyle/>
          <a:p>
            <a:pPr lvl="1"/>
            <a:r>
              <a:rPr lang="en-US" dirty="0"/>
              <a:t>Consumer grade</a:t>
            </a:r>
          </a:p>
          <a:p>
            <a:pPr lvl="1"/>
            <a:r>
              <a:rPr lang="en-US" dirty="0"/>
              <a:t>Optimized for low cost</a:t>
            </a:r>
          </a:p>
          <a:p>
            <a:pPr lvl="1"/>
            <a:endParaRPr lang="en-US" dirty="0"/>
          </a:p>
          <a:p>
            <a:pPr lvl="1"/>
            <a:endParaRPr lang="en-US" dirty="0"/>
          </a:p>
          <a:p>
            <a:pPr lvl="1"/>
            <a:r>
              <a:rPr lang="en-US" dirty="0"/>
              <a:t>Provides reliability</a:t>
            </a:r>
          </a:p>
          <a:p>
            <a:pPr lvl="1"/>
            <a:r>
              <a:rPr lang="en-US" dirty="0"/>
              <a:t>Dynamic allocation</a:t>
            </a:r>
          </a:p>
          <a:p>
            <a:pPr lvl="1"/>
            <a:endParaRPr lang="en-US" dirty="0"/>
          </a:p>
          <a:p>
            <a:pPr lvl="1"/>
            <a:endParaRPr lang="en-US" dirty="0"/>
          </a:p>
          <a:p>
            <a:pPr lvl="1"/>
            <a:r>
              <a:rPr lang="en-US" dirty="0"/>
              <a:t>High level, data-centric model</a:t>
            </a:r>
          </a:p>
        </p:txBody>
      </p:sp>
      <p:sp>
        <p:nvSpPr>
          <p:cNvPr id="9" name="TextBox 8"/>
          <p:cNvSpPr txBox="1"/>
          <p:nvPr/>
        </p:nvSpPr>
        <p:spPr>
          <a:xfrm>
            <a:off x="3503716" y="1852225"/>
            <a:ext cx="2230410" cy="431686"/>
          </a:xfrm>
          <a:prstGeom prst="rect">
            <a:avLst/>
          </a:prstGeom>
          <a:noFill/>
        </p:spPr>
        <p:txBody>
          <a:bodyPr wrap="square" lIns="91296" tIns="45647" rIns="91296" bIns="45647" rtlCol="0">
            <a:spAutoFit/>
          </a:bodyPr>
          <a:lstStyle/>
          <a:p>
            <a:pPr algn="ctr">
              <a:lnSpc>
                <a:spcPct val="90000"/>
              </a:lnSpc>
            </a:pPr>
            <a:r>
              <a:rPr lang="en-US" dirty="0">
                <a:solidFill>
                  <a:srgbClr val="800000"/>
                </a:solidFill>
                <a:latin typeface="Arial" charset="0"/>
              </a:rPr>
              <a:t>Hardware</a:t>
            </a:r>
          </a:p>
        </p:txBody>
      </p:sp>
      <p:sp>
        <p:nvSpPr>
          <p:cNvPr id="10" name="TextBox 9"/>
          <p:cNvSpPr txBox="1"/>
          <p:nvPr/>
        </p:nvSpPr>
        <p:spPr>
          <a:xfrm>
            <a:off x="3198492" y="3149997"/>
            <a:ext cx="2899627" cy="431686"/>
          </a:xfrm>
          <a:prstGeom prst="rect">
            <a:avLst/>
          </a:prstGeom>
          <a:noFill/>
        </p:spPr>
        <p:txBody>
          <a:bodyPr wrap="square" lIns="91296" tIns="45647" rIns="91296" bIns="45647" rtlCol="0">
            <a:spAutoFit/>
          </a:bodyPr>
          <a:lstStyle/>
          <a:p>
            <a:pPr algn="ctr">
              <a:lnSpc>
                <a:spcPct val="90000"/>
              </a:lnSpc>
            </a:pPr>
            <a:r>
              <a:rPr lang="en-US" dirty="0">
                <a:solidFill>
                  <a:srgbClr val="800000"/>
                </a:solidFill>
                <a:latin typeface="Arial" charset="0"/>
              </a:rPr>
              <a:t>Run-Time System</a:t>
            </a:r>
          </a:p>
        </p:txBody>
      </p:sp>
      <p:sp>
        <p:nvSpPr>
          <p:cNvPr id="11" name="TextBox 10"/>
          <p:cNvSpPr txBox="1"/>
          <p:nvPr/>
        </p:nvSpPr>
        <p:spPr>
          <a:xfrm>
            <a:off x="2511770" y="4753197"/>
            <a:ext cx="4120523" cy="431686"/>
          </a:xfrm>
          <a:prstGeom prst="rect">
            <a:avLst/>
          </a:prstGeom>
          <a:noFill/>
        </p:spPr>
        <p:txBody>
          <a:bodyPr wrap="square" lIns="91296" tIns="45647" rIns="91296" bIns="45647" rtlCol="0">
            <a:spAutoFit/>
          </a:bodyPr>
          <a:lstStyle/>
          <a:p>
            <a:pPr algn="ctr">
              <a:lnSpc>
                <a:spcPct val="90000"/>
              </a:lnSpc>
            </a:pPr>
            <a:r>
              <a:rPr lang="en-US" dirty="0">
                <a:solidFill>
                  <a:srgbClr val="800000"/>
                </a:solidFill>
                <a:latin typeface="Arial" charset="0"/>
              </a:rPr>
              <a:t>Application Programming</a:t>
            </a:r>
          </a:p>
        </p:txBody>
      </p:sp>
    </p:spTree>
    <p:extLst>
      <p:ext uri="{BB962C8B-B14F-4D97-AF65-F5344CB8AC3E}">
        <p14:creationId xmlns:p14="http://schemas.microsoft.com/office/powerpoint/2010/main" val="1168704683"/>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5" name="Shape 1535"/>
          <p:cNvSpPr>
            <a:spLocks noGrp="1"/>
          </p:cNvSpPr>
          <p:nvPr>
            <p:ph type="title"/>
          </p:nvPr>
        </p:nvSpPr>
        <p:spPr>
          <a:xfrm>
            <a:off x="405376" y="248176"/>
            <a:ext cx="8716368" cy="780911"/>
          </a:xfrm>
          <a:prstGeom prst="rect">
            <a:avLst/>
          </a:prstGeom>
        </p:spPr>
        <p:txBody>
          <a:bodyPr/>
          <a:lstStyle>
            <a:lvl1pPr defTabSz="803275">
              <a:defRPr sz="3343"/>
            </a:lvl1pPr>
          </a:lstStyle>
          <a:p>
            <a:r>
              <a:t>Summary: Computation/Data Convergence</a:t>
            </a:r>
          </a:p>
        </p:txBody>
      </p:sp>
      <p:sp>
        <p:nvSpPr>
          <p:cNvPr id="1536" name="Shape 1536"/>
          <p:cNvSpPr>
            <a:spLocks noGrp="1"/>
          </p:cNvSpPr>
          <p:nvPr>
            <p:ph type="body" idx="1"/>
          </p:nvPr>
        </p:nvSpPr>
        <p:spPr>
          <a:xfrm>
            <a:off x="290917" y="1371032"/>
            <a:ext cx="8306222" cy="5073520"/>
          </a:xfrm>
          <a:prstGeom prst="rect">
            <a:avLst/>
          </a:prstGeom>
        </p:spPr>
        <p:txBody>
          <a:bodyPr/>
          <a:lstStyle/>
          <a:p>
            <a:pPr marL="360677" indent="-360677" defTabSz="853454">
              <a:spcBef>
                <a:spcPts val="1302"/>
              </a:spcBef>
              <a:defRPr sz="2256">
                <a:effectLst>
                  <a:outerShdw blurRad="35814" dist="35814" dir="2700000" rotWithShape="0">
                    <a:srgbClr val="C0C0C0"/>
                  </a:outerShdw>
                </a:effectLst>
              </a:defRPr>
            </a:pPr>
            <a:r>
              <a:t>Two Important Classes of Large-Scale Computing</a:t>
            </a:r>
          </a:p>
          <a:p>
            <a:pPr marL="694638" lvl="1" indent="-228578" defTabSz="853454">
              <a:spcBef>
                <a:spcPts val="501"/>
              </a:spcBef>
              <a:buClr>
                <a:srgbClr val="660033"/>
              </a:buClr>
              <a:buFont typeface="Wingdings"/>
              <a:defRPr sz="1879">
                <a:solidFill>
                  <a:srgbClr val="000066"/>
                </a:solidFill>
                <a:effectLst/>
              </a:defRPr>
            </a:pPr>
            <a:r>
              <a:t>Computationally intensive supercomputing</a:t>
            </a:r>
          </a:p>
          <a:p>
            <a:pPr marL="694638" lvl="1" indent="-228578" defTabSz="853454">
              <a:spcBef>
                <a:spcPts val="501"/>
              </a:spcBef>
              <a:buClr>
                <a:srgbClr val="660033"/>
              </a:buClr>
              <a:buFont typeface="Wingdings"/>
              <a:defRPr sz="1879">
                <a:solidFill>
                  <a:srgbClr val="000066"/>
                </a:solidFill>
                <a:effectLst/>
              </a:defRPr>
            </a:pPr>
            <a:r>
              <a:t>Data intensive processing</a:t>
            </a:r>
          </a:p>
          <a:p>
            <a:pPr marL="1070157" lvl="2" indent="-222642" defTabSz="853454">
              <a:lnSpc>
                <a:spcPct val="107000"/>
              </a:lnSpc>
              <a:spcBef>
                <a:spcPts val="200"/>
              </a:spcBef>
              <a:buClr>
                <a:srgbClr val="005400"/>
              </a:buClr>
              <a:buFont typeface="Wingdings"/>
              <a:defRPr sz="1692" b="0">
                <a:solidFill>
                  <a:srgbClr val="000099"/>
                </a:solidFill>
                <a:effectLst/>
              </a:defRPr>
            </a:pPr>
            <a:r>
              <a:t>Internet companies + many other applications</a:t>
            </a:r>
          </a:p>
          <a:p>
            <a:pPr marL="360677" indent="-360677" defTabSz="853454">
              <a:spcBef>
                <a:spcPts val="1302"/>
              </a:spcBef>
              <a:defRPr sz="2256">
                <a:effectLst>
                  <a:outerShdw blurRad="35814" dist="35814" dir="2700000" rotWithShape="0">
                    <a:srgbClr val="C0C0C0"/>
                  </a:outerShdw>
                </a:effectLst>
              </a:defRPr>
            </a:pPr>
            <a:r>
              <a:t>Followed Different Evolutionary Paths</a:t>
            </a:r>
          </a:p>
          <a:p>
            <a:pPr marL="694638" lvl="1" indent="-228578" defTabSz="853454">
              <a:spcBef>
                <a:spcPts val="501"/>
              </a:spcBef>
              <a:buClr>
                <a:srgbClr val="660033"/>
              </a:buClr>
              <a:buFont typeface="Wingdings"/>
              <a:defRPr sz="1879">
                <a:solidFill>
                  <a:srgbClr val="000066"/>
                </a:solidFill>
                <a:effectLst/>
              </a:defRPr>
            </a:pPr>
            <a:r>
              <a:t>Supercomputers: Get maximum performance from available hardware</a:t>
            </a:r>
          </a:p>
          <a:p>
            <a:pPr marL="694638" lvl="1" indent="-228578" defTabSz="853454">
              <a:spcBef>
                <a:spcPts val="501"/>
              </a:spcBef>
              <a:buClr>
                <a:srgbClr val="660033"/>
              </a:buClr>
              <a:buFont typeface="Wingdings"/>
              <a:defRPr sz="1879">
                <a:solidFill>
                  <a:srgbClr val="000066"/>
                </a:solidFill>
                <a:effectLst/>
              </a:defRPr>
            </a:pPr>
            <a:r>
              <a:t>Data center clusters: Maximize cost/performance over variety of data-centric tasks</a:t>
            </a:r>
          </a:p>
          <a:p>
            <a:pPr marL="694638" lvl="1" indent="-228578" defTabSz="853454">
              <a:spcBef>
                <a:spcPts val="501"/>
              </a:spcBef>
              <a:buClr>
                <a:srgbClr val="660033"/>
              </a:buClr>
              <a:buFont typeface="Wingdings"/>
              <a:defRPr sz="1879">
                <a:solidFill>
                  <a:srgbClr val="000066"/>
                </a:solidFill>
                <a:effectLst/>
              </a:defRPr>
            </a:pPr>
            <a:r>
              <a:t>Yielded different approaches to hardware, runtime systems, and application programming</a:t>
            </a:r>
          </a:p>
          <a:p>
            <a:pPr marL="360677" indent="-360677" defTabSz="853454">
              <a:spcBef>
                <a:spcPts val="1302"/>
              </a:spcBef>
              <a:defRPr sz="2256">
                <a:effectLst>
                  <a:outerShdw blurRad="35814" dist="35814" dir="2700000" rotWithShape="0">
                    <a:srgbClr val="C0C0C0"/>
                  </a:outerShdw>
                </a:effectLst>
              </a:defRPr>
            </a:pPr>
            <a:r>
              <a:t>A Convergence Would Have Important Benefits</a:t>
            </a:r>
          </a:p>
          <a:p>
            <a:pPr marL="694638" lvl="1" indent="-228578" defTabSz="853454">
              <a:spcBef>
                <a:spcPts val="501"/>
              </a:spcBef>
              <a:buClr>
                <a:srgbClr val="660033"/>
              </a:buClr>
              <a:buFont typeface="Wingdings"/>
              <a:defRPr sz="1879">
                <a:solidFill>
                  <a:srgbClr val="000066"/>
                </a:solidFill>
                <a:effectLst/>
              </a:defRPr>
            </a:pPr>
            <a:r>
              <a:t>Computational </a:t>
            </a:r>
            <a:r>
              <a:rPr i="1"/>
              <a:t>and</a:t>
            </a:r>
            <a:r>
              <a:t> data-intensive applications</a:t>
            </a:r>
          </a:p>
          <a:p>
            <a:pPr marL="694638" lvl="1" indent="-228578" defTabSz="853454">
              <a:spcBef>
                <a:spcPts val="501"/>
              </a:spcBef>
              <a:buClr>
                <a:srgbClr val="660033"/>
              </a:buClr>
              <a:buFont typeface="Wingdings"/>
              <a:defRPr sz="1879">
                <a:solidFill>
                  <a:srgbClr val="000066"/>
                </a:solidFill>
                <a:effectLst/>
              </a:defRPr>
            </a:pPr>
            <a:r>
              <a:t>But, not clear how to do it</a:t>
            </a:r>
          </a:p>
        </p:txBody>
      </p:sp>
    </p:spTree>
    <p:extLst>
      <p:ext uri="{BB962C8B-B14F-4D97-AF65-F5344CB8AC3E}">
        <p14:creationId xmlns:p14="http://schemas.microsoft.com/office/powerpoint/2010/main" val="2657506299"/>
      </p:ext>
    </p:extLst>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97BE8-3BA8-F04B-B9E2-D9A97A45047D}"/>
              </a:ext>
            </a:extLst>
          </p:cNvPr>
          <p:cNvSpPr>
            <a:spLocks noGrp="1"/>
          </p:cNvSpPr>
          <p:nvPr>
            <p:ph type="title"/>
          </p:nvPr>
        </p:nvSpPr>
        <p:spPr/>
        <p:txBody>
          <a:bodyPr/>
          <a:lstStyle/>
          <a:p>
            <a:r>
              <a:rPr lang="en-US" dirty="0"/>
              <a:t>Overall Summary</a:t>
            </a:r>
          </a:p>
        </p:txBody>
      </p:sp>
      <p:sp>
        <p:nvSpPr>
          <p:cNvPr id="3" name="Content Placeholder 2">
            <a:extLst>
              <a:ext uri="{FF2B5EF4-FFF2-40B4-BE49-F238E27FC236}">
                <a16:creationId xmlns:a16="http://schemas.microsoft.com/office/drawing/2014/main" id="{6137F31B-DA1B-434D-AFC2-2EAC59B79748}"/>
              </a:ext>
            </a:extLst>
          </p:cNvPr>
          <p:cNvSpPr>
            <a:spLocks noGrp="1"/>
          </p:cNvSpPr>
          <p:nvPr>
            <p:ph idx="1"/>
          </p:nvPr>
        </p:nvSpPr>
        <p:spPr/>
        <p:txBody>
          <a:bodyPr/>
          <a:lstStyle/>
          <a:p>
            <a:r>
              <a:rPr lang="en-US" dirty="0"/>
              <a:t>Consumer products and supercomputers share technology</a:t>
            </a:r>
          </a:p>
          <a:p>
            <a:pPr lvl="1"/>
            <a:r>
              <a:rPr lang="en-US" dirty="0"/>
              <a:t>CMOS integrated circuits</a:t>
            </a:r>
          </a:p>
          <a:p>
            <a:pPr lvl="1"/>
            <a:r>
              <a:rPr lang="en-US" dirty="0"/>
              <a:t>Flash memory</a:t>
            </a:r>
          </a:p>
          <a:p>
            <a:r>
              <a:rPr lang="en-US" dirty="0"/>
              <a:t>Both are power limited</a:t>
            </a:r>
          </a:p>
          <a:p>
            <a:pPr lvl="1"/>
            <a:r>
              <a:rPr lang="en-US" dirty="0"/>
              <a:t>Heat / cooling</a:t>
            </a:r>
          </a:p>
          <a:p>
            <a:pPr lvl="1"/>
            <a:r>
              <a:rPr lang="en-US" dirty="0"/>
              <a:t>Battery life or utilities</a:t>
            </a:r>
          </a:p>
          <a:p>
            <a:r>
              <a:rPr lang="en-US" dirty="0"/>
              <a:t>Until recently, technology followed predictable trends</a:t>
            </a:r>
          </a:p>
          <a:p>
            <a:r>
              <a:rPr lang="en-US" dirty="0"/>
              <a:t>But, these are harder to sustain</a:t>
            </a:r>
          </a:p>
          <a:p>
            <a:pPr lvl="1"/>
            <a:r>
              <a:rPr lang="en-US" dirty="0"/>
              <a:t>Both technology and cost</a:t>
            </a:r>
          </a:p>
        </p:txBody>
      </p:sp>
    </p:spTree>
    <p:extLst>
      <p:ext uri="{BB962C8B-B14F-4D97-AF65-F5344CB8AC3E}">
        <p14:creationId xmlns:p14="http://schemas.microsoft.com/office/powerpoint/2010/main" val="2959511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71257-E5C4-4B4B-AF5D-F80F4D546A01}"/>
              </a:ext>
            </a:extLst>
          </p:cNvPr>
          <p:cNvSpPr>
            <a:spLocks noGrp="1"/>
          </p:cNvSpPr>
          <p:nvPr>
            <p:ph type="title"/>
          </p:nvPr>
        </p:nvSpPr>
        <p:spPr/>
        <p:txBody>
          <a:bodyPr/>
          <a:lstStyle/>
          <a:p>
            <a:r>
              <a:rPr lang="en-US" dirty="0"/>
              <a:t>What Does 6.9 Billion Transistors Provide?</a:t>
            </a:r>
          </a:p>
        </p:txBody>
      </p:sp>
      <p:sp>
        <p:nvSpPr>
          <p:cNvPr id="3" name="Content Placeholder 2">
            <a:extLst>
              <a:ext uri="{FF2B5EF4-FFF2-40B4-BE49-F238E27FC236}">
                <a16:creationId xmlns:a16="http://schemas.microsoft.com/office/drawing/2014/main" id="{48AEFA35-2A89-B347-B08A-9F936C324845}"/>
              </a:ext>
            </a:extLst>
          </p:cNvPr>
          <p:cNvSpPr>
            <a:spLocks noGrp="1"/>
          </p:cNvSpPr>
          <p:nvPr>
            <p:ph idx="1"/>
          </p:nvPr>
        </p:nvSpPr>
        <p:spPr>
          <a:xfrm>
            <a:off x="5059680" y="1370965"/>
            <a:ext cx="3870960" cy="5073520"/>
          </a:xfrm>
        </p:spPr>
        <p:txBody>
          <a:bodyPr/>
          <a:lstStyle/>
          <a:p>
            <a:r>
              <a:rPr lang="en-US" dirty="0"/>
              <a:t>4 CPUs</a:t>
            </a:r>
          </a:p>
          <a:p>
            <a:pPr lvl="1"/>
            <a:r>
              <a:rPr lang="en-US" dirty="0"/>
              <a:t>2 high performance</a:t>
            </a:r>
          </a:p>
          <a:p>
            <a:pPr lvl="1"/>
            <a:r>
              <a:rPr lang="en-US" dirty="0"/>
              <a:t>4 low power</a:t>
            </a:r>
          </a:p>
          <a:p>
            <a:r>
              <a:rPr lang="en-US" dirty="0"/>
              <a:t>4 GPUs</a:t>
            </a:r>
          </a:p>
          <a:p>
            <a:pPr lvl="1"/>
            <a:r>
              <a:rPr lang="en-US" dirty="0"/>
              <a:t>Graphics/image/video processing</a:t>
            </a:r>
          </a:p>
          <a:p>
            <a:r>
              <a:rPr lang="en-US" dirty="0"/>
              <a:t>Neural Engine</a:t>
            </a:r>
          </a:p>
          <a:p>
            <a:pPr lvl="1"/>
            <a:r>
              <a:rPr lang="en-US" dirty="0"/>
              <a:t>For AI applications</a:t>
            </a:r>
          </a:p>
          <a:p>
            <a:r>
              <a:rPr lang="en-US" dirty="0"/>
              <a:t>Lots of specialized logic</a:t>
            </a:r>
          </a:p>
          <a:p>
            <a:pPr lvl="1"/>
            <a:r>
              <a:rPr lang="en-US" dirty="0"/>
              <a:t>Video encode / decode</a:t>
            </a:r>
          </a:p>
          <a:p>
            <a:pPr lvl="1"/>
            <a:r>
              <a:rPr lang="en-US" dirty="0"/>
              <a:t>Image stitching</a:t>
            </a:r>
          </a:p>
        </p:txBody>
      </p:sp>
      <p:pic>
        <p:nvPicPr>
          <p:cNvPr id="4" name="Picture 2" descr="Apple's A12 chip has 70% more transistors per square mm than the A11 chip">
            <a:extLst>
              <a:ext uri="{FF2B5EF4-FFF2-40B4-BE49-F238E27FC236}">
                <a16:creationId xmlns:a16="http://schemas.microsoft.com/office/drawing/2014/main" id="{16023581-FE1B-214D-8189-409844AB6CB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526" t="1348" r="12329" b="1857"/>
          <a:stretch/>
        </p:blipFill>
        <p:spPr bwMode="auto">
          <a:xfrm>
            <a:off x="319595" y="1493520"/>
            <a:ext cx="4671808" cy="4013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52950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Moore’s Law Economics</a:t>
            </a:r>
          </a:p>
        </p:txBody>
      </p:sp>
      <p:sp>
        <p:nvSpPr>
          <p:cNvPr id="13" name="TextBox 12"/>
          <p:cNvSpPr txBox="1"/>
          <p:nvPr/>
        </p:nvSpPr>
        <p:spPr>
          <a:xfrm>
            <a:off x="6554627" y="2834820"/>
            <a:ext cx="2137896" cy="1264666"/>
          </a:xfrm>
          <a:prstGeom prst="rect">
            <a:avLst/>
          </a:prstGeom>
          <a:noFill/>
        </p:spPr>
        <p:txBody>
          <a:bodyPr wrap="square" rtlCol="0">
            <a:spAutoFit/>
          </a:bodyPr>
          <a:lstStyle/>
          <a:p>
            <a:pPr algn="ctr">
              <a:lnSpc>
                <a:spcPct val="90000"/>
              </a:lnSpc>
            </a:pPr>
            <a:r>
              <a:rPr lang="en-US" sz="2804" dirty="0">
                <a:solidFill>
                  <a:srgbClr val="800000"/>
                </a:solidFill>
                <a:latin typeface="Arial" charset="0"/>
                <a:cs typeface="ＭＳ Ｐゴシック" charset="0"/>
              </a:rPr>
              <a:t>Capital +</a:t>
            </a:r>
          </a:p>
          <a:p>
            <a:pPr algn="ctr">
              <a:lnSpc>
                <a:spcPct val="90000"/>
              </a:lnSpc>
            </a:pPr>
            <a:r>
              <a:rPr lang="en-US" sz="2804" dirty="0">
                <a:solidFill>
                  <a:srgbClr val="800000"/>
                </a:solidFill>
                <a:latin typeface="Arial" charset="0"/>
                <a:cs typeface="ＭＳ Ｐゴシック" charset="0"/>
              </a:rPr>
              <a:t>R&amp;D Investment</a:t>
            </a:r>
          </a:p>
        </p:txBody>
      </p:sp>
      <p:sp>
        <p:nvSpPr>
          <p:cNvPr id="14" name="TextBox 13"/>
          <p:cNvSpPr txBox="1"/>
          <p:nvPr/>
        </p:nvSpPr>
        <p:spPr>
          <a:xfrm>
            <a:off x="3054094" y="5107732"/>
            <a:ext cx="3035815" cy="487991"/>
          </a:xfrm>
          <a:prstGeom prst="rect">
            <a:avLst/>
          </a:prstGeom>
          <a:noFill/>
        </p:spPr>
        <p:txBody>
          <a:bodyPr wrap="none" rtlCol="0">
            <a:spAutoFit/>
          </a:bodyPr>
          <a:lstStyle/>
          <a:p>
            <a:pPr algn="ctr">
              <a:lnSpc>
                <a:spcPct val="90000"/>
              </a:lnSpc>
            </a:pPr>
            <a:r>
              <a:rPr lang="en-US" sz="2804" dirty="0">
                <a:solidFill>
                  <a:srgbClr val="000066"/>
                </a:solidFill>
                <a:latin typeface="Arial" charset="0"/>
                <a:cs typeface="ＭＳ Ｐゴシック" charset="0"/>
              </a:rPr>
              <a:t>New Technology</a:t>
            </a:r>
          </a:p>
        </p:txBody>
      </p:sp>
      <p:sp>
        <p:nvSpPr>
          <p:cNvPr id="15" name="TextBox 14"/>
          <p:cNvSpPr txBox="1"/>
          <p:nvPr/>
        </p:nvSpPr>
        <p:spPr>
          <a:xfrm>
            <a:off x="680396" y="3028990"/>
            <a:ext cx="2061590" cy="876328"/>
          </a:xfrm>
          <a:prstGeom prst="rect">
            <a:avLst/>
          </a:prstGeom>
          <a:noFill/>
        </p:spPr>
        <p:txBody>
          <a:bodyPr wrap="square" rtlCol="0">
            <a:spAutoFit/>
          </a:bodyPr>
          <a:lstStyle/>
          <a:p>
            <a:pPr algn="ctr">
              <a:lnSpc>
                <a:spcPct val="90000"/>
              </a:lnSpc>
            </a:pPr>
            <a:r>
              <a:rPr lang="en-US" sz="2804" dirty="0">
                <a:solidFill>
                  <a:srgbClr val="800000"/>
                </a:solidFill>
                <a:latin typeface="Arial" charset="0"/>
                <a:cs typeface="ＭＳ Ｐゴシック" charset="0"/>
              </a:rPr>
              <a:t>Product</a:t>
            </a:r>
          </a:p>
          <a:p>
            <a:pPr algn="ctr">
              <a:lnSpc>
                <a:spcPct val="90000"/>
              </a:lnSpc>
            </a:pPr>
            <a:r>
              <a:rPr lang="en-US" sz="2804" dirty="0">
                <a:solidFill>
                  <a:srgbClr val="800000"/>
                </a:solidFill>
                <a:latin typeface="Arial" charset="0"/>
                <a:cs typeface="ＭＳ Ｐゴシック" charset="0"/>
              </a:rPr>
              <a:t>Design</a:t>
            </a:r>
          </a:p>
        </p:txBody>
      </p:sp>
      <p:grpSp>
        <p:nvGrpSpPr>
          <p:cNvPr id="18" name="Group 17"/>
          <p:cNvGrpSpPr/>
          <p:nvPr/>
        </p:nvGrpSpPr>
        <p:grpSpPr>
          <a:xfrm>
            <a:off x="1977597" y="1292433"/>
            <a:ext cx="4432979" cy="876328"/>
            <a:chOff x="1939892" y="1289050"/>
            <a:chExt cx="4426822" cy="875111"/>
          </a:xfrm>
        </p:grpSpPr>
        <p:sp>
          <p:nvSpPr>
            <p:cNvPr id="12" name="TextBox 11"/>
            <p:cNvSpPr txBox="1"/>
            <p:nvPr/>
          </p:nvSpPr>
          <p:spPr>
            <a:xfrm>
              <a:off x="4744530" y="1482949"/>
              <a:ext cx="1622184" cy="487313"/>
            </a:xfrm>
            <a:prstGeom prst="rect">
              <a:avLst/>
            </a:prstGeom>
            <a:noFill/>
          </p:spPr>
          <p:txBody>
            <a:bodyPr wrap="none" rtlCol="0">
              <a:spAutoFit/>
            </a:bodyPr>
            <a:lstStyle/>
            <a:p>
              <a:pPr algn="ctr">
                <a:lnSpc>
                  <a:spcPct val="90000"/>
                </a:lnSpc>
              </a:pPr>
              <a:r>
                <a:rPr lang="en-US" sz="2804" dirty="0">
                  <a:solidFill>
                    <a:srgbClr val="000066"/>
                  </a:solidFill>
                  <a:latin typeface="Arial" charset="0"/>
                  <a:cs typeface="ＭＳ Ｐゴシック" charset="0"/>
                </a:rPr>
                <a:t>Sales $$</a:t>
              </a:r>
            </a:p>
          </p:txBody>
        </p:sp>
        <p:sp>
          <p:nvSpPr>
            <p:cNvPr id="16" name="TextBox 15"/>
            <p:cNvSpPr txBox="1"/>
            <p:nvPr/>
          </p:nvSpPr>
          <p:spPr>
            <a:xfrm>
              <a:off x="1939892" y="1289050"/>
              <a:ext cx="1740881" cy="875111"/>
            </a:xfrm>
            <a:prstGeom prst="rect">
              <a:avLst/>
            </a:prstGeom>
            <a:noFill/>
          </p:spPr>
          <p:txBody>
            <a:bodyPr wrap="none" rtlCol="0">
              <a:spAutoFit/>
            </a:bodyPr>
            <a:lstStyle/>
            <a:p>
              <a:pPr algn="ctr">
                <a:lnSpc>
                  <a:spcPct val="90000"/>
                </a:lnSpc>
              </a:pPr>
              <a:r>
                <a:rPr lang="en-US" sz="2804" dirty="0">
                  <a:solidFill>
                    <a:srgbClr val="000066"/>
                  </a:solidFill>
                  <a:latin typeface="Arial" charset="0"/>
                  <a:cs typeface="ＭＳ Ｐゴシック" charset="0"/>
                </a:rPr>
                <a:t>Better</a:t>
              </a:r>
            </a:p>
            <a:p>
              <a:pPr algn="ctr">
                <a:lnSpc>
                  <a:spcPct val="90000"/>
                </a:lnSpc>
              </a:pPr>
              <a:r>
                <a:rPr lang="en-US" sz="2804" dirty="0">
                  <a:solidFill>
                    <a:srgbClr val="000066"/>
                  </a:solidFill>
                  <a:latin typeface="Arial" charset="0"/>
                  <a:cs typeface="ＭＳ Ｐゴシック" charset="0"/>
                </a:rPr>
                <a:t>Products</a:t>
              </a:r>
            </a:p>
          </p:txBody>
        </p:sp>
      </p:grpSp>
      <p:sp>
        <p:nvSpPr>
          <p:cNvPr id="19" name="TextBox 18"/>
          <p:cNvSpPr txBox="1"/>
          <p:nvPr/>
        </p:nvSpPr>
        <p:spPr>
          <a:xfrm>
            <a:off x="2160554" y="5870792"/>
            <a:ext cx="4825749" cy="899957"/>
          </a:xfrm>
          <a:prstGeom prst="rect">
            <a:avLst/>
          </a:prstGeom>
          <a:noFill/>
        </p:spPr>
        <p:txBody>
          <a:bodyPr wrap="none" rtlCol="0">
            <a:spAutoFit/>
          </a:bodyPr>
          <a:lstStyle/>
          <a:p>
            <a:pPr algn="ctr">
              <a:lnSpc>
                <a:spcPct val="110000"/>
              </a:lnSpc>
            </a:pPr>
            <a:r>
              <a:rPr lang="en-US" sz="2403" dirty="0">
                <a:solidFill>
                  <a:srgbClr val="000066"/>
                </a:solidFill>
                <a:latin typeface="Arial" charset="0"/>
                <a:cs typeface="ＭＳ Ｐゴシック" charset="0"/>
              </a:rPr>
              <a:t>Consumer products sustain the</a:t>
            </a:r>
          </a:p>
          <a:p>
            <a:pPr algn="ctr">
              <a:lnSpc>
                <a:spcPct val="110000"/>
              </a:lnSpc>
            </a:pPr>
            <a:r>
              <a:rPr lang="en-US" sz="2403" dirty="0">
                <a:solidFill>
                  <a:srgbClr val="000066"/>
                </a:solidFill>
                <a:latin typeface="Arial" charset="0"/>
                <a:cs typeface="ＭＳ Ｐゴシック" charset="0"/>
              </a:rPr>
              <a:t>$300B semiconductor industry</a:t>
            </a:r>
          </a:p>
        </p:txBody>
      </p:sp>
      <p:grpSp>
        <p:nvGrpSpPr>
          <p:cNvPr id="20" name="Group 19"/>
          <p:cNvGrpSpPr/>
          <p:nvPr/>
        </p:nvGrpSpPr>
        <p:grpSpPr>
          <a:xfrm>
            <a:off x="2667000" y="1866900"/>
            <a:ext cx="3810000" cy="3276600"/>
            <a:chOff x="2660650" y="1822450"/>
            <a:chExt cx="3810000" cy="3276600"/>
          </a:xfrm>
        </p:grpSpPr>
        <p:sp>
          <p:nvSpPr>
            <p:cNvPr id="21" name="Curved Left Arrow 20"/>
            <p:cNvSpPr/>
            <p:nvPr/>
          </p:nvSpPr>
          <p:spPr bwMode="auto">
            <a:xfrm>
              <a:off x="4565650" y="2051050"/>
              <a:ext cx="1905000" cy="3048000"/>
            </a:xfrm>
            <a:prstGeom prst="curvedLeftArrow">
              <a:avLst/>
            </a:prstGeom>
            <a:solidFill>
              <a:schemeClr val="tx2">
                <a:lumMod val="90000"/>
                <a:lumOff val="10000"/>
              </a:schemeClr>
            </a:solidFill>
            <a:ln>
              <a:headEnd type="none" w="med" len="med"/>
              <a:tailEnd type="none" w="sm" len="sm"/>
            </a:ln>
            <a:extLst/>
          </p:spPr>
          <p:style>
            <a:lnRef idx="1">
              <a:schemeClr val="dk1"/>
            </a:lnRef>
            <a:fillRef idx="3">
              <a:schemeClr val="dk1"/>
            </a:fillRef>
            <a:effectRef idx="2">
              <a:schemeClr val="dk1"/>
            </a:effectRef>
            <a:fontRef idx="minor">
              <a:schemeClr val="lt1"/>
            </a:fontRef>
          </p:style>
          <p:txBody>
            <a:bodyPr vert="horz" wrap="square" lIns="45720" tIns="45720" rIns="45720" bIns="45720" numCol="1" rtlCol="0" anchor="ctr" anchorCtr="0" compatLnSpc="1">
              <a:prstTxWarp prst="textNoShape">
                <a:avLst/>
              </a:prstTxWarp>
              <a:spAutoFit/>
            </a:bodyPr>
            <a:lstStyle/>
            <a:p>
              <a:pPr marL="0" marR="0" indent="0" algn="ctr" defTabSz="914400" rtl="0" eaLnBrk="0" fontAlgn="base" latinLnBrk="0" hangingPunct="0">
                <a:lnSpc>
                  <a:spcPct val="9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a typeface="ＭＳ Ｐゴシック" charset="0"/>
              </a:endParaRPr>
            </a:p>
          </p:txBody>
        </p:sp>
        <p:sp>
          <p:nvSpPr>
            <p:cNvPr id="22" name="Curved Left Arrow 21"/>
            <p:cNvSpPr/>
            <p:nvPr/>
          </p:nvSpPr>
          <p:spPr bwMode="auto">
            <a:xfrm rot="10800000">
              <a:off x="2660650" y="1822450"/>
              <a:ext cx="1905000" cy="3048000"/>
            </a:xfrm>
            <a:prstGeom prst="curvedLeftArrow">
              <a:avLst/>
            </a:prstGeom>
            <a:solidFill>
              <a:srgbClr val="FF0000"/>
            </a:solidFill>
            <a:ln>
              <a:headEnd type="none" w="med" len="med"/>
              <a:tailEnd type="none" w="sm" len="sm"/>
            </a:ln>
            <a:extLst/>
          </p:spPr>
          <p:style>
            <a:lnRef idx="1">
              <a:schemeClr val="dk1"/>
            </a:lnRef>
            <a:fillRef idx="3">
              <a:schemeClr val="dk1"/>
            </a:fillRef>
            <a:effectRef idx="2">
              <a:schemeClr val="dk1"/>
            </a:effectRef>
            <a:fontRef idx="minor">
              <a:schemeClr val="lt1"/>
            </a:fontRef>
          </p:style>
          <p:txBody>
            <a:bodyPr vert="horz" wrap="square" lIns="45720" tIns="45720" rIns="45720" bIns="45720" numCol="1" rtlCol="0" anchor="ctr" anchorCtr="0" compatLnSpc="1">
              <a:prstTxWarp prst="textNoShape">
                <a:avLst/>
              </a:prstTxWarp>
              <a:spAutoFit/>
            </a:bodyPr>
            <a:lstStyle/>
            <a:p>
              <a:pPr marL="0" marR="0" indent="0" algn="ctr" defTabSz="914400" rtl="0" eaLnBrk="0" fontAlgn="base" latinLnBrk="0" hangingPunct="0">
                <a:lnSpc>
                  <a:spcPct val="9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a typeface="ＭＳ Ｐゴシック" charset="0"/>
              </a:endParaRPr>
            </a:p>
          </p:txBody>
        </p:sp>
      </p:grpSp>
    </p:spTree>
    <p:extLst>
      <p:ext uri="{BB962C8B-B14F-4D97-AF65-F5344CB8AC3E}">
        <p14:creationId xmlns:p14="http://schemas.microsoft.com/office/powerpoint/2010/main" val="1466867162"/>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TEXPOINTINIT" val=""/>
  <p:tag name="USEAMSFONTS" val="True"/>
  <p:tag name="EMBEDFONTS" val="False"/>
  <p:tag name="USEBOLDAMS" val="False"/>
  <p:tag name="DEFAULTDISPLAYSOURCE" val="\documentclass{slides}\pagestyle{empty}&#10;\begin{document}&#10;&#10;\end{document}&#10;"/>
  <p:tag name="TEX2PS" val="latex $(base).tex; dvips -D $(res) -E -o $(base).ps $(base).dvi"/>
  <p:tag name="EXTERNALEDITCOMMAND" val="notepad %"/>
  <p:tag name="GHOSTSCRIPTCOMMAND" val="gswin32c"/>
  <p:tag name="DEFAULTBITMAP" val="pngmono"/>
  <p:tag name="DEFAULTBLEND" val="False"/>
  <p:tag name="DEFAULTTRANSPARENT" val="False"/>
  <p:tag name="DEFAULTWORKAROUNDTRANSPARENCYBUG" val="False"/>
  <p:tag name="DEFAULTRESOLUTION" val="1200"/>
  <p:tag name="DEFAULTMAGNIFICATION" val="0.8"/>
  <p:tag name="DEFAULTFONTSIZE" val="10"/>
  <p:tag name="DEFAULTWIDTH" val="418"/>
  <p:tag name="DEFAULTHEIGHT" val="316"/>
</p:tagLst>
</file>

<file path=ppt/theme/theme1.xml><?xml version="1.0" encoding="utf-8"?>
<a:theme xmlns:a="http://schemas.openxmlformats.org/drawingml/2006/main" name="template2007">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00000"/>
      </a:hlink>
      <a:folHlink>
        <a:srgbClr val="C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25400">
          <a:solidFill>
            <a:schemeClr val="tx1"/>
          </a:solidFill>
          <a:round/>
          <a:headEnd/>
          <a:tailEnd/>
        </a:ln>
        <a:effectLst/>
      </a:spPr>
      <a:bodyPr wrap="none" anchor="ctr">
        <a:spAutoFit/>
      </a:bodyPr>
      <a:lstStyle>
        <a:defPPr>
          <a:defRPr/>
        </a:defPPr>
      </a:lstStyle>
    </a:spDef>
    <a:lnDef>
      <a:spPr bwMode="auto">
        <a:noFill/>
        <a:ln w="12700">
          <a:solidFill>
            <a:srgbClr val="000000"/>
          </a:solidFill>
          <a:miter lim="800000"/>
          <a:headEnd type="none" w="med" len="med"/>
          <a:tailEnd type="triangle" w="med" len="med"/>
        </a:ln>
        <a:effectLst/>
      </a:spPr>
      <a:bodyPr/>
      <a:lstStyle/>
    </a:lnDef>
    <a:txDef>
      <a:spPr>
        <a:noFill/>
      </a:spPr>
      <a:bodyPr wrap="none" rtlCol="0">
        <a:spAutoFit/>
      </a:bodyPr>
      <a:lstStyle>
        <a:defPPr>
          <a:defRPr sz="1800" dirty="0" smtClean="0">
            <a:latin typeface="Calibri" pitchFamily="34" charset="0"/>
          </a:defRPr>
        </a:defPPr>
      </a:lstStyle>
    </a:txDef>
  </a:objectDefaults>
  <a:extraClrSchemeLst>
    <a:extraClrScheme>
      <a:clrScheme name="class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lass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lass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lass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lass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lass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lass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bm-99-01">
  <a:themeElements>
    <a:clrScheme name="">
      <a:dk1>
        <a:srgbClr val="000066"/>
      </a:dk1>
      <a:lt1>
        <a:srgbClr val="FFFFFF"/>
      </a:lt1>
      <a:dk2>
        <a:srgbClr val="003300"/>
      </a:dk2>
      <a:lt2>
        <a:srgbClr val="00FF99"/>
      </a:lt2>
      <a:accent1>
        <a:srgbClr val="800000"/>
      </a:accent1>
      <a:accent2>
        <a:srgbClr val="33CCCC"/>
      </a:accent2>
      <a:accent3>
        <a:srgbClr val="FFFFFF"/>
      </a:accent3>
      <a:accent4>
        <a:srgbClr val="000056"/>
      </a:accent4>
      <a:accent5>
        <a:srgbClr val="C0AAAA"/>
      </a:accent5>
      <a:accent6>
        <a:srgbClr val="2DB9B9"/>
      </a:accent6>
      <a:hlink>
        <a:srgbClr val="660033"/>
      </a:hlink>
      <a:folHlink>
        <a:srgbClr val="000099"/>
      </a:folHlink>
    </a:clrScheme>
    <a:fontScheme name="ibm-99-01">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2"/>
          </a:solidFill>
          <a:prstDash val="solid"/>
          <a:round/>
          <a:headEnd type="none" w="med" len="med"/>
          <a:tailEnd type="triangle" w="lg" len="med"/>
        </a:ln>
        <a:effectLst/>
      </a:spPr>
      <a:bodyPr vert="horz" wrap="none" lIns="45720" tIns="45720" rIns="45720" bIns="45720" numCol="1" anchor="ctr" anchorCtr="0" compatLnSpc="1">
        <a:prstTxWarp prst="textNoShape">
          <a:avLst/>
        </a:prstTxWarp>
        <a:spAutoFit/>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9050" cap="flat" cmpd="sng" algn="ctr">
          <a:solidFill>
            <a:schemeClr val="tx2"/>
          </a:solidFill>
          <a:prstDash val="solid"/>
          <a:round/>
          <a:headEnd type="none" w="med" len="med"/>
          <a:tailEnd type="triangle" w="lg" len="med"/>
        </a:ln>
        <a:effectLst/>
      </a:spPr>
      <a:bodyPr vert="horz" wrap="none" lIns="45720" tIns="45720" rIns="45720" bIns="45720" numCol="1" anchor="ctr" anchorCtr="0" compatLnSpc="1">
        <a:prstTxWarp prst="textNoShape">
          <a:avLst/>
        </a:prstTxWarp>
        <a:spAutoFit/>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ibm-99-0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bm-99-0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bm-99-0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bm-99-0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bm-99-0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bm-99-0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bm-99-0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ibm-99-01 8">
        <a:dk1>
          <a:srgbClr val="000000"/>
        </a:dk1>
        <a:lt1>
          <a:srgbClr val="FFFFFF"/>
        </a:lt1>
        <a:dk2>
          <a:srgbClr val="002396"/>
        </a:dk2>
        <a:lt2>
          <a:srgbClr val="00FF64"/>
        </a:lt2>
        <a:accent1>
          <a:srgbClr val="DC0A00"/>
        </a:accent1>
        <a:accent2>
          <a:srgbClr val="00FFFF"/>
        </a:accent2>
        <a:accent3>
          <a:srgbClr val="AAACC9"/>
        </a:accent3>
        <a:accent4>
          <a:srgbClr val="DADADA"/>
        </a:accent4>
        <a:accent5>
          <a:srgbClr val="EBAAAA"/>
        </a:accent5>
        <a:accent6>
          <a:srgbClr val="00E7E7"/>
        </a:accent6>
        <a:hlink>
          <a:srgbClr val="E1E100"/>
        </a:hlink>
        <a:folHlink>
          <a:srgbClr val="FF9632"/>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ibm-99-01">
  <a:themeElements>
    <a:clrScheme name="">
      <a:dk1>
        <a:srgbClr val="000066"/>
      </a:dk1>
      <a:lt1>
        <a:srgbClr val="FFFFFF"/>
      </a:lt1>
      <a:dk2>
        <a:srgbClr val="003300"/>
      </a:dk2>
      <a:lt2>
        <a:srgbClr val="00FF99"/>
      </a:lt2>
      <a:accent1>
        <a:srgbClr val="800000"/>
      </a:accent1>
      <a:accent2>
        <a:srgbClr val="33CCCC"/>
      </a:accent2>
      <a:accent3>
        <a:srgbClr val="FFFFFF"/>
      </a:accent3>
      <a:accent4>
        <a:srgbClr val="000056"/>
      </a:accent4>
      <a:accent5>
        <a:srgbClr val="C0AAAA"/>
      </a:accent5>
      <a:accent6>
        <a:srgbClr val="2DB9B9"/>
      </a:accent6>
      <a:hlink>
        <a:srgbClr val="660033"/>
      </a:hlink>
      <a:folHlink>
        <a:srgbClr val="000099"/>
      </a:folHlink>
    </a:clrScheme>
    <a:fontScheme name="ibm-99-01">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2"/>
          </a:solidFill>
          <a:prstDash val="solid"/>
          <a:round/>
          <a:headEnd type="none" w="med" len="med"/>
          <a:tailEnd type="triangle" w="lg" len="med"/>
        </a:ln>
        <a:effectLst/>
      </a:spPr>
      <a:bodyPr vert="horz" wrap="none" lIns="45720" tIns="45720" rIns="45720" bIns="45720" numCol="1" anchor="ctr" anchorCtr="0" compatLnSpc="1">
        <a:prstTxWarp prst="textNoShape">
          <a:avLst/>
        </a:prstTxWarp>
        <a:spAutoFit/>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9050" cap="flat" cmpd="sng" algn="ctr">
          <a:solidFill>
            <a:schemeClr val="tx2"/>
          </a:solidFill>
          <a:prstDash val="solid"/>
          <a:round/>
          <a:headEnd type="none" w="med" len="med"/>
          <a:tailEnd type="triangle" w="lg" len="med"/>
        </a:ln>
        <a:effectLst/>
      </a:spPr>
      <a:bodyPr vert="horz" wrap="none" lIns="45720" tIns="45720" rIns="45720" bIns="45720" numCol="1" anchor="ctr" anchorCtr="0" compatLnSpc="1">
        <a:prstTxWarp prst="textNoShape">
          <a:avLst/>
        </a:prstTxWarp>
        <a:spAutoFit/>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ibm-99-0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bm-99-0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bm-99-0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bm-99-0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bm-99-0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bm-99-0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bm-99-0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ibm-99-01 8">
        <a:dk1>
          <a:srgbClr val="000000"/>
        </a:dk1>
        <a:lt1>
          <a:srgbClr val="FFFFFF"/>
        </a:lt1>
        <a:dk2>
          <a:srgbClr val="002396"/>
        </a:dk2>
        <a:lt2>
          <a:srgbClr val="00FF64"/>
        </a:lt2>
        <a:accent1>
          <a:srgbClr val="DC0A00"/>
        </a:accent1>
        <a:accent2>
          <a:srgbClr val="00FFFF"/>
        </a:accent2>
        <a:accent3>
          <a:srgbClr val="AAACC9"/>
        </a:accent3>
        <a:accent4>
          <a:srgbClr val="DADADA"/>
        </a:accent4>
        <a:accent5>
          <a:srgbClr val="EBAAAA"/>
        </a:accent5>
        <a:accent6>
          <a:srgbClr val="00E7E7"/>
        </a:accent6>
        <a:hlink>
          <a:srgbClr val="E1E100"/>
        </a:hlink>
        <a:folHlink>
          <a:srgbClr val="FF9632"/>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ibm-99-01">
  <a:themeElements>
    <a:clrScheme name="">
      <a:dk1>
        <a:srgbClr val="000066"/>
      </a:dk1>
      <a:lt1>
        <a:srgbClr val="FFFFFF"/>
      </a:lt1>
      <a:dk2>
        <a:srgbClr val="003300"/>
      </a:dk2>
      <a:lt2>
        <a:srgbClr val="00FF99"/>
      </a:lt2>
      <a:accent1>
        <a:srgbClr val="800000"/>
      </a:accent1>
      <a:accent2>
        <a:srgbClr val="33CCCC"/>
      </a:accent2>
      <a:accent3>
        <a:srgbClr val="FFFFFF"/>
      </a:accent3>
      <a:accent4>
        <a:srgbClr val="000056"/>
      </a:accent4>
      <a:accent5>
        <a:srgbClr val="C0AAAA"/>
      </a:accent5>
      <a:accent6>
        <a:srgbClr val="2DB9B9"/>
      </a:accent6>
      <a:hlink>
        <a:srgbClr val="660033"/>
      </a:hlink>
      <a:folHlink>
        <a:srgbClr val="000099"/>
      </a:folHlink>
    </a:clrScheme>
    <a:fontScheme name="ibm-99-01">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2"/>
          </a:solidFill>
          <a:prstDash val="solid"/>
          <a:round/>
          <a:headEnd type="none" w="med" len="med"/>
          <a:tailEnd type="triangle" w="lg" len="med"/>
        </a:ln>
        <a:effectLst/>
      </a:spPr>
      <a:bodyPr vert="horz" wrap="none" lIns="45720" tIns="45720" rIns="45720" bIns="45720" numCol="1" anchor="ctr" anchorCtr="0" compatLnSpc="1">
        <a:prstTxWarp prst="textNoShape">
          <a:avLst/>
        </a:prstTxWarp>
        <a:spAutoFit/>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9050" cap="flat" cmpd="sng" algn="ctr">
          <a:solidFill>
            <a:schemeClr val="tx2"/>
          </a:solidFill>
          <a:prstDash val="solid"/>
          <a:round/>
          <a:headEnd type="none" w="med" len="med"/>
          <a:tailEnd type="triangle" w="lg" len="med"/>
        </a:ln>
        <a:effectLst/>
      </a:spPr>
      <a:bodyPr vert="horz" wrap="none" lIns="45720" tIns="45720" rIns="45720" bIns="45720" numCol="1" anchor="ctr" anchorCtr="0" compatLnSpc="1">
        <a:prstTxWarp prst="textNoShape">
          <a:avLst/>
        </a:prstTxWarp>
        <a:spAutoFit/>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ibm-99-0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bm-99-0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bm-99-0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bm-99-0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bm-99-0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bm-99-0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bm-99-0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ibm-99-01 8">
        <a:dk1>
          <a:srgbClr val="000000"/>
        </a:dk1>
        <a:lt1>
          <a:srgbClr val="FFFFFF"/>
        </a:lt1>
        <a:dk2>
          <a:srgbClr val="002396"/>
        </a:dk2>
        <a:lt2>
          <a:srgbClr val="00FF64"/>
        </a:lt2>
        <a:accent1>
          <a:srgbClr val="DC0A00"/>
        </a:accent1>
        <a:accent2>
          <a:srgbClr val="00FFFF"/>
        </a:accent2>
        <a:accent3>
          <a:srgbClr val="AAACC9"/>
        </a:accent3>
        <a:accent4>
          <a:srgbClr val="DADADA"/>
        </a:accent4>
        <a:accent5>
          <a:srgbClr val="EBAAAA"/>
        </a:accent5>
        <a:accent6>
          <a:srgbClr val="00E7E7"/>
        </a:accent6>
        <a:hlink>
          <a:srgbClr val="E1E100"/>
        </a:hlink>
        <a:folHlink>
          <a:srgbClr val="FF9632"/>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ibm-99-01">
  <a:themeElements>
    <a:clrScheme name="">
      <a:dk1>
        <a:srgbClr val="000066"/>
      </a:dk1>
      <a:lt1>
        <a:srgbClr val="FFFFFF"/>
      </a:lt1>
      <a:dk2>
        <a:srgbClr val="003300"/>
      </a:dk2>
      <a:lt2>
        <a:srgbClr val="00FF99"/>
      </a:lt2>
      <a:accent1>
        <a:srgbClr val="800000"/>
      </a:accent1>
      <a:accent2>
        <a:srgbClr val="33CCCC"/>
      </a:accent2>
      <a:accent3>
        <a:srgbClr val="FFFFFF"/>
      </a:accent3>
      <a:accent4>
        <a:srgbClr val="000056"/>
      </a:accent4>
      <a:accent5>
        <a:srgbClr val="C0AAAA"/>
      </a:accent5>
      <a:accent6>
        <a:srgbClr val="2DB9B9"/>
      </a:accent6>
      <a:hlink>
        <a:srgbClr val="660033"/>
      </a:hlink>
      <a:folHlink>
        <a:srgbClr val="000099"/>
      </a:folHlink>
    </a:clrScheme>
    <a:fontScheme name="ibm-99-01">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2"/>
          </a:solidFill>
          <a:prstDash val="solid"/>
          <a:round/>
          <a:headEnd type="none" w="med" len="med"/>
          <a:tailEnd type="triangle" w="lg" len="med"/>
        </a:ln>
        <a:effectLst/>
      </a:spPr>
      <a:bodyPr vert="horz" wrap="none" lIns="45720" tIns="45720" rIns="45720" bIns="45720" numCol="1" anchor="ctr" anchorCtr="0" compatLnSpc="1">
        <a:prstTxWarp prst="textNoShape">
          <a:avLst/>
        </a:prstTxWarp>
        <a:spAutoFit/>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9050" cap="flat" cmpd="sng" algn="ctr">
          <a:solidFill>
            <a:schemeClr val="tx2"/>
          </a:solidFill>
          <a:prstDash val="solid"/>
          <a:round/>
          <a:headEnd type="none" w="med" len="med"/>
          <a:tailEnd type="triangle" w="lg" len="med"/>
        </a:ln>
        <a:effectLst/>
      </a:spPr>
      <a:bodyPr vert="horz" wrap="none" lIns="45720" tIns="45720" rIns="45720" bIns="45720" numCol="1" anchor="ctr" anchorCtr="0" compatLnSpc="1">
        <a:prstTxWarp prst="textNoShape">
          <a:avLst/>
        </a:prstTxWarp>
        <a:spAutoFit/>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ibm-99-0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bm-99-0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bm-99-0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bm-99-0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bm-99-0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bm-99-0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bm-99-0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ibm-99-01 8">
        <a:dk1>
          <a:srgbClr val="000000"/>
        </a:dk1>
        <a:lt1>
          <a:srgbClr val="FFFFFF"/>
        </a:lt1>
        <a:dk2>
          <a:srgbClr val="002396"/>
        </a:dk2>
        <a:lt2>
          <a:srgbClr val="00FF64"/>
        </a:lt2>
        <a:accent1>
          <a:srgbClr val="DC0A00"/>
        </a:accent1>
        <a:accent2>
          <a:srgbClr val="00FFFF"/>
        </a:accent2>
        <a:accent3>
          <a:srgbClr val="AAACC9"/>
        </a:accent3>
        <a:accent4>
          <a:srgbClr val="DADADA"/>
        </a:accent4>
        <a:accent5>
          <a:srgbClr val="EBAAAA"/>
        </a:accent5>
        <a:accent6>
          <a:srgbClr val="00E7E7"/>
        </a:accent6>
        <a:hlink>
          <a:srgbClr val="E1E100"/>
        </a:hlink>
        <a:folHlink>
          <a:srgbClr val="FF9632"/>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ibm-99-01">
  <a:themeElements>
    <a:clrScheme name="">
      <a:dk1>
        <a:srgbClr val="000066"/>
      </a:dk1>
      <a:lt1>
        <a:srgbClr val="FFFFFF"/>
      </a:lt1>
      <a:dk2>
        <a:srgbClr val="003300"/>
      </a:dk2>
      <a:lt2>
        <a:srgbClr val="00FF99"/>
      </a:lt2>
      <a:accent1>
        <a:srgbClr val="800000"/>
      </a:accent1>
      <a:accent2>
        <a:srgbClr val="33CCCC"/>
      </a:accent2>
      <a:accent3>
        <a:srgbClr val="FFFFFF"/>
      </a:accent3>
      <a:accent4>
        <a:srgbClr val="000056"/>
      </a:accent4>
      <a:accent5>
        <a:srgbClr val="C0AAAA"/>
      </a:accent5>
      <a:accent6>
        <a:srgbClr val="2DB9B9"/>
      </a:accent6>
      <a:hlink>
        <a:srgbClr val="660033"/>
      </a:hlink>
      <a:folHlink>
        <a:srgbClr val="000099"/>
      </a:folHlink>
    </a:clrScheme>
    <a:fontScheme name="ibm-99-01">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2"/>
          </a:solidFill>
          <a:prstDash val="solid"/>
          <a:round/>
          <a:headEnd type="none" w="med" len="med"/>
          <a:tailEnd type="triangle" w="lg" len="med"/>
        </a:ln>
        <a:effectLst/>
      </a:spPr>
      <a:bodyPr vert="horz" wrap="none" lIns="45720" tIns="45720" rIns="45720" bIns="45720" numCol="1" anchor="ctr" anchorCtr="0" compatLnSpc="1">
        <a:prstTxWarp prst="textNoShape">
          <a:avLst/>
        </a:prstTxWarp>
        <a:spAutoFit/>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9050" cap="flat" cmpd="sng" algn="ctr">
          <a:solidFill>
            <a:schemeClr val="tx2"/>
          </a:solidFill>
          <a:prstDash val="solid"/>
          <a:round/>
          <a:headEnd type="none" w="med" len="med"/>
          <a:tailEnd type="triangle" w="lg" len="med"/>
        </a:ln>
        <a:effectLst/>
      </a:spPr>
      <a:bodyPr vert="horz" wrap="none" lIns="45720" tIns="45720" rIns="45720" bIns="45720" numCol="1" anchor="ctr" anchorCtr="0" compatLnSpc="1">
        <a:prstTxWarp prst="textNoShape">
          <a:avLst/>
        </a:prstTxWarp>
        <a:spAutoFit/>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ibm-99-0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bm-99-0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bm-99-0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bm-99-0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bm-99-0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bm-99-0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bm-99-0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ibm-99-01 8">
        <a:dk1>
          <a:srgbClr val="000000"/>
        </a:dk1>
        <a:lt1>
          <a:srgbClr val="FFFFFF"/>
        </a:lt1>
        <a:dk2>
          <a:srgbClr val="002396"/>
        </a:dk2>
        <a:lt2>
          <a:srgbClr val="00FF64"/>
        </a:lt2>
        <a:accent1>
          <a:srgbClr val="DC0A00"/>
        </a:accent1>
        <a:accent2>
          <a:srgbClr val="00FFFF"/>
        </a:accent2>
        <a:accent3>
          <a:srgbClr val="AAACC9"/>
        </a:accent3>
        <a:accent4>
          <a:srgbClr val="DADADA"/>
        </a:accent4>
        <a:accent5>
          <a:srgbClr val="EBAAAA"/>
        </a:accent5>
        <a:accent6>
          <a:srgbClr val="00E7E7"/>
        </a:accent6>
        <a:hlink>
          <a:srgbClr val="E1E100"/>
        </a:hlink>
        <a:folHlink>
          <a:srgbClr val="FF9632"/>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ibm-99-01">
  <a:themeElements>
    <a:clrScheme name="">
      <a:dk1>
        <a:srgbClr val="000066"/>
      </a:dk1>
      <a:lt1>
        <a:srgbClr val="FFFFFF"/>
      </a:lt1>
      <a:dk2>
        <a:srgbClr val="003300"/>
      </a:dk2>
      <a:lt2>
        <a:srgbClr val="00FF99"/>
      </a:lt2>
      <a:accent1>
        <a:srgbClr val="800000"/>
      </a:accent1>
      <a:accent2>
        <a:srgbClr val="33CCCC"/>
      </a:accent2>
      <a:accent3>
        <a:srgbClr val="FFFFFF"/>
      </a:accent3>
      <a:accent4>
        <a:srgbClr val="000056"/>
      </a:accent4>
      <a:accent5>
        <a:srgbClr val="C0AAAA"/>
      </a:accent5>
      <a:accent6>
        <a:srgbClr val="2DB9B9"/>
      </a:accent6>
      <a:hlink>
        <a:srgbClr val="660033"/>
      </a:hlink>
      <a:folHlink>
        <a:srgbClr val="000099"/>
      </a:folHlink>
    </a:clrScheme>
    <a:fontScheme name="ibm-99-01">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2"/>
          </a:solidFill>
          <a:prstDash val="solid"/>
          <a:round/>
          <a:headEnd type="none" w="med" len="med"/>
          <a:tailEnd type="triangle" w="lg" len="med"/>
        </a:ln>
        <a:effectLst/>
      </a:spPr>
      <a:bodyPr vert="horz" wrap="none" lIns="45720" tIns="45720" rIns="45720" bIns="45720" numCol="1" anchor="ctr" anchorCtr="0" compatLnSpc="1">
        <a:prstTxWarp prst="textNoShape">
          <a:avLst/>
        </a:prstTxWarp>
        <a:spAutoFit/>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9050" cap="flat" cmpd="sng" algn="ctr">
          <a:solidFill>
            <a:schemeClr val="tx2"/>
          </a:solidFill>
          <a:prstDash val="solid"/>
          <a:round/>
          <a:headEnd type="none" w="med" len="med"/>
          <a:tailEnd type="triangle" w="lg" len="med"/>
        </a:ln>
        <a:effectLst/>
      </a:spPr>
      <a:bodyPr vert="horz" wrap="none" lIns="45720" tIns="45720" rIns="45720" bIns="45720" numCol="1" anchor="ctr" anchorCtr="0" compatLnSpc="1">
        <a:prstTxWarp prst="textNoShape">
          <a:avLst/>
        </a:prstTxWarp>
        <a:spAutoFit/>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ibm-99-0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bm-99-0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bm-99-0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bm-99-0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bm-99-0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bm-99-0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bm-99-0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ibm-99-01 8">
        <a:dk1>
          <a:srgbClr val="000000"/>
        </a:dk1>
        <a:lt1>
          <a:srgbClr val="FFFFFF"/>
        </a:lt1>
        <a:dk2>
          <a:srgbClr val="002396"/>
        </a:dk2>
        <a:lt2>
          <a:srgbClr val="00FF64"/>
        </a:lt2>
        <a:accent1>
          <a:srgbClr val="DC0A00"/>
        </a:accent1>
        <a:accent2>
          <a:srgbClr val="00FFFF"/>
        </a:accent2>
        <a:accent3>
          <a:srgbClr val="AAACC9"/>
        </a:accent3>
        <a:accent4>
          <a:srgbClr val="DADADA"/>
        </a:accent4>
        <a:accent5>
          <a:srgbClr val="EBAAAA"/>
        </a:accent5>
        <a:accent6>
          <a:srgbClr val="00E7E7"/>
        </a:accent6>
        <a:hlink>
          <a:srgbClr val="E1E100"/>
        </a:hlink>
        <a:folHlink>
          <a:srgbClr val="FF9632"/>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ibm-99-01">
  <a:themeElements>
    <a:clrScheme name="">
      <a:dk1>
        <a:srgbClr val="000066"/>
      </a:dk1>
      <a:lt1>
        <a:srgbClr val="FFFFFF"/>
      </a:lt1>
      <a:dk2>
        <a:srgbClr val="003300"/>
      </a:dk2>
      <a:lt2>
        <a:srgbClr val="00FF99"/>
      </a:lt2>
      <a:accent1>
        <a:srgbClr val="800000"/>
      </a:accent1>
      <a:accent2>
        <a:srgbClr val="33CCCC"/>
      </a:accent2>
      <a:accent3>
        <a:srgbClr val="FFFFFF"/>
      </a:accent3>
      <a:accent4>
        <a:srgbClr val="000056"/>
      </a:accent4>
      <a:accent5>
        <a:srgbClr val="C0AAAA"/>
      </a:accent5>
      <a:accent6>
        <a:srgbClr val="2DB9B9"/>
      </a:accent6>
      <a:hlink>
        <a:srgbClr val="660033"/>
      </a:hlink>
      <a:folHlink>
        <a:srgbClr val="000099"/>
      </a:folHlink>
    </a:clrScheme>
    <a:fontScheme name="ibm-99-01">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2"/>
          </a:solidFill>
          <a:prstDash val="solid"/>
          <a:round/>
          <a:headEnd type="none" w="med" len="med"/>
          <a:tailEnd type="triangle" w="lg" len="med"/>
        </a:ln>
        <a:effectLst/>
      </a:spPr>
      <a:bodyPr vert="horz" wrap="none" lIns="45720" tIns="45720" rIns="45720" bIns="45720" numCol="1" anchor="ctr" anchorCtr="0" compatLnSpc="1">
        <a:prstTxWarp prst="textNoShape">
          <a:avLst/>
        </a:prstTxWarp>
        <a:spAutoFit/>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9050" cap="flat" cmpd="sng" algn="ctr">
          <a:solidFill>
            <a:schemeClr val="tx2"/>
          </a:solidFill>
          <a:prstDash val="solid"/>
          <a:round/>
          <a:headEnd type="none" w="med" len="med"/>
          <a:tailEnd type="triangle" w="lg" len="med"/>
        </a:ln>
        <a:effectLst/>
      </a:spPr>
      <a:bodyPr vert="horz" wrap="none" lIns="45720" tIns="45720" rIns="45720" bIns="45720" numCol="1" anchor="ctr" anchorCtr="0" compatLnSpc="1">
        <a:prstTxWarp prst="textNoShape">
          <a:avLst/>
        </a:prstTxWarp>
        <a:spAutoFit/>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ibm-99-0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bm-99-0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bm-99-0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bm-99-0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bm-99-0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bm-99-0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bm-99-0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ibm-99-01 8">
        <a:dk1>
          <a:srgbClr val="000000"/>
        </a:dk1>
        <a:lt1>
          <a:srgbClr val="FFFFFF"/>
        </a:lt1>
        <a:dk2>
          <a:srgbClr val="002396"/>
        </a:dk2>
        <a:lt2>
          <a:srgbClr val="00FF64"/>
        </a:lt2>
        <a:accent1>
          <a:srgbClr val="DC0A00"/>
        </a:accent1>
        <a:accent2>
          <a:srgbClr val="00FFFF"/>
        </a:accent2>
        <a:accent3>
          <a:srgbClr val="AAACC9"/>
        </a:accent3>
        <a:accent4>
          <a:srgbClr val="DADADA"/>
        </a:accent4>
        <a:accent5>
          <a:srgbClr val="EBAAAA"/>
        </a:accent5>
        <a:accent6>
          <a:srgbClr val="00E7E7"/>
        </a:accent6>
        <a:hlink>
          <a:srgbClr val="E1E100"/>
        </a:hlink>
        <a:folHlink>
          <a:srgbClr val="FF9632"/>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ibm-99-01">
  <a:themeElements>
    <a:clrScheme name="">
      <a:dk1>
        <a:srgbClr val="000066"/>
      </a:dk1>
      <a:lt1>
        <a:srgbClr val="FFFFFF"/>
      </a:lt1>
      <a:dk2>
        <a:srgbClr val="003300"/>
      </a:dk2>
      <a:lt2>
        <a:srgbClr val="00FF99"/>
      </a:lt2>
      <a:accent1>
        <a:srgbClr val="800000"/>
      </a:accent1>
      <a:accent2>
        <a:srgbClr val="33CCCC"/>
      </a:accent2>
      <a:accent3>
        <a:srgbClr val="FFFFFF"/>
      </a:accent3>
      <a:accent4>
        <a:srgbClr val="000056"/>
      </a:accent4>
      <a:accent5>
        <a:srgbClr val="C0AAAA"/>
      </a:accent5>
      <a:accent6>
        <a:srgbClr val="2DB9B9"/>
      </a:accent6>
      <a:hlink>
        <a:srgbClr val="660033"/>
      </a:hlink>
      <a:folHlink>
        <a:srgbClr val="000099"/>
      </a:folHlink>
    </a:clrScheme>
    <a:fontScheme name="ibm-99-01">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2"/>
          </a:solidFill>
          <a:prstDash val="solid"/>
          <a:round/>
          <a:headEnd type="none" w="med" len="med"/>
          <a:tailEnd type="triangle" w="sm" len="sm"/>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17961" dir="2700000" algn="ctr" rotWithShape="0">
                  <a:schemeClr val="tx2"/>
                </a:outerShdw>
              </a:effectLst>
            </a14:hiddenEffects>
          </a:ext>
        </a:extLst>
      </a:spPr>
      <a:bodyPr vert="horz" wrap="none" lIns="45720" tIns="45720" rIns="45720" bIns="45720" numCol="1" anchor="ctr" anchorCtr="0" compatLnSpc="1">
        <a:prstTxWarp prst="textNoShape">
          <a:avLst/>
        </a:prstTxWarp>
        <a:spAutoFit/>
      </a:bodyPr>
      <a:lstStyle>
        <a:defPPr marL="0" marR="0" indent="0" algn="ctr" defTabSz="914400" rtl="0" eaLnBrk="0" fontAlgn="base" latinLnBrk="0" hangingPunct="0">
          <a:lnSpc>
            <a:spcPct val="9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9050" cap="flat" cmpd="sng" algn="ctr">
          <a:solidFill>
            <a:schemeClr val="tx2"/>
          </a:solidFill>
          <a:prstDash val="solid"/>
          <a:round/>
          <a:headEnd type="none" w="med" len="med"/>
          <a:tailEnd type="triangle" w="sm" len="sm"/>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17961" dir="2700000" algn="ctr" rotWithShape="0">
                  <a:schemeClr val="tx2"/>
                </a:outerShdw>
              </a:effectLst>
            </a14:hiddenEffects>
          </a:ext>
        </a:extLst>
      </a:spPr>
      <a:bodyPr vert="horz" wrap="none" lIns="45720" tIns="45720" rIns="45720" bIns="45720" numCol="1" anchor="ctr" anchorCtr="0" compatLnSpc="1">
        <a:prstTxWarp prst="textNoShape">
          <a:avLst/>
        </a:prstTxWarp>
        <a:spAutoFit/>
      </a:bodyPr>
      <a:lstStyle>
        <a:defPPr marL="0" marR="0" indent="0" algn="ctr" defTabSz="914400" rtl="0" eaLnBrk="0" fontAlgn="base" latinLnBrk="0" hangingPunct="0">
          <a:lnSpc>
            <a:spcPct val="9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ibm-99-0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bm-99-0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bm-99-0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bm-99-0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bm-99-0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bm-99-0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bm-99-0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ibm-99-01 8">
        <a:dk1>
          <a:srgbClr val="000000"/>
        </a:dk1>
        <a:lt1>
          <a:srgbClr val="FFFFFF"/>
        </a:lt1>
        <a:dk2>
          <a:srgbClr val="002396"/>
        </a:dk2>
        <a:lt2>
          <a:srgbClr val="00FF64"/>
        </a:lt2>
        <a:accent1>
          <a:srgbClr val="DC0A00"/>
        </a:accent1>
        <a:accent2>
          <a:srgbClr val="00FFFF"/>
        </a:accent2>
        <a:accent3>
          <a:srgbClr val="AAACC9"/>
        </a:accent3>
        <a:accent4>
          <a:srgbClr val="DADADA"/>
        </a:accent4>
        <a:accent5>
          <a:srgbClr val="EBAAAA"/>
        </a:accent5>
        <a:accent6>
          <a:srgbClr val="00E7E7"/>
        </a:accent6>
        <a:hlink>
          <a:srgbClr val="E1E100"/>
        </a:hlink>
        <a:folHlink>
          <a:srgbClr val="FF9632"/>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
    <a:dk1>
      <a:srgbClr val="000066"/>
    </a:dk1>
    <a:lt1>
      <a:srgbClr val="FFFFFF"/>
    </a:lt1>
    <a:dk2>
      <a:srgbClr val="003300"/>
    </a:dk2>
    <a:lt2>
      <a:srgbClr val="00FF99"/>
    </a:lt2>
    <a:accent1>
      <a:srgbClr val="800000"/>
    </a:accent1>
    <a:accent2>
      <a:srgbClr val="33CCCC"/>
    </a:accent2>
    <a:accent3>
      <a:srgbClr val="FFFFFF"/>
    </a:accent3>
    <a:accent4>
      <a:srgbClr val="000056"/>
    </a:accent4>
    <a:accent5>
      <a:srgbClr val="C0AAAA"/>
    </a:accent5>
    <a:accent6>
      <a:srgbClr val="2DB9B9"/>
    </a:accent6>
    <a:hlink>
      <a:srgbClr val="660033"/>
    </a:hlink>
    <a:folHlink>
      <a:srgbClr val="000099"/>
    </a:folHlink>
  </a:clrScheme>
  <a:fontScheme name="ibm-99-01">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template2007</Template>
  <TotalTime>20760</TotalTime>
  <Words>2714</Words>
  <Application>Microsoft Macintosh PowerPoint</Application>
  <PresentationFormat>On-screen Show (4:3)</PresentationFormat>
  <Paragraphs>820</Paragraphs>
  <Slides>77</Slides>
  <Notes>3</Notes>
  <HiddenSlides>0</HiddenSlides>
  <MMClips>0</MMClips>
  <ScaleCrop>false</ScaleCrop>
  <HeadingPairs>
    <vt:vector size="8" baseType="variant">
      <vt:variant>
        <vt:lpstr>Fonts Used</vt:lpstr>
      </vt:variant>
      <vt:variant>
        <vt:i4>10</vt:i4>
      </vt:variant>
      <vt:variant>
        <vt:lpstr>Theme</vt:lpstr>
      </vt:variant>
      <vt:variant>
        <vt:i4>9</vt:i4>
      </vt:variant>
      <vt:variant>
        <vt:lpstr>Embedded OLE Servers</vt:lpstr>
      </vt:variant>
      <vt:variant>
        <vt:i4>1</vt:i4>
      </vt:variant>
      <vt:variant>
        <vt:lpstr>Slide Titles</vt:lpstr>
      </vt:variant>
      <vt:variant>
        <vt:i4>77</vt:i4>
      </vt:variant>
    </vt:vector>
  </HeadingPairs>
  <TitlesOfParts>
    <vt:vector size="97" baseType="lpstr">
      <vt:lpstr>ＭＳ Ｐゴシック</vt:lpstr>
      <vt:lpstr>Arial</vt:lpstr>
      <vt:lpstr>Arial Narrow</vt:lpstr>
      <vt:lpstr>Calibri</vt:lpstr>
      <vt:lpstr>Helvetica</vt:lpstr>
      <vt:lpstr>Symbol</vt:lpstr>
      <vt:lpstr>Times</vt:lpstr>
      <vt:lpstr>Times New Roman</vt:lpstr>
      <vt:lpstr>Wingdings</vt:lpstr>
      <vt:lpstr>Wingdings 2</vt:lpstr>
      <vt:lpstr>template2007</vt:lpstr>
      <vt:lpstr>ibm-99-01</vt:lpstr>
      <vt:lpstr>1_ibm-99-01</vt:lpstr>
      <vt:lpstr>2_ibm-99-01</vt:lpstr>
      <vt:lpstr>3_ibm-99-01</vt:lpstr>
      <vt:lpstr>4_ibm-99-01</vt:lpstr>
      <vt:lpstr>5_ibm-99-01</vt:lpstr>
      <vt:lpstr>6_ibm-99-01</vt:lpstr>
      <vt:lpstr>7_ibm-99-01</vt:lpstr>
      <vt:lpstr>Equation</vt:lpstr>
      <vt:lpstr>Future of Computing: Moore’s Law &amp; Its Implications + High-Performance Computing 15-213: Introduction to Computer Systems 27th Lecture, Nov. 29, 2018</vt:lpstr>
      <vt:lpstr>Moore’s Law Origins</vt:lpstr>
      <vt:lpstr>Moore’s Law Origins</vt:lpstr>
      <vt:lpstr>Moore’s Law: 50+ Years</vt:lpstr>
      <vt:lpstr>Moore’s Law Benefits</vt:lpstr>
      <vt:lpstr>What Moore’s Law Has Meant</vt:lpstr>
      <vt:lpstr>Visualizing Moore’s Law to Date</vt:lpstr>
      <vt:lpstr>What Does 6.9 Billion Transistors Provide?</vt:lpstr>
      <vt:lpstr>Moore’s Law Economics</vt:lpstr>
      <vt:lpstr>What Moore’s Law Has Meant</vt:lpstr>
      <vt:lpstr>What Moore’s Law Could Mean</vt:lpstr>
      <vt:lpstr>Requirements for Future Technology</vt:lpstr>
      <vt:lpstr>Moore’s Law: 100 Years</vt:lpstr>
      <vt:lpstr>Visualizing 1017 Devices</vt:lpstr>
      <vt:lpstr>Increasing Transistor Counts</vt:lpstr>
      <vt:lpstr>Chips Have Gotten Bigger</vt:lpstr>
      <vt:lpstr>Chip Size Trend</vt:lpstr>
      <vt:lpstr>Chip Size Extrapolation</vt:lpstr>
      <vt:lpstr>Extrapolation: The iPhone XXX</vt:lpstr>
      <vt:lpstr>Transistors Have Gotten Smaller</vt:lpstr>
      <vt:lpstr>Linear Scaling Trend</vt:lpstr>
      <vt:lpstr>Decreasing Feature Sizes</vt:lpstr>
      <vt:lpstr>Linear Scaling Trend</vt:lpstr>
      <vt:lpstr>Submillimeter Dimensions</vt:lpstr>
      <vt:lpstr>Submicrometer Dimensions</vt:lpstr>
      <vt:lpstr>Linear Scaling Extrapolation</vt:lpstr>
      <vt:lpstr>Subnanometer Dimensions</vt:lpstr>
      <vt:lpstr>Reaching 2065 Goal</vt:lpstr>
      <vt:lpstr>Fabricating in 3 Dimensions</vt:lpstr>
      <vt:lpstr>3D Fabrication Challenges</vt:lpstr>
      <vt:lpstr>Photolithography</vt:lpstr>
      <vt:lpstr>Fabrication Costs</vt:lpstr>
      <vt:lpstr>Fabrication Economics</vt:lpstr>
      <vt:lpstr>Samsung V-Nand Flash Example</vt:lpstr>
      <vt:lpstr>Meeting Power Constraints</vt:lpstr>
      <vt:lpstr>Challenges to Moore’s Law: Economic</vt:lpstr>
      <vt:lpstr>Dennard Scaling</vt:lpstr>
      <vt:lpstr>End of Dennard Scaling</vt:lpstr>
      <vt:lpstr>Some Thoughts about Technology</vt:lpstr>
      <vt:lpstr>High-Performance Computing</vt:lpstr>
      <vt:lpstr>Comparing Two Large-Scale Systems</vt:lpstr>
      <vt:lpstr>Computing Landscape</vt:lpstr>
      <vt:lpstr>Supercomputing Landscape</vt:lpstr>
      <vt:lpstr>Traditional Supercomputer Applications</vt:lpstr>
      <vt:lpstr>Summit Hardware</vt:lpstr>
      <vt:lpstr>Summit Node Structure</vt:lpstr>
      <vt:lpstr>Summit Node Structure: CPU</vt:lpstr>
      <vt:lpstr>Summit Node Structure: GPU</vt:lpstr>
      <vt:lpstr>Supercomputer Programming: Principle</vt:lpstr>
      <vt:lpstr>Supercomputer Programming: (cont)</vt:lpstr>
      <vt:lpstr>Bulk Synchronous Performance</vt:lpstr>
      <vt:lpstr>Summit Programming: Reality</vt:lpstr>
      <vt:lpstr>My GPU Experience</vt:lpstr>
      <vt:lpstr>Matrix Multiplication Progress</vt:lpstr>
      <vt:lpstr>Supercomputer Programming Model</vt:lpstr>
      <vt:lpstr>Data-Intensive Computing Landscape</vt:lpstr>
      <vt:lpstr>Internet Computing</vt:lpstr>
      <vt:lpstr>Other Data-Intensive Computing Applications</vt:lpstr>
      <vt:lpstr>Data-Intensive Application Characteristics</vt:lpstr>
      <vt:lpstr>Google Data Centers</vt:lpstr>
      <vt:lpstr>Google Cluster</vt:lpstr>
      <vt:lpstr>Hadoop Project</vt:lpstr>
      <vt:lpstr>Map/Reduce Programming Model</vt:lpstr>
      <vt:lpstr>Cluster Programming Model</vt:lpstr>
      <vt:lpstr>Recent Programming Systems</vt:lpstr>
      <vt:lpstr>Computing Landscape Trends</vt:lpstr>
      <vt:lpstr>Combining Simulation with Real Data</vt:lpstr>
      <vt:lpstr>Real-Time Analytics</vt:lpstr>
      <vt:lpstr>Computing Landscape Trends</vt:lpstr>
      <vt:lpstr>Example Analytic Applications</vt:lpstr>
      <vt:lpstr>Data Analysis with Deep Neural Networks</vt:lpstr>
      <vt:lpstr>DNN Application Example</vt:lpstr>
      <vt:lpstr>Training DNNs</vt:lpstr>
      <vt:lpstr>Trends</vt:lpstr>
      <vt:lpstr>Challenges for Convergence</vt:lpstr>
      <vt:lpstr>Summary: Computation/Data Convergence</vt:lpstr>
      <vt:lpstr>Overall Summary</vt:lpstr>
    </vt:vector>
  </TitlesOfParts>
  <Manager/>
  <Company>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Computer Systems 15-213/18-243, spring 2009</dc:title>
  <dc:subject/>
  <dc:creator>Markus Pueschel</dc:creator>
  <cp:keywords/>
  <dc:description>Redesign of slides created by Randal E. Bryant and David R. O'Hallaron</dc:description>
  <cp:lastModifiedBy>Randal Bryant</cp:lastModifiedBy>
  <cp:revision>818</cp:revision>
  <cp:lastPrinted>2017-11-30T17:42:00Z</cp:lastPrinted>
  <dcterms:created xsi:type="dcterms:W3CDTF">2011-01-05T21:18:09Z</dcterms:created>
  <dcterms:modified xsi:type="dcterms:W3CDTF">2018-11-29T20:44:39Z</dcterms:modified>
  <cp:category/>
</cp:coreProperties>
</file>