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612" r:id="rId2"/>
    <p:sldId id="542" r:id="rId3"/>
    <p:sldId id="543" r:id="rId4"/>
    <p:sldId id="592" r:id="rId5"/>
    <p:sldId id="593" r:id="rId6"/>
    <p:sldId id="611" r:id="rId7"/>
    <p:sldId id="615" r:id="rId8"/>
    <p:sldId id="617" r:id="rId9"/>
    <p:sldId id="594" r:id="rId10"/>
    <p:sldId id="584" r:id="rId11"/>
    <p:sldId id="598" r:id="rId12"/>
    <p:sldId id="597" r:id="rId13"/>
    <p:sldId id="545" r:id="rId14"/>
    <p:sldId id="599" r:id="rId15"/>
    <p:sldId id="583" r:id="rId16"/>
    <p:sldId id="546" r:id="rId17"/>
    <p:sldId id="548" r:id="rId18"/>
    <p:sldId id="547" r:id="rId19"/>
    <p:sldId id="600" r:id="rId20"/>
    <p:sldId id="550" r:id="rId21"/>
    <p:sldId id="602" r:id="rId22"/>
    <p:sldId id="601" r:id="rId23"/>
    <p:sldId id="604" r:id="rId24"/>
    <p:sldId id="605" r:id="rId25"/>
    <p:sldId id="603" r:id="rId26"/>
    <p:sldId id="551" r:id="rId27"/>
    <p:sldId id="567" r:id="rId28"/>
    <p:sldId id="552" r:id="rId29"/>
    <p:sldId id="553" r:id="rId30"/>
    <p:sldId id="554" r:id="rId31"/>
    <p:sldId id="589" r:id="rId32"/>
    <p:sldId id="590" r:id="rId33"/>
    <p:sldId id="591" r:id="rId34"/>
    <p:sldId id="613" r:id="rId35"/>
    <p:sldId id="555" r:id="rId36"/>
    <p:sldId id="556" r:id="rId37"/>
    <p:sldId id="557" r:id="rId38"/>
    <p:sldId id="558" r:id="rId39"/>
    <p:sldId id="559" r:id="rId40"/>
    <p:sldId id="569" r:id="rId41"/>
    <p:sldId id="560" r:id="rId42"/>
    <p:sldId id="561" r:id="rId43"/>
    <p:sldId id="618" r:id="rId44"/>
    <p:sldId id="562" r:id="rId45"/>
    <p:sldId id="563" r:id="rId46"/>
    <p:sldId id="564" r:id="rId47"/>
    <p:sldId id="565" r:id="rId48"/>
    <p:sldId id="574" r:id="rId49"/>
    <p:sldId id="570" r:id="rId50"/>
    <p:sldId id="572" r:id="rId51"/>
    <p:sldId id="608" r:id="rId52"/>
    <p:sldId id="609" r:id="rId53"/>
    <p:sldId id="610" r:id="rId54"/>
    <p:sldId id="616" r:id="rId55"/>
    <p:sldId id="573" r:id="rId56"/>
    <p:sldId id="579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D5F1CF"/>
    <a:srgbClr val="F6F5BD"/>
    <a:srgbClr val="F1C7C7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81754" autoAdjust="0"/>
  </p:normalViewPr>
  <p:slideViewPr>
    <p:cSldViewPr snapToObjects="1">
      <p:cViewPr varScale="1">
        <p:scale>
          <a:sx n="115" d="100"/>
          <a:sy n="115" d="100"/>
        </p:scale>
        <p:origin x="332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4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/>
              <a:t>Example: who gets the last seat on the airplane?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/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/>
              <a:t>Example: people always jump in front of you in line</a:t>
            </a:r>
          </a:p>
          <a:p>
            <a:r>
              <a:rPr lang="en-US" sz="2600" dirty="0"/>
              <a:t>Many aspects of concurrent programming are beyond the scope of our course..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9400" y="34290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6" name="Right Brace 35"/>
          <p:cNvSpPr/>
          <p:nvPr/>
        </p:nvSpPr>
        <p:spPr bwMode="auto">
          <a:xfrm>
            <a:off x="6705600" y="4202668"/>
            <a:ext cx="457200" cy="1981200"/>
          </a:xfrm>
          <a:prstGeom prst="rightBrace">
            <a:avLst>
              <a:gd name="adj1" fmla="val 31710"/>
              <a:gd name="adj2" fmla="val 50000"/>
            </a:avLst>
          </a:prstGeom>
          <a:noFill/>
          <a:ln w="25400">
            <a:solidFill>
              <a:srgbClr val="FF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232349" y="4648200"/>
            <a:ext cx="1911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Calibri" pitchFamily="34" charset="0"/>
              </a:rPr>
              <a:t>Wait for server to finish with  Client 1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19600" y="36845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38100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Second Client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Call to connect 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pPr lvl="1"/>
            <a:r>
              <a:rPr lang="en-US" sz="2000" dirty="0"/>
              <a:t>Feature known as “TCP listen backlog”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blocks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34963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5366147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r>
              <a:rPr lang="en-US" sz="2200" i="1" dirty="0">
                <a:solidFill>
                  <a:srgbClr val="FF0000"/>
                </a:solidFill>
              </a:rPr>
              <a:t>. 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of process-based and event-based.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949450"/>
          </a:xfrm>
        </p:spPr>
        <p:txBody>
          <a:bodyPr/>
          <a:lstStyle/>
          <a:p>
            <a:pPr marL="0" indent="0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15-213: Introduction to Computer Systems</a:t>
            </a:r>
            <a:br>
              <a:rPr lang="en-US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Nov. 13,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closes connection with client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0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485775"/>
            <a:ext cx="8716962" cy="781050"/>
          </a:xfrm>
        </p:spPr>
        <p:txBody>
          <a:bodyPr/>
          <a:lstStyle/>
          <a:p>
            <a:r>
              <a:rPr lang="en-US" dirty="0"/>
              <a:t>Process-Based Concurrent Echo Server</a:t>
            </a:r>
            <a:br>
              <a:rPr lang="en-US" dirty="0"/>
            </a:br>
            <a:r>
              <a:rPr lang="en-US" dirty="0"/>
              <a:t>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752599"/>
            <a:ext cx="8737600" cy="4908551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+ Handle multiple connections concurrently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Clean sharing model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+ Simple and straightforward</a:t>
            </a:r>
          </a:p>
          <a:p>
            <a:pPr>
              <a:lnSpc>
                <a:spcPct val="85000"/>
              </a:lnSpc>
            </a:pPr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Additional overhead for process control</a:t>
            </a:r>
          </a:p>
          <a:p>
            <a:pPr>
              <a:lnSpc>
                <a:spcPct val="85000"/>
              </a:lnSpc>
            </a:pPr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Nontrivial to share data between processes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97013"/>
            <a:ext cx="8624887" cy="52244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+ One logical control flow and address space.</a:t>
            </a:r>
          </a:p>
          <a:p>
            <a:pPr>
              <a:lnSpc>
                <a:spcPct val="85000"/>
              </a:lnSpc>
            </a:pPr>
            <a:r>
              <a:rPr lang="en-US" dirty="0"/>
              <a:t>+ Can single-step with a debugger.</a:t>
            </a:r>
          </a:p>
          <a:p>
            <a:pPr>
              <a:lnSpc>
                <a:spcPct val="85000"/>
              </a:lnSpc>
            </a:pPr>
            <a:r>
              <a:rPr lang="en-US" dirty="0"/>
              <a:t>+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Significantly more complex to code than process- or thread-based designs.</a:t>
            </a:r>
          </a:p>
          <a:p>
            <a:pPr>
              <a:lnSpc>
                <a:spcPct val="85000"/>
              </a:lnSpc>
            </a:pPr>
            <a:r>
              <a:rPr lang="en-US" dirty="0">
                <a:latin typeface="Arial Black"/>
              </a:rPr>
              <a:t>–</a:t>
            </a:r>
            <a:r>
              <a:rPr lang="en-US" dirty="0"/>
              <a:t> Hard to provide fine-grained concurrency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 Black"/>
              </a:rPr>
              <a:t>– </a:t>
            </a:r>
            <a:r>
              <a:rPr lang="en-US" dirty="0"/>
              <a:t>Cannot take advantage of multi-core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View of Threads</a:t>
            </a:r>
          </a:p>
        </p:txBody>
      </p:sp>
      <p:sp>
        <p:nvSpPr>
          <p:cNvPr id="804896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Threads associated with process form a pool of peers</a:t>
            </a:r>
          </a:p>
          <a:p>
            <a:pPr lvl="1"/>
            <a:r>
              <a:rPr lang="en-US" sz="2200" dirty="0"/>
              <a:t>Unlike processes which form a tree hierarchy</a:t>
            </a:r>
          </a:p>
        </p:txBody>
      </p:sp>
      <p:sp>
        <p:nvSpPr>
          <p:cNvPr id="804868" name="Oval 4"/>
          <p:cNvSpPr>
            <a:spLocks noChangeArrowheads="1"/>
          </p:cNvSpPr>
          <p:nvPr/>
        </p:nvSpPr>
        <p:spPr bwMode="auto">
          <a:xfrm>
            <a:off x="6400800" y="30337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P0</a:t>
            </a:r>
          </a:p>
        </p:txBody>
      </p:sp>
      <p:sp>
        <p:nvSpPr>
          <p:cNvPr id="804869" name="Oval 5"/>
          <p:cNvSpPr>
            <a:spLocks noChangeArrowheads="1"/>
          </p:cNvSpPr>
          <p:nvPr/>
        </p:nvSpPr>
        <p:spPr bwMode="auto">
          <a:xfrm>
            <a:off x="6400800" y="3871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P1</a:t>
            </a:r>
          </a:p>
        </p:txBody>
      </p:sp>
      <p:sp>
        <p:nvSpPr>
          <p:cNvPr id="804870" name="Oval 6"/>
          <p:cNvSpPr>
            <a:spLocks noChangeArrowheads="1"/>
          </p:cNvSpPr>
          <p:nvPr/>
        </p:nvSpPr>
        <p:spPr bwMode="auto">
          <a:xfrm>
            <a:off x="57150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1" name="Line 7"/>
          <p:cNvSpPr>
            <a:spLocks noChangeShapeType="1"/>
          </p:cNvSpPr>
          <p:nvPr/>
        </p:nvSpPr>
        <p:spPr bwMode="auto">
          <a:xfrm>
            <a:off x="6629400" y="349091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2" name="Line 8"/>
          <p:cNvSpPr>
            <a:spLocks noChangeShapeType="1"/>
          </p:cNvSpPr>
          <p:nvPr/>
        </p:nvSpPr>
        <p:spPr bwMode="auto">
          <a:xfrm flipH="1">
            <a:off x="60960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3" name="Oval 9"/>
          <p:cNvSpPr>
            <a:spLocks noChangeArrowheads="1"/>
          </p:cNvSpPr>
          <p:nvPr/>
        </p:nvSpPr>
        <p:spPr bwMode="auto">
          <a:xfrm>
            <a:off x="64008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4" name="Oval 10"/>
          <p:cNvSpPr>
            <a:spLocks noChangeArrowheads="1"/>
          </p:cNvSpPr>
          <p:nvPr/>
        </p:nvSpPr>
        <p:spPr bwMode="auto">
          <a:xfrm>
            <a:off x="7086600" y="4633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sh</a:t>
            </a:r>
          </a:p>
        </p:txBody>
      </p:sp>
      <p:sp>
        <p:nvSpPr>
          <p:cNvPr id="804875" name="Line 11"/>
          <p:cNvSpPr>
            <a:spLocks noChangeShapeType="1"/>
          </p:cNvSpPr>
          <p:nvPr/>
        </p:nvSpPr>
        <p:spPr bwMode="auto">
          <a:xfrm>
            <a:off x="6629400" y="4329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6" name="Line 12"/>
          <p:cNvSpPr>
            <a:spLocks noChangeShapeType="1"/>
          </p:cNvSpPr>
          <p:nvPr/>
        </p:nvSpPr>
        <p:spPr bwMode="auto">
          <a:xfrm>
            <a:off x="6781800" y="4252913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7" name="Oval 13"/>
          <p:cNvSpPr>
            <a:spLocks noChangeArrowheads="1"/>
          </p:cNvSpPr>
          <p:nvPr/>
        </p:nvSpPr>
        <p:spPr bwMode="auto">
          <a:xfrm>
            <a:off x="6400800" y="5395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foo</a:t>
            </a:r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6629400" y="5091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79" name="Oval 15"/>
          <p:cNvSpPr>
            <a:spLocks noChangeArrowheads="1"/>
          </p:cNvSpPr>
          <p:nvPr/>
        </p:nvSpPr>
        <p:spPr bwMode="auto">
          <a:xfrm>
            <a:off x="6400800" y="6157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bar</a:t>
            </a:r>
          </a:p>
        </p:txBody>
      </p:sp>
      <p:sp>
        <p:nvSpPr>
          <p:cNvPr id="804880" name="Line 16"/>
          <p:cNvSpPr>
            <a:spLocks noChangeShapeType="1"/>
          </p:cNvSpPr>
          <p:nvPr/>
        </p:nvSpPr>
        <p:spPr bwMode="auto">
          <a:xfrm>
            <a:off x="6629400" y="585311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1" name="Oval 17"/>
          <p:cNvSpPr>
            <a:spLocks noChangeArrowheads="1"/>
          </p:cNvSpPr>
          <p:nvPr/>
        </p:nvSpPr>
        <p:spPr bwMode="auto">
          <a:xfrm>
            <a:off x="1066800" y="3643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T1</a:t>
            </a:r>
          </a:p>
        </p:txBody>
      </p:sp>
      <p:sp>
        <p:nvSpPr>
          <p:cNvPr id="804882" name="Text Box 18"/>
          <p:cNvSpPr txBox="1">
            <a:spLocks noChangeArrowheads="1"/>
          </p:cNvSpPr>
          <p:nvPr/>
        </p:nvSpPr>
        <p:spPr bwMode="auto">
          <a:xfrm>
            <a:off x="5684331" y="2605366"/>
            <a:ext cx="18774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hierarchy</a:t>
            </a:r>
          </a:p>
        </p:txBody>
      </p:sp>
      <p:sp>
        <p:nvSpPr>
          <p:cNvPr id="804883" name="Rectangle 19"/>
          <p:cNvSpPr>
            <a:spLocks noChangeArrowheads="1"/>
          </p:cNvSpPr>
          <p:nvPr/>
        </p:nvSpPr>
        <p:spPr bwMode="auto">
          <a:xfrm>
            <a:off x="914400" y="3033713"/>
            <a:ext cx="38100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84" name="Text Box 20"/>
          <p:cNvSpPr txBox="1">
            <a:spLocks noChangeArrowheads="1"/>
          </p:cNvSpPr>
          <p:nvPr/>
        </p:nvSpPr>
        <p:spPr bwMode="auto">
          <a:xfrm>
            <a:off x="966577" y="2560916"/>
            <a:ext cx="365008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Threads associated with process foo</a:t>
            </a:r>
          </a:p>
        </p:txBody>
      </p:sp>
      <p:sp>
        <p:nvSpPr>
          <p:cNvPr id="804885" name="Oval 21"/>
          <p:cNvSpPr>
            <a:spLocks noChangeArrowheads="1"/>
          </p:cNvSpPr>
          <p:nvPr/>
        </p:nvSpPr>
        <p:spPr bwMode="auto">
          <a:xfrm>
            <a:off x="2209800" y="31099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T2</a:t>
            </a:r>
          </a:p>
        </p:txBody>
      </p:sp>
      <p:sp>
        <p:nvSpPr>
          <p:cNvPr id="804886" name="Oval 22"/>
          <p:cNvSpPr>
            <a:spLocks noChangeArrowheads="1"/>
          </p:cNvSpPr>
          <p:nvPr/>
        </p:nvSpPr>
        <p:spPr bwMode="auto">
          <a:xfrm>
            <a:off x="4038600" y="3338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T4</a:t>
            </a:r>
          </a:p>
        </p:txBody>
      </p:sp>
      <p:sp>
        <p:nvSpPr>
          <p:cNvPr id="804887" name="Oval 23"/>
          <p:cNvSpPr>
            <a:spLocks noChangeArrowheads="1"/>
          </p:cNvSpPr>
          <p:nvPr/>
        </p:nvSpPr>
        <p:spPr bwMode="auto">
          <a:xfrm>
            <a:off x="1600200" y="52435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T5</a:t>
            </a:r>
          </a:p>
        </p:txBody>
      </p:sp>
      <p:sp>
        <p:nvSpPr>
          <p:cNvPr id="804888" name="Oval 24"/>
          <p:cNvSpPr>
            <a:spLocks noChangeArrowheads="1"/>
          </p:cNvSpPr>
          <p:nvPr/>
        </p:nvSpPr>
        <p:spPr bwMode="auto">
          <a:xfrm>
            <a:off x="3429000" y="5167313"/>
            <a:ext cx="4572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T3</a:t>
            </a:r>
          </a:p>
        </p:txBody>
      </p:sp>
      <p:sp>
        <p:nvSpPr>
          <p:cNvPr id="804889" name="Rectangle 25"/>
          <p:cNvSpPr>
            <a:spLocks noChangeArrowheads="1"/>
          </p:cNvSpPr>
          <p:nvPr/>
        </p:nvSpPr>
        <p:spPr bwMode="auto">
          <a:xfrm>
            <a:off x="1981200" y="4100513"/>
            <a:ext cx="1905000" cy="6096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code, data</a:t>
            </a:r>
          </a:p>
          <a:p>
            <a:pPr algn="ctr"/>
            <a:r>
              <a:rPr lang="en-US" sz="1800" dirty="0">
                <a:latin typeface="+mn-lt"/>
              </a:rPr>
              <a:t>and kernel context</a:t>
            </a:r>
          </a:p>
        </p:txBody>
      </p:sp>
      <p:sp>
        <p:nvSpPr>
          <p:cNvPr id="804890" name="Line 26"/>
          <p:cNvSpPr>
            <a:spLocks noChangeShapeType="1"/>
          </p:cNvSpPr>
          <p:nvPr/>
        </p:nvSpPr>
        <p:spPr bwMode="auto">
          <a:xfrm flipV="1">
            <a:off x="1905000" y="4710113"/>
            <a:ext cx="30480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1" name="Line 27"/>
          <p:cNvSpPr>
            <a:spLocks noChangeShapeType="1"/>
          </p:cNvSpPr>
          <p:nvPr/>
        </p:nvSpPr>
        <p:spPr bwMode="auto">
          <a:xfrm flipH="1" flipV="1">
            <a:off x="3352800" y="4710113"/>
            <a:ext cx="228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2" name="Line 28"/>
          <p:cNvSpPr>
            <a:spLocks noChangeShapeType="1"/>
          </p:cNvSpPr>
          <p:nvPr/>
        </p:nvSpPr>
        <p:spPr bwMode="auto">
          <a:xfrm flipH="1" flipV="1">
            <a:off x="1524000" y="4024313"/>
            <a:ext cx="381000" cy="3048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3" name="Line 29"/>
          <p:cNvSpPr>
            <a:spLocks noChangeShapeType="1"/>
          </p:cNvSpPr>
          <p:nvPr/>
        </p:nvSpPr>
        <p:spPr bwMode="auto">
          <a:xfrm flipH="1" flipV="1">
            <a:off x="2438400" y="3567113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4894" name="Line 30"/>
          <p:cNvSpPr>
            <a:spLocks noChangeShapeType="1"/>
          </p:cNvSpPr>
          <p:nvPr/>
        </p:nvSpPr>
        <p:spPr bwMode="auto">
          <a:xfrm flipV="1">
            <a:off x="3657600" y="3719513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194175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432175" y="4513263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228600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524000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2895600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2263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00800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2895600" y="20574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2895600" y="24384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2914650" y="3870325"/>
            <a:ext cx="3810000" cy="762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044571" y="5024348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5827" y="2209800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282871" y="305966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304800" y="4419600"/>
            <a:ext cx="25146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 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418382" y="2514600"/>
            <a:ext cx="240101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  <a:p>
            <a:pPr algn="r"/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4361" y="4737330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20431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Must run “detached” to avoid memory leak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6875" y="6238875"/>
            <a:ext cx="7896225" cy="542925"/>
          </a:xfrm>
        </p:spPr>
        <p:txBody>
          <a:bodyPr/>
          <a:lstStyle/>
          <a:p>
            <a:r>
              <a:rPr lang="en-US" sz="2600" dirty="0"/>
              <a:t>The race can really happen!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364468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" y="36576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088119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/>
        </p:nvGraphicFramePr>
        <p:xfrm>
          <a:off x="495300" y="2381251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r>
              <a:rPr lang="en-US" sz="2600" dirty="0"/>
              <a:t>+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r>
              <a:rPr lang="en-US" sz="2600" dirty="0"/>
              <a:t>+ Threads are more efficient than processes</a:t>
            </a:r>
          </a:p>
          <a:p>
            <a:endParaRPr lang="en-US" sz="1400" dirty="0"/>
          </a:p>
          <a:p>
            <a:r>
              <a:rPr lang="en-US" sz="2600" dirty="0">
                <a:latin typeface="Arial Black"/>
              </a:rPr>
              <a:t>–</a:t>
            </a:r>
            <a:r>
              <a:rPr lang="en-US" sz="2600" dirty="0"/>
              <a:t> Unintentional sharing can introduce subtle and hard-to-reproduce errors!</a:t>
            </a:r>
          </a:p>
          <a:p>
            <a:pPr lvl="1"/>
            <a:r>
              <a:rPr lang="en-US" sz="2200" dirty="0"/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  <a:endParaRPr lang="en-US" sz="26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Event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1166842"/>
            <a:ext cx="891222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 1000000;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81600" y="1362075"/>
            <a:ext cx="3111500" cy="4972050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31564</TotalTime>
  <Words>3982</Words>
  <Application>Microsoft Macintosh PowerPoint</Application>
  <PresentationFormat>On-screen Show (4:3)</PresentationFormat>
  <Paragraphs>916</Paragraphs>
  <Slides>56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ＭＳ Ｐゴシック</vt:lpstr>
      <vt:lpstr>Arial</vt:lpstr>
      <vt:lpstr>Arial Black</vt:lpstr>
      <vt:lpstr>Arial Narrow</vt:lpstr>
      <vt:lpstr>Calibri</vt:lpstr>
      <vt:lpstr>Courier New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15-213: Introduction to Computer Systems 23rd Lecture, Nov. 13, 2018</vt:lpstr>
      <vt:lpstr>Concurrent Programming is Hard!</vt:lpstr>
      <vt:lpstr>Data Race</vt:lpstr>
      <vt:lpstr>Deadlock</vt:lpstr>
      <vt:lpstr>Deadlock</vt:lpstr>
      <vt:lpstr>Testing Printf Deadlock</vt:lpstr>
      <vt:lpstr>Why Does Printf require Locks?</vt:lpstr>
      <vt:lpstr>Starvation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Block?</vt:lpstr>
      <vt:lpstr>Fundamental Flaw of Iterative Servers</vt:lpstr>
      <vt:lpstr>Approaches for Writing Concurrent Servers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Approach #2: Event-based Servers</vt:lpstr>
      <vt:lpstr>I/O Multiplexed Event Processing</vt:lpstr>
      <vt:lpstr>Pros and Cons of Event-based Servers</vt:lpstr>
      <vt:lpstr>Quiz Time!</vt:lpstr>
      <vt:lpstr>Approach #3: Thread-based Servers</vt:lpstr>
      <vt:lpstr>Traditional View of a Process</vt:lpstr>
      <vt:lpstr>Alternate View of a Process</vt:lpstr>
      <vt:lpstr>A Process With Multiple Threads</vt:lpstr>
      <vt:lpstr>Logical View of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963</cp:revision>
  <cp:lastPrinted>2012-11-14T01:18:46Z</cp:lastPrinted>
  <dcterms:created xsi:type="dcterms:W3CDTF">2012-11-14T01:16:09Z</dcterms:created>
  <dcterms:modified xsi:type="dcterms:W3CDTF">2018-11-13T16:14:15Z</dcterms:modified>
</cp:coreProperties>
</file>