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289" r:id="rId2"/>
    <p:sldId id="542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269" r:id="rId36"/>
    <p:sldId id="1270" r:id="rId37"/>
    <p:sldId id="1261" r:id="rId38"/>
    <p:sldId id="1288" r:id="rId39"/>
    <p:sldId id="1220" r:id="rId40"/>
    <p:sldId id="1287" r:id="rId41"/>
    <p:sldId id="1281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1290" r:id="rId50"/>
    <p:sldId id="1226" r:id="rId51"/>
    <p:sldId id="1279" r:id="rId52"/>
    <p:sldId id="1228" r:id="rId53"/>
    <p:sldId id="1229" r:id="rId54"/>
    <p:sldId id="1280" r:id="rId55"/>
    <p:sldId id="1230" r:id="rId56"/>
    <p:sldId id="1231" r:id="rId57"/>
    <p:sldId id="1232" r:id="rId58"/>
    <p:sldId id="1233" r:id="rId59"/>
    <p:sldId id="1275" r:id="rId60"/>
    <p:sldId id="1246" r:id="rId61"/>
    <p:sldId id="1235" r:id="rId62"/>
    <p:sldId id="1236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8C4"/>
    <a:srgbClr val="E9E1C9"/>
    <a:srgbClr val="AB8D8D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5" autoAdjust="0"/>
    <p:restoredTop sz="96801" autoAdjust="0"/>
  </p:normalViewPr>
  <p:slideViewPr>
    <p:cSldViewPr snapToObjects="1">
      <p:cViewPr varScale="1">
        <p:scale>
          <a:sx n="143" d="100"/>
          <a:sy n="143" d="100"/>
        </p:scale>
        <p:origin x="261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tags" Target="tags/tag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 with:</a:t>
            </a:r>
          </a:p>
          <a:p>
            <a:endParaRPr lang="en-US" dirty="0" smtClean="0"/>
          </a:p>
          <a:p>
            <a:r>
              <a:rPr lang="en-US" dirty="0" err="1" smtClean="0"/>
              <a:t>setenv</a:t>
            </a:r>
            <a:r>
              <a:rPr lang="en-US" baseline="0" dirty="0" smtClean="0"/>
              <a:t> LD_PRELOAD ./</a:t>
            </a:r>
            <a:r>
              <a:rPr lang="en-US" baseline="0" dirty="0" err="1" smtClean="0"/>
              <a:t>myfork.so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Can turn on/off verbose printing with: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setenv</a:t>
            </a:r>
            <a:r>
              <a:rPr lang="en-US" baseline="0" dirty="0" smtClean="0"/>
              <a:t> VERBOSE 1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unsetenv</a:t>
            </a:r>
            <a:r>
              <a:rPr lang="en-US" baseline="0" dirty="0" smtClean="0"/>
              <a:t> VERBOSE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./forks</a:t>
            </a:r>
            <a:r>
              <a:rPr lang="en-US" baseline="0" dirty="0" smtClean="0"/>
              <a:t> 2</a:t>
            </a:r>
          </a:p>
          <a:p>
            <a:endParaRPr lang="en-US" baseline="0" dirty="0" smtClean="0"/>
          </a:p>
          <a:p>
            <a:r>
              <a:rPr lang="en-US" baseline="0" dirty="0" smtClean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consistently terminate in order, even with random delays.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But, can turn off delays on parent with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setenv</a:t>
            </a:r>
            <a:r>
              <a:rPr lang="en-US" baseline="0" dirty="0" smtClean="0"/>
              <a:t> PARENT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always terminate in reverse order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canvas.cmu.edu/courses/122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99523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(partial) Taxonomy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 smtClean="0"/>
              <a:t>Handler </a:t>
            </a:r>
            <a:r>
              <a:rPr lang="en-US" dirty="0"/>
              <a:t>returns to “next” instruction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Timer interrupt</a:t>
            </a:r>
          </a:p>
          <a:p>
            <a:pPr lvl="2"/>
            <a:r>
              <a:rPr lang="en-US" dirty="0" smtClean="0"/>
              <a:t>Every few </a:t>
            </a:r>
            <a:r>
              <a:rPr lang="en-US" dirty="0" err="1" smtClean="0"/>
              <a:t>ms</a:t>
            </a:r>
            <a:r>
              <a:rPr lang="en-US" dirty="0" smtClean="0"/>
              <a:t>, an external timer chip triggers an interrupt</a:t>
            </a:r>
          </a:p>
          <a:p>
            <a:pPr lvl="2"/>
            <a:r>
              <a:rPr lang="en-US" dirty="0" smtClean="0"/>
              <a:t>Used by the kernel to take back control from user programs</a:t>
            </a:r>
          </a:p>
          <a:p>
            <a:pPr lvl="1"/>
            <a:r>
              <a:rPr lang="en-US" dirty="0" smtClean="0"/>
              <a:t> I</a:t>
            </a:r>
            <a:r>
              <a:rPr lang="en-US" dirty="0"/>
              <a:t>/O </a:t>
            </a:r>
            <a:r>
              <a:rPr lang="en-US" dirty="0" smtClean="0"/>
              <a:t>interrupt from external device</a:t>
            </a:r>
            <a:endParaRPr lang="en-US" dirty="0"/>
          </a:p>
          <a:p>
            <a:pPr lvl="2"/>
            <a:r>
              <a:rPr lang="en-US" dirty="0"/>
              <a:t>H</a:t>
            </a:r>
            <a:r>
              <a:rPr lang="en-US" dirty="0" smtClean="0"/>
              <a:t>itting </a:t>
            </a:r>
            <a:r>
              <a:rPr lang="en-US" dirty="0"/>
              <a:t>Ctrl-C at the keyboard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rrival </a:t>
            </a:r>
            <a:r>
              <a:rPr lang="en-US" dirty="0"/>
              <a:t>of a packet from a network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rrival </a:t>
            </a:r>
            <a:r>
              <a:rPr lang="en-US" dirty="0"/>
              <a:t>of data from a </a:t>
            </a:r>
            <a:r>
              <a:rPr lang="en-US" dirty="0" smtClean="0"/>
              <a:t>disk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</a:t>
            </a:r>
            <a:r>
              <a:rPr lang="en-US" dirty="0" smtClean="0"/>
              <a:t>events </a:t>
            </a:r>
            <a:r>
              <a:rPr lang="en-US" dirty="0"/>
              <a:t>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breakpoint traps, special instructions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nintentional </a:t>
            </a:r>
            <a:r>
              <a:rPr lang="en-US" dirty="0"/>
              <a:t>and unrecoverable</a:t>
            </a:r>
          </a:p>
          <a:p>
            <a:pPr lvl="2"/>
            <a:r>
              <a:rPr lang="en-US" dirty="0"/>
              <a:t>Examples: </a:t>
            </a:r>
            <a:r>
              <a:rPr lang="en-US" dirty="0" smtClean="0"/>
              <a:t>illegal instruction, parity </a:t>
            </a:r>
            <a:r>
              <a:rPr lang="en-US" dirty="0"/>
              <a:t>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read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Read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write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Write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open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Open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close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Close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stat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57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fork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Create process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59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Execute a program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60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_exit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Terminate process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62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/>
                        </a:rPr>
                        <a:t>kill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Send signal to process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Each x86-64 system call has a unique ID number</a:t>
            </a:r>
          </a:p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 smtClean="0"/>
              <a:t>System Call Example: Opening File</a:t>
            </a:r>
            <a:endParaRPr lang="en-US" dirty="0"/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User calls: </a:t>
            </a:r>
            <a:r>
              <a:rPr lang="en-US" sz="2000" dirty="0" smtClean="0">
                <a:latin typeface="Courier New" pitchFamily="49" charset="0"/>
              </a:rPr>
              <a:t>open(filename, options)</a:t>
            </a:r>
            <a:endParaRPr lang="en-US" sz="2000" b="0" dirty="0" smtClean="0"/>
          </a:p>
          <a:p>
            <a:r>
              <a:rPr lang="en-US" sz="2000" b="0" dirty="0" smtClean="0"/>
              <a:t>Calls __</a:t>
            </a:r>
            <a:r>
              <a:rPr lang="en-US" sz="2000" dirty="0" smtClean="0">
                <a:latin typeface="Courier New" pitchFamily="49" charset="0"/>
              </a:rPr>
              <a:t>open</a:t>
            </a:r>
            <a:r>
              <a:rPr lang="en-US" sz="2000" b="0" dirty="0" smtClean="0"/>
              <a:t> function, which invokes </a:t>
            </a:r>
            <a:r>
              <a:rPr lang="en-US" sz="2000" b="0" dirty="0"/>
              <a:t>system call </a:t>
            </a:r>
            <a:r>
              <a:rPr lang="en-US" sz="2000" b="0" dirty="0" smtClean="0"/>
              <a:t>instruction </a:t>
            </a:r>
            <a:r>
              <a:rPr lang="en-US" sz="2000" dirty="0" err="1" smtClean="0">
                <a:latin typeface="Courier New" pitchFamily="49" charset="0"/>
              </a:rPr>
              <a:t>syscall</a:t>
            </a:r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pPr marL="0" indent="0">
              <a:buNone/>
            </a:pPr>
            <a:endParaRPr lang="en-US" sz="2200" b="0" dirty="0" smtClean="0"/>
          </a:p>
          <a:p>
            <a:pPr marL="0" indent="0">
              <a:buNone/>
            </a:pPr>
            <a:endParaRPr lang="en-US" sz="2200" b="0" dirty="0" smtClean="0"/>
          </a:p>
          <a:p>
            <a:endParaRPr lang="en-US" sz="2200" b="0" dirty="0" smtClean="0"/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</a:t>
            </a:r>
            <a:r>
              <a:rPr lang="de-DE" sz="1600" dirty="0" smtClean="0">
                <a:solidFill>
                  <a:srgbClr val="000000"/>
                </a:solidFill>
                <a:latin typeface="Menlo-Regular"/>
              </a:rPr>
              <a:t>:</a:t>
            </a:r>
          </a:p>
          <a:p>
            <a:r>
              <a:rPr lang="de-DE" sz="1600" dirty="0" smtClean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e5d79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:   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b8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02 00 00 00    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  mov  $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0x2,%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eax  # </a:t>
            </a:r>
            <a:r>
              <a:rPr lang="sk-S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e5d7e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:   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0f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05   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 smtClean="0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48 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  $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0xfffffffffffff001,%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rax </a:t>
            </a:r>
            <a:endParaRPr lang="en-US" sz="1600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c3                  </a:t>
            </a:r>
            <a:r>
              <a:rPr lang="da-DK" sz="1600" dirty="0" err="1" smtClean="0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</a:t>
            </a:r>
            <a:r>
              <a:rPr lang="en-US" sz="1800" b="0" i="1" dirty="0" smtClean="0">
                <a:latin typeface="Calibri" pitchFamily="34" charset="0"/>
              </a:rPr>
              <a:t>xception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</a:t>
            </a:r>
            <a:r>
              <a:rPr lang="en-US" sz="1800" b="0" i="1" dirty="0" smtClean="0">
                <a:latin typeface="Calibri" pitchFamily="34" charset="0"/>
              </a:rPr>
              <a:t>pen file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</a:t>
            </a:r>
            <a:r>
              <a:rPr lang="en-US" sz="1800" b="0" i="1" dirty="0" smtClean="0">
                <a:latin typeface="Calibri" pitchFamily="34" charset="0"/>
              </a:rPr>
              <a:t>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rax</a:t>
            </a:r>
            <a:r>
              <a:rPr lang="en-US" sz="2000" b="0" dirty="0" smtClean="0">
                <a:latin typeface="Courier New"/>
                <a:cs typeface="Courier New"/>
              </a:rPr>
              <a:t> </a:t>
            </a:r>
            <a:r>
              <a:rPr lang="en-US" sz="2000" b="0" dirty="0" smtClean="0"/>
              <a:t>contains </a:t>
            </a:r>
            <a:r>
              <a:rPr lang="en-US" sz="2000" b="0" dirty="0" err="1" smtClean="0"/>
              <a:t>syscall</a:t>
            </a:r>
            <a:r>
              <a:rPr lang="en-US" sz="2000" b="0" dirty="0" smtClean="0"/>
              <a:t> number</a:t>
            </a:r>
          </a:p>
          <a:p>
            <a:r>
              <a:rPr lang="en-US" sz="2000" b="0" dirty="0" smtClean="0"/>
              <a:t>Other arguments in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rdi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rsi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rdx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%r10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%r8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 smtClean="0"/>
              <a:t>Return value in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rax</a:t>
            </a:r>
            <a:endParaRPr lang="en-US" sz="2000" b="0" dirty="0" smtClean="0">
              <a:latin typeface="Courier New"/>
              <a:cs typeface="Courier New"/>
            </a:endParaRPr>
          </a:p>
          <a:p>
            <a:r>
              <a:rPr lang="en-US" sz="2000" b="0" dirty="0" smtClean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 smtClean="0">
                <a:latin typeface="Courier New"/>
                <a:cs typeface="Courier New"/>
              </a:rPr>
              <a:t>errno</a:t>
            </a:r>
            <a:endParaRPr lang="en-US" sz="2000" b="0" dirty="0" smtClean="0">
              <a:latin typeface="Courier New"/>
              <a:cs typeface="Courier New"/>
            </a:endParaRPr>
          </a:p>
          <a:p>
            <a:endParaRPr lang="en-US" sz="2000" b="0" dirty="0" smtClean="0">
              <a:latin typeface="+mn-lt"/>
              <a:cs typeface="Courier New"/>
            </a:endParaRPr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 smtClean="0"/>
              <a:t>System Call Example: Opening File</a:t>
            </a:r>
            <a:endParaRPr lang="en-US" dirty="0"/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User calls: </a:t>
            </a:r>
            <a:r>
              <a:rPr lang="en-US" sz="2000" dirty="0" smtClean="0">
                <a:latin typeface="Courier New" pitchFamily="49" charset="0"/>
              </a:rPr>
              <a:t>open(filename, options)</a:t>
            </a:r>
            <a:endParaRPr lang="en-US" sz="2000" b="0" dirty="0" smtClean="0"/>
          </a:p>
          <a:p>
            <a:r>
              <a:rPr lang="en-US" sz="2000" b="0" dirty="0" smtClean="0"/>
              <a:t>Calls __</a:t>
            </a:r>
            <a:r>
              <a:rPr lang="en-US" sz="2000" dirty="0" smtClean="0">
                <a:latin typeface="Courier New" pitchFamily="49" charset="0"/>
              </a:rPr>
              <a:t>open</a:t>
            </a:r>
            <a:r>
              <a:rPr lang="en-US" sz="2000" b="0" dirty="0" smtClean="0"/>
              <a:t> function, which invokes </a:t>
            </a:r>
            <a:r>
              <a:rPr lang="en-US" sz="2000" b="0" dirty="0"/>
              <a:t>system call </a:t>
            </a:r>
            <a:r>
              <a:rPr lang="en-US" sz="2000" b="0" dirty="0" smtClean="0"/>
              <a:t>instruction </a:t>
            </a:r>
            <a:r>
              <a:rPr lang="en-US" sz="2000" dirty="0" err="1" smtClean="0">
                <a:latin typeface="Courier New" pitchFamily="49" charset="0"/>
              </a:rPr>
              <a:t>syscall</a:t>
            </a:r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pPr marL="0" indent="0">
              <a:buNone/>
            </a:pPr>
            <a:endParaRPr lang="en-US" sz="2200" b="0" dirty="0" smtClean="0"/>
          </a:p>
          <a:p>
            <a:pPr marL="0" indent="0">
              <a:buNone/>
            </a:pPr>
            <a:endParaRPr lang="en-US" sz="2200" b="0" dirty="0" smtClean="0"/>
          </a:p>
          <a:p>
            <a:endParaRPr lang="en-US" sz="2200" b="0" dirty="0" smtClean="0"/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</a:t>
            </a:r>
            <a:r>
              <a:rPr lang="de-DE" sz="1600" dirty="0" smtClean="0">
                <a:solidFill>
                  <a:srgbClr val="000000"/>
                </a:solidFill>
                <a:latin typeface="Menlo-Regular"/>
              </a:rPr>
              <a:t>:</a:t>
            </a:r>
          </a:p>
          <a:p>
            <a:r>
              <a:rPr lang="de-DE" sz="1600" dirty="0" smtClean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e5d79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:   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b8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02 00 00 00    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  mov  $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0x2,%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eax  # </a:t>
            </a:r>
            <a:r>
              <a:rPr lang="sk-S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 smtClean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e5d7e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:   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0f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05   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 smtClean="0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48 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 smtClean="0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  $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0xfffffffffffff001,%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rax </a:t>
            </a:r>
            <a:endParaRPr lang="en-US" sz="1600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</a:t>
            </a:r>
            <a:r>
              <a:rPr lang="da-DK" sz="1600" dirty="0" smtClean="0">
                <a:solidFill>
                  <a:srgbClr val="000000"/>
                </a:solidFill>
                <a:latin typeface="Menlo-Regular"/>
              </a:rPr>
              <a:t>c3                  </a:t>
            </a:r>
            <a:r>
              <a:rPr lang="da-DK" sz="1600" dirty="0" err="1" smtClean="0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</a:t>
            </a:r>
            <a:r>
              <a:rPr lang="en-US" sz="1800" b="0" i="1" dirty="0" smtClean="0">
                <a:latin typeface="Calibri" pitchFamily="34" charset="0"/>
              </a:rPr>
              <a:t>xception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</a:t>
            </a:r>
            <a:r>
              <a:rPr lang="en-US" sz="1800" b="0" i="1" dirty="0" smtClean="0">
                <a:latin typeface="Calibri" pitchFamily="34" charset="0"/>
              </a:rPr>
              <a:t>pen file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</a:t>
            </a:r>
            <a:r>
              <a:rPr lang="en-US" sz="1800" b="0" i="1" dirty="0" smtClean="0">
                <a:latin typeface="Calibri" pitchFamily="34" charset="0"/>
              </a:rPr>
              <a:t>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rax</a:t>
            </a:r>
            <a:r>
              <a:rPr lang="en-US" sz="2000" b="0" dirty="0" smtClean="0">
                <a:latin typeface="Courier New"/>
                <a:cs typeface="Courier New"/>
              </a:rPr>
              <a:t> </a:t>
            </a:r>
            <a:r>
              <a:rPr lang="en-US" sz="2000" b="0" dirty="0" smtClean="0"/>
              <a:t>contains </a:t>
            </a:r>
            <a:r>
              <a:rPr lang="en-US" sz="2000" b="0" dirty="0" err="1" smtClean="0"/>
              <a:t>syscall</a:t>
            </a:r>
            <a:r>
              <a:rPr lang="en-US" sz="2000" b="0" dirty="0" smtClean="0"/>
              <a:t> number</a:t>
            </a:r>
          </a:p>
          <a:p>
            <a:r>
              <a:rPr lang="en-US" sz="2000" b="0" dirty="0" smtClean="0"/>
              <a:t>Other arguments in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rdi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rsi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rdx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%r10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%r8</a:t>
            </a:r>
            <a:r>
              <a:rPr lang="en-US" sz="2000" b="0" dirty="0" smtClean="0"/>
              <a:t>, </a:t>
            </a:r>
            <a:r>
              <a:rPr lang="en-US" sz="2000" b="0" dirty="0" smtClean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 smtClean="0"/>
              <a:t>Return value in </a:t>
            </a:r>
            <a:r>
              <a:rPr lang="en-US" sz="2000" b="0" dirty="0" smtClean="0">
                <a:latin typeface="Courier New"/>
                <a:cs typeface="Courier New"/>
              </a:rPr>
              <a:t>%</a:t>
            </a:r>
            <a:r>
              <a:rPr lang="en-US" sz="2000" b="0" dirty="0" err="1" smtClean="0">
                <a:latin typeface="Courier New"/>
                <a:cs typeface="Courier New"/>
              </a:rPr>
              <a:t>rax</a:t>
            </a:r>
            <a:endParaRPr lang="en-US" sz="2000" b="0" dirty="0" smtClean="0">
              <a:latin typeface="Courier New"/>
              <a:cs typeface="Courier New"/>
            </a:endParaRPr>
          </a:p>
          <a:p>
            <a:r>
              <a:rPr lang="en-US" sz="2000" b="0" dirty="0" smtClean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 smtClean="0">
                <a:latin typeface="Courier New"/>
                <a:cs typeface="Courier New"/>
              </a:rPr>
              <a:t>errno</a:t>
            </a:r>
            <a:endParaRPr lang="en-US" sz="2000" b="0" dirty="0" smtClean="0">
              <a:latin typeface="Courier New"/>
              <a:cs typeface="Courier New"/>
            </a:endParaRPr>
          </a:p>
          <a:p>
            <a:endParaRPr lang="en-US" sz="2000" b="0" dirty="0" smtClean="0">
              <a:latin typeface="+mn-lt"/>
              <a:cs typeface="Courier New"/>
            </a:endParaRPr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Gets result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</a:t>
            </a:r>
            <a:r>
              <a:rPr lang="en-US" dirty="0" smtClean="0">
                <a:latin typeface="Calibri" pitchFamily="34" charset="0"/>
              </a:rPr>
              <a:t>!</a:t>
            </a:r>
            <a:endParaRPr lang="en-US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</a:t>
            </a:r>
            <a:r>
              <a:rPr lang="en-US" dirty="0" smtClean="0">
                <a:latin typeface="Calibri" pitchFamily="34" charset="0"/>
              </a:rPr>
              <a:t>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</a:t>
            </a:r>
            <a:r>
              <a:rPr lang="en-US" dirty="0" smtClean="0"/>
              <a:t>Example: Page Fault</a:t>
            </a:r>
            <a:endParaRPr lang="en-US" dirty="0"/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 smtClean="0"/>
              <a:t>User </a:t>
            </a:r>
            <a:r>
              <a:rPr lang="en-US" sz="2000" b="0" dirty="0"/>
              <a:t>writes to memory location</a:t>
            </a:r>
          </a:p>
          <a:p>
            <a:r>
              <a:rPr lang="en-US" sz="2000" b="0" dirty="0"/>
              <a:t>That portion (page) of user’s memory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is </a:t>
            </a:r>
            <a:r>
              <a:rPr lang="en-US" sz="2000" b="0" dirty="0"/>
              <a:t>currently on disk</a:t>
            </a:r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pPr marL="0" indent="0">
              <a:buNone/>
            </a:pPr>
            <a:endParaRPr lang="en-US" sz="2000" b="0" dirty="0" smtClean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</a:t>
            </a:r>
            <a:r>
              <a:rPr lang="en-US" sz="1800" b="0" i="1" dirty="0" smtClean="0">
                <a:latin typeface="Calibri" pitchFamily="34" charset="0"/>
              </a:rPr>
              <a:t>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Copy page from disk to memory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Return and </a:t>
            </a:r>
            <a:r>
              <a:rPr lang="en-US" sz="1800" b="0" i="1" dirty="0" err="1" smtClean="0">
                <a:latin typeface="Calibri" pitchFamily="34" charset="0"/>
              </a:rPr>
              <a:t>reexecute</a:t>
            </a:r>
            <a:r>
              <a:rPr lang="en-US" sz="1800" b="0" i="1" dirty="0" smtClean="0">
                <a:latin typeface="Calibri" pitchFamily="34" charset="0"/>
              </a:rPr>
              <a:t> </a:t>
            </a:r>
            <a:r>
              <a:rPr lang="en-US" sz="1800" b="0" i="1" dirty="0" err="1" smtClean="0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</a:t>
            </a:r>
            <a:r>
              <a:rPr lang="en-US" dirty="0" smtClean="0"/>
              <a:t>Example: Invalid Memory Reference</a:t>
            </a:r>
            <a:endParaRPr lang="en-US" dirty="0"/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 smtClean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</a:t>
            </a:r>
            <a:r>
              <a:rPr lang="en-US" sz="1800" b="0" i="1" dirty="0" smtClean="0">
                <a:latin typeface="Calibri" pitchFamily="34" charset="0"/>
              </a:rPr>
              <a:t>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</a:t>
            </a:r>
            <a:r>
              <a:rPr lang="en-US" sz="1800" b="0" i="1" dirty="0" smtClean="0">
                <a:latin typeface="Calibri" pitchFamily="34" charset="0"/>
              </a:rPr>
              <a:t>etect invalid address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</a:t>
            </a:r>
            <a:r>
              <a:rPr lang="en-US" sz="1800" b="0" i="1" dirty="0" smtClean="0">
                <a:latin typeface="Calibri" pitchFamily="34" charset="0"/>
              </a:rPr>
              <a:t>ignal process</a:t>
            </a:r>
            <a:endParaRPr lang="en-US" sz="1800" b="0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 smtClean="0"/>
              <a:t>Processes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</a:t>
            </a:r>
            <a:r>
              <a:rPr lang="en-US" dirty="0" smtClean="0"/>
              <a:t>science</a:t>
            </a:r>
            <a:endParaRPr lang="en-US" dirty="0"/>
          </a:p>
          <a:p>
            <a:pPr lvl="1"/>
            <a:r>
              <a:rPr lang="en-US" dirty="0"/>
              <a:t>Not the same as “program” or “processor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</a:t>
            </a:r>
            <a:r>
              <a:rPr lang="en-US" dirty="0" smtClean="0"/>
              <a:t>CPU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i="1" dirty="0" smtClean="0"/>
              <a:t>context switching</a:t>
            </a:r>
            <a:endParaRPr lang="en-US" i="1" dirty="0"/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 smtClean="0"/>
              <a:t>Each program seems to have exclusive use of main memory. </a:t>
            </a:r>
          </a:p>
          <a:p>
            <a:pPr lvl="2"/>
            <a:r>
              <a:rPr lang="en-US" dirty="0" smtClean="0"/>
              <a:t>Provided by kernel mechanism called </a:t>
            </a:r>
            <a:r>
              <a:rPr lang="en-US" i="1" dirty="0" smtClean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/>
                <a:t>CPU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/>
                <a:t>Registers</a:t>
              </a:r>
              <a:endParaRPr lang="en-US" sz="1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 smtClean="0"/>
                <a:t>Memory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/>
                <a:t>Stac</a:t>
              </a:r>
              <a:r>
                <a:rPr lang="en-US" sz="1800" dirty="0"/>
                <a:t>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/>
                <a:t>Heap</a:t>
              </a:r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/>
                <a:t>Code</a:t>
              </a:r>
              <a:endParaRPr lang="en-US" sz="18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/>
                <a:t>Data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Exceptional Control Flow: </a:t>
            </a:r>
            <a:br>
              <a:rPr lang="en-US" dirty="0" smtClean="0"/>
            </a:br>
            <a:r>
              <a:rPr lang="en-US" dirty="0" smtClean="0"/>
              <a:t>Exceptions and Processes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 : Introduction to Computer Systems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14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Lecture, </a:t>
            </a:r>
            <a:r>
              <a:rPr lang="en-US" sz="2000" b="0" smtClean="0"/>
              <a:t>October 12th, 2017</a:t>
            </a: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pPr lvl="0">
              <a:spcBef>
                <a:spcPts val="500"/>
              </a:spcBef>
              <a:buClrTx/>
              <a:buSzTx/>
              <a:defRPr/>
            </a:pPr>
            <a:r>
              <a:rPr lang="en-US" dirty="0" smtClean="0"/>
              <a:t>Randy Bryant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Multiprocessing: The Illusion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 smtClean="0"/>
              <a:t>Computer runs many processes simultaneously</a:t>
            </a:r>
          </a:p>
          <a:p>
            <a:pPr lvl="1"/>
            <a:r>
              <a:rPr lang="en-US" dirty="0" smtClean="0"/>
              <a:t>Applications for one or more users</a:t>
            </a:r>
          </a:p>
          <a:p>
            <a:pPr lvl="2"/>
            <a:r>
              <a:rPr lang="en-US" dirty="0" smtClean="0"/>
              <a:t>Web browsers, email clients, editors, …</a:t>
            </a:r>
          </a:p>
          <a:p>
            <a:pPr lvl="1"/>
            <a:r>
              <a:rPr lang="en-US" dirty="0" smtClean="0"/>
              <a:t>Background tasks</a:t>
            </a:r>
          </a:p>
          <a:p>
            <a:pPr lvl="2"/>
            <a:r>
              <a:rPr lang="en-US" dirty="0" smtClean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 smtClean="0"/>
              <a:t>Running program “top” on Mac</a:t>
            </a:r>
          </a:p>
          <a:p>
            <a:pPr lvl="1"/>
            <a:r>
              <a:rPr lang="en-US" dirty="0" smtClean="0"/>
              <a:t>System has 123 processes, 5 of which are active</a:t>
            </a:r>
          </a:p>
          <a:p>
            <a:pPr lvl="1"/>
            <a:r>
              <a:rPr lang="en-US" dirty="0" smtClean="0"/>
              <a:t>Identified by Process ID (PID)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Multiprocessing: The (Traditional)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Single processor executes multiple processes </a:t>
            </a:r>
            <a:r>
              <a:rPr lang="en-US" dirty="0"/>
              <a:t>c</a:t>
            </a:r>
            <a:r>
              <a:rPr lang="en-US" dirty="0" smtClean="0"/>
              <a:t>oncurrently</a:t>
            </a:r>
            <a:endParaRPr lang="en-US" dirty="0"/>
          </a:p>
          <a:p>
            <a:pPr lvl="1"/>
            <a:r>
              <a:rPr lang="en-US" dirty="0"/>
              <a:t>Process executions interleaved (multitasking) </a:t>
            </a:r>
            <a:endParaRPr lang="en-US" dirty="0" smtClean="0"/>
          </a:p>
          <a:p>
            <a:pPr lvl="1"/>
            <a:r>
              <a:rPr lang="en-US" dirty="0" smtClean="0"/>
              <a:t>Address </a:t>
            </a:r>
            <a:r>
              <a:rPr lang="en-US" dirty="0"/>
              <a:t>spaces managed by virtual memory </a:t>
            </a:r>
            <a:r>
              <a:rPr lang="en-US" dirty="0" smtClean="0"/>
              <a:t>system (later in course)</a:t>
            </a:r>
            <a:endParaRPr lang="en-US" dirty="0"/>
          </a:p>
          <a:p>
            <a:pPr lvl="1"/>
            <a:r>
              <a:rPr lang="en-US" dirty="0" smtClean="0"/>
              <a:t>Register values for </a:t>
            </a:r>
            <a:r>
              <a:rPr lang="en-US" dirty="0" err="1" smtClean="0"/>
              <a:t>nonexecuting</a:t>
            </a:r>
            <a:r>
              <a:rPr lang="en-US" dirty="0" smtClean="0"/>
              <a:t> processes saved in memory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Multiprocessing: The (Traditional)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Save current registers in memory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Multiprocessing: The (Traditional)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Schedule next process for execution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Multiprocessing: The (Traditional)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Load saved registers and switch address space (context switch)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Multiprocessing: The (Modern) Reality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 smtClean="0"/>
              <a:t>Multicore processors</a:t>
            </a:r>
          </a:p>
          <a:p>
            <a:pPr marL="519113" lvl="1" indent="-179388"/>
            <a:r>
              <a:rPr lang="en-US" dirty="0" smtClean="0"/>
              <a:t>Multiple CPUs on single chip</a:t>
            </a:r>
          </a:p>
          <a:p>
            <a:pPr marL="519113" lvl="1" indent="-179388"/>
            <a:r>
              <a:rPr lang="en-US" dirty="0" smtClean="0"/>
              <a:t>Share main memory (and some caches)</a:t>
            </a:r>
          </a:p>
          <a:p>
            <a:pPr marL="519113" lvl="1" indent="-179388"/>
            <a:r>
              <a:rPr lang="en-US" dirty="0" smtClean="0"/>
              <a:t>Each can execute a separate process</a:t>
            </a:r>
          </a:p>
          <a:p>
            <a:pPr marL="687388" lvl="2" indent="-168275"/>
            <a:r>
              <a:rPr lang="en-US" dirty="0" smtClean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Stac</a:t>
            </a:r>
            <a:r>
              <a:rPr lang="en-US" sz="1800" dirty="0"/>
              <a:t>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Heap</a:t>
            </a:r>
            <a:endParaRPr lang="en-US" sz="18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Code</a:t>
            </a:r>
            <a:endParaRPr lang="en-US" sz="18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Data</a:t>
            </a:r>
            <a:endParaRPr lang="en-US" sz="1800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Saved registers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/>
              <a:t>Registers</a:t>
            </a:r>
            <a:endParaRPr lang="en-US" sz="1800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 smtClean="0"/>
              <a:t>Each process is a logical control flow. </a:t>
            </a:r>
          </a:p>
          <a:p>
            <a:r>
              <a:rPr lang="en-US" dirty="0" smtClean="0"/>
              <a:t>Two </a:t>
            </a:r>
            <a:r>
              <a:rPr lang="en-US" dirty="0"/>
              <a:t>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 smtClean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Examples (running on single core):</a:t>
            </a:r>
            <a:endParaRPr lang="en-US" dirty="0"/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we can think of concurrent processes</a:t>
            </a:r>
            <a:r>
              <a:rPr lang="en-US" dirty="0" smtClean="0"/>
              <a:t> as </a:t>
            </a:r>
            <a:r>
              <a:rPr lang="en-US" dirty="0"/>
              <a:t>running in parallel with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</a:t>
            </a:r>
            <a:r>
              <a:rPr lang="en-US" dirty="0" smtClean="0"/>
              <a:t>memory-resident OS </a:t>
            </a:r>
            <a:r>
              <a:rPr lang="en-US" dirty="0"/>
              <a:t>code </a:t>
            </a:r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</a:t>
            </a:r>
            <a:r>
              <a:rPr lang="en-US" dirty="0" smtClean="0"/>
              <a:t>as part of some existing process.</a:t>
            </a:r>
            <a:endParaRPr lang="en-US" dirty="0"/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</a:t>
            </a:r>
            <a:r>
              <a:rPr lang="en-US" i="1" dirty="0" smtClean="0">
                <a:solidFill>
                  <a:srgbClr val="C00000"/>
                </a:solidFill>
              </a:rPr>
              <a:t>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B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Exceptional Control Flow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Exceptions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Process Control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 smtClean="0"/>
              <a:t>Process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 smtClean="0"/>
              <a:t>System Call Error Handling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 smtClean="0"/>
              <a:t>On error</a:t>
            </a:r>
            <a:r>
              <a:rPr lang="en-US" smtClean="0"/>
              <a:t>, Linux </a:t>
            </a:r>
            <a:r>
              <a:rPr lang="en-US" dirty="0" smtClean="0"/>
              <a:t>system-level functions typically return -1 and set global variable </a:t>
            </a:r>
            <a:r>
              <a:rPr lang="en-US" dirty="0" err="1" smtClean="0">
                <a:latin typeface="Courier New"/>
                <a:cs typeface="Courier New"/>
              </a:rPr>
              <a:t>errno</a:t>
            </a:r>
            <a:r>
              <a:rPr lang="en-US" dirty="0" smtClean="0"/>
              <a:t> to indicate cause. </a:t>
            </a:r>
          </a:p>
          <a:p>
            <a:r>
              <a:rPr lang="en-US" dirty="0" smtClean="0"/>
              <a:t>Hard and fast rule: </a:t>
            </a:r>
          </a:p>
          <a:p>
            <a:pPr lvl="1"/>
            <a:r>
              <a:rPr lang="en-US" dirty="0" smtClean="0"/>
              <a:t>You must check the return status of every system-level function</a:t>
            </a:r>
          </a:p>
          <a:p>
            <a:pPr lvl="1"/>
            <a:r>
              <a:rPr lang="en-US" dirty="0" smtClean="0"/>
              <a:t>Only exception is the handful of functions that return </a:t>
            </a:r>
            <a:r>
              <a:rPr lang="en-US" dirty="0" smtClean="0">
                <a:latin typeface="Courier New"/>
                <a:cs typeface="Courier New"/>
              </a:rPr>
              <a:t>void</a:t>
            </a:r>
          </a:p>
          <a:p>
            <a:r>
              <a:rPr lang="en-US" dirty="0" smtClean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nb-NO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nb-NO" sz="1800" dirty="0" err="1" smtClean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</a:t>
            </a:r>
            <a:r>
              <a:rPr lang="nb-NO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(-1);</a:t>
            </a:r>
            <a:endParaRPr lang="nb-NO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Error-reporting functions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 smtClean="0"/>
              <a:t>Can simplify somewhat using an </a:t>
            </a:r>
            <a:r>
              <a:rPr lang="en-US" i="1" dirty="0" smtClean="0"/>
              <a:t>error-reporting function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But, must think about application.  Not </a:t>
            </a:r>
            <a:r>
              <a:rPr lang="en-US" dirty="0" err="1" smtClean="0"/>
              <a:t>alway</a:t>
            </a:r>
            <a:r>
              <a:rPr lang="en-US" dirty="0" smtClean="0"/>
              <a:t> appropriate to exit when something goes wrong.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(-1);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Note: </a:t>
              </a:r>
              <a:r>
                <a:rPr lang="en-US" sz="1800" dirty="0" err="1" smtClean="0">
                  <a:latin typeface="Calibri" pitchFamily="34" charset="0"/>
                </a:rPr>
                <a:t>csapp.c</a:t>
              </a:r>
              <a:r>
                <a:rPr lang="en-US" sz="1800" dirty="0" smtClean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Error-handling Wrappers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 smtClean="0"/>
              <a:t>We simplify the code we present to you even further by using Stevens-style error-handling wrappers: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what you generally want to do in a real application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Process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pid_t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getpid</a:t>
            </a:r>
            <a:r>
              <a:rPr lang="en-US" dirty="0" smtClean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</a:t>
            </a:r>
            <a:r>
              <a:rPr lang="en-US" dirty="0" smtClean="0">
                <a:latin typeface="Calibri"/>
                <a:cs typeface="Calibri"/>
              </a:rPr>
              <a:t>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pid_t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getppid</a:t>
            </a:r>
            <a:r>
              <a:rPr lang="en-US" dirty="0" smtClean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Terminating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 smtClean="0">
                <a:latin typeface="Calibri"/>
                <a:cs typeface="Calibri"/>
              </a:rPr>
              <a:t>scheduled</a:t>
            </a:r>
            <a:r>
              <a:rPr lang="en-US" dirty="0" smtClean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Process execution is </a:t>
            </a:r>
            <a:r>
              <a:rPr lang="en-US" i="1" dirty="0" smtClean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Process is stopped permanently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Processes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 smtClean="0"/>
              <a:t>Process becomes terminated for one of three reasons:</a:t>
            </a:r>
          </a:p>
          <a:p>
            <a:pPr lvl="1"/>
            <a:r>
              <a:rPr lang="en-US" dirty="0" smtClean="0"/>
              <a:t>Receiving a signal whose default action is to terminate (next lecture)</a:t>
            </a:r>
          </a:p>
          <a:p>
            <a:pPr lvl="1"/>
            <a:r>
              <a:rPr lang="en-US" dirty="0" smtClean="0"/>
              <a:t>Returning from the </a:t>
            </a:r>
            <a:r>
              <a:rPr lang="en-US" b="1" dirty="0" smtClean="0">
                <a:latin typeface="Courier New"/>
                <a:cs typeface="Courier New"/>
              </a:rPr>
              <a:t>main</a:t>
            </a:r>
            <a:r>
              <a:rPr lang="en-US" dirty="0" smtClean="0"/>
              <a:t> routine</a:t>
            </a:r>
          </a:p>
          <a:p>
            <a:pPr lvl="1"/>
            <a:r>
              <a:rPr lang="en-US" dirty="0" smtClean="0"/>
              <a:t>Calling the </a:t>
            </a:r>
            <a:r>
              <a:rPr lang="en-US" b="1" dirty="0" smtClean="0">
                <a:latin typeface="Courier New"/>
                <a:cs typeface="Courier New"/>
              </a:rPr>
              <a:t>exit</a:t>
            </a:r>
            <a:r>
              <a:rPr lang="en-US" dirty="0" smtClean="0"/>
              <a:t> function</a:t>
            </a:r>
          </a:p>
          <a:p>
            <a:pPr lvl="1"/>
            <a:endParaRPr lang="en-US" dirty="0"/>
          </a:p>
          <a:p>
            <a:r>
              <a:rPr lang="en-US" dirty="0" smtClean="0">
                <a:latin typeface="Courier New"/>
                <a:cs typeface="Courier New"/>
              </a:rPr>
              <a:t>void exit(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 smtClean="0"/>
              <a:t>Terminates with an </a:t>
            </a:r>
            <a:r>
              <a:rPr lang="en-US" i="1" dirty="0" smtClean="0"/>
              <a:t>exit status </a:t>
            </a:r>
            <a:r>
              <a:rPr lang="en-US" dirty="0" smtClean="0"/>
              <a:t>of </a:t>
            </a:r>
            <a:r>
              <a:rPr lang="en-US" b="1" dirty="0" smtClean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exit</a:t>
            </a:r>
            <a:r>
              <a:rPr lang="en-US" dirty="0" smtClean="0">
                <a:latin typeface="Calibri"/>
                <a:cs typeface="Calibri"/>
              </a:rPr>
              <a:t> is called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 smtClean="0">
                <a:latin typeface="Calibri"/>
                <a:cs typeface="Calibri"/>
              </a:rPr>
              <a:t> but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 smtClean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 smtClean="0">
                <a:latin typeface="Calibri"/>
                <a:cs typeface="Calibri"/>
              </a:rPr>
              <a:t>Parent process </a:t>
            </a:r>
            <a:r>
              <a:rPr lang="en-US" dirty="0" smtClean="0">
                <a:latin typeface="Calibri"/>
                <a:cs typeface="Calibri"/>
              </a:rPr>
              <a:t>creates a new running </a:t>
            </a:r>
            <a:r>
              <a:rPr lang="en-US" i="1" dirty="0" smtClean="0">
                <a:latin typeface="Calibri"/>
                <a:cs typeface="Calibri"/>
              </a:rPr>
              <a:t>child process </a:t>
            </a:r>
            <a:r>
              <a:rPr lang="en-US" dirty="0" smtClean="0">
                <a:latin typeface="Calibri"/>
                <a:cs typeface="Calibri"/>
              </a:rPr>
              <a:t>by calling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fork(void</a:t>
            </a:r>
            <a:r>
              <a:rPr lang="en-US" dirty="0" smtClean="0">
                <a:latin typeface="Courier New" pitchFamily="49" charset="0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Returns </a:t>
            </a:r>
            <a:r>
              <a:rPr lang="en-US" dirty="0"/>
              <a:t>0 to the child process, child’s PID to parent </a:t>
            </a:r>
            <a:r>
              <a:rPr lang="en-US" dirty="0" smtClean="0"/>
              <a:t>process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Child is </a:t>
            </a:r>
            <a:r>
              <a:rPr lang="en-US" i="1" dirty="0" smtClean="0">
                <a:latin typeface="Calibri"/>
                <a:cs typeface="Calibri"/>
              </a:rPr>
              <a:t>almost</a:t>
            </a:r>
            <a:r>
              <a:rPr lang="en-US" dirty="0" smtClean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 </a:t>
            </a:r>
            <a:r>
              <a:rPr lang="en-US" dirty="0"/>
              <a:t>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 smtClean="0">
                <a:solidFill>
                  <a:srgbClr val="C00000"/>
                </a:solidFill>
              </a:rPr>
              <a:t>twice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View of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 smtClean="0"/>
              <a:t>Make complete copy of execution state</a:t>
            </a:r>
          </a:p>
          <a:p>
            <a:pPr lvl="1"/>
            <a:r>
              <a:rPr lang="en-US" dirty="0" smtClean="0"/>
              <a:t>Designate one as parent and one as child</a:t>
            </a:r>
          </a:p>
          <a:p>
            <a:pPr lvl="1"/>
            <a:r>
              <a:rPr lang="en-US" dirty="0" smtClean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CPU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Registers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Memory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Stac</a:t>
              </a:r>
              <a:r>
                <a:rPr lang="en-US" sz="1800" dirty="0">
                  <a:latin typeface="Calibri"/>
                  <a:cs typeface="Calibri"/>
                </a:rPr>
                <a:t>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Heap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Code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Data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Saved registers</a:t>
              </a:r>
              <a:endParaRPr lang="en-US" sz="1800" dirty="0">
                <a:latin typeface="Calibri"/>
                <a:cs typeface="Calibri"/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CPU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Registers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Memory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Stac</a:t>
              </a:r>
              <a:r>
                <a:rPr lang="en-US" sz="1800" dirty="0">
                  <a:latin typeface="Calibri"/>
                  <a:cs typeface="Calibri"/>
                </a:rPr>
                <a:t>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Heap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Code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Data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Saved registers</a:t>
              </a:r>
              <a:endParaRPr lang="en-US" sz="1800" dirty="0">
                <a:latin typeface="Calibri"/>
                <a:cs typeface="Calibri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Stac</a:t>
              </a:r>
              <a:r>
                <a:rPr lang="en-US" sz="1800" dirty="0">
                  <a:latin typeface="Calibri"/>
                  <a:cs typeface="Calibri"/>
                </a:rPr>
                <a:t>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Heap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Code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Data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Saved registers</a:t>
              </a:r>
              <a:endParaRPr lang="en-US" sz="1800" dirty="0">
                <a:latin typeface="Calibri"/>
                <a:cs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ork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return 0;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return 0;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 smtClean="0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</a:t>
            </a:r>
            <a:r>
              <a:rPr lang="en-US" dirty="0" smtClean="0">
                <a:latin typeface="Calibri"/>
                <a:cs typeface="Calibri"/>
              </a:rPr>
              <a:t>all once, return twice</a:t>
            </a:r>
          </a:p>
          <a:p>
            <a:r>
              <a:rPr lang="en-US" dirty="0" smtClean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 smtClean="0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 smtClean="0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 smtClean="0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Making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 More Nondeterministic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E.g., does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 smtClean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E.g., for parent and child in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Use runtime </a:t>
            </a:r>
            <a:r>
              <a:rPr lang="en-US" dirty="0" err="1" smtClean="0">
                <a:latin typeface="Calibri"/>
                <a:cs typeface="Calibri"/>
              </a:rPr>
              <a:t>interpositioning</a:t>
            </a:r>
            <a:r>
              <a:rPr lang="en-US" dirty="0" smtClean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42511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Variable delay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forkx2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++x)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return 0;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return 0;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905587" cy="1254216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 smtClean="0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&gt; ./fork2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parent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: x</a:t>
            </a: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=-1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child 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: </a:t>
            </a:r>
            <a:r>
              <a:rPr lang="en-GB" sz="1600" dirty="0" smtClean="0">
                <a:latin typeface="Courier New"/>
                <a:ea typeface="msgothic" charset="0"/>
                <a:cs typeface="Courier New"/>
              </a:rPr>
              <a:t>x=3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</a:t>
            </a:r>
            <a:r>
              <a:rPr lang="en-US" dirty="0" smtClean="0">
                <a:latin typeface="Calibri"/>
                <a:cs typeface="Calibri"/>
              </a:rPr>
              <a:t>all once, return twice</a:t>
            </a:r>
          </a:p>
          <a:p>
            <a:r>
              <a:rPr lang="en-US" dirty="0" smtClean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 smtClean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Subsequent changes to </a:t>
            </a:r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</a:t>
            </a:r>
            <a:r>
              <a:rPr lang="en-US" dirty="0" smtClean="0">
                <a:latin typeface="Calibri"/>
                <a:cs typeface="Calibri"/>
              </a:rPr>
              <a:t>child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 with Process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/>
              <a:t>p</a:t>
            </a:r>
            <a:r>
              <a:rPr lang="en-US" i="1" dirty="0" smtClean="0"/>
              <a:t>rocess graph </a:t>
            </a:r>
            <a:r>
              <a:rPr lang="en-US" dirty="0" smtClean="0"/>
              <a:t>is a useful tool for capturing the partial ordering of statements in a concurrent program:</a:t>
            </a:r>
          </a:p>
          <a:p>
            <a:pPr lvl="1"/>
            <a:r>
              <a:rPr lang="en-US" dirty="0" smtClean="0"/>
              <a:t>Each vertex is the execution of a statement</a:t>
            </a:r>
          </a:p>
          <a:p>
            <a:pPr lvl="1"/>
            <a:r>
              <a:rPr lang="en-US" dirty="0" smtClean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 happens before b</a:t>
            </a:r>
          </a:p>
          <a:p>
            <a:pPr lvl="1"/>
            <a:r>
              <a:rPr lang="en-US" dirty="0" smtClean="0"/>
              <a:t>Edges can be labeled with current value of variables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printf</a:t>
            </a:r>
            <a:r>
              <a:rPr lang="en-US" dirty="0" smtClean="0"/>
              <a:t> vertices can be labeled with output</a:t>
            </a:r>
          </a:p>
          <a:p>
            <a:pPr lvl="1"/>
            <a:r>
              <a:rPr lang="en-US" dirty="0" smtClean="0"/>
              <a:t>Each graph begins with a vertex with no </a:t>
            </a:r>
            <a:r>
              <a:rPr lang="en-US" dirty="0" err="1" smtClean="0"/>
              <a:t>inedges</a:t>
            </a:r>
            <a:r>
              <a:rPr lang="en-US" dirty="0" smtClean="0"/>
              <a:t> 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Any </a:t>
            </a:r>
            <a:r>
              <a:rPr lang="en-US" i="1" dirty="0" smtClean="0"/>
              <a:t>topological sort </a:t>
            </a:r>
            <a:r>
              <a:rPr lang="en-US" dirty="0" smtClean="0"/>
              <a:t>of the graph corresponds to a feasible total ordering. </a:t>
            </a:r>
          </a:p>
          <a:p>
            <a:pPr lvl="1"/>
            <a:r>
              <a:rPr lang="en-US" dirty="0" smtClean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Graph Example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return 0;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return 0;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 smtClean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 smtClean="0">
                <a:solidFill>
                  <a:srgbClr val="FF0000"/>
                </a:solidFill>
                <a:latin typeface="Courier New" charset="0"/>
              </a:rPr>
              <a:t>=2</a:t>
            </a:r>
            <a:endParaRPr lang="en-US" sz="1600" dirty="0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ourier New"/>
                <a:cs typeface="Courier New"/>
              </a:rPr>
              <a:t>main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urier New"/>
                <a:cs typeface="Courier New"/>
              </a:rPr>
              <a:t>fork</a:t>
            </a:r>
            <a:endParaRPr lang="en-US" sz="1600" b="1" dirty="0">
              <a:latin typeface="Courier New"/>
              <a:cs typeface="Courier New"/>
            </a:endParaRPr>
          </a:p>
        </p:txBody>
      </p:sp>
      <p:cxnSp>
        <p:nvCxnSpPr>
          <p:cNvPr id="10" name="Elbow Connector 35"/>
          <p:cNvCxnSpPr>
            <a:stCxn id="9" idx="0"/>
          </p:cNvCxnSpPr>
          <p:nvPr/>
        </p:nvCxnSpPr>
        <p:spPr>
          <a:xfrm rot="5400000" flipH="1" flipV="1">
            <a:off x="6266290" y="2716546"/>
            <a:ext cx="640396" cy="864095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 smtClean="0">
                <a:latin typeface="Courier New" charset="0"/>
              </a:rPr>
              <a:t>x</a:t>
            </a:r>
            <a:r>
              <a:rPr lang="en-US" sz="1600" dirty="0" smtClean="0">
                <a:latin typeface="Courier New" charset="0"/>
              </a:rPr>
              <a:t>==1</a:t>
            </a:r>
            <a:endParaRPr lang="en-US" sz="1600" dirty="0">
              <a:latin typeface="Courier New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urier New"/>
                <a:cs typeface="Courier New"/>
              </a:rPr>
              <a:t>exit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 smtClean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 smtClean="0">
                <a:solidFill>
                  <a:srgbClr val="FF0000"/>
                </a:solidFill>
                <a:latin typeface="Courier New" charset="0"/>
              </a:rPr>
              <a:t>=0</a:t>
            </a:r>
            <a:endParaRPr lang="en-US" sz="1600" dirty="0">
              <a:solidFill>
                <a:srgbClr val="FF0000"/>
              </a:solidFill>
              <a:latin typeface="Courier New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urier New"/>
                <a:cs typeface="Courier New"/>
              </a:rPr>
              <a:t>exit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Parent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Child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Process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 smtClean="0"/>
              <a:t>Original graph: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Relabled</a:t>
            </a:r>
            <a:r>
              <a:rPr lang="en-US" dirty="0" smtClean="0"/>
              <a:t> graph: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 smtClean="0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 smtClean="0">
                  <a:solidFill>
                    <a:srgbClr val="FF0000"/>
                  </a:solidFill>
                  <a:latin typeface="Courier New" charset="0"/>
                </a:rPr>
                <a:t>=2</a:t>
              </a:r>
              <a:endParaRPr lang="en-US" sz="1600" dirty="0">
                <a:solidFill>
                  <a:srgbClr val="FF0000"/>
                </a:solidFill>
                <a:latin typeface="Courier New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main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fork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 smtClean="0">
                  <a:latin typeface="Courier New" charset="0"/>
                </a:rPr>
                <a:t>x</a:t>
              </a:r>
              <a:r>
                <a:rPr lang="en-US" sz="1600" dirty="0" smtClean="0">
                  <a:latin typeface="Courier New" charset="0"/>
                </a:rPr>
                <a:t>==1</a:t>
              </a:r>
              <a:endParaRPr lang="en-US" sz="1600" dirty="0">
                <a:latin typeface="Courier New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exit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 smtClean="0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 smtClean="0">
                  <a:solidFill>
                    <a:srgbClr val="FF0000"/>
                  </a:solidFill>
                  <a:latin typeface="Courier New" charset="0"/>
                </a:rPr>
                <a:t>=0</a:t>
              </a:r>
              <a:endParaRPr lang="en-US" sz="1600" dirty="0">
                <a:solidFill>
                  <a:srgbClr val="FF0000"/>
                </a:solidFill>
                <a:latin typeface="Courier New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exit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0055" y="4035852"/>
            <a:ext cx="3900545" cy="993348"/>
            <a:chOff x="410379" y="3386287"/>
            <a:chExt cx="3900545" cy="993348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87125" y="403667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0379" y="4041081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a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401237" y="403667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331571" y="403667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15015" y="4041081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b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34" name="Elbow Connector 35"/>
            <p:cNvCxnSpPr>
              <a:stCxn id="33" idx="0"/>
            </p:cNvCxnSpPr>
            <p:nvPr/>
          </p:nvCxnSpPr>
          <p:spPr>
            <a:xfrm rot="5400000" flipH="1" flipV="1">
              <a:off x="1578795" y="3306955"/>
              <a:ext cx="604159" cy="864094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316038" y="339191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1492677" y="4080704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78565" y="4080704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398241" y="3437436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796819" y="339191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63702" y="338628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2398241" y="4072639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796819" y="402711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63702" y="4041081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d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57400" y="4041081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urier New"/>
                  <a:cs typeface="Courier New"/>
                </a:rPr>
                <a:t>c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000" y="338628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urier New"/>
                  <a:cs typeface="Courier New"/>
                </a:rPr>
                <a:t>e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09045" y="3434318"/>
            <a:ext cx="3230523" cy="1442482"/>
            <a:chOff x="5709045" y="3581400"/>
            <a:chExt cx="3230523" cy="1442482"/>
          </a:xfrm>
        </p:grpSpPr>
        <p:sp>
          <p:nvSpPr>
            <p:cNvPr id="27" name="TextBox 26"/>
            <p:cNvSpPr txBox="1"/>
            <p:nvPr/>
          </p:nvSpPr>
          <p:spPr>
            <a:xfrm>
              <a:off x="5709045" y="4654550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65035" y="4654550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30943" y="4654550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96851" y="4654550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c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935483" y="46545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54465" y="4654550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38" name="Curved Connector 37"/>
            <p:cNvCxnSpPr>
              <a:stCxn id="27" idx="0"/>
              <a:endCxn id="48" idx="0"/>
            </p:cNvCxnSpPr>
            <p:nvPr/>
          </p:nvCxnSpPr>
          <p:spPr bwMode="auto">
            <a:xfrm rot="5400000" flipH="1" flipV="1">
              <a:off x="6138828" y="4374076"/>
              <a:ext cx="12700" cy="560949"/>
            </a:xfrm>
            <a:prstGeom prst="curvedConnector3">
              <a:avLst>
                <a:gd name="adj1" fmla="val 32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0" name="Curved Connector 39"/>
            <p:cNvCxnSpPr>
              <a:stCxn id="48" idx="0"/>
              <a:endCxn id="49" idx="0"/>
            </p:cNvCxnSpPr>
            <p:nvPr/>
          </p:nvCxnSpPr>
          <p:spPr bwMode="auto">
            <a:xfrm rot="5400000" flipH="1" flipV="1">
              <a:off x="6702257" y="4371596"/>
              <a:ext cx="12700" cy="565908"/>
            </a:xfrm>
            <a:prstGeom prst="curvedConnector3">
              <a:avLst>
                <a:gd name="adj1" fmla="val 41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6" name="Curved Connector 55"/>
            <p:cNvCxnSpPr>
              <a:stCxn id="49" idx="0"/>
              <a:endCxn id="52" idx="0"/>
            </p:cNvCxnSpPr>
            <p:nvPr/>
          </p:nvCxnSpPr>
          <p:spPr bwMode="auto">
            <a:xfrm rot="5400000" flipH="1" flipV="1">
              <a:off x="7525749" y="4114012"/>
              <a:ext cx="12700" cy="1081077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8" name="Curved Connector 57"/>
            <p:cNvCxnSpPr>
              <a:stCxn id="48" idx="0"/>
              <a:endCxn id="51" idx="0"/>
            </p:cNvCxnSpPr>
            <p:nvPr/>
          </p:nvCxnSpPr>
          <p:spPr bwMode="auto">
            <a:xfrm rot="5400000" flipH="1" flipV="1">
              <a:off x="6978392" y="4095461"/>
              <a:ext cx="12700" cy="1118178"/>
            </a:xfrm>
            <a:prstGeom prst="curvedConnector3">
              <a:avLst>
                <a:gd name="adj1" fmla="val 37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0" name="Curved Connector 59"/>
            <p:cNvCxnSpPr>
              <a:stCxn id="51" idx="0"/>
              <a:endCxn id="55" idx="0"/>
            </p:cNvCxnSpPr>
            <p:nvPr/>
          </p:nvCxnSpPr>
          <p:spPr bwMode="auto">
            <a:xfrm rot="5400000" flipH="1" flipV="1">
              <a:off x="8073107" y="4118924"/>
              <a:ext cx="12700" cy="1071252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5791200" y="3581400"/>
              <a:ext cx="3148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Feasible total ordering: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709045" y="5181600"/>
            <a:ext cx="3402003" cy="1371600"/>
            <a:chOff x="5709045" y="5105400"/>
            <a:chExt cx="3402003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076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076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076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076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076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076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stCxn id="74" idx="0"/>
              <a:endCxn id="75" idx="0"/>
            </p:cNvCxnSpPr>
            <p:nvPr/>
          </p:nvCxnSpPr>
          <p:spPr bwMode="auto">
            <a:xfrm rot="5400000" flipH="1" flipV="1">
              <a:off x="6138828" y="58271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stCxn id="75" idx="0"/>
              <a:endCxn id="76" idx="0"/>
            </p:cNvCxnSpPr>
            <p:nvPr/>
          </p:nvCxnSpPr>
          <p:spPr bwMode="auto">
            <a:xfrm rot="5400000" flipH="1" flipV="1">
              <a:off x="7282440" y="52445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5644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stCxn id="75" idx="0"/>
              <a:endCxn id="77" idx="0"/>
            </p:cNvCxnSpPr>
            <p:nvPr/>
          </p:nvCxnSpPr>
          <p:spPr bwMode="auto">
            <a:xfrm rot="5400000" flipH="1" flipV="1">
              <a:off x="7022559" y="55044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stCxn id="77" idx="0"/>
              <a:endCxn id="79" idx="0"/>
            </p:cNvCxnSpPr>
            <p:nvPr/>
          </p:nvCxnSpPr>
          <p:spPr bwMode="auto">
            <a:xfrm rot="5400000" flipH="1" flipV="1">
              <a:off x="8117274" y="56162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05400"/>
              <a:ext cx="3351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Infeasible total ordering: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ork</a:t>
            </a:r>
            <a:r>
              <a:rPr lang="en-US" dirty="0" smtClean="0"/>
              <a:t> Example: Two consecutive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fork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fork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urier New"/>
                  <a:cs typeface="Courier New"/>
                </a:rPr>
                <a:t>fork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Courier New" charset="0"/>
                </a:rPr>
                <a:t>Bye</a:t>
              </a:r>
              <a:endParaRPr lang="en-US" sz="1600" dirty="0">
                <a:solidFill>
                  <a:srgbClr val="FF0000"/>
                </a:solidFill>
                <a:latin typeface="Courier New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  <a:endParaRPr lang="en-US" sz="16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  <a:endParaRPr lang="en-US" sz="16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6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Courier New" charset="0"/>
                </a:rPr>
                <a:t>Bye</a:t>
              </a:r>
              <a:endParaRPr lang="en-US" sz="1600" dirty="0">
                <a:solidFill>
                  <a:srgbClr val="FF0000"/>
                </a:solidFill>
                <a:latin typeface="Courier New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ork</a:t>
            </a:r>
            <a:r>
              <a:rPr lang="en-US" dirty="0" smtClean="0"/>
              <a:t> Example: Nested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s in parent</a:t>
            </a:r>
            <a:endParaRPr lang="en-US" dirty="0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/>
                  <a:cs typeface="Courier New"/>
                </a:rPr>
                <a:t>fork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/>
                  <a:cs typeface="Courier New"/>
                </a:rPr>
                <a:t>fork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357218" y="4089400"/>
            <a:ext cx="1737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84250" y="4089400"/>
            <a:ext cx="18904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ork</a:t>
            </a:r>
            <a:r>
              <a:rPr lang="en-US" dirty="0" smtClean="0"/>
              <a:t> Example: Nested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  <a:r>
              <a:rPr lang="en-US" dirty="0" smtClean="0"/>
              <a:t>s in children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/>
                  <a:cs typeface="Courier New"/>
                </a:rPr>
                <a:t>fork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/>
                  <a:cs typeface="Courier New"/>
                </a:rPr>
                <a:t>fork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420718" y="4089400"/>
            <a:ext cx="1737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47750" y="4089400"/>
            <a:ext cx="18904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1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React </a:t>
            </a:r>
            <a:r>
              <a:rPr lang="en-US" dirty="0"/>
              <a:t>to changes in </a:t>
            </a:r>
            <a:r>
              <a:rPr lang="en-US" b="1" i="1" dirty="0">
                <a:solidFill>
                  <a:srgbClr val="C00000"/>
                </a:solidFill>
              </a:rPr>
              <a:t>program </a:t>
            </a:r>
            <a:r>
              <a:rPr lang="en-US" b="1" i="1" dirty="0" smtClean="0">
                <a:solidFill>
                  <a:srgbClr val="C00000"/>
                </a:solidFill>
              </a:rPr>
              <a:t>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</a:t>
            </a:r>
            <a:r>
              <a:rPr lang="en-US" dirty="0" smtClean="0"/>
              <a:t>system: </a:t>
            </a:r>
            <a:br>
              <a:rPr lang="en-US" dirty="0" smtClean="0"/>
            </a:br>
            <a:r>
              <a:rPr lang="en-US" dirty="0" smtClean="0"/>
              <a:t>Difficult to </a:t>
            </a:r>
            <a:r>
              <a:rPr lang="en-US" dirty="0"/>
              <a:t>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arrives from a disk or a network adapter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nstruction </a:t>
            </a:r>
            <a:r>
              <a:rPr lang="en-US" dirty="0"/>
              <a:t>divides by zero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dirty="0"/>
              <a:t>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 smtClean="0"/>
              <a:t>Reaping Child Processes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109855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</a:t>
            </a:r>
            <a:r>
              <a:rPr lang="en-US" dirty="0" smtClean="0"/>
              <a:t>it still </a:t>
            </a:r>
            <a:r>
              <a:rPr lang="en-US" dirty="0"/>
              <a:t>consumes system resources</a:t>
            </a:r>
          </a:p>
          <a:p>
            <a:pPr lvl="2"/>
            <a:r>
              <a:rPr lang="en-US" dirty="0" smtClean="0"/>
              <a:t>Examples: Exit status, various OS tables</a:t>
            </a:r>
            <a:endParaRPr lang="en-US" dirty="0"/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</a:t>
            </a:r>
            <a:r>
              <a:rPr lang="en-US" dirty="0" smtClean="0"/>
              <a:t>child (using </a:t>
            </a:r>
            <a:r>
              <a:rPr lang="en-US" dirty="0" smtClean="0">
                <a:latin typeface="Courier New"/>
                <a:cs typeface="Courier New"/>
              </a:rPr>
              <a:t>wait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/>
                <a:cs typeface="Courier New"/>
              </a:rPr>
              <a:t>waitpid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</a:t>
            </a:r>
            <a:r>
              <a:rPr lang="en-US" dirty="0" smtClean="0"/>
              <a:t>then deletes zombie child process</a:t>
            </a:r>
            <a:endParaRPr lang="en-US" dirty="0"/>
          </a:p>
          <a:p>
            <a:r>
              <a:rPr lang="en-US" dirty="0"/>
              <a:t>What if </a:t>
            </a:r>
            <a:r>
              <a:rPr lang="en-US" dirty="0" smtClean="0"/>
              <a:t>parent doesn’t reap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any parent terminates without reaping a child, </a:t>
            </a:r>
            <a:r>
              <a:rPr lang="en-US" dirty="0" smtClean="0"/>
              <a:t>then the orphaned child </a:t>
            </a:r>
            <a:r>
              <a:rPr lang="en-US" dirty="0"/>
              <a:t>will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</a:t>
            </a:r>
            <a:r>
              <a:rPr lang="en-US" dirty="0" smtClean="0"/>
              <a:t>process (</a:t>
            </a:r>
            <a:r>
              <a:rPr lang="en-US" dirty="0" err="1" smtClean="0"/>
              <a:t>pid</a:t>
            </a:r>
            <a:r>
              <a:rPr lang="en-US" dirty="0" smtClean="0"/>
              <a:t> == 1)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</a:t>
            </a:r>
            <a:r>
              <a:rPr lang="en-US" dirty="0"/>
              <a:t>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 smtClean="0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 smtClean="0">
                <a:latin typeface="Courier New" pitchFamily="49" charset="0"/>
              </a:rPr>
              <a:t>linux</a:t>
            </a:r>
            <a:r>
              <a:rPr lang="en-US" sz="1600" dirty="0" smtClean="0">
                <a:latin typeface="Courier New" pitchFamily="49" charset="0"/>
              </a:rPr>
              <a:t>&gt; </a:t>
            </a:r>
            <a:r>
              <a:rPr lang="en-US" sz="1600" i="1" dirty="0" smtClean="0">
                <a:latin typeface="Courier New" pitchFamily="49" charset="0"/>
              </a:rPr>
              <a:t>./forks 7 &amp;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</a:t>
            </a:r>
            <a:r>
              <a:rPr lang="en-US" sz="1600" dirty="0" smtClean="0">
                <a:latin typeface="Courier New" pitchFamily="49" charset="0"/>
              </a:rPr>
              <a:t>6640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</a:t>
            </a:r>
            <a:r>
              <a:rPr lang="en-US" sz="2000" b="0" dirty="0" smtClean="0"/>
              <a:t>” (i.e., a zombie)</a:t>
            </a:r>
            <a:endParaRPr lang="en-US" sz="2000" b="0" dirty="0"/>
          </a:p>
          <a:p>
            <a:endParaRPr lang="en-US" sz="2000" b="0" dirty="0" smtClean="0"/>
          </a:p>
          <a:p>
            <a:r>
              <a:rPr lang="en-US" sz="2000" b="0" dirty="0" smtClean="0"/>
              <a:t>Killing </a:t>
            </a:r>
            <a:r>
              <a:rPr lang="en-US" sz="2000" b="0" dirty="0"/>
              <a:t>parent allows child to be reaped by </a:t>
            </a:r>
            <a:r>
              <a:rPr lang="en-US" sz="2000" dirty="0" smtClean="0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</a:t>
            </a:r>
            <a:r>
              <a:rPr lang="en-US" sz="1600" dirty="0" smtClean="0">
                <a:latin typeface="Courier New" pitchFamily="49" charset="0"/>
              </a:rPr>
              <a:t>6676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 smtClean="0"/>
              <a:t>Non-</a:t>
            </a:r>
            <a:br>
              <a:rPr lang="en-US" dirty="0" smtClean="0"/>
            </a:br>
            <a:r>
              <a:rPr lang="en-US" dirty="0" smtClean="0"/>
              <a:t>terminating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Child Example</a:t>
            </a:r>
            <a:endParaRPr lang="en-US" dirty="0"/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 smtClean="0"/>
              <a:t>Child </a:t>
            </a:r>
            <a:r>
              <a:rPr lang="en-US" sz="2000" b="0" dirty="0"/>
              <a:t>process still active even though parent has terminated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Must </a:t>
            </a:r>
            <a:r>
              <a:rPr lang="en-US" sz="2000" b="0" dirty="0"/>
              <a:t>kill </a:t>
            </a:r>
            <a:r>
              <a:rPr lang="en-US" sz="2000" b="0" dirty="0" smtClean="0"/>
              <a:t>child explicitly</a:t>
            </a:r>
            <a:r>
              <a:rPr lang="en-US" sz="2000" b="0" dirty="0"/>
              <a:t>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 smtClean="0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Parent reaps a child by calling the </a:t>
            </a:r>
            <a:r>
              <a:rPr lang="en-US" dirty="0" smtClean="0">
                <a:latin typeface="Courier New"/>
                <a:cs typeface="Courier New"/>
              </a:rPr>
              <a:t>wait </a:t>
            </a:r>
            <a:r>
              <a:rPr lang="en-US" dirty="0" smtClean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 smtClean="0">
                <a:latin typeface="Courier New" pitchFamily="49" charset="0"/>
              </a:rPr>
              <a:t>)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uspends </a:t>
            </a:r>
            <a:r>
              <a:rPr lang="en-US" dirty="0"/>
              <a:t>current process until one of its children </a:t>
            </a:r>
            <a:r>
              <a:rPr lang="en-US" dirty="0" smtClean="0"/>
              <a:t>terminates</a:t>
            </a:r>
          </a:p>
          <a:p>
            <a:pPr lvl="1"/>
            <a:r>
              <a:rPr lang="en-US" dirty="0" smtClean="0"/>
              <a:t>Implemented as </a:t>
            </a:r>
            <a:r>
              <a:rPr lang="en-US" dirty="0" err="1" smtClean="0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</a:t>
            </a:r>
            <a:r>
              <a:rPr lang="en-US" sz="1800" b="0" i="1" dirty="0" smtClean="0">
                <a:latin typeface="Calibri" pitchFamily="34" charset="0"/>
              </a:rPr>
              <a:t>xception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</a:t>
            </a:r>
            <a:r>
              <a:rPr lang="en-US" sz="1800" b="0" i="1" dirty="0" smtClean="0">
                <a:latin typeface="Calibri" pitchFamily="34" charset="0"/>
              </a:rPr>
              <a:t>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</a:rPr>
              <a:t>…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Parent reaps a child by calling the </a:t>
            </a:r>
            <a:r>
              <a:rPr lang="en-US" dirty="0" smtClean="0">
                <a:latin typeface="Courier New"/>
                <a:cs typeface="Courier New"/>
              </a:rPr>
              <a:t>wait </a:t>
            </a:r>
            <a:r>
              <a:rPr lang="en-US" dirty="0" smtClean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 smtClean="0">
              <a:latin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 smtClean="0">
                <a:latin typeface="Courier New" pitchFamily="49" charset="0"/>
              </a:rPr>
              <a:t>)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uspends </a:t>
            </a:r>
            <a:r>
              <a:rPr lang="en-US" dirty="0"/>
              <a:t>current process until one of its children terminates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 </a:t>
            </a:r>
            <a:r>
              <a:rPr lang="en-US" dirty="0"/>
              <a:t>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</a:t>
            </a:r>
            <a:r>
              <a:rPr lang="en-US" dirty="0" smtClean="0"/>
              <a:t>integer it </a:t>
            </a:r>
            <a:r>
              <a:rPr lang="en-US" dirty="0"/>
              <a:t>points to will be set to  </a:t>
            </a:r>
            <a:r>
              <a:rPr lang="en-US" dirty="0" smtClean="0"/>
              <a:t>a value that indicates reason the child terminated and the exit status:</a:t>
            </a:r>
          </a:p>
          <a:p>
            <a:pPr lvl="2"/>
            <a:r>
              <a:rPr lang="en-US" dirty="0" smtClean="0"/>
              <a:t>Checked using macros defined in </a:t>
            </a:r>
            <a:r>
              <a:rPr lang="en-US" dirty="0" err="1" smtClean="0">
                <a:latin typeface="Courier New"/>
                <a:cs typeface="Courier New"/>
              </a:rPr>
              <a:t>wait.h</a:t>
            </a:r>
            <a:endParaRPr lang="en-US" dirty="0" smtClean="0">
              <a:latin typeface="Courier New"/>
              <a:cs typeface="Courier New"/>
            </a:endParaRPr>
          </a:p>
          <a:p>
            <a:pPr lvl="3"/>
            <a:r>
              <a:rPr lang="en-US" dirty="0" smtClean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 smtClean="0">
                <a:latin typeface="Calibri"/>
                <a:cs typeface="Calibri"/>
              </a:rPr>
              <a:t>See textbook for details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/>
                  <a:cs typeface="Courier New"/>
                </a:rPr>
                <a:t>wait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/>
                  <a:cs typeface="Courier New"/>
                </a:rPr>
                <a:t>fork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 smtClean="0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Courier New"/>
                  <a:cs typeface="Courier New"/>
                </a:rPr>
                <a:t>exit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 smtClean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  <a:endParaRPr lang="en-US" sz="1500" b="1" dirty="0">
                <a:solidFill>
                  <a:srgbClr val="FF0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Infeasible output: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Feasible output(s):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</a:rPr>
              <a:t>Another wait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 smtClean="0">
                <a:latin typeface="Courier New" pitchFamily="49" charset="0"/>
              </a:rPr>
              <a:t>waitpid</a:t>
            </a:r>
            <a:r>
              <a:rPr lang="en-US" sz="3400" dirty="0" smtClean="0"/>
              <a:t>: </a:t>
            </a:r>
            <a:r>
              <a:rPr lang="en-US" sz="3400" dirty="0"/>
              <a:t>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 smtClean="0">
                <a:latin typeface="Courier New" pitchFamily="49" charset="0"/>
              </a:rPr>
              <a:t>pid_t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waitpid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pid_t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smtClean="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options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uspends </a:t>
            </a:r>
            <a:r>
              <a:rPr lang="en-US" dirty="0"/>
              <a:t>current process until specific process terminates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options </a:t>
            </a:r>
            <a:r>
              <a:rPr lang="en-US" dirty="0" smtClean="0"/>
              <a:t>(see textbook)</a:t>
            </a:r>
            <a:endParaRPr lang="en-US" dirty="0"/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 smtClean="0">
                <a:latin typeface="Courier New" pitchFamily="49" charset="0"/>
              </a:rPr>
              <a:t>execve</a:t>
            </a:r>
            <a:r>
              <a:rPr lang="en-US" sz="3400" dirty="0" smtClean="0">
                <a:latin typeface="Courier" pitchFamily="49" charset="0"/>
              </a:rPr>
              <a:t>:</a:t>
            </a:r>
            <a:r>
              <a:rPr lang="en-US" sz="3400" dirty="0" smtClean="0"/>
              <a:t> </a:t>
            </a:r>
            <a:r>
              <a:rPr lang="en-US" sz="3400" dirty="0"/>
              <a:t>Loading and </a:t>
            </a:r>
            <a:r>
              <a:rPr lang="en-US" sz="3400" dirty="0" smtClean="0"/>
              <a:t>Running </a:t>
            </a:r>
            <a:r>
              <a:rPr lang="en-US" sz="3400" dirty="0"/>
              <a:t>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execve</a:t>
            </a:r>
            <a:r>
              <a:rPr lang="en-US" sz="2000" dirty="0" smtClean="0">
                <a:latin typeface="Courier New"/>
                <a:cs typeface="Courier New"/>
              </a:rPr>
              <a:t>(char *filename, char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latin typeface="Courier New"/>
                <a:cs typeface="Courier New"/>
              </a:rPr>
              <a:t>argv</a:t>
            </a:r>
            <a:r>
              <a:rPr lang="en-US" sz="2000" dirty="0" smtClean="0">
                <a:latin typeface="Courier New"/>
                <a:cs typeface="Courier New"/>
              </a:rPr>
              <a:t>[], char *</a:t>
            </a:r>
            <a:r>
              <a:rPr lang="en-US" sz="2000" dirty="0" err="1" smtClean="0">
                <a:latin typeface="Courier New"/>
                <a:cs typeface="Courier New"/>
              </a:rPr>
              <a:t>envp</a:t>
            </a:r>
            <a:r>
              <a:rPr lang="en-US" sz="2000" dirty="0" smtClean="0">
                <a:latin typeface="Courier New"/>
                <a:cs typeface="Courier New"/>
              </a:rPr>
              <a:t>[</a:t>
            </a:r>
            <a:r>
              <a:rPr lang="en-US" sz="2000" dirty="0">
                <a:latin typeface="Courier New"/>
                <a:cs typeface="Courier New"/>
              </a:rPr>
              <a:t>]</a:t>
            </a:r>
            <a:r>
              <a:rPr lang="en-US" sz="2000" dirty="0" smtClean="0">
                <a:latin typeface="Courier New"/>
                <a:cs typeface="Courier New"/>
              </a:rPr>
              <a:t>)</a:t>
            </a:r>
            <a:endParaRPr lang="en-US" dirty="0" smtClean="0"/>
          </a:p>
          <a:p>
            <a:r>
              <a:rPr lang="en-US" dirty="0" smtClean="0"/>
              <a:t>Loads </a:t>
            </a:r>
            <a:r>
              <a:rPr lang="en-US" dirty="0"/>
              <a:t>and </a:t>
            </a:r>
            <a:r>
              <a:rPr lang="en-US" dirty="0" smtClean="0"/>
              <a:t>runs in the current process: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xecutable  file 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 smtClean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 smtClean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 smtClean="0">
                <a:latin typeface="Calibri"/>
                <a:ea typeface="+mn-ea"/>
                <a:cs typeface="Calibri"/>
              </a:rPr>
              <a:t>(e.g., </a:t>
            </a:r>
            <a:r>
              <a:rPr lang="en-US" dirty="0" smtClean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 smtClean="0">
                <a:latin typeface="Calibri"/>
                <a:ea typeface="+mn-ea"/>
                <a:cs typeface="Calibri"/>
              </a:rPr>
              <a:t>)</a:t>
            </a:r>
            <a:endParaRPr lang="en-US" dirty="0" smtClean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 smtClean="0"/>
              <a:t>…with argument list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 smtClean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 smtClean="0"/>
              <a:t>…and  environment variable </a:t>
            </a:r>
            <a:r>
              <a:rPr lang="en-US" dirty="0" smtClean="0">
                <a:latin typeface="Calibri"/>
                <a:ea typeface="+mn-ea"/>
                <a:cs typeface="Calibri"/>
              </a:rPr>
              <a:t>list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 smtClean="0"/>
              <a:t>“</a:t>
            </a:r>
            <a:r>
              <a:rPr lang="en-US" dirty="0"/>
              <a:t>name=value” </a:t>
            </a:r>
            <a:r>
              <a:rPr lang="en-US" dirty="0" smtClean="0"/>
              <a:t>strings (e.g., </a:t>
            </a:r>
            <a:r>
              <a:rPr lang="en-US" dirty="0" smtClean="0">
                <a:latin typeface="Courier New"/>
                <a:cs typeface="Courier New"/>
              </a:rPr>
              <a:t>USER=</a:t>
            </a:r>
            <a:r>
              <a:rPr lang="en-US" dirty="0" err="1" smtClean="0">
                <a:latin typeface="Courier New"/>
                <a:cs typeface="Courier New"/>
              </a:rPr>
              <a:t>droh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err="1" smtClean="0">
                <a:latin typeface="Courier New"/>
                <a:cs typeface="Courier New"/>
              </a:rPr>
              <a:t>getenv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putenv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printenv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 smtClean="0"/>
              <a:t>Overwrites code, data, and stack</a:t>
            </a:r>
          </a:p>
          <a:p>
            <a:pPr lvl="1"/>
            <a:r>
              <a:rPr lang="en-US" dirty="0" smtClean="0"/>
              <a:t>Retains PID, open files and signal context</a:t>
            </a:r>
          </a:p>
          <a:p>
            <a:r>
              <a:rPr lang="en-US" dirty="0" smtClean="0"/>
              <a:t>Called </a:t>
            </a:r>
            <a:r>
              <a:rPr lang="en-US" dirty="0" smtClean="0">
                <a:solidFill>
                  <a:srgbClr val="FF0000"/>
                </a:solidFill>
              </a:rPr>
              <a:t>once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never </a:t>
            </a:r>
            <a:r>
              <a:rPr lang="en-US" dirty="0" smtClean="0"/>
              <a:t>returns</a:t>
            </a:r>
          </a:p>
          <a:p>
            <a:pPr lvl="1"/>
            <a:r>
              <a:rPr lang="en-US" dirty="0" smtClean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 smtClean="0"/>
              <a:t>Structure of </a:t>
            </a:r>
            <a:br>
              <a:rPr lang="en-US" dirty="0" smtClean="0"/>
            </a:br>
            <a:r>
              <a:rPr lang="en-US" dirty="0" smtClean="0"/>
              <a:t>the stack when a new program starts</a:t>
            </a:r>
            <a:endParaRPr lang="en-US" dirty="0"/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 smtClean="0"/>
              <a:t>Exists </a:t>
            </a:r>
            <a:r>
              <a:rPr lang="en-US" dirty="0"/>
              <a:t>at all levels of a computer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Low level </a:t>
            </a:r>
            <a:r>
              <a:rPr lang="en-US" dirty="0" smtClean="0"/>
              <a:t>mechanisms</a:t>
            </a:r>
            <a:endParaRPr lang="en-US" dirty="0"/>
          </a:p>
          <a:p>
            <a:pPr lvl="1"/>
            <a:r>
              <a:rPr lang="en-US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Exceptions 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/>
              <a:t>in control flow in response to a system event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i.e.,  change in system state)</a:t>
            </a:r>
          </a:p>
          <a:p>
            <a:pPr lvl="2"/>
            <a:r>
              <a:rPr lang="en-US" dirty="0" smtClean="0"/>
              <a:t>Implemented using combination </a:t>
            </a:r>
            <a:r>
              <a:rPr lang="en-US" dirty="0"/>
              <a:t>of hardware and OS software	</a:t>
            </a:r>
          </a:p>
          <a:p>
            <a:r>
              <a:rPr lang="en-US" dirty="0"/>
              <a:t>Higher </a:t>
            </a:r>
            <a:r>
              <a:rPr lang="en-US" dirty="0" smtClean="0"/>
              <a:t>level </a:t>
            </a:r>
            <a:r>
              <a:rPr lang="en-US" dirty="0"/>
              <a:t>m</a:t>
            </a:r>
            <a:r>
              <a:rPr lang="en-US" dirty="0" smtClean="0"/>
              <a:t>echanisms</a:t>
            </a:r>
            <a:endParaRPr lang="en-US" dirty="0"/>
          </a:p>
          <a:p>
            <a:pPr lvl="1"/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Process </a:t>
            </a:r>
            <a:r>
              <a:rPr lang="en-US" b="1" dirty="0">
                <a:solidFill>
                  <a:srgbClr val="FF0000"/>
                </a:solidFill>
              </a:rPr>
              <a:t>context </a:t>
            </a:r>
            <a:r>
              <a:rPr lang="en-US" b="1" dirty="0" smtClean="0">
                <a:solidFill>
                  <a:srgbClr val="FF0000"/>
                </a:solidFill>
              </a:rPr>
              <a:t>switch</a:t>
            </a:r>
          </a:p>
          <a:p>
            <a:pPr lvl="2"/>
            <a:r>
              <a:rPr lang="en-US" dirty="0" smtClean="0"/>
              <a:t>Implemented by OS software and hardware timer</a:t>
            </a:r>
            <a:endParaRPr lang="en-US" dirty="0"/>
          </a:p>
          <a:p>
            <a:pPr lvl="1"/>
            <a:r>
              <a:rPr lang="en-US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 smtClean="0"/>
              <a:t>Implemented by OS software </a:t>
            </a:r>
          </a:p>
          <a:p>
            <a:pPr lvl="1"/>
            <a:r>
              <a:rPr lang="en-US" dirty="0" smtClean="0"/>
              <a:t>4. </a:t>
            </a:r>
            <a:r>
              <a:rPr lang="en-US" b="1" dirty="0" smtClean="0">
                <a:solidFill>
                  <a:srgbClr val="FF0000"/>
                </a:solidFill>
              </a:rPr>
              <a:t>Nonlocal </a:t>
            </a:r>
            <a:r>
              <a:rPr lang="en-US" b="1" dirty="0">
                <a:solidFill>
                  <a:srgbClr val="FF0000"/>
                </a:solidFill>
              </a:rPr>
              <a:t>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r>
              <a:rPr lang="en-US" dirty="0"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and </a:t>
            </a:r>
            <a:r>
              <a:rPr lang="en-US" dirty="0" err="1" smtClean="0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Example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envp</a:t>
              </a:r>
              <a:r>
                <a:rPr lang="en-US" sz="1800" b="0" dirty="0" smtClean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envp</a:t>
              </a:r>
              <a:r>
                <a:rPr lang="en-US" sz="1800" b="0" dirty="0" smtClean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envp</a:t>
              </a:r>
              <a:r>
                <a:rPr lang="en-US" sz="1800" b="0" dirty="0" smtClean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USER=</a:t>
              </a:r>
              <a:r>
                <a:rPr lang="en-US" sz="1800" b="0" dirty="0" err="1" smtClean="0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PWD=/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usr</a:t>
              </a:r>
              <a:r>
                <a:rPr lang="en-US" sz="1800" b="0" dirty="0" smtClean="0">
                  <a:latin typeface="Courier New"/>
                  <a:cs typeface="Courier New"/>
                </a:rPr>
                <a:t>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</a:t>
            </a:r>
            <a:r>
              <a:rPr lang="en-US" sz="1600" dirty="0" smtClean="0">
                <a:solidFill>
                  <a:srgbClr val="9D0003"/>
                </a:solidFill>
                <a:latin typeface="Courier New"/>
                <a:cs typeface="Courier New"/>
              </a:rPr>
              <a:t>runs program *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exit(1)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}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latin typeface="Calibri"/>
                <a:cs typeface="Calibri"/>
              </a:rPr>
              <a:t>Execute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 smtClean="0">
                <a:latin typeface="Courier New"/>
                <a:cs typeface="Courier New"/>
              </a:rPr>
              <a:t>/bin/</a:t>
            </a:r>
            <a:r>
              <a:rPr lang="en-US" sz="2000" b="0" dirty="0" err="1" smtClean="0">
                <a:latin typeface="Courier New"/>
                <a:cs typeface="Courier New"/>
              </a:rPr>
              <a:t>ls</a:t>
            </a:r>
            <a:r>
              <a:rPr lang="en-US" sz="2000" b="0" dirty="0" smtClean="0">
                <a:latin typeface="Courier New"/>
                <a:cs typeface="Courier New"/>
              </a:rPr>
              <a:t> –</a:t>
            </a:r>
            <a:r>
              <a:rPr lang="en-US" sz="2000" b="0" dirty="0" err="1" smtClean="0">
                <a:latin typeface="Courier New"/>
                <a:cs typeface="Courier New"/>
              </a:rPr>
              <a:t>lt</a:t>
            </a:r>
            <a:r>
              <a:rPr lang="en-US" sz="2000" b="0" dirty="0" smtClean="0">
                <a:latin typeface="Courier New"/>
                <a:cs typeface="Courier New"/>
              </a:rPr>
              <a:t> /</a:t>
            </a:r>
            <a:r>
              <a:rPr lang="en-US" sz="2000" b="0" dirty="0" err="1" smtClean="0">
                <a:latin typeface="Courier New"/>
                <a:cs typeface="Courier New"/>
              </a:rPr>
              <a:t>usr</a:t>
            </a:r>
            <a:r>
              <a:rPr lang="en-US" sz="2000" b="0" dirty="0" smtClean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</a:t>
              </a:r>
              <a:r>
                <a:rPr lang="en-US" sz="1800" b="0" dirty="0" err="1" smtClean="0">
                  <a:latin typeface="Courier New"/>
                  <a:cs typeface="Courier New"/>
                </a:rPr>
                <a:t>argc</a:t>
              </a:r>
              <a:r>
                <a:rPr lang="en-US" sz="1800" b="0" dirty="0" smtClean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 smtClean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/bin/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-</a:t>
              </a:r>
              <a:r>
                <a:rPr lang="en-US" sz="1800" b="0" dirty="0" err="1" smtClean="0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 smtClean="0">
                  <a:latin typeface="Courier New"/>
                  <a:cs typeface="Courier New"/>
                </a:rPr>
                <a:t>/</a:t>
              </a:r>
              <a:r>
                <a:rPr lang="en-US" sz="1800" b="0" dirty="0" err="1" smtClean="0">
                  <a:latin typeface="Courier New"/>
                  <a:cs typeface="Courier New"/>
                </a:rPr>
                <a:t>usr</a:t>
              </a:r>
              <a:r>
                <a:rPr lang="en-US" sz="1800" b="0" dirty="0" smtClean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 smtClean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latin typeface="Courier New"/>
                  <a:cs typeface="Courier New"/>
                </a:rPr>
                <a:t>myargv</a:t>
              </a:r>
              <a:endParaRPr lang="en-US" sz="1800" b="0" dirty="0" smtClean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Courier New"/>
                  <a:cs typeface="Courier New"/>
                </a:rPr>
                <a:t>(</a:t>
              </a:r>
              <a:r>
                <a:rPr lang="en-US" sz="1800" b="0" dirty="0" err="1" smtClean="0">
                  <a:latin typeface="Courier New"/>
                  <a:cs typeface="Courier New"/>
                </a:rPr>
                <a:t>argc</a:t>
              </a:r>
              <a:r>
                <a:rPr lang="en-US" sz="1800" b="0" dirty="0" smtClean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Events that require nonstandard control flow</a:t>
            </a:r>
          </a:p>
          <a:p>
            <a:pPr lvl="1"/>
            <a:r>
              <a:rPr lang="en-US" dirty="0" smtClean="0"/>
              <a:t>Generated externally (interrupts) or internally (traps and faults)</a:t>
            </a:r>
          </a:p>
          <a:p>
            <a:endParaRPr lang="en-US" dirty="0" smtClean="0"/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At any given time, system has multiple active processes</a:t>
            </a:r>
          </a:p>
          <a:p>
            <a:pPr lvl="1"/>
            <a:r>
              <a:rPr lang="en-US" dirty="0" smtClean="0"/>
              <a:t>Only one can execute at a time on any single core</a:t>
            </a:r>
          </a:p>
          <a:p>
            <a:pPr lvl="1"/>
            <a:r>
              <a:rPr lang="en-US" dirty="0" smtClean="0"/>
              <a:t>Each process appears to have total control of </a:t>
            </a:r>
            <a:br>
              <a:rPr lang="en-US" dirty="0" smtClean="0"/>
            </a:br>
            <a:r>
              <a:rPr lang="en-US" dirty="0" smtClean="0"/>
              <a:t>processor + private memory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(cont.)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Spawning processes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 smtClean="0"/>
              <a:t>One call, two returns</a:t>
            </a:r>
          </a:p>
          <a:p>
            <a:r>
              <a:rPr lang="en-US" dirty="0" smtClean="0"/>
              <a:t>Process completion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 smtClean="0"/>
              <a:t>One call, no return</a:t>
            </a:r>
          </a:p>
          <a:p>
            <a:r>
              <a:rPr lang="en-US" dirty="0" smtClean="0"/>
              <a:t>Reaping and waiting for processes</a:t>
            </a:r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/>
                <a:cs typeface="Courier New"/>
              </a:rPr>
              <a:t>wait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/>
                <a:cs typeface="Courier New"/>
              </a:rPr>
              <a:t>waitpid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Loading and running programs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>
                <a:latin typeface="Courier New"/>
                <a:cs typeface="Courier New"/>
              </a:rPr>
              <a:t>execve</a:t>
            </a:r>
            <a:r>
              <a:rPr lang="en-US" dirty="0" smtClean="0"/>
              <a:t> (or variant)</a:t>
            </a:r>
          </a:p>
          <a:p>
            <a:pPr lvl="1"/>
            <a:r>
              <a:rPr lang="en-US" dirty="0" smtClean="0"/>
              <a:t>One call, (normally) no return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 smtClean="0"/>
              <a:t>Exceptions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Process Control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 smtClean="0"/>
              <a:t>kernel</a:t>
            </a:r>
            <a:r>
              <a:rPr lang="en-US" dirty="0" smtClean="0"/>
              <a:t> in </a:t>
            </a:r>
            <a:r>
              <a:rPr lang="en-US" dirty="0"/>
              <a:t>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Kernel is the memory-resident part of the OS</a:t>
            </a:r>
          </a:p>
          <a:p>
            <a:pPr lvl="1"/>
            <a:r>
              <a:rPr lang="en-US" dirty="0" smtClean="0"/>
              <a:t>Examples of events: Divide </a:t>
            </a:r>
            <a:r>
              <a:rPr lang="en-US" dirty="0"/>
              <a:t>by 0, arithmetic overflow, page fault, I/O request completes, </a:t>
            </a:r>
            <a:r>
              <a:rPr lang="en-US" dirty="0" smtClean="0"/>
              <a:t>typing Ctrl</a:t>
            </a:r>
            <a:r>
              <a:rPr lang="en-US" dirty="0"/>
              <a:t>-C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Exception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</a:t>
            </a:r>
            <a:r>
              <a:rPr lang="en-US" sz="1800" b="0" i="1" dirty="0" smtClean="0">
                <a:latin typeface="Calibri" pitchFamily="34" charset="0"/>
              </a:rPr>
              <a:t>xception </a:t>
            </a:r>
            <a:r>
              <a:rPr lang="en-US" sz="1800" b="0" i="1" dirty="0">
                <a:latin typeface="Calibri" pitchFamily="34" charset="0"/>
              </a:rPr>
              <a:t>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 Return to </a:t>
            </a:r>
            <a:r>
              <a:rPr lang="en-US" sz="1800" b="0" i="1" dirty="0" err="1" smtClean="0">
                <a:latin typeface="Calibri" pitchFamily="34" charset="0"/>
              </a:rPr>
              <a:t>I_current</a:t>
            </a:r>
            <a:endParaRPr lang="en-US" sz="1800" b="0" i="1" dirty="0" smtClean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</a:t>
            </a:r>
            <a:r>
              <a:rPr lang="en-US" sz="1800" b="0" i="1" dirty="0" smtClean="0">
                <a:latin typeface="Calibri" pitchFamily="34" charset="0"/>
              </a:rPr>
              <a:t>eturn to </a:t>
            </a:r>
            <a:r>
              <a:rPr lang="en-US" sz="1800" b="0" i="1" dirty="0" err="1" smtClean="0">
                <a:latin typeface="Calibri" pitchFamily="34" charset="0"/>
              </a:rPr>
              <a:t>I_next</a:t>
            </a:r>
            <a:endParaRPr lang="en-US" sz="1800" b="0" i="1" dirty="0" smtClean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</a:t>
            </a:r>
            <a:r>
              <a:rPr lang="en-US" sz="1800" b="0" i="1" dirty="0" smtClean="0">
                <a:latin typeface="Calibri" pitchFamily="34" charset="0"/>
              </a:rPr>
              <a:t>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vent 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Tables</a:t>
            </a:r>
            <a:endParaRPr lang="en-US" dirty="0"/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</a:t>
            </a:r>
            <a:r>
              <a:rPr lang="en-US" sz="2000" dirty="0" smtClean="0"/>
              <a:t>type </a:t>
            </a:r>
            <a:r>
              <a:rPr lang="en-US" sz="2000" dirty="0"/>
              <a:t>of event has 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unique </a:t>
            </a:r>
            <a:r>
              <a:rPr lang="en-US" sz="2000" dirty="0"/>
              <a:t>exception number k</a:t>
            </a:r>
          </a:p>
          <a:p>
            <a:endParaRPr lang="en-US" sz="2000" dirty="0" smtClean="0"/>
          </a:p>
          <a:p>
            <a:r>
              <a:rPr lang="en-US" sz="2000" dirty="0" smtClean="0"/>
              <a:t>k = index </a:t>
            </a:r>
            <a:r>
              <a:rPr lang="en-US" sz="2000" dirty="0"/>
              <a:t>into </a:t>
            </a:r>
            <a:r>
              <a:rPr lang="en-US" sz="2000" dirty="0" smtClean="0"/>
              <a:t>exception table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a.k.a</a:t>
            </a:r>
            <a:r>
              <a:rPr lang="en-US" sz="2000" dirty="0" smtClean="0"/>
              <a:t>. </a:t>
            </a:r>
            <a:r>
              <a:rPr lang="en-US" sz="2000" dirty="0"/>
              <a:t>interrupt vector)</a:t>
            </a:r>
          </a:p>
          <a:p>
            <a:endParaRPr lang="en-US" sz="2000" dirty="0" smtClean="0"/>
          </a:p>
          <a:p>
            <a:r>
              <a:rPr lang="en-US" sz="2000" dirty="0" smtClean="0"/>
              <a:t>Handler </a:t>
            </a:r>
            <a:r>
              <a:rPr lang="en-US" sz="2000" dirty="0"/>
              <a:t>k is called each time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exception </a:t>
            </a:r>
            <a:r>
              <a:rPr lang="en-US" sz="2000" dirty="0"/>
              <a:t>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Table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ode </a:t>
            </a:r>
            <a:r>
              <a:rPr lang="en-US" sz="1600" dirty="0">
                <a:latin typeface="Calibri" pitchFamily="34" charset="0"/>
              </a:rPr>
              <a:t>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ode </a:t>
            </a:r>
            <a:r>
              <a:rPr lang="en-US" sz="1600" dirty="0">
                <a:latin typeface="Calibri" pitchFamily="34" charset="0"/>
              </a:rPr>
              <a:t>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ode </a:t>
            </a:r>
            <a:r>
              <a:rPr lang="en-US" sz="1600" dirty="0">
                <a:latin typeface="Calibri" pitchFamily="34" charset="0"/>
              </a:rPr>
              <a:t>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ode </a:t>
            </a:r>
            <a:r>
              <a:rPr lang="en-US" sz="1600" dirty="0">
                <a:latin typeface="Calibri" pitchFamily="34" charset="0"/>
              </a:rPr>
              <a:t>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16722</TotalTime>
  <Words>4324</Words>
  <Application>Microsoft Macintosh PowerPoint</Application>
  <PresentationFormat>On-screen Show (4:3)</PresentationFormat>
  <Paragraphs>1235</Paragraphs>
  <Slides>62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Arial Narrow</vt:lpstr>
      <vt:lpstr>Calibri</vt:lpstr>
      <vt:lpstr>Courier</vt:lpstr>
      <vt:lpstr>Courier New</vt:lpstr>
      <vt:lpstr>Menlo-Regular</vt:lpstr>
      <vt:lpstr>ＭＳ Ｐゴシック</vt:lpstr>
      <vt:lpstr>msgothic</vt:lpstr>
      <vt:lpstr>Times New Roman</vt:lpstr>
      <vt:lpstr>Wingdings</vt:lpstr>
      <vt:lpstr>Wingdings 2</vt:lpstr>
      <vt:lpstr>Arial</vt:lpstr>
      <vt:lpstr>template2007</vt:lpstr>
      <vt:lpstr>PowerPoint Presentation</vt:lpstr>
      <vt:lpstr>Exceptional Control Flow:  Exceptions and Processes  15-213 : Introduction to Computer Systems 14th Lecture, October 12th, 2017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Creating and Terminating Processes</vt:lpstr>
      <vt:lpstr>Terminating Processes </vt:lpstr>
      <vt:lpstr>Creating Processes</vt:lpstr>
      <vt:lpstr>Conceptual View of fork</vt:lpstr>
      <vt:lpstr>fork Example</vt:lpstr>
      <vt:lpstr>Making fork More Nondeterministic</vt:lpstr>
      <vt:lpstr>Variable delay fork</vt:lpstr>
      <vt:lpstr>forkx2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Structure of  the stack when a new program starts</vt:lpstr>
      <vt:lpstr>execve Example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658</cp:revision>
  <cp:lastPrinted>1999-09-20T15:19:18Z</cp:lastPrinted>
  <dcterms:created xsi:type="dcterms:W3CDTF">2011-10-11T15:51:12Z</dcterms:created>
  <dcterms:modified xsi:type="dcterms:W3CDTF">2017-10-16T20:24:46Z</dcterms:modified>
</cp:coreProperties>
</file>