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689" r:id="rId2"/>
    <p:sldId id="542" r:id="rId3"/>
    <p:sldId id="1308" r:id="rId4"/>
    <p:sldId id="1344" r:id="rId5"/>
    <p:sldId id="1350" r:id="rId6"/>
    <p:sldId id="1351" r:id="rId7"/>
    <p:sldId id="1352" r:id="rId8"/>
    <p:sldId id="1353" r:id="rId9"/>
    <p:sldId id="1354" r:id="rId10"/>
    <p:sldId id="1243" r:id="rId11"/>
    <p:sldId id="1355" r:id="rId12"/>
    <p:sldId id="1339" r:id="rId13"/>
    <p:sldId id="1348" r:id="rId14"/>
    <p:sldId id="1290" r:id="rId15"/>
    <p:sldId id="1291" r:id="rId16"/>
    <p:sldId id="1292" r:id="rId17"/>
    <p:sldId id="1293" r:id="rId18"/>
    <p:sldId id="1294" r:id="rId19"/>
    <p:sldId id="1300" r:id="rId20"/>
    <p:sldId id="1301" r:id="rId21"/>
    <p:sldId id="1369" r:id="rId22"/>
    <p:sldId id="1370" r:id="rId23"/>
    <p:sldId id="1257" r:id="rId24"/>
    <p:sldId id="1303" r:id="rId25"/>
    <p:sldId id="1356" r:id="rId26"/>
    <p:sldId id="1357" r:id="rId27"/>
    <p:sldId id="1358" r:id="rId28"/>
    <p:sldId id="1359" r:id="rId29"/>
    <p:sldId id="1305" r:id="rId30"/>
    <p:sldId id="1345" r:id="rId31"/>
    <p:sldId id="1347" r:id="rId32"/>
    <p:sldId id="1309" r:id="rId33"/>
    <p:sldId id="1323" r:id="rId34"/>
    <p:sldId id="1264" r:id="rId35"/>
    <p:sldId id="427" r:id="rId36"/>
    <p:sldId id="1330" r:id="rId37"/>
    <p:sldId id="1331" r:id="rId38"/>
    <p:sldId id="1332" r:id="rId39"/>
    <p:sldId id="1335" r:id="rId40"/>
    <p:sldId id="1313" r:id="rId41"/>
    <p:sldId id="1273" r:id="rId42"/>
    <p:sldId id="1274" r:id="rId43"/>
    <p:sldId id="1275" r:id="rId44"/>
    <p:sldId id="1276" r:id="rId45"/>
    <p:sldId id="1278" r:id="rId46"/>
    <p:sldId id="1280" r:id="rId47"/>
    <p:sldId id="1282" r:id="rId48"/>
    <p:sldId id="1314" r:id="rId49"/>
    <p:sldId id="1322" r:id="rId50"/>
    <p:sldId id="1315" r:id="rId51"/>
    <p:sldId id="1316" r:id="rId52"/>
    <p:sldId id="1317" r:id="rId53"/>
    <p:sldId id="1318" r:id="rId54"/>
    <p:sldId id="1319" r:id="rId55"/>
    <p:sldId id="1320" r:id="rId56"/>
    <p:sldId id="1321" r:id="rId57"/>
    <p:sldId id="1336" r:id="rId58"/>
    <p:sldId id="1364" r:id="rId59"/>
    <p:sldId id="1360" r:id="rId60"/>
    <p:sldId id="1361" r:id="rId61"/>
    <p:sldId id="1362" r:id="rId62"/>
    <p:sldId id="1363" r:id="rId63"/>
    <p:sldId id="1365" r:id="rId64"/>
    <p:sldId id="1366" r:id="rId65"/>
    <p:sldId id="1367" r:id="rId66"/>
    <p:sldId id="1368" r:id="rId67"/>
  </p:sldIdLst>
  <p:sldSz cx="9144000" cy="6858000" type="screen4x3"/>
  <p:notesSz cx="7302500" cy="9586913"/>
  <p:custDataLst>
    <p:tags r:id="rId7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49" autoAdjust="0"/>
  </p:normalViewPr>
  <p:slideViewPr>
    <p:cSldViewPr snapToObjects="1">
      <p:cViewPr varScale="1">
        <p:scale>
          <a:sx n="91" d="100"/>
          <a:sy n="91" d="100"/>
        </p:scale>
        <p:origin x="258" y="48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hyperlink" Target="http://www.google.com/url?sa=i&amp;rct=j&amp;q=&amp;esrc=s&amp;source=images&amp;cd=&amp;cad=rja&amp;uact=8&amp;ved=0ahUKEwj93_aDlf_KAhVCXR4KHbAiDIoQjRwIBw&amp;url=http://www.pcmag.com/article2/0,2817,2419884,00.asp&amp;psig=AFQjCNHi1OjG5ApxQhqv_dyCgDMiSF66ZA&amp;ust=145581106750963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5835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</p:spTree>
    <p:extLst>
      <p:ext uri="{BB962C8B-B14F-4D97-AF65-F5344CB8AC3E}">
        <p14:creationId xmlns:p14="http://schemas.microsoft.com/office/powerpoint/2010/main" val="183621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21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How it Really Looks Like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65" y="1143000"/>
            <a:ext cx="4479905" cy="160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81000" y="1325115"/>
            <a:ext cx="1269707" cy="3317069"/>
            <a:chOff x="381000" y="1325115"/>
            <a:chExt cx="1269707" cy="3317069"/>
          </a:xfrm>
        </p:grpSpPr>
        <p:grpSp>
          <p:nvGrpSpPr>
            <p:cNvPr id="4" name="Group 3"/>
            <p:cNvGrpSpPr/>
            <p:nvPr/>
          </p:nvGrpSpPr>
          <p:grpSpPr>
            <a:xfrm>
              <a:off x="404999" y="1676400"/>
              <a:ext cx="1233237" cy="2965784"/>
              <a:chOff x="3892216" y="2971800"/>
              <a:chExt cx="1233237" cy="2965784"/>
            </a:xfrm>
          </p:grpSpPr>
          <p:pic>
            <p:nvPicPr>
              <p:cNvPr id="1030" name="Picture 6" descr="A new generation of performanc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28" r="25904"/>
              <a:stretch/>
            </p:blipFill>
            <p:spPr bwMode="auto">
              <a:xfrm>
                <a:off x="3892216" y="2971800"/>
                <a:ext cx="1233237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3922296" y="5660585"/>
                <a:ext cx="9162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dirty="0">
                    <a:latin typeface="Calibri" pitchFamily="34" charset="0"/>
                  </a:rPr>
                  <a:t>Source: Dell</a:t>
                </a:r>
              </a:p>
            </p:txBody>
          </p:sp>
        </p:grpSp>
        <p:sp>
          <p:nvSpPr>
            <p:cNvPr id="144" name="TextBox 143"/>
            <p:cNvSpPr txBox="1"/>
            <p:nvPr/>
          </p:nvSpPr>
          <p:spPr>
            <a:xfrm>
              <a:off x="381000" y="1325115"/>
              <a:ext cx="1269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Desktop PC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61370" y="2747894"/>
            <a:ext cx="2572830" cy="3779470"/>
            <a:chOff x="4361370" y="2747894"/>
            <a:chExt cx="2572830" cy="3779470"/>
          </a:xfrm>
        </p:grpSpPr>
        <p:grpSp>
          <p:nvGrpSpPr>
            <p:cNvPr id="11" name="Group 10"/>
            <p:cNvGrpSpPr/>
            <p:nvPr/>
          </p:nvGrpSpPr>
          <p:grpSpPr>
            <a:xfrm>
              <a:off x="4361370" y="3805949"/>
              <a:ext cx="2362800" cy="2721415"/>
              <a:chOff x="2514600" y="3733800"/>
              <a:chExt cx="2362800" cy="27214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544680" y="4100899"/>
                <a:ext cx="2332720" cy="2354316"/>
                <a:chOff x="2544680" y="4100899"/>
                <a:chExt cx="2332720" cy="2354316"/>
              </a:xfrm>
            </p:grpSpPr>
            <p:sp>
              <p:nvSpPr>
                <p:cNvPr id="137" name="TextBox 136"/>
                <p:cNvSpPr txBox="1"/>
                <p:nvPr/>
              </p:nvSpPr>
              <p:spPr>
                <a:xfrm>
                  <a:off x="2544680" y="6178216"/>
                  <a:ext cx="9162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0" i="1" dirty="0">
                      <a:latin typeface="Calibri" pitchFamily="34" charset="0"/>
                    </a:rPr>
                    <a:t>Source: Dell</a:t>
                  </a:r>
                </a:p>
              </p:txBody>
            </p:sp>
            <p:pic>
              <p:nvPicPr>
                <p:cNvPr id="1034" name="Picture 10" descr="http://snpi.dell.com/snp/images/products/large/en-us~NW73C/NW73C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95" t="17179" r="16252" b="20292"/>
                <a:stretch/>
              </p:blipFill>
              <p:spPr bwMode="auto">
                <a:xfrm>
                  <a:off x="2590800" y="4100899"/>
                  <a:ext cx="2286600" cy="2119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2514600" y="3733800"/>
                <a:ext cx="1473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2">
                        <a:lumMod val="50000"/>
                      </a:schemeClr>
                    </a:solidFill>
                    <a:latin typeface="Calibri" pitchFamily="34" charset="0"/>
                  </a:rPr>
                  <a:t>Motherboard</a:t>
                </a:r>
              </a:p>
            </p:txBody>
          </p:sp>
        </p:grpSp>
        <p:cxnSp>
          <p:nvCxnSpPr>
            <p:cNvPr id="155" name="Straight Arrow Connector 154"/>
            <p:cNvCxnSpPr/>
            <p:nvPr/>
          </p:nvCxnSpPr>
          <p:spPr bwMode="auto">
            <a:xfrm flipV="1">
              <a:off x="6019800" y="2747894"/>
              <a:ext cx="914400" cy="1363912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6705600" y="2799337"/>
            <a:ext cx="2371522" cy="1450968"/>
            <a:chOff x="6705600" y="2799337"/>
            <a:chExt cx="2371522" cy="1450968"/>
          </a:xfrm>
        </p:grpSpPr>
        <p:grpSp>
          <p:nvGrpSpPr>
            <p:cNvPr id="9" name="Group 8"/>
            <p:cNvGrpSpPr/>
            <p:nvPr/>
          </p:nvGrpSpPr>
          <p:grpSpPr>
            <a:xfrm>
              <a:off x="6705600" y="3158289"/>
              <a:ext cx="2371522" cy="1092016"/>
              <a:chOff x="6356688" y="5430633"/>
              <a:chExt cx="2371522" cy="109201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356688" y="5805981"/>
                <a:ext cx="2140284" cy="716668"/>
                <a:chOff x="6406816" y="5586147"/>
                <a:chExt cx="2140284" cy="716668"/>
              </a:xfrm>
            </p:grpSpPr>
            <p:sp>
              <p:nvSpPr>
                <p:cNvPr id="135" name="TextBox 134"/>
                <p:cNvSpPr txBox="1"/>
                <p:nvPr/>
              </p:nvSpPr>
              <p:spPr>
                <a:xfrm>
                  <a:off x="6406816" y="6025816"/>
                  <a:ext cx="9162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0" i="1" dirty="0">
                      <a:latin typeface="Calibri" pitchFamily="34" charset="0"/>
                    </a:rPr>
                    <a:t>Source: Dell</a:t>
                  </a:r>
                </a:p>
              </p:txBody>
            </p:sp>
            <p:pic>
              <p:nvPicPr>
                <p:cNvPr id="1032" name="Picture 8" descr="http://snpi.dell.com/snp/images/products/large/en-us~A7187318/A7187318r1.jp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109" b="37933"/>
                <a:stretch/>
              </p:blipFill>
              <p:spPr bwMode="auto">
                <a:xfrm>
                  <a:off x="6477000" y="5586147"/>
                  <a:ext cx="2070100" cy="4959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3" name="TextBox 142"/>
              <p:cNvSpPr txBox="1"/>
              <p:nvPr/>
            </p:nvSpPr>
            <p:spPr>
              <a:xfrm>
                <a:off x="6375258" y="5430633"/>
                <a:ext cx="2352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bg2">
                        <a:lumMod val="50000"/>
                      </a:schemeClr>
                    </a:solidFill>
                    <a:latin typeface="Calibri" pitchFamily="34" charset="0"/>
                  </a:rPr>
                  <a:t>Main memory (DRAM)</a:t>
                </a:r>
              </a:p>
            </p:txBody>
          </p:sp>
        </p:grpSp>
        <p:cxnSp>
          <p:nvCxnSpPr>
            <p:cNvPr id="158" name="Straight Arrow Connector 157"/>
            <p:cNvCxnSpPr/>
            <p:nvPr/>
          </p:nvCxnSpPr>
          <p:spPr bwMode="auto">
            <a:xfrm flipV="1">
              <a:off x="8534400" y="2799337"/>
              <a:ext cx="152400" cy="324863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2055545" y="2057400"/>
            <a:ext cx="2335905" cy="4212200"/>
            <a:chOff x="2055545" y="2057400"/>
            <a:chExt cx="2335905" cy="4212200"/>
          </a:xfrm>
        </p:grpSpPr>
        <p:grpSp>
          <p:nvGrpSpPr>
            <p:cNvPr id="19" name="Group 18"/>
            <p:cNvGrpSpPr/>
            <p:nvPr/>
          </p:nvGrpSpPr>
          <p:grpSpPr>
            <a:xfrm>
              <a:off x="2055545" y="2057400"/>
              <a:ext cx="2335905" cy="4212200"/>
              <a:chOff x="2055545" y="2057400"/>
              <a:chExt cx="2335905" cy="42122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5545" y="3158289"/>
                <a:ext cx="1975034" cy="3111311"/>
                <a:chOff x="6324750" y="3200400"/>
                <a:chExt cx="1975034" cy="3111311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324750" y="3499754"/>
                  <a:ext cx="1678255" cy="2811957"/>
                  <a:chOff x="272712" y="3001880"/>
                  <a:chExt cx="1678255" cy="2811957"/>
                </a:xfrm>
              </p:grpSpPr>
              <p:pic>
                <p:nvPicPr>
                  <p:cNvPr id="1028" name="Picture 4" descr="http://www9.pcmag.com/media/images/387706-intel-haswell.jpg?thumb=y">
                    <a:hlinkClick r:id="rId7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2712" y="3001880"/>
                    <a:ext cx="1552575" cy="15525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304800" y="4385875"/>
                    <a:ext cx="14885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0" i="1" dirty="0">
                        <a:latin typeface="Calibri" pitchFamily="34" charset="0"/>
                      </a:rPr>
                      <a:t>Source: PC Magazine</a:t>
                    </a: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317891" y="5536838"/>
                    <a:ext cx="163307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0" i="1" dirty="0">
                        <a:latin typeface="Calibri" pitchFamily="34" charset="0"/>
                      </a:rPr>
                      <a:t>Source: techreport.com</a:t>
                    </a:r>
                  </a:p>
                </p:txBody>
              </p:sp>
            </p:grpSp>
            <p:sp>
              <p:nvSpPr>
                <p:cNvPr id="142" name="TextBox 141"/>
                <p:cNvSpPr txBox="1"/>
                <p:nvPr/>
              </p:nvSpPr>
              <p:spPr>
                <a:xfrm>
                  <a:off x="6372140" y="3200400"/>
                  <a:ext cx="19276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>
                      <a:solidFill>
                        <a:schemeClr val="bg2">
                          <a:lumMod val="50000"/>
                        </a:schemeClr>
                      </a:solidFill>
                      <a:latin typeface="Calibri" pitchFamily="34" charset="0"/>
                    </a:rPr>
                    <a:t>CPU (Intel Core i7)</a:t>
                  </a:r>
                </a:p>
              </p:txBody>
            </p:sp>
          </p:grpSp>
          <p:cxnSp>
            <p:nvCxnSpPr>
              <p:cNvPr id="14" name="Straight Arrow Connector 13"/>
              <p:cNvCxnSpPr>
                <a:stCxn id="142" idx="0"/>
              </p:cNvCxnSpPr>
              <p:nvPr/>
            </p:nvCxnSpPr>
            <p:spPr bwMode="auto">
              <a:xfrm flipV="1">
                <a:off x="3066757" y="2057400"/>
                <a:ext cx="1324693" cy="110088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1040" name="Picture 16" descr="http://techreport.com/r.x/ivy-bridge/die-layou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214223"/>
              <a:ext cx="1964625" cy="8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4717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11200240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size:</a:t>
            </a:r>
          </a:p>
          <a:p>
            <a:r>
              <a:rPr lang="en-US" i="1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15-213/18-213/15-513: Introduction to Computer Systems</a:t>
            </a:r>
            <a:br>
              <a:rPr lang="en-US" b="0" dirty="0"/>
            </a:br>
            <a:r>
              <a:rPr lang="en-US" sz="2000" b="0" dirty="0"/>
              <a:t>12</a:t>
            </a:r>
            <a:r>
              <a:rPr lang="en-US" sz="2000" b="0" baseline="30000" dirty="0"/>
              <a:t>th</a:t>
            </a:r>
            <a:r>
              <a:rPr lang="en-US" sz="2000" b="0" dirty="0"/>
              <a:t> Lecture, October 4, 2018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differs from memory)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 Thus 4 sets.  Why?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https://canvas.cmu.edu/courses/5835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5294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</a:t>
            </a:r>
            <a:r>
              <a:rPr lang="en-US" baseline="30000" dirty="0"/>
              <a:t>2</a:t>
            </a:r>
            <a:r>
              <a:rPr lang="en-US" dirty="0"/>
              <a:t>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</a:t>
            </a:r>
            <a:r>
              <a:rPr lang="en-US"/>
              <a:t>:  (</a:t>
            </a:r>
            <a:r>
              <a:rPr lang="en-US" dirty="0"/>
              <a:t>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  <a:endParaRPr lang="en-US" sz="20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>
            <p:extLst/>
          </p:nvPr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>
            <p:extLst/>
          </p:nvPr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>
            <p:extLst/>
          </p:nvPr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12510</TotalTime>
  <Words>4730</Words>
  <Application>Microsoft Office PowerPoint</Application>
  <PresentationFormat>On-screen Show (4:3)</PresentationFormat>
  <Paragraphs>1413</Paragraphs>
  <Slides>66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ＭＳ Ｐゴシック</vt:lpstr>
      <vt:lpstr>Arial</vt:lpstr>
      <vt:lpstr>Arial Narrow</vt:lpstr>
      <vt:lpstr>Calibri</vt:lpstr>
      <vt:lpstr>Courier New</vt:lpstr>
      <vt:lpstr>Gill Sans</vt:lpstr>
      <vt:lpstr>msgothic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15-213/18-213/15-513: Introduction to Computer Systems 12th Lecture, October 4, 2018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Recall: Modern CPU Design</vt:lpstr>
      <vt:lpstr>How it Really Looks Like</vt:lpstr>
      <vt:lpstr>What it Really Looks Like (Cont.)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Let’s think about those numbers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(kij)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Phil Gibbons</cp:lastModifiedBy>
  <cp:revision>589</cp:revision>
  <cp:lastPrinted>2012-10-02T07:07:18Z</cp:lastPrinted>
  <dcterms:created xsi:type="dcterms:W3CDTF">2012-10-02T17:26:51Z</dcterms:created>
  <dcterms:modified xsi:type="dcterms:W3CDTF">2018-10-04T04:17:53Z</dcterms:modified>
</cp:coreProperties>
</file>