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689" r:id="rId2"/>
    <p:sldId id="1144" r:id="rId3"/>
    <p:sldId id="1145" r:id="rId4"/>
    <p:sldId id="1088" r:id="rId5"/>
    <p:sldId id="1089" r:id="rId6"/>
    <p:sldId id="1091" r:id="rId7"/>
    <p:sldId id="1092" r:id="rId8"/>
    <p:sldId id="1093" r:id="rId9"/>
    <p:sldId id="1094" r:id="rId10"/>
    <p:sldId id="1165" r:id="rId11"/>
    <p:sldId id="1166" r:id="rId12"/>
    <p:sldId id="1167" r:id="rId13"/>
    <p:sldId id="1168" r:id="rId14"/>
    <p:sldId id="1169" r:id="rId15"/>
    <p:sldId id="1170" r:id="rId16"/>
    <p:sldId id="1171" r:id="rId17"/>
    <p:sldId id="1177" r:id="rId18"/>
    <p:sldId id="1178" r:id="rId19"/>
    <p:sldId id="1174" r:id="rId20"/>
    <p:sldId id="1090" r:id="rId21"/>
    <p:sldId id="1095" r:id="rId22"/>
    <p:sldId id="1096" r:id="rId23"/>
    <p:sldId id="1097" r:id="rId24"/>
    <p:sldId id="1098" r:id="rId25"/>
    <p:sldId id="1099" r:id="rId26"/>
    <p:sldId id="1100" r:id="rId27"/>
    <p:sldId id="1101" r:id="rId28"/>
    <p:sldId id="1102" r:id="rId29"/>
    <p:sldId id="1103" r:id="rId30"/>
    <p:sldId id="1104" r:id="rId31"/>
    <p:sldId id="1106" r:id="rId32"/>
    <p:sldId id="427" r:id="rId33"/>
    <p:sldId id="1173" r:id="rId34"/>
    <p:sldId id="1146" r:id="rId35"/>
    <p:sldId id="1147" r:id="rId36"/>
    <p:sldId id="1150" r:id="rId37"/>
    <p:sldId id="1053" r:id="rId38"/>
    <p:sldId id="1153" r:id="rId39"/>
    <p:sldId id="1152" r:id="rId40"/>
    <p:sldId id="1154" r:id="rId41"/>
    <p:sldId id="1041" r:id="rId42"/>
    <p:sldId id="1042" r:id="rId43"/>
    <p:sldId id="1160" r:id="rId44"/>
    <p:sldId id="1043" r:id="rId45"/>
    <p:sldId id="1054" r:id="rId46"/>
    <p:sldId id="1055" r:id="rId47"/>
    <p:sldId id="1056" r:id="rId48"/>
    <p:sldId id="1057" r:id="rId49"/>
    <p:sldId id="1058" r:id="rId50"/>
    <p:sldId id="1059" r:id="rId51"/>
    <p:sldId id="1060" r:id="rId52"/>
    <p:sldId id="1061" r:id="rId53"/>
    <p:sldId id="1062" r:id="rId54"/>
    <p:sldId id="1063" r:id="rId55"/>
    <p:sldId id="1064" r:id="rId56"/>
    <p:sldId id="1065" r:id="rId57"/>
    <p:sldId id="1155" r:id="rId58"/>
    <p:sldId id="1158" r:id="rId59"/>
    <p:sldId id="1162" r:id="rId60"/>
    <p:sldId id="1163" r:id="rId61"/>
    <p:sldId id="1159" r:id="rId62"/>
    <p:sldId id="1076" r:id="rId63"/>
    <p:sldId id="1161" r:id="rId64"/>
    <p:sldId id="1077" r:id="rId65"/>
    <p:sldId id="1078" r:id="rId66"/>
    <p:sldId id="1079" r:id="rId67"/>
    <p:sldId id="1080" r:id="rId68"/>
    <p:sldId id="1081" r:id="rId69"/>
    <p:sldId id="1164" r:id="rId70"/>
    <p:sldId id="1086" r:id="rId71"/>
    <p:sldId id="1176" r:id="rId72"/>
  </p:sldIdLst>
  <p:sldSz cx="9144000" cy="6858000" type="screen4x3"/>
  <p:notesSz cx="7302500" cy="9586913"/>
  <p:custDataLst>
    <p:tags r:id="rId7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1CF"/>
    <a:srgbClr val="CC9900"/>
    <a:srgbClr val="E9FAFF"/>
    <a:srgbClr val="D4EEFF"/>
    <a:srgbClr val="CBDBFF"/>
    <a:srgbClr val="F1C7C7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DD071-E8CE-478A-B43E-29193074827D}" v="827" dt="2018-09-27T02:12:3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1" autoAdjust="0"/>
    <p:restoredTop sz="94649" autoAdjust="0"/>
  </p:normalViewPr>
  <p:slideViewPr>
    <p:cSldViewPr snapToObjects="1">
      <p:cViewPr>
        <p:scale>
          <a:sx n="91" d="100"/>
          <a:sy n="91" d="100"/>
        </p:scale>
        <p:origin x="795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0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0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0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0000FF"/>
                </a:solidFill>
              </a:rPr>
              <a:t>four bytes</a:t>
            </a:r>
            <a:r>
              <a:rPr lang="en-US" dirty="0"/>
              <a:t> of a byte-addressed machine</a:t>
            </a:r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0000FF"/>
                </a:solidFill>
              </a:rPr>
              <a:t>1 through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B703AD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pt-BR" sz="2000" b="1" dirty="0">
                <a:latin typeface="Courier New" pitchFamily="49" charset="0"/>
                <a:cs typeface="Courier New" pitchFamily="49" charset="0"/>
              </a:rPr>
              <a:t>for (i = n-1; i &gt;= </a:t>
            </a:r>
            <a:r>
              <a:rPr lang="pt-BR" sz="2000" dirty="0">
                <a:latin typeface="Courier New" pitchFamily="49" charset="0"/>
                <a:cs typeface="Courier New" pitchFamily="49" charset="0"/>
              </a:rPr>
              <a:t>1; i--) {</a:t>
            </a:r>
            <a:endParaRPr lang="pt-BR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for (j = 1; j &lt;=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endParaRPr lang="pl-PL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A[j] &gt; A[j+1])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temp = A[j];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A[j] = A[j+1];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A[j+1] = temp;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    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45" y="4572000"/>
            <a:ext cx="3813255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for (i = n-1; i &gt;= 1; i--) {</a:t>
            </a:r>
          </a:p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for (j = 1; j &lt;=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if (A[j] &gt; A[j+1])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temp = A[j];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A[j] = A[j+1];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A[j+1] = temp;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A0ECA-2B0C-4C3B-A3B8-E765D91628EF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8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95400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136F8-7330-483C-A3C7-DB2F94C3A25A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4EF98-3FB1-4996-9C5A-5EFF19C829A6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1600" y="1290253"/>
            <a:ext cx="40401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521A74E1-6EE1-42D0-AC96-D934566B2A2C}"/>
              </a:ext>
            </a:extLst>
          </p:cNvPr>
          <p:cNvSpPr/>
          <p:nvPr/>
        </p:nvSpPr>
        <p:spPr>
          <a:xfrm>
            <a:off x="5729806" y="4449763"/>
            <a:ext cx="152731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5199719" y="3886200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1011347" y="3891455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9906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2A4B8-2E58-4775-AA77-139CBFA5C922}"/>
              </a:ext>
            </a:extLst>
          </p:cNvPr>
          <p:cNvSpPr txBox="1"/>
          <p:nvPr/>
        </p:nvSpPr>
        <p:spPr>
          <a:xfrm>
            <a:off x="5088779" y="3276600"/>
            <a:ext cx="2689582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BA354-3313-49FA-9590-C8E1461F7B4E}"/>
              </a:ext>
            </a:extLst>
          </p:cNvPr>
          <p:cNvSpPr txBox="1"/>
          <p:nvPr/>
        </p:nvSpPr>
        <p:spPr>
          <a:xfrm>
            <a:off x="4953000" y="1278834"/>
            <a:ext cx="2883353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3200400" y="5355270"/>
            <a:ext cx="573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These were </a:t>
            </a:r>
            <a:r>
              <a:rPr lang="en-US" sz="1800" dirty="0">
                <a:latin typeface="Calibri" pitchFamily="34" charset="0"/>
              </a:rPr>
              <a:t>Machine-Independent Optimizations</a:t>
            </a:r>
            <a:r>
              <a:rPr lang="en-US" sz="18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Will be followed by </a:t>
            </a:r>
            <a:r>
              <a:rPr lang="en-US" sz="1800" dirty="0">
                <a:latin typeface="Calibri" pitchFamily="34" charset="0"/>
              </a:rPr>
              <a:t>Machine-Dependent Optimizations</a:t>
            </a:r>
            <a:r>
              <a:rPr lang="en-US" sz="1800" b="0" dirty="0">
                <a:latin typeface="Calibri" pitchFamily="34" charset="0"/>
              </a:rPr>
              <a:t>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converting to assembly code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27,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2">
              <a:defRPr/>
            </a:pPr>
            <a:r>
              <a:rPr lang="en-US" sz="1800" dirty="0"/>
              <a:t>Except, possibly when program making use of nonstandard language features</a:t>
            </a:r>
          </a:p>
          <a:p>
            <a:pPr lvl="1" eaLnBrk="1" hangingPunct="1">
              <a:defRPr/>
            </a:pPr>
            <a:r>
              <a:rPr lang="en-US" sz="1800" dirty="0"/>
              <a:t>Often prevents it from making optimizations that would only affect behavior under pathological conditions.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that may be obvious to the programmer can  be obfuscated by languages and coding styles</a:t>
            </a:r>
          </a:p>
          <a:p>
            <a:pPr lvl="1" eaLnBrk="1" hangingPunct="1">
              <a:defRPr/>
            </a:pPr>
            <a:r>
              <a:rPr lang="en-US" sz="1800" dirty="0"/>
              <a:t>e.g., Data ranges may be more limited than variable types suggest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performed only within procedures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too expensive in most cases</a:t>
            </a:r>
          </a:p>
          <a:p>
            <a:pPr lvl="1" eaLnBrk="1" hangingPunct="1">
              <a:defRPr/>
            </a:pPr>
            <a:r>
              <a:rPr lang="en-US" sz="1800" dirty="0"/>
              <a:t>Newer versions of GCC do </a:t>
            </a:r>
            <a:r>
              <a:rPr lang="en-US" sz="1800" dirty="0" err="1"/>
              <a:t>interprocedural</a:t>
            </a:r>
            <a:r>
              <a:rPr lang="en-US" sz="1800" dirty="0"/>
              <a:t> analysis within individual files</a:t>
            </a:r>
          </a:p>
          <a:p>
            <a:pPr lvl="2">
              <a:defRPr/>
            </a:pPr>
            <a:r>
              <a:rPr lang="en-US" sz="1800" dirty="0"/>
              <a:t>But, not between code in different files</a:t>
            </a:r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Fall,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r>
              <a:rPr lang="en-US" dirty="0"/>
              <a:t>Performance limited by data dependencies</a:t>
            </a:r>
          </a:p>
          <a:p>
            <a:r>
              <a:rPr lang="en-US" dirty="0"/>
              <a:t>Simple transformations can yield dramatic performance improvement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7362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T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93646" y="4169220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5225123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781800" y="4376100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 bwMode="auto">
          <a:xfrm flipH="1" flipV="1">
            <a:off x="3792794" y="3705224"/>
            <a:ext cx="265020" cy="63817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057814" y="4020234"/>
            <a:ext cx="222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 (Covered later in course)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Reduction in Strength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On Intel Nehalem, integer multiply requires 3 CPU cycles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15136</TotalTime>
  <Words>5939</Words>
  <Application>Microsoft Office PowerPoint</Application>
  <PresentationFormat>On-screen Show (4:3)</PresentationFormat>
  <Paragraphs>1561</Paragraphs>
  <Slides>71</Slides>
  <Notes>65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ＭＳ Ｐゴシック</vt:lpstr>
      <vt:lpstr>Arial</vt:lpstr>
      <vt:lpstr>Arial Narrow</vt:lpstr>
      <vt:lpstr>Calibri</vt:lpstr>
      <vt:lpstr>Century Gothic</vt:lpstr>
      <vt:lpstr>Courier New</vt:lpstr>
      <vt:lpstr>Gill Sans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15-213/18-213/14-513/15-513: Introduction to Computer Systems 10th Lecture, September 27, 2018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Reduction in Strength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423</cp:revision>
  <cp:lastPrinted>1999-09-20T15:19:18Z</cp:lastPrinted>
  <dcterms:created xsi:type="dcterms:W3CDTF">2011-08-30T20:07:27Z</dcterms:created>
  <dcterms:modified xsi:type="dcterms:W3CDTF">2018-09-27T02:12:45Z</dcterms:modified>
</cp:coreProperties>
</file>