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9"/>
  </p:notesMasterIdLst>
  <p:sldIdLst>
    <p:sldId id="256" r:id="rId2"/>
    <p:sldId id="257" r:id="rId3"/>
    <p:sldId id="270" r:id="rId4"/>
    <p:sldId id="259" r:id="rId5"/>
    <p:sldId id="261" r:id="rId6"/>
    <p:sldId id="262" r:id="rId7"/>
    <p:sldId id="266" r:id="rId8"/>
    <p:sldId id="267" r:id="rId9"/>
    <p:sldId id="273" r:id="rId10"/>
    <p:sldId id="272" r:id="rId11"/>
    <p:sldId id="258" r:id="rId12"/>
    <p:sldId id="263" r:id="rId13"/>
    <p:sldId id="264" r:id="rId14"/>
    <p:sldId id="269" r:id="rId15"/>
    <p:sldId id="268" r:id="rId16"/>
    <p:sldId id="265" r:id="rId17"/>
    <p:sldId id="271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0" autoAdjust="0"/>
    <p:restoredTop sz="88061" autoAdjust="0"/>
  </p:normalViewPr>
  <p:slideViewPr>
    <p:cSldViewPr snapToGrid="0">
      <p:cViewPr varScale="1">
        <p:scale>
          <a:sx n="87" d="100"/>
          <a:sy n="87" d="100"/>
        </p:scale>
        <p:origin x="48" y="1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B636C1-A8E2-4ECF-8DC0-BE94130077AE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8F3375-A50E-4DD1-A9B9-589702402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65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mention</a:t>
            </a:r>
            <a:r>
              <a:rPr lang="en-US" baseline="0" dirty="0" smtClean="0"/>
              <a:t> status of regrade requests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F3375-A50E-4DD1-A9B9-589702402CC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9287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3E282A1A-A886-4545-A923-9F499C46E8D5}" type="slidenum">
              <a:t>16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r>
              <a:rPr lang="en-US" dirty="0" smtClean="0"/>
              <a:t>Make</a:t>
            </a:r>
            <a:r>
              <a:rPr lang="en-US" baseline="0" dirty="0" smtClean="0"/>
              <a:t> a joke about how despite the speech bubble TLBs can’t talk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449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Child can block /</a:t>
            </a:r>
            <a:r>
              <a:rPr lang="en-US" baseline="0" dirty="0" smtClean="0"/>
              <a:t> ignore this signal.  Keep this in mind for </a:t>
            </a:r>
            <a:r>
              <a:rPr lang="en-US" baseline="0" dirty="0" err="1" smtClean="0"/>
              <a:t>tshlab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F3375-A50E-4DD1-A9B9-589702402CC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789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SIGKILL cannot be blocked.  Child is (eventually) terminated.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F3375-A50E-4DD1-A9B9-589702402CC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7409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Answer: nothing.  Even</a:t>
            </a:r>
            <a:r>
              <a:rPr lang="en-US" baseline="0" dirty="0" smtClean="0"/>
              <a:t> an </a:t>
            </a:r>
            <a:r>
              <a:rPr lang="en-US" baseline="0" dirty="0" err="1" smtClean="0"/>
              <a:t>unblockable</a:t>
            </a:r>
            <a:r>
              <a:rPr lang="en-US" baseline="0" dirty="0" smtClean="0"/>
              <a:t> signal, SIGKILL is not immediately delivered.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F3375-A50E-4DD1-A9B9-589702402CC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5473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Example1, usually</a:t>
            </a:r>
            <a:r>
              <a:rPr lang="en-US" baseline="0" dirty="0" smtClean="0"/>
              <a:t> 1, could be 0-2.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F3375-A50E-4DD1-A9B9-589702402CC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10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the handler for a particular signal is invoked, that signal is automatically blocked until the handler returns.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Other signals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can arrive and </a:t>
            </a:r>
            <a:r>
              <a:rPr lang="en-US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interupt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handler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F3375-A50E-4DD1-A9B9-589702402CC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7386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Elaborate a little bit on what “preserve </a:t>
            </a:r>
            <a:r>
              <a:rPr lang="en-US" dirty="0" err="1" smtClean="0"/>
              <a:t>errno</a:t>
            </a:r>
            <a:r>
              <a:rPr lang="en-US" dirty="0" smtClean="0"/>
              <a:t>” means and tell the students your favorite error number</a:t>
            </a:r>
            <a:r>
              <a:rPr lang="en-US" baseline="0" dirty="0" smtClean="0"/>
              <a:t> to build rapport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F3375-A50E-4DD1-A9B9-589702402CC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908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F3375-A50E-4DD1-A9B9-589702402CC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867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Unchanged.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F3375-A50E-4DD1-A9B9-589702402CC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863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2878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63177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85543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02369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80006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9568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89999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52053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27967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89773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37275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24644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78039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148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ransition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Recitation </a:t>
            </a:r>
            <a:r>
              <a:rPr lang="en-US" dirty="0" smtClean="0"/>
              <a:t>9: </a:t>
            </a:r>
            <a:r>
              <a:rPr lang="en-US" dirty="0" err="1" smtClean="0"/>
              <a:t>Tshlab</a:t>
            </a:r>
            <a:r>
              <a:rPr lang="en-US" dirty="0" smtClean="0"/>
              <a:t> + VM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Instructor: TAs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184267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IO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>
                <a:latin typeface="Calibri" charset="0"/>
                <a:ea typeface="Calibri" charset="0"/>
                <a:cs typeface="Calibri" charset="0"/>
              </a:rPr>
              <a:t>Needed for </a:t>
            </a:r>
            <a:r>
              <a:rPr lang="en-US" sz="2800" dirty="0" err="1" smtClean="0">
                <a:latin typeface="Calibri" charset="0"/>
                <a:ea typeface="Calibri" charset="0"/>
                <a:cs typeface="Calibri" charset="0"/>
              </a:rPr>
              <a:t>tshlab</a:t>
            </a:r>
            <a:endParaRPr lang="en-US" sz="2800" dirty="0" smtClean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2000" b="0" dirty="0" err="1" smtClean="0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0" dirty="0" smtClean="0">
                <a:latin typeface="Courier New" charset="0"/>
                <a:ea typeface="Courier New" charset="0"/>
                <a:cs typeface="Courier New" charset="0"/>
              </a:rPr>
              <a:t> open(</a:t>
            </a:r>
            <a:r>
              <a:rPr lang="en-US" sz="2000" b="0" dirty="0" err="1" smtClean="0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2000" b="0" dirty="0" smtClean="0">
                <a:latin typeface="Courier New" charset="0"/>
                <a:ea typeface="Courier New" charset="0"/>
                <a:cs typeface="Courier New" charset="0"/>
              </a:rPr>
              <a:t> char *pathname, </a:t>
            </a:r>
            <a:r>
              <a:rPr lang="en-US" sz="2000" b="0" dirty="0" err="1" smtClean="0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0" dirty="0" smtClean="0">
                <a:latin typeface="Courier New" charset="0"/>
                <a:ea typeface="Courier New" charset="0"/>
                <a:cs typeface="Courier New" charset="0"/>
              </a:rPr>
              <a:t> flags);</a:t>
            </a:r>
          </a:p>
          <a:p>
            <a:pPr lvl="1"/>
            <a:r>
              <a:rPr lang="en-US" sz="1600" dirty="0" smtClean="0">
                <a:latin typeface="Calibri" charset="0"/>
                <a:ea typeface="Calibri" charset="0"/>
                <a:cs typeface="Calibri" charset="0"/>
              </a:rPr>
              <a:t>Some important flags:</a:t>
            </a:r>
          </a:p>
          <a:p>
            <a:pPr lvl="1"/>
            <a:r>
              <a:rPr lang="en-US" sz="1600" b="0" dirty="0" smtClean="0">
                <a:latin typeface="Calibri" charset="0"/>
                <a:ea typeface="Calibri" charset="0"/>
                <a:cs typeface="Calibri" charset="0"/>
              </a:rPr>
              <a:t>O_CREAT – creates file if needed, opens for read/write</a:t>
            </a:r>
          </a:p>
          <a:p>
            <a:pPr lvl="1"/>
            <a:r>
              <a:rPr lang="en-US" sz="1600" dirty="0" smtClean="0">
                <a:latin typeface="Calibri" charset="0"/>
                <a:ea typeface="Calibri" charset="0"/>
                <a:cs typeface="Calibri" charset="0"/>
              </a:rPr>
              <a:t>O_RDWR – opens for read/write</a:t>
            </a:r>
          </a:p>
          <a:p>
            <a:pPr lvl="1"/>
            <a:r>
              <a:rPr lang="en-US" sz="1600" b="0" dirty="0" smtClean="0">
                <a:latin typeface="Calibri" charset="0"/>
                <a:ea typeface="Calibri" charset="0"/>
                <a:cs typeface="Calibri" charset="0"/>
              </a:rPr>
              <a:t>O_RDONLY – opens for read only</a:t>
            </a:r>
          </a:p>
          <a:p>
            <a:r>
              <a:rPr lang="en-US" sz="2000" b="0" dirty="0" err="1" smtClean="0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close(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000" b="0" dirty="0" smtClean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dup2(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oldfd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newfd</a:t>
            </a:r>
            <a:r>
              <a:rPr lang="en-US" sz="2000" b="0" dirty="0" smtClean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endParaRPr lang="en-US" sz="2000" b="0" dirty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Calibri" charset="0"/>
                <a:ea typeface="Calibri" charset="0"/>
                <a:cs typeface="Calibri" charset="0"/>
              </a:rPr>
              <a:t>Needed for life</a:t>
            </a:r>
          </a:p>
          <a:p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ssize_t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read(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, void *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buf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size_t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count</a:t>
            </a:r>
            <a:r>
              <a:rPr lang="en-US" sz="2000" b="0" dirty="0" smtClean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ssize_t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write(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 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void *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buf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size_t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 count</a:t>
            </a:r>
            <a:r>
              <a:rPr lang="en-US" sz="2000" b="0" dirty="0" smtClean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sz="2000" b="0" dirty="0" err="1" smtClean="0">
                <a:latin typeface="Courier New" charset="0"/>
                <a:ea typeface="Courier New" charset="0"/>
                <a:cs typeface="Courier New" charset="0"/>
              </a:rPr>
              <a:t>off_t</a:t>
            </a:r>
            <a:r>
              <a:rPr lang="en-US" sz="2000" b="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lseek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off_t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offset,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whence);</a:t>
            </a:r>
          </a:p>
        </p:txBody>
      </p:sp>
    </p:spTree>
    <p:extLst>
      <p:ext uri="{BB962C8B-B14F-4D97-AF65-F5344CB8AC3E}">
        <p14:creationId xmlns:p14="http://schemas.microsoft.com/office/powerpoint/2010/main" val="191960554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IO and Fork()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File descriptor management can be tricky.</a:t>
            </a:r>
          </a:p>
          <a:p>
            <a:r>
              <a:rPr lang="en-US" sz="2000" dirty="0" smtClean="0"/>
              <a:t>How many file descriptors are open in the parent process at the indicated point?  </a:t>
            </a:r>
          </a:p>
          <a:p>
            <a:r>
              <a:rPr lang="en-US" sz="2000" dirty="0" smtClean="0"/>
              <a:t>How many does each child have open at the call to </a:t>
            </a:r>
            <a:r>
              <a:rPr lang="en-US" sz="2000" dirty="0" err="1" smtClean="0"/>
              <a:t>execve</a:t>
            </a:r>
            <a:r>
              <a:rPr lang="en-US" sz="2000" dirty="0" smtClean="0"/>
              <a:t>?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for (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 4;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open(“foo”,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O_RDONLY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fork();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if (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== 0)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{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ofd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open(“bar”,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O_RDONLY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execve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(...);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}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// How many file descriptors are open in the parent?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708198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Redirecting 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 descriptors can be directed to identify different open files.</a:t>
            </a:r>
            <a:endParaRPr lang="en-US" dirty="0"/>
          </a:p>
          <a:p>
            <a:pPr marL="0" indent="0">
              <a:buNone/>
            </a:pP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   for (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&lt; 4; 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= open(“foo”,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O_RDONLY</a:t>
            </a:r>
            <a:r>
              <a:rPr lang="en-US" sz="15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155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= fork();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(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== 0)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ofd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= open(“bar”,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O_WRONLY</a:t>
            </a:r>
            <a:r>
              <a:rPr lang="en-US" sz="15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dup2(</a:t>
            </a:r>
            <a:r>
              <a:rPr lang="en-US" sz="155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5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STDIN_FILENO);</a:t>
            </a:r>
          </a:p>
          <a:p>
            <a:pPr marL="0" indent="0">
              <a:buNone/>
            </a:pPr>
            <a:r>
              <a:rPr lang="en-US" sz="15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dup2(</a:t>
            </a:r>
            <a:r>
              <a:rPr lang="en-US" sz="155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ofd</a:t>
            </a:r>
            <a:r>
              <a:rPr lang="en-US" sz="15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STDOUT_FILENO);</a:t>
            </a:r>
            <a:endParaRPr lang="en-US" sz="155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execve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(...);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   // How many file descriptors are open in the parent?</a:t>
            </a:r>
            <a:endParaRPr lang="en-US" sz="1550" dirty="0"/>
          </a:p>
        </p:txBody>
      </p:sp>
    </p:spTree>
    <p:extLst>
      <p:ext uri="{BB962C8B-B14F-4D97-AF65-F5344CB8AC3E}">
        <p14:creationId xmlns:p14="http://schemas.microsoft.com/office/powerpoint/2010/main" val="3017675529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Redirecting 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two points (A and B) in main, how many file descriptors are open?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open(“foo”, O_WRONLY);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dup2(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STDOUT_FILENO);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// Point A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close(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// Point B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...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028060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processor tries to write to a memory address.</a:t>
            </a:r>
          </a:p>
          <a:p>
            <a:r>
              <a:rPr lang="en-US" dirty="0" smtClean="0"/>
              <a:t>List different steps that are required to complete this operation.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27673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processor tries to write to a memory address.</a:t>
            </a:r>
          </a:p>
          <a:p>
            <a:r>
              <a:rPr lang="en-US" dirty="0" smtClean="0"/>
              <a:t>List different steps that are required to complete this operation. (non exhaustive list)</a:t>
            </a:r>
          </a:p>
          <a:p>
            <a:endParaRPr lang="en-US" dirty="0"/>
          </a:p>
          <a:p>
            <a:r>
              <a:rPr lang="en-US" dirty="0" smtClean="0"/>
              <a:t>Virtual to physical address conversion (TLB lookup)</a:t>
            </a:r>
          </a:p>
          <a:p>
            <a:r>
              <a:rPr lang="en-US" dirty="0" smtClean="0"/>
              <a:t>TLB miss</a:t>
            </a:r>
          </a:p>
          <a:p>
            <a:r>
              <a:rPr lang="en-US" dirty="0" smtClean="0"/>
              <a:t>Page fault, page loaded from disk</a:t>
            </a:r>
          </a:p>
          <a:p>
            <a:r>
              <a:rPr lang="en-US" dirty="0" smtClean="0"/>
              <a:t>TLB updated, check permissions</a:t>
            </a:r>
          </a:p>
          <a:p>
            <a:r>
              <a:rPr lang="en-US" dirty="0" smtClean="0"/>
              <a:t>L1 Cache miss (and L2 … and)</a:t>
            </a:r>
          </a:p>
          <a:p>
            <a:r>
              <a:rPr lang="en-US" dirty="0" smtClean="0"/>
              <a:t>Request sent to memory</a:t>
            </a:r>
          </a:p>
          <a:p>
            <a:r>
              <a:rPr lang="en-US" dirty="0" smtClean="0"/>
              <a:t>Memory sends data to processor</a:t>
            </a:r>
          </a:p>
          <a:p>
            <a:r>
              <a:rPr lang="en-US" dirty="0" smtClean="0"/>
              <a:t>Cache updated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052194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357018" y="601234"/>
            <a:ext cx="7592093" cy="430887"/>
          </a:xfrm>
          <a:noFill/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 hangingPunct="0">
              <a:lnSpc>
                <a:spcPct val="100000"/>
              </a:lnSpc>
            </a:pPr>
            <a:r>
              <a:rPr lang="en-US" sz="2800" dirty="0" smtClean="0">
                <a:solidFill>
                  <a:srgbClr val="000000"/>
                </a:solidFill>
                <a:cs typeface="Calibri" panose="020F0502020204030204" pitchFamily="34" charset="0"/>
              </a:rPr>
              <a:t>Address </a:t>
            </a:r>
            <a:r>
              <a:rPr lang="en-US" sz="2800" dirty="0">
                <a:solidFill>
                  <a:srgbClr val="000000"/>
                </a:solidFill>
                <a:cs typeface="Calibri" panose="020F0502020204030204" pitchFamily="34" charset="0"/>
              </a:rPr>
              <a:t>Translation with TLB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hangingPunct="0">
              <a:spcBef>
                <a:spcPts val="0"/>
              </a:spcBef>
              <a:spcAft>
                <a:spcPts val="653"/>
              </a:spcAft>
              <a:buClr>
                <a:srgbClr val="B80047"/>
              </a:buClr>
              <a:buSzPct val="65000"/>
            </a:pPr>
            <a:r>
              <a:rPr lang="en-US" sz="2200" dirty="0">
                <a:solidFill>
                  <a:srgbClr val="000000"/>
                </a:solidFill>
                <a:cs typeface="Calibri" panose="020F0502020204030204" pitchFamily="34" charset="0"/>
              </a:rPr>
              <a:t>Translate 0x15213, given the contents of the TLB and the first 32 entries </a:t>
            </a:r>
            <a:r>
              <a:rPr lang="en-US" sz="2200" dirty="0" smtClean="0">
                <a:solidFill>
                  <a:srgbClr val="000000"/>
                </a:solidFill>
                <a:cs typeface="Calibri" panose="020F0502020204030204" pitchFamily="34" charset="0"/>
              </a:rPr>
              <a:t>of </a:t>
            </a:r>
            <a:r>
              <a:rPr lang="en-US" sz="2200" dirty="0">
                <a:solidFill>
                  <a:srgbClr val="000000"/>
                </a:solidFill>
                <a:cs typeface="Calibri" panose="020F0502020204030204" pitchFamily="34" charset="0"/>
              </a:rPr>
              <a:t>the page table below</a:t>
            </a:r>
            <a:r>
              <a:rPr lang="en-US" sz="2200" dirty="0" smtClean="0">
                <a:solidFill>
                  <a:srgbClr val="000000"/>
                </a:solidFill>
                <a:cs typeface="Calibri" panose="020F0502020204030204" pitchFamily="34" charset="0"/>
              </a:rPr>
              <a:t>.</a:t>
            </a:r>
          </a:p>
          <a:p>
            <a:pPr hangingPunct="0">
              <a:spcBef>
                <a:spcPts val="0"/>
              </a:spcBef>
              <a:spcAft>
                <a:spcPts val="653"/>
              </a:spcAft>
              <a:buClr>
                <a:srgbClr val="B80047"/>
              </a:buClr>
              <a:buSzPct val="65000"/>
            </a:pPr>
            <a:r>
              <a:rPr lang="en-US" sz="2200" dirty="0" smtClean="0">
                <a:solidFill>
                  <a:srgbClr val="000000"/>
                </a:solidFill>
                <a:cs typeface="Calibri" panose="020F0502020204030204" pitchFamily="34" charset="0"/>
              </a:rPr>
              <a:t>1MB Virtual Memory</a:t>
            </a:r>
            <a:br>
              <a:rPr lang="en-US" sz="2200" dirty="0" smtClean="0">
                <a:solidFill>
                  <a:srgbClr val="000000"/>
                </a:solidFill>
                <a:cs typeface="Calibri" panose="020F0502020204030204" pitchFamily="34" charset="0"/>
              </a:rPr>
            </a:br>
            <a:r>
              <a:rPr lang="en-US" sz="2200" dirty="0" smtClean="0">
                <a:solidFill>
                  <a:srgbClr val="000000"/>
                </a:solidFill>
                <a:cs typeface="Calibri" panose="020F0502020204030204" pitchFamily="34" charset="0"/>
              </a:rPr>
              <a:t>256KB Physical Memory </a:t>
            </a:r>
            <a:br>
              <a:rPr lang="en-US" sz="2200" dirty="0" smtClean="0">
                <a:solidFill>
                  <a:srgbClr val="000000"/>
                </a:solidFill>
                <a:cs typeface="Calibri" panose="020F0502020204030204" pitchFamily="34" charset="0"/>
              </a:rPr>
            </a:br>
            <a:r>
              <a:rPr lang="en-US" sz="2200" dirty="0" smtClean="0">
                <a:solidFill>
                  <a:srgbClr val="000000"/>
                </a:solidFill>
                <a:cs typeface="Calibri" panose="020F0502020204030204" pitchFamily="34" charset="0"/>
              </a:rPr>
              <a:t>4KB page size</a:t>
            </a:r>
            <a:endParaRPr lang="en-US" sz="2200" dirty="0">
              <a:solidFill>
                <a:srgbClr val="000000"/>
              </a:solidFill>
              <a:cs typeface="Calibri" panose="020F050202020403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2117370"/>
              </p:ext>
            </p:extLst>
          </p:nvPr>
        </p:nvGraphicFramePr>
        <p:xfrm>
          <a:off x="1837712" y="3456835"/>
          <a:ext cx="2221247" cy="2961123"/>
        </p:xfrm>
        <a:graphic>
          <a:graphicData uri="http://schemas.openxmlformats.org/drawingml/2006/table">
            <a:tbl>
              <a:tblPr firstRow="1" bandRow="1"/>
              <a:tblGrid>
                <a:gridCol w="632402">
                  <a:extLst>
                    <a:ext uri="{9D8B030D-6E8A-4147-A177-3AD203B41FA5}">
                      <a16:colId xmlns:a16="http://schemas.microsoft.com/office/drawing/2014/main" val="750327193"/>
                    </a:ext>
                  </a:extLst>
                </a:gridCol>
                <a:gridCol w="482468">
                  <a:extLst>
                    <a:ext uri="{9D8B030D-6E8A-4147-A177-3AD203B41FA5}">
                      <a16:colId xmlns:a16="http://schemas.microsoft.com/office/drawing/2014/main" val="776500037"/>
                    </a:ext>
                  </a:extLst>
                </a:gridCol>
                <a:gridCol w="522973">
                  <a:extLst>
                    <a:ext uri="{9D8B030D-6E8A-4147-A177-3AD203B41FA5}">
                      <a16:colId xmlns:a16="http://schemas.microsoft.com/office/drawing/2014/main" val="3071005244"/>
                    </a:ext>
                  </a:extLst>
                </a:gridCol>
                <a:gridCol w="583404">
                  <a:extLst>
                    <a:ext uri="{9D8B030D-6E8A-4147-A177-3AD203B41FA5}">
                      <a16:colId xmlns:a16="http://schemas.microsoft.com/office/drawing/2014/main" val="3507773072"/>
                    </a:ext>
                  </a:extLst>
                </a:gridCol>
              </a:tblGrid>
              <a:tr h="306075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 b="1"/>
                      </a:pPr>
                      <a:r>
                        <a:rPr lang="en-US" sz="1400" b="1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Index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 b="1"/>
                      </a:pPr>
                      <a:r>
                        <a:rPr lang="en-US" sz="1400" b="1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Tag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 b="1"/>
                      </a:pPr>
                      <a:r>
                        <a:rPr lang="en-US" sz="1400" b="1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PPN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 b="1"/>
                      </a:pPr>
                      <a:r>
                        <a:rPr lang="en-US" sz="1400" b="1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Valid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val="4045778920"/>
                  </a:ext>
                </a:extLst>
              </a:tr>
              <a:tr h="331881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05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13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val="880471108"/>
                  </a:ext>
                </a:extLst>
              </a:tr>
              <a:tr h="331881"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US" sz="16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3F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15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 dirty="0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val="2384056099"/>
                  </a:ext>
                </a:extLst>
              </a:tr>
              <a:tr h="331881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0F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val="352637580"/>
                  </a:ext>
                </a:extLst>
              </a:tr>
              <a:tr h="331881"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US" sz="16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0F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1E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val="841571916"/>
                  </a:ext>
                </a:extLst>
              </a:tr>
              <a:tr h="331881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2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1F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val="4194030246"/>
                  </a:ext>
                </a:extLst>
              </a:tr>
              <a:tr h="331881"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US" sz="16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1F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val="2191096790"/>
                  </a:ext>
                </a:extLst>
              </a:tr>
              <a:tr h="331881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3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03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2B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val="2749749823"/>
                  </a:ext>
                </a:extLst>
              </a:tr>
              <a:tr h="331881"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US" sz="16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1D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23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 dirty="0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val="2340757458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73670"/>
              </p:ext>
            </p:extLst>
          </p:nvPr>
        </p:nvGraphicFramePr>
        <p:xfrm>
          <a:off x="5062661" y="2231858"/>
          <a:ext cx="3222597" cy="4519450"/>
        </p:xfrm>
        <a:graphic>
          <a:graphicData uri="http://schemas.openxmlformats.org/drawingml/2006/table">
            <a:tbl>
              <a:tblPr firstRow="1" bandRow="1"/>
              <a:tblGrid>
                <a:gridCol w="486708">
                  <a:extLst>
                    <a:ext uri="{9D8B030D-6E8A-4147-A177-3AD203B41FA5}">
                      <a16:colId xmlns:a16="http://schemas.microsoft.com/office/drawing/2014/main" val="1004836584"/>
                    </a:ext>
                  </a:extLst>
                </a:gridCol>
                <a:gridCol w="533535">
                  <a:extLst>
                    <a:ext uri="{9D8B030D-6E8A-4147-A177-3AD203B41FA5}">
                      <a16:colId xmlns:a16="http://schemas.microsoft.com/office/drawing/2014/main" val="2869557998"/>
                    </a:ext>
                  </a:extLst>
                </a:gridCol>
                <a:gridCol w="533535">
                  <a:extLst>
                    <a:ext uri="{9D8B030D-6E8A-4147-A177-3AD203B41FA5}">
                      <a16:colId xmlns:a16="http://schemas.microsoft.com/office/drawing/2014/main" val="2615584461"/>
                    </a:ext>
                  </a:extLst>
                </a:gridCol>
                <a:gridCol w="578888">
                  <a:extLst>
                    <a:ext uri="{9D8B030D-6E8A-4147-A177-3AD203B41FA5}">
                      <a16:colId xmlns:a16="http://schemas.microsoft.com/office/drawing/2014/main" val="3531250243"/>
                    </a:ext>
                  </a:extLst>
                </a:gridCol>
                <a:gridCol w="499613">
                  <a:extLst>
                    <a:ext uri="{9D8B030D-6E8A-4147-A177-3AD203B41FA5}">
                      <a16:colId xmlns:a16="http://schemas.microsoft.com/office/drawing/2014/main" val="901960864"/>
                    </a:ext>
                  </a:extLst>
                </a:gridCol>
                <a:gridCol w="590318">
                  <a:extLst>
                    <a:ext uri="{9D8B030D-6E8A-4147-A177-3AD203B41FA5}">
                      <a16:colId xmlns:a16="http://schemas.microsoft.com/office/drawing/2014/main" val="945199334"/>
                    </a:ext>
                  </a:extLst>
                </a:gridCol>
              </a:tblGrid>
              <a:tr h="23304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 b="1"/>
                      </a:pPr>
                      <a:r>
                        <a:rPr lang="en-US" sz="1200" b="1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VPN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 b="1"/>
                      </a:pPr>
                      <a:r>
                        <a:rPr lang="en-US" sz="1200" b="1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PPN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 b="1"/>
                      </a:pPr>
                      <a:r>
                        <a:rPr lang="en-US" sz="1200" b="1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Valid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 b="1"/>
                      </a:pPr>
                      <a:r>
                        <a:rPr lang="en-US" sz="1200" b="1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VPN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 b="1"/>
                      </a:pPr>
                      <a:r>
                        <a:rPr lang="en-US" sz="1200" b="1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PPN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 b="1"/>
                      </a:pPr>
                      <a:r>
                        <a:rPr lang="en-US" sz="1200" b="1" i="0" u="none" strike="noStrike" kern="1200" cap="none" dirty="0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Valid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val="3830991568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17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26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val="2336238017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28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17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val="1530674586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02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14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12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0E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val="4066499218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03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0B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13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val="1848054277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04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26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14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13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val="3944293608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05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13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15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18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val="3431346643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06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0F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16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31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val="2835573036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07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 dirty="0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17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12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val="3484067950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08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1C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18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23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val="403921177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09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25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19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04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val="3991104292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0A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31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1A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0C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val="2136320371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0B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16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1B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2B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val="3758806964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0C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1C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1E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val="4022686836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0D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15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1D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3E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val="731615283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0E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0C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1E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27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val="3065961637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0F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2B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1F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15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 dirty="0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val="202341034"/>
                  </a:ext>
                </a:extLst>
              </a:tr>
            </a:tbl>
          </a:graphicData>
        </a:graphic>
      </p:graphicFrame>
      <p:sp>
        <p:nvSpPr>
          <p:cNvPr id="6" name="Freeform 5"/>
          <p:cNvSpPr/>
          <p:nvPr/>
        </p:nvSpPr>
        <p:spPr>
          <a:xfrm>
            <a:off x="357018" y="3578912"/>
            <a:ext cx="1078611" cy="912671"/>
          </a:xfrm>
          <a:custGeom>
            <a:avLst>
              <a:gd name="f0" fmla="val 25667"/>
              <a:gd name="f1" fmla="val 38841"/>
            </a:avLst>
            <a:gdLst>
              <a:gd name="f2" fmla="val 10800000"/>
              <a:gd name="f3" fmla="val 5400000"/>
              <a:gd name="f4" fmla="val 16200000"/>
              <a:gd name="f5" fmla="val w"/>
              <a:gd name="f6" fmla="val h"/>
              <a:gd name="f7" fmla="val 0"/>
              <a:gd name="f8" fmla="val 21600"/>
              <a:gd name="f9" fmla="+- 0 0 1"/>
              <a:gd name="f10" fmla="val -2147483647"/>
              <a:gd name="f11" fmla="val 2147483647"/>
              <a:gd name="f12" fmla="val 3590"/>
              <a:gd name="f13" fmla="val 8970"/>
              <a:gd name="f14" fmla="val 12630"/>
              <a:gd name="f15" fmla="val 18010"/>
              <a:gd name="f16" fmla="*/ f5 1 21600"/>
              <a:gd name="f17" fmla="*/ f6 1 21600"/>
              <a:gd name="f18" fmla="pin -2147483647 f0 2147483647"/>
              <a:gd name="f19" fmla="pin -2147483647 f1 2147483647"/>
              <a:gd name="f20" fmla="+- 0 0 f12"/>
              <a:gd name="f21" fmla="+- 3590 0 f7"/>
              <a:gd name="f22" fmla="+- 0 0 f3"/>
              <a:gd name="f23" fmla="+- 21600 0 f15"/>
              <a:gd name="f24" fmla="+- 18010 0 f8"/>
              <a:gd name="f25" fmla="+- f18 0 10800"/>
              <a:gd name="f26" fmla="+- f19 0 10800"/>
              <a:gd name="f27" fmla="+- f19 0 21600"/>
              <a:gd name="f28" fmla="+- f18 0 21600"/>
              <a:gd name="f29" fmla="*/ f18 f16 1"/>
              <a:gd name="f30" fmla="*/ f19 f17 1"/>
              <a:gd name="f31" fmla="*/ 800 f16 1"/>
              <a:gd name="f32" fmla="*/ 20800 f16 1"/>
              <a:gd name="f33" fmla="*/ 20800 f17 1"/>
              <a:gd name="f34" fmla="*/ 800 f17 1"/>
              <a:gd name="f35" fmla="abs f20"/>
              <a:gd name="f36" fmla="abs f21"/>
              <a:gd name="f37" fmla="?: f20 f22 f3"/>
              <a:gd name="f38" fmla="?: f20 f3 f22"/>
              <a:gd name="f39" fmla="?: f20 f4 f3"/>
              <a:gd name="f40" fmla="?: f20 f3 f4"/>
              <a:gd name="f41" fmla="abs f23"/>
              <a:gd name="f42" fmla="?: f21 f22 f3"/>
              <a:gd name="f43" fmla="?: f21 f3 f22"/>
              <a:gd name="f44" fmla="?: f23 0 f2"/>
              <a:gd name="f45" fmla="?: f23 f2 0"/>
              <a:gd name="f46" fmla="abs f24"/>
              <a:gd name="f47" fmla="?: f23 f22 f3"/>
              <a:gd name="f48" fmla="?: f23 f3 f22"/>
              <a:gd name="f49" fmla="?: f23 f4 f3"/>
              <a:gd name="f50" fmla="?: f23 f3 f4"/>
              <a:gd name="f51" fmla="?: f24 f22 f3"/>
              <a:gd name="f52" fmla="?: f24 f3 f22"/>
              <a:gd name="f53" fmla="?: f20 0 f2"/>
              <a:gd name="f54" fmla="?: f20 f2 0"/>
              <a:gd name="f55" fmla="abs f25"/>
              <a:gd name="f56" fmla="abs f26"/>
              <a:gd name="f57" fmla="?: f20 f40 f39"/>
              <a:gd name="f58" fmla="?: f20 f39 f40"/>
              <a:gd name="f59" fmla="?: f21 f38 f37"/>
              <a:gd name="f60" fmla="?: f21 f45 f44"/>
              <a:gd name="f61" fmla="?: f21 f44 f45"/>
              <a:gd name="f62" fmla="?: f23 f42 f43"/>
              <a:gd name="f63" fmla="?: f23 f50 f49"/>
              <a:gd name="f64" fmla="?: f23 f49 f50"/>
              <a:gd name="f65" fmla="?: f24 f48 f47"/>
              <a:gd name="f66" fmla="?: f24 f54 f53"/>
              <a:gd name="f67" fmla="?: f24 f53 f54"/>
              <a:gd name="f68" fmla="?: f20 f51 f52"/>
              <a:gd name="f69" fmla="+- f55 0 f56"/>
              <a:gd name="f70" fmla="+- f56 0 f55"/>
              <a:gd name="f71" fmla="?: f21 f58 f57"/>
              <a:gd name="f72" fmla="?: f23 f60 f61"/>
              <a:gd name="f73" fmla="?: f24 f64 f63"/>
              <a:gd name="f74" fmla="?: f20 f66 f67"/>
              <a:gd name="f75" fmla="?: f26 f9 f69"/>
              <a:gd name="f76" fmla="?: f26 f69 f9"/>
              <a:gd name="f77" fmla="?: f25 f9 f70"/>
              <a:gd name="f78" fmla="?: f25 f70 f9"/>
              <a:gd name="f79" fmla="?: f18 f9 f75"/>
              <a:gd name="f80" fmla="?: f18 f9 f76"/>
              <a:gd name="f81" fmla="?: f27 f77 f9"/>
              <a:gd name="f82" fmla="?: f27 f78 f9"/>
              <a:gd name="f83" fmla="?: f28 f76 f9"/>
              <a:gd name="f84" fmla="?: f28 f75 f9"/>
              <a:gd name="f85" fmla="?: f19 f9 f78"/>
              <a:gd name="f86" fmla="?: f19 f9 f77"/>
              <a:gd name="f87" fmla="?: f79 f18 0"/>
              <a:gd name="f88" fmla="?: f79 f19 6280"/>
              <a:gd name="f89" fmla="?: f80 f18 0"/>
              <a:gd name="f90" fmla="?: f80 f19 15320"/>
              <a:gd name="f91" fmla="?: f81 f18 6280"/>
              <a:gd name="f92" fmla="?: f81 f19 21600"/>
              <a:gd name="f93" fmla="?: f82 f18 15320"/>
              <a:gd name="f94" fmla="?: f82 f19 21600"/>
              <a:gd name="f95" fmla="?: f83 f18 21600"/>
              <a:gd name="f96" fmla="?: f83 f19 15320"/>
              <a:gd name="f97" fmla="?: f84 f18 21600"/>
              <a:gd name="f98" fmla="?: f84 f19 6280"/>
              <a:gd name="f99" fmla="?: f85 f18 15320"/>
              <a:gd name="f100" fmla="?: f85 f19 0"/>
              <a:gd name="f101" fmla="?: f86 f18 6280"/>
              <a:gd name="f102" fmla="?: f86 f19 0"/>
            </a:gdLst>
            <a:ahLst>
              <a:ahXY gdRefX="f0" minX="f10" maxX="f11" gdRefY="f1" minY="f10" maxY="f11">
                <a:pos x="f29" y="f30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1" t="f34" r="f32" b="f33"/>
            <a:pathLst>
              <a:path w="21600" h="21600">
                <a:moveTo>
                  <a:pt x="f12" y="f7"/>
                </a:moveTo>
                <a:arcTo wR="f35" hR="f36" stAng="f71" swAng="f59"/>
                <a:lnTo>
                  <a:pt x="f87" y="f88"/>
                </a:lnTo>
                <a:lnTo>
                  <a:pt x="f7" y="f13"/>
                </a:lnTo>
                <a:lnTo>
                  <a:pt x="f7" y="f14"/>
                </a:lnTo>
                <a:lnTo>
                  <a:pt x="f89" y="f90"/>
                </a:lnTo>
                <a:lnTo>
                  <a:pt x="f7" y="f15"/>
                </a:lnTo>
                <a:arcTo wR="f36" hR="f41" stAng="f72" swAng="f62"/>
                <a:lnTo>
                  <a:pt x="f91" y="f92"/>
                </a:lnTo>
                <a:lnTo>
                  <a:pt x="f13" y="f8"/>
                </a:lnTo>
                <a:lnTo>
                  <a:pt x="f14" y="f8"/>
                </a:lnTo>
                <a:lnTo>
                  <a:pt x="f93" y="f94"/>
                </a:lnTo>
                <a:lnTo>
                  <a:pt x="f15" y="f8"/>
                </a:lnTo>
                <a:arcTo wR="f41" hR="f46" stAng="f73" swAng="f65"/>
                <a:lnTo>
                  <a:pt x="f95" y="f96"/>
                </a:lnTo>
                <a:lnTo>
                  <a:pt x="f8" y="f14"/>
                </a:lnTo>
                <a:lnTo>
                  <a:pt x="f8" y="f13"/>
                </a:lnTo>
                <a:lnTo>
                  <a:pt x="f97" y="f98"/>
                </a:lnTo>
                <a:lnTo>
                  <a:pt x="f8" y="f12"/>
                </a:lnTo>
                <a:arcTo wR="f46" hR="f35" stAng="f74" swAng="f68"/>
                <a:lnTo>
                  <a:pt x="f99" y="f100"/>
                </a:lnTo>
                <a:lnTo>
                  <a:pt x="f14" y="f7"/>
                </a:lnTo>
                <a:lnTo>
                  <a:pt x="f13" y="f7"/>
                </a:lnTo>
                <a:lnTo>
                  <a:pt x="f101" y="f102"/>
                </a:lnTo>
                <a:close/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vert="horz" wrap="none" lIns="81664" tIns="40832" rIns="81664" bIns="40832" anchor="ctr" anchorCtr="0" compatLnSpc="0">
            <a:noAutofit/>
          </a:bodyPr>
          <a:lstStyle/>
          <a:p>
            <a:pPr algn="ctr" hangingPunct="0">
              <a:spcBef>
                <a:spcPts val="0"/>
              </a:spcBef>
              <a:spcAft>
                <a:spcPts val="0"/>
              </a:spcAft>
            </a:pPr>
            <a:r>
              <a:rPr lang="en-US" sz="1633" b="0">
                <a:latin typeface="Liberation Sans" pitchFamily="18"/>
                <a:ea typeface="AR PL UMing TW MBE" pitchFamily="2"/>
                <a:cs typeface="Raghindi" pitchFamily="2"/>
              </a:rPr>
              <a:t>2-way</a:t>
            </a:r>
          </a:p>
          <a:p>
            <a:pPr algn="ctr" hangingPunct="0">
              <a:spcBef>
                <a:spcPts val="0"/>
              </a:spcBef>
              <a:spcAft>
                <a:spcPts val="0"/>
              </a:spcAft>
            </a:pPr>
            <a:r>
              <a:rPr lang="en-US" sz="1633" b="0">
                <a:latin typeface="Liberation Sans" pitchFamily="18"/>
                <a:ea typeface="AR PL UMing TW MBE" pitchFamily="2"/>
                <a:cs typeface="Raghindi" pitchFamily="2"/>
              </a:rPr>
              <a:t>set</a:t>
            </a:r>
          </a:p>
          <a:p>
            <a:pPr algn="ctr" hangingPunct="0">
              <a:spcBef>
                <a:spcPts val="0"/>
              </a:spcBef>
              <a:spcAft>
                <a:spcPts val="0"/>
              </a:spcAft>
            </a:pPr>
            <a:r>
              <a:rPr lang="en-US" sz="1633" b="0">
                <a:latin typeface="Liberation Sans" pitchFamily="18"/>
                <a:ea typeface="AR PL UMing TW MBE" pitchFamily="2"/>
                <a:cs typeface="Raghindi" pitchFamily="2"/>
              </a:rPr>
              <a:t>associative</a:t>
            </a:r>
          </a:p>
        </p:txBody>
      </p:sp>
    </p:spTree>
    <p:extLst>
      <p:ext uri="{BB962C8B-B14F-4D97-AF65-F5344CB8AC3E}">
        <p14:creationId xmlns:p14="http://schemas.microsoft.com/office/powerpoint/2010/main" val="2648118100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you get stuck on </a:t>
            </a:r>
            <a:r>
              <a:rPr lang="en-US" dirty="0" err="1" smtClean="0"/>
              <a:t>TshLab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the </a:t>
            </a:r>
            <a:r>
              <a:rPr lang="en-US" dirty="0" err="1" smtClean="0"/>
              <a:t>writeup</a:t>
            </a:r>
            <a:r>
              <a:rPr lang="en-US" dirty="0" smtClean="0"/>
              <a:t>!</a:t>
            </a:r>
          </a:p>
          <a:p>
            <a:r>
              <a:rPr lang="en-US" dirty="0" smtClean="0"/>
              <a:t>Do manual unit testing before </a:t>
            </a:r>
            <a:r>
              <a:rPr lang="en-US" b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runtrace</a:t>
            </a:r>
            <a:r>
              <a:rPr lang="en-US" dirty="0" smtClean="0"/>
              <a:t> and </a:t>
            </a:r>
            <a:r>
              <a:rPr lang="en-US" b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sdriver</a:t>
            </a:r>
            <a:r>
              <a:rPr lang="en-US" dirty="0" smtClean="0"/>
              <a:t>!</a:t>
            </a:r>
          </a:p>
          <a:p>
            <a:r>
              <a:rPr lang="en-US" dirty="0" smtClean="0"/>
              <a:t>Post private questions on piazza!</a:t>
            </a:r>
          </a:p>
          <a:p>
            <a:endParaRPr lang="en-US" dirty="0"/>
          </a:p>
          <a:p>
            <a:r>
              <a:rPr lang="en-US" dirty="0" smtClean="0"/>
              <a:t>Read the man pages on the </a:t>
            </a:r>
            <a:r>
              <a:rPr lang="en-US" dirty="0" err="1" smtClean="0"/>
              <a:t>syscalls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Especially the error conditions</a:t>
            </a:r>
          </a:p>
          <a:p>
            <a:pPr lvl="1"/>
            <a:r>
              <a:rPr lang="en-US" dirty="0" smtClean="0"/>
              <a:t>What errors should terminate the shell?</a:t>
            </a:r>
          </a:p>
          <a:p>
            <a:pPr lvl="1"/>
            <a:r>
              <a:rPr lang="en-US" dirty="0" smtClean="0"/>
              <a:t>What errors should be reported?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2927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Labs</a:t>
            </a:r>
          </a:p>
          <a:p>
            <a:r>
              <a:rPr lang="en-US" dirty="0" smtClean="0"/>
              <a:t>Signals</a:t>
            </a:r>
          </a:p>
          <a:p>
            <a:r>
              <a:rPr lang="en-US" dirty="0" smtClean="0"/>
              <a:t>IO</a:t>
            </a:r>
          </a:p>
          <a:p>
            <a:r>
              <a:rPr lang="en-US" dirty="0" smtClean="0"/>
              <a:t>Virtual Memory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71914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TshLab</a:t>
            </a:r>
            <a:r>
              <a:rPr lang="en-US" dirty="0" smtClean="0"/>
              <a:t> and </a:t>
            </a:r>
            <a:r>
              <a:rPr lang="en-US" dirty="0" err="1" smtClean="0"/>
              <a:t>MallocLab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TshLab</a:t>
            </a:r>
            <a:r>
              <a:rPr lang="en-US" dirty="0" smtClean="0"/>
              <a:t> due Tuesday</a:t>
            </a:r>
          </a:p>
          <a:p>
            <a:endParaRPr lang="en-US" dirty="0"/>
          </a:p>
          <a:p>
            <a:r>
              <a:rPr lang="en-US" dirty="0" err="1" smtClean="0"/>
              <a:t>MallocLab</a:t>
            </a:r>
            <a:r>
              <a:rPr lang="en-US" dirty="0" smtClean="0"/>
              <a:t> is released immediately after</a:t>
            </a:r>
          </a:p>
          <a:p>
            <a:pPr lvl="1"/>
            <a:r>
              <a:rPr lang="en-US" dirty="0" smtClean="0"/>
              <a:t>Start early</a:t>
            </a:r>
          </a:p>
          <a:p>
            <a:pPr lvl="1"/>
            <a:r>
              <a:rPr lang="en-US" dirty="0" smtClean="0"/>
              <a:t>Do the checkpoint first, don’t immediately go for the final</a:t>
            </a:r>
          </a:p>
          <a:p>
            <a:pPr lvl="1"/>
            <a:r>
              <a:rPr lang="en-US" dirty="0" smtClean="0"/>
              <a:t>Expect a </a:t>
            </a:r>
            <a:r>
              <a:rPr lang="en-US" dirty="0" smtClean="0"/>
              <a:t>recitation </a:t>
            </a:r>
            <a:r>
              <a:rPr lang="en-US" dirty="0" smtClean="0"/>
              <a:t>next week</a:t>
            </a:r>
          </a:p>
          <a:p>
            <a:pPr lvl="2"/>
            <a:r>
              <a:rPr lang="en-US" dirty="0" smtClean="0"/>
              <a:t>Working for several hours will improve </a:t>
            </a:r>
            <a:r>
              <a:rPr lang="en-US" dirty="0" smtClean="0"/>
              <a:t>the </a:t>
            </a:r>
            <a:r>
              <a:rPr lang="en-US" dirty="0" smtClean="0"/>
              <a:t>value significantly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96527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Parent process sends SIGINT to a child process.</a:t>
            </a:r>
            <a:br>
              <a:rPr lang="en-US" dirty="0" smtClean="0"/>
            </a:br>
            <a:r>
              <a:rPr lang="en-US" dirty="0" smtClean="0"/>
              <a:t>What is the behavior of the child?</a:t>
            </a:r>
          </a:p>
          <a:p>
            <a:endParaRPr lang="en-US" dirty="0"/>
          </a:p>
          <a:p>
            <a:r>
              <a:rPr lang="en-US" dirty="0" smtClean="0"/>
              <a:t>What is the default?</a:t>
            </a:r>
          </a:p>
          <a:p>
            <a:r>
              <a:rPr lang="en-US" dirty="0" smtClean="0"/>
              <a:t>What else could the child do?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70486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Signals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Parent process sends SIGKILL to a child process.</a:t>
            </a:r>
            <a:br>
              <a:rPr lang="en-US" dirty="0" smtClean="0"/>
            </a:br>
            <a:r>
              <a:rPr lang="en-US" dirty="0" smtClean="0"/>
              <a:t>What is the behavior of the child?</a:t>
            </a:r>
          </a:p>
          <a:p>
            <a:endParaRPr lang="en-US" dirty="0"/>
          </a:p>
          <a:p>
            <a:r>
              <a:rPr lang="en-US" dirty="0" smtClean="0"/>
              <a:t>What is the default?</a:t>
            </a:r>
          </a:p>
          <a:p>
            <a:r>
              <a:rPr lang="en-US" dirty="0" smtClean="0"/>
              <a:t>What else could the child do?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45647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Sending Signals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Parent sends SIGKILL to a child process.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...; // child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kill(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SIGKILL);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// At this point, what has happened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//   to the child process?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29518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times is Hi printed?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nt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ppid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getpid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(),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cpid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tpid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cpid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fork();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if (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cpid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== 0)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tpid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ppid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else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tpid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cpid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kill(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tpid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SIGINT);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write(STDOUT_FILENO, “Hi”,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strlen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(“Hi”));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return 0;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59602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Blocking Signals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shell is currently running its handler for SIGCHLD.</a:t>
            </a:r>
          </a:p>
          <a:p>
            <a:endParaRPr lang="en-US" dirty="0"/>
          </a:p>
          <a:p>
            <a:r>
              <a:rPr lang="en-US" dirty="0" smtClean="0"/>
              <a:t>What signals can it receive?</a:t>
            </a:r>
          </a:p>
          <a:p>
            <a:r>
              <a:rPr lang="en-US" dirty="0" smtClean="0"/>
              <a:t>What signals can it not receive (i.e., blocked)?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203619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Errno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Included from &lt;</a:t>
            </a:r>
            <a:r>
              <a:rPr lang="en-US" dirty="0" err="1" smtClean="0"/>
              <a:t>errno.h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Global integer variable – usually 0</a:t>
            </a:r>
          </a:p>
          <a:p>
            <a:r>
              <a:rPr lang="en-US" dirty="0" smtClean="0"/>
              <a:t>When a system call fails (usually indicated by returning -1), it also will set </a:t>
            </a:r>
            <a:r>
              <a:rPr lang="en-US" dirty="0" err="1" smtClean="0"/>
              <a:t>errno</a:t>
            </a:r>
            <a:r>
              <a:rPr lang="en-US" dirty="0" smtClean="0"/>
              <a:t> to a value describing what went wrong</a:t>
            </a:r>
          </a:p>
          <a:p>
            <a:r>
              <a:rPr lang="en-US" dirty="0" smtClean="0"/>
              <a:t>Example: let’s assume there is no “</a:t>
            </a:r>
            <a:r>
              <a:rPr lang="en-US" dirty="0" err="1" smtClean="0"/>
              <a:t>foo.txt</a:t>
            </a:r>
            <a:r>
              <a:rPr lang="en-US" dirty="0" smtClean="0"/>
              <a:t>” in our path</a:t>
            </a:r>
          </a:p>
          <a:p>
            <a:pPr marL="0" indent="0">
              <a:buNone/>
            </a:pPr>
            <a:r>
              <a:rPr lang="en-US" sz="2000" b="0" dirty="0" err="1" smtClean="0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0" dirty="0" err="1" smtClean="0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000" b="0" dirty="0" smtClean="0">
                <a:latin typeface="Courier New" charset="0"/>
                <a:ea typeface="Courier New" charset="0"/>
                <a:cs typeface="Courier New" charset="0"/>
              </a:rPr>
              <a:t> = open(”</a:t>
            </a:r>
            <a:r>
              <a:rPr lang="en-US" sz="2000" b="0" dirty="0" err="1" smtClean="0">
                <a:latin typeface="Courier New" charset="0"/>
                <a:ea typeface="Courier New" charset="0"/>
                <a:cs typeface="Courier New" charset="0"/>
              </a:rPr>
              <a:t>foo.txt</a:t>
            </a:r>
            <a:r>
              <a:rPr lang="en-US" sz="2000" b="0" dirty="0" smtClean="0">
                <a:latin typeface="Courier New" charset="0"/>
                <a:ea typeface="Courier New" charset="0"/>
                <a:cs typeface="Courier New" charset="0"/>
              </a:rPr>
              <a:t>”, O_RDONLY);</a:t>
            </a:r>
          </a:p>
          <a:p>
            <a:pPr marL="0" indent="0">
              <a:buNone/>
            </a:pPr>
            <a:r>
              <a:rPr lang="en-US" sz="2000" b="0" dirty="0" smtClean="0">
                <a:latin typeface="Courier New" charset="0"/>
                <a:ea typeface="Courier New" charset="0"/>
                <a:cs typeface="Courier New" charset="0"/>
              </a:rPr>
              <a:t>if(</a:t>
            </a:r>
            <a:r>
              <a:rPr lang="en-US" sz="2000" b="0" dirty="0" err="1" smtClean="0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000" b="0" dirty="0" smtClean="0">
                <a:latin typeface="Courier New" charset="0"/>
                <a:ea typeface="Courier New" charset="0"/>
                <a:cs typeface="Courier New" charset="0"/>
              </a:rPr>
              <a:t> &lt; 0) </a:t>
            </a:r>
            <a:r>
              <a:rPr lang="en-US" sz="2000" b="0" dirty="0" err="1" smtClean="0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sz="2000" b="0" dirty="0" smtClean="0">
                <a:latin typeface="Courier New" charset="0"/>
                <a:ea typeface="Courier New" charset="0"/>
                <a:cs typeface="Courier New" charset="0"/>
              </a:rPr>
              <a:t>(“%d\n”, </a:t>
            </a:r>
            <a:r>
              <a:rPr lang="en-US" sz="2000" b="0" dirty="0" err="1" smtClean="0">
                <a:latin typeface="Courier New" charset="0"/>
                <a:ea typeface="Courier New" charset="0"/>
                <a:cs typeface="Courier New" charset="0"/>
              </a:rPr>
              <a:t>errno</a:t>
            </a:r>
            <a:r>
              <a:rPr lang="en-US" sz="2000" b="0" dirty="0" smtClean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The code above will print 2 – in the man pages, we can see that 2 is ENOENT “</a:t>
            </a:r>
            <a:r>
              <a:rPr lang="en-US" dirty="0"/>
              <a:t>No such file or </a:t>
            </a:r>
            <a:r>
              <a:rPr lang="en-US" dirty="0" smtClean="0"/>
              <a:t>directory”</a:t>
            </a:r>
          </a:p>
          <a:p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In shell lab, your signal handlers must preserve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errno</a:t>
            </a:r>
            <a:endParaRPr lang="en-US" dirty="0" smtClean="0">
              <a:latin typeface="Calibri" charset="0"/>
              <a:ea typeface="Calibri" charset="0"/>
              <a:cs typeface="Calibri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711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5213-f16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5213-f16" id="{F7D05112-3BA3-4530-B57E-F0A0289F27EB}" vid="{38B48207-34DD-4318-A784-F6837CBE9A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15213-f16</Template>
  <TotalTime>3101</TotalTime>
  <Words>1110</Words>
  <Application>Microsoft Office PowerPoint</Application>
  <PresentationFormat>On-screen Show (4:3)</PresentationFormat>
  <Paragraphs>307</Paragraphs>
  <Slides>17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9" baseType="lpstr">
      <vt:lpstr>ＭＳ Ｐゴシック</vt:lpstr>
      <vt:lpstr>AR PL UMing TW MBE</vt:lpstr>
      <vt:lpstr>Arial</vt:lpstr>
      <vt:lpstr>Arial Narrow</vt:lpstr>
      <vt:lpstr>Calibri</vt:lpstr>
      <vt:lpstr>Courier New</vt:lpstr>
      <vt:lpstr>Liberation Sans</vt:lpstr>
      <vt:lpstr>Raghindi</vt:lpstr>
      <vt:lpstr>Times New Roman</vt:lpstr>
      <vt:lpstr>Wingdings</vt:lpstr>
      <vt:lpstr>Wingdings 2</vt:lpstr>
      <vt:lpstr>15213-f16</vt:lpstr>
      <vt:lpstr>Recitation 9: Tshlab + VM</vt:lpstr>
      <vt:lpstr>Outline</vt:lpstr>
      <vt:lpstr>TshLab and MallocLab</vt:lpstr>
      <vt:lpstr>Signals</vt:lpstr>
      <vt:lpstr>More Signals</vt:lpstr>
      <vt:lpstr>Sending Signals</vt:lpstr>
      <vt:lpstr>Signals</vt:lpstr>
      <vt:lpstr>Blocking Signals</vt:lpstr>
      <vt:lpstr>Errno</vt:lpstr>
      <vt:lpstr>IO functions</vt:lpstr>
      <vt:lpstr>IO and Fork()</vt:lpstr>
      <vt:lpstr>Redirecting IO</vt:lpstr>
      <vt:lpstr>Redirecting IO</vt:lpstr>
      <vt:lpstr>Memory Access</vt:lpstr>
      <vt:lpstr>Memory Access</vt:lpstr>
      <vt:lpstr>Address Translation with TLB</vt:lpstr>
      <vt:lpstr>If you get stuck on TshLab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Recitation Q: Tshlab + VM</dc:title>
  <dc:creator>Brian Railing</dc:creator>
  <cp:lastModifiedBy>Brian Railing</cp:lastModifiedBy>
  <cp:revision>104</cp:revision>
  <dcterms:created xsi:type="dcterms:W3CDTF">2016-10-29T04:03:28Z</dcterms:created>
  <dcterms:modified xsi:type="dcterms:W3CDTF">2017-10-30T00:51:26Z</dcterms:modified>
</cp:coreProperties>
</file>