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542" r:id="rId2"/>
    <p:sldId id="638" r:id="rId3"/>
    <p:sldId id="652" r:id="rId4"/>
    <p:sldId id="654" r:id="rId5"/>
    <p:sldId id="608" r:id="rId6"/>
    <p:sldId id="605" r:id="rId7"/>
    <p:sldId id="606" r:id="rId8"/>
    <p:sldId id="668" r:id="rId9"/>
    <p:sldId id="607" r:id="rId10"/>
    <p:sldId id="669" r:id="rId11"/>
    <p:sldId id="670" r:id="rId12"/>
    <p:sldId id="671" r:id="rId13"/>
    <p:sldId id="672" r:id="rId14"/>
    <p:sldId id="673" r:id="rId15"/>
    <p:sldId id="610" r:id="rId16"/>
    <p:sldId id="609" r:id="rId17"/>
    <p:sldId id="613" r:id="rId18"/>
    <p:sldId id="615" r:id="rId19"/>
    <p:sldId id="616" r:id="rId20"/>
    <p:sldId id="678" r:id="rId21"/>
    <p:sldId id="655" r:id="rId22"/>
    <p:sldId id="617" r:id="rId23"/>
    <p:sldId id="674" r:id="rId24"/>
    <p:sldId id="618" r:id="rId25"/>
    <p:sldId id="619" r:id="rId26"/>
    <p:sldId id="675" r:id="rId27"/>
    <p:sldId id="658" r:id="rId28"/>
    <p:sldId id="659" r:id="rId29"/>
    <p:sldId id="660" r:id="rId30"/>
    <p:sldId id="661" r:id="rId31"/>
    <p:sldId id="662" r:id="rId32"/>
    <p:sldId id="663" r:id="rId33"/>
    <p:sldId id="664" r:id="rId34"/>
    <p:sldId id="665" r:id="rId35"/>
    <p:sldId id="681" r:id="rId36"/>
    <p:sldId id="682" r:id="rId37"/>
    <p:sldId id="683" r:id="rId38"/>
    <p:sldId id="657" r:id="rId39"/>
    <p:sldId id="574" r:id="rId40"/>
    <p:sldId id="676" r:id="rId41"/>
    <p:sldId id="575" r:id="rId42"/>
    <p:sldId id="653" r:id="rId43"/>
    <p:sldId id="576" r:id="rId44"/>
    <p:sldId id="577" r:id="rId45"/>
    <p:sldId id="578" r:id="rId46"/>
    <p:sldId id="677" r:id="rId47"/>
    <p:sldId id="579" r:id="rId48"/>
    <p:sldId id="596" r:id="rId49"/>
    <p:sldId id="680" r:id="rId50"/>
    <p:sldId id="656" r:id="rId51"/>
    <p:sldId id="625" r:id="rId52"/>
    <p:sldId id="626" r:id="rId53"/>
    <p:sldId id="627" r:id="rId54"/>
    <p:sldId id="628" r:id="rId55"/>
    <p:sldId id="632" r:id="rId56"/>
    <p:sldId id="630" r:id="rId57"/>
    <p:sldId id="633" r:id="rId58"/>
    <p:sldId id="631" r:id="rId59"/>
    <p:sldId id="593" r:id="rId60"/>
  </p:sldIdLst>
  <p:sldSz cx="9144000" cy="6858000" type="screen4x3"/>
  <p:notesSz cx="7315200" cy="9601200"/>
  <p:custDataLst>
    <p:tags r:id="rId63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28">
          <p15:clr>
            <a:srgbClr val="A4A3A4"/>
          </p15:clr>
        </p15:guide>
        <p15:guide id="2" pos="56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990000"/>
    <a:srgbClr val="F7F5CD"/>
    <a:srgbClr val="000000"/>
    <a:srgbClr val="9D3E40"/>
    <a:srgbClr val="D5F1CF"/>
    <a:srgbClr val="F1C7C7"/>
    <a:srgbClr val="F6F5BD"/>
    <a:srgbClr val="EBAFAF"/>
    <a:srgbClr val="DB6F6F"/>
    <a:srgbClr val="E49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04" autoAdjust="0"/>
    <p:restoredTop sz="96071" autoAdjust="0"/>
  </p:normalViewPr>
  <p:slideViewPr>
    <p:cSldViewPr snapToObjects="1">
      <p:cViewPr>
        <p:scale>
          <a:sx n="90" d="100"/>
          <a:sy n="90" d="100"/>
        </p:scale>
        <p:origin x="4248" y="1360"/>
      </p:cViewPr>
      <p:guideLst>
        <p:guide orient="horz" pos="1728"/>
        <p:guide pos="56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tags" Target="tags/tag1.xml"/><Relationship Id="rId64" Type="http://schemas.openxmlformats.org/officeDocument/2006/relationships/presProps" Target="presProps.xml"/><Relationship Id="rId65" Type="http://schemas.openxmlformats.org/officeDocument/2006/relationships/viewProps" Target="viewProps.xml"/><Relationship Id="rId66" Type="http://schemas.openxmlformats.org/officeDocument/2006/relationships/theme" Target="theme/theme1.xml"/><Relationship Id="rId67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notesMaster" Target="notesMasters/notesMaster1.xml"/><Relationship Id="rId62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9206" y="0"/>
            <a:ext cx="3135994" cy="48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67" tIns="48283" rIns="96567" bIns="48283" numCol="1" anchor="t" anchorCtr="0" compatLnSpc="1">
            <a:prstTxWarp prst="textNoShape">
              <a:avLst/>
            </a:prstTxWarp>
          </a:bodyPr>
          <a:lstStyle>
            <a:lvl1pPr algn="r" defTabSz="96664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9206" y="9105162"/>
            <a:ext cx="3135994" cy="48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67" tIns="48283" rIns="96567" bIns="48283" numCol="1" anchor="b" anchorCtr="0" compatLnSpc="1">
            <a:prstTxWarp prst="textNoShape">
              <a:avLst/>
            </a:prstTxWarp>
          </a:bodyPr>
          <a:lstStyle>
            <a:lvl1pPr algn="r" defTabSz="966648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00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5966" cy="45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21956" y="0"/>
            <a:ext cx="3205966" cy="45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22375" y="687388"/>
            <a:ext cx="4883150" cy="36623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323" y="4578814"/>
            <a:ext cx="5343277" cy="4273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57627"/>
            <a:ext cx="3205966" cy="45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21956" y="9157627"/>
            <a:ext cx="3205966" cy="457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16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Resume here 7/28,</a:t>
            </a:r>
            <a:r>
              <a:rPr lang="en-US" baseline="0" dirty="0" smtClean="0"/>
              <a:t> re-export slides afterward</a:t>
            </a:r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361" y="4560220"/>
            <a:ext cx="5364480" cy="4319838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Close</a:t>
            </a:r>
            <a:r>
              <a:rPr lang="en-US" baseline="0" dirty="0" smtClean="0"/>
              <a:t> computers, etc.  Ask students to sketch out the code.</a:t>
            </a:r>
          </a:p>
          <a:p>
            <a:r>
              <a:rPr lang="en-US" baseline="0" dirty="0" smtClean="0"/>
              <a:t>Producer thread() { x = </a:t>
            </a:r>
            <a:r>
              <a:rPr lang="en-US" baseline="0" dirty="0" err="1" smtClean="0"/>
              <a:t>buf</a:t>
            </a:r>
            <a:r>
              <a:rPr lang="en-US" baseline="0" dirty="0" smtClean="0"/>
              <a:t>; … do stuff}</a:t>
            </a:r>
          </a:p>
          <a:p>
            <a:r>
              <a:rPr lang="en-US" baseline="0" dirty="0" smtClean="0"/>
              <a:t>Consumer thread() {do stuff … </a:t>
            </a:r>
            <a:r>
              <a:rPr lang="en-US" baseline="0" dirty="0" err="1" smtClean="0"/>
              <a:t>buf</a:t>
            </a:r>
            <a:r>
              <a:rPr lang="en-US" baseline="0" dirty="0" smtClean="0"/>
              <a:t> = x; }</a:t>
            </a:r>
          </a:p>
          <a:p>
            <a:endParaRPr lang="en-US" dirty="0" smtClean="0"/>
          </a:p>
          <a:p>
            <a:r>
              <a:rPr lang="en-US" dirty="0" smtClean="0"/>
              <a:t>P -&gt;</a:t>
            </a:r>
            <a:r>
              <a:rPr lang="en-US" baseline="0" dirty="0" smtClean="0"/>
              <a:t> Acquire / decrement</a:t>
            </a:r>
          </a:p>
          <a:p>
            <a:r>
              <a:rPr lang="en-US" baseline="0" dirty="0" smtClean="0"/>
              <a:t>V -&gt; Release / Increment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2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gi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873250"/>
          </a:xfrm>
        </p:spPr>
        <p:txBody>
          <a:bodyPr/>
          <a:lstStyle/>
          <a:p>
            <a:pPr marL="0" indent="0"/>
            <a:r>
              <a:rPr lang="en-US" dirty="0" smtClean="0"/>
              <a:t>Synchronization: Advanced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25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Nov. </a:t>
            </a:r>
            <a:r>
              <a:rPr lang="en-US" sz="2000" b="0" smtClean="0"/>
              <a:t>21, 2017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Instructor:</a:t>
            </a:r>
            <a:r>
              <a:rPr lang="en-US" dirty="0" smtClean="0"/>
              <a:t> </a:t>
            </a:r>
          </a:p>
          <a:p>
            <a:pPr lvl="0">
              <a:spcBef>
                <a:spcPts val="500"/>
              </a:spcBef>
              <a:buClrTx/>
              <a:buSzTx/>
              <a:defRPr/>
            </a:pPr>
            <a:r>
              <a:rPr lang="en-US" dirty="0" smtClean="0"/>
              <a:t>	Randy Bryant</a:t>
            </a:r>
            <a:endParaRPr lang="en-US" dirty="0">
              <a:solidFill>
                <a:srgbClr val="000000"/>
              </a:solidFill>
              <a:latin typeface="Calibri"/>
              <a:cs typeface="Calibri"/>
              <a:sym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466514" y="50276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Why 2 Semaphores for 1-Entry Buffer?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000125"/>
          </a:xfrm>
        </p:spPr>
        <p:txBody>
          <a:bodyPr/>
          <a:lstStyle/>
          <a:p>
            <a:r>
              <a:rPr lang="en-US" dirty="0" smtClean="0"/>
              <a:t>Consider multiple producers &amp; multiple consumers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Producers will contend with each to get </a:t>
            </a:r>
            <a:r>
              <a:rPr lang="en-US" dirty="0" smtClean="0">
                <a:latin typeface="Courier New"/>
                <a:cs typeface="Courier New"/>
              </a:rPr>
              <a:t>empty</a:t>
            </a:r>
          </a:p>
          <a:p>
            <a:r>
              <a:rPr lang="en-US" dirty="0" smtClean="0"/>
              <a:t>Consumers will contend with each other to get </a:t>
            </a:r>
            <a:r>
              <a:rPr lang="en-US" dirty="0" smtClean="0">
                <a:latin typeface="Courier New"/>
                <a:cs typeface="Courier New"/>
              </a:rPr>
              <a:t>full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247900" y="2174671"/>
            <a:ext cx="4610100" cy="1796587"/>
            <a:chOff x="2247900" y="2174671"/>
            <a:chExt cx="4610100" cy="1796587"/>
          </a:xfrm>
        </p:grpSpPr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3943350" y="2806264"/>
              <a:ext cx="121920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>
                  <a:latin typeface="+mn-lt"/>
                </a:rPr>
                <a:t>shared</a:t>
              </a:r>
            </a:p>
            <a:p>
              <a:pPr algn="ctr"/>
              <a:r>
                <a:rPr lang="en-US" sz="1800">
                  <a:latin typeface="+mn-lt"/>
                </a:rPr>
                <a:t>buffer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2247900" y="2174671"/>
              <a:ext cx="533400" cy="1796587"/>
              <a:chOff x="2247900" y="2207088"/>
              <a:chExt cx="533400" cy="1796587"/>
            </a:xfrm>
          </p:grpSpPr>
          <p:sp>
            <p:nvSpPr>
              <p:cNvPr id="26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P</a:t>
                </a:r>
                <a:r>
                  <a:rPr lang="en-US" sz="1800" baseline="-25000" dirty="0" smtClean="0">
                    <a:latin typeface="+mn-lt"/>
                  </a:rPr>
                  <a:t>1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35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err="1" smtClean="0">
                    <a:latin typeface="+mn-lt"/>
                  </a:rPr>
                  <a:t>P</a:t>
                </a:r>
                <a:r>
                  <a:rPr lang="en-US" sz="1800" baseline="-25000" dirty="0" err="1" smtClean="0">
                    <a:latin typeface="+mn-lt"/>
                  </a:rPr>
                  <a:t>n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6324600" y="2174671"/>
              <a:ext cx="533400" cy="1796587"/>
              <a:chOff x="2247900" y="2207088"/>
              <a:chExt cx="533400" cy="1796587"/>
            </a:xfrm>
          </p:grpSpPr>
          <p:sp>
            <p:nvSpPr>
              <p:cNvPr id="38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C</a:t>
                </a:r>
                <a:r>
                  <a:rPr lang="en-US" sz="1800" baseline="-25000" dirty="0" smtClean="0">
                    <a:latin typeface="+mn-lt"/>
                  </a:rPr>
                  <a:t>1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39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C</a:t>
                </a:r>
                <a:r>
                  <a:rPr lang="en-US" sz="1800" baseline="-25000" dirty="0" smtClean="0">
                    <a:latin typeface="+mn-lt"/>
                  </a:rPr>
                  <a:t>m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2781300" y="2438400"/>
              <a:ext cx="1162050" cy="1295400"/>
              <a:chOff x="2781300" y="2438400"/>
              <a:chExt cx="1162050" cy="1295400"/>
            </a:xfrm>
          </p:grpSpPr>
          <p:sp>
            <p:nvSpPr>
              <p:cNvPr id="28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2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3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45" name="Group 44"/>
            <p:cNvGrpSpPr/>
            <p:nvPr/>
          </p:nvGrpSpPr>
          <p:grpSpPr>
            <a:xfrm flipH="1">
              <a:off x="5162550" y="2514600"/>
              <a:ext cx="1162050" cy="1295400"/>
              <a:chOff x="2781300" y="2438400"/>
              <a:chExt cx="1162050" cy="1295400"/>
            </a:xfrm>
          </p:grpSpPr>
          <p:sp>
            <p:nvSpPr>
              <p:cNvPr id="46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7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48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6446162" y="5031700"/>
            <a:ext cx="2402190" cy="1140500"/>
            <a:chOff x="6446162" y="4082534"/>
            <a:chExt cx="2402190" cy="1140500"/>
          </a:xfrm>
        </p:grpSpPr>
        <p:sp>
          <p:nvSpPr>
            <p:cNvPr id="51" name="Text Box 4"/>
            <p:cNvSpPr txBox="1">
              <a:spLocks noChangeArrowheads="1"/>
            </p:cNvSpPr>
            <p:nvPr/>
          </p:nvSpPr>
          <p:spPr bwMode="auto">
            <a:xfrm>
              <a:off x="6455314" y="4484370"/>
              <a:ext cx="2393038" cy="738664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tIns="0" bIns="0" anchor="ctr">
              <a:spAutoFit/>
            </a:bodyPr>
            <a:lstStyle/>
            <a:p>
              <a:r>
                <a:rPr lang="en-US" sz="1600" dirty="0" smtClean="0">
                  <a:latin typeface="Courier New" pitchFamily="49" charset="0"/>
                </a:rPr>
                <a:t>P</a:t>
              </a:r>
              <a:r>
                <a:rPr lang="en-US" sz="1600" dirty="0">
                  <a:latin typeface="Courier New" pitchFamily="49" charset="0"/>
                </a:rPr>
                <a:t>(&amp;</a:t>
              </a:r>
              <a:r>
                <a:rPr lang="en-US" sz="1600" dirty="0" err="1">
                  <a:latin typeface="Courier New" pitchFamily="49" charset="0"/>
                </a:rPr>
                <a:t>shared.full</a:t>
              </a:r>
              <a:r>
                <a:rPr lang="en-US" sz="1600" dirty="0">
                  <a:latin typeface="Courier New" pitchFamily="49" charset="0"/>
                </a:rPr>
                <a:t>);</a:t>
              </a:r>
              <a:endParaRPr lang="en-US" sz="1600" dirty="0" smtClean="0">
                <a:latin typeface="Courier New" pitchFamily="49" charset="0"/>
              </a:endParaRPr>
            </a:p>
            <a:p>
              <a:r>
                <a:rPr lang="en-US" sz="1600" dirty="0" smtClean="0">
                  <a:latin typeface="Courier New" pitchFamily="49" charset="0"/>
                </a:rPr>
                <a:t>item </a:t>
              </a:r>
              <a:r>
                <a:rPr lang="en-US" sz="1600" dirty="0">
                  <a:latin typeface="Courier New" pitchFamily="49" charset="0"/>
                </a:rPr>
                <a:t>= </a:t>
              </a:r>
              <a:r>
                <a:rPr lang="en-US" sz="1600" dirty="0" err="1">
                  <a:latin typeface="Courier New" pitchFamily="49" charset="0"/>
                </a:rPr>
                <a:t>shared.buf</a:t>
              </a:r>
              <a:r>
                <a:rPr lang="en-US" sz="1600" dirty="0">
                  <a:latin typeface="Courier New" pitchFamily="49" charset="0"/>
                </a:rPr>
                <a:t>;</a:t>
              </a:r>
              <a:endParaRPr lang="en-US" sz="1600" dirty="0" smtClean="0">
                <a:latin typeface="Courier New" pitchFamily="49" charset="0"/>
              </a:endParaRPr>
            </a:p>
            <a:p>
              <a:r>
                <a:rPr lang="en-US" sz="1600" dirty="0" smtClean="0">
                  <a:latin typeface="Courier New" pitchFamily="49" charset="0"/>
                </a:rPr>
                <a:t>V</a:t>
              </a:r>
              <a:r>
                <a:rPr lang="en-US" sz="1600" dirty="0">
                  <a:latin typeface="Courier New" pitchFamily="49" charset="0"/>
                </a:rPr>
                <a:t>(&amp;</a:t>
              </a:r>
              <a:r>
                <a:rPr lang="en-US" sz="1600" dirty="0" err="1">
                  <a:latin typeface="Courier New" pitchFamily="49" charset="0"/>
                </a:rPr>
                <a:t>shared.empty</a:t>
              </a:r>
              <a:r>
                <a:rPr lang="en-US" sz="1600" dirty="0">
                  <a:latin typeface="Courier New" pitchFamily="49" charset="0"/>
                </a:rPr>
                <a:t>)</a:t>
              </a:r>
              <a:r>
                <a:rPr lang="en-US" sz="1600" dirty="0" smtClean="0">
                  <a:latin typeface="Courier New" pitchFamily="49" charset="0"/>
                </a:rPr>
                <a:t>;</a:t>
              </a:r>
              <a:endParaRPr lang="en-US" sz="1600" dirty="0">
                <a:latin typeface="Courier New" pitchFamily="49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446162" y="4082534"/>
              <a:ext cx="12490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Consumers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74060" y="5031700"/>
            <a:ext cx="2401018" cy="1133337"/>
            <a:chOff x="474060" y="4050268"/>
            <a:chExt cx="2401018" cy="1133337"/>
          </a:xfrm>
        </p:grpSpPr>
        <p:sp>
          <p:nvSpPr>
            <p:cNvPr id="50" name="Text Box 3"/>
            <p:cNvSpPr txBox="1">
              <a:spLocks noChangeArrowheads="1"/>
            </p:cNvSpPr>
            <p:nvPr/>
          </p:nvSpPr>
          <p:spPr bwMode="auto">
            <a:xfrm>
              <a:off x="474060" y="4444941"/>
              <a:ext cx="2401018" cy="738664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>
              <a:spAutoFit/>
            </a:bodyPr>
            <a:lstStyle/>
            <a:p>
              <a:r>
                <a:rPr lang="en-US" sz="1600" dirty="0" smtClean="0">
                  <a:latin typeface="Courier New" pitchFamily="49" charset="0"/>
                </a:rPr>
                <a:t>P</a:t>
              </a:r>
              <a:r>
                <a:rPr lang="en-US" sz="1600" dirty="0">
                  <a:latin typeface="Courier New" pitchFamily="49" charset="0"/>
                </a:rPr>
                <a:t>(&amp;</a:t>
              </a:r>
              <a:r>
                <a:rPr lang="en-US" sz="1600" dirty="0" err="1">
                  <a:latin typeface="Courier New" pitchFamily="49" charset="0"/>
                </a:rPr>
                <a:t>shared.empty</a:t>
              </a:r>
              <a:r>
                <a:rPr lang="en-US" sz="1600" dirty="0">
                  <a:latin typeface="Courier New" pitchFamily="49" charset="0"/>
                </a:rPr>
                <a:t>);</a:t>
              </a:r>
              <a:endParaRPr lang="en-US" sz="1600" dirty="0" smtClean="0">
                <a:latin typeface="Courier New" pitchFamily="49" charset="0"/>
              </a:endParaRPr>
            </a:p>
            <a:p>
              <a:r>
                <a:rPr lang="en-US" sz="1600" dirty="0" err="1" smtClean="0">
                  <a:latin typeface="Courier New" pitchFamily="49" charset="0"/>
                </a:rPr>
                <a:t>shared.buf</a:t>
              </a:r>
              <a:r>
                <a:rPr lang="en-US" sz="1600" dirty="0" smtClean="0">
                  <a:latin typeface="Courier New" pitchFamily="49" charset="0"/>
                </a:rPr>
                <a:t> </a:t>
              </a:r>
              <a:r>
                <a:rPr lang="en-US" sz="1600" dirty="0">
                  <a:latin typeface="Courier New" pitchFamily="49" charset="0"/>
                </a:rPr>
                <a:t>= item;</a:t>
              </a:r>
              <a:endParaRPr lang="en-US" sz="1600" dirty="0" smtClean="0">
                <a:latin typeface="Courier New" pitchFamily="49" charset="0"/>
              </a:endParaRPr>
            </a:p>
            <a:p>
              <a:r>
                <a:rPr lang="en-US" sz="1600" dirty="0" smtClean="0">
                  <a:latin typeface="Courier New" pitchFamily="49" charset="0"/>
                </a:rPr>
                <a:t>V</a:t>
              </a:r>
              <a:r>
                <a:rPr lang="en-US" sz="1600" dirty="0">
                  <a:latin typeface="Courier New" pitchFamily="49" charset="0"/>
                </a:rPr>
                <a:t>(&amp;</a:t>
              </a:r>
              <a:r>
                <a:rPr lang="en-US" sz="1600" dirty="0" err="1">
                  <a:latin typeface="Courier New" pitchFamily="49" charset="0"/>
                </a:rPr>
                <a:t>shared.full</a:t>
              </a:r>
              <a:r>
                <a:rPr lang="en-US" sz="1600" dirty="0">
                  <a:latin typeface="Courier New" pitchFamily="49" charset="0"/>
                </a:rPr>
                <a:t>)</a:t>
              </a:r>
              <a:r>
                <a:rPr lang="en-US" sz="1600" dirty="0" smtClean="0">
                  <a:latin typeface="Courier New" pitchFamily="49" charset="0"/>
                </a:rPr>
                <a:t>;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74060" y="4050268"/>
              <a:ext cx="11483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Producers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257800" y="5257800"/>
            <a:ext cx="985071" cy="738664"/>
            <a:chOff x="3943350" y="4859050"/>
            <a:chExt cx="985071" cy="738664"/>
          </a:xfrm>
        </p:grpSpPr>
        <p:sp>
          <p:nvSpPr>
            <p:cNvPr id="57" name="TextBox 56"/>
            <p:cNvSpPr txBox="1"/>
            <p:nvPr/>
          </p:nvSpPr>
          <p:spPr>
            <a:xfrm>
              <a:off x="4014020" y="5228382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Courier New"/>
                  <a:cs typeface="Courier New"/>
                </a:rPr>
                <a:t>  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943350" y="4859050"/>
              <a:ext cx="738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full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053529" y="5257800"/>
            <a:ext cx="985071" cy="738664"/>
            <a:chOff x="3943350" y="5615512"/>
            <a:chExt cx="985071" cy="738664"/>
          </a:xfrm>
        </p:grpSpPr>
        <p:sp>
          <p:nvSpPr>
            <p:cNvPr id="59" name="TextBox 58"/>
            <p:cNvSpPr txBox="1"/>
            <p:nvPr/>
          </p:nvSpPr>
          <p:spPr>
            <a:xfrm>
              <a:off x="4014020" y="5984844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Courier New"/>
                  <a:cs typeface="Courier New"/>
                </a:rPr>
                <a:t> 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43350" y="5615512"/>
              <a:ext cx="8772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empty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82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Producer-Consumer on an </a:t>
            </a:r>
            <a:r>
              <a:rPr lang="en-US" i="1" dirty="0" err="1" smtClean="0"/>
              <a:t>n</a:t>
            </a:r>
            <a:r>
              <a:rPr lang="en-US" dirty="0" smtClean="0"/>
              <a:t>-element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213725" cy="1076325"/>
          </a:xfrm>
        </p:spPr>
        <p:txBody>
          <a:bodyPr/>
          <a:lstStyle/>
          <a:p>
            <a:r>
              <a:rPr lang="en-US" dirty="0" smtClean="0"/>
              <a:t>Implemented using a shared buffer package called </a:t>
            </a:r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/>
              <a:t>. 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889138" y="1586871"/>
            <a:ext cx="4610100" cy="1830034"/>
            <a:chOff x="2247900" y="2141224"/>
            <a:chExt cx="4610100" cy="1830034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943350" y="280626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247900" y="2174671"/>
              <a:ext cx="533400" cy="1796587"/>
              <a:chOff x="2247900" y="2207088"/>
              <a:chExt cx="533400" cy="1796587"/>
            </a:xfrm>
          </p:grpSpPr>
          <p:sp>
            <p:nvSpPr>
              <p:cNvPr id="19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P</a:t>
                </a:r>
                <a:r>
                  <a:rPr lang="en-US" sz="1800" baseline="-25000" dirty="0" smtClean="0">
                    <a:latin typeface="+mn-lt"/>
                  </a:rPr>
                  <a:t>1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0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err="1" smtClean="0">
                    <a:latin typeface="+mn-lt"/>
                  </a:rPr>
                  <a:t>P</a:t>
                </a:r>
                <a:r>
                  <a:rPr lang="en-US" sz="1800" baseline="-25000" dirty="0" err="1" smtClean="0">
                    <a:latin typeface="+mn-lt"/>
                  </a:rPr>
                  <a:t>n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324600" y="2174671"/>
              <a:ext cx="533400" cy="1796587"/>
              <a:chOff x="2247900" y="2207088"/>
              <a:chExt cx="533400" cy="1796587"/>
            </a:xfrm>
          </p:grpSpPr>
          <p:sp>
            <p:nvSpPr>
              <p:cNvPr id="16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C</a:t>
                </a:r>
                <a:r>
                  <a:rPr lang="en-US" sz="1800" baseline="-25000" dirty="0" smtClean="0">
                    <a:latin typeface="+mn-lt"/>
                  </a:rPr>
                  <a:t>1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17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C</a:t>
                </a:r>
                <a:r>
                  <a:rPr lang="en-US" sz="1800" baseline="-25000" dirty="0" smtClean="0">
                    <a:latin typeface="+mn-lt"/>
                  </a:rPr>
                  <a:t>m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781300" y="2438400"/>
              <a:ext cx="1162050" cy="1295400"/>
              <a:chOff x="2781300" y="2438400"/>
              <a:chExt cx="1162050" cy="1295400"/>
            </a:xfrm>
          </p:grpSpPr>
          <p:sp>
            <p:nvSpPr>
              <p:cNvPr id="13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4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flipH="1">
              <a:off x="5162550" y="2514600"/>
              <a:ext cx="1162050" cy="1295400"/>
              <a:chOff x="2781300" y="2438400"/>
              <a:chExt cx="1162050" cy="1295400"/>
            </a:xfrm>
          </p:grpSpPr>
          <p:sp>
            <p:nvSpPr>
              <p:cNvPr id="10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1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22" name="Text Box 6"/>
            <p:cNvSpPr txBox="1">
              <a:spLocks noChangeArrowheads="1"/>
            </p:cNvSpPr>
            <p:nvPr/>
          </p:nvSpPr>
          <p:spPr bwMode="auto">
            <a:xfrm>
              <a:off x="4191000" y="280560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4895850" y="280428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191000" y="2953435"/>
              <a:ext cx="921662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2000" dirty="0" smtClean="0">
                  <a:latin typeface="Wingdings"/>
                  <a:ea typeface="Wingdings"/>
                  <a:cs typeface="Wingdings"/>
                  <a:sym typeface="Wingdings"/>
                </a:rPr>
                <a:t></a:t>
              </a:r>
              <a:endParaRPr lang="en-US" sz="2000" dirty="0">
                <a:latin typeface="Calibri" pitchFamily="34" charset="0"/>
              </a:endParaRPr>
            </a:p>
          </p:txBody>
        </p:sp>
        <p:sp>
          <p:nvSpPr>
            <p:cNvPr id="26" name="Text Box 6"/>
            <p:cNvSpPr txBox="1">
              <a:spLocks noChangeArrowheads="1"/>
            </p:cNvSpPr>
            <p:nvPr/>
          </p:nvSpPr>
          <p:spPr bwMode="auto">
            <a:xfrm>
              <a:off x="3943350" y="2804284"/>
              <a:ext cx="1200150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76600" y="2141224"/>
              <a:ext cx="2738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Between 0 and n elements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024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Circular Buffer (n = 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71601"/>
            <a:ext cx="8213725" cy="4962524"/>
          </a:xfrm>
        </p:spPr>
        <p:txBody>
          <a:bodyPr/>
          <a:lstStyle/>
          <a:p>
            <a:r>
              <a:rPr lang="en-US" dirty="0" smtClean="0"/>
              <a:t>Store elements in array of size n</a:t>
            </a:r>
          </a:p>
          <a:p>
            <a:r>
              <a:rPr lang="en-US" dirty="0" smtClean="0"/>
              <a:t>items</a:t>
            </a:r>
            <a:r>
              <a:rPr lang="en-US" dirty="0"/>
              <a:t>: number of elements in </a:t>
            </a:r>
            <a:r>
              <a:rPr lang="en-US" dirty="0" smtClean="0"/>
              <a:t>buffer</a:t>
            </a:r>
          </a:p>
          <a:p>
            <a:r>
              <a:rPr lang="en-US" dirty="0" smtClean="0"/>
              <a:t>Empty buffer:</a:t>
            </a:r>
          </a:p>
          <a:p>
            <a:pPr lvl="1"/>
            <a:r>
              <a:rPr lang="en-US" dirty="0" smtClean="0"/>
              <a:t>front = rear</a:t>
            </a:r>
          </a:p>
          <a:p>
            <a:r>
              <a:rPr lang="en-US" dirty="0" smtClean="0"/>
              <a:t>Nonempty buffer</a:t>
            </a:r>
          </a:p>
          <a:p>
            <a:pPr lvl="1"/>
            <a:r>
              <a:rPr lang="en-US" dirty="0" smtClean="0"/>
              <a:t>rear: index of most recently inserted element</a:t>
            </a:r>
          </a:p>
          <a:p>
            <a:pPr lvl="1"/>
            <a:r>
              <a:rPr lang="en-US" dirty="0" smtClean="0"/>
              <a:t>front: </a:t>
            </a:r>
            <a:r>
              <a:rPr lang="en-US" dirty="0" smtClean="0"/>
              <a:t>(index </a:t>
            </a:r>
            <a:r>
              <a:rPr lang="en-US" dirty="0" smtClean="0"/>
              <a:t>of next element to remove – </a:t>
            </a:r>
            <a:r>
              <a:rPr lang="en-US" dirty="0" smtClean="0"/>
              <a:t>1) mod n</a:t>
            </a:r>
            <a:endParaRPr lang="en-US" dirty="0" smtClean="0"/>
          </a:p>
          <a:p>
            <a:r>
              <a:rPr lang="en-US" dirty="0" smtClean="0"/>
              <a:t>Initially:</a:t>
            </a:r>
            <a:endParaRPr lang="en-US" dirty="0"/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2598280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6500608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6067016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5633424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5199832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4766240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4" name="Text Box 6"/>
          <p:cNvSpPr txBox="1">
            <a:spLocks noChangeArrowheads="1"/>
          </p:cNvSpPr>
          <p:nvPr/>
        </p:nvSpPr>
        <p:spPr bwMode="auto">
          <a:xfrm>
            <a:off x="4332648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7" name="Text Box 6"/>
          <p:cNvSpPr txBox="1">
            <a:spLocks noChangeArrowheads="1"/>
          </p:cNvSpPr>
          <p:nvPr/>
        </p:nvSpPr>
        <p:spPr bwMode="auto">
          <a:xfrm>
            <a:off x="3899056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3465464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3031872" y="523802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762000" y="4876800"/>
            <a:ext cx="1447800" cy="914400"/>
            <a:chOff x="2438400" y="3429000"/>
            <a:chExt cx="1447800" cy="914400"/>
          </a:xfrm>
        </p:grpSpPr>
        <p:sp>
          <p:nvSpPr>
            <p:cNvPr id="70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items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1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rear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3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4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front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5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590800" y="4800600"/>
            <a:ext cx="4343400" cy="361221"/>
            <a:chOff x="2590800" y="5562599"/>
            <a:chExt cx="4343400" cy="361221"/>
          </a:xfrm>
        </p:grpSpPr>
        <p:sp>
          <p:nvSpPr>
            <p:cNvPr id="66" name="Text Box 6"/>
            <p:cNvSpPr txBox="1">
              <a:spLocks noChangeArrowheads="1"/>
            </p:cNvSpPr>
            <p:nvPr/>
          </p:nvSpPr>
          <p:spPr bwMode="auto">
            <a:xfrm>
              <a:off x="605953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8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7" name="Text Box 6"/>
            <p:cNvSpPr txBox="1">
              <a:spLocks noChangeArrowheads="1"/>
            </p:cNvSpPr>
            <p:nvPr/>
          </p:nvSpPr>
          <p:spPr bwMode="auto">
            <a:xfrm>
              <a:off x="562594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7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8" name="Text Box 6"/>
            <p:cNvSpPr txBox="1">
              <a:spLocks noChangeArrowheads="1"/>
            </p:cNvSpPr>
            <p:nvPr/>
          </p:nvSpPr>
          <p:spPr bwMode="auto">
            <a:xfrm>
              <a:off x="519235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6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9" name="Text Box 6"/>
            <p:cNvSpPr txBox="1">
              <a:spLocks noChangeArrowheads="1"/>
            </p:cNvSpPr>
            <p:nvPr/>
          </p:nvSpPr>
          <p:spPr bwMode="auto">
            <a:xfrm>
              <a:off x="475876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5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8" name="Text Box 6"/>
            <p:cNvSpPr txBox="1">
              <a:spLocks noChangeArrowheads="1"/>
            </p:cNvSpPr>
            <p:nvPr/>
          </p:nvSpPr>
          <p:spPr bwMode="auto">
            <a:xfrm>
              <a:off x="4325168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4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9" name="Text Box 6"/>
            <p:cNvSpPr txBox="1">
              <a:spLocks noChangeArrowheads="1"/>
            </p:cNvSpPr>
            <p:nvPr/>
          </p:nvSpPr>
          <p:spPr bwMode="auto">
            <a:xfrm>
              <a:off x="389157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3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0" name="Text Box 6"/>
            <p:cNvSpPr txBox="1">
              <a:spLocks noChangeArrowheads="1"/>
            </p:cNvSpPr>
            <p:nvPr/>
          </p:nvSpPr>
          <p:spPr bwMode="auto">
            <a:xfrm>
              <a:off x="345798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2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1" name="Text Box 6"/>
            <p:cNvSpPr txBox="1">
              <a:spLocks noChangeArrowheads="1"/>
            </p:cNvSpPr>
            <p:nvPr/>
          </p:nvSpPr>
          <p:spPr bwMode="auto">
            <a:xfrm>
              <a:off x="6500608" y="5562600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9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auto">
            <a:xfrm>
              <a:off x="302439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1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3" name="Text Box 6"/>
            <p:cNvSpPr txBox="1">
              <a:spLocks noChangeArrowheads="1"/>
            </p:cNvSpPr>
            <p:nvPr/>
          </p:nvSpPr>
          <p:spPr bwMode="auto">
            <a:xfrm>
              <a:off x="259080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021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Circular Buffer Operation (n = 10)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43000"/>
            <a:ext cx="8213725" cy="457199"/>
          </a:xfrm>
        </p:spPr>
        <p:txBody>
          <a:bodyPr/>
          <a:lstStyle/>
          <a:p>
            <a:r>
              <a:rPr lang="en-US" dirty="0" smtClean="0"/>
              <a:t>Insert 7 elements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Remove 5 elements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Insert 6 elements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Remove 8 elements</a:t>
            </a:r>
            <a:endParaRPr lang="en-US" dirty="0"/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2598280" y="19614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6500608" y="1961419"/>
            <a:ext cx="433592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2" name="Text Box 6"/>
          <p:cNvSpPr txBox="1">
            <a:spLocks noChangeArrowheads="1"/>
          </p:cNvSpPr>
          <p:nvPr/>
        </p:nvSpPr>
        <p:spPr bwMode="auto">
          <a:xfrm>
            <a:off x="6067016" y="1961419"/>
            <a:ext cx="433592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5633424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8" name="Text Box 6"/>
          <p:cNvSpPr txBox="1">
            <a:spLocks noChangeArrowheads="1"/>
          </p:cNvSpPr>
          <p:nvPr/>
        </p:nvSpPr>
        <p:spPr bwMode="auto">
          <a:xfrm>
            <a:off x="5199832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1" name="Text Box 6"/>
          <p:cNvSpPr txBox="1">
            <a:spLocks noChangeArrowheads="1"/>
          </p:cNvSpPr>
          <p:nvPr/>
        </p:nvSpPr>
        <p:spPr bwMode="auto">
          <a:xfrm>
            <a:off x="4766240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4" name="Text Box 6"/>
          <p:cNvSpPr txBox="1">
            <a:spLocks noChangeArrowheads="1"/>
          </p:cNvSpPr>
          <p:nvPr/>
        </p:nvSpPr>
        <p:spPr bwMode="auto">
          <a:xfrm>
            <a:off x="4332648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7" name="Text Box 6"/>
          <p:cNvSpPr txBox="1">
            <a:spLocks noChangeArrowheads="1"/>
          </p:cNvSpPr>
          <p:nvPr/>
        </p:nvSpPr>
        <p:spPr bwMode="auto">
          <a:xfrm>
            <a:off x="3899056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0" name="Text Box 6"/>
          <p:cNvSpPr txBox="1">
            <a:spLocks noChangeArrowheads="1"/>
          </p:cNvSpPr>
          <p:nvPr/>
        </p:nvSpPr>
        <p:spPr bwMode="auto">
          <a:xfrm>
            <a:off x="3465464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3" name="Text Box 6"/>
          <p:cNvSpPr txBox="1">
            <a:spLocks noChangeArrowheads="1"/>
          </p:cNvSpPr>
          <p:nvPr/>
        </p:nvSpPr>
        <p:spPr bwMode="auto">
          <a:xfrm>
            <a:off x="3031872" y="19614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762000" y="1600199"/>
            <a:ext cx="1447800" cy="914400"/>
            <a:chOff x="2438400" y="3429000"/>
            <a:chExt cx="1447800" cy="914400"/>
          </a:xfrm>
        </p:grpSpPr>
        <p:sp>
          <p:nvSpPr>
            <p:cNvPr id="70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items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1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7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2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rear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3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7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4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front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5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</p:grpSp>
      <p:sp>
        <p:nvSpPr>
          <p:cNvPr id="66" name="Text Box 6"/>
          <p:cNvSpPr txBox="1">
            <a:spLocks noChangeArrowheads="1"/>
          </p:cNvSpPr>
          <p:nvPr/>
        </p:nvSpPr>
        <p:spPr bwMode="auto">
          <a:xfrm>
            <a:off x="2598280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68" name="Text Box 6"/>
          <p:cNvSpPr txBox="1">
            <a:spLocks noChangeArrowheads="1"/>
          </p:cNvSpPr>
          <p:nvPr/>
        </p:nvSpPr>
        <p:spPr bwMode="auto">
          <a:xfrm>
            <a:off x="6500608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78" name="Text Box 6"/>
          <p:cNvSpPr txBox="1">
            <a:spLocks noChangeArrowheads="1"/>
          </p:cNvSpPr>
          <p:nvPr/>
        </p:nvSpPr>
        <p:spPr bwMode="auto">
          <a:xfrm>
            <a:off x="6067016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0" name="Text Box 6"/>
          <p:cNvSpPr txBox="1">
            <a:spLocks noChangeArrowheads="1"/>
          </p:cNvSpPr>
          <p:nvPr/>
        </p:nvSpPr>
        <p:spPr bwMode="auto">
          <a:xfrm>
            <a:off x="5633424" y="32568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2" name="Text Box 6"/>
          <p:cNvSpPr txBox="1">
            <a:spLocks noChangeArrowheads="1"/>
          </p:cNvSpPr>
          <p:nvPr/>
        </p:nvSpPr>
        <p:spPr bwMode="auto">
          <a:xfrm>
            <a:off x="5199832" y="3256819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4" name="Text Box 6"/>
          <p:cNvSpPr txBox="1">
            <a:spLocks noChangeArrowheads="1"/>
          </p:cNvSpPr>
          <p:nvPr/>
        </p:nvSpPr>
        <p:spPr bwMode="auto">
          <a:xfrm>
            <a:off x="4766240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6" name="Text Box 6"/>
          <p:cNvSpPr txBox="1">
            <a:spLocks noChangeArrowheads="1"/>
          </p:cNvSpPr>
          <p:nvPr/>
        </p:nvSpPr>
        <p:spPr bwMode="auto">
          <a:xfrm>
            <a:off x="4332648" y="3256819"/>
            <a:ext cx="433592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88" name="Text Box 6"/>
          <p:cNvSpPr txBox="1">
            <a:spLocks noChangeArrowheads="1"/>
          </p:cNvSpPr>
          <p:nvPr/>
        </p:nvSpPr>
        <p:spPr bwMode="auto">
          <a:xfrm>
            <a:off x="3899056" y="3256819"/>
            <a:ext cx="433592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91" name="Text Box 6"/>
          <p:cNvSpPr txBox="1">
            <a:spLocks noChangeArrowheads="1"/>
          </p:cNvSpPr>
          <p:nvPr/>
        </p:nvSpPr>
        <p:spPr bwMode="auto">
          <a:xfrm>
            <a:off x="3465464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94" name="Text Box 6"/>
          <p:cNvSpPr txBox="1">
            <a:spLocks noChangeArrowheads="1"/>
          </p:cNvSpPr>
          <p:nvPr/>
        </p:nvSpPr>
        <p:spPr bwMode="auto">
          <a:xfrm>
            <a:off x="3031872" y="3256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762000" y="2895599"/>
            <a:ext cx="1447800" cy="914400"/>
            <a:chOff x="2438400" y="3429000"/>
            <a:chExt cx="1447800" cy="914400"/>
          </a:xfrm>
        </p:grpSpPr>
        <p:sp>
          <p:nvSpPr>
            <p:cNvPr id="97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items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98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2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99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rear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00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7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01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front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02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5</a:t>
              </a:r>
              <a:endParaRPr lang="en-US" sz="1800" dirty="0">
                <a:latin typeface="+mn-lt"/>
              </a:endParaRPr>
            </a:p>
          </p:txBody>
        </p:sp>
      </p:grpSp>
      <p:sp>
        <p:nvSpPr>
          <p:cNvPr id="106" name="Text Box 6"/>
          <p:cNvSpPr txBox="1">
            <a:spLocks noChangeArrowheads="1"/>
          </p:cNvSpPr>
          <p:nvPr/>
        </p:nvSpPr>
        <p:spPr bwMode="auto">
          <a:xfrm>
            <a:off x="6500608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08" name="Text Box 6"/>
          <p:cNvSpPr txBox="1">
            <a:spLocks noChangeArrowheads="1"/>
          </p:cNvSpPr>
          <p:nvPr/>
        </p:nvSpPr>
        <p:spPr bwMode="auto">
          <a:xfrm>
            <a:off x="6067016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0" name="Text Box 6"/>
          <p:cNvSpPr txBox="1">
            <a:spLocks noChangeArrowheads="1"/>
          </p:cNvSpPr>
          <p:nvPr/>
        </p:nvSpPr>
        <p:spPr bwMode="auto">
          <a:xfrm>
            <a:off x="5633424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2" name="Text Box 6"/>
          <p:cNvSpPr txBox="1">
            <a:spLocks noChangeArrowheads="1"/>
          </p:cNvSpPr>
          <p:nvPr/>
        </p:nvSpPr>
        <p:spPr bwMode="auto">
          <a:xfrm>
            <a:off x="5199832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4" name="Text Box 6"/>
          <p:cNvSpPr txBox="1">
            <a:spLocks noChangeArrowheads="1"/>
          </p:cNvSpPr>
          <p:nvPr/>
        </p:nvSpPr>
        <p:spPr bwMode="auto">
          <a:xfrm>
            <a:off x="4766240" y="4572000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6" name="Text Box 6"/>
          <p:cNvSpPr txBox="1">
            <a:spLocks noChangeArrowheads="1"/>
          </p:cNvSpPr>
          <p:nvPr/>
        </p:nvSpPr>
        <p:spPr bwMode="auto">
          <a:xfrm>
            <a:off x="4343400" y="4572000"/>
            <a:ext cx="433592" cy="533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18" name="Text Box 6"/>
          <p:cNvSpPr txBox="1">
            <a:spLocks noChangeArrowheads="1"/>
          </p:cNvSpPr>
          <p:nvPr/>
        </p:nvSpPr>
        <p:spPr bwMode="auto">
          <a:xfrm>
            <a:off x="3899056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04" name="Text Box 6"/>
          <p:cNvSpPr txBox="1">
            <a:spLocks noChangeArrowheads="1"/>
          </p:cNvSpPr>
          <p:nvPr/>
        </p:nvSpPr>
        <p:spPr bwMode="auto">
          <a:xfrm>
            <a:off x="2598280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21" name="Text Box 6"/>
          <p:cNvSpPr txBox="1">
            <a:spLocks noChangeArrowheads="1"/>
          </p:cNvSpPr>
          <p:nvPr/>
        </p:nvSpPr>
        <p:spPr bwMode="auto">
          <a:xfrm>
            <a:off x="3465464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24" name="Text Box 6"/>
          <p:cNvSpPr txBox="1">
            <a:spLocks noChangeArrowheads="1"/>
          </p:cNvSpPr>
          <p:nvPr/>
        </p:nvSpPr>
        <p:spPr bwMode="auto">
          <a:xfrm>
            <a:off x="3031872" y="4572000"/>
            <a:ext cx="433592" cy="533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grpSp>
        <p:nvGrpSpPr>
          <p:cNvPr id="126" name="Group 125"/>
          <p:cNvGrpSpPr/>
          <p:nvPr/>
        </p:nvGrpSpPr>
        <p:grpSpPr>
          <a:xfrm>
            <a:off x="762000" y="4190999"/>
            <a:ext cx="1447800" cy="914400"/>
            <a:chOff x="2438400" y="3429000"/>
            <a:chExt cx="1447800" cy="914400"/>
          </a:xfrm>
        </p:grpSpPr>
        <p:sp>
          <p:nvSpPr>
            <p:cNvPr id="127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items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28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8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29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rear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30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3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31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front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32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5</a:t>
              </a:r>
              <a:endParaRPr lang="en-US" sz="1800" dirty="0">
                <a:latin typeface="+mn-lt"/>
              </a:endParaRPr>
            </a:p>
          </p:txBody>
        </p:sp>
      </p:grpSp>
      <p:sp>
        <p:nvSpPr>
          <p:cNvPr id="133" name="Text Box 6"/>
          <p:cNvSpPr txBox="1">
            <a:spLocks noChangeArrowheads="1"/>
          </p:cNvSpPr>
          <p:nvPr/>
        </p:nvSpPr>
        <p:spPr bwMode="auto">
          <a:xfrm>
            <a:off x="6500608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35" name="Text Box 6"/>
          <p:cNvSpPr txBox="1">
            <a:spLocks noChangeArrowheads="1"/>
          </p:cNvSpPr>
          <p:nvPr/>
        </p:nvSpPr>
        <p:spPr bwMode="auto">
          <a:xfrm>
            <a:off x="6067016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37" name="Text Box 6"/>
          <p:cNvSpPr txBox="1">
            <a:spLocks noChangeArrowheads="1"/>
          </p:cNvSpPr>
          <p:nvPr/>
        </p:nvSpPr>
        <p:spPr bwMode="auto">
          <a:xfrm>
            <a:off x="5633424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39" name="Text Box 6"/>
          <p:cNvSpPr txBox="1">
            <a:spLocks noChangeArrowheads="1"/>
          </p:cNvSpPr>
          <p:nvPr/>
        </p:nvSpPr>
        <p:spPr bwMode="auto">
          <a:xfrm>
            <a:off x="5199832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1" name="Text Box 6"/>
          <p:cNvSpPr txBox="1">
            <a:spLocks noChangeArrowheads="1"/>
          </p:cNvSpPr>
          <p:nvPr/>
        </p:nvSpPr>
        <p:spPr bwMode="auto">
          <a:xfrm>
            <a:off x="4766240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3" name="Text Box 6"/>
          <p:cNvSpPr txBox="1">
            <a:spLocks noChangeArrowheads="1"/>
          </p:cNvSpPr>
          <p:nvPr/>
        </p:nvSpPr>
        <p:spPr bwMode="auto">
          <a:xfrm>
            <a:off x="4332648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5" name="Text Box 6"/>
          <p:cNvSpPr txBox="1">
            <a:spLocks noChangeArrowheads="1"/>
          </p:cNvSpPr>
          <p:nvPr/>
        </p:nvSpPr>
        <p:spPr bwMode="auto">
          <a:xfrm>
            <a:off x="3899056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7" name="Text Box 6"/>
          <p:cNvSpPr txBox="1">
            <a:spLocks noChangeArrowheads="1"/>
          </p:cNvSpPr>
          <p:nvPr/>
        </p:nvSpPr>
        <p:spPr bwMode="auto">
          <a:xfrm>
            <a:off x="2598280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49" name="Text Box 6"/>
          <p:cNvSpPr txBox="1">
            <a:spLocks noChangeArrowheads="1"/>
          </p:cNvSpPr>
          <p:nvPr/>
        </p:nvSpPr>
        <p:spPr bwMode="auto">
          <a:xfrm>
            <a:off x="3465464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151" name="Text Box 6"/>
          <p:cNvSpPr txBox="1">
            <a:spLocks noChangeArrowheads="1"/>
          </p:cNvSpPr>
          <p:nvPr/>
        </p:nvSpPr>
        <p:spPr bwMode="auto">
          <a:xfrm>
            <a:off x="3031872" y="5923819"/>
            <a:ext cx="433592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grpSp>
        <p:nvGrpSpPr>
          <p:cNvPr id="153" name="Group 152"/>
          <p:cNvGrpSpPr/>
          <p:nvPr/>
        </p:nvGrpSpPr>
        <p:grpSpPr>
          <a:xfrm>
            <a:off x="762000" y="5562599"/>
            <a:ext cx="1447800" cy="914400"/>
            <a:chOff x="2438400" y="3429000"/>
            <a:chExt cx="1447800" cy="914400"/>
          </a:xfrm>
        </p:grpSpPr>
        <p:sp>
          <p:nvSpPr>
            <p:cNvPr id="154" name="Text Box 6"/>
            <p:cNvSpPr txBox="1">
              <a:spLocks noChangeArrowheads="1"/>
            </p:cNvSpPr>
            <p:nvPr/>
          </p:nvSpPr>
          <p:spPr bwMode="auto">
            <a:xfrm>
              <a:off x="2438400" y="40386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items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55" name="Text Box 6"/>
            <p:cNvSpPr txBox="1">
              <a:spLocks noChangeArrowheads="1"/>
            </p:cNvSpPr>
            <p:nvPr/>
          </p:nvSpPr>
          <p:spPr bwMode="auto">
            <a:xfrm>
              <a:off x="3333750" y="40386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56" name="Text Box 6"/>
            <p:cNvSpPr txBox="1">
              <a:spLocks noChangeArrowheads="1"/>
            </p:cNvSpPr>
            <p:nvPr/>
          </p:nvSpPr>
          <p:spPr bwMode="auto">
            <a:xfrm>
              <a:off x="2438400" y="37338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rear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57" name="Text Box 6"/>
            <p:cNvSpPr txBox="1">
              <a:spLocks noChangeArrowheads="1"/>
            </p:cNvSpPr>
            <p:nvPr/>
          </p:nvSpPr>
          <p:spPr bwMode="auto">
            <a:xfrm>
              <a:off x="3333750" y="37338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3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58" name="Text Box 6"/>
            <p:cNvSpPr txBox="1">
              <a:spLocks noChangeArrowheads="1"/>
            </p:cNvSpPr>
            <p:nvPr/>
          </p:nvSpPr>
          <p:spPr bwMode="auto">
            <a:xfrm>
              <a:off x="2438400" y="3429000"/>
              <a:ext cx="895350" cy="3048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front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59" name="Text Box 6"/>
            <p:cNvSpPr txBox="1">
              <a:spLocks noChangeArrowheads="1"/>
            </p:cNvSpPr>
            <p:nvPr/>
          </p:nvSpPr>
          <p:spPr bwMode="auto">
            <a:xfrm>
              <a:off x="3333750" y="3429000"/>
              <a:ext cx="552450" cy="3048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r"/>
              <a:r>
                <a:rPr lang="en-US" sz="1800" dirty="0" smtClean="0">
                  <a:latin typeface="+mn-lt"/>
                </a:rPr>
                <a:t>3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180" name="Group 179"/>
          <p:cNvGrpSpPr/>
          <p:nvPr/>
        </p:nvGrpSpPr>
        <p:grpSpPr>
          <a:xfrm>
            <a:off x="2590800" y="1543779"/>
            <a:ext cx="4343400" cy="361221"/>
            <a:chOff x="2590800" y="5562599"/>
            <a:chExt cx="4343400" cy="361221"/>
          </a:xfrm>
        </p:grpSpPr>
        <p:sp>
          <p:nvSpPr>
            <p:cNvPr id="181" name="Text Box 6"/>
            <p:cNvSpPr txBox="1">
              <a:spLocks noChangeArrowheads="1"/>
            </p:cNvSpPr>
            <p:nvPr/>
          </p:nvSpPr>
          <p:spPr bwMode="auto">
            <a:xfrm>
              <a:off x="605953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8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82" name="Text Box 6"/>
            <p:cNvSpPr txBox="1">
              <a:spLocks noChangeArrowheads="1"/>
            </p:cNvSpPr>
            <p:nvPr/>
          </p:nvSpPr>
          <p:spPr bwMode="auto">
            <a:xfrm>
              <a:off x="562594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7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83" name="Text Box 6"/>
            <p:cNvSpPr txBox="1">
              <a:spLocks noChangeArrowheads="1"/>
            </p:cNvSpPr>
            <p:nvPr/>
          </p:nvSpPr>
          <p:spPr bwMode="auto">
            <a:xfrm>
              <a:off x="519235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6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84" name="Text Box 6"/>
            <p:cNvSpPr txBox="1">
              <a:spLocks noChangeArrowheads="1"/>
            </p:cNvSpPr>
            <p:nvPr/>
          </p:nvSpPr>
          <p:spPr bwMode="auto">
            <a:xfrm>
              <a:off x="475876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5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85" name="Text Box 6"/>
            <p:cNvSpPr txBox="1">
              <a:spLocks noChangeArrowheads="1"/>
            </p:cNvSpPr>
            <p:nvPr/>
          </p:nvSpPr>
          <p:spPr bwMode="auto">
            <a:xfrm>
              <a:off x="4325168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4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86" name="Text Box 6"/>
            <p:cNvSpPr txBox="1">
              <a:spLocks noChangeArrowheads="1"/>
            </p:cNvSpPr>
            <p:nvPr/>
          </p:nvSpPr>
          <p:spPr bwMode="auto">
            <a:xfrm>
              <a:off x="389157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3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87" name="Text Box 6"/>
            <p:cNvSpPr txBox="1">
              <a:spLocks noChangeArrowheads="1"/>
            </p:cNvSpPr>
            <p:nvPr/>
          </p:nvSpPr>
          <p:spPr bwMode="auto">
            <a:xfrm>
              <a:off x="345798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2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88" name="Text Box 6"/>
            <p:cNvSpPr txBox="1">
              <a:spLocks noChangeArrowheads="1"/>
            </p:cNvSpPr>
            <p:nvPr/>
          </p:nvSpPr>
          <p:spPr bwMode="auto">
            <a:xfrm>
              <a:off x="6500608" y="5562600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9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89" name="Text Box 6"/>
            <p:cNvSpPr txBox="1">
              <a:spLocks noChangeArrowheads="1"/>
            </p:cNvSpPr>
            <p:nvPr/>
          </p:nvSpPr>
          <p:spPr bwMode="auto">
            <a:xfrm>
              <a:off x="302439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1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90" name="Text Box 6"/>
            <p:cNvSpPr txBox="1">
              <a:spLocks noChangeArrowheads="1"/>
            </p:cNvSpPr>
            <p:nvPr/>
          </p:nvSpPr>
          <p:spPr bwMode="auto">
            <a:xfrm>
              <a:off x="259080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191" name="Group 190"/>
          <p:cNvGrpSpPr/>
          <p:nvPr/>
        </p:nvGrpSpPr>
        <p:grpSpPr>
          <a:xfrm>
            <a:off x="2590800" y="2839179"/>
            <a:ext cx="4343400" cy="361221"/>
            <a:chOff x="2590800" y="5562599"/>
            <a:chExt cx="4343400" cy="361221"/>
          </a:xfrm>
        </p:grpSpPr>
        <p:sp>
          <p:nvSpPr>
            <p:cNvPr id="192" name="Text Box 6"/>
            <p:cNvSpPr txBox="1">
              <a:spLocks noChangeArrowheads="1"/>
            </p:cNvSpPr>
            <p:nvPr/>
          </p:nvSpPr>
          <p:spPr bwMode="auto">
            <a:xfrm>
              <a:off x="605953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8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93" name="Text Box 6"/>
            <p:cNvSpPr txBox="1">
              <a:spLocks noChangeArrowheads="1"/>
            </p:cNvSpPr>
            <p:nvPr/>
          </p:nvSpPr>
          <p:spPr bwMode="auto">
            <a:xfrm>
              <a:off x="562594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7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94" name="Text Box 6"/>
            <p:cNvSpPr txBox="1">
              <a:spLocks noChangeArrowheads="1"/>
            </p:cNvSpPr>
            <p:nvPr/>
          </p:nvSpPr>
          <p:spPr bwMode="auto">
            <a:xfrm>
              <a:off x="519235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6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95" name="Text Box 6"/>
            <p:cNvSpPr txBox="1">
              <a:spLocks noChangeArrowheads="1"/>
            </p:cNvSpPr>
            <p:nvPr/>
          </p:nvSpPr>
          <p:spPr bwMode="auto">
            <a:xfrm>
              <a:off x="475876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5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96" name="Text Box 6"/>
            <p:cNvSpPr txBox="1">
              <a:spLocks noChangeArrowheads="1"/>
            </p:cNvSpPr>
            <p:nvPr/>
          </p:nvSpPr>
          <p:spPr bwMode="auto">
            <a:xfrm>
              <a:off x="4325168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4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97" name="Text Box 6"/>
            <p:cNvSpPr txBox="1">
              <a:spLocks noChangeArrowheads="1"/>
            </p:cNvSpPr>
            <p:nvPr/>
          </p:nvSpPr>
          <p:spPr bwMode="auto">
            <a:xfrm>
              <a:off x="389157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3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98" name="Text Box 6"/>
            <p:cNvSpPr txBox="1">
              <a:spLocks noChangeArrowheads="1"/>
            </p:cNvSpPr>
            <p:nvPr/>
          </p:nvSpPr>
          <p:spPr bwMode="auto">
            <a:xfrm>
              <a:off x="345798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2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199" name="Text Box 6"/>
            <p:cNvSpPr txBox="1">
              <a:spLocks noChangeArrowheads="1"/>
            </p:cNvSpPr>
            <p:nvPr/>
          </p:nvSpPr>
          <p:spPr bwMode="auto">
            <a:xfrm>
              <a:off x="6500608" y="5562600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9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00" name="Text Box 6"/>
            <p:cNvSpPr txBox="1">
              <a:spLocks noChangeArrowheads="1"/>
            </p:cNvSpPr>
            <p:nvPr/>
          </p:nvSpPr>
          <p:spPr bwMode="auto">
            <a:xfrm>
              <a:off x="302439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1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01" name="Text Box 6"/>
            <p:cNvSpPr txBox="1">
              <a:spLocks noChangeArrowheads="1"/>
            </p:cNvSpPr>
            <p:nvPr/>
          </p:nvSpPr>
          <p:spPr bwMode="auto">
            <a:xfrm>
              <a:off x="259080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2590800" y="4134579"/>
            <a:ext cx="4343400" cy="361221"/>
            <a:chOff x="2590800" y="5562599"/>
            <a:chExt cx="4343400" cy="361221"/>
          </a:xfrm>
        </p:grpSpPr>
        <p:sp>
          <p:nvSpPr>
            <p:cNvPr id="203" name="Text Box 6"/>
            <p:cNvSpPr txBox="1">
              <a:spLocks noChangeArrowheads="1"/>
            </p:cNvSpPr>
            <p:nvPr/>
          </p:nvSpPr>
          <p:spPr bwMode="auto">
            <a:xfrm>
              <a:off x="605953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8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04" name="Text Box 6"/>
            <p:cNvSpPr txBox="1">
              <a:spLocks noChangeArrowheads="1"/>
            </p:cNvSpPr>
            <p:nvPr/>
          </p:nvSpPr>
          <p:spPr bwMode="auto">
            <a:xfrm>
              <a:off x="562594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7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05" name="Text Box 6"/>
            <p:cNvSpPr txBox="1">
              <a:spLocks noChangeArrowheads="1"/>
            </p:cNvSpPr>
            <p:nvPr/>
          </p:nvSpPr>
          <p:spPr bwMode="auto">
            <a:xfrm>
              <a:off x="519235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6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06" name="Text Box 6"/>
            <p:cNvSpPr txBox="1">
              <a:spLocks noChangeArrowheads="1"/>
            </p:cNvSpPr>
            <p:nvPr/>
          </p:nvSpPr>
          <p:spPr bwMode="auto">
            <a:xfrm>
              <a:off x="475876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5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07" name="Text Box 6"/>
            <p:cNvSpPr txBox="1">
              <a:spLocks noChangeArrowheads="1"/>
            </p:cNvSpPr>
            <p:nvPr/>
          </p:nvSpPr>
          <p:spPr bwMode="auto">
            <a:xfrm>
              <a:off x="4325168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4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08" name="Text Box 6"/>
            <p:cNvSpPr txBox="1">
              <a:spLocks noChangeArrowheads="1"/>
            </p:cNvSpPr>
            <p:nvPr/>
          </p:nvSpPr>
          <p:spPr bwMode="auto">
            <a:xfrm>
              <a:off x="389157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3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09" name="Text Box 6"/>
            <p:cNvSpPr txBox="1">
              <a:spLocks noChangeArrowheads="1"/>
            </p:cNvSpPr>
            <p:nvPr/>
          </p:nvSpPr>
          <p:spPr bwMode="auto">
            <a:xfrm>
              <a:off x="345798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2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10" name="Text Box 6"/>
            <p:cNvSpPr txBox="1">
              <a:spLocks noChangeArrowheads="1"/>
            </p:cNvSpPr>
            <p:nvPr/>
          </p:nvSpPr>
          <p:spPr bwMode="auto">
            <a:xfrm>
              <a:off x="6500608" y="5562600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9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11" name="Text Box 6"/>
            <p:cNvSpPr txBox="1">
              <a:spLocks noChangeArrowheads="1"/>
            </p:cNvSpPr>
            <p:nvPr/>
          </p:nvSpPr>
          <p:spPr bwMode="auto">
            <a:xfrm>
              <a:off x="302439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1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12" name="Text Box 6"/>
            <p:cNvSpPr txBox="1">
              <a:spLocks noChangeArrowheads="1"/>
            </p:cNvSpPr>
            <p:nvPr/>
          </p:nvSpPr>
          <p:spPr bwMode="auto">
            <a:xfrm>
              <a:off x="259080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</p:grpSp>
      <p:grpSp>
        <p:nvGrpSpPr>
          <p:cNvPr id="213" name="Group 212"/>
          <p:cNvGrpSpPr/>
          <p:nvPr/>
        </p:nvGrpSpPr>
        <p:grpSpPr>
          <a:xfrm>
            <a:off x="2590800" y="5506179"/>
            <a:ext cx="4343400" cy="361221"/>
            <a:chOff x="2590800" y="5562599"/>
            <a:chExt cx="4343400" cy="361221"/>
          </a:xfrm>
        </p:grpSpPr>
        <p:sp>
          <p:nvSpPr>
            <p:cNvPr id="214" name="Text Box 6"/>
            <p:cNvSpPr txBox="1">
              <a:spLocks noChangeArrowheads="1"/>
            </p:cNvSpPr>
            <p:nvPr/>
          </p:nvSpPr>
          <p:spPr bwMode="auto">
            <a:xfrm>
              <a:off x="605953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8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15" name="Text Box 6"/>
            <p:cNvSpPr txBox="1">
              <a:spLocks noChangeArrowheads="1"/>
            </p:cNvSpPr>
            <p:nvPr/>
          </p:nvSpPr>
          <p:spPr bwMode="auto">
            <a:xfrm>
              <a:off x="562594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7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16" name="Text Box 6"/>
            <p:cNvSpPr txBox="1">
              <a:spLocks noChangeArrowheads="1"/>
            </p:cNvSpPr>
            <p:nvPr/>
          </p:nvSpPr>
          <p:spPr bwMode="auto">
            <a:xfrm>
              <a:off x="519235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6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17" name="Text Box 6"/>
            <p:cNvSpPr txBox="1">
              <a:spLocks noChangeArrowheads="1"/>
            </p:cNvSpPr>
            <p:nvPr/>
          </p:nvSpPr>
          <p:spPr bwMode="auto">
            <a:xfrm>
              <a:off x="475876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5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18" name="Text Box 6"/>
            <p:cNvSpPr txBox="1">
              <a:spLocks noChangeArrowheads="1"/>
            </p:cNvSpPr>
            <p:nvPr/>
          </p:nvSpPr>
          <p:spPr bwMode="auto">
            <a:xfrm>
              <a:off x="4325168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4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19" name="Text Box 6"/>
            <p:cNvSpPr txBox="1">
              <a:spLocks noChangeArrowheads="1"/>
            </p:cNvSpPr>
            <p:nvPr/>
          </p:nvSpPr>
          <p:spPr bwMode="auto">
            <a:xfrm>
              <a:off x="3891576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3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20" name="Text Box 6"/>
            <p:cNvSpPr txBox="1">
              <a:spLocks noChangeArrowheads="1"/>
            </p:cNvSpPr>
            <p:nvPr/>
          </p:nvSpPr>
          <p:spPr bwMode="auto">
            <a:xfrm>
              <a:off x="3457984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2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21" name="Text Box 6"/>
            <p:cNvSpPr txBox="1">
              <a:spLocks noChangeArrowheads="1"/>
            </p:cNvSpPr>
            <p:nvPr/>
          </p:nvSpPr>
          <p:spPr bwMode="auto">
            <a:xfrm>
              <a:off x="6500608" y="5562600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9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22" name="Text Box 6"/>
            <p:cNvSpPr txBox="1">
              <a:spLocks noChangeArrowheads="1"/>
            </p:cNvSpPr>
            <p:nvPr/>
          </p:nvSpPr>
          <p:spPr bwMode="auto">
            <a:xfrm>
              <a:off x="3024392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1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223" name="Text Box 6"/>
            <p:cNvSpPr txBox="1">
              <a:spLocks noChangeArrowheads="1"/>
            </p:cNvSpPr>
            <p:nvPr/>
          </p:nvSpPr>
          <p:spPr bwMode="auto">
            <a:xfrm>
              <a:off x="2590800" y="5562599"/>
              <a:ext cx="433592" cy="36122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0</a:t>
              </a:r>
              <a:endParaRPr lang="en-US" sz="18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5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Sequential Circular Buffer Code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838200" y="2391490"/>
            <a:ext cx="4114800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insert(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v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if (items &gt;= n)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error();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if (++rear &gt;= n) rear = 0;</a:t>
            </a:r>
          </a:p>
          <a:p>
            <a:r>
              <a:rPr lang="en-US" sz="1600" dirty="0" smtClean="0">
                <a:latin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[rear] = </a:t>
            </a:r>
            <a:r>
              <a:rPr lang="en-US" sz="1600" dirty="0">
                <a:latin typeface="Courier New" pitchFamily="49" charset="0"/>
              </a:rPr>
              <a:t>v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items++;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38200" y="4525090"/>
            <a:ext cx="4114800" cy="221599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remove()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if (items == 0)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   error();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if (++front &gt;= n) front = 0;</a:t>
            </a:r>
          </a:p>
          <a:p>
            <a:r>
              <a:rPr lang="en-US" sz="1600" dirty="0" smtClean="0">
                <a:latin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v =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[front];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items--;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return v;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838200" y="1174377"/>
            <a:ext cx="4114800" cy="123110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init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v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items = front = rear = 0;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6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Producer-Consumer on an </a:t>
            </a:r>
            <a:r>
              <a:rPr lang="en-US" i="1" dirty="0" err="1" smtClean="0"/>
              <a:t>n</a:t>
            </a:r>
            <a:r>
              <a:rPr lang="en-US" dirty="0" smtClean="0"/>
              <a:t>-element Buffer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3690936"/>
            <a:ext cx="8213725" cy="1762125"/>
          </a:xfrm>
        </p:spPr>
        <p:txBody>
          <a:bodyPr/>
          <a:lstStyle/>
          <a:p>
            <a:r>
              <a:rPr lang="en-US" dirty="0" smtClean="0"/>
              <a:t>Requires a </a:t>
            </a:r>
            <a:r>
              <a:rPr lang="en-US" dirty="0" err="1" smtClean="0"/>
              <a:t>mutex</a:t>
            </a:r>
            <a:r>
              <a:rPr lang="en-US" dirty="0" smtClean="0"/>
              <a:t> and two counting semaphores:</a:t>
            </a:r>
          </a:p>
          <a:p>
            <a:pPr lvl="1"/>
            <a:r>
              <a:rPr lang="en-US" dirty="0" err="1" smtClean="0">
                <a:latin typeface="Courier New"/>
                <a:cs typeface="Courier New"/>
              </a:rPr>
              <a:t>mutex</a:t>
            </a:r>
            <a:r>
              <a:rPr lang="en-US" dirty="0" smtClean="0"/>
              <a:t>: enforces mutually exclusive access to the buffer and counters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slots</a:t>
            </a:r>
            <a:r>
              <a:rPr lang="en-US" dirty="0" smtClean="0"/>
              <a:t>: counts the available slots in the buffer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items</a:t>
            </a:r>
            <a:r>
              <a:rPr lang="en-US" dirty="0" smtClean="0">
                <a:cs typeface="Courier New"/>
              </a:rPr>
              <a:t>: </a:t>
            </a:r>
            <a:r>
              <a:rPr lang="en-US" dirty="0" smtClean="0"/>
              <a:t>counts the available items in the buffer</a:t>
            </a:r>
          </a:p>
          <a:p>
            <a:r>
              <a:rPr lang="en-US" dirty="0" smtClean="0"/>
              <a:t>Makes use of general semaphores</a:t>
            </a:r>
          </a:p>
          <a:p>
            <a:pPr lvl="1"/>
            <a:r>
              <a:rPr lang="en-US" dirty="0" smtClean="0"/>
              <a:t>Will range in value from 0 to n</a:t>
            </a:r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1889138" y="1586871"/>
            <a:ext cx="4610100" cy="1830034"/>
            <a:chOff x="2247900" y="2141224"/>
            <a:chExt cx="4610100" cy="1830034"/>
          </a:xfrm>
        </p:grpSpPr>
        <p:sp>
          <p:nvSpPr>
            <p:cNvPr id="5" name="Text Box 6"/>
            <p:cNvSpPr txBox="1">
              <a:spLocks noChangeArrowheads="1"/>
            </p:cNvSpPr>
            <p:nvPr/>
          </p:nvSpPr>
          <p:spPr bwMode="auto">
            <a:xfrm>
              <a:off x="3943350" y="280626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247900" y="2174671"/>
              <a:ext cx="533400" cy="1796587"/>
              <a:chOff x="2247900" y="2207088"/>
              <a:chExt cx="533400" cy="1796587"/>
            </a:xfrm>
          </p:grpSpPr>
          <p:sp>
            <p:nvSpPr>
              <p:cNvPr id="24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P</a:t>
                </a:r>
                <a:r>
                  <a:rPr lang="en-US" sz="1800" baseline="-25000" dirty="0" smtClean="0">
                    <a:latin typeface="+mn-lt"/>
                  </a:rPr>
                  <a:t>1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5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err="1" smtClean="0">
                    <a:latin typeface="+mn-lt"/>
                  </a:rPr>
                  <a:t>P</a:t>
                </a:r>
                <a:r>
                  <a:rPr lang="en-US" sz="1800" baseline="-25000" dirty="0" err="1" smtClean="0">
                    <a:latin typeface="+mn-lt"/>
                  </a:rPr>
                  <a:t>n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6324600" y="2174671"/>
              <a:ext cx="533400" cy="1796587"/>
              <a:chOff x="2247900" y="2207088"/>
              <a:chExt cx="533400" cy="1796587"/>
            </a:xfrm>
          </p:grpSpPr>
          <p:sp>
            <p:nvSpPr>
              <p:cNvPr id="21" name="Oval 5"/>
              <p:cNvSpPr>
                <a:spLocks noChangeArrowheads="1"/>
              </p:cNvSpPr>
              <p:nvPr/>
            </p:nvSpPr>
            <p:spPr bwMode="auto">
              <a:xfrm>
                <a:off x="2247900" y="2207088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C</a:t>
                </a:r>
                <a:r>
                  <a:rPr lang="en-US" sz="1800" baseline="-25000" dirty="0" smtClean="0">
                    <a:latin typeface="+mn-lt"/>
                  </a:rPr>
                  <a:t>1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2" name="Oval 5"/>
              <p:cNvSpPr>
                <a:spLocks noChangeArrowheads="1"/>
              </p:cNvSpPr>
              <p:nvPr/>
            </p:nvSpPr>
            <p:spPr bwMode="auto">
              <a:xfrm>
                <a:off x="2247900" y="3505200"/>
                <a:ext cx="533400" cy="498475"/>
              </a:xfrm>
              <a:prstGeom prst="ellipse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tIns="0" bIns="0" anchor="ctr"/>
              <a:lstStyle/>
              <a:p>
                <a:pPr algn="ctr"/>
                <a:r>
                  <a:rPr lang="en-US" sz="1800" dirty="0" smtClean="0">
                    <a:latin typeface="+mn-lt"/>
                  </a:rPr>
                  <a:t>C</a:t>
                </a:r>
                <a:r>
                  <a:rPr lang="en-US" sz="1800" baseline="-25000" dirty="0" smtClean="0">
                    <a:latin typeface="+mn-lt"/>
                  </a:rPr>
                  <a:t>m</a:t>
                </a:r>
                <a:endParaRPr lang="en-US" sz="1800" baseline="-25000" dirty="0">
                  <a:latin typeface="+mn-lt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369462" y="2761441"/>
                <a:ext cx="290276" cy="6878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</a:p>
              <a:p>
                <a:pPr>
                  <a:lnSpc>
                    <a:spcPct val="70000"/>
                  </a:lnSpc>
                </a:pPr>
                <a:r>
                  <a:rPr lang="en-US" sz="1800" dirty="0" smtClean="0">
                    <a:latin typeface="Wingdings"/>
                    <a:ea typeface="Wingdings"/>
                    <a:cs typeface="Wingdings"/>
                    <a:sym typeface="Wingdings"/>
                  </a:rPr>
                  <a:t></a:t>
                </a:r>
                <a:endParaRPr lang="en-US" sz="1800" dirty="0" smtClean="0">
                  <a:latin typeface="Calibri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781300" y="2438400"/>
              <a:ext cx="1162050" cy="1295400"/>
              <a:chOff x="2781300" y="2438400"/>
              <a:chExt cx="1162050" cy="1295400"/>
            </a:xfrm>
          </p:grpSpPr>
          <p:sp>
            <p:nvSpPr>
              <p:cNvPr id="18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9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0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 flipH="1">
              <a:off x="5162550" y="2514600"/>
              <a:ext cx="1162050" cy="1295400"/>
              <a:chOff x="2781300" y="2438400"/>
              <a:chExt cx="1162050" cy="1295400"/>
            </a:xfrm>
          </p:grpSpPr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>
                <a:off x="2781300" y="2438400"/>
                <a:ext cx="1162050" cy="457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6" name="Line 7"/>
              <p:cNvSpPr>
                <a:spLocks noChangeShapeType="1"/>
              </p:cNvSpPr>
              <p:nvPr/>
            </p:nvSpPr>
            <p:spPr bwMode="auto">
              <a:xfrm>
                <a:off x="2781300" y="2895600"/>
                <a:ext cx="1162050" cy="1392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7" name="Line 7"/>
              <p:cNvSpPr>
                <a:spLocks noChangeShapeType="1"/>
              </p:cNvSpPr>
              <p:nvPr/>
            </p:nvSpPr>
            <p:spPr bwMode="auto">
              <a:xfrm flipV="1">
                <a:off x="2781300" y="3200400"/>
                <a:ext cx="1162050" cy="5334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triangle"/>
                <a:tailEnd type="none" w="med" len="med"/>
              </a:ln>
              <a:effectLst/>
            </p:spPr>
            <p:txBody>
              <a:bodyPr wrap="none" tIns="0" bIns="0" anchor="ctr"/>
              <a:lstStyle/>
              <a:p>
                <a:endParaRPr lang="en-US">
                  <a:latin typeface="+mn-lt"/>
                </a:endParaRPr>
              </a:p>
            </p:txBody>
          </p:sp>
        </p:grp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4191000" y="280560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4895850" y="2804284"/>
              <a:ext cx="24765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191000" y="2953435"/>
              <a:ext cx="921662" cy="3231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70000"/>
                </a:lnSpc>
              </a:pPr>
              <a:r>
                <a:rPr lang="en-US" sz="2000" dirty="0" smtClean="0">
                  <a:latin typeface="Wingdings"/>
                  <a:ea typeface="Wingdings"/>
                  <a:cs typeface="Wingdings"/>
                  <a:sym typeface="Wingdings"/>
                </a:rPr>
                <a:t></a:t>
              </a:r>
              <a:endParaRPr lang="en-US" sz="2000" dirty="0">
                <a:latin typeface="Calibri" pitchFamily="34" charset="0"/>
              </a:endParaRPr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3943350" y="2804284"/>
              <a:ext cx="1200150" cy="5334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endParaRPr lang="en-US" sz="1800" dirty="0">
                <a:latin typeface="+mn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76600" y="2141224"/>
              <a:ext cx="2738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alibri" pitchFamily="34" charset="0"/>
                </a:rPr>
                <a:t>Between 0 and n elements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Declarations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586298"/>
            <a:ext cx="8610600" cy="443198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#include "</a:t>
            </a:r>
            <a:r>
              <a:rPr lang="en-US" sz="1800" dirty="0" err="1" smtClean="0">
                <a:latin typeface="Courier New" pitchFamily="49" charset="0"/>
              </a:rPr>
              <a:t>csapp.h</a:t>
            </a:r>
            <a:r>
              <a:rPr lang="en-US" sz="1800" dirty="0" smtClean="0">
                <a:latin typeface="Courier New" pitchFamily="49" charset="0"/>
              </a:rPr>
              <a:t>”</a:t>
            </a:r>
          </a:p>
          <a:p>
            <a:endParaRPr lang="en-US" sz="1800" dirty="0" smtClean="0">
              <a:latin typeface="Courier New" pitchFamily="49" charset="0"/>
            </a:endParaRPr>
          </a:p>
          <a:p>
            <a:r>
              <a:rPr lang="en-US" sz="1800" dirty="0" err="1">
                <a:latin typeface="Courier New" pitchFamily="49" charset="0"/>
              </a:rPr>
              <a:t>typedef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struct</a:t>
            </a:r>
            <a:r>
              <a:rPr lang="en-US" sz="1800" dirty="0">
                <a:latin typeface="Courier New" pitchFamily="49" charset="0"/>
              </a:rPr>
              <a:t> {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;     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>
                <a:latin typeface="Courier New" pitchFamily="49" charset="0"/>
              </a:rPr>
              <a:t>* Buffer array            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n;        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>
                <a:latin typeface="Courier New" pitchFamily="49" charset="0"/>
              </a:rPr>
              <a:t>* Maximum number of slots 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front;    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>
                <a:latin typeface="Courier New" pitchFamily="49" charset="0"/>
              </a:rPr>
              <a:t>*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[front+1 (mod n)] is first item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rear;     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>
                <a:latin typeface="Courier New" pitchFamily="49" charset="0"/>
              </a:rPr>
              <a:t>*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[rear]   is last item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sem_t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mutex</a:t>
            </a:r>
            <a:r>
              <a:rPr lang="en-US" sz="1800" dirty="0">
                <a:latin typeface="Courier New" pitchFamily="49" charset="0"/>
              </a:rPr>
              <a:t>;  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>
                <a:latin typeface="Courier New" pitchFamily="49" charset="0"/>
              </a:rPr>
              <a:t>* Protects accesses to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sem_t</a:t>
            </a:r>
            <a:r>
              <a:rPr lang="en-US" sz="1800" dirty="0">
                <a:latin typeface="Courier New" pitchFamily="49" charset="0"/>
              </a:rPr>
              <a:t> slots;  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>
                <a:latin typeface="Courier New" pitchFamily="49" charset="0"/>
              </a:rPr>
              <a:t>* Counts available slots             */</a:t>
            </a:r>
          </a:p>
          <a:p>
            <a:r>
              <a:rPr lang="en-US" sz="1800" dirty="0">
                <a:latin typeface="Courier New" pitchFamily="49" charset="0"/>
              </a:rPr>
              <a:t>    </a:t>
            </a:r>
            <a:r>
              <a:rPr lang="en-US" sz="1800" dirty="0" err="1">
                <a:latin typeface="Courier New" pitchFamily="49" charset="0"/>
              </a:rPr>
              <a:t>sem_t</a:t>
            </a:r>
            <a:r>
              <a:rPr lang="en-US" sz="1800" dirty="0">
                <a:latin typeface="Courier New" pitchFamily="49" charset="0"/>
              </a:rPr>
              <a:t> items;  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>
                <a:latin typeface="Courier New" pitchFamily="49" charset="0"/>
              </a:rPr>
              <a:t>* Counts available items             */</a:t>
            </a:r>
          </a:p>
          <a:p>
            <a:r>
              <a:rPr lang="en-US" sz="1800" dirty="0">
                <a:latin typeface="Courier New" pitchFamily="49" charset="0"/>
              </a:rPr>
              <a:t>} </a:t>
            </a:r>
            <a:r>
              <a:rPr lang="en-US" sz="1800" dirty="0" err="1">
                <a:latin typeface="Courier New" pitchFamily="49" charset="0"/>
              </a:rPr>
              <a:t>sbuf_t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endParaRPr lang="en-US" sz="1800" dirty="0" smtClean="0">
              <a:latin typeface="Courier New" pitchFamily="49" charset="0"/>
            </a:endParaRPr>
          </a:p>
          <a:p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sbuf_init(sbuf_t</a:t>
            </a:r>
            <a:r>
              <a:rPr lang="en-US" sz="1800" dirty="0" smtClean="0">
                <a:latin typeface="Courier New" pitchFamily="49" charset="0"/>
              </a:rPr>
              <a:t> *sp,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n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sbuf_deinit(sbuf_t</a:t>
            </a:r>
            <a:r>
              <a:rPr lang="en-US" sz="1800" dirty="0" smtClean="0">
                <a:latin typeface="Courier New" pitchFamily="49" charset="0"/>
              </a:rPr>
              <a:t> *sp);</a:t>
            </a:r>
          </a:p>
          <a:p>
            <a:r>
              <a:rPr lang="en-US" sz="1800" dirty="0" smtClean="0">
                <a:latin typeface="Courier New" pitchFamily="49" charset="0"/>
              </a:rPr>
              <a:t>void </a:t>
            </a:r>
            <a:r>
              <a:rPr lang="en-US" sz="1800" dirty="0" err="1" smtClean="0">
                <a:latin typeface="Courier New" pitchFamily="49" charset="0"/>
              </a:rPr>
              <a:t>sbuf_insert(sbuf_t</a:t>
            </a:r>
            <a:r>
              <a:rPr lang="en-US" sz="1800" dirty="0" smtClean="0">
                <a:latin typeface="Courier New" pitchFamily="49" charset="0"/>
              </a:rPr>
              <a:t> *sp,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item);</a:t>
            </a:r>
          </a:p>
          <a:p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sbuf_remove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sbuf_t</a:t>
            </a:r>
            <a:r>
              <a:rPr lang="en-US" sz="1800" dirty="0" smtClean="0">
                <a:latin typeface="Courier New" pitchFamily="49" charset="0"/>
              </a:rPr>
              <a:t> *sp);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77200" y="6107668"/>
            <a:ext cx="77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sbuf.h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52400" y="2074306"/>
            <a:ext cx="8763000" cy="4185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Create an empty, bounded, shared FIFO buffer with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slots */</a:t>
            </a: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sbuf_init(sbuf_t</a:t>
            </a:r>
            <a:r>
              <a:rPr lang="en-US" sz="1600" dirty="0" smtClean="0">
                <a:latin typeface="Courier New" pitchFamily="49" charset="0"/>
              </a:rPr>
              <a:t> *sp,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sp-&gt;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Calloc(n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sizeof(int</a:t>
            </a:r>
            <a:r>
              <a:rPr lang="en-US" sz="1600" dirty="0" smtClean="0">
                <a:latin typeface="Courier New" pitchFamily="49" charset="0"/>
              </a:rPr>
              <a:t>)); </a:t>
            </a:r>
          </a:p>
          <a:p>
            <a:r>
              <a:rPr lang="en-US" sz="1600" dirty="0" smtClean="0">
                <a:latin typeface="Courier New" pitchFamily="49" charset="0"/>
              </a:rPr>
              <a:t>    sp-&gt;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;                  /* Buffer holds max of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items */</a:t>
            </a:r>
          </a:p>
          <a:p>
            <a:r>
              <a:rPr lang="en-US" sz="1600" dirty="0" smtClean="0">
                <a:latin typeface="Courier New" pitchFamily="49" charset="0"/>
              </a:rPr>
              <a:t>    sp-&gt;front = sp-&gt;rear = 0;   /* Empty buffer </a:t>
            </a:r>
            <a:r>
              <a:rPr lang="en-US" sz="1600" dirty="0" err="1" smtClean="0">
                <a:latin typeface="Courier New" pitchFamily="49" charset="0"/>
              </a:rPr>
              <a:t>iff</a:t>
            </a:r>
            <a:r>
              <a:rPr lang="en-US" sz="1600" dirty="0" smtClean="0">
                <a:latin typeface="Courier New" pitchFamily="49" charset="0"/>
              </a:rPr>
              <a:t> front == rear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0, 1); /* Binary semaphore for locking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Sem_init(&amp;sp</a:t>
            </a:r>
            <a:r>
              <a:rPr lang="en-US" sz="1600" dirty="0" smtClean="0">
                <a:latin typeface="Courier New" pitchFamily="49" charset="0"/>
              </a:rPr>
              <a:t>-&gt;slots, 0,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); /* Initially,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 has </a:t>
            </a:r>
            <a:r>
              <a:rPr lang="en-US" sz="1600" dirty="0" err="1" smtClean="0">
                <a:latin typeface="Courier New" pitchFamily="49" charset="0"/>
              </a:rPr>
              <a:t>n</a:t>
            </a:r>
            <a:r>
              <a:rPr lang="en-US" sz="1600" dirty="0" smtClean="0">
                <a:latin typeface="Courier New" pitchFamily="49" charset="0"/>
              </a:rPr>
              <a:t> empty slots */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Sem_init(&amp;sp</a:t>
            </a:r>
            <a:r>
              <a:rPr lang="en-US" sz="1600" dirty="0" smtClean="0">
                <a:latin typeface="Courier New" pitchFamily="49" charset="0"/>
              </a:rPr>
              <a:t>-&gt;items, 0, 0); /* Initially,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 has zero items */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/* Clean up buffer sp */</a:t>
            </a: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sbuf_deinit(sbuf_t</a:t>
            </a:r>
            <a:r>
              <a:rPr lang="en-US" sz="1600" dirty="0" smtClean="0">
                <a:latin typeface="Courier New" pitchFamily="49" charset="0"/>
              </a:rPr>
              <a:t> *sp)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Free(sp</a:t>
            </a:r>
            <a:r>
              <a:rPr lang="en-US" sz="1600" dirty="0" smtClean="0">
                <a:latin typeface="Courier New" pitchFamily="49" charset="0"/>
              </a:rPr>
              <a:t>-&gt;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8225" y="6183868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4433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Initializing and </a:t>
            </a:r>
            <a:r>
              <a:rPr lang="en-US" dirty="0" err="1" smtClean="0">
                <a:latin typeface="Calibri" pitchFamily="34" charset="0"/>
              </a:rPr>
              <a:t>deinitializing</a:t>
            </a:r>
            <a:r>
              <a:rPr lang="en-US" dirty="0" smtClean="0">
                <a:latin typeface="Calibri" pitchFamily="34" charset="0"/>
              </a:rPr>
              <a:t> a shared buffer: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" y="2333666"/>
            <a:ext cx="7924800" cy="295465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Insert item onto the rear of shared buffer sp */</a:t>
            </a:r>
          </a:p>
          <a:p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sbuf_insert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sbuf_t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item)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-&gt;slots);               /* Wait for available slot */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               /* Lock the buffer         */</a:t>
            </a:r>
          </a:p>
          <a:p>
            <a:r>
              <a:rPr lang="en-US" sz="1600" dirty="0">
                <a:latin typeface="Courier New" pitchFamily="49" charset="0"/>
              </a:rPr>
              <a:t>    if (++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-&gt;rear &gt;=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-&gt;n)     /* Increment index (mod n) */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-&gt;rear = 0;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-&gt;rear] = item;    /* Insert the item         */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               /* Unlock the buffer       */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-&gt;items);               /* Announce available item *</a:t>
            </a:r>
            <a:r>
              <a:rPr lang="en-US" sz="1600" dirty="0" smtClean="0">
                <a:latin typeface="Courier New" pitchFamily="49" charset="0"/>
              </a:rPr>
              <a:t>/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60447" y="4964668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19535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Inserting an item into a shared buffer: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381446" cy="762000"/>
          </a:xfrm>
        </p:spPr>
        <p:txBody>
          <a:bodyPr/>
          <a:lstStyle/>
          <a:p>
            <a:r>
              <a:rPr lang="en-US" dirty="0" err="1" smtClean="0">
                <a:latin typeface="Courier New"/>
                <a:cs typeface="Courier New"/>
              </a:rPr>
              <a:t>sbuf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Package - Implementation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32644" y="1985665"/>
            <a:ext cx="8324425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Remove and return the first item from buffer sp */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sbuf_remove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sbuf_t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item;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-&gt;items);               /* Wait for available item */</a:t>
            </a:r>
          </a:p>
          <a:p>
            <a:r>
              <a:rPr lang="en-US" sz="1600" dirty="0">
                <a:latin typeface="Courier New" pitchFamily="49" charset="0"/>
              </a:rPr>
              <a:t>    P(&amp;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               /* Lock the buffer         */</a:t>
            </a:r>
          </a:p>
          <a:p>
            <a:r>
              <a:rPr lang="en-US" sz="1600" dirty="0">
                <a:latin typeface="Courier New" pitchFamily="49" charset="0"/>
              </a:rPr>
              <a:t>    if (++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-&gt;front &gt;=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-&gt;n)    /* Increment index (mod n) */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-&gt;front = 0;</a:t>
            </a:r>
          </a:p>
          <a:p>
            <a:r>
              <a:rPr lang="en-US" sz="1600" dirty="0">
                <a:latin typeface="Courier New" pitchFamily="49" charset="0"/>
              </a:rPr>
              <a:t>    item = 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[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-&gt;front];   /* Remove the item         */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</a:t>
            </a:r>
            <a:r>
              <a:rPr lang="en-US" sz="1600" dirty="0" err="1">
                <a:latin typeface="Courier New" pitchFamily="49" charset="0"/>
              </a:rPr>
              <a:t>mutex</a:t>
            </a:r>
            <a:r>
              <a:rPr lang="en-US" sz="1600" dirty="0">
                <a:latin typeface="Courier New" pitchFamily="49" charset="0"/>
              </a:rPr>
              <a:t>);               /* Unlock the buffer       */</a:t>
            </a:r>
          </a:p>
          <a:p>
            <a:r>
              <a:rPr lang="en-US" sz="1600" dirty="0">
                <a:latin typeface="Courier New" pitchFamily="49" charset="0"/>
              </a:rPr>
              <a:t>    V(&amp;</a:t>
            </a:r>
            <a:r>
              <a:rPr lang="en-US" sz="1600" dirty="0" err="1">
                <a:latin typeface="Courier New" pitchFamily="49" charset="0"/>
              </a:rPr>
              <a:t>sp</a:t>
            </a:r>
            <a:r>
              <a:rPr lang="en-US" sz="1600" dirty="0">
                <a:latin typeface="Courier New" pitchFamily="49" charset="0"/>
              </a:rPr>
              <a:t>-&gt;slots);               /* Announce available slot */</a:t>
            </a:r>
          </a:p>
          <a:p>
            <a:r>
              <a:rPr lang="en-US" sz="1600" dirty="0">
                <a:latin typeface="Courier New" pitchFamily="49" charset="0"/>
              </a:rPr>
              <a:t>    return item;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3694" y="4800600"/>
            <a:ext cx="743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sbuf.c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5240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Removing an item from a shared buffer: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759700" cy="573088"/>
          </a:xfrm>
        </p:spPr>
        <p:txBody>
          <a:bodyPr/>
          <a:lstStyle/>
          <a:p>
            <a:r>
              <a:rPr lang="en-US" dirty="0" smtClean="0"/>
              <a:t>Reminder: Semaphores</a:t>
            </a:r>
            <a:endParaRPr lang="en-US" dirty="0"/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200150"/>
            <a:ext cx="8442325" cy="5429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i="1" dirty="0" smtClean="0">
                <a:solidFill>
                  <a:srgbClr val="C00000"/>
                </a:solidFill>
              </a:rPr>
              <a:t>Semaphore</a:t>
            </a:r>
            <a:r>
              <a:rPr lang="en-US" b="1" i="1" dirty="0">
                <a:solidFill>
                  <a:srgbClr val="C00000"/>
                </a:solidFill>
              </a:rPr>
              <a:t>:</a:t>
            </a:r>
            <a:r>
              <a:rPr lang="en-US" i="1" dirty="0"/>
              <a:t> </a:t>
            </a:r>
            <a:r>
              <a:rPr lang="en-US" dirty="0"/>
              <a:t> non-negative </a:t>
            </a:r>
            <a:r>
              <a:rPr lang="en-US" dirty="0" smtClean="0"/>
              <a:t>global integer </a:t>
            </a:r>
            <a:r>
              <a:rPr lang="en-US" dirty="0"/>
              <a:t>synchronization </a:t>
            </a:r>
            <a:r>
              <a:rPr lang="en-US" dirty="0" smtClean="0"/>
              <a:t>variable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Manipulated by </a:t>
            </a:r>
            <a:r>
              <a:rPr lang="en-US" i="1" dirty="0" smtClean="0"/>
              <a:t>P </a:t>
            </a:r>
            <a:r>
              <a:rPr lang="en-US" dirty="0" smtClean="0"/>
              <a:t>and </a:t>
            </a:r>
            <a:r>
              <a:rPr lang="en-US" i="1" dirty="0" smtClean="0"/>
              <a:t>V</a:t>
            </a:r>
            <a:r>
              <a:rPr lang="en-US" dirty="0" smtClean="0"/>
              <a:t> operations: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P(s</a:t>
            </a:r>
            <a:r>
              <a:rPr lang="en-US" i="1" dirty="0" smtClean="0"/>
              <a:t>):</a:t>
            </a:r>
            <a:r>
              <a:rPr lang="en-US" dirty="0" smtClean="0"/>
              <a:t>  </a:t>
            </a:r>
            <a:r>
              <a:rPr lang="en-US" dirty="0"/>
              <a:t>[ 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49" charset="0"/>
              </a:rPr>
              <a:t>while </a:t>
            </a:r>
            <a:r>
              <a:rPr lang="en-US" b="1" dirty="0">
                <a:latin typeface="Courier New" pitchFamily="49" charset="0"/>
              </a:rPr>
              <a:t>(s == 0) wait(); s--; </a:t>
            </a:r>
            <a:r>
              <a:rPr lang="en-US" dirty="0"/>
              <a:t>]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Proberen</a:t>
            </a:r>
            <a:r>
              <a:rPr lang="en-US" dirty="0"/>
              <a:t>" (test</a:t>
            </a:r>
            <a:r>
              <a:rPr lang="en-US" dirty="0" smtClean="0"/>
              <a:t>)</a:t>
            </a:r>
          </a:p>
          <a:p>
            <a:pPr lvl="1">
              <a:lnSpc>
                <a:spcPct val="97000"/>
              </a:lnSpc>
            </a:pPr>
            <a:r>
              <a:rPr lang="en-US" i="1" dirty="0"/>
              <a:t>V(s):</a:t>
            </a:r>
            <a:r>
              <a:rPr lang="en-US" dirty="0"/>
              <a:t> </a:t>
            </a:r>
            <a:r>
              <a:rPr lang="en-US" dirty="0" smtClean="0"/>
              <a:t> [  </a:t>
            </a:r>
            <a:r>
              <a:rPr lang="en-US" b="1" dirty="0" smtClean="0">
                <a:latin typeface="Courier New" pitchFamily="49" charset="0"/>
              </a:rPr>
              <a:t>s</a:t>
            </a:r>
            <a:r>
              <a:rPr lang="en-US" b="1" dirty="0">
                <a:latin typeface="Courier New" pitchFamily="49" charset="0"/>
              </a:rPr>
              <a:t>++</a:t>
            </a:r>
            <a:r>
              <a:rPr lang="en-US" b="1" dirty="0" smtClean="0">
                <a:latin typeface="Courier New" pitchFamily="49" charset="0"/>
              </a:rPr>
              <a:t>; </a:t>
            </a:r>
            <a:r>
              <a:rPr lang="en-US" dirty="0" smtClean="0"/>
              <a:t>]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Dutch for "</a:t>
            </a:r>
            <a:r>
              <a:rPr lang="en-US" dirty="0" err="1"/>
              <a:t>Verhogen</a:t>
            </a:r>
            <a:r>
              <a:rPr lang="en-US" dirty="0"/>
              <a:t>" (increment)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tx2"/>
                </a:solidFill>
              </a:rPr>
              <a:t>OS kernel guarantees </a:t>
            </a:r>
            <a:r>
              <a:rPr lang="en-US" dirty="0">
                <a:solidFill>
                  <a:schemeClr val="tx2"/>
                </a:solidFill>
              </a:rPr>
              <a:t>that operations between brackets [ ] are </a:t>
            </a:r>
            <a:r>
              <a:rPr lang="en-US" dirty="0" smtClean="0">
                <a:solidFill>
                  <a:schemeClr val="tx2"/>
                </a:solidFill>
              </a:rPr>
              <a:t>executed atomically</a:t>
            </a:r>
            <a:endParaRPr lang="en-US" dirty="0">
              <a:solidFill>
                <a:schemeClr val="tx2"/>
              </a:solidFill>
            </a:endParaRPr>
          </a:p>
          <a:p>
            <a:pPr lvl="2">
              <a:lnSpc>
                <a:spcPct val="97000"/>
              </a:lnSpc>
            </a:pPr>
            <a:r>
              <a:rPr lang="en-US" dirty="0"/>
              <a:t>Only one </a:t>
            </a:r>
            <a:r>
              <a:rPr lang="en-US" i="1" dirty="0"/>
              <a:t>P</a:t>
            </a:r>
            <a:r>
              <a:rPr lang="en-US" dirty="0"/>
              <a:t> or </a:t>
            </a:r>
            <a:r>
              <a:rPr lang="en-US" i="1" dirty="0"/>
              <a:t>V</a:t>
            </a:r>
            <a:r>
              <a:rPr lang="en-US" dirty="0"/>
              <a:t> operation at a time can modify s.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When </a:t>
            </a:r>
            <a:r>
              <a:rPr lang="en-US" b="1" dirty="0">
                <a:latin typeface="Courier New" pitchFamily="49" charset="0"/>
              </a:rPr>
              <a:t>while</a:t>
            </a:r>
            <a:r>
              <a:rPr lang="en-US" dirty="0"/>
              <a:t> loop in </a:t>
            </a:r>
            <a:r>
              <a:rPr lang="en-US" i="1" dirty="0"/>
              <a:t>P</a:t>
            </a:r>
            <a:r>
              <a:rPr lang="en-US" dirty="0"/>
              <a:t> terminates, only</a:t>
            </a:r>
            <a:r>
              <a:rPr lang="en-US" dirty="0" smtClean="0"/>
              <a:t> that  </a:t>
            </a:r>
            <a:r>
              <a:rPr lang="en-US" i="1" dirty="0"/>
              <a:t>P</a:t>
            </a:r>
            <a:r>
              <a:rPr lang="en-US" dirty="0"/>
              <a:t> can decrement </a:t>
            </a:r>
            <a:r>
              <a:rPr lang="en-US" b="1" dirty="0" smtClean="0">
                <a:latin typeface="Courier New" pitchFamily="49" charset="0"/>
              </a:rPr>
              <a:t>s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lnSpc>
                <a:spcPct val="85000"/>
              </a:lnSpc>
            </a:pPr>
            <a:r>
              <a:rPr lang="en-US" dirty="0" smtClean="0">
                <a:solidFill>
                  <a:srgbClr val="C00000"/>
                </a:solidFill>
              </a:rPr>
              <a:t>Semaphore </a:t>
            </a:r>
            <a:r>
              <a:rPr lang="en-US" dirty="0">
                <a:solidFill>
                  <a:srgbClr val="C00000"/>
                </a:solidFill>
              </a:rPr>
              <a:t>invariant: </a:t>
            </a:r>
            <a:r>
              <a:rPr lang="en-US" i="1" dirty="0">
                <a:solidFill>
                  <a:srgbClr val="C00000"/>
                </a:solidFill>
              </a:rPr>
              <a:t>(s &gt;= 0</a:t>
            </a:r>
            <a:r>
              <a:rPr lang="en-US" i="1" dirty="0" smtClean="0">
                <a:solidFill>
                  <a:srgbClr val="C0000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program produce-</a:t>
            </a:r>
            <a:r>
              <a:rPr lang="en-US" dirty="0" err="1" smtClean="0"/>
              <a:t>consume.c</a:t>
            </a:r>
            <a:r>
              <a:rPr lang="en-US" dirty="0" smtClean="0"/>
              <a:t> in code directory</a:t>
            </a:r>
          </a:p>
          <a:p>
            <a:r>
              <a:rPr lang="en-US" dirty="0" smtClean="0"/>
              <a:t>10-entry shared circular buffer</a:t>
            </a:r>
          </a:p>
          <a:p>
            <a:r>
              <a:rPr lang="en-US" dirty="0" smtClean="0"/>
              <a:t>5 producers</a:t>
            </a:r>
          </a:p>
          <a:p>
            <a:pPr lvl="1"/>
            <a:r>
              <a:rPr lang="en-US" dirty="0" smtClean="0"/>
              <a:t>Agent </a:t>
            </a:r>
            <a:r>
              <a:rPr lang="en-US" dirty="0" err="1" smtClean="0"/>
              <a:t>i</a:t>
            </a:r>
            <a:r>
              <a:rPr lang="en-US" dirty="0" smtClean="0"/>
              <a:t> generates numbers from 20*</a:t>
            </a:r>
            <a:r>
              <a:rPr lang="en-US" dirty="0" err="1" smtClean="0"/>
              <a:t>i</a:t>
            </a:r>
            <a:r>
              <a:rPr lang="en-US" dirty="0" smtClean="0"/>
              <a:t> to 20*</a:t>
            </a:r>
            <a:r>
              <a:rPr lang="en-US" dirty="0" err="1" smtClean="0"/>
              <a:t>i</a:t>
            </a:r>
            <a:r>
              <a:rPr lang="en-US" dirty="0" smtClean="0"/>
              <a:t> – 1.</a:t>
            </a:r>
          </a:p>
          <a:p>
            <a:pPr lvl="1"/>
            <a:r>
              <a:rPr lang="en-US" dirty="0" smtClean="0"/>
              <a:t>Puts them in buffer</a:t>
            </a:r>
          </a:p>
          <a:p>
            <a:r>
              <a:rPr lang="en-US" dirty="0" smtClean="0"/>
              <a:t>5 consumers</a:t>
            </a:r>
          </a:p>
          <a:p>
            <a:pPr lvl="1"/>
            <a:r>
              <a:rPr lang="en-US" dirty="0" smtClean="0"/>
              <a:t>Each retrieves 20 elements from buffer</a:t>
            </a:r>
          </a:p>
          <a:p>
            <a:r>
              <a:rPr lang="en-US" dirty="0" smtClean="0"/>
              <a:t>Main program</a:t>
            </a:r>
          </a:p>
          <a:p>
            <a:pPr lvl="1"/>
            <a:r>
              <a:rPr lang="en-US" dirty="0" smtClean="0"/>
              <a:t>Makes sure each value between 0 and 99 retrieved once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1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semaphores to schedule shared resources</a:t>
            </a:r>
          </a:p>
          <a:p>
            <a:pPr lvl="1"/>
            <a:r>
              <a:rPr lang="en-US" dirty="0" smtClean="0"/>
              <a:t>Producer-consumer problem</a:t>
            </a:r>
          </a:p>
          <a:p>
            <a:pPr lvl="1"/>
            <a:r>
              <a:rPr lang="en-US" b="1" dirty="0" smtClean="0"/>
              <a:t>Readers-writers problem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Other concurrency issues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safety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Deadlocks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556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Readers-Writers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8999"/>
            <a:ext cx="7896225" cy="2905125"/>
          </a:xfrm>
        </p:spPr>
        <p:txBody>
          <a:bodyPr/>
          <a:lstStyle/>
          <a:p>
            <a:r>
              <a:rPr lang="en-US" dirty="0" smtClean="0"/>
              <a:t>Problem statement:</a:t>
            </a:r>
          </a:p>
          <a:p>
            <a:pPr lvl="1"/>
            <a:r>
              <a:rPr lang="en-US" i="1" dirty="0" smtClean="0"/>
              <a:t>Reader</a:t>
            </a:r>
            <a:r>
              <a:rPr lang="en-US" dirty="0" smtClean="0"/>
              <a:t> threads only read the object</a:t>
            </a:r>
          </a:p>
          <a:p>
            <a:pPr lvl="1"/>
            <a:r>
              <a:rPr lang="en-US" i="1" dirty="0" smtClean="0"/>
              <a:t>Writer</a:t>
            </a:r>
            <a:r>
              <a:rPr lang="en-US" dirty="0" smtClean="0"/>
              <a:t> threads modify the object (read/write access)</a:t>
            </a:r>
          </a:p>
          <a:p>
            <a:pPr lvl="1"/>
            <a:r>
              <a:rPr lang="en-US" dirty="0" smtClean="0"/>
              <a:t>Writers must have exclusive access to the object</a:t>
            </a:r>
          </a:p>
          <a:p>
            <a:pPr lvl="1"/>
            <a:r>
              <a:rPr lang="en-US" dirty="0" smtClean="0"/>
              <a:t>Unlimited number of readers can access the object</a:t>
            </a:r>
          </a:p>
          <a:p>
            <a:r>
              <a:rPr lang="en-US" dirty="0" smtClean="0"/>
              <a:t>Occurs frequently in real systems, e.g.,</a:t>
            </a:r>
          </a:p>
          <a:p>
            <a:pPr lvl="1"/>
            <a:r>
              <a:rPr lang="en-US" dirty="0" smtClean="0"/>
              <a:t>Online airline reservation system</a:t>
            </a:r>
          </a:p>
          <a:p>
            <a:pPr lvl="1"/>
            <a:r>
              <a:rPr lang="en-US" dirty="0" smtClean="0"/>
              <a:t>Multithreaded caching Web proxy</a:t>
            </a:r>
          </a:p>
          <a:p>
            <a:pPr lvl="1"/>
            <a:endParaRPr lang="en-US" dirty="0" smtClean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584588" y="2093884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889138" y="1462291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889138" y="2760403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2422538" y="1726020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438400" y="2322484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V="1">
            <a:off x="2422538" y="2488020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1905000" y="2086698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5867400" y="1476782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5867400" y="2774894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3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 flipH="1">
            <a:off x="4663809" y="1726020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 flipH="1">
            <a:off x="4679671" y="2322484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H="1" flipV="1">
            <a:off x="4663809" y="2488020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5883262" y="2101189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2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17" name="Left Brace 16"/>
          <p:cNvSpPr/>
          <p:nvPr/>
        </p:nvSpPr>
        <p:spPr bwMode="auto">
          <a:xfrm>
            <a:off x="1143000" y="1462291"/>
            <a:ext cx="457200" cy="1811078"/>
          </a:xfrm>
          <a:prstGeom prst="leftBrace">
            <a:avLst>
              <a:gd name="adj1" fmla="val 36364"/>
              <a:gd name="adj2" fmla="val 50000"/>
            </a:avLst>
          </a:prstGeom>
          <a:noFill/>
          <a:ln w="28575" cmpd="sng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92708" y="1870971"/>
            <a:ext cx="818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Read/</a:t>
            </a:r>
          </a:p>
          <a:p>
            <a:r>
              <a:rPr lang="en-US" sz="1800" dirty="0" smtClean="0">
                <a:latin typeface="Calibri" pitchFamily="34" charset="0"/>
              </a:rPr>
              <a:t>Write</a:t>
            </a:r>
          </a:p>
          <a:p>
            <a:r>
              <a:rPr lang="en-US" sz="1800" dirty="0" smtClean="0">
                <a:latin typeface="Calibri" pitchFamily="34" charset="0"/>
              </a:rPr>
              <a:t>Access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39000" y="2014238"/>
            <a:ext cx="115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Read-only</a:t>
            </a:r>
          </a:p>
          <a:p>
            <a:r>
              <a:rPr lang="en-US" sz="1800" dirty="0" smtClean="0">
                <a:latin typeface="Calibri" pitchFamily="34" charset="0"/>
              </a:rPr>
              <a:t>Access</a:t>
            </a:r>
          </a:p>
        </p:txBody>
      </p:sp>
      <p:sp>
        <p:nvSpPr>
          <p:cNvPr id="20" name="Left Brace 19"/>
          <p:cNvSpPr/>
          <p:nvPr/>
        </p:nvSpPr>
        <p:spPr bwMode="auto">
          <a:xfrm flipH="1">
            <a:off x="6629400" y="1447800"/>
            <a:ext cx="457200" cy="1811078"/>
          </a:xfrm>
          <a:prstGeom prst="leftBrace">
            <a:avLst>
              <a:gd name="adj1" fmla="val 36364"/>
              <a:gd name="adj2" fmla="val 50000"/>
            </a:avLst>
          </a:prstGeom>
          <a:noFill/>
          <a:ln w="28575" cmpd="sng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Readers/Writers Examples</a:t>
            </a:r>
            <a:endParaRPr lang="en-US" dirty="0"/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3584588" y="2093884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0" name="Oval 5"/>
          <p:cNvSpPr>
            <a:spLocks noChangeArrowheads="1"/>
          </p:cNvSpPr>
          <p:nvPr/>
        </p:nvSpPr>
        <p:spPr bwMode="auto">
          <a:xfrm>
            <a:off x="1889138" y="1462291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1889138" y="2760403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42" name="Line 7"/>
          <p:cNvSpPr>
            <a:spLocks noChangeShapeType="1"/>
          </p:cNvSpPr>
          <p:nvPr/>
        </p:nvSpPr>
        <p:spPr bwMode="auto">
          <a:xfrm>
            <a:off x="2422538" y="1726020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3" name="Line 7"/>
          <p:cNvSpPr>
            <a:spLocks noChangeShapeType="1"/>
          </p:cNvSpPr>
          <p:nvPr/>
        </p:nvSpPr>
        <p:spPr bwMode="auto">
          <a:xfrm>
            <a:off x="2438400" y="2322484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4" name="Line 7"/>
          <p:cNvSpPr>
            <a:spLocks noChangeShapeType="1"/>
          </p:cNvSpPr>
          <p:nvPr/>
        </p:nvSpPr>
        <p:spPr bwMode="auto">
          <a:xfrm flipV="1">
            <a:off x="2422538" y="2488020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5" name="Oval 5"/>
          <p:cNvSpPr>
            <a:spLocks noChangeArrowheads="1"/>
          </p:cNvSpPr>
          <p:nvPr/>
        </p:nvSpPr>
        <p:spPr bwMode="auto">
          <a:xfrm>
            <a:off x="1905000" y="2086698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46" name="Oval 5"/>
          <p:cNvSpPr>
            <a:spLocks noChangeArrowheads="1"/>
          </p:cNvSpPr>
          <p:nvPr/>
        </p:nvSpPr>
        <p:spPr bwMode="auto">
          <a:xfrm>
            <a:off x="5867400" y="1476782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47" name="Oval 5"/>
          <p:cNvSpPr>
            <a:spLocks noChangeArrowheads="1"/>
          </p:cNvSpPr>
          <p:nvPr/>
        </p:nvSpPr>
        <p:spPr bwMode="auto">
          <a:xfrm>
            <a:off x="5867400" y="2774894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3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48" name="Line 7"/>
          <p:cNvSpPr>
            <a:spLocks noChangeShapeType="1"/>
          </p:cNvSpPr>
          <p:nvPr/>
        </p:nvSpPr>
        <p:spPr bwMode="auto">
          <a:xfrm flipH="1">
            <a:off x="4663809" y="1726020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9" name="Line 7"/>
          <p:cNvSpPr>
            <a:spLocks noChangeShapeType="1"/>
          </p:cNvSpPr>
          <p:nvPr/>
        </p:nvSpPr>
        <p:spPr bwMode="auto">
          <a:xfrm flipH="1">
            <a:off x="4679671" y="2322484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0" name="Line 7"/>
          <p:cNvSpPr>
            <a:spLocks noChangeShapeType="1"/>
          </p:cNvSpPr>
          <p:nvPr/>
        </p:nvSpPr>
        <p:spPr bwMode="auto">
          <a:xfrm flipH="1" flipV="1">
            <a:off x="4663809" y="2488020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1" name="Oval 5"/>
          <p:cNvSpPr>
            <a:spLocks noChangeArrowheads="1"/>
          </p:cNvSpPr>
          <p:nvPr/>
        </p:nvSpPr>
        <p:spPr bwMode="auto">
          <a:xfrm>
            <a:off x="5883262" y="2101189"/>
            <a:ext cx="533400" cy="498475"/>
          </a:xfrm>
          <a:prstGeom prst="ellipse">
            <a:avLst/>
          </a:prstGeom>
          <a:solidFill>
            <a:srgbClr val="F7F5C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2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3583825" y="4419600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3" name="Oval 5"/>
          <p:cNvSpPr>
            <a:spLocks noChangeArrowheads="1"/>
          </p:cNvSpPr>
          <p:nvPr/>
        </p:nvSpPr>
        <p:spPr bwMode="auto">
          <a:xfrm>
            <a:off x="1888375" y="3788007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1888375" y="5086119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55" name="Line 7"/>
          <p:cNvSpPr>
            <a:spLocks noChangeShapeType="1"/>
          </p:cNvSpPr>
          <p:nvPr/>
        </p:nvSpPr>
        <p:spPr bwMode="auto">
          <a:xfrm>
            <a:off x="2421775" y="4051736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6" name="Line 7"/>
          <p:cNvSpPr>
            <a:spLocks noChangeShapeType="1"/>
          </p:cNvSpPr>
          <p:nvPr/>
        </p:nvSpPr>
        <p:spPr bwMode="auto">
          <a:xfrm>
            <a:off x="2437637" y="4648200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 flipV="1">
            <a:off x="2421775" y="4813736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8" name="Oval 5"/>
          <p:cNvSpPr>
            <a:spLocks noChangeArrowheads="1"/>
          </p:cNvSpPr>
          <p:nvPr/>
        </p:nvSpPr>
        <p:spPr bwMode="auto">
          <a:xfrm>
            <a:off x="1904237" y="4412414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59" name="Oval 5"/>
          <p:cNvSpPr>
            <a:spLocks noChangeArrowheads="1"/>
          </p:cNvSpPr>
          <p:nvPr/>
        </p:nvSpPr>
        <p:spPr bwMode="auto">
          <a:xfrm>
            <a:off x="5866637" y="3802498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0" name="Oval 5"/>
          <p:cNvSpPr>
            <a:spLocks noChangeArrowheads="1"/>
          </p:cNvSpPr>
          <p:nvPr/>
        </p:nvSpPr>
        <p:spPr bwMode="auto">
          <a:xfrm>
            <a:off x="5866637" y="5100610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3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1" name="Line 7"/>
          <p:cNvSpPr>
            <a:spLocks noChangeShapeType="1"/>
          </p:cNvSpPr>
          <p:nvPr/>
        </p:nvSpPr>
        <p:spPr bwMode="auto">
          <a:xfrm flipH="1">
            <a:off x="4663046" y="4051736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2" name="Line 7"/>
          <p:cNvSpPr>
            <a:spLocks noChangeShapeType="1"/>
          </p:cNvSpPr>
          <p:nvPr/>
        </p:nvSpPr>
        <p:spPr bwMode="auto">
          <a:xfrm flipH="1">
            <a:off x="4678908" y="4648200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3" name="Line 7"/>
          <p:cNvSpPr>
            <a:spLocks noChangeShapeType="1"/>
          </p:cNvSpPr>
          <p:nvPr/>
        </p:nvSpPr>
        <p:spPr bwMode="auto">
          <a:xfrm flipH="1" flipV="1">
            <a:off x="4663046" y="4813736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4" name="Oval 5"/>
          <p:cNvSpPr>
            <a:spLocks noChangeArrowheads="1"/>
          </p:cNvSpPr>
          <p:nvPr/>
        </p:nvSpPr>
        <p:spPr bwMode="auto">
          <a:xfrm>
            <a:off x="5882499" y="4426905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2</a:t>
            </a:r>
            <a:endParaRPr lang="en-US" sz="1800" baseline="-25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927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Variants of Readers-Writers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First readers-writers problem </a:t>
            </a:r>
            <a:r>
              <a:rPr lang="en-US" dirty="0" smtClean="0"/>
              <a:t>(favors readers)</a:t>
            </a:r>
          </a:p>
          <a:p>
            <a:pPr lvl="1"/>
            <a:r>
              <a:rPr lang="en-US" dirty="0" smtClean="0"/>
              <a:t>No reader should be kept waiting unless a writer has already been granted permission to use the object. </a:t>
            </a:r>
          </a:p>
          <a:p>
            <a:pPr lvl="1"/>
            <a:r>
              <a:rPr lang="en-US" dirty="0" smtClean="0"/>
              <a:t>A reader that arrives after a waiting writer gets priority over the writer.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i="1" dirty="0" smtClean="0"/>
              <a:t>Second readers-writers problem </a:t>
            </a:r>
            <a:r>
              <a:rPr lang="en-US" dirty="0" smtClean="0"/>
              <a:t>(favors writers)</a:t>
            </a:r>
          </a:p>
          <a:p>
            <a:pPr lvl="1"/>
            <a:r>
              <a:rPr lang="en-US" dirty="0" smtClean="0"/>
              <a:t>Once a writer is ready to write, it performs its write as soon as possible </a:t>
            </a:r>
          </a:p>
          <a:p>
            <a:pPr lvl="1"/>
            <a:r>
              <a:rPr lang="en-US" dirty="0" smtClean="0"/>
              <a:t>A reader that arrives after a writer must wait, even if the writer is also waiting. </a:t>
            </a:r>
          </a:p>
          <a:p>
            <a:pPr lvl="1"/>
            <a:endParaRPr lang="en-US" dirty="0" smtClean="0"/>
          </a:p>
          <a:p>
            <a:r>
              <a:rPr lang="en-US" i="1" dirty="0" smtClean="0"/>
              <a:t>Starvation</a:t>
            </a:r>
            <a:r>
              <a:rPr lang="en-US" dirty="0" smtClean="0"/>
              <a:t> (where a thread waits indefinitely) is possible in both cases.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Readers/Writers Examples</a:t>
            </a:r>
            <a:endParaRPr lang="en-US" dirty="0"/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3584588" y="3654842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40" name="Oval 5"/>
          <p:cNvSpPr>
            <a:spLocks noChangeArrowheads="1"/>
          </p:cNvSpPr>
          <p:nvPr/>
        </p:nvSpPr>
        <p:spPr bwMode="auto">
          <a:xfrm>
            <a:off x="1889138" y="3023249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1889138" y="4321361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42" name="Line 7"/>
          <p:cNvSpPr>
            <a:spLocks noChangeShapeType="1"/>
          </p:cNvSpPr>
          <p:nvPr/>
        </p:nvSpPr>
        <p:spPr bwMode="auto">
          <a:xfrm>
            <a:off x="2422538" y="3286978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3" name="Line 7"/>
          <p:cNvSpPr>
            <a:spLocks noChangeShapeType="1"/>
          </p:cNvSpPr>
          <p:nvPr/>
        </p:nvSpPr>
        <p:spPr bwMode="auto">
          <a:xfrm>
            <a:off x="2438400" y="3883442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4" name="Line 7"/>
          <p:cNvSpPr>
            <a:spLocks noChangeShapeType="1"/>
          </p:cNvSpPr>
          <p:nvPr/>
        </p:nvSpPr>
        <p:spPr bwMode="auto">
          <a:xfrm flipV="1">
            <a:off x="2422538" y="4048978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5" name="Oval 5"/>
          <p:cNvSpPr>
            <a:spLocks noChangeArrowheads="1"/>
          </p:cNvSpPr>
          <p:nvPr/>
        </p:nvSpPr>
        <p:spPr bwMode="auto">
          <a:xfrm>
            <a:off x="1905000" y="3647656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46" name="Oval 5"/>
          <p:cNvSpPr>
            <a:spLocks noChangeArrowheads="1"/>
          </p:cNvSpPr>
          <p:nvPr/>
        </p:nvSpPr>
        <p:spPr bwMode="auto">
          <a:xfrm>
            <a:off x="5867400" y="3037740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47" name="Oval 5"/>
          <p:cNvSpPr>
            <a:spLocks noChangeArrowheads="1"/>
          </p:cNvSpPr>
          <p:nvPr/>
        </p:nvSpPr>
        <p:spPr bwMode="auto">
          <a:xfrm>
            <a:off x="5867400" y="4335852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3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48" name="Line 7"/>
          <p:cNvSpPr>
            <a:spLocks noChangeShapeType="1"/>
          </p:cNvSpPr>
          <p:nvPr/>
        </p:nvSpPr>
        <p:spPr bwMode="auto">
          <a:xfrm flipH="1">
            <a:off x="4663809" y="3286978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49" name="Line 7"/>
          <p:cNvSpPr>
            <a:spLocks noChangeShapeType="1"/>
          </p:cNvSpPr>
          <p:nvPr/>
        </p:nvSpPr>
        <p:spPr bwMode="auto">
          <a:xfrm flipH="1">
            <a:off x="4679671" y="3883442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0" name="Line 7"/>
          <p:cNvSpPr>
            <a:spLocks noChangeShapeType="1"/>
          </p:cNvSpPr>
          <p:nvPr/>
        </p:nvSpPr>
        <p:spPr bwMode="auto">
          <a:xfrm flipH="1" flipV="1">
            <a:off x="4663809" y="4048978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1" name="Oval 5"/>
          <p:cNvSpPr>
            <a:spLocks noChangeArrowheads="1"/>
          </p:cNvSpPr>
          <p:nvPr/>
        </p:nvSpPr>
        <p:spPr bwMode="auto">
          <a:xfrm>
            <a:off x="5883262" y="3662147"/>
            <a:ext cx="533400" cy="498475"/>
          </a:xfrm>
          <a:prstGeom prst="ellipse">
            <a:avLst/>
          </a:prstGeom>
          <a:solidFill>
            <a:srgbClr val="F7F5C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2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52" name="Text Box 6"/>
          <p:cNvSpPr txBox="1">
            <a:spLocks noChangeArrowheads="1"/>
          </p:cNvSpPr>
          <p:nvPr/>
        </p:nvSpPr>
        <p:spPr bwMode="auto">
          <a:xfrm>
            <a:off x="5486400" y="5347136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53" name="Oval 5"/>
          <p:cNvSpPr>
            <a:spLocks noChangeArrowheads="1"/>
          </p:cNvSpPr>
          <p:nvPr/>
        </p:nvSpPr>
        <p:spPr bwMode="auto">
          <a:xfrm>
            <a:off x="3790950" y="4715543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54" name="Oval 53"/>
          <p:cNvSpPr>
            <a:spLocks noChangeArrowheads="1"/>
          </p:cNvSpPr>
          <p:nvPr/>
        </p:nvSpPr>
        <p:spPr bwMode="auto">
          <a:xfrm>
            <a:off x="3790950" y="6013655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55" name="Line 7"/>
          <p:cNvSpPr>
            <a:spLocks noChangeShapeType="1"/>
          </p:cNvSpPr>
          <p:nvPr/>
        </p:nvSpPr>
        <p:spPr bwMode="auto">
          <a:xfrm>
            <a:off x="4324350" y="4979272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6" name="Line 7"/>
          <p:cNvSpPr>
            <a:spLocks noChangeShapeType="1"/>
          </p:cNvSpPr>
          <p:nvPr/>
        </p:nvSpPr>
        <p:spPr bwMode="auto">
          <a:xfrm>
            <a:off x="4340212" y="5575736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7" name="Line 7"/>
          <p:cNvSpPr>
            <a:spLocks noChangeShapeType="1"/>
          </p:cNvSpPr>
          <p:nvPr/>
        </p:nvSpPr>
        <p:spPr bwMode="auto">
          <a:xfrm flipV="1">
            <a:off x="4324350" y="5741272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58" name="Oval 5"/>
          <p:cNvSpPr>
            <a:spLocks noChangeArrowheads="1"/>
          </p:cNvSpPr>
          <p:nvPr/>
        </p:nvSpPr>
        <p:spPr bwMode="auto">
          <a:xfrm>
            <a:off x="3806812" y="5339950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59" name="Oval 5"/>
          <p:cNvSpPr>
            <a:spLocks noChangeArrowheads="1"/>
          </p:cNvSpPr>
          <p:nvPr/>
        </p:nvSpPr>
        <p:spPr bwMode="auto">
          <a:xfrm>
            <a:off x="7769212" y="4730034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0" name="Oval 5"/>
          <p:cNvSpPr>
            <a:spLocks noChangeArrowheads="1"/>
          </p:cNvSpPr>
          <p:nvPr/>
        </p:nvSpPr>
        <p:spPr bwMode="auto">
          <a:xfrm>
            <a:off x="7769212" y="6028146"/>
            <a:ext cx="533400" cy="498475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3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1" name="Line 7"/>
          <p:cNvSpPr>
            <a:spLocks noChangeShapeType="1"/>
          </p:cNvSpPr>
          <p:nvPr/>
        </p:nvSpPr>
        <p:spPr bwMode="auto">
          <a:xfrm flipH="1">
            <a:off x="6565621" y="4979272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2" name="Line 7"/>
          <p:cNvSpPr>
            <a:spLocks noChangeShapeType="1"/>
          </p:cNvSpPr>
          <p:nvPr/>
        </p:nvSpPr>
        <p:spPr bwMode="auto">
          <a:xfrm flipH="1">
            <a:off x="6581483" y="5575736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3" name="Line 7"/>
          <p:cNvSpPr>
            <a:spLocks noChangeShapeType="1"/>
          </p:cNvSpPr>
          <p:nvPr/>
        </p:nvSpPr>
        <p:spPr bwMode="auto">
          <a:xfrm flipH="1" flipV="1">
            <a:off x="6565621" y="5741272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4" name="Oval 5"/>
          <p:cNvSpPr>
            <a:spLocks noChangeArrowheads="1"/>
          </p:cNvSpPr>
          <p:nvPr/>
        </p:nvSpPr>
        <p:spPr bwMode="auto">
          <a:xfrm>
            <a:off x="7785074" y="5354441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2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0" y="3572857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 = 0</a:t>
            </a:r>
          </a:p>
          <a:p>
            <a:r>
              <a:rPr lang="en-US" sz="1800" dirty="0" err="1" smtClean="0">
                <a:latin typeface="Calibri" pitchFamily="34" charset="0"/>
              </a:rPr>
              <a:t>readcnt</a:t>
            </a:r>
            <a:r>
              <a:rPr lang="en-US" sz="1800" dirty="0" smtClean="0">
                <a:latin typeface="Calibri" pitchFamily="34" charset="0"/>
              </a:rPr>
              <a:t> = 0</a:t>
            </a: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auto">
          <a:xfrm>
            <a:off x="2041538" y="1853118"/>
            <a:ext cx="1063612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endParaRPr lang="en-US" sz="1800" dirty="0">
              <a:latin typeface="+mn-lt"/>
            </a:endParaRPr>
          </a:p>
        </p:txBody>
      </p:sp>
      <p:sp>
        <p:nvSpPr>
          <p:cNvPr id="31" name="Oval 5"/>
          <p:cNvSpPr>
            <a:spLocks noChangeArrowheads="1"/>
          </p:cNvSpPr>
          <p:nvPr/>
        </p:nvSpPr>
        <p:spPr bwMode="auto">
          <a:xfrm>
            <a:off x="346088" y="1221525"/>
            <a:ext cx="533400" cy="498475"/>
          </a:xfrm>
          <a:prstGeom prst="ellipse">
            <a:avLst/>
          </a:prstGeom>
          <a:solidFill>
            <a:srgbClr val="F7F5C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346088" y="2519637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3</a:t>
            </a:r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>
            <a:off x="879488" y="1485254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34" name="Line 7"/>
          <p:cNvSpPr>
            <a:spLocks noChangeShapeType="1"/>
          </p:cNvSpPr>
          <p:nvPr/>
        </p:nvSpPr>
        <p:spPr bwMode="auto">
          <a:xfrm>
            <a:off x="895350" y="2081718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 flipV="1">
            <a:off x="879488" y="2247254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arrow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36" name="Oval 5"/>
          <p:cNvSpPr>
            <a:spLocks noChangeArrowheads="1"/>
          </p:cNvSpPr>
          <p:nvPr/>
        </p:nvSpPr>
        <p:spPr bwMode="auto">
          <a:xfrm>
            <a:off x="361950" y="1845932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W</a:t>
            </a:r>
            <a:r>
              <a:rPr lang="en-US" sz="1800" baseline="-25000" dirty="0">
                <a:latin typeface="+mn-lt"/>
              </a:rPr>
              <a:t>2</a:t>
            </a:r>
          </a:p>
        </p:txBody>
      </p:sp>
      <p:sp>
        <p:nvSpPr>
          <p:cNvPr id="37" name="Oval 5"/>
          <p:cNvSpPr>
            <a:spLocks noChangeArrowheads="1"/>
          </p:cNvSpPr>
          <p:nvPr/>
        </p:nvSpPr>
        <p:spPr bwMode="auto">
          <a:xfrm>
            <a:off x="4324350" y="1236016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1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38" name="Oval 5"/>
          <p:cNvSpPr>
            <a:spLocks noChangeArrowheads="1"/>
          </p:cNvSpPr>
          <p:nvPr/>
        </p:nvSpPr>
        <p:spPr bwMode="auto">
          <a:xfrm>
            <a:off x="4324350" y="2534128"/>
            <a:ext cx="533400" cy="4984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3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5" name="Line 7"/>
          <p:cNvSpPr>
            <a:spLocks noChangeShapeType="1"/>
          </p:cNvSpPr>
          <p:nvPr/>
        </p:nvSpPr>
        <p:spPr bwMode="auto">
          <a:xfrm flipH="1">
            <a:off x="3120759" y="1485254"/>
            <a:ext cx="116205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6" name="Line 7"/>
          <p:cNvSpPr>
            <a:spLocks noChangeShapeType="1"/>
          </p:cNvSpPr>
          <p:nvPr/>
        </p:nvSpPr>
        <p:spPr bwMode="auto">
          <a:xfrm flipH="1">
            <a:off x="3136621" y="2081718"/>
            <a:ext cx="11461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7" name="Line 7"/>
          <p:cNvSpPr>
            <a:spLocks noChangeShapeType="1"/>
          </p:cNvSpPr>
          <p:nvPr/>
        </p:nvSpPr>
        <p:spPr bwMode="auto">
          <a:xfrm flipH="1" flipV="1">
            <a:off x="3120759" y="2247254"/>
            <a:ext cx="116205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arrow"/>
            <a:tailEnd type="non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68" name="Oval 5"/>
          <p:cNvSpPr>
            <a:spLocks noChangeArrowheads="1"/>
          </p:cNvSpPr>
          <p:nvPr/>
        </p:nvSpPr>
        <p:spPr bwMode="auto">
          <a:xfrm>
            <a:off x="4340212" y="1860423"/>
            <a:ext cx="533400" cy="498475"/>
          </a:xfrm>
          <a:prstGeom prst="ellipse">
            <a:avLst/>
          </a:prstGeom>
          <a:solidFill>
            <a:srgbClr val="F7F5C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 dirty="0" smtClean="0">
                <a:latin typeface="+mn-lt"/>
              </a:rPr>
              <a:t>R</a:t>
            </a:r>
            <a:r>
              <a:rPr lang="en-US" sz="1800" baseline="-25000" dirty="0" smtClean="0">
                <a:latin typeface="+mn-lt"/>
              </a:rPr>
              <a:t>2</a:t>
            </a:r>
            <a:endParaRPr lang="en-US" sz="1800" baseline="-25000" dirty="0">
              <a:latin typeface="+mn-lt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314950" y="1771133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 = 1</a:t>
            </a:r>
          </a:p>
          <a:p>
            <a:r>
              <a:rPr lang="en-US" sz="1800" dirty="0" err="1" smtClean="0">
                <a:latin typeface="Calibri" pitchFamily="34" charset="0"/>
              </a:rPr>
              <a:t>readcnt</a:t>
            </a:r>
            <a:r>
              <a:rPr lang="en-US" sz="1800" dirty="0" smtClean="0">
                <a:latin typeface="Calibri" pitchFamily="34" charset="0"/>
              </a:rPr>
              <a:t> = 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041538" y="5234205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 = 0</a:t>
            </a:r>
          </a:p>
          <a:p>
            <a:r>
              <a:rPr lang="en-US" sz="1800" dirty="0" err="1" smtClean="0">
                <a:latin typeface="Calibri" pitchFamily="34" charset="0"/>
              </a:rPr>
              <a:t>readcnt</a:t>
            </a:r>
            <a:r>
              <a:rPr lang="en-US" sz="1800" dirty="0" smtClean="0">
                <a:latin typeface="Calibri" pitchFamily="34" charset="0"/>
              </a:rPr>
              <a:t> = 2</a:t>
            </a:r>
          </a:p>
        </p:txBody>
      </p:sp>
    </p:spTree>
    <p:extLst>
      <p:ext uri="{BB962C8B-B14F-4D97-AF65-F5344CB8AC3E}">
        <p14:creationId xmlns:p14="http://schemas.microsoft.com/office/powerpoint/2010/main" val="14141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</p:spTree>
    <p:extLst>
      <p:ext uri="{BB962C8B-B14F-4D97-AF65-F5344CB8AC3E}">
        <p14:creationId xmlns:p14="http://schemas.microsoft.com/office/powerpoint/2010/main" val="267740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-76200" y="4417367"/>
            <a:ext cx="1065174" cy="461665"/>
            <a:chOff x="-455574" y="4463534"/>
            <a:chExt cx="106517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R1 </a:t>
              </a: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 bwMode="auto">
            <a:xfrm flipV="1">
              <a:off x="126637" y="4694366"/>
              <a:ext cx="482963" cy="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 pitchFamily="34" charset="0"/>
              </a:rPr>
              <a:t>Readcnt</a:t>
            </a:r>
            <a:r>
              <a:rPr lang="en-US" sz="2000" dirty="0" smtClean="0">
                <a:latin typeface="Calibri" pitchFamily="34" charset="0"/>
              </a:rPr>
              <a:t> == 1</a:t>
            </a:r>
          </a:p>
          <a:p>
            <a:r>
              <a:rPr lang="en-US" sz="2000" dirty="0" smtClean="0">
                <a:latin typeface="Calibri" pitchFamily="34" charset="0"/>
              </a:rPr>
              <a:t>W == 0</a:t>
            </a:r>
          </a:p>
        </p:txBody>
      </p:sp>
    </p:spTree>
    <p:extLst>
      <p:ext uri="{BB962C8B-B14F-4D97-AF65-F5344CB8AC3E}">
        <p14:creationId xmlns:p14="http://schemas.microsoft.com/office/powerpoint/2010/main" val="333591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-76200" y="4417367"/>
            <a:ext cx="1065174" cy="461665"/>
            <a:chOff x="-455574" y="4463534"/>
            <a:chExt cx="106517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R1 </a:t>
              </a: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 bwMode="auto">
            <a:xfrm flipV="1">
              <a:off x="126637" y="4694366"/>
              <a:ext cx="482963" cy="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 pitchFamily="34" charset="0"/>
              </a:rPr>
              <a:t>Readcnt</a:t>
            </a:r>
            <a:r>
              <a:rPr lang="en-US" sz="2000" dirty="0" smtClean="0">
                <a:latin typeface="Calibri" pitchFamily="34" charset="0"/>
              </a:rPr>
              <a:t> == 2</a:t>
            </a:r>
          </a:p>
          <a:p>
            <a:r>
              <a:rPr lang="en-US" sz="2000" dirty="0" smtClean="0">
                <a:latin typeface="Calibri" pitchFamily="34" charset="0"/>
              </a:rPr>
              <a:t>W == 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76200" y="3429000"/>
            <a:ext cx="1065174" cy="461665"/>
            <a:chOff x="-455574" y="4463534"/>
            <a:chExt cx="1065174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R2 </a:t>
              </a:r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2948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35677"/>
            <a:ext cx="8763000" cy="926397"/>
          </a:xfrm>
        </p:spPr>
        <p:txBody>
          <a:bodyPr/>
          <a:lstStyle/>
          <a:p>
            <a:r>
              <a:rPr lang="en-US" dirty="0" smtClean="0"/>
              <a:t>Review: Using semaphores to protect shared resources via 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590675"/>
            <a:ext cx="8213725" cy="1990725"/>
          </a:xfrm>
        </p:spPr>
        <p:txBody>
          <a:bodyPr/>
          <a:lstStyle/>
          <a:p>
            <a:r>
              <a:rPr lang="en-US" dirty="0" smtClean="0"/>
              <a:t>Basic idea:</a:t>
            </a:r>
          </a:p>
          <a:p>
            <a:pPr lvl="1"/>
            <a:r>
              <a:rPr lang="en-US" dirty="0" smtClean="0"/>
              <a:t>Associate a unique semaphore </a:t>
            </a:r>
            <a:r>
              <a:rPr lang="en-US" i="1" dirty="0" smtClean="0"/>
              <a:t>mutex</a:t>
            </a:r>
            <a:r>
              <a:rPr lang="en-US" dirty="0" smtClean="0"/>
              <a:t>, initially 1, with each shared variable (or related set of shared variables)</a:t>
            </a:r>
          </a:p>
          <a:p>
            <a:pPr lvl="1"/>
            <a:r>
              <a:rPr lang="en-US" dirty="0" smtClean="0"/>
              <a:t>Surround each access to the shared variable(s) with </a:t>
            </a:r>
            <a:r>
              <a:rPr lang="en-US" i="1" dirty="0" smtClean="0"/>
              <a:t>P(</a:t>
            </a:r>
            <a:r>
              <a:rPr lang="en-US" i="1" dirty="0" err="1" smtClean="0"/>
              <a:t>mutex</a:t>
            </a:r>
            <a:r>
              <a:rPr lang="en-US" i="1" dirty="0" smtClean="0"/>
              <a:t>)</a:t>
            </a:r>
            <a:r>
              <a:rPr lang="en-US" dirty="0" smtClean="0"/>
              <a:t> and </a:t>
            </a:r>
          </a:p>
          <a:p>
            <a:pPr lvl="1">
              <a:buNone/>
            </a:pPr>
            <a:r>
              <a:rPr lang="en-US" i="1" dirty="0" smtClean="0"/>
              <a:t>	V(</a:t>
            </a:r>
            <a:r>
              <a:rPr lang="en-US" i="1" dirty="0" err="1" smtClean="0"/>
              <a:t>mutex</a:t>
            </a:r>
            <a:r>
              <a:rPr lang="en-US" i="1" dirty="0" smtClean="0"/>
              <a:t>)</a:t>
            </a:r>
            <a:r>
              <a:rPr lang="en-US" dirty="0" smtClean="0"/>
              <a:t> operations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This case is so common, that </a:t>
            </a:r>
            <a:r>
              <a:rPr lang="en-US" dirty="0" err="1" smtClean="0"/>
              <a:t>pthreads</a:t>
            </a:r>
            <a:r>
              <a:rPr lang="en-US" dirty="0" smtClean="0"/>
              <a:t> provides </a:t>
            </a:r>
            <a:r>
              <a:rPr lang="en-US" dirty="0" err="1" smtClean="0"/>
              <a:t>mutex</a:t>
            </a:r>
            <a:r>
              <a:rPr lang="en-US" dirty="0" smtClean="0"/>
              <a:t> as primitive.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6875" y="3733800"/>
            <a:ext cx="1828800" cy="1477328"/>
          </a:xfrm>
          <a:prstGeom prst="rect">
            <a:avLst/>
          </a:prstGeom>
          <a:solidFill>
            <a:srgbClr val="F6F5BD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mutex</a:t>
            </a:r>
            <a:r>
              <a:rPr lang="en-US" sz="1800" dirty="0" smtClean="0">
                <a:latin typeface="Courier New"/>
                <a:cs typeface="Courier New"/>
              </a:rPr>
              <a:t> = 1</a:t>
            </a:r>
          </a:p>
          <a:p>
            <a:endParaRPr lang="en-US" sz="1800" dirty="0" smtClean="0">
              <a:latin typeface="Courier New"/>
              <a:cs typeface="Courier New"/>
            </a:endParaRPr>
          </a:p>
          <a:p>
            <a:r>
              <a:rPr lang="en-US" sz="1800" dirty="0" smtClean="0">
                <a:latin typeface="Courier New"/>
                <a:cs typeface="Courier New"/>
              </a:rPr>
              <a:t>  P(</a:t>
            </a:r>
            <a:r>
              <a:rPr lang="en-US" sz="1800" dirty="0" err="1" smtClean="0">
                <a:latin typeface="Courier New"/>
                <a:cs typeface="Courier New"/>
              </a:rPr>
              <a:t>mutex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</a:t>
            </a:r>
            <a:r>
              <a:rPr lang="en-US" sz="1800" dirty="0" err="1" smtClean="0">
                <a:latin typeface="Courier New"/>
                <a:cs typeface="Courier New"/>
              </a:rPr>
              <a:t>cnt</a:t>
            </a:r>
            <a:r>
              <a:rPr lang="en-US" sz="1800" dirty="0" smtClean="0">
                <a:latin typeface="Courier New"/>
                <a:cs typeface="Courier New"/>
              </a:rPr>
              <a:t>++</a:t>
            </a:r>
          </a:p>
          <a:p>
            <a:r>
              <a:rPr lang="en-US" sz="1800" dirty="0" smtClean="0">
                <a:latin typeface="Courier New"/>
                <a:cs typeface="Courier New"/>
              </a:rPr>
              <a:t>  V(</a:t>
            </a:r>
            <a:r>
              <a:rPr lang="en-US" sz="1800" dirty="0" err="1" smtClean="0">
                <a:latin typeface="Courier New"/>
                <a:cs typeface="Courier New"/>
              </a:rPr>
              <a:t>mutex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134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-95250" y="4420731"/>
            <a:ext cx="1065174" cy="461665"/>
            <a:chOff x="-455574" y="4463534"/>
            <a:chExt cx="106517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R1 </a:t>
              </a: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 bwMode="auto">
            <a:xfrm flipV="1">
              <a:off x="126637" y="4694366"/>
              <a:ext cx="482963" cy="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 pitchFamily="34" charset="0"/>
              </a:rPr>
              <a:t>Readcnt</a:t>
            </a:r>
            <a:r>
              <a:rPr lang="en-US" sz="2000" dirty="0" smtClean="0">
                <a:latin typeface="Calibri" pitchFamily="34" charset="0"/>
              </a:rPr>
              <a:t> == 2</a:t>
            </a:r>
          </a:p>
          <a:p>
            <a:r>
              <a:rPr lang="en-US" sz="2000" dirty="0" smtClean="0">
                <a:latin typeface="Calibri" pitchFamily="34" charset="0"/>
              </a:rPr>
              <a:t>W == 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76200" y="4186535"/>
            <a:ext cx="1065174" cy="461665"/>
            <a:chOff x="-455574" y="4463534"/>
            <a:chExt cx="1065174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R2 </a:t>
              </a:r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7062194" y="2133600"/>
            <a:ext cx="1117820" cy="461665"/>
            <a:chOff x="7037789" y="2209800"/>
            <a:chExt cx="111782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7467600" y="2209800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W1 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037789" y="2440632"/>
              <a:ext cx="429811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9824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0" y="6167735"/>
            <a:ext cx="1065174" cy="461665"/>
            <a:chOff x="-455574" y="4463534"/>
            <a:chExt cx="106517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R1 </a:t>
              </a: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 bwMode="auto">
            <a:xfrm flipV="1">
              <a:off x="126637" y="4694366"/>
              <a:ext cx="482963" cy="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 pitchFamily="34" charset="0"/>
              </a:rPr>
              <a:t>Readcnt</a:t>
            </a:r>
            <a:r>
              <a:rPr lang="en-US" sz="2000" dirty="0" smtClean="0">
                <a:latin typeface="Calibri" pitchFamily="34" charset="0"/>
              </a:rPr>
              <a:t> == 1</a:t>
            </a:r>
          </a:p>
          <a:p>
            <a:r>
              <a:rPr lang="en-US" sz="2000" dirty="0" smtClean="0">
                <a:latin typeface="Calibri" pitchFamily="34" charset="0"/>
              </a:rPr>
              <a:t>W == 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76200" y="4491335"/>
            <a:ext cx="1065174" cy="461665"/>
            <a:chOff x="-455574" y="4463534"/>
            <a:chExt cx="1065174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R2 </a:t>
              </a:r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7062194" y="2133600"/>
            <a:ext cx="1117820" cy="461665"/>
            <a:chOff x="7037789" y="2209800"/>
            <a:chExt cx="111782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7467600" y="2209800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W1 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037789" y="2440632"/>
              <a:ext cx="429811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8358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0" y="6194286"/>
            <a:ext cx="1065174" cy="461665"/>
            <a:chOff x="-455574" y="4463534"/>
            <a:chExt cx="1065174" cy="461665"/>
          </a:xfrm>
        </p:grpSpPr>
        <p:sp>
          <p:nvSpPr>
            <p:cNvPr id="9" name="TextBox 8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R1 </a:t>
              </a:r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 bwMode="auto">
            <a:xfrm flipV="1">
              <a:off x="126637" y="4694366"/>
              <a:ext cx="482963" cy="1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 pitchFamily="34" charset="0"/>
              </a:rPr>
              <a:t>Readcnt</a:t>
            </a:r>
            <a:r>
              <a:rPr lang="en-US" sz="2000" dirty="0" smtClean="0">
                <a:latin typeface="Calibri" pitchFamily="34" charset="0"/>
              </a:rPr>
              <a:t> == 2</a:t>
            </a:r>
          </a:p>
          <a:p>
            <a:r>
              <a:rPr lang="en-US" sz="2000" dirty="0" smtClean="0">
                <a:latin typeface="Calibri" pitchFamily="34" charset="0"/>
              </a:rPr>
              <a:t>W == 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111209" y="4738062"/>
            <a:ext cx="1065174" cy="461665"/>
            <a:chOff x="-455574" y="4463534"/>
            <a:chExt cx="1065174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R2 </a:t>
              </a:r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7062194" y="2133600"/>
            <a:ext cx="1117820" cy="461665"/>
            <a:chOff x="7037789" y="2209800"/>
            <a:chExt cx="111782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7467600" y="2209800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W1 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037789" y="2440632"/>
              <a:ext cx="429811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-74574" y="3429000"/>
            <a:ext cx="1065174" cy="461665"/>
            <a:chOff x="-455574" y="4463534"/>
            <a:chExt cx="1065174" cy="461665"/>
          </a:xfrm>
        </p:grpSpPr>
        <p:sp>
          <p:nvSpPr>
            <p:cNvPr id="22" name="TextBox 21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R3 </a:t>
              </a:r>
            </a:p>
          </p:txBody>
        </p:sp>
        <p:cxnSp>
          <p:nvCxnSpPr>
            <p:cNvPr id="23" name="Straight Arrow Connector 22"/>
            <p:cNvCxnSpPr>
              <a:stCxn id="22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80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 pitchFamily="34" charset="0"/>
              </a:rPr>
              <a:t>Readcnt</a:t>
            </a:r>
            <a:r>
              <a:rPr lang="en-US" sz="2000" dirty="0" smtClean="0">
                <a:latin typeface="Calibri" pitchFamily="34" charset="0"/>
              </a:rPr>
              <a:t> == 1</a:t>
            </a:r>
          </a:p>
          <a:p>
            <a:r>
              <a:rPr lang="en-US" sz="2000" dirty="0" smtClean="0">
                <a:latin typeface="Calibri" pitchFamily="34" charset="0"/>
              </a:rPr>
              <a:t>W == 0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-62082" y="5963453"/>
            <a:ext cx="1065174" cy="461665"/>
            <a:chOff x="-455574" y="4463534"/>
            <a:chExt cx="1065174" cy="461665"/>
          </a:xfrm>
        </p:grpSpPr>
        <p:sp>
          <p:nvSpPr>
            <p:cNvPr id="15" name="TextBox 14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R2 </a:t>
              </a:r>
            </a:p>
          </p:txBody>
        </p:sp>
        <p:cxnSp>
          <p:nvCxnSpPr>
            <p:cNvPr id="16" name="Straight Arrow Connector 15"/>
            <p:cNvCxnSpPr>
              <a:stCxn id="15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12" name="Group 11"/>
          <p:cNvGrpSpPr/>
          <p:nvPr/>
        </p:nvGrpSpPr>
        <p:grpSpPr>
          <a:xfrm>
            <a:off x="7062194" y="2133600"/>
            <a:ext cx="1117820" cy="461665"/>
            <a:chOff x="7037789" y="2209800"/>
            <a:chExt cx="111782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7467600" y="2209800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W1 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037789" y="2440632"/>
              <a:ext cx="429811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-54462" y="4287142"/>
            <a:ext cx="1065174" cy="461665"/>
            <a:chOff x="-455574" y="4463534"/>
            <a:chExt cx="1065174" cy="461665"/>
          </a:xfrm>
        </p:grpSpPr>
        <p:sp>
          <p:nvSpPr>
            <p:cNvPr id="22" name="TextBox 21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R3 </a:t>
              </a:r>
            </a:p>
          </p:txBody>
        </p:sp>
        <p:cxnSp>
          <p:nvCxnSpPr>
            <p:cNvPr id="23" name="Straight Arrow Connector 22"/>
            <p:cNvCxnSpPr>
              <a:stCxn id="22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6397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First 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11153"/>
            <a:ext cx="4876800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;    /* Initially 0 */</a:t>
            </a: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</a:t>
            </a:r>
            <a:r>
              <a:rPr lang="en-US" sz="1600" dirty="0" smtClean="0">
                <a:latin typeface="Courier New" pitchFamily="49" charset="0"/>
              </a:rPr>
              <a:t>; /* Both initially 1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334000" y="1600200"/>
            <a:ext cx="3581400" cy="270843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{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1143000"/>
            <a:ext cx="1293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Readers: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9456" y="1143000"/>
            <a:ext cx="1211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Writers: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276290" y="4278868"/>
            <a:ext cx="715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rw1.c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4724400"/>
            <a:ext cx="2253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Arrivals: R1 R2 W1 R3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19800" y="5486400"/>
            <a:ext cx="15577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 pitchFamily="34" charset="0"/>
              </a:rPr>
              <a:t>Readcnt</a:t>
            </a:r>
            <a:r>
              <a:rPr lang="en-US" sz="2000" dirty="0" smtClean="0">
                <a:latin typeface="Calibri" pitchFamily="34" charset="0"/>
              </a:rPr>
              <a:t> == 0</a:t>
            </a:r>
          </a:p>
          <a:p>
            <a:r>
              <a:rPr lang="en-US" sz="2000" dirty="0" smtClean="0">
                <a:latin typeface="Calibri" pitchFamily="34" charset="0"/>
              </a:rPr>
              <a:t>W == 1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062194" y="2133600"/>
            <a:ext cx="1117820" cy="461665"/>
            <a:chOff x="7037789" y="2209800"/>
            <a:chExt cx="1117820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7467600" y="2209800"/>
              <a:ext cx="6880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W1 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 bwMode="auto">
            <a:xfrm flipH="1">
              <a:off x="7037789" y="2440632"/>
              <a:ext cx="429811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21" name="Group 20"/>
          <p:cNvGrpSpPr/>
          <p:nvPr/>
        </p:nvGrpSpPr>
        <p:grpSpPr>
          <a:xfrm>
            <a:off x="-55181" y="5862935"/>
            <a:ext cx="1065174" cy="461665"/>
            <a:chOff x="-455574" y="4463534"/>
            <a:chExt cx="1065174" cy="461665"/>
          </a:xfrm>
        </p:grpSpPr>
        <p:sp>
          <p:nvSpPr>
            <p:cNvPr id="22" name="TextBox 21"/>
            <p:cNvSpPr txBox="1"/>
            <p:nvPr/>
          </p:nvSpPr>
          <p:spPr>
            <a:xfrm>
              <a:off x="-455574" y="4463534"/>
              <a:ext cx="5822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Calibri" pitchFamily="34" charset="0"/>
                </a:rPr>
                <a:t>R3 </a:t>
              </a:r>
            </a:p>
          </p:txBody>
        </p:sp>
        <p:cxnSp>
          <p:nvCxnSpPr>
            <p:cNvPr id="23" name="Straight Arrow Connector 22"/>
            <p:cNvCxnSpPr>
              <a:stCxn id="22" idx="3"/>
            </p:cNvCxnSpPr>
            <p:nvPr/>
          </p:nvCxnSpPr>
          <p:spPr bwMode="auto">
            <a:xfrm>
              <a:off x="126637" y="4694367"/>
              <a:ext cx="482963" cy="0"/>
            </a:xfrm>
            <a:prstGeom prst="straightConnector1">
              <a:avLst/>
            </a:prstGeom>
            <a:noFill/>
            <a:ln w="57150">
              <a:solidFill>
                <a:srgbClr val="FF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28393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Versions of Readers-Writers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Shortcoming of first solution</a:t>
            </a:r>
          </a:p>
          <a:p>
            <a:pPr lvl="1"/>
            <a:r>
              <a:rPr lang="en-US" dirty="0" smtClean="0"/>
              <a:t>Continuous stream of readers will block writers indefinitely</a:t>
            </a:r>
          </a:p>
          <a:p>
            <a:r>
              <a:rPr lang="en-US" dirty="0" smtClean="0"/>
              <a:t>Second version</a:t>
            </a:r>
          </a:p>
          <a:p>
            <a:pPr lvl="1"/>
            <a:r>
              <a:rPr lang="en-US" dirty="0" smtClean="0"/>
              <a:t>Once writer comes along, blocks access to later readers</a:t>
            </a:r>
          </a:p>
          <a:p>
            <a:pPr lvl="1"/>
            <a:r>
              <a:rPr lang="en-US" dirty="0" smtClean="0"/>
              <a:t>Series of writes could block all reads</a:t>
            </a:r>
          </a:p>
          <a:p>
            <a:r>
              <a:rPr lang="en-US" dirty="0" smtClean="0"/>
              <a:t>FIFO implementation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rwqueue</a:t>
            </a:r>
            <a:r>
              <a:rPr lang="en-US" dirty="0" smtClean="0"/>
              <a:t> code in code directory</a:t>
            </a:r>
          </a:p>
          <a:p>
            <a:pPr lvl="1"/>
            <a:r>
              <a:rPr lang="en-US" dirty="0" smtClean="0"/>
              <a:t>Service requests in order received</a:t>
            </a:r>
            <a:endParaRPr lang="en-US" dirty="0"/>
          </a:p>
          <a:p>
            <a:pPr lvl="1"/>
            <a:r>
              <a:rPr lang="en-US" dirty="0" smtClean="0"/>
              <a:t>Threads kept in FIFO</a:t>
            </a:r>
          </a:p>
          <a:p>
            <a:pPr lvl="1"/>
            <a:r>
              <a:rPr lang="en-US" dirty="0" smtClean="0"/>
              <a:t>Each has semaphore that enables its access to critical section</a:t>
            </a:r>
          </a:p>
        </p:txBody>
      </p:sp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</a:t>
            </a:r>
            <a:r>
              <a:rPr lang="en-US" dirty="0" smtClean="0"/>
              <a:t>Second </a:t>
            </a:r>
            <a:r>
              <a:rPr lang="en-US" dirty="0" smtClean="0"/>
              <a:t>Readers-Writers Problem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667000" y="990600"/>
            <a:ext cx="5638800" cy="541686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writecnt</a:t>
            </a:r>
            <a:r>
              <a:rPr lang="en-US" sz="1600" dirty="0" smtClean="0">
                <a:latin typeface="Courier New" pitchFamily="49" charset="0"/>
              </a:rPr>
              <a:t>;      // </a:t>
            </a:r>
            <a:r>
              <a:rPr lang="en-US" sz="1600" dirty="0" smtClean="0">
                <a:latin typeface="Courier New" pitchFamily="49" charset="0"/>
              </a:rPr>
              <a:t>Initially </a:t>
            </a:r>
            <a:r>
              <a:rPr lang="en-US" sz="1600" dirty="0" smtClean="0">
                <a:latin typeface="Courier New" pitchFamily="49" charset="0"/>
              </a:rPr>
              <a:t>0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sem_t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rmutex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wmutex</a:t>
            </a:r>
            <a:r>
              <a:rPr lang="en-US" sz="1600" dirty="0" smtClean="0">
                <a:latin typeface="Courier New" pitchFamily="49" charset="0"/>
              </a:rPr>
              <a:t>, r, w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smtClean="0">
                <a:latin typeface="Courier New" pitchFamily="49" charset="0"/>
              </a:rPr>
              <a:t>// Initially 1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reader(void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</a:t>
            </a: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  P(&amp;r);</a:t>
            </a:r>
            <a:endParaRPr lang="en-US" sz="16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P</a:t>
            </a:r>
            <a:r>
              <a:rPr lang="en-US" sz="1600" dirty="0" smtClean="0">
                <a:latin typeface="Courier New" pitchFamily="49" charset="0"/>
              </a:rPr>
              <a:t>(&amp;</a:t>
            </a:r>
            <a:r>
              <a:rPr lang="en-US" sz="1600" dirty="0" err="1" smtClean="0">
                <a:latin typeface="Courier New" pitchFamily="49" charset="0"/>
              </a:rPr>
              <a:t>rmutex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++;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1) /* First in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P(&amp;w</a:t>
            </a:r>
            <a:r>
              <a:rPr lang="en-US" sz="1600" dirty="0" smtClean="0">
                <a:latin typeface="Courier New" pitchFamily="49" charset="0"/>
              </a:rPr>
              <a:t>);          </a:t>
            </a:r>
          </a:p>
          <a:p>
            <a:r>
              <a:rPr lang="en-US" sz="1600" dirty="0" smtClean="0">
                <a:latin typeface="Courier New" pitchFamily="49" charset="0"/>
              </a:rPr>
              <a:t>    V</a:t>
            </a:r>
            <a:r>
              <a:rPr lang="en-US" sz="1600" dirty="0" smtClean="0">
                <a:latin typeface="Courier New" pitchFamily="49" charset="0"/>
              </a:rPr>
              <a:t>(&amp;</a:t>
            </a:r>
            <a:r>
              <a:rPr lang="en-US" sz="1600" dirty="0" err="1" smtClean="0">
                <a:latin typeface="Courier New" pitchFamily="49" charset="0"/>
              </a:rPr>
              <a:t>rmutex</a:t>
            </a:r>
            <a:r>
              <a:rPr lang="en-US" sz="1600" dirty="0" smtClean="0">
                <a:latin typeface="Courier New" pitchFamily="49" charset="0"/>
              </a:rPr>
              <a:t>);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  V(&amp;r)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        </a:t>
            </a:r>
            <a:endParaRPr lang="en-US" sz="1600" dirty="0" smtClean="0">
              <a:solidFill>
                <a:srgbClr val="FF0000"/>
              </a:solidFill>
              <a:latin typeface="Courier New" pitchFamily="49" charset="0"/>
            </a:endParaRP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Reading happens here */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P</a:t>
            </a:r>
            <a:r>
              <a:rPr lang="en-US" sz="1600" dirty="0" smtClean="0">
                <a:latin typeface="Courier New" pitchFamily="49" charset="0"/>
              </a:rPr>
              <a:t>(&amp;</a:t>
            </a:r>
            <a:r>
              <a:rPr lang="en-US" sz="1600" dirty="0" err="1" smtClean="0">
                <a:latin typeface="Courier New" pitchFamily="49" charset="0"/>
              </a:rPr>
              <a:t>rmutex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r>
              <a:rPr lang="en-US" sz="1600" dirty="0" smtClean="0">
                <a:latin typeface="Courier New" pitchFamily="49" charset="0"/>
              </a:rPr>
              <a:t>    if (</a:t>
            </a:r>
            <a:r>
              <a:rPr lang="en-US" sz="1600" dirty="0" err="1" smtClean="0">
                <a:latin typeface="Courier New" pitchFamily="49" charset="0"/>
              </a:rPr>
              <a:t>readcnt</a:t>
            </a:r>
            <a:r>
              <a:rPr lang="en-US" sz="1600" dirty="0" smtClean="0">
                <a:latin typeface="Courier New" pitchFamily="49" charset="0"/>
              </a:rPr>
              <a:t> == 0) /* Last out */</a:t>
            </a:r>
          </a:p>
          <a:p>
            <a:r>
              <a:rPr lang="en-US" sz="1600" dirty="0" smtClean="0">
                <a:latin typeface="Courier New" pitchFamily="49" charset="0"/>
              </a:rPr>
              <a:t>      </a:t>
            </a:r>
            <a:r>
              <a:rPr lang="en-US" sz="1600" dirty="0" err="1" smtClean="0">
                <a:latin typeface="Courier New" pitchFamily="49" charset="0"/>
              </a:rPr>
              <a:t>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  V</a:t>
            </a:r>
            <a:r>
              <a:rPr lang="en-US" sz="1600" dirty="0" smtClean="0">
                <a:latin typeface="Courier New" pitchFamily="49" charset="0"/>
              </a:rPr>
              <a:t>(&amp;</a:t>
            </a:r>
            <a:r>
              <a:rPr lang="en-US" sz="1600" dirty="0" err="1" smtClean="0">
                <a:latin typeface="Courier New" pitchFamily="49" charset="0"/>
              </a:rPr>
              <a:t>rmutex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2991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558382" cy="762000"/>
          </a:xfrm>
        </p:spPr>
        <p:txBody>
          <a:bodyPr/>
          <a:lstStyle/>
          <a:p>
            <a:r>
              <a:rPr lang="en-US" dirty="0" smtClean="0"/>
              <a:t>Solution to </a:t>
            </a:r>
            <a:r>
              <a:rPr lang="en-US" dirty="0" smtClean="0"/>
              <a:t>Second </a:t>
            </a:r>
            <a:r>
              <a:rPr lang="en-US" dirty="0" smtClean="0"/>
              <a:t>Readers-Writers Problem</a:t>
            </a:r>
            <a:endParaRPr lang="en-US" dirty="0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743200" y="990600"/>
            <a:ext cx="3581400" cy="517064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err="1" smtClean="0">
                <a:latin typeface="Courier New" pitchFamily="49" charset="0"/>
              </a:rPr>
              <a:t>writer(void</a:t>
            </a:r>
            <a:r>
              <a:rPr lang="en-US" sz="1600" dirty="0" smtClean="0">
                <a:latin typeface="Courier New" pitchFamily="49" charset="0"/>
              </a:rPr>
              <a:t>) 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while (1) </a:t>
            </a:r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pPr algn="just"/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  P(&amp;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</a:rPr>
              <a:t>wmutex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);</a:t>
            </a:r>
          </a:p>
          <a:p>
            <a:pPr algn="just"/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   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</a:rPr>
              <a:t>writecnt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++;</a:t>
            </a:r>
          </a:p>
          <a:p>
            <a:pPr algn="just"/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  if (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</a:rPr>
              <a:t>writecnt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== 1)</a:t>
            </a:r>
          </a:p>
          <a:p>
            <a:pPr algn="just"/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      P(&amp;r);</a:t>
            </a:r>
          </a:p>
          <a:p>
            <a:pPr algn="just"/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  V(&amp;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</a:rPr>
              <a:t>wmutex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);</a:t>
            </a:r>
          </a:p>
          <a:p>
            <a:pPr algn="just"/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P(&amp;w</a:t>
            </a:r>
            <a:r>
              <a:rPr lang="en-US" sz="1600" dirty="0" smtClean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/* Writing here */ </a:t>
            </a:r>
          </a:p>
          <a:p>
            <a:r>
              <a:rPr lang="en-US" sz="1600" dirty="0" smtClean="0">
                <a:latin typeface="Courier New" pitchFamily="49" charset="0"/>
              </a:rPr>
              <a:t>    V(&amp;w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P(&amp;</a:t>
            </a:r>
            <a:r>
              <a:rPr lang="en-US" sz="1600" dirty="0" err="1" smtClean="0">
                <a:latin typeface="Courier New" pitchFamily="49" charset="0"/>
              </a:rPr>
              <a:t>wmutex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pPr algn="just"/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</a:rPr>
              <a:t>writecnt</a:t>
            </a:r>
            <a:r>
              <a:rPr lang="en-US" sz="1600" dirty="0" smtClean="0">
                <a:latin typeface="Courier New" pitchFamily="49" charset="0"/>
              </a:rPr>
              <a:t>--;</a:t>
            </a:r>
          </a:p>
          <a:p>
            <a:pPr algn="just"/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  if (</a:t>
            </a:r>
            <a:r>
              <a:rPr lang="en-US" sz="1600" dirty="0" err="1" smtClean="0">
                <a:solidFill>
                  <a:srgbClr val="FF0000"/>
                </a:solidFill>
                <a:latin typeface="Courier New" pitchFamily="49" charset="0"/>
              </a:rPr>
              <a:t>writecnt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== 0);</a:t>
            </a:r>
          </a:p>
          <a:p>
            <a:pPr algn="just"/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</a:rPr>
              <a:t>       V(&amp;r);</a:t>
            </a:r>
          </a:p>
          <a:p>
            <a:pPr algn="just"/>
            <a:r>
              <a:rPr lang="en-US" sz="1600" dirty="0" smtClean="0">
                <a:latin typeface="Courier New" pitchFamily="49" charset="0"/>
              </a:rPr>
              <a:t>    V(&amp;</a:t>
            </a:r>
            <a:r>
              <a:rPr lang="en-US" sz="1600" dirty="0" err="1" smtClean="0">
                <a:latin typeface="Courier New" pitchFamily="49" charset="0"/>
              </a:rPr>
              <a:t>wmutex</a:t>
            </a:r>
            <a:r>
              <a:rPr lang="en-US" sz="1600" dirty="0" smtClean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8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Using semaphores to schedule shared resources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Producer-consumer problem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Readers-writers problem</a:t>
            </a:r>
          </a:p>
          <a:p>
            <a:r>
              <a:rPr lang="en-US" dirty="0" smtClean="0"/>
              <a:t>Other concurrency issues</a:t>
            </a:r>
          </a:p>
          <a:p>
            <a:pPr lvl="1"/>
            <a:r>
              <a:rPr lang="en-US" b="1" dirty="0" smtClean="0"/>
              <a:t>Races</a:t>
            </a:r>
            <a:endParaRPr lang="en-US" b="1" dirty="0"/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Deadlocks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safety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888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41" name="Rectangle 5"/>
          <p:cNvSpPr>
            <a:spLocks noGrp="1" noChangeArrowheads="1"/>
          </p:cNvSpPr>
          <p:nvPr>
            <p:ph type="title"/>
          </p:nvPr>
        </p:nvSpPr>
        <p:spPr>
          <a:xfrm>
            <a:off x="277508" y="427727"/>
            <a:ext cx="7592093" cy="762000"/>
          </a:xfrm>
        </p:spPr>
        <p:txBody>
          <a:bodyPr/>
          <a:lstStyle/>
          <a:p>
            <a:r>
              <a:rPr lang="en-US" dirty="0"/>
              <a:t>One</a:t>
            </a:r>
            <a:r>
              <a:rPr lang="en-US" dirty="0" smtClean="0"/>
              <a:t> Worry</a:t>
            </a:r>
            <a:r>
              <a:rPr lang="en-US" dirty="0"/>
              <a:t>:</a:t>
            </a:r>
            <a:r>
              <a:rPr lang="en-US" dirty="0" smtClean="0"/>
              <a:t> Races</a:t>
            </a:r>
            <a:endParaRPr lang="en-US" dirty="0"/>
          </a:p>
        </p:txBody>
      </p:sp>
      <p:sp>
        <p:nvSpPr>
          <p:cNvPr id="85914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C00000"/>
                </a:solidFill>
              </a:rPr>
              <a:t>race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dirty="0"/>
              <a:t>occurs when </a:t>
            </a:r>
            <a:r>
              <a:rPr lang="en-US" dirty="0" smtClean="0"/>
              <a:t>correctness </a:t>
            </a:r>
            <a:r>
              <a:rPr lang="en-US" dirty="0"/>
              <a:t>of the program depends on one thread reaching point x before another thread reaches point y</a:t>
            </a:r>
          </a:p>
        </p:txBody>
      </p:sp>
      <p:sp>
        <p:nvSpPr>
          <p:cNvPr id="859140" name="Rectangle 4"/>
          <p:cNvSpPr>
            <a:spLocks noChangeArrowheads="1"/>
          </p:cNvSpPr>
          <p:nvPr/>
        </p:nvSpPr>
        <p:spPr bwMode="auto">
          <a:xfrm>
            <a:off x="720684" y="2229683"/>
            <a:ext cx="6341199" cy="4185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 threaded program with a race */</a:t>
            </a:r>
          </a:p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main(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char** 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</a:rPr>
              <a:t>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tid[N</a:t>
            </a:r>
            <a:r>
              <a:rPr lang="en-US" sz="1600" dirty="0">
                <a:latin typeface="Courier New" pitchFamily="49" charset="0"/>
              </a:rPr>
              <a:t>];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err="1">
                <a:latin typeface="Courier New" pitchFamily="49" charset="0"/>
              </a:rPr>
              <a:t>(&amp;tid[i</a:t>
            </a:r>
            <a:r>
              <a:rPr lang="en-US" sz="1600" dirty="0">
                <a:latin typeface="Courier New" pitchFamily="49" charset="0"/>
              </a:rPr>
              <a:t>], NULL, thread,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&amp;</a:t>
            </a:r>
            <a:r>
              <a:rPr lang="en-US" sz="1600" dirty="0" err="1">
                <a:solidFill>
                  <a:srgbClr val="FF0000"/>
                </a:solidFill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err="1">
                <a:latin typeface="Courier New" pitchFamily="49" charset="0"/>
              </a:rPr>
              <a:t>(tid[i</a:t>
            </a:r>
            <a:r>
              <a:rPr lang="en-US" sz="1600" dirty="0">
                <a:latin typeface="Courier New" pitchFamily="49" charset="0"/>
              </a:rPr>
              <a:t>], NULL);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0;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 = *(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*)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("Hello from thread </a:t>
            </a:r>
            <a:r>
              <a:rPr lang="en-US" sz="1600" dirty="0" smtClean="0">
                <a:latin typeface="Courier New" pitchFamily="49" charset="0"/>
              </a:rPr>
              <a:t>%d</a:t>
            </a:r>
            <a:r>
              <a:rPr lang="en-US" sz="1600" dirty="0">
                <a:latin typeface="Courier New" pitchFamily="49" charset="0"/>
              </a:rPr>
              <a:t>\n", </a:t>
            </a:r>
            <a:r>
              <a:rPr lang="en-US" sz="1600" dirty="0" err="1">
                <a:latin typeface="Courier New" pitchFamily="49" charset="0"/>
              </a:rPr>
              <a:t>myid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16156" y="6412468"/>
            <a:ext cx="74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race.c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semaphores to schedule shared resources</a:t>
            </a:r>
          </a:p>
          <a:p>
            <a:pPr lvl="1"/>
            <a:r>
              <a:rPr lang="en-US" dirty="0" smtClean="0"/>
              <a:t>Producer-consumer problem</a:t>
            </a:r>
          </a:p>
          <a:p>
            <a:pPr lvl="1"/>
            <a:r>
              <a:rPr lang="en-US" dirty="0" smtClean="0"/>
              <a:t>Readers-writers problem</a:t>
            </a:r>
          </a:p>
          <a:p>
            <a:r>
              <a:rPr lang="en-US" dirty="0" smtClean="0">
                <a:solidFill>
                  <a:srgbClr val="7F7F7F"/>
                </a:solidFill>
              </a:rPr>
              <a:t>Other concurrency issues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safety</a:t>
            </a:r>
          </a:p>
          <a:p>
            <a:pPr lvl="1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Races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Deadlocks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901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Race</a:t>
            </a:r>
            <a:endParaRPr lang="en-US" dirty="0"/>
          </a:p>
        </p:txBody>
      </p:sp>
      <p:pic>
        <p:nvPicPr>
          <p:cNvPr id="3074" name="Picture 2" descr="http://www.rottenbeef.com/wordpress/wp-content/uploads/2011/11/small-parking-spa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0"/>
            <a:ext cx="323850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5257800" y="3276600"/>
            <a:ext cx="3048000" cy="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6039917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6517234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994551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7949187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7471868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5562600" y="2667000"/>
            <a:ext cx="0" cy="1295400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none" w="med" len="med"/>
          </a:ln>
          <a:effectLst/>
        </p:spPr>
      </p:cxnSp>
      <p:pic>
        <p:nvPicPr>
          <p:cNvPr id="3076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>
            <a:off x="6096000" y="2513624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>
            <a:off x="7046369" y="2558221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 rot="10537499">
            <a:off x="5669823" y="3336897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://1.bp.blogspot.com/-0sKaQHSaSRQ/UbcV6Nn3vXI/AAAAAAAAAFE/7jeKz9eAsHM/s1600/car+damaged+sprite+red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72" t="24056" r="42261" b="33811"/>
          <a:stretch/>
        </p:blipFill>
        <p:spPr bwMode="auto">
          <a:xfrm rot="10800000">
            <a:off x="7579093" y="3347057"/>
            <a:ext cx="345031" cy="670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encrypted-tbn1.gstatic.com/images?q=tbn:ANd9GcQSk4CPcd-A5be11z8WNLeFl-dikoN2gjYQyr658ZBHRdzcp7Ud-7ttdVt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303929" y="1020583"/>
            <a:ext cx="872474" cy="65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web.vw.com/why-vw/safety/media/images/slides/car-top-view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273948" y="4178800"/>
            <a:ext cx="988820" cy="556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55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6667E-6 1.73472E-18 C -0.00433 -0.01829 -0.00555 -0.06111 -0.00659 -0.08009 C -0.00694 -0.08519 -0.00798 -0.10695 -0.00885 -0.11412 C -0.00937 -0.11945 -0.0111 -0.13033 -0.0111 -0.13033 C -0.01006 -0.17546 -0.00555 -0.21736 -0.00555 -0.26227 L -0.00433 -0.27847 " pathEditMode="relative" ptsTypes="ffffAA">
                                      <p:cBhvr>
                                        <p:cTn id="8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7592093" cy="762000"/>
          </a:xfrm>
        </p:spPr>
        <p:txBody>
          <a:bodyPr/>
          <a:lstStyle/>
          <a:p>
            <a:r>
              <a:rPr lang="en-US"/>
              <a:t>Race Elimination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1153" y="1143000"/>
            <a:ext cx="8219447" cy="609600"/>
          </a:xfrm>
        </p:spPr>
        <p:txBody>
          <a:bodyPr/>
          <a:lstStyle/>
          <a:p>
            <a:r>
              <a:rPr lang="en-US" dirty="0"/>
              <a:t>Make sure don’t have unintended sharing of state</a:t>
            </a:r>
          </a:p>
        </p:txBody>
      </p:sp>
      <p:sp>
        <p:nvSpPr>
          <p:cNvPr id="951300" name="Rectangle 4"/>
          <p:cNvSpPr>
            <a:spLocks noChangeArrowheads="1"/>
          </p:cNvSpPr>
          <p:nvPr/>
        </p:nvSpPr>
        <p:spPr bwMode="auto">
          <a:xfrm>
            <a:off x="505493" y="1629489"/>
            <a:ext cx="6587461" cy="517064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a threaded program without the race */</a:t>
            </a: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main(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char** 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</a:rPr>
              <a:t>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tid[N];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i;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(i = 0; i &lt; N; i++)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*valp = </a:t>
            </a:r>
            <a:r>
              <a:rPr lang="en-US" sz="1600" dirty="0" err="1" smtClean="0">
                <a:latin typeface="Courier New" pitchFamily="49" charset="0"/>
              </a:rPr>
              <a:t>Malloc</a:t>
            </a:r>
            <a:r>
              <a:rPr lang="en-US" sz="1600" dirty="0">
                <a:latin typeface="Courier New" pitchFamily="49" charset="0"/>
              </a:rPr>
              <a:t>(sizeof(int));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*</a:t>
            </a:r>
            <a:r>
              <a:rPr lang="en-US" sz="1600" dirty="0">
                <a:latin typeface="Courier New" pitchFamily="49" charset="0"/>
              </a:rPr>
              <a:t>valp = i;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Pthread_create</a:t>
            </a:r>
            <a:r>
              <a:rPr lang="en-US" sz="1600" dirty="0" err="1">
                <a:latin typeface="Courier New" pitchFamily="49" charset="0"/>
              </a:rPr>
              <a:t>(&amp;tid[i</a:t>
            </a:r>
            <a:r>
              <a:rPr lang="en-US" sz="1600" dirty="0">
                <a:latin typeface="Courier New" pitchFamily="49" charset="0"/>
              </a:rPr>
              <a:t>], NULL, thread, valp);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}  </a:t>
            </a:r>
          </a:p>
          <a:p>
            <a:r>
              <a:rPr lang="en-US" sz="1600" dirty="0" smtClean="0">
                <a:latin typeface="Courier New" pitchFamily="49" charset="0"/>
              </a:rPr>
              <a:t>    for </a:t>
            </a:r>
            <a:r>
              <a:rPr lang="en-US" sz="1600" dirty="0">
                <a:latin typeface="Courier New" pitchFamily="49" charset="0"/>
              </a:rPr>
              <a:t>(i = 0; i &lt; N; i++)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Pthread_join</a:t>
            </a:r>
            <a:r>
              <a:rPr lang="en-US" sz="1600" dirty="0" err="1">
                <a:latin typeface="Courier New" pitchFamily="49" charset="0"/>
              </a:rPr>
              <a:t>(tid[i</a:t>
            </a:r>
            <a:r>
              <a:rPr lang="en-US" sz="1600" dirty="0">
                <a:latin typeface="Courier New" pitchFamily="49" charset="0"/>
              </a:rPr>
              <a:t>], NULL);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0;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*/</a:t>
            </a:r>
          </a:p>
          <a:p>
            <a:r>
              <a:rPr lang="en-US" sz="1600" dirty="0">
                <a:latin typeface="Courier New" pitchFamily="49" charset="0"/>
              </a:rPr>
              <a:t>void *thread(void *vargp)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myid = *((int *)vargp);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</a:rPr>
              <a:t>F</a:t>
            </a:r>
            <a:r>
              <a:rPr lang="en-US" sz="1600" dirty="0" smtClean="0">
                <a:latin typeface="Courier New" pitchFamily="49" charset="0"/>
              </a:rPr>
              <a:t>ree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("Hello</a:t>
            </a:r>
            <a:r>
              <a:rPr lang="en-US" sz="1600" dirty="0">
                <a:latin typeface="Courier New" pitchFamily="49" charset="0"/>
              </a:rPr>
              <a:t> from thread %d\n", myid);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0" y="6412468"/>
            <a:ext cx="994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norace.c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Using semaphores to schedule shared resources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Producer-consumer problem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Readers-writers problem</a:t>
            </a:r>
          </a:p>
          <a:p>
            <a:r>
              <a:rPr lang="en-US" dirty="0" smtClean="0"/>
              <a:t>Other concurrency issues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Races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b="1" dirty="0" smtClean="0"/>
              <a:t>Deadlocks</a:t>
            </a:r>
            <a:endParaRPr lang="en-US" b="1" dirty="0"/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Thread safety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903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35678"/>
            <a:ext cx="7592093" cy="762000"/>
          </a:xfrm>
        </p:spPr>
        <p:txBody>
          <a:bodyPr/>
          <a:lstStyle/>
          <a:p>
            <a:r>
              <a:rPr lang="en-US" dirty="0" smtClean="0"/>
              <a:t>A Worry</a:t>
            </a:r>
            <a:r>
              <a:rPr lang="en-US" dirty="0"/>
              <a:t>: Deadlock</a:t>
            </a:r>
          </a:p>
        </p:txBody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95400"/>
            <a:ext cx="8396287" cy="5224462"/>
          </a:xfrm>
        </p:spPr>
        <p:txBody>
          <a:bodyPr/>
          <a:lstStyle/>
          <a:p>
            <a:r>
              <a:rPr lang="en-US" dirty="0" smtClean="0"/>
              <a:t>Def: A process is </a:t>
            </a:r>
            <a:r>
              <a:rPr lang="en-US" i="1" dirty="0" smtClean="0">
                <a:solidFill>
                  <a:srgbClr val="990000"/>
                </a:solidFill>
              </a:rPr>
              <a:t>deadlocked</a:t>
            </a:r>
            <a:r>
              <a:rPr lang="en-US" dirty="0" smtClean="0">
                <a:solidFill>
                  <a:srgbClr val="990000"/>
                </a:solidFill>
              </a:rPr>
              <a:t> </a:t>
            </a:r>
            <a:r>
              <a:rPr lang="en-US" dirty="0" err="1" smtClean="0"/>
              <a:t>iff</a:t>
            </a:r>
            <a:r>
              <a:rPr lang="en-US" dirty="0" smtClean="0"/>
              <a:t> it is waiting for a condition that will never be true. </a:t>
            </a:r>
          </a:p>
          <a:p>
            <a:pPr>
              <a:buNone/>
            </a:pPr>
            <a:endParaRPr lang="en-US" dirty="0" smtClean="0">
              <a:solidFill>
                <a:srgbClr val="DB6F6F"/>
              </a:solidFill>
            </a:endParaRPr>
          </a:p>
          <a:p>
            <a:r>
              <a:rPr lang="en-US" dirty="0" smtClean="0"/>
              <a:t>Typical </a:t>
            </a:r>
            <a:r>
              <a:rPr lang="en-US" dirty="0"/>
              <a:t>Scenario</a:t>
            </a:r>
          </a:p>
          <a:p>
            <a:pPr lvl="1"/>
            <a:r>
              <a:rPr lang="en-US" dirty="0"/>
              <a:t>Processes 1 and 2 needs two resources (A and B) to proceed</a:t>
            </a:r>
          </a:p>
          <a:p>
            <a:pPr lvl="1"/>
            <a:r>
              <a:rPr lang="en-US" dirty="0"/>
              <a:t>Process 1 acquires A, waits for B</a:t>
            </a:r>
          </a:p>
          <a:p>
            <a:pPr lvl="1"/>
            <a:r>
              <a:rPr lang="en-US" dirty="0"/>
              <a:t>Process 2 acquires B, waits for A</a:t>
            </a:r>
          </a:p>
          <a:p>
            <a:pPr lvl="1"/>
            <a:r>
              <a:rPr lang="en-US" dirty="0"/>
              <a:t>Both will wait forever!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 dirty="0"/>
              <a:t>Deadlocking With</a:t>
            </a:r>
            <a:r>
              <a:rPr lang="en-US" dirty="0" smtClean="0"/>
              <a:t> Semaphores</a:t>
            </a:r>
            <a:endParaRPr lang="en-US" dirty="0"/>
          </a:p>
        </p:txBody>
      </p:sp>
      <p:sp>
        <p:nvSpPr>
          <p:cNvPr id="873475" name="Text Box 3"/>
          <p:cNvSpPr txBox="1">
            <a:spLocks noChangeArrowheads="1"/>
          </p:cNvSpPr>
          <p:nvPr/>
        </p:nvSpPr>
        <p:spPr bwMode="auto">
          <a:xfrm>
            <a:off x="346129" y="968375"/>
            <a:ext cx="6673850" cy="29940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main(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char** 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 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pthread_t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tid[2];</a:t>
            </a:r>
          </a:p>
          <a:p>
            <a:r>
              <a:rPr lang="en-US" sz="1600" dirty="0">
                <a:latin typeface="Courier New" pitchFamily="49" charset="0"/>
              </a:rPr>
              <a:t>    Sem_init(&amp;mutex[0],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mutex[0] = 1 */</a:t>
            </a:r>
          </a:p>
          <a:p>
            <a:r>
              <a:rPr lang="en-US" sz="1600" dirty="0">
                <a:latin typeface="Courier New" pitchFamily="49" charset="0"/>
              </a:rPr>
              <a:t>    Sem_init(&amp;mutex[1],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mutex[1] = 1 */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Pthread_create(&amp;tid[0], NULL, count, (void*) 0);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Pthread_create(&amp;tid[1], NULL, count, (void*) 1);</a:t>
            </a:r>
          </a:p>
          <a:p>
            <a:r>
              <a:rPr lang="en-US" sz="1600" dirty="0">
                <a:latin typeface="Courier New" pitchFamily="49" charset="0"/>
              </a:rPr>
              <a:t>    Pthread_join(tid[0], NULL);</a:t>
            </a:r>
          </a:p>
          <a:p>
            <a:r>
              <a:rPr lang="en-US" sz="1600" dirty="0">
                <a:latin typeface="Courier New" pitchFamily="49" charset="0"/>
              </a:rPr>
              <a:t>    Pthread_join(tid[1], NULL);</a:t>
            </a:r>
          </a:p>
          <a:p>
            <a:r>
              <a:rPr lang="en-US" sz="1600" dirty="0">
                <a:latin typeface="Courier New" pitchFamily="49" charset="0"/>
              </a:rPr>
              <a:t>    printf("cnt=%d\n", cnt);</a:t>
            </a:r>
          </a:p>
          <a:p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return 0;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3476" name="Rectangle 4"/>
          <p:cNvSpPr>
            <a:spLocks noChangeArrowheads="1"/>
          </p:cNvSpPr>
          <p:nvPr/>
        </p:nvSpPr>
        <p:spPr bwMode="auto">
          <a:xfrm>
            <a:off x="346129" y="4049513"/>
            <a:ext cx="4998484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*count(void *vargp)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id = (int) vargp;</a:t>
            </a:r>
          </a:p>
          <a:p>
            <a:r>
              <a:rPr lang="en-US" sz="1600" dirty="0">
                <a:latin typeface="Courier New" pitchFamily="49" charset="0"/>
              </a:rPr>
              <a:t>    for (i = 0; i &lt; NITERS; i++) {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P(&amp;mutex[id</a:t>
            </a:r>
            <a:r>
              <a:rPr lang="en-US" sz="1600" dirty="0">
                <a:latin typeface="Courier New" pitchFamily="49" charset="0"/>
              </a:rPr>
              <a:t>]); P(&amp;mutex[1-id]);</a:t>
            </a:r>
          </a:p>
          <a:p>
            <a:r>
              <a:rPr lang="en-US" sz="1600" dirty="0">
                <a:latin typeface="Courier New" pitchFamily="49" charset="0"/>
              </a:rPr>
              <a:t>	cnt++;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V(&amp;mutex[id</a:t>
            </a:r>
            <a:r>
              <a:rPr lang="en-US" sz="1600" dirty="0">
                <a:latin typeface="Courier New" pitchFamily="49" charset="0"/>
              </a:rPr>
              <a:t>]); V(&amp;mutex[1-id]);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3477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1143000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dirty="0" err="1">
                <a:latin typeface="Courier New"/>
                <a:cs typeface="Courier New"/>
              </a:rPr>
              <a:t>Tid</a:t>
            </a:r>
            <a:r>
              <a:rPr lang="en-US" sz="1800" dirty="0">
                <a:latin typeface="Courier New"/>
                <a:cs typeface="Courier New"/>
              </a:rPr>
              <a:t>[0]: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++;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873478" name="Text Box 6"/>
          <p:cNvSpPr txBox="1">
            <a:spLocks noChangeArrowheads="1"/>
          </p:cNvSpPr>
          <p:nvPr/>
        </p:nvSpPr>
        <p:spPr bwMode="auto">
          <a:xfrm>
            <a:off x="7620000" y="4343400"/>
            <a:ext cx="1143000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>
                <a:latin typeface="Courier New"/>
                <a:cs typeface="Courier New"/>
              </a:rPr>
              <a:t>Tid[1]:</a:t>
            </a:r>
          </a:p>
          <a:p>
            <a:pPr algn="l"/>
            <a:r>
              <a:rPr lang="en-US" sz="1800">
                <a:latin typeface="Courier New"/>
                <a:cs typeface="Courier New"/>
              </a:rPr>
              <a:t>P(s</a:t>
            </a:r>
            <a:r>
              <a:rPr lang="en-US" sz="1800" baseline="-25000">
                <a:latin typeface="Courier New"/>
                <a:cs typeface="Courier New"/>
              </a:rPr>
              <a:t>1</a:t>
            </a:r>
            <a:r>
              <a:rPr lang="en-US" sz="180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>
                <a:latin typeface="Courier New"/>
                <a:cs typeface="Courier New"/>
              </a:rPr>
              <a:t>P(s</a:t>
            </a:r>
            <a:r>
              <a:rPr lang="en-US" sz="1800" baseline="-25000">
                <a:latin typeface="Courier New"/>
                <a:cs typeface="Courier New"/>
              </a:rPr>
              <a:t>0</a:t>
            </a:r>
            <a:r>
              <a:rPr lang="en-US" sz="180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>
                <a:latin typeface="Courier New"/>
                <a:cs typeface="Courier New"/>
              </a:rPr>
              <a:t>cnt++;</a:t>
            </a:r>
          </a:p>
          <a:p>
            <a:pPr algn="l"/>
            <a:r>
              <a:rPr lang="en-US" sz="1800">
                <a:latin typeface="Courier New"/>
                <a:cs typeface="Courier New"/>
              </a:rPr>
              <a:t>V(s</a:t>
            </a:r>
            <a:r>
              <a:rPr lang="en-US" sz="1800" baseline="-25000">
                <a:latin typeface="Courier New"/>
                <a:cs typeface="Courier New"/>
              </a:rPr>
              <a:t>1</a:t>
            </a:r>
            <a:r>
              <a:rPr lang="en-US" sz="180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>
                <a:latin typeface="Courier New"/>
                <a:cs typeface="Courier New"/>
              </a:rPr>
              <a:t>V(s</a:t>
            </a:r>
            <a:r>
              <a:rPr lang="en-US" sz="1800" baseline="-25000">
                <a:latin typeface="Courier New"/>
                <a:cs typeface="Courier New"/>
              </a:rPr>
              <a:t>0</a:t>
            </a:r>
            <a:r>
              <a:rPr lang="en-US" sz="1800">
                <a:latin typeface="Courier New"/>
                <a:cs typeface="Courier New"/>
              </a:rPr>
              <a:t>);</a:t>
            </a:r>
          </a:p>
          <a:p>
            <a:pPr algn="l"/>
            <a:endParaRPr lang="en-US" sz="180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/>
          <p:cNvSpPr/>
          <p:nvPr/>
        </p:nvSpPr>
        <p:spPr bwMode="auto">
          <a:xfrm>
            <a:off x="1424337" y="4286248"/>
            <a:ext cx="943505" cy="850392"/>
          </a:xfrm>
          <a:prstGeom prst="rect">
            <a:avLst/>
          </a:prstGeom>
          <a:solidFill>
            <a:schemeClr val="bg2">
              <a:lumMod val="40000"/>
              <a:lumOff val="60000"/>
              <a:alpha val="32000"/>
            </a:scheme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Visualized in Progress Graph</a:t>
            </a:r>
            <a:endParaRPr lang="en-US" dirty="0"/>
          </a:p>
        </p:txBody>
      </p:sp>
      <p:sp>
        <p:nvSpPr>
          <p:cNvPr id="860192" name="Text Box 32"/>
          <p:cNvSpPr txBox="1">
            <a:spLocks noChangeArrowheads="1"/>
          </p:cNvSpPr>
          <p:nvPr/>
        </p:nvSpPr>
        <p:spPr bwMode="auto">
          <a:xfrm>
            <a:off x="5737225" y="1381125"/>
            <a:ext cx="3105150" cy="4801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Locking introduces  the</a:t>
            </a:r>
          </a:p>
          <a:p>
            <a:pPr algn="l"/>
            <a:r>
              <a:rPr lang="en-US" sz="1800" dirty="0">
                <a:latin typeface="+mn-lt"/>
              </a:rPr>
              <a:t>potential for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deadlock: </a:t>
            </a:r>
            <a:endParaRPr lang="en-US" sz="1800" dirty="0">
              <a:solidFill>
                <a:srgbClr val="C00000"/>
              </a:solidFill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waiting for a condition that will never be </a:t>
            </a:r>
            <a:r>
              <a:rPr lang="en-US" sz="1800" dirty="0" smtClean="0">
                <a:latin typeface="+mn-lt"/>
              </a:rPr>
              <a:t>true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Any trajectory that enters</a:t>
            </a:r>
          </a:p>
          <a:p>
            <a:pPr algn="l"/>
            <a:r>
              <a:rPr lang="en-US" sz="1800" dirty="0">
                <a:latin typeface="+mn-lt"/>
              </a:rPr>
              <a:t>the </a:t>
            </a:r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region </a:t>
            </a:r>
            <a:r>
              <a:rPr lang="en-US" sz="1800" dirty="0">
                <a:latin typeface="+mn-lt"/>
              </a:rPr>
              <a:t>will</a:t>
            </a:r>
          </a:p>
          <a:p>
            <a:pPr algn="l"/>
            <a:r>
              <a:rPr lang="en-US" sz="1800" dirty="0">
                <a:latin typeface="+mn-lt"/>
              </a:rPr>
              <a:t>eventually reach the</a:t>
            </a:r>
          </a:p>
          <a:p>
            <a:pPr algn="l"/>
            <a:r>
              <a:rPr lang="en-US" sz="1800" i="1" dirty="0">
                <a:solidFill>
                  <a:srgbClr val="C00000"/>
                </a:solidFill>
                <a:latin typeface="+mn-lt"/>
              </a:rPr>
              <a:t>deadlock state</a:t>
            </a:r>
            <a:r>
              <a:rPr lang="en-US" sz="1800" dirty="0">
                <a:solidFill>
                  <a:srgbClr val="C00000"/>
                </a:solidFill>
                <a:latin typeface="+mn-lt"/>
              </a:rPr>
              <a:t>, </a:t>
            </a:r>
            <a:r>
              <a:rPr lang="en-US" sz="1800" dirty="0">
                <a:latin typeface="+mn-lt"/>
              </a:rPr>
              <a:t>waiting for either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 or </a:t>
            </a:r>
            <a:r>
              <a:rPr lang="en-US" dirty="0">
                <a:latin typeface="+mn-lt"/>
              </a:rPr>
              <a:t>s</a:t>
            </a:r>
            <a:r>
              <a:rPr lang="en-US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 to become </a:t>
            </a:r>
            <a:r>
              <a:rPr lang="en-US" sz="1800" dirty="0" smtClean="0">
                <a:latin typeface="+mn-lt"/>
              </a:rPr>
              <a:t>nonzero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Other trajectories luck out and skirt the deadlock </a:t>
            </a:r>
            <a:r>
              <a:rPr lang="en-US" sz="1800" dirty="0" smtClean="0">
                <a:latin typeface="+mn-lt"/>
              </a:rPr>
              <a:t>region</a:t>
            </a:r>
            <a:endParaRPr lang="en-US" sz="1800" dirty="0">
              <a:latin typeface="+mn-lt"/>
            </a:endParaRPr>
          </a:p>
          <a:p>
            <a:pPr algn="l"/>
            <a:endParaRPr lang="en-US" sz="1800" dirty="0">
              <a:latin typeface="+mn-lt"/>
            </a:endParaRPr>
          </a:p>
          <a:p>
            <a:pPr algn="l"/>
            <a:r>
              <a:rPr lang="en-US" sz="1800" dirty="0">
                <a:latin typeface="+mn-lt"/>
              </a:rPr>
              <a:t>Unfortunate fact: deadlock is often </a:t>
            </a:r>
            <a:r>
              <a:rPr lang="en-US" sz="1800" dirty="0" smtClean="0">
                <a:latin typeface="+mn-lt"/>
              </a:rPr>
              <a:t>nondeterministic (race)</a:t>
            </a:r>
            <a:endParaRPr lang="en-US" sz="1800" dirty="0">
              <a:latin typeface="+mn-lt"/>
            </a:endParaRPr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160" y="5495925"/>
            <a:ext cx="11208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0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5111" y="1395453"/>
            <a:ext cx="11189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987771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2723105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1770605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637505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459664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V(s</a:t>
            </a:r>
            <a:r>
              <a:rPr lang="en-US" sz="1800" baseline="-25000">
                <a:latin typeface="+mn-lt"/>
              </a:rPr>
              <a:t>1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5055115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323264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+mn-lt"/>
              </a:rPr>
              <a:t>P(s</a:t>
            </a:r>
            <a:r>
              <a:rPr lang="en-US" sz="1800" baseline="-25000">
                <a:latin typeface="+mn-lt"/>
              </a:rPr>
              <a:t>0</a:t>
            </a:r>
            <a:r>
              <a:rPr lang="en-US" sz="1800">
                <a:latin typeface="+mn-lt"/>
              </a:rPr>
              <a:t>)</a:t>
            </a: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608764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68575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9" name="Oval 29"/>
          <p:cNvSpPr>
            <a:spLocks noChangeArrowheads="1"/>
          </p:cNvSpPr>
          <p:nvPr/>
        </p:nvSpPr>
        <p:spPr bwMode="auto">
          <a:xfrm>
            <a:off x="2133600" y="4343400"/>
            <a:ext cx="182880" cy="182880"/>
          </a:xfrm>
          <a:prstGeom prst="ellipse">
            <a:avLst/>
          </a:prstGeom>
          <a:solidFill>
            <a:schemeClr val="tx1"/>
          </a:solidFill>
          <a:ln w="25400">
            <a:noFill/>
            <a:round/>
            <a:headEnd/>
            <a:tailEnd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0" name="Text Box 30"/>
          <p:cNvSpPr txBox="1">
            <a:spLocks noChangeArrowheads="1"/>
          </p:cNvSpPr>
          <p:nvPr/>
        </p:nvSpPr>
        <p:spPr bwMode="auto">
          <a:xfrm>
            <a:off x="4114800" y="2317749"/>
            <a:ext cx="1072379" cy="55399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800" dirty="0">
                <a:latin typeface="+mn-lt"/>
              </a:rPr>
              <a:t>D</a:t>
            </a:r>
            <a:r>
              <a:rPr lang="en-US" sz="1800" dirty="0" smtClean="0">
                <a:latin typeface="+mn-lt"/>
              </a:rPr>
              <a:t>eadlock</a:t>
            </a:r>
            <a:endParaRPr lang="en-US" sz="1800" dirty="0">
              <a:latin typeface="+mn-lt"/>
            </a:endParaRPr>
          </a:p>
          <a:p>
            <a:r>
              <a:rPr lang="en-US" sz="1800" dirty="0">
                <a:latin typeface="+mn-lt"/>
              </a:rPr>
              <a:t>state</a:t>
            </a:r>
          </a:p>
        </p:txBody>
      </p:sp>
      <p:sp>
        <p:nvSpPr>
          <p:cNvPr id="121" name="Line 31"/>
          <p:cNvSpPr>
            <a:spLocks noChangeShapeType="1"/>
          </p:cNvSpPr>
          <p:nvPr/>
        </p:nvSpPr>
        <p:spPr bwMode="auto">
          <a:xfrm flipH="1">
            <a:off x="2341549" y="2598182"/>
            <a:ext cx="1816100" cy="175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/>
          </a:p>
        </p:txBody>
      </p:sp>
      <p:sp>
        <p:nvSpPr>
          <p:cNvPr id="123" name="Text Box 30"/>
          <p:cNvSpPr txBox="1">
            <a:spLocks noChangeArrowheads="1"/>
          </p:cNvSpPr>
          <p:nvPr/>
        </p:nvSpPr>
        <p:spPr bwMode="auto">
          <a:xfrm>
            <a:off x="1396269" y="4692596"/>
            <a:ext cx="877163" cy="430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Deadlock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region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=1</a:t>
            </a:r>
            <a:endParaRPr lang="en-US" sz="1800" dirty="0">
              <a:latin typeface="+mn-lt"/>
            </a:endParaRP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 animBg="1"/>
      <p:bldP spid="860192" grpId="0"/>
      <p:bldP spid="119" grpId="0" animBg="1"/>
      <p:bldP spid="120" grpId="0"/>
      <p:bldP spid="121" grpId="0" animBg="1"/>
      <p:bldP spid="12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p:pic>
        <p:nvPicPr>
          <p:cNvPr id="1026" name="Picture 2" descr="http://people.sc.fsu.edu/~jburkardt/latex/monte_carlo_simulation/traffic_ja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55" y="2043112"/>
            <a:ext cx="47625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https://lh3.googleusercontent.com/-q66TROhVilE/TXE1Fotn7OI/AAAAAAAAAIw/B3jfPvTZfCs/s1600/Deadlockin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s://lh3.googleusercontent.com/-q66TROhVilE/TXE1Fotn7OI/AAAAAAAAAIw/B3jfPvTZfCs/s1600/Deadlocking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2362200"/>
            <a:ext cx="25336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92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6507" y="304800"/>
            <a:ext cx="7592093" cy="762000"/>
          </a:xfrm>
        </p:spPr>
        <p:txBody>
          <a:bodyPr/>
          <a:lstStyle/>
          <a:p>
            <a:r>
              <a:rPr lang="en-US"/>
              <a:t>Avoiding Deadlock</a:t>
            </a:r>
          </a:p>
        </p:txBody>
      </p:sp>
      <p:sp>
        <p:nvSpPr>
          <p:cNvPr id="874499" name="Text Box 3"/>
          <p:cNvSpPr txBox="1">
            <a:spLocks noChangeArrowheads="1"/>
          </p:cNvSpPr>
          <p:nvPr/>
        </p:nvSpPr>
        <p:spPr bwMode="auto">
          <a:xfrm>
            <a:off x="355804" y="968375"/>
            <a:ext cx="6673850" cy="29940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main(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char** 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 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pthread_t tid[2];</a:t>
            </a:r>
          </a:p>
          <a:p>
            <a:r>
              <a:rPr lang="en-US" sz="1600" dirty="0">
                <a:latin typeface="Courier New" pitchFamily="49" charset="0"/>
              </a:rPr>
              <a:t>    Sem_init(&amp;mutex[0],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mutex[0] = 1 */</a:t>
            </a:r>
          </a:p>
          <a:p>
            <a:r>
              <a:rPr lang="en-US" sz="1600" dirty="0">
                <a:latin typeface="Courier New" pitchFamily="49" charset="0"/>
              </a:rPr>
              <a:t>    Sem_init(&amp;mutex[1], 0, 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mutex[1] = 1 */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Pthread_create(&amp;tid[0], NULL, count, (void*) 0);</a:t>
            </a:r>
          </a:p>
          <a:p>
            <a:r>
              <a:rPr lang="en-US" sz="1600" dirty="0">
                <a:latin typeface="Courier New" pitchFamily="49" charset="0"/>
              </a:rPr>
              <a:t>    Pthread_create(&amp;tid[1], NULL, count, (void*) 1);</a:t>
            </a:r>
          </a:p>
          <a:p>
            <a:r>
              <a:rPr lang="en-US" sz="1600" dirty="0">
                <a:latin typeface="Courier New" pitchFamily="49" charset="0"/>
              </a:rPr>
              <a:t>    Pthread_join(tid[0], NULL);</a:t>
            </a:r>
          </a:p>
          <a:p>
            <a:r>
              <a:rPr lang="en-US" sz="1600" dirty="0">
                <a:latin typeface="Courier New" pitchFamily="49" charset="0"/>
              </a:rPr>
              <a:t>    Pthread_join(tid[1], NULL);</a:t>
            </a:r>
          </a:p>
          <a:p>
            <a:r>
              <a:rPr lang="en-US" sz="1600" dirty="0">
                <a:latin typeface="Courier New" pitchFamily="49" charset="0"/>
              </a:rPr>
              <a:t>    printf("cnt=%d\n", cnt);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return 0;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0" name="Rectangle 4"/>
          <p:cNvSpPr>
            <a:spLocks noChangeArrowheads="1"/>
          </p:cNvSpPr>
          <p:nvPr/>
        </p:nvSpPr>
        <p:spPr bwMode="auto">
          <a:xfrm>
            <a:off x="355804" y="4073366"/>
            <a:ext cx="4934364" cy="270843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void *count(void *vargp)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i;</a:t>
            </a:r>
          </a:p>
          <a:p>
            <a:r>
              <a:rPr lang="en-US" sz="1600" dirty="0">
                <a:latin typeface="Courier New" pitchFamily="49" charset="0"/>
              </a:rPr>
              <a:t>    int id = (int) vargp;</a:t>
            </a:r>
          </a:p>
          <a:p>
            <a:r>
              <a:rPr lang="en-US" sz="1600" dirty="0">
                <a:latin typeface="Courier New" pitchFamily="49" charset="0"/>
              </a:rPr>
              <a:t>    for (i = 0; i &lt; NITERS; i++) {</a:t>
            </a:r>
          </a:p>
          <a:p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P(&amp;mutex[0]); P(&amp;mutex[1])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r>
              <a:rPr lang="en-US" sz="1600" dirty="0">
                <a:latin typeface="Courier New" pitchFamily="49" charset="0"/>
              </a:rPr>
              <a:t>	cnt++;</a:t>
            </a:r>
          </a:p>
          <a:p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V(&amp;mutex[id</a:t>
            </a:r>
            <a:r>
              <a:rPr lang="en-US" sz="1600" dirty="0">
                <a:latin typeface="Courier New" pitchFamily="49" charset="0"/>
              </a:rPr>
              <a:t>]); V(&amp;mutex[1-id]);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74503" name="Text Box 7"/>
          <p:cNvSpPr txBox="1">
            <a:spLocks noChangeArrowheads="1"/>
          </p:cNvSpPr>
          <p:nvPr/>
        </p:nvSpPr>
        <p:spPr bwMode="auto">
          <a:xfrm>
            <a:off x="4191000" y="533400"/>
            <a:ext cx="425949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b="0" i="1" dirty="0">
                <a:latin typeface="+mn-lt"/>
              </a:rPr>
              <a:t>Acquire shared resources in same order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172200" y="4343400"/>
            <a:ext cx="1143000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dirty="0" err="1">
                <a:latin typeface="Courier New"/>
                <a:cs typeface="Courier New"/>
              </a:rPr>
              <a:t>Tid</a:t>
            </a:r>
            <a:r>
              <a:rPr lang="en-US" sz="1800" dirty="0">
                <a:latin typeface="Courier New"/>
                <a:cs typeface="Courier New"/>
              </a:rPr>
              <a:t>[0]: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++;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620000" y="4343400"/>
            <a:ext cx="1143000" cy="20313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dirty="0" err="1">
                <a:latin typeface="Courier New"/>
                <a:cs typeface="Courier New"/>
              </a:rPr>
              <a:t>Tid</a:t>
            </a:r>
            <a:r>
              <a:rPr lang="en-US" sz="1800" dirty="0">
                <a:latin typeface="Courier New"/>
                <a:cs typeface="Courier New"/>
              </a:rPr>
              <a:t>[1]: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</a:t>
            </a:r>
            <a:r>
              <a:rPr lang="en-US" sz="1800" dirty="0" smtClean="0">
                <a:latin typeface="Courier New"/>
                <a:cs typeface="Courier New"/>
              </a:rPr>
              <a:t>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  <a:r>
              <a:rPr lang="en-US" sz="1800" dirty="0">
                <a:latin typeface="Courier New"/>
                <a:cs typeface="Courier New"/>
              </a:rPr>
              <a:t>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P(</a:t>
            </a:r>
            <a:r>
              <a:rPr lang="en-US" sz="1800" dirty="0" smtClean="0">
                <a:latin typeface="Courier New"/>
                <a:cs typeface="Courier New"/>
              </a:rPr>
              <a:t>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 smtClean="0">
                <a:latin typeface="Courier New"/>
                <a:cs typeface="Courier New"/>
              </a:rPr>
              <a:t>)</a:t>
            </a:r>
            <a:r>
              <a:rPr lang="en-US" sz="1800" dirty="0">
                <a:latin typeface="Courier New"/>
                <a:cs typeface="Courier New"/>
              </a:rPr>
              <a:t>;</a:t>
            </a:r>
          </a:p>
          <a:p>
            <a:pPr algn="l"/>
            <a:r>
              <a:rPr lang="en-US" sz="1800" dirty="0" err="1">
                <a:latin typeface="Courier New"/>
                <a:cs typeface="Courier New"/>
              </a:rPr>
              <a:t>cnt</a:t>
            </a:r>
            <a:r>
              <a:rPr lang="en-US" sz="1800" dirty="0">
                <a:latin typeface="Courier New"/>
                <a:cs typeface="Courier New"/>
              </a:rPr>
              <a:t>++;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1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r>
              <a:rPr lang="en-US" sz="1800" dirty="0">
                <a:latin typeface="Courier New"/>
                <a:cs typeface="Courier New"/>
              </a:rPr>
              <a:t>V(s</a:t>
            </a:r>
            <a:r>
              <a:rPr lang="en-US" sz="1800" baseline="-25000" dirty="0">
                <a:latin typeface="Courier New"/>
                <a:cs typeface="Courier New"/>
              </a:rPr>
              <a:t>0</a:t>
            </a:r>
            <a:r>
              <a:rPr lang="en-US" sz="1800" dirty="0">
                <a:latin typeface="Courier New"/>
                <a:cs typeface="Courier New"/>
              </a:rPr>
              <a:t>);</a:t>
            </a:r>
          </a:p>
          <a:p>
            <a:pPr algn="l"/>
            <a:endParaRPr lang="en-US" sz="1800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3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Avoided Deadlock in Progress Graph</a:t>
            </a:r>
            <a:endParaRPr lang="en-US" dirty="0"/>
          </a:p>
        </p:txBody>
      </p:sp>
      <p:sp>
        <p:nvSpPr>
          <p:cNvPr id="33" name="Line 4"/>
          <p:cNvSpPr>
            <a:spLocks noChangeAspect="1" noChangeShapeType="1"/>
          </p:cNvSpPr>
          <p:nvPr/>
        </p:nvSpPr>
        <p:spPr bwMode="auto">
          <a:xfrm flipV="1">
            <a:off x="860439" y="56642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34" name="Line 5"/>
          <p:cNvSpPr>
            <a:spLocks noChangeAspect="1" noChangeShapeType="1"/>
          </p:cNvSpPr>
          <p:nvPr/>
        </p:nvSpPr>
        <p:spPr bwMode="auto">
          <a:xfrm flipH="1" flipV="1">
            <a:off x="860439" y="1824038"/>
            <a:ext cx="0" cy="3840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5" name="Text Box 41"/>
          <p:cNvSpPr txBox="1">
            <a:spLocks noChangeAspect="1" noChangeArrowheads="1"/>
          </p:cNvSpPr>
          <p:nvPr/>
        </p:nvSpPr>
        <p:spPr bwMode="auto">
          <a:xfrm>
            <a:off x="4649160" y="5495925"/>
            <a:ext cx="1120820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0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46" name="Text Box 42"/>
          <p:cNvSpPr txBox="1">
            <a:spLocks noChangeAspect="1" noChangeArrowheads="1"/>
          </p:cNvSpPr>
          <p:nvPr/>
        </p:nvSpPr>
        <p:spPr bwMode="auto">
          <a:xfrm>
            <a:off x="305111" y="1395453"/>
            <a:ext cx="1118916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Thread</a:t>
            </a:r>
            <a:r>
              <a:rPr lang="en-US" sz="2000" dirty="0" smtClean="0">
                <a:latin typeface="Calibri" pitchFamily="34" charset="0"/>
              </a:rPr>
              <a:t> 1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99" name="Text Box 8"/>
          <p:cNvSpPr txBox="1">
            <a:spLocks noChangeAspect="1" noChangeArrowheads="1"/>
          </p:cNvSpPr>
          <p:nvPr/>
        </p:nvSpPr>
        <p:spPr bwMode="auto">
          <a:xfrm>
            <a:off x="987771" y="5791200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0" name="Text Box 9"/>
          <p:cNvSpPr txBox="1">
            <a:spLocks noChangeAspect="1" noChangeArrowheads="1"/>
          </p:cNvSpPr>
          <p:nvPr/>
        </p:nvSpPr>
        <p:spPr bwMode="auto">
          <a:xfrm>
            <a:off x="2709185" y="5786437"/>
            <a:ext cx="635110" cy="37409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1" name="Text Box 20"/>
          <p:cNvSpPr txBox="1">
            <a:spLocks noChangeAspect="1" noChangeArrowheads="1"/>
          </p:cNvSpPr>
          <p:nvPr/>
        </p:nvSpPr>
        <p:spPr bwMode="auto">
          <a:xfrm>
            <a:off x="1770605" y="5786437"/>
            <a:ext cx="62228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2" name="Text Box 22"/>
          <p:cNvSpPr txBox="1">
            <a:spLocks noChangeAspect="1" noChangeArrowheads="1"/>
          </p:cNvSpPr>
          <p:nvPr/>
        </p:nvSpPr>
        <p:spPr bwMode="auto">
          <a:xfrm>
            <a:off x="3632090" y="5791200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3" name="Line 10"/>
          <p:cNvSpPr>
            <a:spLocks noChangeAspect="1" noChangeShapeType="1"/>
          </p:cNvSpPr>
          <p:nvPr/>
        </p:nvSpPr>
        <p:spPr bwMode="auto">
          <a:xfrm rot="-5400000">
            <a:off x="786607" y="50633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4" name="Line 11"/>
          <p:cNvSpPr>
            <a:spLocks noChangeAspect="1" noChangeShapeType="1"/>
          </p:cNvSpPr>
          <p:nvPr/>
        </p:nvSpPr>
        <p:spPr bwMode="auto">
          <a:xfrm rot="-5400000">
            <a:off x="786606" y="33583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5" name="Text Box 12"/>
          <p:cNvSpPr txBox="1">
            <a:spLocks noChangeAspect="1" noChangeArrowheads="1"/>
          </p:cNvSpPr>
          <p:nvPr/>
        </p:nvSpPr>
        <p:spPr bwMode="auto">
          <a:xfrm>
            <a:off x="138113" y="3588782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06" name="Text Box 17"/>
          <p:cNvSpPr txBox="1">
            <a:spLocks noChangeAspect="1" noChangeArrowheads="1"/>
          </p:cNvSpPr>
          <p:nvPr/>
        </p:nvSpPr>
        <p:spPr bwMode="auto">
          <a:xfrm>
            <a:off x="160338" y="5105916"/>
            <a:ext cx="62142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</a:t>
            </a:r>
            <a:r>
              <a:rPr lang="en-US" sz="1800" dirty="0" smtClean="0">
                <a:latin typeface="+mn-lt"/>
              </a:rPr>
              <a:t>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)</a:t>
            </a:r>
            <a:endParaRPr lang="en-US" sz="1800" dirty="0">
              <a:latin typeface="+mn-lt"/>
            </a:endParaRPr>
          </a:p>
        </p:txBody>
      </p:sp>
      <p:sp>
        <p:nvSpPr>
          <p:cNvPr id="107" name="Line 25"/>
          <p:cNvSpPr>
            <a:spLocks noChangeAspect="1" noChangeShapeType="1"/>
          </p:cNvSpPr>
          <p:nvPr/>
        </p:nvSpPr>
        <p:spPr bwMode="auto">
          <a:xfrm rot="-5400000">
            <a:off x="786607" y="4225131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08" name="Text Box 26"/>
          <p:cNvSpPr txBox="1">
            <a:spLocks noChangeAspect="1" noChangeArrowheads="1"/>
          </p:cNvSpPr>
          <p:nvPr/>
        </p:nvSpPr>
        <p:spPr bwMode="auto">
          <a:xfrm>
            <a:off x="160338" y="4452382"/>
            <a:ext cx="621422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P(</a:t>
            </a:r>
            <a:r>
              <a:rPr lang="en-US" sz="1800" dirty="0" smtClean="0">
                <a:latin typeface="+mn-lt"/>
              </a:rPr>
              <a:t>s</a:t>
            </a:r>
            <a:r>
              <a:rPr lang="en-US" sz="1800" baseline="-25000" dirty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)</a:t>
            </a:r>
            <a:endParaRPr lang="en-US" sz="1800" dirty="0">
              <a:latin typeface="+mn-lt"/>
            </a:endParaRPr>
          </a:p>
        </p:txBody>
      </p:sp>
      <p:sp>
        <p:nvSpPr>
          <p:cNvPr id="109" name="Line 27"/>
          <p:cNvSpPr>
            <a:spLocks noChangeAspect="1" noChangeShapeType="1"/>
          </p:cNvSpPr>
          <p:nvPr/>
        </p:nvSpPr>
        <p:spPr bwMode="auto">
          <a:xfrm rot="-5400000">
            <a:off x="786606" y="2507457"/>
            <a:ext cx="4763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 sz="1800">
              <a:latin typeface="+mn-lt"/>
            </a:endParaRPr>
          </a:p>
        </p:txBody>
      </p:sp>
      <p:sp>
        <p:nvSpPr>
          <p:cNvPr id="110" name="Text Box 28"/>
          <p:cNvSpPr txBox="1">
            <a:spLocks noChangeAspect="1" noChangeArrowheads="1"/>
          </p:cNvSpPr>
          <p:nvPr/>
        </p:nvSpPr>
        <p:spPr bwMode="auto">
          <a:xfrm>
            <a:off x="138113" y="2737882"/>
            <a:ext cx="63511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+mn-lt"/>
              </a:rPr>
              <a:t>V(s</a:t>
            </a:r>
            <a:r>
              <a:rPr lang="en-US" sz="1800" baseline="-25000" dirty="0">
                <a:latin typeface="+mn-lt"/>
              </a:rPr>
              <a:t>0</a:t>
            </a:r>
            <a:r>
              <a:rPr lang="en-US" sz="1800" dirty="0">
                <a:latin typeface="+mn-lt"/>
              </a:rPr>
              <a:t>)</a:t>
            </a:r>
          </a:p>
        </p:txBody>
      </p:sp>
      <p:sp>
        <p:nvSpPr>
          <p:cNvPr id="111" name="Line 6"/>
          <p:cNvSpPr>
            <a:spLocks noChangeAspect="1" noChangeShapeType="1"/>
          </p:cNvSpPr>
          <p:nvPr/>
        </p:nvSpPr>
        <p:spPr bwMode="auto">
          <a:xfrm>
            <a:off x="1455737" y="5664200"/>
            <a:ext cx="0" cy="1222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" name="Line 7"/>
          <p:cNvSpPr>
            <a:spLocks noChangeAspect="1" noChangeShapeType="1"/>
          </p:cNvSpPr>
          <p:nvPr/>
        </p:nvSpPr>
        <p:spPr bwMode="auto">
          <a:xfrm>
            <a:off x="3323695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3" name="Line 19"/>
          <p:cNvSpPr>
            <a:spLocks noChangeAspect="1" noChangeShapeType="1"/>
          </p:cNvSpPr>
          <p:nvPr/>
        </p:nvSpPr>
        <p:spPr bwMode="auto">
          <a:xfrm>
            <a:off x="2386541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4" name="Line 21"/>
          <p:cNvSpPr>
            <a:spLocks noChangeAspect="1" noChangeShapeType="1"/>
          </p:cNvSpPr>
          <p:nvPr/>
        </p:nvSpPr>
        <p:spPr bwMode="auto">
          <a:xfrm>
            <a:off x="4260850" y="5664200"/>
            <a:ext cx="6350" cy="127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" name="Rectangle 114"/>
          <p:cNvSpPr/>
          <p:nvPr/>
        </p:nvSpPr>
        <p:spPr bwMode="auto">
          <a:xfrm>
            <a:off x="1424337" y="2586354"/>
            <a:ext cx="1828800" cy="2560320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squar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6" name="Rectangle 115"/>
          <p:cNvSpPr/>
          <p:nvPr/>
        </p:nvSpPr>
        <p:spPr bwMode="auto">
          <a:xfrm>
            <a:off x="2367842" y="3429000"/>
            <a:ext cx="1899358" cy="1717674"/>
          </a:xfrm>
          <a:prstGeom prst="rect">
            <a:avLst/>
          </a:prstGeom>
          <a:solidFill>
            <a:srgbClr val="EBAFAF">
              <a:alpha val="50196"/>
            </a:srgbClr>
          </a:solidFill>
          <a:ln w="25400">
            <a:noFill/>
            <a:round/>
            <a:headEnd/>
            <a:tailEnd/>
          </a:ln>
          <a:effectLst/>
        </p:spPr>
        <p:txBody>
          <a:bodyPr wrap="none" rtlCol="0" anchor="ctr">
            <a:spAutoFit/>
          </a:bodyPr>
          <a:lstStyle/>
          <a:p>
            <a:pPr algn="ctr"/>
            <a:endParaRPr lang="en-US"/>
          </a:p>
        </p:txBody>
      </p:sp>
      <p:sp>
        <p:nvSpPr>
          <p:cNvPr id="117" name="TextBox 116"/>
          <p:cNvSpPr txBox="1"/>
          <p:nvPr/>
        </p:nvSpPr>
        <p:spPr>
          <a:xfrm>
            <a:off x="1458730" y="2602468"/>
            <a:ext cx="18855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2383517" y="4535269"/>
            <a:ext cx="18727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Forbidden region</a:t>
            </a:r>
          </a:p>
          <a:p>
            <a:pPr algn="r"/>
            <a:r>
              <a:rPr lang="en-US" sz="1800" i="1" dirty="0" smtClean="0">
                <a:solidFill>
                  <a:srgbClr val="990000"/>
                </a:solidFill>
                <a:latin typeface="Calibri" pitchFamily="34" charset="0"/>
              </a:rPr>
              <a:t>for s</a:t>
            </a:r>
            <a:r>
              <a:rPr lang="en-US" sz="1800" i="1" baseline="-25000" dirty="0" smtClean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0" y="6096000"/>
            <a:ext cx="9877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0</a:t>
            </a:r>
            <a:r>
              <a:rPr lang="en-US" sz="1800" dirty="0" smtClean="0">
                <a:latin typeface="+mn-lt"/>
              </a:rPr>
              <a:t>=</a:t>
            </a:r>
            <a:r>
              <a:rPr lang="en-US" dirty="0" smtClean="0">
                <a:latin typeface="+mn-lt"/>
              </a:rPr>
              <a:t>s</a:t>
            </a:r>
            <a:r>
              <a:rPr lang="en-US" baseline="-25000" dirty="0" smtClean="0">
                <a:latin typeface="+mn-lt"/>
              </a:rPr>
              <a:t>1</a:t>
            </a:r>
            <a:r>
              <a:rPr lang="en-US" sz="1800" dirty="0" smtClean="0">
                <a:latin typeface="+mn-lt"/>
              </a:rPr>
              <a:t>=1</a:t>
            </a:r>
            <a:endParaRPr lang="en-US" sz="1800" dirty="0">
              <a:latin typeface="+mn-lt"/>
            </a:endParaRPr>
          </a:p>
        </p:txBody>
      </p:sp>
      <p:cxnSp>
        <p:nvCxnSpPr>
          <p:cNvPr id="126" name="Straight Arrow Connector 125"/>
          <p:cNvCxnSpPr>
            <a:stCxn id="124" idx="0"/>
            <a:endCxn id="33" idx="0"/>
          </p:cNvCxnSpPr>
          <p:nvPr/>
        </p:nvCxnSpPr>
        <p:spPr bwMode="auto">
          <a:xfrm rot="5400000" flipH="1" flipV="1">
            <a:off x="461262" y="5696824"/>
            <a:ext cx="431800" cy="366553"/>
          </a:xfrm>
          <a:prstGeom prst="straightConnector1">
            <a:avLst/>
          </a:prstGeom>
          <a:noFill/>
          <a:ln w="38100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5" name="Text Box 32"/>
          <p:cNvSpPr txBox="1">
            <a:spLocks noChangeArrowheads="1"/>
          </p:cNvSpPr>
          <p:nvPr/>
        </p:nvSpPr>
        <p:spPr bwMode="auto">
          <a:xfrm>
            <a:off x="5737225" y="1536700"/>
            <a:ext cx="3105150" cy="21971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l"/>
            <a:r>
              <a:rPr lang="en-US" sz="1800">
                <a:latin typeface="+mn-lt"/>
              </a:rPr>
              <a:t>No way for trajectory to get stuck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Processes acquire locks in same order</a:t>
            </a:r>
          </a:p>
          <a:p>
            <a:pPr algn="l"/>
            <a:endParaRPr lang="en-US" sz="1800">
              <a:latin typeface="+mn-lt"/>
            </a:endParaRPr>
          </a:p>
          <a:p>
            <a:pPr algn="l"/>
            <a:r>
              <a:rPr lang="en-US" sz="1800">
                <a:latin typeface="+mn-lt"/>
              </a:rPr>
              <a:t>Order in which locks released immaterial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program </a:t>
            </a:r>
            <a:r>
              <a:rPr lang="en-US" dirty="0" err="1" smtClean="0"/>
              <a:t>deadlock.c</a:t>
            </a:r>
            <a:endParaRPr lang="en-US" dirty="0" smtClean="0"/>
          </a:p>
          <a:p>
            <a:r>
              <a:rPr lang="en-US" dirty="0" smtClean="0"/>
              <a:t>100 threads, each acquiring same two locks</a:t>
            </a:r>
          </a:p>
          <a:p>
            <a:r>
              <a:rPr lang="en-US" dirty="0" smtClean="0"/>
              <a:t>Risky mode</a:t>
            </a:r>
          </a:p>
          <a:p>
            <a:pPr lvl="1"/>
            <a:r>
              <a:rPr lang="en-US" dirty="0" smtClean="0"/>
              <a:t>Even numbered threads request locks in opposite order of odd-numbered ones</a:t>
            </a:r>
          </a:p>
          <a:p>
            <a:endParaRPr lang="en-US" dirty="0" smtClean="0"/>
          </a:p>
          <a:p>
            <a:r>
              <a:rPr lang="en-US" dirty="0" smtClean="0"/>
              <a:t>Safe mode</a:t>
            </a:r>
          </a:p>
          <a:p>
            <a:pPr lvl="1"/>
            <a:r>
              <a:rPr lang="en-US" dirty="0" smtClean="0"/>
              <a:t>All threads acquire locks in same order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9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Semaphores to Coordinate Access to Shared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676399"/>
            <a:ext cx="7896225" cy="4657725"/>
          </a:xfrm>
        </p:spPr>
        <p:txBody>
          <a:bodyPr/>
          <a:lstStyle/>
          <a:p>
            <a:r>
              <a:rPr lang="en-US" dirty="0" smtClean="0"/>
              <a:t>Basic idea: Thread uses a semaphore operation to notify another thread that some condition has become true</a:t>
            </a:r>
          </a:p>
          <a:p>
            <a:pPr lvl="1"/>
            <a:r>
              <a:rPr lang="en-US" dirty="0" smtClean="0"/>
              <a:t>Use counting semaphores to keep track of resource state.</a:t>
            </a:r>
          </a:p>
          <a:p>
            <a:pPr lvl="1"/>
            <a:r>
              <a:rPr lang="en-US" dirty="0" smtClean="0"/>
              <a:t>Use binary semaphores to notify other threads.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Two classic examples:</a:t>
            </a:r>
          </a:p>
          <a:p>
            <a:pPr lvl="1"/>
            <a:r>
              <a:rPr lang="en-US" dirty="0" smtClean="0"/>
              <a:t>The Producer-Consumer Problem</a:t>
            </a:r>
          </a:p>
          <a:p>
            <a:pPr lvl="1"/>
            <a:r>
              <a:rPr lang="en-US" dirty="0" smtClean="0"/>
              <a:t>The Readers-Writers Problem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Using semaphores to schedule shared resources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Producer-consumer problem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Readers-writers problem</a:t>
            </a:r>
          </a:p>
          <a:p>
            <a:r>
              <a:rPr lang="en-US" dirty="0" smtClean="0"/>
              <a:t>Other concurrency issues</a:t>
            </a:r>
          </a:p>
          <a:p>
            <a:pPr lvl="1"/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Races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Deadlocks</a:t>
            </a:r>
          </a:p>
          <a:p>
            <a:pPr lvl="1"/>
            <a:r>
              <a:rPr lang="en-US" b="1" dirty="0" smtClean="0"/>
              <a:t>Thread safety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978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2" name="Rectangle 4"/>
          <p:cNvSpPr>
            <a:spLocks noGrp="1" noChangeArrowheads="1"/>
          </p:cNvSpPr>
          <p:nvPr>
            <p:ph type="title"/>
          </p:nvPr>
        </p:nvSpPr>
        <p:spPr>
          <a:xfrm>
            <a:off x="380871" y="435678"/>
            <a:ext cx="7592093" cy="762000"/>
          </a:xfrm>
        </p:spPr>
        <p:txBody>
          <a:bodyPr/>
          <a:lstStyle/>
          <a:p>
            <a:r>
              <a:rPr lang="en-US"/>
              <a:t>Crucial concept: Thread Safety</a:t>
            </a:r>
          </a:p>
        </p:txBody>
      </p:sp>
      <p:sp>
        <p:nvSpPr>
          <p:cNvPr id="8519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Functions called from a thread</a:t>
            </a:r>
            <a:r>
              <a:rPr lang="en-US" dirty="0" smtClean="0"/>
              <a:t>  </a:t>
            </a:r>
            <a:r>
              <a:rPr lang="en-US" dirty="0"/>
              <a:t>must be </a:t>
            </a:r>
            <a:r>
              <a:rPr lang="en-US" i="1" dirty="0">
                <a:solidFill>
                  <a:srgbClr val="C00000"/>
                </a:solidFill>
              </a:rPr>
              <a:t>thread-safe</a:t>
            </a:r>
            <a:endParaRPr lang="en-US" i="1" dirty="0" smtClean="0">
              <a:solidFill>
                <a:srgbClr val="C00000"/>
              </a:solidFill>
            </a:endParaRPr>
          </a:p>
          <a:p>
            <a:pPr lvl="1"/>
            <a:endParaRPr lang="en-US" dirty="0" smtClean="0"/>
          </a:p>
          <a:p>
            <a:r>
              <a:rPr lang="en-US" i="1" dirty="0" smtClean="0"/>
              <a:t>Def:  </a:t>
            </a:r>
            <a:r>
              <a:rPr lang="en-US" dirty="0" smtClean="0"/>
              <a:t>A function is </a:t>
            </a:r>
            <a:r>
              <a:rPr lang="en-US" i="1" dirty="0" smtClean="0"/>
              <a:t>thread-safe </a:t>
            </a:r>
            <a:r>
              <a:rPr lang="en-US" dirty="0" err="1" smtClean="0"/>
              <a:t>iff</a:t>
            </a:r>
            <a:r>
              <a:rPr lang="en-US" dirty="0" smtClean="0"/>
              <a:t> it will always produce correct results when called repeatedly from multiple concurrent threads. </a:t>
            </a:r>
          </a:p>
          <a:p>
            <a:endParaRPr lang="en-US" dirty="0" smtClean="0"/>
          </a:p>
          <a:p>
            <a:r>
              <a:rPr lang="en-US" dirty="0" smtClean="0"/>
              <a:t>Classes of </a:t>
            </a:r>
            <a:r>
              <a:rPr lang="en-US" dirty="0"/>
              <a:t>thread-unsafe functions:</a:t>
            </a:r>
            <a:endParaRPr lang="en-US" dirty="0" smtClean="0"/>
          </a:p>
          <a:p>
            <a:pPr lvl="1"/>
            <a:r>
              <a:rPr lang="en-US" dirty="0" smtClean="0"/>
              <a:t>Class 1: Functions that do not protect shared variables</a:t>
            </a:r>
          </a:p>
          <a:p>
            <a:pPr lvl="1"/>
            <a:r>
              <a:rPr lang="en-US" dirty="0" smtClean="0"/>
              <a:t>Class 2: Functions that keep state across multiple invocations</a:t>
            </a:r>
          </a:p>
          <a:p>
            <a:pPr lvl="1"/>
            <a:r>
              <a:rPr lang="en-US" dirty="0" smtClean="0"/>
              <a:t>Class 3: Functions that return a pointer to </a:t>
            </a:r>
            <a:r>
              <a:rPr lang="en-US" dirty="0"/>
              <a:t>a static </a:t>
            </a:r>
            <a:r>
              <a:rPr lang="en-US" dirty="0" smtClean="0"/>
              <a:t>variable</a:t>
            </a:r>
          </a:p>
          <a:p>
            <a:pPr lvl="1"/>
            <a:r>
              <a:rPr lang="en-US" dirty="0" smtClean="0"/>
              <a:t>Class 4: Functions that call thread-unsafe functions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921500" cy="573088"/>
          </a:xfrm>
        </p:spPr>
        <p:txBody>
          <a:bodyPr/>
          <a:lstStyle/>
          <a:p>
            <a:r>
              <a:rPr lang="en-US" dirty="0"/>
              <a:t>Thread-Unsafe Functions </a:t>
            </a:r>
            <a:r>
              <a:rPr lang="en-US" dirty="0" smtClean="0"/>
              <a:t>(Class 1</a:t>
            </a:r>
            <a:r>
              <a:rPr lang="en-US" dirty="0"/>
              <a:t>)</a:t>
            </a:r>
          </a:p>
        </p:txBody>
      </p:sp>
      <p:sp>
        <p:nvSpPr>
          <p:cNvPr id="85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Failing to protect shared variables</a:t>
            </a:r>
          </a:p>
          <a:p>
            <a:pPr lvl="1"/>
            <a:r>
              <a:rPr lang="en-US" dirty="0"/>
              <a:t>Fix: Use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V</a:t>
            </a:r>
            <a:r>
              <a:rPr lang="en-US" dirty="0"/>
              <a:t> semaphore operations</a:t>
            </a:r>
          </a:p>
          <a:p>
            <a:pPr lvl="1"/>
            <a:r>
              <a:rPr lang="en-US" dirty="0"/>
              <a:t>Example: </a:t>
            </a:r>
            <a:r>
              <a:rPr lang="en-US" b="1" dirty="0" err="1">
                <a:latin typeface="Courier New" pitchFamily="49" charset="0"/>
              </a:rPr>
              <a:t>goodcnt.c</a:t>
            </a:r>
            <a:endParaRPr lang="en-US" b="1" dirty="0"/>
          </a:p>
          <a:p>
            <a:pPr lvl="1"/>
            <a:r>
              <a:rPr lang="en-US" dirty="0"/>
              <a:t>Issue: Synchronization operations will slow down code</a:t>
            </a:r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47" y="493712"/>
            <a:ext cx="7340600" cy="573088"/>
          </a:xfrm>
        </p:spPr>
        <p:txBody>
          <a:bodyPr/>
          <a:lstStyle/>
          <a:p>
            <a:r>
              <a:rPr lang="en-US" dirty="0"/>
              <a:t>Thread-Unsafe Functions </a:t>
            </a:r>
            <a:r>
              <a:rPr lang="en-US" dirty="0" smtClean="0"/>
              <a:t>(Class 2</a:t>
            </a:r>
            <a:r>
              <a:rPr lang="en-US" dirty="0"/>
              <a:t>)</a:t>
            </a:r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548688" cy="1979612"/>
          </a:xfrm>
        </p:spPr>
        <p:txBody>
          <a:bodyPr/>
          <a:lstStyle/>
          <a:p>
            <a:r>
              <a:rPr lang="en-US" dirty="0"/>
              <a:t>Relying on persistent state across multiple function invocations</a:t>
            </a:r>
          </a:p>
          <a:p>
            <a:pPr lvl="1"/>
            <a:r>
              <a:rPr lang="en-US" dirty="0"/>
              <a:t>Example: Random number generator</a:t>
            </a:r>
            <a:r>
              <a:rPr lang="en-US" dirty="0" smtClean="0"/>
              <a:t> that </a:t>
            </a:r>
            <a:r>
              <a:rPr lang="en-US" dirty="0"/>
              <a:t>relies on static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953348" name="Rectangle 4"/>
          <p:cNvSpPr>
            <a:spLocks noChangeArrowheads="1"/>
          </p:cNvSpPr>
          <p:nvPr/>
        </p:nvSpPr>
        <p:spPr bwMode="auto">
          <a:xfrm>
            <a:off x="838200" y="2229803"/>
            <a:ext cx="6726521" cy="369331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static unsigned int next = 1; </a:t>
            </a:r>
            <a:endParaRPr lang="en-US" sz="1600" dirty="0" smtClean="0">
              <a:latin typeface="Courier New" pitchFamily="49" charset="0"/>
            </a:endParaRPr>
          </a:p>
          <a:p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rand: return pseudo-random integer on 0..32767 */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rand(void)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next </a:t>
            </a:r>
            <a:r>
              <a:rPr lang="en-US" sz="1600" dirty="0">
                <a:latin typeface="Courier New" pitchFamily="49" charset="0"/>
              </a:rPr>
              <a:t>= next*1103515245 + 12345; </a:t>
            </a:r>
          </a:p>
          <a:p>
            <a:r>
              <a:rPr lang="en-US" sz="1600" dirty="0">
                <a:latin typeface="Courier New" pitchFamily="49" charset="0"/>
              </a:rPr>
              <a:t>    return (unsigned int)(next/65536) % 32768;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 smtClean="0">
                <a:solidFill>
                  <a:srgbClr val="990000"/>
                </a:solidFill>
                <a:latin typeface="Courier New" pitchFamily="49" charset="0"/>
              </a:rPr>
              <a:t>srand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: set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seed for rand() */ </a:t>
            </a:r>
          </a:p>
          <a:p>
            <a:r>
              <a:rPr lang="en-US" sz="1600" dirty="0">
                <a:latin typeface="Courier New" pitchFamily="49" charset="0"/>
              </a:rPr>
              <a:t>void srand(unsigned int seed)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</a:p>
          <a:p>
            <a:r>
              <a:rPr lang="en-US" sz="1600" dirty="0">
                <a:latin typeface="Courier New" pitchFamily="49" charset="0"/>
              </a:rPr>
              <a:t>    next = seed;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098" y="493712"/>
            <a:ext cx="8169302" cy="954088"/>
          </a:xfrm>
        </p:spPr>
        <p:txBody>
          <a:bodyPr/>
          <a:lstStyle/>
          <a:p>
            <a:r>
              <a:rPr lang="en-US" dirty="0" smtClean="0"/>
              <a:t>Thread</a:t>
            </a:r>
            <a:r>
              <a:rPr lang="en-US" dirty="0"/>
              <a:t>-Safe</a:t>
            </a:r>
            <a:r>
              <a:rPr lang="en-US" dirty="0" smtClean="0"/>
              <a:t> Random Number Generator</a:t>
            </a:r>
            <a:endParaRPr lang="en-US" dirty="0"/>
          </a:p>
        </p:txBody>
      </p:sp>
      <p:sp>
        <p:nvSpPr>
          <p:cNvPr id="95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7988"/>
            <a:ext cx="8548688" cy="1979612"/>
          </a:xfrm>
        </p:spPr>
        <p:txBody>
          <a:bodyPr/>
          <a:lstStyle/>
          <a:p>
            <a:r>
              <a:rPr lang="en-US" dirty="0"/>
              <a:t>Pass state as part of argument</a:t>
            </a:r>
          </a:p>
          <a:p>
            <a:pPr lvl="1"/>
            <a:r>
              <a:rPr lang="en-US" dirty="0"/>
              <a:t>and, thereby, eliminate static state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Consequence: programmer using </a:t>
            </a:r>
            <a:r>
              <a:rPr lang="en-US" dirty="0" err="1" smtClean="0">
                <a:latin typeface="Courier New"/>
                <a:cs typeface="Courier New"/>
              </a:rPr>
              <a:t>rand_r</a:t>
            </a:r>
            <a:r>
              <a:rPr lang="en-US" dirty="0" smtClean="0"/>
              <a:t> </a:t>
            </a:r>
            <a:r>
              <a:rPr lang="en-US" dirty="0"/>
              <a:t>must maintain seed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5396" name="Rectangle 4"/>
          <p:cNvSpPr>
            <a:spLocks noChangeArrowheads="1"/>
          </p:cNvSpPr>
          <p:nvPr/>
        </p:nvSpPr>
        <p:spPr bwMode="auto">
          <a:xfrm>
            <a:off x="838200" y="2830830"/>
            <a:ext cx="6956852" cy="196977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 smtClean="0">
                <a:solidFill>
                  <a:srgbClr val="990000"/>
                </a:solidFill>
                <a:latin typeface="Courier New" pitchFamily="49" charset="0"/>
              </a:rPr>
              <a:t>rand_r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- return pseudo-random integer on 0..32767 */ 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</a:p>
          <a:p>
            <a:r>
              <a:rPr lang="en-US" sz="1600" dirty="0">
                <a:latin typeface="Courier New" pitchFamily="49" charset="0"/>
              </a:rPr>
              <a:t>int rand_r(int *nextp) </a:t>
            </a:r>
          </a:p>
          <a:p>
            <a:r>
              <a:rPr lang="en-US" sz="1600" dirty="0">
                <a:latin typeface="Courier New" pitchFamily="49" charset="0"/>
              </a:rPr>
              <a:t>{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*</a:t>
            </a:r>
            <a:r>
              <a:rPr lang="en-US" sz="1600" dirty="0">
                <a:latin typeface="Courier New" pitchFamily="49" charset="0"/>
              </a:rPr>
              <a:t>nextp = *nextp*1103515245 + 12345;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return </a:t>
            </a:r>
            <a:r>
              <a:rPr lang="en-US" sz="1600" dirty="0">
                <a:latin typeface="Courier New" pitchFamily="49" charset="0"/>
              </a:rPr>
              <a:t>(unsigned int)(*nextp/65536) % 32768; </a:t>
            </a:r>
          </a:p>
          <a:p>
            <a:r>
              <a:rPr lang="en-US" sz="1600" dirty="0">
                <a:latin typeface="Courier New" pitchFamily="49" charset="0"/>
              </a:rPr>
              <a:t>} </a:t>
            </a:r>
          </a:p>
          <a:p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Thread-Unsafe Functions (Class 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6" y="1362075"/>
            <a:ext cx="4252886" cy="4657726"/>
          </a:xfrm>
        </p:spPr>
        <p:txBody>
          <a:bodyPr/>
          <a:lstStyle/>
          <a:p>
            <a:r>
              <a:rPr lang="en-US" dirty="0" smtClean="0"/>
              <a:t>Returning a pointer  to a static variable</a:t>
            </a:r>
          </a:p>
          <a:p>
            <a:r>
              <a:rPr lang="en-US" dirty="0" smtClean="0"/>
              <a:t>Fix 1.  Rewrite function so caller passes address of variable to store result</a:t>
            </a:r>
          </a:p>
          <a:p>
            <a:pPr lvl="1"/>
            <a:r>
              <a:rPr lang="en-US" dirty="0" smtClean="0"/>
              <a:t>Requires changes in caller and </a:t>
            </a:r>
            <a:r>
              <a:rPr lang="en-US" dirty="0" err="1" smtClean="0"/>
              <a:t>callee</a:t>
            </a:r>
            <a:endParaRPr lang="en-US" dirty="0" smtClean="0"/>
          </a:p>
          <a:p>
            <a:r>
              <a:rPr lang="en-US" dirty="0" smtClean="0"/>
              <a:t>Fix 2. Lock-and-copy</a:t>
            </a:r>
          </a:p>
          <a:p>
            <a:pPr lvl="1"/>
            <a:r>
              <a:rPr lang="en-US" dirty="0" smtClean="0"/>
              <a:t>Requires simple changes in caller (and none in </a:t>
            </a:r>
            <a:r>
              <a:rPr lang="en-US" dirty="0" err="1" smtClean="0"/>
              <a:t>callee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However, caller must free memory.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95800" y="3399710"/>
            <a:ext cx="4494239" cy="172354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char *</a:t>
            </a:r>
            <a:r>
              <a:rPr lang="en-US" sz="1600" dirty="0" err="1" smtClean="0">
                <a:latin typeface="Courier New" pitchFamily="49" charset="0"/>
              </a:rPr>
              <a:t>lc_itoa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x, char *</a:t>
            </a:r>
            <a:r>
              <a:rPr lang="en-US" sz="1600" dirty="0" err="1" smtClean="0">
                <a:latin typeface="Courier New" pitchFamily="49" charset="0"/>
              </a:rPr>
              <a:t>dest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P(&amp;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</a:rPr>
              <a:t>strcpy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dest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itoa</a:t>
            </a:r>
            <a:r>
              <a:rPr lang="en-US" sz="1600" dirty="0" smtClean="0">
                <a:latin typeface="Courier New" pitchFamily="49" charset="0"/>
              </a:rPr>
              <a:t>(x));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V(&amp;</a:t>
            </a:r>
            <a:r>
              <a:rPr lang="en-US" sz="1600" dirty="0" err="1" smtClean="0">
                <a:latin typeface="Courier New" pitchFamily="49" charset="0"/>
              </a:rPr>
              <a:t>mutex</a:t>
            </a:r>
            <a:r>
              <a:rPr lang="en-US" sz="1600" dirty="0" smtClean="0">
                <a:latin typeface="Courier New" pitchFamily="49" charset="0"/>
              </a:rPr>
              <a:t>);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return </a:t>
            </a:r>
            <a:r>
              <a:rPr lang="en-US" sz="1600" dirty="0" err="1" smtClean="0">
                <a:latin typeface="Courier New" pitchFamily="49" charset="0"/>
              </a:rPr>
              <a:t>dest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200" y="570607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1800" dirty="0" smtClean="0">
                <a:latin typeface="+mn-lt"/>
              </a:rPr>
              <a:t>Warning: Some functions like </a:t>
            </a:r>
            <a:r>
              <a:rPr lang="en-US" sz="1800" dirty="0" err="1" smtClean="0">
                <a:latin typeface="Courier New"/>
                <a:cs typeface="Courier New"/>
              </a:rPr>
              <a:t>gethostbyname</a:t>
            </a:r>
            <a:r>
              <a:rPr lang="en-US" sz="1800" dirty="0" smtClean="0">
                <a:latin typeface="+mn-lt"/>
              </a:rPr>
              <a:t> require a </a:t>
            </a:r>
            <a:r>
              <a:rPr lang="en-US" sz="1800" i="1" dirty="0" smtClean="0">
                <a:latin typeface="+mn-lt"/>
              </a:rPr>
              <a:t>deep copy. </a:t>
            </a:r>
            <a:r>
              <a:rPr lang="en-US" sz="1800" dirty="0" smtClean="0">
                <a:latin typeface="+mn-lt"/>
              </a:rPr>
              <a:t>Use reentrant </a:t>
            </a:r>
            <a:r>
              <a:rPr lang="en-US" sz="1800" i="1" dirty="0" err="1" smtClean="0">
                <a:latin typeface="Courier New"/>
                <a:cs typeface="Courier New"/>
              </a:rPr>
              <a:t>gethostbyname_r</a:t>
            </a:r>
            <a:r>
              <a:rPr lang="en-US" sz="1800" i="1" dirty="0" smtClean="0">
                <a:latin typeface="+mn-lt"/>
              </a:rPr>
              <a:t> </a:t>
            </a:r>
            <a:r>
              <a:rPr lang="en-US" sz="1800" dirty="0" smtClean="0">
                <a:latin typeface="+mn-lt"/>
              </a:rPr>
              <a:t>version instead.</a:t>
            </a:r>
          </a:p>
          <a:p>
            <a:endParaRPr lang="en-US" sz="1800" dirty="0" smtClean="0">
              <a:latin typeface="+mn-lt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495800" y="1114711"/>
            <a:ext cx="4494239" cy="196977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/* Convert integer to string */</a:t>
            </a:r>
          </a:p>
          <a:p>
            <a:r>
              <a:rPr lang="en-US" sz="1600" dirty="0" smtClean="0">
                <a:latin typeface="Courier New" pitchFamily="49" charset="0"/>
              </a:rPr>
              <a:t>char *</a:t>
            </a:r>
            <a:r>
              <a:rPr lang="en-US" sz="1600" dirty="0" err="1" smtClean="0">
                <a:latin typeface="Courier New" pitchFamily="49" charset="0"/>
              </a:rPr>
              <a:t>itoa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x)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static char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[11];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</a:t>
            </a:r>
            <a:r>
              <a:rPr lang="en-US" sz="1600" dirty="0" err="1" smtClean="0">
                <a:latin typeface="Courier New" pitchFamily="49" charset="0"/>
              </a:rPr>
              <a:t>sprintf</a:t>
            </a:r>
            <a:r>
              <a:rPr lang="en-US" sz="1600" dirty="0" smtClean="0">
                <a:latin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>
                <a:latin typeface="Courier New" pitchFamily="49" charset="0"/>
              </a:rPr>
              <a:t>"</a:t>
            </a:r>
            <a:r>
              <a:rPr lang="en-US" sz="1600" dirty="0" smtClean="0">
                <a:latin typeface="Courier New" pitchFamily="49" charset="0"/>
              </a:rPr>
              <a:t>%d</a:t>
            </a:r>
            <a:r>
              <a:rPr lang="en-US" sz="1600" dirty="0">
                <a:latin typeface="Courier New" pitchFamily="49" charset="0"/>
              </a:rPr>
              <a:t>"</a:t>
            </a:r>
            <a:r>
              <a:rPr lang="en-US" sz="1600" dirty="0" smtClean="0">
                <a:latin typeface="Courier New" pitchFamily="49" charset="0"/>
              </a:rPr>
              <a:t>, x);</a:t>
            </a:r>
          </a:p>
          <a:p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   return </a:t>
            </a:r>
            <a:r>
              <a:rPr lang="en-US" sz="1600" dirty="0" err="1" smtClean="0">
                <a:latin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</a:p>
          <a:p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2"/>
            <a:ext cx="6642100" cy="573088"/>
          </a:xfrm>
        </p:spPr>
        <p:txBody>
          <a:bodyPr/>
          <a:lstStyle/>
          <a:p>
            <a:r>
              <a:rPr lang="en-US" dirty="0"/>
              <a:t>Thread-Unsafe </a:t>
            </a:r>
            <a:r>
              <a:rPr lang="en-US" dirty="0" smtClean="0"/>
              <a:t>Functions (Class 4)</a:t>
            </a:r>
            <a:endParaRPr lang="en-US" dirty="0"/>
          </a:p>
        </p:txBody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52538"/>
            <a:ext cx="8548687" cy="5224462"/>
          </a:xfrm>
        </p:spPr>
        <p:txBody>
          <a:bodyPr/>
          <a:lstStyle/>
          <a:p>
            <a:r>
              <a:rPr lang="en-US"/>
              <a:t>Calling thread-unsafe functions</a:t>
            </a:r>
          </a:p>
          <a:p>
            <a:pPr lvl="1"/>
            <a:r>
              <a:rPr lang="en-US"/>
              <a:t>Calling one thread-unsafe function makes the entire function that calls it thread-unsafe</a:t>
            </a:r>
          </a:p>
          <a:p>
            <a:pPr lvl="2">
              <a:buFont typeface="Wingdings" pitchFamily="2" charset="2"/>
              <a:buNone/>
            </a:pPr>
            <a:endParaRPr lang="en-US"/>
          </a:p>
          <a:p>
            <a:pPr lvl="1"/>
            <a:r>
              <a:rPr lang="en-US"/>
              <a:t>Fix: Modify the function so it calls only thread-safe functions </a:t>
            </a:r>
            <a:r>
              <a:rPr lang="en-US">
                <a:sym typeface="Wingdings" pitchFamily="2" charset="2"/>
              </a:rPr>
              <a:t>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88"/>
          <p:cNvSpPr>
            <a:spLocks noChangeArrowheads="1"/>
          </p:cNvSpPr>
          <p:nvPr/>
        </p:nvSpPr>
        <p:spPr bwMode="auto">
          <a:xfrm>
            <a:off x="1371600" y="4267200"/>
            <a:ext cx="2514600" cy="1905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Reentrant Functions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2352615"/>
          </a:xfrm>
        </p:spPr>
        <p:txBody>
          <a:bodyPr/>
          <a:lstStyle/>
          <a:p>
            <a:r>
              <a:rPr lang="en-US" dirty="0" smtClean="0"/>
              <a:t>Def: A function is </a:t>
            </a:r>
            <a:r>
              <a:rPr lang="en-US" i="1" dirty="0" smtClean="0">
                <a:solidFill>
                  <a:srgbClr val="990000"/>
                </a:solidFill>
              </a:rPr>
              <a:t>reentrant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it accesses no shared variables when called by multiple threads. </a:t>
            </a:r>
          </a:p>
          <a:p>
            <a:pPr lvl="1"/>
            <a:r>
              <a:rPr lang="en-US" dirty="0" smtClean="0"/>
              <a:t>Important subset of thread-safe functions</a:t>
            </a:r>
          </a:p>
          <a:p>
            <a:pPr lvl="2"/>
            <a:r>
              <a:rPr lang="en-US" dirty="0" smtClean="0"/>
              <a:t>Require no synchronization operations</a:t>
            </a:r>
          </a:p>
          <a:p>
            <a:pPr lvl="2"/>
            <a:r>
              <a:rPr lang="en-US" dirty="0" smtClean="0"/>
              <a:t>Only way to make a Class 2 function thread-safe is to make it </a:t>
            </a:r>
            <a:r>
              <a:rPr lang="en-US" dirty="0" err="1" smtClean="0"/>
              <a:t>reetnrant</a:t>
            </a:r>
            <a:r>
              <a:rPr lang="en-US" dirty="0" smtClean="0"/>
              <a:t> (e.g., </a:t>
            </a:r>
            <a:r>
              <a:rPr lang="en-US" dirty="0" err="1" smtClean="0">
                <a:latin typeface="Courier New"/>
                <a:cs typeface="Courier New"/>
              </a:rPr>
              <a:t>rand_r</a:t>
            </a:r>
            <a:r>
              <a:rPr lang="en-US" dirty="0" smtClean="0"/>
              <a:t> )</a:t>
            </a:r>
            <a:endParaRPr lang="en-US" dirty="0"/>
          </a:p>
        </p:txBody>
      </p:sp>
      <p:sp>
        <p:nvSpPr>
          <p:cNvPr id="4" name="Oval 383"/>
          <p:cNvSpPr>
            <a:spLocks noChangeArrowheads="1"/>
          </p:cNvSpPr>
          <p:nvPr/>
        </p:nvSpPr>
        <p:spPr bwMode="auto">
          <a:xfrm>
            <a:off x="1828800" y="4876800"/>
            <a:ext cx="1524000" cy="1143000"/>
          </a:xfrm>
          <a:prstGeom prst="ellipse">
            <a:avLst/>
          </a:prstGeom>
          <a:solidFill>
            <a:srgbClr val="F7F5CD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+mn-lt"/>
              </a:rPr>
              <a:t>Reentrant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1312862" y="3867090"/>
            <a:ext cx="1531188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All functions</a:t>
            </a:r>
          </a:p>
        </p:txBody>
      </p:sp>
      <p:sp>
        <p:nvSpPr>
          <p:cNvPr id="7" name="Rectangle 389"/>
          <p:cNvSpPr>
            <a:spLocks noChangeArrowheads="1"/>
          </p:cNvSpPr>
          <p:nvPr/>
        </p:nvSpPr>
        <p:spPr bwMode="auto">
          <a:xfrm>
            <a:off x="3886200" y="4267200"/>
            <a:ext cx="2514600" cy="1905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8" name="Text Box 390"/>
          <p:cNvSpPr txBox="1">
            <a:spLocks noChangeArrowheads="1"/>
          </p:cNvSpPr>
          <p:nvPr/>
        </p:nvSpPr>
        <p:spPr bwMode="auto">
          <a:xfrm>
            <a:off x="4310301" y="4813369"/>
            <a:ext cx="172354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Thread-unsafe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  <p:sp>
        <p:nvSpPr>
          <p:cNvPr id="9" name="Text Box 391"/>
          <p:cNvSpPr txBox="1">
            <a:spLocks noChangeArrowheads="1"/>
          </p:cNvSpPr>
          <p:nvPr/>
        </p:nvSpPr>
        <p:spPr bwMode="auto">
          <a:xfrm>
            <a:off x="1861476" y="4203769"/>
            <a:ext cx="144277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Thread-safe</a:t>
            </a:r>
          </a:p>
          <a:p>
            <a:r>
              <a:rPr lang="en-US" sz="2000" dirty="0">
                <a:latin typeface="+mn-lt"/>
              </a:rPr>
              <a:t>functions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81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Thread-Safe Library Functions</a:t>
            </a:r>
          </a:p>
        </p:txBody>
      </p:sp>
      <p:sp>
        <p:nvSpPr>
          <p:cNvPr id="858118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functions in the Standard C Library (at the back of your K&amp;R text) are thread-safe</a:t>
            </a:r>
          </a:p>
          <a:p>
            <a:pPr lvl="1"/>
            <a:r>
              <a:rPr lang="en-US" dirty="0"/>
              <a:t>Examples: </a:t>
            </a:r>
            <a:r>
              <a:rPr lang="en-US" b="1" dirty="0" err="1"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free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printf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scanf</a:t>
            </a:r>
            <a:endParaRPr lang="en-US" b="1" dirty="0">
              <a:latin typeface="Courier New" pitchFamily="49" charset="0"/>
            </a:endParaRPr>
          </a:p>
          <a:p>
            <a:r>
              <a:rPr lang="en-US" dirty="0"/>
              <a:t>Most Unix system calls are thread-safe, with a few exceptions:</a:t>
            </a:r>
          </a:p>
        </p:txBody>
      </p:sp>
      <p:sp>
        <p:nvSpPr>
          <p:cNvPr id="858116" name="Text Box 4"/>
          <p:cNvSpPr txBox="1">
            <a:spLocks noChangeArrowheads="1"/>
          </p:cNvSpPr>
          <p:nvPr/>
        </p:nvSpPr>
        <p:spPr bwMode="auto">
          <a:xfrm>
            <a:off x="1114425" y="3606800"/>
            <a:ext cx="6750050" cy="2569934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tIns="0" bIns="0" anchor="ctr">
            <a:spAutoFit/>
          </a:bodyPr>
          <a:lstStyle/>
          <a:p>
            <a:pPr algn="l"/>
            <a:r>
              <a:rPr lang="en-US" sz="1800" dirty="0">
                <a:latin typeface="+mn-lt"/>
              </a:rPr>
              <a:t>Thread-unsafe function	Class	Reentrant version</a:t>
            </a:r>
          </a:p>
          <a:p>
            <a:pPr algn="l">
              <a:spcBef>
                <a:spcPts val="600"/>
              </a:spcBef>
            </a:pPr>
            <a:r>
              <a:rPr lang="en-US" sz="1800" dirty="0" err="1">
                <a:latin typeface="Courier New" pitchFamily="49" charset="0"/>
              </a:rPr>
              <a:t>asctime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asctime_r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ctime</a:t>
            </a:r>
            <a:r>
              <a:rPr lang="en-US" sz="1800" dirty="0">
                <a:latin typeface="Courier New" pitchFamily="49" charset="0"/>
              </a:rPr>
              <a:t>			 3	</a:t>
            </a:r>
            <a:r>
              <a:rPr lang="en-US" sz="1800" dirty="0" err="1">
                <a:latin typeface="Courier New" pitchFamily="49" charset="0"/>
              </a:rPr>
              <a:t>ctime_r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gethostbyaddr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gethostbyaddr_r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gethostbyname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gethostbyname_r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 err="1">
                <a:latin typeface="Courier New" pitchFamily="49" charset="0"/>
              </a:rPr>
              <a:t>inet_ntoa</a:t>
            </a:r>
            <a:r>
              <a:rPr lang="en-US" sz="1800" dirty="0">
                <a:latin typeface="Courier New" pitchFamily="49" charset="0"/>
              </a:rPr>
              <a:t>		 3	(none)</a:t>
            </a:r>
          </a:p>
          <a:p>
            <a:pPr algn="l"/>
            <a:r>
              <a:rPr lang="en-US" sz="1800" dirty="0" err="1">
                <a:latin typeface="Courier New" pitchFamily="49" charset="0"/>
              </a:rPr>
              <a:t>localtime</a:t>
            </a:r>
            <a:r>
              <a:rPr lang="en-US" sz="1800" dirty="0">
                <a:latin typeface="Courier New" pitchFamily="49" charset="0"/>
              </a:rPr>
              <a:t>		 3	</a:t>
            </a:r>
            <a:r>
              <a:rPr lang="en-US" sz="1800" dirty="0" err="1">
                <a:latin typeface="Courier New" pitchFamily="49" charset="0"/>
              </a:rPr>
              <a:t>localtime_r</a:t>
            </a:r>
            <a:endParaRPr lang="en-US" sz="1800" dirty="0">
              <a:latin typeface="Courier New" pitchFamily="49" charset="0"/>
            </a:endParaRPr>
          </a:p>
          <a:p>
            <a:pPr algn="l"/>
            <a:r>
              <a:rPr lang="en-US" sz="1800" dirty="0">
                <a:latin typeface="Courier New" pitchFamily="49" charset="0"/>
              </a:rPr>
              <a:t>rand			 2	</a:t>
            </a:r>
            <a:r>
              <a:rPr lang="en-US" sz="1800" dirty="0" err="1">
                <a:latin typeface="Courier New" pitchFamily="49" charset="0"/>
              </a:rPr>
              <a:t>rand_r</a:t>
            </a:r>
            <a:endParaRPr lang="en-US" sz="1800" dirty="0">
              <a:latin typeface="Courier New" pitchFamily="49" charset="0"/>
            </a:endParaRPr>
          </a:p>
          <a:p>
            <a:pPr algn="l"/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Threads Summary</a:t>
            </a:r>
          </a:p>
        </p:txBody>
      </p:sp>
      <p:sp>
        <p:nvSpPr>
          <p:cNvPr id="8611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3022" y="1276350"/>
            <a:ext cx="8237578" cy="4972050"/>
          </a:xfrm>
        </p:spPr>
        <p:txBody>
          <a:bodyPr/>
          <a:lstStyle/>
          <a:p>
            <a:r>
              <a:rPr lang="en-US" dirty="0"/>
              <a:t>Threads provide another mechanism for writing concurrent programs</a:t>
            </a:r>
          </a:p>
          <a:p>
            <a:r>
              <a:rPr lang="en-US" dirty="0"/>
              <a:t>Threads are growing in popularity</a:t>
            </a:r>
          </a:p>
          <a:p>
            <a:pPr lvl="1"/>
            <a:r>
              <a:rPr lang="en-US" dirty="0"/>
              <a:t>Somewhat cheaper than processes</a:t>
            </a:r>
          </a:p>
          <a:p>
            <a:pPr lvl="1"/>
            <a:r>
              <a:rPr lang="en-US" dirty="0"/>
              <a:t>Easy to share data between threads</a:t>
            </a:r>
          </a:p>
          <a:p>
            <a:r>
              <a:rPr lang="en-US" dirty="0"/>
              <a:t>However, the ease of sharing has a cost:</a:t>
            </a:r>
          </a:p>
          <a:p>
            <a:pPr lvl="1"/>
            <a:r>
              <a:rPr lang="en-US" dirty="0"/>
              <a:t>Easy to introduce subtle synchronization errors</a:t>
            </a:r>
          </a:p>
          <a:p>
            <a:pPr lvl="1"/>
            <a:r>
              <a:rPr lang="en-US" dirty="0"/>
              <a:t>Tread carefully with threads!</a:t>
            </a:r>
          </a:p>
          <a:p>
            <a:pPr lvl="1"/>
            <a:endParaRPr lang="en-US" dirty="0"/>
          </a:p>
          <a:p>
            <a:r>
              <a:rPr lang="en-US" dirty="0"/>
              <a:t>For more info:</a:t>
            </a:r>
          </a:p>
          <a:p>
            <a:pPr lvl="1"/>
            <a:r>
              <a:rPr lang="en-US" dirty="0"/>
              <a:t>D. </a:t>
            </a:r>
            <a:r>
              <a:rPr lang="en-US" dirty="0" err="1"/>
              <a:t>Butenhof</a:t>
            </a:r>
            <a:r>
              <a:rPr lang="en-US" dirty="0"/>
              <a:t>, “Programming with </a:t>
            </a:r>
            <a:r>
              <a:rPr lang="en-US" dirty="0" err="1"/>
              <a:t>Posix</a:t>
            </a:r>
            <a:r>
              <a:rPr lang="en-US" dirty="0"/>
              <a:t> Threads”, Addison-Wesley, </a:t>
            </a:r>
            <a:r>
              <a:rPr lang="en-US" dirty="0" smtClean="0"/>
              <a:t>1997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93712"/>
            <a:ext cx="7213600" cy="573088"/>
          </a:xfrm>
        </p:spPr>
        <p:txBody>
          <a:bodyPr/>
          <a:lstStyle/>
          <a:p>
            <a:r>
              <a:rPr lang="en-US" dirty="0" smtClean="0"/>
              <a:t>Producer-Consumer Problem</a:t>
            </a:r>
            <a:endParaRPr lang="en-US" dirty="0"/>
          </a:p>
        </p:txBody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2709863"/>
            <a:ext cx="8729663" cy="4148137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Common synchronization pattern: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Producer waits </a:t>
            </a:r>
            <a:r>
              <a:rPr lang="en-US" dirty="0" smtClean="0"/>
              <a:t>for empty </a:t>
            </a:r>
            <a:r>
              <a:rPr lang="en-US" b="1" i="1" dirty="0"/>
              <a:t>slot</a:t>
            </a:r>
            <a:r>
              <a:rPr lang="en-US" dirty="0"/>
              <a:t>, inserts item in buffer, and notifies consumer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Consumer waits for </a:t>
            </a:r>
            <a:r>
              <a:rPr lang="en-US" b="1" i="1" dirty="0"/>
              <a:t>item</a:t>
            </a:r>
            <a:r>
              <a:rPr lang="en-US" dirty="0"/>
              <a:t>, removes it from buffer, and notifies producer</a:t>
            </a:r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Examples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Multimedia processing: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</a:t>
            </a:r>
            <a:r>
              <a:rPr lang="en-US" dirty="0" smtClean="0"/>
              <a:t>creates </a:t>
            </a:r>
            <a:r>
              <a:rPr lang="en-US" dirty="0"/>
              <a:t>video frames, consumer renders them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 Event-driven graphical user interfaces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Producer detects mouse clicks, mouse movements, and keyboard hits and inserts corresponding events in buffer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 Consumer retrieves events from buffer and paints the display</a:t>
            </a:r>
          </a:p>
        </p:txBody>
      </p:sp>
      <p:sp>
        <p:nvSpPr>
          <p:cNvPr id="845829" name="Oval 5"/>
          <p:cNvSpPr>
            <a:spLocks noChangeArrowheads="1"/>
          </p:cNvSpPr>
          <p:nvPr/>
        </p:nvSpPr>
        <p:spPr bwMode="auto">
          <a:xfrm>
            <a:off x="1552575" y="1327150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producer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  <p:sp>
        <p:nvSpPr>
          <p:cNvPr id="845830" name="Text Box 6"/>
          <p:cNvSpPr txBox="1">
            <a:spLocks noChangeArrowheads="1"/>
          </p:cNvSpPr>
          <p:nvPr/>
        </p:nvSpPr>
        <p:spPr bwMode="auto">
          <a:xfrm>
            <a:off x="3686175" y="1600200"/>
            <a:ext cx="1219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shared</a:t>
            </a:r>
          </a:p>
          <a:p>
            <a:pPr algn="ctr"/>
            <a:r>
              <a:rPr lang="en-US" sz="1800">
                <a:latin typeface="+mn-lt"/>
              </a:rPr>
              <a:t>buffer</a:t>
            </a:r>
          </a:p>
        </p:txBody>
      </p:sp>
      <p:sp>
        <p:nvSpPr>
          <p:cNvPr id="845831" name="Line 7"/>
          <p:cNvSpPr>
            <a:spLocks noChangeShapeType="1"/>
          </p:cNvSpPr>
          <p:nvPr/>
        </p:nvSpPr>
        <p:spPr bwMode="auto">
          <a:xfrm flipV="1">
            <a:off x="27717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2" name="Line 8"/>
          <p:cNvSpPr>
            <a:spLocks noChangeShapeType="1"/>
          </p:cNvSpPr>
          <p:nvPr/>
        </p:nvSpPr>
        <p:spPr bwMode="auto">
          <a:xfrm flipV="1">
            <a:off x="4905375" y="1828800"/>
            <a:ext cx="914400" cy="12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tIns="0" bIns="0" anchor="ctr"/>
          <a:lstStyle/>
          <a:p>
            <a:endParaRPr lang="en-US">
              <a:latin typeface="+mn-lt"/>
            </a:endParaRPr>
          </a:p>
        </p:txBody>
      </p:sp>
      <p:sp>
        <p:nvSpPr>
          <p:cNvPr id="845833" name="Oval 9"/>
          <p:cNvSpPr>
            <a:spLocks noChangeArrowheads="1"/>
          </p:cNvSpPr>
          <p:nvPr/>
        </p:nvSpPr>
        <p:spPr bwMode="auto">
          <a:xfrm>
            <a:off x="5819775" y="1330325"/>
            <a:ext cx="1219200" cy="1108075"/>
          </a:xfrm>
          <a:prstGeom prst="ellipse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tIns="0" bIns="0" anchor="ctr"/>
          <a:lstStyle/>
          <a:p>
            <a:pPr algn="ctr"/>
            <a:r>
              <a:rPr lang="en-US" sz="1800">
                <a:latin typeface="+mn-lt"/>
              </a:rPr>
              <a:t>consumer</a:t>
            </a:r>
          </a:p>
          <a:p>
            <a:pPr algn="ctr"/>
            <a:r>
              <a:rPr lang="en-US" sz="1800">
                <a:latin typeface="+mn-lt"/>
              </a:rPr>
              <a:t>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Producer-Consumer</a:t>
            </a:r>
            <a:r>
              <a:rPr lang="en-US" dirty="0" smtClean="0"/>
              <a:t> on 1-element Buffer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 two semaphores: </a:t>
            </a:r>
            <a:r>
              <a:rPr lang="en-US" dirty="0" smtClean="0">
                <a:latin typeface="Courier New"/>
                <a:cs typeface="Courier New"/>
              </a:rPr>
              <a:t>full</a:t>
            </a:r>
            <a:r>
              <a:rPr lang="en-US" dirty="0" smtClean="0"/>
              <a:t> + </a:t>
            </a:r>
            <a:r>
              <a:rPr lang="en-US" dirty="0" smtClean="0">
                <a:latin typeface="Courier New"/>
                <a:cs typeface="Courier New"/>
              </a:rPr>
              <a:t>empty</a:t>
            </a:r>
            <a:endParaRPr lang="en-US" dirty="0">
              <a:latin typeface="Courier New"/>
              <a:cs typeface="Courier New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771775" y="2661462"/>
            <a:ext cx="3048000" cy="533400"/>
            <a:chOff x="2771775" y="1600200"/>
            <a:chExt cx="3048000" cy="533400"/>
          </a:xfrm>
        </p:grpSpPr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3686175" y="1600200"/>
              <a:ext cx="121920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empty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>
                  <a:latin typeface="+mn-lt"/>
                </a:rPr>
                <a:t>buffer</a:t>
              </a: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27717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49053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183864" y="2069068"/>
            <a:ext cx="985071" cy="1495126"/>
            <a:chOff x="1676400" y="1981200"/>
            <a:chExt cx="985071" cy="1495126"/>
          </a:xfrm>
        </p:grpSpPr>
        <p:sp>
          <p:nvSpPr>
            <p:cNvPr id="10" name="TextBox 9"/>
            <p:cNvSpPr txBox="1"/>
            <p:nvPr/>
          </p:nvSpPr>
          <p:spPr>
            <a:xfrm>
              <a:off x="1747070" y="2350532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Courier New"/>
                  <a:cs typeface="Courier New"/>
                </a:rPr>
                <a:t>  </a:t>
              </a:r>
              <a:r>
                <a:rPr lang="en-US" sz="1800" dirty="0">
                  <a:latin typeface="Courier New"/>
                  <a:cs typeface="Courier New"/>
                </a:rPr>
                <a:t>0</a:t>
              </a:r>
              <a:endParaRPr lang="en-US" sz="1800" dirty="0" smtClean="0">
                <a:latin typeface="Courier New"/>
                <a:cs typeface="Courier New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676400" y="1981200"/>
              <a:ext cx="738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f</a:t>
              </a:r>
              <a:r>
                <a:rPr lang="en-US" sz="1800" dirty="0" smtClean="0">
                  <a:latin typeface="Courier New"/>
                  <a:cs typeface="Courier New"/>
                </a:rPr>
                <a:t>ull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47070" y="3106994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Courier New"/>
                  <a:cs typeface="Courier New"/>
                </a:rPr>
                <a:t>  </a:t>
              </a:r>
              <a:r>
                <a:rPr lang="en-US" sz="1800" dirty="0">
                  <a:latin typeface="Courier New"/>
                  <a:cs typeface="Courier New"/>
                </a:rPr>
                <a:t>1</a:t>
              </a:r>
              <a:endParaRPr lang="en-US" sz="1800" dirty="0" smtClean="0">
                <a:latin typeface="Courier New"/>
                <a:cs typeface="Courier New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76400" y="2737662"/>
              <a:ext cx="8772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Courier New"/>
                  <a:cs typeface="Courier New"/>
                </a:rPr>
                <a:t>empty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788889" y="4507468"/>
            <a:ext cx="3048000" cy="533400"/>
            <a:chOff x="2771775" y="1600200"/>
            <a:chExt cx="3048000" cy="533400"/>
          </a:xfrm>
        </p:grpSpPr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3686175" y="1600200"/>
              <a:ext cx="1219200" cy="5334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tIns="0" bIns="0" anchor="ctr"/>
            <a:lstStyle/>
            <a:p>
              <a:pPr algn="ctr"/>
              <a:r>
                <a:rPr lang="en-US" sz="1800" dirty="0" smtClean="0">
                  <a:latin typeface="+mn-lt"/>
                </a:rPr>
                <a:t>full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>
                  <a:latin typeface="+mn-lt"/>
                </a:rPr>
                <a:t>buffer</a:t>
              </a:r>
            </a:p>
          </p:txBody>
        </p:sp>
        <p:sp>
          <p:nvSpPr>
            <p:cNvPr id="19" name="Line 7"/>
            <p:cNvSpPr>
              <a:spLocks noChangeShapeType="1"/>
            </p:cNvSpPr>
            <p:nvPr/>
          </p:nvSpPr>
          <p:spPr bwMode="auto">
            <a:xfrm flipV="1">
              <a:off x="27717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0" name="Line 8"/>
            <p:cNvSpPr>
              <a:spLocks noChangeShapeType="1"/>
            </p:cNvSpPr>
            <p:nvPr/>
          </p:nvSpPr>
          <p:spPr bwMode="auto">
            <a:xfrm flipV="1">
              <a:off x="4905375" y="1828800"/>
              <a:ext cx="914400" cy="127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tIns="0" bIns="0" anchor="ctr"/>
            <a:lstStyle/>
            <a:p>
              <a:endParaRPr lang="en-US">
                <a:latin typeface="+mn-lt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200978" y="3915074"/>
            <a:ext cx="985071" cy="1495126"/>
            <a:chOff x="1676400" y="1981200"/>
            <a:chExt cx="985071" cy="1495126"/>
          </a:xfrm>
        </p:grpSpPr>
        <p:sp>
          <p:nvSpPr>
            <p:cNvPr id="22" name="TextBox 21"/>
            <p:cNvSpPr txBox="1"/>
            <p:nvPr/>
          </p:nvSpPr>
          <p:spPr>
            <a:xfrm>
              <a:off x="1747070" y="2350532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Courier New"/>
                  <a:cs typeface="Courier New"/>
                </a:rPr>
                <a:t>  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676400" y="1981200"/>
              <a:ext cx="738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full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47070" y="3106994"/>
              <a:ext cx="914401" cy="369332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smtClean="0">
                  <a:latin typeface="Courier New"/>
                  <a:cs typeface="Courier New"/>
                </a:rPr>
                <a:t>  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676400" y="2737662"/>
              <a:ext cx="8772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ourier New"/>
                  <a:cs typeface="Courier New"/>
                </a:rPr>
                <a:t>empty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502" y="646112"/>
            <a:ext cx="8366098" cy="573088"/>
          </a:xfrm>
        </p:spPr>
        <p:txBody>
          <a:bodyPr/>
          <a:lstStyle/>
          <a:p>
            <a:pPr marL="0" indent="0"/>
            <a:r>
              <a:rPr lang="en-US" dirty="0"/>
              <a:t>Producer-Consumer</a:t>
            </a:r>
            <a:r>
              <a:rPr lang="en-US" dirty="0" smtClean="0"/>
              <a:t> on 1-element Buffer</a:t>
            </a:r>
            <a:endParaRPr lang="en-US" dirty="0"/>
          </a:p>
        </p:txBody>
      </p:sp>
      <p:sp>
        <p:nvSpPr>
          <p:cNvPr id="846851" name="Text Box 3"/>
          <p:cNvSpPr txBox="1">
            <a:spLocks noChangeArrowheads="1"/>
          </p:cNvSpPr>
          <p:nvPr/>
        </p:nvSpPr>
        <p:spPr bwMode="auto">
          <a:xfrm>
            <a:off x="360363" y="1676400"/>
            <a:ext cx="3509194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#</a:t>
            </a:r>
            <a:r>
              <a:rPr lang="en-US" sz="1600" dirty="0">
                <a:latin typeface="Courier New" pitchFamily="49" charset="0"/>
              </a:rPr>
              <a:t>include "</a:t>
            </a:r>
            <a:r>
              <a:rPr lang="en-US" sz="1600" dirty="0" err="1" smtClean="0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#define NITERS 5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*producer(void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void</a:t>
            </a:r>
            <a:r>
              <a:rPr lang="en-US" sz="1600" b="0" dirty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*consumer(void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shared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var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full;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sems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sem_t</a:t>
            </a:r>
            <a:r>
              <a:rPr lang="en-US" sz="1600" dirty="0">
                <a:latin typeface="Courier New" pitchFamily="49" charset="0"/>
              </a:rPr>
              <a:t> empty;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shared;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</p:txBody>
      </p:sp>
      <p:sp>
        <p:nvSpPr>
          <p:cNvPr id="846852" name="Text Box 4"/>
          <p:cNvSpPr txBox="1">
            <a:spLocks noChangeArrowheads="1"/>
          </p:cNvSpPr>
          <p:nvPr/>
        </p:nvSpPr>
        <p:spPr bwMode="auto">
          <a:xfrm>
            <a:off x="4191000" y="1773397"/>
            <a:ext cx="4875053" cy="443198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</a:rPr>
              <a:t>main(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argc</a:t>
            </a:r>
            <a:r>
              <a:rPr lang="en-US" sz="1600" dirty="0" smtClean="0">
                <a:latin typeface="Courier New" pitchFamily="49" charset="0"/>
              </a:rPr>
              <a:t>, char** </a:t>
            </a:r>
            <a:r>
              <a:rPr lang="en-US" sz="1600" dirty="0" err="1" smtClean="0">
                <a:latin typeface="Courier New" pitchFamily="49" charset="0"/>
              </a:rPr>
              <a:t>argv</a:t>
            </a:r>
            <a:r>
              <a:rPr lang="en-US" sz="1600" dirty="0" smtClean="0">
                <a:latin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/*</a:t>
            </a:r>
            <a:r>
              <a:rPr lang="en-US" sz="1600" i="1" dirty="0" smtClean="0">
                <a:solidFill>
                  <a:srgbClr val="990000"/>
                </a:solidFill>
                <a:latin typeface="Courier New" pitchFamily="49" charset="0"/>
              </a:rPr>
              <a:t> Initialize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the semaphores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Sem_init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shared.empty</a:t>
            </a:r>
            <a:r>
              <a:rPr lang="en-US" sz="1600" dirty="0">
                <a:latin typeface="Courier New" pitchFamily="49" charset="0"/>
              </a:rPr>
              <a:t>, 0, 1);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Sem_init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shared.full</a:t>
            </a:r>
            <a:r>
              <a:rPr lang="en-US" sz="1600" dirty="0">
                <a:latin typeface="Courier New" pitchFamily="49" charset="0"/>
              </a:rPr>
              <a:t>,  0, 0);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/*</a:t>
            </a:r>
            <a:r>
              <a:rPr lang="en-US" sz="1600" i="1" dirty="0" smtClean="0">
                <a:solidFill>
                  <a:srgbClr val="990000"/>
                </a:solidFill>
                <a:latin typeface="Courier New" pitchFamily="49" charset="0"/>
              </a:rPr>
              <a:t> Create </a:t>
            </a:r>
            <a:r>
              <a:rPr lang="en-US" sz="1600" i="1" dirty="0">
                <a:solidFill>
                  <a:srgbClr val="990000"/>
                </a:solidFill>
                <a:latin typeface="Courier New" pitchFamily="49" charset="0"/>
              </a:rPr>
              <a:t>threads and wait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, NULL,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producer,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Pthread_create</a:t>
            </a:r>
            <a:r>
              <a:rPr lang="en-US" sz="1600" dirty="0">
                <a:latin typeface="Courier New" pitchFamily="49" charset="0"/>
              </a:rPr>
              <a:t>(&amp;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, NULL,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consumer,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tid_producer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Pthread_join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tid_consumer</a:t>
            </a:r>
            <a:r>
              <a:rPr lang="en-US" sz="1600" dirty="0">
                <a:latin typeface="Courier New" pitchFamily="49" charset="0"/>
              </a:rPr>
              <a:t>, NULL);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return 0;</a:t>
            </a:r>
          </a:p>
          <a:p>
            <a:pPr algn="l"/>
            <a:r>
              <a:rPr lang="en-US" sz="1600" dirty="0" smtClean="0">
                <a:latin typeface="Courier New" pitchFamily="49" charset="0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75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8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8253582" cy="762000"/>
          </a:xfrm>
        </p:spPr>
        <p:txBody>
          <a:bodyPr/>
          <a:lstStyle/>
          <a:p>
            <a:r>
              <a:rPr lang="en-US" dirty="0"/>
              <a:t>Producer-Consumer</a:t>
            </a:r>
            <a:r>
              <a:rPr lang="en-US" dirty="0" smtClean="0"/>
              <a:t> on 1-element Buffer</a:t>
            </a:r>
            <a:endParaRPr lang="en-US" dirty="0"/>
          </a:p>
        </p:txBody>
      </p:sp>
      <p:sp>
        <p:nvSpPr>
          <p:cNvPr id="847875" name="Text Box 3"/>
          <p:cNvSpPr txBox="1">
            <a:spLocks noChangeArrowheads="1"/>
          </p:cNvSpPr>
          <p:nvPr/>
        </p:nvSpPr>
        <p:spPr bwMode="auto">
          <a:xfrm>
            <a:off x="474060" y="2514600"/>
            <a:ext cx="3632324" cy="393954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>
                <a:latin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</a:rPr>
              <a:t>producer(void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item;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&lt;NITERS;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Produce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item </a:t>
            </a:r>
            <a:r>
              <a:rPr lang="en-US" sz="1600" dirty="0">
                <a:latin typeface="Courier New" pitchFamily="49" charset="0"/>
              </a:rPr>
              <a:t>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("produced</a:t>
            </a:r>
            <a:r>
              <a:rPr lang="en-US" sz="1600" dirty="0">
                <a:latin typeface="Courier New" pitchFamily="49" charset="0"/>
              </a:rPr>
              <a:t> %</a:t>
            </a:r>
            <a:r>
              <a:rPr lang="en-US" sz="1600" dirty="0" err="1">
                <a:latin typeface="Courier New" pitchFamily="49" charset="0"/>
              </a:rPr>
              <a:t>d\n</a:t>
            </a:r>
            <a:r>
              <a:rPr lang="en-US" sz="1600" dirty="0">
                <a:latin typeface="Courier New" pitchFamily="49" charset="0"/>
              </a:rPr>
              <a:t>", 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        item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Write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to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</a:t>
            </a:r>
            <a:r>
              <a:rPr lang="en-US" sz="1600" dirty="0" err="1">
                <a:latin typeface="Courier New" pitchFamily="49" charset="0"/>
              </a:rPr>
              <a:t>(&amp;shared.empty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shared.buf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= item;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</a:t>
            </a:r>
            <a:r>
              <a:rPr lang="en-US" sz="1600" dirty="0" err="1">
                <a:latin typeface="Courier New" pitchFamily="49" charset="0"/>
              </a:rPr>
              <a:t>(&amp;shared.full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847876" name="Text Box 4"/>
          <p:cNvSpPr txBox="1">
            <a:spLocks noChangeArrowheads="1"/>
          </p:cNvSpPr>
          <p:nvPr/>
        </p:nvSpPr>
        <p:spPr bwMode="auto">
          <a:xfrm>
            <a:off x="4343400" y="2514600"/>
            <a:ext cx="4495800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>
                <a:latin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</a:rPr>
              <a:t>consumer(void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</a:rPr>
              <a:t>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</a:t>
            </a:r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, item;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for 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=0;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&lt;NITERS;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Read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from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</a:t>
            </a:r>
            <a:r>
              <a:rPr lang="en-US" sz="1600" dirty="0" err="1">
                <a:latin typeface="Courier New" pitchFamily="49" charset="0"/>
              </a:rPr>
              <a:t>(&amp;shared.full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item </a:t>
            </a:r>
            <a:r>
              <a:rPr lang="en-US" sz="1600" dirty="0">
                <a:latin typeface="Courier New" pitchFamily="49" charset="0"/>
              </a:rPr>
              <a:t>= </a:t>
            </a:r>
            <a:r>
              <a:rPr lang="en-US" sz="1600" dirty="0" err="1">
                <a:latin typeface="Courier New" pitchFamily="49" charset="0"/>
              </a:rPr>
              <a:t>shared.buf</a:t>
            </a:r>
            <a:r>
              <a:rPr lang="en-US" sz="1600" dirty="0">
                <a:latin typeface="Courier New" pitchFamily="49" charset="0"/>
              </a:rPr>
              <a:t>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V</a:t>
            </a:r>
            <a:r>
              <a:rPr lang="en-US" sz="1600" dirty="0" err="1">
                <a:latin typeface="Courier New" pitchFamily="49" charset="0"/>
              </a:rPr>
              <a:t>(&amp;shared.empty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Consume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item */</a:t>
            </a:r>
            <a:endParaRPr lang="en-US" sz="1600" dirty="0" smtClean="0">
              <a:solidFill>
                <a:srgbClr val="990000"/>
              </a:solidFill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printf</a:t>
            </a:r>
            <a:r>
              <a:rPr lang="en-US" sz="1600" dirty="0" err="1">
                <a:latin typeface="Courier New" pitchFamily="49" charset="0"/>
              </a:rPr>
              <a:t>("consumed</a:t>
            </a:r>
            <a:r>
              <a:rPr lang="en-US" sz="1600" dirty="0">
                <a:latin typeface="Courier New" pitchFamily="49" charset="0"/>
              </a:rPr>
              <a:t> %</a:t>
            </a:r>
            <a:r>
              <a:rPr lang="en-US" sz="1600" dirty="0" smtClean="0">
                <a:latin typeface="Courier New" pitchFamily="49" charset="0"/>
              </a:rPr>
              <a:t>d\n“, item</a:t>
            </a:r>
            <a:r>
              <a:rPr lang="en-US" sz="1600" dirty="0">
                <a:latin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}</a:t>
            </a:r>
          </a:p>
          <a:p>
            <a:r>
              <a:rPr lang="en-US" sz="1600" dirty="0" smtClean="0">
                <a:latin typeface="Courier New" pitchFamily="49" charset="0"/>
              </a:rPr>
              <a:t>  return </a:t>
            </a:r>
            <a:r>
              <a:rPr lang="en-US" sz="1600" dirty="0">
                <a:latin typeface="Courier New" pitchFamily="49" charset="0"/>
              </a:rPr>
              <a:t>NULL;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847877" name="Text Box 5"/>
          <p:cNvSpPr txBox="1">
            <a:spLocks noChangeArrowheads="1"/>
          </p:cNvSpPr>
          <p:nvPr/>
        </p:nvSpPr>
        <p:spPr bwMode="auto">
          <a:xfrm>
            <a:off x="365098" y="1383268"/>
            <a:ext cx="450045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tIns="0" bIns="0" anchor="ctr">
            <a:spAutoFit/>
          </a:bodyPr>
          <a:lstStyle/>
          <a:p>
            <a:r>
              <a:rPr lang="en-US" dirty="0">
                <a:latin typeface="+mn-lt"/>
              </a:rPr>
              <a:t>Initially:</a:t>
            </a:r>
            <a:r>
              <a:rPr lang="en-US" b="0" dirty="0">
                <a:latin typeface="+mn-lt"/>
              </a:rPr>
              <a:t>  </a:t>
            </a:r>
            <a:r>
              <a:rPr lang="en-US" b="0" dirty="0" smtClean="0">
                <a:latin typeface="Courier New"/>
                <a:cs typeface="Courier New"/>
              </a:rPr>
              <a:t>empty==1</a:t>
            </a:r>
            <a:r>
              <a:rPr lang="en-US" b="0" dirty="0">
                <a:latin typeface="Courier New"/>
                <a:cs typeface="Courier New"/>
              </a:rPr>
              <a:t>, </a:t>
            </a:r>
            <a:r>
              <a:rPr lang="en-US" b="0" dirty="0" smtClean="0">
                <a:latin typeface="Courier New"/>
                <a:cs typeface="Courier New"/>
              </a:rPr>
              <a:t>full==0</a:t>
            </a:r>
            <a:endParaRPr lang="en-US" b="0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057400"/>
            <a:ext cx="2308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Producer Thread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2057400"/>
            <a:ext cx="2445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Consumer Thread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28801</TotalTime>
  <Words>4965</Words>
  <Application>Microsoft Macintosh PowerPoint</Application>
  <PresentationFormat>On-screen Show (4:3)</PresentationFormat>
  <Paragraphs>1248</Paragraphs>
  <Slides>59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8" baseType="lpstr">
      <vt:lpstr>Arial Narrow</vt:lpstr>
      <vt:lpstr>Calibri</vt:lpstr>
      <vt:lpstr>Courier New</vt:lpstr>
      <vt:lpstr>ＭＳ Ｐゴシック</vt:lpstr>
      <vt:lpstr>Times New Roman</vt:lpstr>
      <vt:lpstr>Wingdings</vt:lpstr>
      <vt:lpstr>Wingdings 2</vt:lpstr>
      <vt:lpstr>Arial</vt:lpstr>
      <vt:lpstr>template2007</vt:lpstr>
      <vt:lpstr>Synchronization: Advanced  15-213 / 18-213: Introduction to Computer Systems 25th Lecture, Nov. 21, 2017</vt:lpstr>
      <vt:lpstr>Reminder: Semaphores</vt:lpstr>
      <vt:lpstr>Review: Using semaphores to protect shared resources via mutual exclusion</vt:lpstr>
      <vt:lpstr>Today</vt:lpstr>
      <vt:lpstr>Using Semaphores to Coordinate Access to Shared Resources</vt:lpstr>
      <vt:lpstr>Producer-Consumer Problem</vt:lpstr>
      <vt:lpstr>Producer-Consumer on 1-element Buffer</vt:lpstr>
      <vt:lpstr>Producer-Consumer on 1-element Buffer</vt:lpstr>
      <vt:lpstr>Producer-Consumer on 1-element Buffer</vt:lpstr>
      <vt:lpstr>Why 2 Semaphores for 1-Entry Buffer?</vt:lpstr>
      <vt:lpstr>Producer-Consumer on an n-element Buffer</vt:lpstr>
      <vt:lpstr>Circular Buffer (n = 10)</vt:lpstr>
      <vt:lpstr>Circular Buffer Operation (n = 10)</vt:lpstr>
      <vt:lpstr>Sequential Circular Buffer Code</vt:lpstr>
      <vt:lpstr>Producer-Consumer on an n-element Buffer</vt:lpstr>
      <vt:lpstr>sbuf Package - Declarations</vt:lpstr>
      <vt:lpstr>sbuf Package - Implementation</vt:lpstr>
      <vt:lpstr>sbuf Package - Implementation</vt:lpstr>
      <vt:lpstr>sbuf Package - Implementation</vt:lpstr>
      <vt:lpstr>Demonstration</vt:lpstr>
      <vt:lpstr>Today</vt:lpstr>
      <vt:lpstr>Readers-Writers Problem</vt:lpstr>
      <vt:lpstr>Readers/Writers Examples</vt:lpstr>
      <vt:lpstr>Variants of Readers-Writers </vt:lpstr>
      <vt:lpstr>Solution to First Readers-Writers Problem</vt:lpstr>
      <vt:lpstr>Readers/Writers Examples</vt:lpstr>
      <vt:lpstr>Solution to First Readers-Writers Problem</vt:lpstr>
      <vt:lpstr>Solution to First Readers-Writers Problem</vt:lpstr>
      <vt:lpstr>Solution to First Readers-Writers Problem</vt:lpstr>
      <vt:lpstr>Solution to First Readers-Writers Problem</vt:lpstr>
      <vt:lpstr>Solution to First Readers-Writers Problem</vt:lpstr>
      <vt:lpstr>Solution to First Readers-Writers Problem</vt:lpstr>
      <vt:lpstr>Solution to First Readers-Writers Problem</vt:lpstr>
      <vt:lpstr>Solution to First Readers-Writers Problem</vt:lpstr>
      <vt:lpstr>Other Versions of Readers-Writers</vt:lpstr>
      <vt:lpstr>Solution to Second Readers-Writers Problem</vt:lpstr>
      <vt:lpstr>Solution to Second Readers-Writers Problem</vt:lpstr>
      <vt:lpstr>Today</vt:lpstr>
      <vt:lpstr>One Worry: Races</vt:lpstr>
      <vt:lpstr>Data Race</vt:lpstr>
      <vt:lpstr>Race Elimination</vt:lpstr>
      <vt:lpstr>Today</vt:lpstr>
      <vt:lpstr>A Worry: Deadlock</vt:lpstr>
      <vt:lpstr>Deadlocking With Semaphores</vt:lpstr>
      <vt:lpstr>Deadlock Visualized in Progress Graph</vt:lpstr>
      <vt:lpstr>Deadlock</vt:lpstr>
      <vt:lpstr>Avoiding Deadlock</vt:lpstr>
      <vt:lpstr>Avoided Deadlock in Progress Graph</vt:lpstr>
      <vt:lpstr>Demonstration</vt:lpstr>
      <vt:lpstr>Today</vt:lpstr>
      <vt:lpstr>Crucial concept: Thread Safety</vt:lpstr>
      <vt:lpstr>Thread-Unsafe Functions (Class 1)</vt:lpstr>
      <vt:lpstr>Thread-Unsafe Functions (Class 2)</vt:lpstr>
      <vt:lpstr>Thread-Safe Random Number Generator</vt:lpstr>
      <vt:lpstr>Thread-Unsafe Functions (Class 3)</vt:lpstr>
      <vt:lpstr>Thread-Unsafe Functions (Class 4)</vt:lpstr>
      <vt:lpstr>Reentrant Functions </vt:lpstr>
      <vt:lpstr>Thread-Safe Library Functions</vt:lpstr>
      <vt:lpstr>Threads Summary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Randal Bryant</cp:lastModifiedBy>
  <cp:revision>894</cp:revision>
  <cp:lastPrinted>2017-11-21T15:51:21Z</cp:lastPrinted>
  <dcterms:created xsi:type="dcterms:W3CDTF">2012-11-26T22:46:36Z</dcterms:created>
  <dcterms:modified xsi:type="dcterms:W3CDTF">2017-11-21T19:50:49Z</dcterms:modified>
</cp:coreProperties>
</file>