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12" r:id="rId2"/>
    <p:sldId id="542" r:id="rId3"/>
    <p:sldId id="543" r:id="rId4"/>
    <p:sldId id="592" r:id="rId5"/>
    <p:sldId id="593" r:id="rId6"/>
    <p:sldId id="611" r:id="rId7"/>
    <p:sldId id="615" r:id="rId8"/>
    <p:sldId id="594" r:id="rId9"/>
    <p:sldId id="584" r:id="rId10"/>
    <p:sldId id="598" r:id="rId11"/>
    <p:sldId id="597" r:id="rId12"/>
    <p:sldId id="545" r:id="rId13"/>
    <p:sldId id="599" r:id="rId14"/>
    <p:sldId id="583" r:id="rId15"/>
    <p:sldId id="546" r:id="rId16"/>
    <p:sldId id="548" r:id="rId17"/>
    <p:sldId id="547" r:id="rId18"/>
    <p:sldId id="600" r:id="rId19"/>
    <p:sldId id="550" r:id="rId20"/>
    <p:sldId id="602" r:id="rId21"/>
    <p:sldId id="601" r:id="rId22"/>
    <p:sldId id="604" r:id="rId23"/>
    <p:sldId id="605" r:id="rId24"/>
    <p:sldId id="603" r:id="rId25"/>
    <p:sldId id="551" r:id="rId26"/>
    <p:sldId id="567" r:id="rId27"/>
    <p:sldId id="552" r:id="rId28"/>
    <p:sldId id="553" r:id="rId29"/>
    <p:sldId id="554" r:id="rId30"/>
    <p:sldId id="589" r:id="rId31"/>
    <p:sldId id="590" r:id="rId32"/>
    <p:sldId id="591" r:id="rId33"/>
    <p:sldId id="613" r:id="rId34"/>
    <p:sldId id="555" r:id="rId35"/>
    <p:sldId id="556" r:id="rId36"/>
    <p:sldId id="557" r:id="rId37"/>
    <p:sldId id="558" r:id="rId38"/>
    <p:sldId id="559" r:id="rId39"/>
    <p:sldId id="569" r:id="rId40"/>
    <p:sldId id="560" r:id="rId41"/>
    <p:sldId id="561" r:id="rId42"/>
    <p:sldId id="562" r:id="rId43"/>
    <p:sldId id="563" r:id="rId44"/>
    <p:sldId id="564" r:id="rId45"/>
    <p:sldId id="565" r:id="rId46"/>
    <p:sldId id="574" r:id="rId47"/>
    <p:sldId id="570" r:id="rId48"/>
    <p:sldId id="572" r:id="rId49"/>
    <p:sldId id="608" r:id="rId50"/>
    <p:sldId id="609" r:id="rId51"/>
    <p:sldId id="610" r:id="rId52"/>
    <p:sldId id="616" r:id="rId53"/>
    <p:sldId id="573" r:id="rId54"/>
    <p:sldId id="579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5F1CF"/>
    <a:srgbClr val="F6F5BD"/>
    <a:srgbClr val="F1C7C7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1754" autoAdjust="0"/>
  </p:normalViewPr>
  <p:slideViewPr>
    <p:cSldViewPr snapToObjects="1">
      <p:cViewPr>
        <p:scale>
          <a:sx n="103" d="100"/>
          <a:sy n="103" d="100"/>
        </p:scale>
        <p:origin x="2432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tags" Target="tags/tag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.0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6.0</c:v>
                </c:pt>
                <c:pt idx="11">
                  <c:v>0.0</c:v>
                </c:pt>
                <c:pt idx="12">
                  <c:v>0.0</c:v>
                </c:pt>
                <c:pt idx="13">
                  <c:v>4.0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7.0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1.0</c:v>
                </c:pt>
                <c:pt idx="25">
                  <c:v>3.0</c:v>
                </c:pt>
                <c:pt idx="26">
                  <c:v>0.0</c:v>
                </c:pt>
                <c:pt idx="27">
                  <c:v>3.0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7.0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7.0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7.0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7.0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7.0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6.0</c:v>
                </c:pt>
                <c:pt idx="70">
                  <c:v>1.0</c:v>
                </c:pt>
                <c:pt idx="71">
                  <c:v>0.0</c:v>
                </c:pt>
                <c:pt idx="72">
                  <c:v>0.0</c:v>
                </c:pt>
                <c:pt idx="73">
                  <c:v>1.0</c:v>
                </c:pt>
                <c:pt idx="74">
                  <c:v>0.0</c:v>
                </c:pt>
                <c:pt idx="75">
                  <c:v>0.0</c:v>
                </c:pt>
                <c:pt idx="76">
                  <c:v>1.0</c:v>
                </c:pt>
                <c:pt idx="77">
                  <c:v>0.0</c:v>
                </c:pt>
                <c:pt idx="78">
                  <c:v>1.0</c:v>
                </c:pt>
                <c:pt idx="79">
                  <c:v>6.0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12.0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7.0</c:v>
                </c:pt>
                <c:pt idx="98">
                  <c:v>0.0</c:v>
                </c:pt>
                <c:pt idx="99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0.0</c:v>
                </c:pt>
                <c:pt idx="1">
                  <c:v>2.0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2.0</c:v>
                </c:pt>
                <c:pt idx="9">
                  <c:v>0.0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2.0</c:v>
                </c:pt>
                <c:pt idx="18">
                  <c:v>0.0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2.0</c:v>
                </c:pt>
                <c:pt idx="25">
                  <c:v>0.0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2.0</c:v>
                </c:pt>
                <c:pt idx="43">
                  <c:v>0.0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2.0</c:v>
                </c:pt>
                <c:pt idx="51">
                  <c:v>1.0</c:v>
                </c:pt>
                <c:pt idx="52">
                  <c:v>0.0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2.0</c:v>
                </c:pt>
                <c:pt idx="86">
                  <c:v>0.0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 How do you handle receiving requests?</a:t>
            </a:r>
            <a:r>
              <a:rPr lang="en-US" baseline="0" dirty="0" smtClean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anvas.cmu.edu/courses/122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Programming is Hard!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it can be useful and sometimes necessary!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smtClean="0"/>
              <a:t>Reminder: Iterative Echo Server</a:t>
            </a:r>
            <a:endParaRPr lang="en-US" dirty="0"/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</a:t>
            </a:r>
            <a:r>
              <a:rPr lang="en-US" sz="2600" dirty="0" smtClean="0"/>
              <a:t>connection </a:t>
            </a:r>
            <a:r>
              <a:rPr lang="en-US" sz="2600" dirty="0"/>
              <a:t>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</a:t>
            </a:r>
            <a:r>
              <a:rPr lang="en-US" sz="2000" b="0" dirty="0" smtClean="0">
                <a:latin typeface="+mn-lt"/>
              </a:rPr>
              <a:t>lient </a:t>
            </a:r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</a:t>
            </a:r>
            <a:r>
              <a:rPr lang="en-US" sz="2000" b="0" dirty="0" smtClean="0">
                <a:latin typeface="+mn-lt"/>
              </a:rPr>
              <a:t>erver</a:t>
            </a:r>
            <a:endParaRPr lang="en-US" sz="2000" b="0" dirty="0">
              <a:latin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connect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write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call 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write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ret 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</a:t>
            </a:r>
            <a:r>
              <a:rPr lang="en-US" sz="2000" b="0" dirty="0" smtClean="0">
                <a:latin typeface="+mn-lt"/>
              </a:rPr>
              <a:t>lient </a:t>
            </a:r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</a:t>
            </a:r>
            <a:r>
              <a:rPr lang="en-US" sz="2000" b="0" dirty="0" smtClean="0">
                <a:latin typeface="+mn-lt"/>
              </a:rPr>
              <a:t>erver</a:t>
            </a:r>
            <a:endParaRPr lang="en-US" sz="2000" b="0" dirty="0">
              <a:latin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</a:t>
            </a:r>
            <a:r>
              <a:rPr lang="en-US" sz="2000" b="0" dirty="0" smtClean="0">
                <a:latin typeface="+mn-lt"/>
              </a:rPr>
              <a:t>lient </a:t>
            </a:r>
            <a:r>
              <a:rPr lang="en-US" sz="2000" b="0" dirty="0">
                <a:latin typeface="+mn-lt"/>
              </a:rPr>
              <a:t>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connect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connect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write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call 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write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call 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write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</a:t>
            </a:r>
            <a:r>
              <a:rPr lang="en-US" sz="1800" dirty="0" smtClean="0">
                <a:latin typeface="Courier New" pitchFamily="49" charset="0"/>
              </a:rPr>
              <a:t>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write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ret 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Second Client Block?</a:t>
            </a:r>
            <a:endParaRPr lang="en-US" dirty="0"/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 smtClean="0"/>
              <a:t>Second client attempts to connect to iterative server</a:t>
            </a:r>
            <a:endParaRPr lang="en-US" sz="2400" dirty="0"/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Call to connect returns</a:t>
            </a:r>
          </a:p>
          <a:p>
            <a:pPr lvl="1"/>
            <a:r>
              <a:rPr lang="en-US" sz="2000" dirty="0" smtClean="0"/>
              <a:t>Even though connection not yet accepted</a:t>
            </a:r>
          </a:p>
          <a:p>
            <a:pPr lvl="1"/>
            <a:r>
              <a:rPr lang="en-US" sz="2000" dirty="0" smtClean="0"/>
              <a:t>Server side TCP manager queues request</a:t>
            </a:r>
          </a:p>
          <a:p>
            <a:pPr lvl="1"/>
            <a:r>
              <a:rPr lang="en-US" sz="2000" dirty="0" smtClean="0"/>
              <a:t>Feature known as “TCP listen backlog”</a:t>
            </a:r>
          </a:p>
          <a:p>
            <a:r>
              <a:rPr lang="en-US" sz="2400" dirty="0" smtClean="0"/>
              <a:t>Call to </a:t>
            </a:r>
            <a:r>
              <a:rPr lang="en-US" sz="2400" dirty="0" err="1" smtClean="0"/>
              <a:t>rio_writen</a:t>
            </a:r>
            <a:r>
              <a:rPr lang="en-US" sz="2400" dirty="0" smtClean="0"/>
              <a:t> returns</a:t>
            </a:r>
          </a:p>
          <a:p>
            <a:pPr lvl="1"/>
            <a:r>
              <a:rPr lang="en-US" sz="2000" dirty="0" smtClean="0"/>
              <a:t>Server side TCP manager buffers input data</a:t>
            </a:r>
          </a:p>
          <a:p>
            <a:r>
              <a:rPr lang="en-US" sz="2400" dirty="0" smtClean="0"/>
              <a:t>Call to </a:t>
            </a:r>
            <a:r>
              <a:rPr lang="en-US" sz="2400" dirty="0" err="1" smtClean="0"/>
              <a:t>rio_readlineb</a:t>
            </a:r>
            <a:r>
              <a:rPr lang="en-US" sz="2400" dirty="0" smtClean="0"/>
              <a:t> blocks</a:t>
            </a:r>
          </a:p>
          <a:p>
            <a:pPr lvl="1"/>
            <a:r>
              <a:rPr lang="en-US" sz="2000" dirty="0" smtClean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34963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read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from server</a:t>
            </a:r>
            <a:endParaRPr lang="en-US" sz="20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</a:t>
            </a:r>
            <a:r>
              <a:rPr lang="en-US" sz="2000" b="0" dirty="0" smtClean="0">
                <a:latin typeface="+mn-lt"/>
              </a:rPr>
              <a:t>lient </a:t>
            </a:r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</a:t>
            </a:r>
            <a:r>
              <a:rPr lang="en-US" sz="2000" b="0" dirty="0" smtClean="0">
                <a:latin typeface="+mn-lt"/>
              </a:rPr>
              <a:t>erver</a:t>
            </a:r>
            <a:endParaRPr lang="en-US" sz="2000" b="0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</a:t>
            </a:r>
            <a:r>
              <a:rPr lang="en-US" sz="2000" b="0" dirty="0" smtClean="0">
                <a:latin typeface="+mn-lt"/>
              </a:rPr>
              <a:t>lient </a:t>
            </a:r>
            <a:r>
              <a:rPr lang="en-US" sz="2000" b="0" dirty="0">
                <a:latin typeface="+mn-lt"/>
              </a:rPr>
              <a:t>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connect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connect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write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call 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call 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write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call 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write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ourier New" pitchFamily="49" charset="0"/>
              </a:rPr>
              <a:t>ret read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call read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 smtClean="0"/>
              <a:t>Approaches for Writing Concurrent Servers</a:t>
            </a:r>
            <a:endParaRPr lang="en-US" dirty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 smtClean="0"/>
              <a:t>Allow </a:t>
            </a:r>
            <a:r>
              <a:rPr lang="en-US" dirty="0"/>
              <a:t>server to handle multiple clients </a:t>
            </a:r>
            <a:r>
              <a:rPr lang="en-US" dirty="0" smtClean="0"/>
              <a:t>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1. Process-based</a:t>
            </a:r>
            <a:endParaRPr lang="en-US" sz="2600" dirty="0"/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 smtClean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</a:t>
            </a:r>
            <a:r>
              <a:rPr lang="en-US" sz="2200" dirty="0" smtClean="0"/>
              <a:t>flows</a:t>
            </a:r>
          </a:p>
          <a:p>
            <a:pPr lvl="1"/>
            <a:r>
              <a:rPr lang="en-US" sz="2200" dirty="0" smtClean="0"/>
              <a:t>All </a:t>
            </a:r>
            <a:r>
              <a:rPr lang="en-US" sz="2200" dirty="0"/>
              <a:t>flows share the same address </a:t>
            </a:r>
            <a:r>
              <a:rPr lang="en-US" sz="2200" dirty="0" smtClean="0"/>
              <a:t>space</a:t>
            </a:r>
          </a:p>
          <a:p>
            <a:pPr lvl="1"/>
            <a:r>
              <a:rPr lang="en-US" sz="2200" dirty="0" smtClean="0"/>
              <a:t>Uses technique called </a:t>
            </a:r>
            <a:r>
              <a:rPr lang="en-US" sz="2200" i="1" dirty="0" smtClean="0"/>
              <a:t>I/O multiplexing</a:t>
            </a:r>
            <a:r>
              <a:rPr lang="en-US" sz="2200" i="1" dirty="0" smtClean="0">
                <a:solidFill>
                  <a:srgbClr val="FF0000"/>
                </a:solidFill>
              </a:rPr>
              <a:t>. </a:t>
            </a:r>
            <a:endParaRPr lang="en-US" sz="2200" dirty="0"/>
          </a:p>
          <a:p>
            <a:pPr marL="0" indent="0">
              <a:buNone/>
            </a:pPr>
            <a:r>
              <a:rPr lang="en-US" sz="2600" dirty="0" smtClean="0"/>
              <a:t>3. Thread-based</a:t>
            </a:r>
            <a:endParaRPr lang="en-US" sz="2600" dirty="0"/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</a:t>
            </a:r>
            <a:r>
              <a:rPr lang="en-US" sz="2200" dirty="0" smtClean="0"/>
              <a:t>space</a:t>
            </a:r>
          </a:p>
          <a:p>
            <a:pPr lvl="1"/>
            <a:r>
              <a:rPr lang="en-US" sz="2200" dirty="0" smtClean="0"/>
              <a:t>Hybrid of of process-based and event-based.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 smtClean="0"/>
              <a:t>Approach #1: Process-based Servers</a:t>
            </a:r>
            <a:endParaRPr lang="en-US" dirty="0"/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 smtClean="0"/>
              <a:t>Spawn separate process for each client</a:t>
            </a:r>
            <a:endParaRPr lang="en-US" sz="2600" dirty="0"/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goes out to lunch</a:t>
            </a:r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Child blocks waiting for data from Client 1</a:t>
            </a:r>
            <a:endParaRPr lang="en-US" sz="2000" b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 smtClean="0"/>
              <a:t>Approach #1: Process-based Servers</a:t>
            </a:r>
            <a:endParaRPr lang="en-US" dirty="0"/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 smtClean="0"/>
              <a:t>Spawn separate process for each client</a:t>
            </a:r>
            <a:endParaRPr lang="en-US" sz="2600" dirty="0"/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goes out to lunch</a:t>
            </a:r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ret </a:t>
            </a:r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Child blocks waiting for data from Client 1</a:t>
            </a:r>
            <a:endParaRPr lang="en-US" sz="20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echo(connfd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endParaRPr lang="nl-NL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latin typeface="Courier New"/>
                <a:cs typeface="Courier New"/>
              </a:rPr>
              <a:t>exit(0</a:t>
            </a:r>
            <a:r>
              <a:rPr lang="en-US" sz="1600" dirty="0">
                <a:latin typeface="Courier New"/>
                <a:cs typeface="Courier New"/>
              </a:rPr>
              <a:t>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 smtClean="0"/>
              <a:t>Iterative Echo Server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 smtClean="0"/>
              <a:t>Accept a connection request</a:t>
            </a:r>
          </a:p>
          <a:p>
            <a:pPr marL="165100" lvl="1" indent="-165100"/>
            <a:r>
              <a:rPr lang="en-US" sz="2400" b="0" kern="0" dirty="0" smtClean="0"/>
              <a:t>Handle echo requests until client terminates</a:t>
            </a:r>
            <a:endParaRPr lang="en-US" sz="24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949450"/>
          </a:xfrm>
        </p:spPr>
        <p:txBody>
          <a:bodyPr/>
          <a:lstStyle/>
          <a:p>
            <a:pPr marL="0" indent="0"/>
            <a:r>
              <a:rPr lang="en-US" dirty="0" smtClean="0"/>
              <a:t>Concurrent Programming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15-213: Introduction to Computer Systems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23</a:t>
            </a:r>
            <a:r>
              <a:rPr lang="en-US" sz="2000" b="0" baseline="30000" dirty="0" smtClean="0"/>
              <a:t>rd</a:t>
            </a:r>
            <a:r>
              <a:rPr lang="en-US" sz="2000" b="0" dirty="0" smtClean="0"/>
              <a:t> Lecture, Nov. 14,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 smtClean="0"/>
              <a:t>Instructor:</a:t>
            </a:r>
            <a:r>
              <a:rPr lang="en-US" dirty="0" smtClean="0"/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 smtClean="0"/>
              <a:t>Randy Bryant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</a:t>
            </a:r>
            <a:r>
              <a:rPr lang="nl-NL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smtClean="0">
                <a:latin typeface="Courier New"/>
                <a:cs typeface="Courier New"/>
              </a:rPr>
              <a:t>exit(0</a:t>
            </a:r>
            <a:r>
              <a:rPr lang="en-US" sz="1600" dirty="0">
                <a:latin typeface="Courier New"/>
                <a:cs typeface="Courier New"/>
              </a:rPr>
              <a:t>);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 smtClean="0"/>
              <a:t>Making a Concurrent Echo Server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</a:t>
            </a:r>
            <a:r>
              <a:rPr lang="nl-NL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</a:t>
            </a:r>
            <a:r>
              <a:rPr lang="nl-NL" sz="1600" dirty="0" smtClean="0">
                <a:latin typeface="Courier New"/>
                <a:cs typeface="Courier New"/>
              </a:rPr>
              <a:t>/</a:t>
            </a:r>
            <a:endParaRPr lang="nl-NL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</a:t>
            </a:r>
            <a:r>
              <a:rPr lang="en-US" sz="1600" dirty="0" smtClean="0">
                <a:solidFill>
                  <a:srgbClr val="F6F5BD"/>
                </a:solidFill>
                <a:latin typeface="Courier New"/>
                <a:cs typeface="Courier New"/>
              </a:rPr>
              <a:t>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</a:t>
            </a:r>
            <a:r>
              <a:rPr lang="nl-NL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 smtClean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 smtClean="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* Child exits </a:t>
            </a:r>
            <a:r>
              <a:rPr lang="en-US" sz="1600" dirty="0" smtClean="0">
                <a:solidFill>
                  <a:srgbClr val="C00000"/>
                </a:solidFill>
                <a:latin typeface="Courier New"/>
                <a:cs typeface="Courier New"/>
              </a:rPr>
              <a:t>*/</a:t>
            </a:r>
            <a:endParaRPr lang="en-US" sz="1600" dirty="0" smtClean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/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</a:t>
            </a:r>
            <a:r>
              <a:rPr lang="nl-NL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</a:t>
            </a: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</a:t>
            </a:r>
            <a:r>
              <a:rPr lang="en-US" sz="1600" dirty="0" smtClean="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endParaRPr lang="en-US" sz="1600" dirty="0">
              <a:solidFill>
                <a:srgbClr val="C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</a:t>
            </a:r>
            <a:r>
              <a:rPr lang="nl-NL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</a:t>
            </a:r>
            <a:r>
              <a:rPr lang="nl-NL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</a:t>
            </a:r>
            <a:r>
              <a:rPr lang="en-US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</a:t>
            </a:r>
            <a:r>
              <a:rPr lang="en-US" dirty="0" smtClean="0"/>
              <a:t> Echo Server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485775"/>
            <a:ext cx="8716962" cy="781050"/>
          </a:xfrm>
        </p:spPr>
        <p:txBody>
          <a:bodyPr/>
          <a:lstStyle/>
          <a:p>
            <a:r>
              <a:rPr lang="en-US" dirty="0"/>
              <a:t>Process-Based Concurrent</a:t>
            </a:r>
            <a:r>
              <a:rPr lang="en-US" dirty="0" smtClean="0"/>
              <a:t> Echo Server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800" dirty="0" smtClean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 smtClean="0"/>
              <a:t>Concurrent </a:t>
            </a:r>
            <a:r>
              <a:rPr lang="en-US" dirty="0"/>
              <a:t>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 smtClean="0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smtClean="0">
                <a:latin typeface="Courier New" pitchFamily="49" charset="0"/>
              </a:rPr>
              <a:t>connect</a:t>
            </a:r>
            <a:endParaRPr lang="en-US" sz="2000" i="1" dirty="0">
              <a:latin typeface="Courier New" pitchFamily="49" charset="0"/>
            </a:endParaRP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</a:t>
            </a:r>
            <a:r>
              <a:rPr lang="en-US" sz="2000" i="1" dirty="0" smtClean="0">
                <a:latin typeface="Calibri" pitchFamily="34" charset="0"/>
              </a:rPr>
              <a:t>Forks child to handle client.  Connection </a:t>
            </a:r>
            <a:r>
              <a:rPr lang="en-US" sz="2000" i="1" dirty="0">
                <a:latin typeface="Calibri" pitchFamily="34" charset="0"/>
              </a:rPr>
              <a:t>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 smtClean="0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 smtClean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 smtClean="0">
                <a:latin typeface="Calibri" pitchFamily="34" charset="0"/>
              </a:rPr>
              <a:t>Child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Process-based Server Execution </a:t>
            </a:r>
            <a:r>
              <a:rPr lang="en-US" dirty="0"/>
              <a:t>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</a:t>
            </a:r>
            <a:r>
              <a:rPr lang="en-US" sz="2600" dirty="0" smtClean="0"/>
              <a:t>child process</a:t>
            </a:r>
            <a:endParaRPr lang="en-US" sz="2600" dirty="0"/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 smtClean="0"/>
              <a:t>Both parent &amp; child </a:t>
            </a:r>
            <a:r>
              <a:rPr lang="en-US" sz="2600" dirty="0"/>
              <a:t>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 smtClean="0">
                <a:latin typeface="Courier New"/>
                <a:cs typeface="Courier New"/>
              </a:rPr>
              <a:t>connfd</a:t>
            </a:r>
            <a:endParaRPr lang="en-US" sz="2200" dirty="0" smtClean="0">
              <a:latin typeface="Courier New"/>
              <a:cs typeface="Courier New"/>
            </a:endParaRPr>
          </a:p>
          <a:p>
            <a:pPr lvl="2"/>
            <a:r>
              <a:rPr lang="en-US" sz="2200" dirty="0" smtClean="0"/>
              <a:t>Child should </a:t>
            </a:r>
            <a:r>
              <a:rPr lang="en-US" sz="2200" dirty="0"/>
              <a:t>close </a:t>
            </a:r>
            <a:r>
              <a:rPr lang="en-US" sz="2200" dirty="0" err="1" smtClean="0">
                <a:latin typeface="Courier New"/>
                <a:cs typeface="Courier New"/>
              </a:rPr>
              <a:t>listenfd</a:t>
            </a:r>
            <a:r>
              <a:rPr lang="en-US" sz="2200" dirty="0" smtClean="0">
                <a:latin typeface="Courier New"/>
                <a:cs typeface="Courier New"/>
              </a:rPr>
              <a:t> </a:t>
            </a:r>
            <a:endParaRPr lang="en-US" sz="2200" dirty="0">
              <a:latin typeface="Courier New"/>
              <a:cs typeface="Courier New"/>
            </a:endParaRP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erver</a:t>
            </a:r>
            <a:endParaRPr lang="en-US" sz="18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rocess</a:t>
            </a:r>
            <a:endParaRPr lang="en-US" sz="1800" dirty="0">
              <a:latin typeface="+mn-lt"/>
            </a:endParaRP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erver</a:t>
            </a:r>
            <a:endParaRPr lang="en-US" sz="18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rocess</a:t>
            </a:r>
            <a:endParaRPr lang="en-US" sz="1800" dirty="0">
              <a:latin typeface="+mn-lt"/>
            </a:endParaRP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erver</a:t>
            </a:r>
            <a:endParaRPr lang="en-US" sz="1800" dirty="0">
              <a:latin typeface="+mn-lt"/>
            </a:endParaRPr>
          </a:p>
          <a:p>
            <a:pPr algn="ctr"/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rocess</a:t>
            </a:r>
            <a:endParaRPr lang="en-US" sz="1800" dirty="0">
              <a:latin typeface="+mn-lt"/>
            </a:endParaRP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</a:t>
            </a:r>
            <a:r>
              <a:rPr lang="en-US" sz="2000" dirty="0" smtClean="0">
                <a:latin typeface="+mn-lt"/>
              </a:rPr>
              <a:t>requests</a:t>
            </a:r>
            <a:endParaRPr lang="en-US" sz="2000" dirty="0">
              <a:latin typeface="+mn-lt"/>
            </a:endParaRP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 smtClean="0"/>
              <a:t>Issues with Process-based Servers</a:t>
            </a:r>
            <a:endParaRPr lang="en-US" dirty="0"/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 smtClean="0"/>
              <a:t>Parent process </a:t>
            </a:r>
            <a:r>
              <a:rPr lang="en-US" sz="2600" dirty="0"/>
              <a:t>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</a:t>
            </a:r>
            <a:r>
              <a:rPr lang="en-US" sz="2200" dirty="0" smtClean="0"/>
              <a:t>reference count </a:t>
            </a:r>
            <a:r>
              <a:rPr lang="en-US" sz="2200" dirty="0"/>
              <a:t>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</a:t>
            </a:r>
            <a:r>
              <a:rPr lang="en-US" sz="2200" dirty="0" smtClean="0">
                <a:latin typeface="Courier New" pitchFamily="49" charset="0"/>
              </a:rPr>
              <a:t>= </a:t>
            </a:r>
            <a:r>
              <a:rPr lang="en-US" sz="2200" dirty="0">
                <a:latin typeface="Courier New" pitchFamily="49" charset="0"/>
              </a:rPr>
              <a:t>0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</a:t>
            </a:r>
            <a:r>
              <a:rPr lang="en-US" dirty="0" smtClean="0"/>
              <a:t>-based Servers</a:t>
            </a:r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752599"/>
            <a:ext cx="8737600" cy="490855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+ Handle multiple connections concurrently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Clean sharing model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Simple and straightforward</a:t>
            </a:r>
          </a:p>
          <a:p>
            <a:pPr>
              <a:lnSpc>
                <a:spcPct val="85000"/>
              </a:lnSpc>
            </a:pPr>
            <a:r>
              <a:rPr lang="en-US" sz="2600" dirty="0" smtClean="0">
                <a:latin typeface="Arial Black"/>
              </a:rPr>
              <a:t>–</a:t>
            </a:r>
            <a:r>
              <a:rPr lang="en-US" sz="2600" dirty="0" smtClean="0"/>
              <a:t> </a:t>
            </a:r>
            <a:r>
              <a:rPr lang="en-US" sz="2600" dirty="0"/>
              <a:t>Additional overhead for process control</a:t>
            </a:r>
          </a:p>
          <a:p>
            <a:pPr>
              <a:lnSpc>
                <a:spcPct val="85000"/>
              </a:lnSpc>
            </a:pPr>
            <a:r>
              <a:rPr lang="en-US" sz="2600" dirty="0" smtClean="0">
                <a:latin typeface="Arial Black"/>
              </a:rPr>
              <a:t>–</a:t>
            </a:r>
            <a:r>
              <a:rPr lang="en-US" sz="2600" dirty="0" smtClean="0"/>
              <a:t> </a:t>
            </a:r>
            <a:r>
              <a:rPr lang="en-US" sz="2600" dirty="0"/>
              <a:t>Nontrivial to share data between </a:t>
            </a:r>
            <a:r>
              <a:rPr lang="en-US" sz="2600" dirty="0" smtClean="0"/>
              <a:t>processes</a:t>
            </a:r>
          </a:p>
          <a:p>
            <a:pPr lvl="1">
              <a:lnSpc>
                <a:spcPct val="85000"/>
              </a:lnSpc>
            </a:pPr>
            <a:r>
              <a:rPr lang="en-US" sz="2200" dirty="0" smtClean="0"/>
              <a:t>(This example too simple to demonstrate)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 Programming is Hard!</a:t>
            </a:r>
            <a:endParaRPr lang="en-US"/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The human mind tends to be sequential</a:t>
            </a:r>
          </a:p>
          <a:p>
            <a:endParaRPr lang="en-US" sz="2600" dirty="0" smtClean="0"/>
          </a:p>
          <a:p>
            <a:r>
              <a:rPr lang="en-US" sz="2600" dirty="0" smtClean="0"/>
              <a:t>The notion of time is often misleading</a:t>
            </a:r>
          </a:p>
          <a:p>
            <a:endParaRPr lang="en-US" sz="2600" dirty="0" smtClean="0"/>
          </a:p>
          <a:p>
            <a:r>
              <a:rPr lang="en-US" sz="2600" dirty="0" smtClean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 smtClean="0"/>
              <a:t>Approach #2: Event-based Servers</a:t>
            </a:r>
            <a:endParaRPr lang="en-US" dirty="0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 smtClean="0"/>
              <a:t>Server maintains set of active connections</a:t>
            </a:r>
          </a:p>
          <a:p>
            <a:pPr lvl="1"/>
            <a:r>
              <a:rPr lang="en-US" dirty="0" smtClean="0"/>
              <a:t>Array of </a:t>
            </a:r>
            <a:r>
              <a:rPr lang="en-US" dirty="0" err="1" smtClean="0"/>
              <a:t>connfd’s</a:t>
            </a:r>
            <a:endParaRPr lang="en-US" dirty="0" smtClean="0"/>
          </a:p>
          <a:p>
            <a:r>
              <a:rPr lang="en-US" dirty="0" smtClean="0"/>
              <a:t>Repeat:</a:t>
            </a:r>
          </a:p>
          <a:p>
            <a:pPr lvl="1"/>
            <a:r>
              <a:rPr lang="en-US" dirty="0" smtClean="0"/>
              <a:t>Determine which descriptors (</a:t>
            </a:r>
            <a:r>
              <a:rPr lang="en-US" dirty="0" err="1" smtClean="0"/>
              <a:t>connfd’s</a:t>
            </a:r>
            <a:r>
              <a:rPr lang="en-US" dirty="0" smtClean="0"/>
              <a:t> or </a:t>
            </a:r>
            <a:r>
              <a:rPr lang="en-US" dirty="0" err="1" smtClean="0"/>
              <a:t>listenfd</a:t>
            </a:r>
            <a:r>
              <a:rPr lang="en-US" dirty="0" smtClean="0"/>
              <a:t>) have pending inputs</a:t>
            </a:r>
          </a:p>
          <a:p>
            <a:pPr lvl="2"/>
            <a:r>
              <a:rPr lang="en-US" dirty="0" smtClean="0"/>
              <a:t>e.g., using </a:t>
            </a:r>
            <a:r>
              <a:rPr lang="en-US" dirty="0" smtClean="0">
                <a:latin typeface="Courier New"/>
                <a:cs typeface="Courier New"/>
              </a:rPr>
              <a:t>select</a:t>
            </a:r>
            <a:r>
              <a:rPr lang="en-US" dirty="0" smtClean="0"/>
              <a:t> function</a:t>
            </a:r>
          </a:p>
          <a:p>
            <a:pPr lvl="2"/>
            <a:r>
              <a:rPr lang="en-US" dirty="0" smtClean="0"/>
              <a:t>arrival of pending input is an </a:t>
            </a:r>
            <a:r>
              <a:rPr lang="en-US" i="1" dirty="0" smtClean="0"/>
              <a:t>event</a:t>
            </a:r>
          </a:p>
          <a:p>
            <a:pPr lvl="1"/>
            <a:r>
              <a:rPr lang="en-US" dirty="0" smtClean="0"/>
              <a:t>If  </a:t>
            </a:r>
            <a:r>
              <a:rPr lang="en-US" dirty="0" err="1" smtClean="0"/>
              <a:t>listenfd</a:t>
            </a:r>
            <a:r>
              <a:rPr lang="en-US" dirty="0" smtClean="0"/>
              <a:t> has input, then </a:t>
            </a:r>
            <a:r>
              <a:rPr lang="en-US" dirty="0" smtClean="0">
                <a:latin typeface="Courier New"/>
                <a:cs typeface="Courier New"/>
              </a:rPr>
              <a:t>accept</a:t>
            </a:r>
            <a:r>
              <a:rPr lang="en-US" dirty="0" smtClean="0"/>
              <a:t> connection</a:t>
            </a:r>
          </a:p>
          <a:p>
            <a:pPr lvl="2"/>
            <a:r>
              <a:rPr lang="en-US" dirty="0" smtClean="0"/>
              <a:t>and add new </a:t>
            </a:r>
            <a:r>
              <a:rPr lang="en-US" dirty="0" err="1" smtClean="0"/>
              <a:t>connfd</a:t>
            </a:r>
            <a:r>
              <a:rPr lang="en-US" dirty="0" smtClean="0"/>
              <a:t> to array</a:t>
            </a:r>
          </a:p>
          <a:p>
            <a:pPr lvl="1"/>
            <a:r>
              <a:rPr lang="en-US" dirty="0" smtClean="0"/>
              <a:t>Service all </a:t>
            </a:r>
            <a:r>
              <a:rPr lang="en-US" dirty="0" err="1" smtClean="0"/>
              <a:t>connfd’s</a:t>
            </a:r>
            <a:r>
              <a:rPr lang="en-US" dirty="0" smtClean="0"/>
              <a:t> with pending inputs</a:t>
            </a:r>
          </a:p>
          <a:p>
            <a:endParaRPr lang="en-US" dirty="0" smtClean="0"/>
          </a:p>
          <a:p>
            <a:r>
              <a:rPr lang="en-US" dirty="0" smtClean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Multiplexed Event Processing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 smtClean="0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 smtClean="0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Anything</a:t>
            </a:r>
          </a:p>
          <a:p>
            <a:r>
              <a:rPr lang="en-US" sz="2800" dirty="0" smtClean="0">
                <a:latin typeface="+mn-lt"/>
              </a:rPr>
              <a:t>happened?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</a:t>
            </a:r>
            <a:r>
              <a:rPr lang="en-US" dirty="0" smtClean="0"/>
              <a:t>Event-based Servers</a:t>
            </a:r>
            <a:endParaRPr lang="en-US" dirty="0"/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97013"/>
            <a:ext cx="8624887" cy="52244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+ One logical control flow and address space.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+ Can single-step with a debugger.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+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Design of choice for high-performance Web servers and search engines. </a:t>
            </a:r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/>
              <a:t>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</a:t>
            </a:r>
            <a:r>
              <a:rPr lang="en-US" dirty="0" smtClean="0"/>
              <a:t>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>
                <a:latin typeface="Arial Black"/>
              </a:rPr>
              <a:t>–</a:t>
            </a:r>
            <a:r>
              <a:rPr lang="en-US" dirty="0" smtClean="0"/>
              <a:t> Significantly more complex to code than process- or thread-based designs.</a:t>
            </a:r>
          </a:p>
          <a:p>
            <a:pPr>
              <a:lnSpc>
                <a:spcPct val="85000"/>
              </a:lnSpc>
            </a:pPr>
            <a:r>
              <a:rPr lang="en-US" dirty="0" smtClean="0">
                <a:latin typeface="Arial Black"/>
              </a:rPr>
              <a:t>–</a:t>
            </a:r>
            <a:r>
              <a:rPr lang="en-US" dirty="0" smtClean="0"/>
              <a:t> Hard to provide fine-grained concurrency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how to deal with partial HTTP request headers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Black"/>
              </a:rPr>
              <a:t>– </a:t>
            </a:r>
            <a:r>
              <a:rPr lang="en-US" dirty="0" smtClean="0"/>
              <a:t>Cannot take advantage of multi-core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</a:t>
            </a:r>
            <a:r>
              <a:rPr lang="en-US" dirty="0" smtClean="0"/>
              <a:t>#3: Thread-based Servers</a:t>
            </a:r>
            <a:endParaRPr lang="en-US" dirty="0"/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</a:t>
            </a:r>
            <a:r>
              <a:rPr lang="en-US" sz="2600" dirty="0" smtClean="0"/>
              <a:t>(process-based)</a:t>
            </a:r>
            <a:endParaRPr lang="en-US" sz="2600" dirty="0"/>
          </a:p>
          <a:p>
            <a:pPr lvl="1"/>
            <a:r>
              <a:rPr lang="en-US" dirty="0"/>
              <a:t>	</a:t>
            </a:r>
            <a:r>
              <a:rPr lang="en-US" dirty="0" smtClean="0"/>
              <a:t>…</a:t>
            </a:r>
            <a:r>
              <a:rPr lang="en-US" sz="2200" dirty="0" smtClean="0"/>
              <a:t>but using threads </a:t>
            </a:r>
            <a:r>
              <a:rPr lang="en-US" sz="2200" dirty="0"/>
              <a:t>instead of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</a:t>
            </a:r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latin typeface="+mn-lt"/>
                </a:rPr>
                <a:t>Stack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latin typeface="+mn-lt"/>
                </a:rPr>
                <a:t>Shared </a:t>
              </a:r>
              <a:r>
                <a:rPr lang="en-US" sz="1800" dirty="0">
                  <a:latin typeface="+mn-lt"/>
                </a:rPr>
                <a:t>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latin typeface="+mn-lt"/>
                </a:rPr>
                <a:t>Run</a:t>
              </a:r>
              <a:r>
                <a:rPr lang="en-US" sz="1800" dirty="0">
                  <a:latin typeface="+mn-lt"/>
                </a:rPr>
                <a:t>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latin typeface="+mn-lt"/>
                </a:rPr>
                <a:t>Read</a:t>
              </a:r>
              <a:r>
                <a:rPr lang="en-US" sz="1800" dirty="0">
                  <a:latin typeface="+mn-lt"/>
                </a:rPr>
                <a:t>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  <a:r>
                <a:rPr lang="en-US" sz="1800" dirty="0" smtClean="0">
                  <a:latin typeface="+mn-lt"/>
                </a:rPr>
                <a:t>ead</a:t>
              </a:r>
              <a:r>
                <a:rPr lang="en-US" sz="1800" dirty="0">
                  <a:latin typeface="+mn-lt"/>
                </a:rPr>
                <a:t>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Process context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hared </a:t>
            </a:r>
            <a:r>
              <a:rPr lang="en-US" sz="1800" dirty="0">
                <a:latin typeface="+mn-lt"/>
              </a:rPr>
              <a:t>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dirty="0" smtClean="0">
                <a:latin typeface="+mn-lt"/>
              </a:rPr>
              <a:t>un</a:t>
            </a:r>
            <a:r>
              <a:rPr lang="en-US" sz="1800" dirty="0">
                <a:latin typeface="+mn-lt"/>
              </a:rPr>
              <a:t>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dirty="0" smtClean="0">
                <a:latin typeface="+mn-lt"/>
              </a:rPr>
              <a:t>ead</a:t>
            </a:r>
            <a:r>
              <a:rPr lang="en-US" sz="1800" dirty="0">
                <a:latin typeface="+mn-lt"/>
              </a:rPr>
              <a:t>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Code, data, and kernel context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dirty="0" smtClean="0">
                <a:latin typeface="+mn-lt"/>
              </a:rPr>
              <a:t>ead</a:t>
            </a:r>
            <a:r>
              <a:rPr lang="en-US" sz="1800" dirty="0">
                <a:latin typeface="+mn-lt"/>
              </a:rPr>
              <a:t>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tack</a:t>
            </a:r>
            <a:endParaRPr lang="en-US" sz="1800" dirty="0">
              <a:latin typeface="+mn-lt"/>
            </a:endParaRP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</a:t>
            </a:r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Each thread has its own stack for local variables </a:t>
            </a:r>
          </a:p>
          <a:p>
            <a:pPr lvl="2"/>
            <a:r>
              <a:rPr lang="en-US" dirty="0" smtClean="0"/>
              <a:t>but not protected from other threads</a:t>
            </a:r>
            <a:endParaRPr lang="en-US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</a:t>
              </a:r>
              <a:r>
                <a:rPr lang="en-US" sz="1800" dirty="0" smtClean="0">
                  <a:latin typeface="+mn-lt"/>
                </a:rPr>
                <a:t>pointer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Threads</a:t>
            </a:r>
            <a:endParaRPr lang="en-US" dirty="0"/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Two threads </a:t>
            </a:r>
            <a:r>
              <a:rPr lang="en-US" sz="2600" dirty="0" smtClean="0"/>
              <a:t>are </a:t>
            </a:r>
            <a:r>
              <a:rPr lang="en-US" sz="2600" i="1" dirty="0" smtClean="0"/>
              <a:t>concurrent</a:t>
            </a:r>
            <a:r>
              <a:rPr lang="en-US" sz="2600" dirty="0" smtClean="0"/>
              <a:t> if </a:t>
            </a:r>
            <a:r>
              <a:rPr lang="en-US" sz="2600" dirty="0"/>
              <a:t>their </a:t>
            </a:r>
            <a:r>
              <a:rPr lang="en-US" sz="2600" dirty="0" smtClean="0"/>
              <a:t>flows </a:t>
            </a:r>
            <a:r>
              <a:rPr lang="en-US" sz="2600" dirty="0"/>
              <a:t>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</a:t>
            </a:r>
            <a:endParaRPr lang="en-US" dirty="0"/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Thread </a:t>
            </a:r>
            <a:r>
              <a:rPr lang="en-US" dirty="0"/>
              <a:t>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Single Core Processor</a:t>
            </a:r>
          </a:p>
          <a:p>
            <a:pPr lvl="1"/>
            <a:r>
              <a:rPr lang="en-US" dirty="0" smtClean="0"/>
              <a:t>Simulate parallelism by time slicing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Multi-Core Processor</a:t>
            </a:r>
          </a:p>
          <a:p>
            <a:pPr lvl="1"/>
            <a:r>
              <a:rPr lang="en-US" dirty="0" smtClean="0"/>
              <a:t>Can have true parallelism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</a:t>
            </a:r>
            <a:r>
              <a:rPr lang="en-US" sz="2200" dirty="0" smtClean="0"/>
              <a:t>others (possibly on different cores)</a:t>
            </a:r>
            <a:endParaRPr lang="en-US" sz="2200" dirty="0"/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</a:t>
            </a:r>
            <a:r>
              <a:rPr lang="en-US" sz="2200" dirty="0" smtClean="0"/>
              <a:t>all code and data (except local stacks)</a:t>
            </a:r>
          </a:p>
          <a:p>
            <a:pPr lvl="2"/>
            <a:r>
              <a:rPr lang="en-US" dirty="0" smtClean="0"/>
              <a:t>Processes </a:t>
            </a:r>
            <a:r>
              <a:rPr lang="en-US" dirty="0"/>
              <a:t>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</a:t>
            </a:r>
            <a:r>
              <a:rPr lang="en-US" dirty="0" smtClean="0"/>
              <a:t>) </a:t>
            </a:r>
            <a:r>
              <a:rPr lang="en-US" dirty="0"/>
              <a:t>twice as expensive as thread control</a:t>
            </a:r>
          </a:p>
          <a:p>
            <a:pPr lvl="2"/>
            <a:r>
              <a:rPr lang="en-US" dirty="0" smtClean="0"/>
              <a:t>Linux </a:t>
            </a:r>
            <a:r>
              <a:rPr lang="en-US" dirty="0"/>
              <a:t>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 smtClean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</a:t>
            </a:r>
            <a:r>
              <a:rPr lang="en-US" dirty="0" smtClean="0">
                <a:latin typeface="Courier New" pitchFamily="49" charset="0"/>
              </a:rPr>
              <a:t>lock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</a:t>
            </a:r>
            <a:r>
              <a:rPr lang="en-US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return 0;                                  </a:t>
            </a:r>
            <a:endParaRPr lang="it-IT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</a:t>
              </a:r>
              <a:r>
                <a:rPr lang="en-US" sz="2000" i="1" dirty="0" smtClean="0">
                  <a:latin typeface="+mn-lt"/>
                </a:rPr>
                <a:t>eturn </a:t>
              </a:r>
              <a:r>
                <a:rPr lang="en-US" sz="2000" i="1" dirty="0">
                  <a:latin typeface="+mn-lt"/>
                </a:rPr>
                <a:t>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 smtClean="0">
                  <a:latin typeface="+mn-lt"/>
                </a:rPr>
                <a:t>Thread ID</a:t>
              </a:r>
              <a:endParaRPr lang="en-US" sz="2000" i="1" dirty="0">
                <a:latin typeface="+mn-lt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 smtClean="0">
                  <a:latin typeface="+mn-lt"/>
                </a:rPr>
                <a:t>Thread routine</a:t>
              </a:r>
              <a:endParaRPr lang="en-US" sz="2000" i="1" dirty="0">
                <a:latin typeface="+mn-lt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 smtClean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</a:t>
            </a:r>
            <a:r>
              <a:rPr lang="en-US" dirty="0" smtClean="0"/>
              <a:t>Threaded “</a:t>
            </a:r>
            <a:r>
              <a:rPr lang="en-US" dirty="0"/>
              <a:t>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ain </a:t>
            </a:r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eer </a:t>
            </a:r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2895600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2895600" y="24384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ain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2914650" y="3870325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044571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erminates 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5827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282871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25146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 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Peer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thread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terminates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418382" y="2514600"/>
            <a:ext cx="240101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smtClean="0">
                <a:latin typeface="Courier New"/>
                <a:cs typeface="Courier New"/>
              </a:rPr>
              <a:t>)</a:t>
            </a:r>
          </a:p>
          <a:p>
            <a:pPr algn="r"/>
            <a:r>
              <a:rPr lang="en-US" sz="1800" b="0" dirty="0" smtClean="0">
                <a:latin typeface="+mn-lt"/>
              </a:rPr>
              <a:t>returns</a:t>
            </a:r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listenfd 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= Open_listenfd(argv[1])</a:t>
            </a:r>
            <a:r>
              <a:rPr lang="ro-RO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</a:t>
            </a:r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return 0;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361" y="4737330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 smtClean="0"/>
              <a:t>Spawn new thread for each client</a:t>
            </a:r>
          </a:p>
          <a:p>
            <a:pPr lvl="1"/>
            <a:r>
              <a:rPr lang="en-US" b="0" kern="0" dirty="0" smtClean="0"/>
              <a:t>Pass it copy of connection file descriptor</a:t>
            </a:r>
          </a:p>
          <a:p>
            <a:pPr lvl="1"/>
            <a:r>
              <a:rPr lang="en-US" b="0" kern="0" dirty="0" smtClean="0"/>
              <a:t>Note use of </a:t>
            </a:r>
            <a:r>
              <a:rPr lang="en-US" kern="0" dirty="0" err="1" smtClean="0">
                <a:latin typeface="Courier New"/>
                <a:cs typeface="Courier New"/>
              </a:rPr>
              <a:t>Malloc</a:t>
            </a:r>
            <a:r>
              <a:rPr lang="en-US" kern="0" dirty="0" smtClean="0">
                <a:latin typeface="Courier New"/>
                <a:cs typeface="Courier New"/>
              </a:rPr>
              <a:t>()</a:t>
            </a:r>
            <a:r>
              <a:rPr lang="en-US" b="0" kern="0" dirty="0" smtClean="0"/>
              <a:t>! </a:t>
            </a:r>
            <a:r>
              <a:rPr lang="en-US" b="0" kern="0" dirty="0"/>
              <a:t>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 smtClean="0">
                <a:latin typeface="+mn-lt"/>
              </a:rPr>
              <a:t>   </a:t>
            </a:r>
            <a:endParaRPr lang="en-US" sz="20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</a:t>
            </a:r>
            <a:r>
              <a:rPr lang="en-US" sz="2600" dirty="0" smtClean="0"/>
              <a:t>mode.</a:t>
            </a:r>
            <a:endParaRPr lang="en-US" sz="2600" dirty="0"/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</a:t>
            </a:r>
            <a:r>
              <a:rPr lang="en-US" sz="2200" dirty="0" smtClean="0"/>
              <a:t> automatically (by kernel) when </a:t>
            </a:r>
            <a:r>
              <a:rPr lang="en-US" sz="2200" dirty="0"/>
              <a:t>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 smtClean="0">
                <a:latin typeface="Courier New"/>
                <a:cs typeface="Courier New"/>
              </a:rPr>
              <a:t>connfd</a:t>
            </a:r>
            <a:r>
              <a:rPr lang="en-US" sz="2600" dirty="0" smtClean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 smtClean="0">
                <a:latin typeface="+mn-lt"/>
                <a:cs typeface="Courier New"/>
              </a:rPr>
              <a:t>Close </a:t>
            </a:r>
            <a:r>
              <a:rPr lang="en-US" sz="2600" dirty="0" err="1" smtClean="0">
                <a:latin typeface="Courier New"/>
                <a:cs typeface="Courier New"/>
              </a:rPr>
              <a:t>connfd</a:t>
            </a:r>
            <a:r>
              <a:rPr lang="en-US" sz="2600" dirty="0" smtClean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Thread-based Server </a:t>
            </a:r>
            <a:r>
              <a:rPr lang="en-US" dirty="0"/>
              <a:t>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 smtClean="0"/>
              <a:t>Each client handled by individual peer thread</a:t>
            </a:r>
            <a:endParaRPr lang="en-US" sz="2600" dirty="0"/>
          </a:p>
          <a:p>
            <a:pPr lvl="1"/>
            <a:r>
              <a:rPr lang="en-US" sz="2600" dirty="0" smtClean="0"/>
              <a:t>Threads share all process state except TID</a:t>
            </a:r>
          </a:p>
          <a:p>
            <a:pPr lvl="1"/>
            <a:r>
              <a:rPr lang="en-US" sz="2600" dirty="0" smtClean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 smtClean="0">
                <a:latin typeface="+mn-lt"/>
              </a:rPr>
              <a:t>server </a:t>
            </a:r>
          </a:p>
          <a:p>
            <a:pPr algn="ctr"/>
            <a:r>
              <a:rPr lang="en-US" sz="1800" dirty="0" smtClean="0">
                <a:latin typeface="+mn-lt"/>
              </a:rPr>
              <a:t>peer</a:t>
            </a:r>
          </a:p>
          <a:p>
            <a:pPr algn="ctr"/>
            <a:r>
              <a:rPr lang="en-US" sz="1800" dirty="0" smtClean="0">
                <a:latin typeface="+mn-lt"/>
              </a:rPr>
              <a:t>thread</a:t>
            </a:r>
            <a:endParaRPr lang="en-US" sz="1800" dirty="0">
              <a:latin typeface="+mn-lt"/>
            </a:endParaRP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erver</a:t>
            </a:r>
          </a:p>
          <a:p>
            <a:pPr algn="ctr"/>
            <a:r>
              <a:rPr lang="en-US" sz="1800" dirty="0" smtClean="0">
                <a:latin typeface="+mn-lt"/>
              </a:rPr>
              <a:t>peer</a:t>
            </a:r>
          </a:p>
          <a:p>
            <a:pPr algn="ctr"/>
            <a:r>
              <a:rPr lang="en-US" sz="1800" dirty="0" smtClean="0">
                <a:latin typeface="+mn-lt"/>
              </a:rPr>
              <a:t>thread</a:t>
            </a:r>
            <a:endParaRPr lang="en-US" sz="1800" dirty="0">
              <a:latin typeface="+mn-lt"/>
            </a:endParaRP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erver</a:t>
            </a:r>
          </a:p>
          <a:p>
            <a:pPr algn="ctr"/>
            <a:r>
              <a:rPr lang="en-US" sz="1800" dirty="0" smtClean="0">
                <a:latin typeface="+mn-lt"/>
              </a:rPr>
              <a:t>main thread</a:t>
            </a:r>
            <a:endParaRPr lang="en-US" sz="1800" dirty="0">
              <a:latin typeface="+mn-lt"/>
            </a:endParaRP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</a:t>
            </a:r>
            <a:r>
              <a:rPr lang="en-US" sz="2000" dirty="0" smtClean="0">
                <a:latin typeface="+mn-lt"/>
              </a:rPr>
              <a:t>requests</a:t>
            </a:r>
            <a:endParaRPr lang="en-US" sz="2000" dirty="0">
              <a:latin typeface="+mn-lt"/>
            </a:endParaRP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Must run “detached” to avoid memory </a:t>
            </a:r>
            <a:r>
              <a:rPr lang="en-US" sz="2600" dirty="0" smtClean="0"/>
              <a:t>leak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 smtClean="0"/>
              <a:t>detached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</a:t>
            </a:r>
            <a:r>
              <a:rPr lang="en-US" sz="2200" dirty="0" smtClean="0"/>
              <a:t>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</a:t>
            </a:r>
            <a:r>
              <a:rPr lang="en-US" dirty="0" smtClean="0"/>
              <a:t>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</a:t>
            </a:r>
            <a:r>
              <a:rPr lang="en-US" sz="2200" dirty="0" smtClean="0"/>
              <a:t>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</a:t>
            </a:r>
            <a:r>
              <a:rPr lang="en-US" dirty="0" smtClean="0"/>
              <a:t>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</a:t>
            </a:r>
            <a:r>
              <a:rPr lang="en-US" sz="2200" dirty="0" smtClean="0"/>
              <a:t>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</a:t>
            </a:r>
            <a:r>
              <a:rPr lang="en-US" dirty="0" smtClean="0"/>
              <a:t>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</a:t>
            </a:r>
            <a:r>
              <a:rPr lang="en-US" sz="2600" dirty="0" smtClean="0"/>
              <a:t>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</a:t>
            </a:r>
            <a:r>
              <a:rPr lang="en-US" sz="2200" dirty="0" smtClean="0"/>
              <a:t>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 smtClean="0">
                <a:latin typeface="Courier New" pitchFamily="49" charset="0"/>
              </a:rPr>
              <a:t>Pthread_create</a:t>
            </a:r>
            <a:r>
              <a:rPr lang="en-US" sz="1800" dirty="0" err="1">
                <a:latin typeface="Courier New" pitchFamily="49" charset="0"/>
              </a:rPr>
              <a:t>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  <a:endParaRPr lang="en-US" sz="2600" i="1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}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</a:t>
            </a:r>
            <a:endParaRPr lang="en-US" dirty="0"/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this race occur?</a:t>
            </a:r>
            <a:endParaRPr lang="en-US" dirty="0"/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r>
              <a:rPr lang="en-US" sz="1800" dirty="0" smtClean="0">
                <a:latin typeface="Courier New" pitchFamily="49" charset="0"/>
              </a:rPr>
              <a:t>for (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 = 0;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 &lt; 100;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++) {</a:t>
            </a:r>
          </a:p>
          <a:p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Pthread_create</a:t>
            </a:r>
            <a:r>
              <a:rPr lang="en-US" sz="1800" dirty="0" smtClean="0">
                <a:latin typeface="Courier New" pitchFamily="49" charset="0"/>
              </a:rPr>
              <a:t>(&amp;</a:t>
            </a:r>
            <a:r>
              <a:rPr lang="en-US" sz="1800" dirty="0" err="1" smtClean="0">
                <a:latin typeface="Courier New" pitchFamily="49" charset="0"/>
              </a:rPr>
              <a:t>tid</a:t>
            </a:r>
            <a:r>
              <a:rPr lang="en-US" sz="1800" dirty="0" smtClean="0">
                <a:latin typeface="Courier New" pitchFamily="49" charset="0"/>
              </a:rPr>
              <a:t>, NULL,</a:t>
            </a:r>
          </a:p>
          <a:p>
            <a:r>
              <a:rPr lang="en-US" sz="1800" dirty="0" smtClean="0">
                <a:latin typeface="Courier New" pitchFamily="49" charset="0"/>
              </a:rPr>
              <a:t>                 thread,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  <a:p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 smtClean="0"/>
              <a:t>Race Test</a:t>
            </a:r>
            <a:endParaRPr lang="en-US" sz="2600" dirty="0"/>
          </a:p>
          <a:p>
            <a:pPr lvl="1"/>
            <a:r>
              <a:rPr lang="en-US" sz="2200" dirty="0" smtClean="0"/>
              <a:t>If no race, then each thread would get different value of </a:t>
            </a:r>
            <a:r>
              <a:rPr lang="en-US" sz="2200" b="1" dirty="0" err="1" smtClean="0">
                <a:latin typeface="Courier New"/>
                <a:cs typeface="Courier New"/>
              </a:rPr>
              <a:t>i</a:t>
            </a:r>
            <a:endParaRPr lang="en-US" sz="2200" b="1" dirty="0" smtClean="0">
              <a:latin typeface="Courier New"/>
              <a:cs typeface="Courier New"/>
            </a:endParaRPr>
          </a:p>
          <a:p>
            <a:pPr lvl="1"/>
            <a:r>
              <a:rPr lang="en-US" sz="2200" dirty="0" smtClean="0"/>
              <a:t>Set of saved values would consist of one copy each of 0 through 99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void *thread(void *</a:t>
            </a:r>
            <a:r>
              <a:rPr lang="en-US" sz="1800" dirty="0" err="1" smtClean="0">
                <a:latin typeface="Courier New" pitchFamily="49" charset="0"/>
              </a:rPr>
              <a:t>vargp</a:t>
            </a:r>
            <a:r>
              <a:rPr lang="en-US" sz="1800" dirty="0" smtClean="0">
                <a:latin typeface="Courier New" pitchFamily="49" charset="0"/>
              </a:rPr>
              <a:t>) </a:t>
            </a:r>
          </a:p>
          <a:p>
            <a:r>
              <a:rPr lang="en-US" sz="1800" dirty="0" smtClean="0">
                <a:latin typeface="Courier New" pitchFamily="49" charset="0"/>
              </a:rPr>
              <a:t>{  </a:t>
            </a:r>
          </a:p>
          <a:p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 = *((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*)</a:t>
            </a:r>
            <a:r>
              <a:rPr lang="en-US" sz="1800" dirty="0" err="1" smtClean="0">
                <a:latin typeface="Courier New" pitchFamily="49" charset="0"/>
              </a:rPr>
              <a:t>vargp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  <a:p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Pthread_detach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pthread_self</a:t>
            </a:r>
            <a:r>
              <a:rPr lang="en-US" sz="1800" dirty="0" smtClean="0">
                <a:latin typeface="Courier New" pitchFamily="49" charset="0"/>
              </a:rPr>
              <a:t>());</a:t>
            </a:r>
          </a:p>
          <a:p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save_value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  <a:p>
            <a:r>
              <a:rPr lang="en-US" sz="1800" dirty="0" smtClean="0">
                <a:latin typeface="Courier New" pitchFamily="49" charset="0"/>
              </a:rPr>
              <a:t>  return NULL;</a:t>
            </a:r>
          </a:p>
          <a:p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6875" y="6238875"/>
            <a:ext cx="7896225" cy="542925"/>
          </a:xfrm>
        </p:spPr>
        <p:txBody>
          <a:bodyPr/>
          <a:lstStyle/>
          <a:p>
            <a:r>
              <a:rPr lang="en-US" sz="2600" dirty="0" smtClean="0"/>
              <a:t>The race can really happen!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364468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alibri" pitchFamily="34" charset="0"/>
              </a:rPr>
              <a:t>Multicore</a:t>
            </a:r>
            <a:r>
              <a:rPr lang="en-US" sz="1800" dirty="0" smtClean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36576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088119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95300" y="2381251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 smtClean="0"/>
              <a:t>Correct passing of thread arguments</a:t>
            </a:r>
            <a:endParaRPr lang="en-US" dirty="0"/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dirty="0" smtClean="0">
                <a:solidFill>
                  <a:srgbClr val="CB2418"/>
                </a:solidFill>
                <a:latin typeface="Courier New"/>
                <a:cs typeface="Courier New"/>
              </a:rPr>
              <a:t>Main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*</a:t>
            </a:r>
            <a:r>
              <a:rPr lang="en-US" sz="1600" dirty="0" err="1" smtClean="0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</a:t>
            </a:r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 . . . ); 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 smtClean="0"/>
              <a:t>Producer-Consumer Model</a:t>
            </a:r>
          </a:p>
          <a:p>
            <a:pPr lvl="1"/>
            <a:r>
              <a:rPr lang="en-US" b="0" kern="0" dirty="0" smtClean="0"/>
              <a:t>Allocate in main</a:t>
            </a:r>
          </a:p>
          <a:p>
            <a:pPr lvl="1"/>
            <a:r>
              <a:rPr lang="en-US" b="0" kern="0" dirty="0" smtClean="0"/>
              <a:t>Free in thread routine</a:t>
            </a:r>
            <a:endParaRPr lang="en-US" b="0" kern="0" dirty="0"/>
          </a:p>
          <a:p>
            <a:pPr lvl="1"/>
            <a:endParaRPr lang="en-US" b="0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 smtClean="0">
                <a:latin typeface="+mn-lt"/>
              </a:rPr>
              <a:t>   </a:t>
            </a:r>
            <a:endParaRPr lang="en-US" sz="2000" b="0" kern="0" dirty="0"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Free(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 . .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r>
              <a:rPr lang="en-US" sz="2600" dirty="0"/>
              <a:t>+ Easy to share data structures between threads</a:t>
            </a:r>
          </a:p>
          <a:p>
            <a:pPr lvl="1"/>
            <a:r>
              <a:rPr lang="en-US" sz="2200" dirty="0"/>
              <a:t>e.g., logging information, file </a:t>
            </a:r>
            <a:r>
              <a:rPr lang="en-US" sz="2200" dirty="0" smtClean="0"/>
              <a:t>cache</a:t>
            </a:r>
          </a:p>
          <a:p>
            <a:r>
              <a:rPr lang="en-US" sz="2600" dirty="0"/>
              <a:t>+ Threads are more efficient than </a:t>
            </a:r>
            <a:r>
              <a:rPr lang="en-US" sz="2600" dirty="0" smtClean="0"/>
              <a:t>processes</a:t>
            </a:r>
          </a:p>
          <a:p>
            <a:endParaRPr lang="en-US" sz="1400" dirty="0"/>
          </a:p>
          <a:p>
            <a:r>
              <a:rPr lang="en-US" sz="2600" dirty="0" smtClean="0">
                <a:latin typeface="Arial Black"/>
              </a:rPr>
              <a:t>–</a:t>
            </a:r>
            <a:r>
              <a:rPr lang="en-US" sz="2600" dirty="0" smtClean="0"/>
              <a:t> </a:t>
            </a:r>
            <a:r>
              <a:rPr lang="en-US" sz="2600" dirty="0"/>
              <a:t>Unintentional sharing can introduce subtle and hard-to-reproduce errors!</a:t>
            </a:r>
          </a:p>
          <a:p>
            <a:pPr lvl="1"/>
            <a:r>
              <a:rPr lang="en-US" sz="2200" dirty="0"/>
              <a:t>The ease with which data can be shared is both the greatest strength and the greatest weakness of </a:t>
            </a:r>
            <a:r>
              <a:rPr lang="en-US" sz="2200" dirty="0" smtClean="0"/>
              <a:t>threads</a:t>
            </a:r>
          </a:p>
          <a:p>
            <a:pPr lvl="1"/>
            <a:r>
              <a:rPr lang="en-US" sz="2200" dirty="0" smtClean="0"/>
              <a:t>Hard to know which data shared &amp; which private</a:t>
            </a:r>
          </a:p>
          <a:p>
            <a:pPr lvl="1"/>
            <a:r>
              <a:rPr lang="en-US" sz="2200" dirty="0" smtClean="0"/>
              <a:t>Hard to detect by testing</a:t>
            </a:r>
          </a:p>
          <a:p>
            <a:pPr lvl="2"/>
            <a:r>
              <a:rPr lang="en-US" dirty="0" smtClean="0"/>
              <a:t>Probability of bad race outcome very low</a:t>
            </a:r>
          </a:p>
          <a:p>
            <a:pPr lvl="2"/>
            <a:r>
              <a:rPr lang="en-US" dirty="0" smtClean="0"/>
              <a:t>But nonzero!</a:t>
            </a:r>
          </a:p>
          <a:p>
            <a:pPr lvl="1"/>
            <a:r>
              <a:rPr lang="en-US" sz="2200" dirty="0" smtClean="0"/>
              <a:t>Future lectures</a:t>
            </a:r>
            <a:endParaRPr lang="en-US" sz="2200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 smtClean="0"/>
              <a:t>Summary: Approaches </a:t>
            </a:r>
            <a:r>
              <a:rPr lang="en-US" dirty="0"/>
              <a:t>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 smtClean="0"/>
              <a:t>Process-based</a:t>
            </a:r>
            <a:endParaRPr lang="en-US" sz="26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</a:t>
            </a:r>
            <a:r>
              <a:rPr lang="en-US" sz="2200" dirty="0" smtClean="0"/>
              <a:t>core</a:t>
            </a:r>
            <a:endParaRPr lang="en-US" sz="2600" b="0" dirty="0" smtClean="0"/>
          </a:p>
          <a:p>
            <a:pPr>
              <a:lnSpc>
                <a:spcPct val="85000"/>
              </a:lnSpc>
            </a:pPr>
            <a:r>
              <a:rPr lang="en-US" sz="2600" dirty="0" smtClean="0"/>
              <a:t>Thread-based</a:t>
            </a:r>
            <a:endParaRPr lang="en-US" sz="26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</a:t>
            </a:r>
            <a:endParaRPr lang="en-US" sz="2200" dirty="0" smtClean="0"/>
          </a:p>
          <a:p>
            <a:pPr lvl="2">
              <a:lnSpc>
                <a:spcPct val="85000"/>
              </a:lnSpc>
            </a:pPr>
            <a:r>
              <a:rPr lang="en-US" dirty="0" smtClean="0"/>
              <a:t>Event orderings not repeatable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signal handlers.</a:t>
            </a:r>
          </a:p>
          <a:p>
            <a:r>
              <a:rPr lang="en-US" dirty="0" smtClean="0"/>
              <a:t>Why don’t we use </a:t>
            </a:r>
            <a:r>
              <a:rPr lang="en-US" dirty="0" err="1" smtClean="0"/>
              <a:t>printf</a:t>
            </a:r>
            <a:r>
              <a:rPr lang="en-US" dirty="0" smtClean="0"/>
              <a:t> in handlers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Printf</a:t>
            </a:r>
            <a:r>
              <a:rPr lang="en-US" dirty="0" smtClean="0"/>
              <a:t> code:</a:t>
            </a:r>
          </a:p>
          <a:p>
            <a:pPr lvl="1"/>
            <a:r>
              <a:rPr lang="en-US" dirty="0" smtClean="0"/>
              <a:t>Acquire lock</a:t>
            </a:r>
          </a:p>
          <a:p>
            <a:pPr lvl="1"/>
            <a:r>
              <a:rPr lang="en-US" dirty="0" smtClean="0"/>
              <a:t>Do something</a:t>
            </a:r>
          </a:p>
          <a:p>
            <a:pPr lvl="1"/>
            <a:r>
              <a:rPr lang="en-US" dirty="0" smtClean="0"/>
              <a:t>Release lock</a:t>
            </a:r>
          </a:p>
          <a:p>
            <a:r>
              <a:rPr lang="en-US" dirty="0" smtClean="0"/>
              <a:t>What if signal handler interrupts call to </a:t>
            </a:r>
            <a:r>
              <a:rPr lang="en-US" dirty="0" err="1" smtClean="0"/>
              <a:t>printf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while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 smtClean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</a:t>
              </a:r>
              <a:r>
                <a:rPr lang="en-US" sz="1800" i="1" dirty="0" smtClean="0">
                  <a:solidFill>
                    <a:srgbClr val="800000"/>
                  </a:solidFill>
                  <a:latin typeface="Calibri" pitchFamily="34" charset="0"/>
                </a:rPr>
                <a:t>cquire</a:t>
              </a:r>
              <a:endParaRPr lang="en-US" sz="1800" i="1" dirty="0" smtClean="0">
                <a:solidFill>
                  <a:srgbClr val="800000"/>
                </a:solidFill>
                <a:latin typeface="Calibri" pitchFamily="34" charset="0"/>
              </a:endParaRPr>
            </a:p>
            <a:p>
              <a:r>
                <a:rPr lang="en-US" sz="1800" i="1" dirty="0" smtClean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 smtClean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 smtClean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Printf</a:t>
            </a:r>
            <a:r>
              <a:rPr lang="en-US" dirty="0" smtClean="0"/>
              <a:t> Deadlock</a:t>
            </a:r>
            <a:endParaRPr lang="en-US" dirty="0"/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while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Starvation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 smtClean="0"/>
              <a:t>Yellow must yield to green</a:t>
            </a:r>
          </a:p>
          <a:p>
            <a:r>
              <a:rPr lang="en-US" dirty="0" smtClean="0"/>
              <a:t>Continuous stream of green cars</a:t>
            </a:r>
          </a:p>
          <a:p>
            <a:r>
              <a:rPr lang="en-US" dirty="0" smtClean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Programming is Hard!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 smtClean="0"/>
              <a:t>Classical problem classes of concurrent programs:</a:t>
            </a:r>
          </a:p>
          <a:p>
            <a:pPr lvl="1"/>
            <a:r>
              <a:rPr lang="en-US" sz="2200" b="1" i="1" dirty="0" smtClean="0"/>
              <a:t>Races:</a:t>
            </a:r>
            <a:r>
              <a:rPr lang="en-US" sz="2200" dirty="0" smtClean="0"/>
              <a:t> outcome depends on arbitrary scheduling decisions elsewhere in the system</a:t>
            </a:r>
          </a:p>
          <a:p>
            <a:pPr lvl="2"/>
            <a:r>
              <a:rPr lang="en-US" dirty="0" smtClean="0"/>
              <a:t>Example: who gets the last seat on the airplane?</a:t>
            </a:r>
          </a:p>
          <a:p>
            <a:pPr lvl="1"/>
            <a:r>
              <a:rPr lang="en-US" sz="2200" b="1" i="1" dirty="0" smtClean="0"/>
              <a:t>Deadlock:</a:t>
            </a:r>
            <a:r>
              <a:rPr lang="en-US" sz="2200" dirty="0" smtClean="0"/>
              <a:t> improper resource allocation prevents forward progress</a:t>
            </a:r>
          </a:p>
          <a:p>
            <a:pPr lvl="2"/>
            <a:r>
              <a:rPr lang="en-US" dirty="0" smtClean="0"/>
              <a:t>Example: traffic gridlock</a:t>
            </a:r>
          </a:p>
          <a:p>
            <a:pPr lvl="1"/>
            <a:r>
              <a:rPr lang="en-US" sz="2200" b="1" i="1" dirty="0" smtClean="0"/>
              <a:t>Starvation </a:t>
            </a:r>
            <a:r>
              <a:rPr lang="en-US" sz="2200" b="1" i="1" dirty="0" smtClean="0"/>
              <a:t>/ Fairness</a:t>
            </a:r>
            <a:r>
              <a:rPr lang="en-US" sz="2200" dirty="0" smtClean="0"/>
              <a:t>: external events and/or system scheduling decisions can prevent sub-task progress</a:t>
            </a:r>
          </a:p>
          <a:p>
            <a:pPr lvl="2"/>
            <a:r>
              <a:rPr lang="en-US" dirty="0" smtClean="0"/>
              <a:t>Example: people always jump in front of you in line</a:t>
            </a:r>
          </a:p>
          <a:p>
            <a:r>
              <a:rPr lang="en-US" sz="2600" dirty="0" smtClean="0"/>
              <a:t>Many aspects of concurrent programming are beyond the scope of our course..</a:t>
            </a:r>
          </a:p>
          <a:p>
            <a:pPr lvl="1"/>
            <a:r>
              <a:rPr lang="en-US" sz="2200" dirty="0" smtClean="0"/>
              <a:t>but, not all </a:t>
            </a:r>
            <a:r>
              <a:rPr lang="en-US" sz="2200" dirty="0" smtClean="0">
                <a:sym typeface="Wingdings"/>
              </a:rPr>
              <a:t></a:t>
            </a:r>
          </a:p>
          <a:p>
            <a:pPr lvl="1"/>
            <a:r>
              <a:rPr lang="en-US" sz="2200" dirty="0" smtClean="0">
                <a:sym typeface="Wingdings"/>
              </a:rPr>
              <a:t>We’ll cover some of these aspects in the next few lectures. 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31525</TotalTime>
  <Words>3498</Words>
  <Application>Microsoft Macintosh PowerPoint</Application>
  <PresentationFormat>On-screen Show (4:3)</PresentationFormat>
  <Paragraphs>889</Paragraphs>
  <Slides>54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 Black</vt:lpstr>
      <vt:lpstr>Arial Narrow</vt:lpstr>
      <vt:lpstr>Calibri</vt:lpstr>
      <vt:lpstr>Courier New</vt:lpstr>
      <vt:lpstr>Helvetica</vt:lpstr>
      <vt:lpstr>ＭＳ Ｐゴシック</vt:lpstr>
      <vt:lpstr>Times New Roman</vt:lpstr>
      <vt:lpstr>Wingdings</vt:lpstr>
      <vt:lpstr>Wingdings 2</vt:lpstr>
      <vt:lpstr>Arial</vt:lpstr>
      <vt:lpstr>template2007</vt:lpstr>
      <vt:lpstr>PowerPoint Presentation</vt:lpstr>
      <vt:lpstr>Concurrent Programming  15-213: Introduction to Computer Systems 23rd Lecture, Nov. 14, 2017</vt:lpstr>
      <vt:lpstr>Concurrent Programming is Hard!</vt:lpstr>
      <vt:lpstr>Data Race</vt:lpstr>
      <vt:lpstr>Deadlock</vt:lpstr>
      <vt:lpstr>Deadlock</vt:lpstr>
      <vt:lpstr>Testing Printf Deadlock</vt:lpstr>
      <vt:lpstr>Starvation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Approach #2: Event-based Servers</vt:lpstr>
      <vt:lpstr>I/O Multiplexed Event Processing</vt:lpstr>
      <vt:lpstr>Pros and Cons of Event-based Servers</vt:lpstr>
      <vt:lpstr>Quiz Time!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960</cp:revision>
  <cp:lastPrinted>2012-11-14T01:18:46Z</cp:lastPrinted>
  <dcterms:created xsi:type="dcterms:W3CDTF">2012-11-14T01:16:09Z</dcterms:created>
  <dcterms:modified xsi:type="dcterms:W3CDTF">2017-11-13T19:14:20Z</dcterms:modified>
</cp:coreProperties>
</file>