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1426" r:id="rId2"/>
    <p:sldId id="1423" r:id="rId3"/>
    <p:sldId id="1389" r:id="rId4"/>
    <p:sldId id="1427" r:id="rId5"/>
    <p:sldId id="1391" r:id="rId6"/>
    <p:sldId id="1392" r:id="rId7"/>
    <p:sldId id="1393" r:id="rId8"/>
    <p:sldId id="1394" r:id="rId9"/>
    <p:sldId id="1395" r:id="rId10"/>
    <p:sldId id="1396" r:id="rId11"/>
    <p:sldId id="1397" r:id="rId12"/>
    <p:sldId id="1418" r:id="rId13"/>
    <p:sldId id="1398" r:id="rId14"/>
    <p:sldId id="1419" r:id="rId15"/>
    <p:sldId id="1428" r:id="rId16"/>
    <p:sldId id="1420" r:id="rId17"/>
    <p:sldId id="1421" r:id="rId18"/>
    <p:sldId id="1430" r:id="rId19"/>
    <p:sldId id="1403" r:id="rId20"/>
    <p:sldId id="1429" r:id="rId21"/>
    <p:sldId id="1404" r:id="rId22"/>
    <p:sldId id="1424" r:id="rId23"/>
    <p:sldId id="1437" r:id="rId24"/>
    <p:sldId id="1438" r:id="rId25"/>
    <p:sldId id="1439" r:id="rId26"/>
    <p:sldId id="1407" r:id="rId27"/>
    <p:sldId id="1408" r:id="rId28"/>
    <p:sldId id="1409" r:id="rId29"/>
    <p:sldId id="1410" r:id="rId30"/>
    <p:sldId id="1411" r:id="rId31"/>
    <p:sldId id="1412" r:id="rId32"/>
    <p:sldId id="1413" r:id="rId33"/>
    <p:sldId id="1414" r:id="rId34"/>
    <p:sldId id="1440" r:id="rId35"/>
    <p:sldId id="1425" r:id="rId36"/>
    <p:sldId id="1436" r:id="rId37"/>
    <p:sldId id="1431" r:id="rId38"/>
    <p:sldId id="1432" r:id="rId39"/>
    <p:sldId id="1434" r:id="rId40"/>
    <p:sldId id="1435" r:id="rId41"/>
    <p:sldId id="1415" r:id="rId42"/>
    <p:sldId id="1416" r:id="rId43"/>
  </p:sldIdLst>
  <p:sldSz cx="9144000" cy="6858000" type="screen4x3"/>
  <p:notesSz cx="7302500" cy="9586913"/>
  <p:custDataLst>
    <p:tags r:id="rId4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F1C7C7"/>
    <a:srgbClr val="D5F1CF"/>
    <a:srgbClr val="F7F5CD"/>
    <a:srgbClr val="990000"/>
    <a:srgbClr val="F6F5BD"/>
    <a:srgbClr val="EBAFAF"/>
    <a:srgbClr val="CCCCCC"/>
    <a:srgbClr val="8DBA84"/>
    <a:srgbClr val="8AD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65" autoAdjust="0"/>
    <p:restoredTop sz="94649" autoAdjust="0"/>
  </p:normalViewPr>
  <p:slideViewPr>
    <p:cSldViewPr snapToObjects="1">
      <p:cViewPr varScale="1">
        <p:scale>
          <a:sx n="91" d="100"/>
          <a:sy n="91" d="100"/>
        </p:scale>
        <p:origin x="234" y="45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60161" d="312500"/>
        <a:sy n="460161" d="312500"/>
      </p:scale>
      <p:origin x="0" y="-2275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68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0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744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6380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986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1221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Basic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15-213/18-213/15-513: Introduction to Computer Systems	</a:t>
            </a:r>
            <a:br>
              <a:rPr lang="en-US" b="0" dirty="0"/>
            </a:br>
            <a:r>
              <a:rPr lang="en-US" sz="2000" b="0" dirty="0"/>
              <a:t>19</a:t>
            </a:r>
            <a:r>
              <a:rPr lang="en-US" sz="2000" b="0" baseline="30000" dirty="0"/>
              <a:t>th</a:t>
            </a:r>
            <a:r>
              <a:rPr lang="en-US" sz="2000" b="0" dirty="0"/>
              <a:t> Lecture, October 31, 2017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Today’s Instructor:</a:t>
            </a:r>
            <a:r>
              <a:rPr lang="en-US" dirty="0"/>
              <a:t> </a:t>
            </a:r>
          </a:p>
          <a:p>
            <a:r>
              <a:rPr lang="en-US" dirty="0"/>
              <a:t>Phil Gibbons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4223E8-62B7-4EC0-A002-D13AD788E2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733800"/>
            <a:ext cx="3047999" cy="283368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Throughput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04938"/>
            <a:ext cx="87010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Goals: maximize throughput and peak memory utilization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These goals are often conflicting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Number of completed requests per unit 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5,000 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dirty="0"/>
              <a:t> calls and 5,000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calls in 10 seconds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 is 1,000 operations/second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Peak Memory Utilization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8300" y="1295400"/>
            <a:ext cx="8470900" cy="5216525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  <a:endParaRPr lang="en-GB" sz="1200" i="1" dirty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dirty="0"/>
              <a:t>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</a:rPr>
              <a:t>(p)</a:t>
            </a:r>
            <a:r>
              <a:rPr lang="en-GB" dirty="0"/>
              <a:t> results in a block with a </a:t>
            </a:r>
            <a:r>
              <a:rPr lang="en-GB" b="1" i="1" dirty="0">
                <a:solidFill>
                  <a:srgbClr val="C00000"/>
                </a:solidFill>
              </a:rPr>
              <a:t>payload</a:t>
            </a:r>
            <a:r>
              <a:rPr lang="en-GB" dirty="0"/>
              <a:t> of </a:t>
            </a:r>
            <a:r>
              <a:rPr lang="en-GB" b="1" dirty="0">
                <a:latin typeface="Courier New" pitchFamily="49" charset="0"/>
              </a:rPr>
              <a:t>p</a:t>
            </a:r>
            <a:r>
              <a:rPr lang="en-GB" dirty="0"/>
              <a:t> bytes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After request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baseline="-25000" dirty="0"/>
              <a:t> </a:t>
            </a:r>
            <a:r>
              <a:rPr lang="en-GB" dirty="0"/>
              <a:t>has completed, the </a:t>
            </a:r>
            <a:r>
              <a:rPr lang="en-GB" b="1" i="1" dirty="0">
                <a:solidFill>
                  <a:srgbClr val="C00000"/>
                </a:solidFill>
              </a:rPr>
              <a:t>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i="1" baseline="-25000" dirty="0"/>
              <a:t>  </a:t>
            </a:r>
            <a:r>
              <a:rPr lang="en-GB" dirty="0"/>
              <a:t>is the sum of currently allocated payloads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Current heap size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Assume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r>
              <a:rPr lang="en-GB" dirty="0"/>
              <a:t> is monotonically </a:t>
            </a:r>
            <a:r>
              <a:rPr lang="en-GB" dirty="0" err="1"/>
              <a:t>nondecreasing</a:t>
            </a:r>
            <a:endParaRPr lang="en-GB" dirty="0"/>
          </a:p>
          <a:p>
            <a:pPr lvl="2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i.e., heap only grows when allocator uses </a:t>
            </a:r>
            <a:r>
              <a:rPr lang="en-GB" b="1" dirty="0" err="1">
                <a:latin typeface="Courier New" pitchFamily="49" charset="0"/>
              </a:rPr>
              <a:t>sbrk</a:t>
            </a:r>
            <a:endParaRPr lang="en-GB" b="1" dirty="0">
              <a:latin typeface="Courier New" pitchFamily="49" charset="0"/>
            </a:endParaRP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Peak memory utilization after k+1 requests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err="1"/>
              <a:t>U</a:t>
            </a:r>
            <a:r>
              <a:rPr lang="en-GB" i="1" baseline="-25000" dirty="0" err="1"/>
              <a:t>k</a:t>
            </a:r>
            <a:r>
              <a:rPr lang="en-GB" i="1" dirty="0"/>
              <a:t> = ( </a:t>
            </a:r>
            <a:r>
              <a:rPr lang="en-GB" i="1" dirty="0" err="1"/>
              <a:t>max</a:t>
            </a:r>
            <a:r>
              <a:rPr lang="en-GB" i="1" baseline="-25000" dirty="0" err="1"/>
              <a:t>i≤k</a:t>
            </a:r>
            <a:r>
              <a:rPr lang="en-GB" i="1" dirty="0"/>
              <a:t> P</a:t>
            </a:r>
            <a:r>
              <a:rPr lang="en-GB" i="1" baseline="-25000" dirty="0"/>
              <a:t>i </a:t>
            </a:r>
            <a:r>
              <a:rPr lang="en-GB" i="1" dirty="0"/>
              <a:t>)  / 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Poor memory utilization caused by </a:t>
            </a:r>
            <a:r>
              <a:rPr lang="en-GB" i="1">
                <a:solidFill>
                  <a:srgbClr val="C00000"/>
                </a:solidFill>
              </a:rPr>
              <a:t>fragmentation</a:t>
            </a:r>
            <a:endParaRPr lang="en-GB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/>
              <a:t> fragmentation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For a given block, </a:t>
            </a:r>
            <a:r>
              <a:rPr lang="en-GB" sz="2200" i="1" dirty="0">
                <a:solidFill>
                  <a:srgbClr val="C00000"/>
                </a:solidFill>
              </a:rPr>
              <a:t>internal fragmentation </a:t>
            </a:r>
            <a:r>
              <a:rPr lang="en-GB" sz="2200" dirty="0"/>
              <a:t>occurs if payload is smaller than block size</a:t>
            </a:r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Caused by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Explicit policy decisions </a:t>
            </a:r>
            <a:br>
              <a:rPr lang="en-GB" dirty="0">
                <a:ea typeface="+mn-ea"/>
                <a:cs typeface="+mn-cs"/>
              </a:rPr>
            </a:br>
            <a:r>
              <a:rPr lang="en-GB" dirty="0">
                <a:ea typeface="+mn-ea"/>
                <a:cs typeface="+mn-cs"/>
              </a:rPr>
              <a:t>(e.g., to return a big block to satisfy a small request)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Depends 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Thus,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Amount of external fragmentation</a:t>
            </a:r>
            <a:br>
              <a:rPr lang="en-GB" dirty="0"/>
            </a:br>
            <a:r>
              <a:rPr lang="en-GB" dirty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323656" y="4876800"/>
            <a:ext cx="2663206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malloc(7*SIZ)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Yikes! (what would happen now?)</a:t>
            </a:r>
          </a:p>
        </p:txBody>
      </p:sp>
      <p:sp>
        <p:nvSpPr>
          <p:cNvPr id="82" name="Text Box 19"/>
          <p:cNvSpPr txBox="1">
            <a:spLocks noChangeArrowheads="1"/>
          </p:cNvSpPr>
          <p:nvPr/>
        </p:nvSpPr>
        <p:spPr bwMode="auto">
          <a:xfrm>
            <a:off x="5278437" y="500547"/>
            <a:ext cx="3352498" cy="354906"/>
          </a:xfrm>
          <a:prstGeom prst="rect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#define SIZ </a:t>
            </a:r>
            <a:r>
              <a:rPr lang="en-GB" sz="1800" b="1" dirty="0" err="1">
                <a:latin typeface="Courier New" pitchFamily="49" charset="0"/>
              </a:rPr>
              <a:t>sizeof</a:t>
            </a:r>
            <a:r>
              <a:rPr lang="en-GB" sz="1800" b="1" dirty="0">
                <a:latin typeface="Courier New" pitchFamily="49" charset="0"/>
              </a:rPr>
              <a:t>(</a:t>
            </a:r>
            <a:r>
              <a:rPr lang="en-GB" sz="1800" b="1" dirty="0" err="1">
                <a:latin typeface="Courier New" pitchFamily="49" charset="0"/>
              </a:rPr>
              <a:t>int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76831" y="2362200"/>
            <a:ext cx="2663206" cy="354906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malloc(4*SIZ)</a:t>
            </a:r>
          </a:p>
        </p:txBody>
      </p:sp>
      <p:sp>
        <p:nvSpPr>
          <p:cNvPr id="84" name="Text Box 37"/>
          <p:cNvSpPr txBox="1">
            <a:spLocks noChangeArrowheads="1"/>
          </p:cNvSpPr>
          <p:nvPr/>
        </p:nvSpPr>
        <p:spPr bwMode="auto">
          <a:xfrm>
            <a:off x="176831" y="2971800"/>
            <a:ext cx="2663206" cy="3549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malloc(5*SIZ)</a:t>
            </a:r>
          </a:p>
        </p:txBody>
      </p:sp>
      <p:sp>
        <p:nvSpPr>
          <p:cNvPr id="85" name="Text Box 55"/>
          <p:cNvSpPr txBox="1">
            <a:spLocks noChangeArrowheads="1"/>
          </p:cNvSpPr>
          <p:nvPr/>
        </p:nvSpPr>
        <p:spPr bwMode="auto">
          <a:xfrm>
            <a:off x="176831" y="3657600"/>
            <a:ext cx="2663206" cy="354906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malloc(6*SIZ)</a:t>
            </a:r>
          </a:p>
        </p:txBody>
      </p:sp>
      <p:sp>
        <p:nvSpPr>
          <p:cNvPr id="86" name="Text Box 73"/>
          <p:cNvSpPr txBox="1">
            <a:spLocks noChangeArrowheads="1"/>
          </p:cNvSpPr>
          <p:nvPr/>
        </p:nvSpPr>
        <p:spPr bwMode="auto">
          <a:xfrm>
            <a:off x="533400" y="4263096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2992437" y="2393950"/>
            <a:ext cx="5486400" cy="304800"/>
            <a:chOff x="2992437" y="1614488"/>
            <a:chExt cx="5486400" cy="304800"/>
          </a:xfrm>
        </p:grpSpPr>
        <p:grpSp>
          <p:nvGrpSpPr>
            <p:cNvPr id="88" name="Group 8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90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89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992437" y="3008875"/>
            <a:ext cx="5486400" cy="304800"/>
            <a:chOff x="2992437" y="2501901"/>
            <a:chExt cx="5486400" cy="304800"/>
          </a:xfrm>
        </p:grpSpPr>
        <p:sp>
          <p:nvSpPr>
            <p:cNvPr id="108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2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992437" y="3681785"/>
            <a:ext cx="5486400" cy="304800"/>
            <a:chOff x="2992437" y="3389313"/>
            <a:chExt cx="5486400" cy="304800"/>
          </a:xfrm>
        </p:grpSpPr>
        <p:sp>
          <p:nvSpPr>
            <p:cNvPr id="127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2992437" y="4290201"/>
            <a:ext cx="5486400" cy="309446"/>
            <a:chOff x="2992437" y="4272080"/>
            <a:chExt cx="5486400" cy="309446"/>
          </a:xfrm>
        </p:grpSpPr>
        <p:sp>
          <p:nvSpPr>
            <p:cNvPr id="146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9"/>
            <p:cNvSpPr>
              <a:spLocks noChangeArrowheads="1"/>
            </p:cNvSpPr>
            <p:nvPr/>
          </p:nvSpPr>
          <p:spPr bwMode="auto">
            <a:xfrm>
              <a:off x="8174037" y="427208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F994756A-E94D-46F0-8DB3-CE34F529E4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637" y="5231705"/>
            <a:ext cx="1595903" cy="1595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Issues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know how much memory to free given just a pointer?</a:t>
            </a:r>
          </a:p>
          <a:p>
            <a:endParaRPr lang="en-US" dirty="0"/>
          </a:p>
          <a:p>
            <a:r>
              <a:rPr lang="en-US" dirty="0"/>
              <a:t>How do we keep track of the free blocks?</a:t>
            </a:r>
          </a:p>
          <a:p>
            <a:endParaRPr lang="en-US" dirty="0"/>
          </a:p>
          <a:p>
            <a:r>
              <a:rPr lang="en-US" dirty="0"/>
              <a:t>What do we do with the extra space when allocating a structure that is smaller than the free block it is placed in?</a:t>
            </a:r>
          </a:p>
          <a:p>
            <a:endParaRPr lang="en-US" dirty="0"/>
          </a:p>
          <a:p>
            <a:r>
              <a:rPr lang="en-US" dirty="0"/>
              <a:t>How do we pick a block to use for allocation -- many might fit?</a:t>
            </a:r>
          </a:p>
          <a:p>
            <a:endParaRPr lang="en-US" dirty="0"/>
          </a:p>
          <a:p>
            <a:r>
              <a:rPr lang="en-US" dirty="0"/>
              <a:t>How do we reinsert freed block?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How Much to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Keep the length of a block in the word </a:t>
            </a:r>
            <a:r>
              <a:rPr lang="en-GB" i="1" dirty="0"/>
              <a:t>preceding</a:t>
            </a:r>
            <a:r>
              <a:rPr lang="en-GB" dirty="0"/>
              <a:t>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This word is often called the </a:t>
            </a:r>
            <a:r>
              <a:rPr lang="en-GB" b="1" i="1" dirty="0">
                <a:solidFill>
                  <a:srgbClr val="C00000"/>
                </a:solidFill>
              </a:rPr>
              <a:t>header field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dirty="0"/>
              <a:t>or</a:t>
            </a:r>
            <a:r>
              <a:rPr lang="en-GB" i="1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41305" y="4014429"/>
            <a:ext cx="2403520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p0 = malloc(4*SIZ)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7338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3434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6778625" y="41662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85228" y="5665237"/>
            <a:ext cx="1169208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free(p0)</a:t>
            </a:r>
          </a:p>
        </p:txBody>
      </p: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4914985" y="5129816"/>
            <a:ext cx="995507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 size</a:t>
            </a:r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6071611" y="5129816"/>
            <a:ext cx="93196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Payload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(aligned)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0386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3434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5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1662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endCxn id="67" idx="2"/>
          </p:cNvCxnSpPr>
          <p:nvPr/>
        </p:nvCxnSpPr>
        <p:spPr bwMode="auto">
          <a:xfrm rot="16200000" flipV="1">
            <a:off x="5179695" y="48755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endCxn id="50" idx="2"/>
          </p:cNvCxnSpPr>
          <p:nvPr/>
        </p:nvCxnSpPr>
        <p:spPr bwMode="auto">
          <a:xfrm flipH="1" flipV="1">
            <a:off x="5711825" y="4648200"/>
            <a:ext cx="8225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endCxn id="51" idx="2"/>
          </p:cNvCxnSpPr>
          <p:nvPr/>
        </p:nvCxnSpPr>
        <p:spPr bwMode="auto">
          <a:xfrm flipH="1" flipV="1">
            <a:off x="6016625" y="4648200"/>
            <a:ext cx="5177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endCxn id="52" idx="2"/>
          </p:cNvCxnSpPr>
          <p:nvPr/>
        </p:nvCxnSpPr>
        <p:spPr bwMode="auto">
          <a:xfrm flipH="1" flipV="1">
            <a:off x="6321425" y="4648200"/>
            <a:ext cx="2129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endCxn id="53" idx="2"/>
          </p:cNvCxnSpPr>
          <p:nvPr/>
        </p:nvCxnSpPr>
        <p:spPr bwMode="auto">
          <a:xfrm flipV="1">
            <a:off x="6534418" y="4648200"/>
            <a:ext cx="91807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57" name="Group 56"/>
          <p:cNvGrpSpPr/>
          <p:nvPr/>
        </p:nvGrpSpPr>
        <p:grpSpPr>
          <a:xfrm>
            <a:off x="2511425" y="3200400"/>
            <a:ext cx="5489575" cy="304800"/>
            <a:chOff x="2511425" y="3200400"/>
            <a:chExt cx="5489575" cy="30480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5114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8162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1210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258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7306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354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3402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6450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9498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55594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58642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61690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4738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67786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7083425" y="3200400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73882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52546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7696200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7388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2474754" y="5991225"/>
            <a:ext cx="5489575" cy="304800"/>
            <a:chOff x="2511425" y="3200400"/>
            <a:chExt cx="5489575" cy="304800"/>
          </a:xfrm>
        </p:grpSpPr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25114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28162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1210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34258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37306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40354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43402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6450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49498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55594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58642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61690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64738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67786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7083425" y="3200400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73882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52546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7696200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15332" y="1739897"/>
            <a:ext cx="150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to tag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each block as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allocated/free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7893" y="3791634"/>
            <a:ext cx="13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space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for pointers</a:t>
            </a:r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16875" y="1905481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+mn-lt"/>
                </a:rPr>
                <a:t>6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+mn-lt"/>
                </a:rPr>
                <a:t>4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+mn-lt"/>
                </a:rPr>
                <a:t>6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+mn-lt"/>
                </a:rPr>
                <a:t>4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latin typeface="+mn-lt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957F630D-B636-4E5C-99FE-DB0A2F896C83}"/>
              </a:ext>
            </a:extLst>
          </p:cNvPr>
          <p:cNvSpPr/>
          <p:nvPr/>
        </p:nvSpPr>
        <p:spPr bwMode="auto">
          <a:xfrm>
            <a:off x="174509" y="2135431"/>
            <a:ext cx="519688" cy="453538"/>
          </a:xfrm>
          <a:prstGeom prst="right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67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/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Method 1: Implicit Free 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Could store this information in two words: wasteful!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an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the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concepts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Implicit Free List Example</a:t>
            </a:r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76200" y="2057400"/>
            <a:ext cx="66256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Start </a:t>
            </a:r>
          </a:p>
          <a:p>
            <a:pPr algn="ctr"/>
            <a:r>
              <a:rPr lang="en-US" sz="1800" dirty="0">
                <a:latin typeface="+mn-lt"/>
              </a:rPr>
              <a:t>of </a:t>
            </a:r>
          </a:p>
          <a:p>
            <a:pPr algn="ctr"/>
            <a:r>
              <a:rPr lang="en-US" sz="1800" dirty="0">
                <a:latin typeface="+mn-lt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070975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3940314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Double-word</a:t>
            </a:r>
          </a:p>
          <a:p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2/0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4/1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4/1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8/0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+mn-lt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507026" y="1759328"/>
            <a:ext cx="588624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End</a:t>
            </a:r>
          </a:p>
          <a:p>
            <a:pPr algn="ctr"/>
            <a:r>
              <a:rPr lang="en-US" sz="1400" dirty="0">
                <a:latin typeface="+mn-lt"/>
              </a:rPr>
              <a:t>Block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0/1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7" y="2308738"/>
            <a:ext cx="36819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3886200"/>
            <a:ext cx="54548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Allocated blocks: </a:t>
            </a:r>
            <a:r>
              <a:rPr lang="en-US" sz="2000" b="0" dirty="0">
                <a:latin typeface="Calibri" pitchFamily="34" charset="0"/>
              </a:rPr>
              <a:t>shaded</a:t>
            </a:r>
          </a:p>
          <a:p>
            <a:r>
              <a:rPr lang="en-US" sz="2000" dirty="0">
                <a:latin typeface="Calibri" pitchFamily="34" charset="0"/>
              </a:rPr>
              <a:t>Free blocks: </a:t>
            </a:r>
            <a:r>
              <a:rPr lang="en-US" sz="2000" b="0" dirty="0" err="1">
                <a:latin typeface="Calibri" pitchFamily="34" charset="0"/>
              </a:rPr>
              <a:t>unshaded</a:t>
            </a:r>
            <a:endParaRPr lang="en-US" sz="2000" b="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Headers: </a:t>
            </a:r>
            <a:r>
              <a:rPr lang="en-US" sz="2000" b="0" dirty="0">
                <a:latin typeface="Calibri" pitchFamily="34" charset="0"/>
              </a:rPr>
              <a:t>labeled with “size in words/allocated bit”</a:t>
            </a:r>
          </a:p>
        </p:txBody>
      </p:sp>
      <p:sp>
        <p:nvSpPr>
          <p:cNvPr id="48" name="Text Box 410">
            <a:extLst>
              <a:ext uri="{FF2B5EF4-FFF2-40B4-BE49-F238E27FC236}">
                <a16:creationId xmlns:a16="http://schemas.microsoft.com/office/drawing/2014/main" id="{C20F70C2-92A6-485D-B2F2-20DB681AEA8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69444" y="1945884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  <a:endParaRPr lang="en-GB" b="1" i="1" dirty="0">
              <a:solidFill>
                <a:srgbClr val="C00000"/>
              </a:solidFill>
              <a:ea typeface="+mn-ea"/>
              <a:cs typeface="+mn-cs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first fit,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first fit: avoids 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worse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small—usually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first fit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43000" y="1911265"/>
            <a:ext cx="7464201" cy="1251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 = start;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while ((p &lt; end) &amp;&amp;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not passed end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((*p &amp; 1) ||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already allocated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(*</a:t>
            </a:r>
            <a:r>
              <a:rPr lang="en-GB" sz="1600" b="1" dirty="0" err="1">
                <a:latin typeface="Courier New" pitchFamily="49" charset="0"/>
              </a:rPr>
              <a:t>p</a:t>
            </a:r>
            <a:r>
              <a:rPr lang="en-GB" sz="1600" b="1" dirty="0">
                <a:latin typeface="Courier New" pitchFamily="49" charset="0"/>
              </a:rPr>
              <a:t>  &lt;= </a:t>
            </a:r>
            <a:r>
              <a:rPr lang="en-GB" sz="1600" b="1" dirty="0" err="1">
                <a:latin typeface="Courier New" pitchFamily="49" charset="0"/>
              </a:rPr>
              <a:t>len</a:t>
            </a:r>
            <a:r>
              <a:rPr lang="en-GB" sz="1600" b="1" dirty="0">
                <a:latin typeface="Courier New" pitchFamily="49" charset="0"/>
              </a:rPr>
              <a:t>)))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too small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p = p + (*p &amp; -2);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goto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next block (word addressed)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13952" y="4910915"/>
            <a:ext cx="8328219" cy="17184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addblock(ptr p, int len)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</a:t>
            </a:r>
            <a:r>
              <a:rPr lang="en-GB" sz="1600" dirty="0">
                <a:solidFill>
                  <a:schemeClr val="accent2"/>
                </a:solidFill>
                <a:latin typeface="Courier New" pitchFamily="49" charset="0"/>
              </a:rPr>
              <a:t>int newsize = ((len + 1) &gt;&gt; 1) &lt;&lt; 1;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round up to even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oldsize = *p &amp; -2;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mask out low bit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*p = newsize | 1;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new length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if (newsize &lt; oldsize)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*(p+newsize) = oldsize - newsize;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length in remaining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             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part of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31476" y="42362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88975" y="3685639"/>
            <a:ext cx="1820371" cy="303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addblock</a:t>
            </a:r>
            <a:r>
              <a:rPr lang="en-GB" sz="1600" b="1" dirty="0">
                <a:latin typeface="Courier New" pitchFamily="49" charset="0"/>
              </a:rPr>
              <a:t>(p, 4)</a:t>
            </a: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1752600" y="275669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1752600" y="424553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6934200" y="2751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934200" y="4250789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2" name="Freeform 40"/>
          <p:cNvSpPr>
            <a:spLocks/>
          </p:cNvSpPr>
          <p:nvPr/>
        </p:nvSpPr>
        <p:spPr bwMode="auto">
          <a:xfrm>
            <a:off x="6492766" y="408380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40"/>
          <p:cNvSpPr>
            <a:spLocks/>
          </p:cNvSpPr>
          <p:nvPr/>
        </p:nvSpPr>
        <p:spPr bwMode="auto">
          <a:xfrm>
            <a:off x="6492766" y="2578372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13952" y="4910915"/>
            <a:ext cx="8328219" cy="17184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addblock(ptr p, int len)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newsize = ((len + 1) &gt;&gt; 1) &lt;&lt; 1;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round up to even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</a:t>
            </a:r>
            <a:r>
              <a:rPr lang="en-GB" sz="1600" dirty="0">
                <a:solidFill>
                  <a:schemeClr val="accent2"/>
                </a:solidFill>
                <a:latin typeface="Courier New" pitchFamily="49" charset="0"/>
              </a:rPr>
              <a:t>int oldsize = *p &amp; -2;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mask out low bit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*p = newsize | 1;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new length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if (newsize &lt; oldsize)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*(p+newsize) = oldsize - newsize;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length in remaining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             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part of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31476" y="42362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88975" y="3685639"/>
            <a:ext cx="1820371" cy="303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addblock</a:t>
            </a:r>
            <a:r>
              <a:rPr lang="en-GB" sz="1600" b="1" dirty="0">
                <a:latin typeface="Courier New" pitchFamily="49" charset="0"/>
              </a:rPr>
              <a:t>(p, 4)</a:t>
            </a: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1752600" y="275669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1752600" y="424553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6934200" y="2751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934200" y="4250789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2" name="Freeform 40"/>
          <p:cNvSpPr>
            <a:spLocks/>
          </p:cNvSpPr>
          <p:nvPr/>
        </p:nvSpPr>
        <p:spPr bwMode="auto">
          <a:xfrm>
            <a:off x="6492766" y="408380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40"/>
          <p:cNvSpPr>
            <a:spLocks/>
          </p:cNvSpPr>
          <p:nvPr/>
        </p:nvSpPr>
        <p:spPr bwMode="auto">
          <a:xfrm>
            <a:off x="6492766" y="2578372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1285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13952" y="4910915"/>
            <a:ext cx="8328219" cy="17184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addblock(ptr p, int len)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newsize = ((len + 1) &gt;&gt; 1) &lt;&lt; 1;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round up to even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oldsize = *p &amp; -2;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mask out low bit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</a:t>
            </a:r>
            <a:r>
              <a:rPr lang="en-GB" sz="1600" dirty="0">
                <a:solidFill>
                  <a:schemeClr val="accent2"/>
                </a:solidFill>
                <a:latin typeface="Courier New" pitchFamily="49" charset="0"/>
              </a:rPr>
              <a:t>*p = newsize | 1;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new length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if (newsize &lt; oldsize)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*(p+newsize) = oldsize - newsize;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length in remaining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             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part of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31476" y="42362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88975" y="3685639"/>
            <a:ext cx="1820371" cy="303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addblock</a:t>
            </a:r>
            <a:r>
              <a:rPr lang="en-GB" sz="1600" b="1" dirty="0">
                <a:latin typeface="Courier New" pitchFamily="49" charset="0"/>
              </a:rPr>
              <a:t>(p, 4)</a:t>
            </a: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1752600" y="275669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1752600" y="424553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6934200" y="2751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934200" y="4250789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2" name="Freeform 40"/>
          <p:cNvSpPr>
            <a:spLocks/>
          </p:cNvSpPr>
          <p:nvPr/>
        </p:nvSpPr>
        <p:spPr bwMode="auto">
          <a:xfrm>
            <a:off x="6492766" y="408380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40"/>
          <p:cNvSpPr>
            <a:spLocks/>
          </p:cNvSpPr>
          <p:nvPr/>
        </p:nvSpPr>
        <p:spPr bwMode="auto">
          <a:xfrm>
            <a:off x="6492766" y="2578372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5956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13952" y="4910915"/>
            <a:ext cx="8328219" cy="17184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addblock(ptr p, int len)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newsize = ((len + 1) &gt;&gt; 1) &lt;&lt; 1;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round up to even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oldsize = *p &amp; -2;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mask out low bit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*p = newsize | 1;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new length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</a:t>
            </a:r>
            <a:r>
              <a:rPr lang="en-GB" sz="1600" dirty="0">
                <a:solidFill>
                  <a:schemeClr val="accent2"/>
                </a:solidFill>
                <a:latin typeface="Courier New" pitchFamily="49" charset="0"/>
              </a:rPr>
              <a:t>if (newsize &lt; oldsize)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accent2"/>
                </a:solidFill>
                <a:latin typeface="Courier New" pitchFamily="49" charset="0"/>
              </a:rPr>
              <a:t>    *(p+newsize) = oldsize - newsize;</a:t>
            </a:r>
            <a:r>
              <a:rPr lang="en-GB" sz="1600" dirty="0">
                <a:latin typeface="Courier New" pitchFamily="49" charset="0"/>
              </a:rPr>
              <a:t>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length in remaining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             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part of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31476" y="42362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88975" y="3685639"/>
            <a:ext cx="1820371" cy="303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addblock</a:t>
            </a:r>
            <a:r>
              <a:rPr lang="en-GB" sz="1600" b="1" dirty="0">
                <a:latin typeface="Courier New" pitchFamily="49" charset="0"/>
              </a:rPr>
              <a:t>(p, 4)</a:t>
            </a: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1752600" y="275669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1752600" y="424553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6934200" y="2751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934200" y="4250789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2" name="Freeform 40"/>
          <p:cNvSpPr>
            <a:spLocks/>
          </p:cNvSpPr>
          <p:nvPr/>
        </p:nvSpPr>
        <p:spPr bwMode="auto">
          <a:xfrm>
            <a:off x="6492766" y="408380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40"/>
          <p:cNvSpPr>
            <a:spLocks/>
          </p:cNvSpPr>
          <p:nvPr/>
        </p:nvSpPr>
        <p:spPr bwMode="auto">
          <a:xfrm>
            <a:off x="6492766" y="2578372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6831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marL="1249363" lvl="2" indent="-341313">
              <a:lnSpc>
                <a:spcPct val="101000"/>
              </a:lnSpc>
              <a:spcBef>
                <a:spcPts val="200"/>
              </a:spcBef>
              <a:buSzPct val="90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free_block(ptr</a:t>
            </a:r>
            <a:r>
              <a:rPr lang="en-GB" sz="1600" b="1" dirty="0">
                <a:latin typeface="Courier New" pitchFamily="49" charset="0"/>
              </a:rPr>
              <a:t> p) { *p = *p &amp; -2 }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But 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41638"/>
            <a:chOff x="2133600" y="3167513"/>
            <a:chExt cx="4876800" cy="541638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+mn-lt"/>
                </a:rPr>
                <a:t>2</a:t>
              </a: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25" name="Text Box 49"/>
          <p:cNvSpPr txBox="1">
            <a:spLocks noChangeArrowheads="1"/>
          </p:cNvSpPr>
          <p:nvPr/>
        </p:nvSpPr>
        <p:spPr bwMode="auto">
          <a:xfrm>
            <a:off x="841375" y="4967828"/>
            <a:ext cx="1786364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malloc(5*SIZ)</a:t>
            </a:r>
          </a:p>
        </p:txBody>
      </p:sp>
      <p:sp>
        <p:nvSpPr>
          <p:cNvPr id="24626" name="Text Box 50"/>
          <p:cNvSpPr txBox="1">
            <a:spLocks noChangeArrowheads="1"/>
          </p:cNvSpPr>
          <p:nvPr/>
        </p:nvSpPr>
        <p:spPr bwMode="auto">
          <a:xfrm>
            <a:off x="2728743" y="4890302"/>
            <a:ext cx="925616" cy="4712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rgbClr val="C00000"/>
                </a:solidFill>
                <a:latin typeface="Calibri" pitchFamily="34" charset="0"/>
              </a:rPr>
              <a:t>Yike</a:t>
            </a:r>
            <a:r>
              <a:rPr lang="en-GB" b="1" i="1" dirty="0">
                <a:solidFill>
                  <a:srgbClr val="C00000"/>
                </a:solidFill>
                <a:latin typeface="Calibri" pitchFamily="34" charset="0"/>
              </a:rPr>
              <a:t>s!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34000" y="5079753"/>
            <a:ext cx="37561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There is enough contiguous</a:t>
            </a:r>
          </a:p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free space, but the allocator</a:t>
            </a:r>
            <a:br>
              <a:rPr lang="en-GB" i="1" dirty="0">
                <a:solidFill>
                  <a:srgbClr val="C00000"/>
                </a:solidFill>
                <a:latin typeface="+mj-lt"/>
              </a:rPr>
            </a:br>
            <a:r>
              <a:rPr lang="en-GB" i="1" dirty="0">
                <a:solidFill>
                  <a:srgbClr val="C00000"/>
                </a:solidFill>
                <a:latin typeface="+mj-lt"/>
              </a:rPr>
              <a:t>won’t be able to find it</a:t>
            </a:r>
          </a:p>
          <a:p>
            <a:endParaRPr lang="en-US" sz="1800" dirty="0">
              <a:latin typeface="+mj-lt"/>
            </a:endParaRPr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1828410" y="340276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822066" y="438671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7010400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7010400" y="43949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9" name="Freeform 40"/>
          <p:cNvSpPr>
            <a:spLocks/>
          </p:cNvSpPr>
          <p:nvPr/>
        </p:nvSpPr>
        <p:spPr bwMode="auto">
          <a:xfrm>
            <a:off x="6555828" y="323929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40"/>
          <p:cNvSpPr>
            <a:spLocks/>
          </p:cNvSpPr>
          <p:nvPr/>
        </p:nvSpPr>
        <p:spPr bwMode="auto">
          <a:xfrm>
            <a:off x="6566338" y="421613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43AD34-A4C7-4621-82A3-E91426B5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478" y="4763439"/>
            <a:ext cx="1612243" cy="205783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5" grpId="0"/>
      <p:bldP spid="24626" grpId="0"/>
      <p:bldP spid="53" grpId="0"/>
      <p:bldP spid="56" grpId="0" animBg="1"/>
      <p:bldP spid="58" grpId="0" animBg="1"/>
      <p:bldP spid="6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next/previous 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887027" y="3999389"/>
            <a:ext cx="6353319" cy="148701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buClr>
                <a:srgbClr val="005400"/>
              </a:buClr>
              <a:buSzPct val="90000"/>
              <a:buFont typeface="Wingdings" pitchFamily="2" charset="2"/>
              <a:buNone/>
              <a:tabLst>
                <a:tab pos="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free_block(ptr p) {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*p = *p &amp; -2;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clear allocated flag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next = p + *p;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find next block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if ((*next &amp; 1) == 0)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  *p = *p + *next;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add to this block if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}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 not allocated</a:t>
            </a: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6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173204" y="2924774"/>
            <a:ext cx="1625991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219200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013028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42" name="Freeform 31"/>
          <p:cNvSpPr>
            <a:spLocks/>
          </p:cNvSpPr>
          <p:nvPr/>
        </p:nvSpPr>
        <p:spPr bwMode="auto">
          <a:xfrm>
            <a:off x="5943600" y="2880784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34"/>
          <p:cNvSpPr>
            <a:spLocks/>
          </p:cNvSpPr>
          <p:nvPr/>
        </p:nvSpPr>
        <p:spPr bwMode="auto">
          <a:xfrm>
            <a:off x="1368972" y="3473450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36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>
                <a:latin typeface="Calibri" pitchFamily="34" charset="0"/>
              </a:rPr>
              <a:t>lock 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280875" y="2940909"/>
            <a:ext cx="4093996" cy="3815473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) to acquire virtual memory (VM) at run time. </a:t>
            </a:r>
          </a:p>
          <a:p>
            <a:pPr lvl="1"/>
            <a:r>
              <a:rPr lang="en-US" dirty="0"/>
              <a:t>for data structures whose size is only known at runtime</a:t>
            </a:r>
          </a:p>
          <a:p>
            <a:r>
              <a:rPr lang="en-US" dirty="0"/>
              <a:t>Dynamic memory allocators manage an area of process VM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r>
              <a:rPr lang="en-US" dirty="0"/>
              <a:t>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9F402-DA8D-4BA1-8DCC-12F3B2AF8AE4}"/>
              </a:ext>
            </a:extLst>
          </p:cNvPr>
          <p:cNvGrpSpPr/>
          <p:nvPr/>
        </p:nvGrpSpPr>
        <p:grpSpPr>
          <a:xfrm>
            <a:off x="701418" y="1362074"/>
            <a:ext cx="3505200" cy="1371600"/>
            <a:chOff x="4189412" y="1362075"/>
            <a:chExt cx="3505200" cy="1371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189412" y="13620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Application</a:t>
              </a: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189412" y="1819275"/>
              <a:ext cx="3505200" cy="4572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Dynamic Memory Allocator</a:t>
              </a: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4189412" y="22764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+mn-lt"/>
                </a:rPr>
                <a:t>Heap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547B32-6206-4367-B7C8-5DDEB992958D}"/>
              </a:ext>
            </a:extLst>
          </p:cNvPr>
          <p:cNvGrpSpPr/>
          <p:nvPr/>
        </p:nvGrpSpPr>
        <p:grpSpPr>
          <a:xfrm>
            <a:off x="3985528" y="1057491"/>
            <a:ext cx="5172476" cy="5876709"/>
            <a:chOff x="3985528" y="1057491"/>
            <a:chExt cx="5172476" cy="587670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3C6BC731-BCC7-4ECB-9878-B084C0C64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328954"/>
              <a:ext cx="2789237" cy="487362"/>
            </a:xfrm>
            <a:prstGeom prst="rect">
              <a:avLst/>
            </a:prstGeom>
            <a:solidFill>
              <a:srgbClr val="F1C7C7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Kernel virtual memory</a:t>
              </a:r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id="{71DF70EE-8BA3-40E2-AC0D-4E5BC103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030754"/>
              <a:ext cx="2789237" cy="669925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Memory-mapped region for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shared libraries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:a16="http://schemas.microsoft.com/office/drawing/2014/main" id="{4467A38E-A137-4ED9-A1C9-28C0DC7D7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695916"/>
              <a:ext cx="2789237" cy="7239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68B8D680-7A45-47D5-B75E-C44C19F6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2121116"/>
              <a:ext cx="2789237" cy="9064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9">
              <a:extLst>
                <a:ext uri="{FF2B5EF4-FFF2-40B4-BE49-F238E27FC236}">
                  <a16:creationId xmlns:a16="http://schemas.microsoft.com/office/drawing/2014/main" id="{DEE5B908-3B29-4F80-8A43-61B405205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4024529"/>
              <a:ext cx="1588" cy="3841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20">
              <a:extLst>
                <a:ext uri="{FF2B5EF4-FFF2-40B4-BE49-F238E27FC236}">
                  <a16:creationId xmlns:a16="http://schemas.microsoft.com/office/drawing/2014/main" id="{DC92565D-8865-4ED7-ABD4-8546053F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786154"/>
              <a:ext cx="2789237" cy="56356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stack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at runtime)</a:t>
              </a:r>
            </a:p>
          </p:txBody>
        </p:sp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489F7873-687C-4A92-B1E0-FFF5AB564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2805329"/>
              <a:ext cx="1588" cy="2317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F85D09C-7BA7-4CEC-A02C-8D764B099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8782" y="2349716"/>
              <a:ext cx="1588" cy="228600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id="{D93691E9-1304-4426-A712-535E2AAED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6379849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69070789-7074-4E29-9825-CA471704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3026" y="65984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3A65B827-6A3C-4488-88A6-40D81BD3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6053" y="2175091"/>
              <a:ext cx="869831" cy="808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%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rsp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(stack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pointer)</a:t>
              </a:r>
            </a:p>
          </p:txBody>
        </p:sp>
        <p:sp>
          <p:nvSpPr>
            <p:cNvPr id="60" name="Line 26">
              <a:extLst>
                <a:ext uri="{FF2B5EF4-FFF2-40B4-BE49-F238E27FC236}">
                  <a16:creationId xmlns:a16="http://schemas.microsoft.com/office/drawing/2014/main" id="{0DE4F69E-885B-4E2B-A696-A98D610F5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666" y="2346541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3095C856-5C32-4095-A5F8-54ECCE767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8032" y="1057491"/>
              <a:ext cx="1149972" cy="8183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invisible to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code</a:t>
              </a:r>
            </a:p>
          </p:txBody>
        </p:sp>
        <p:sp>
          <p:nvSpPr>
            <p:cNvPr id="62" name="Line 28">
              <a:extLst>
                <a:ext uri="{FF2B5EF4-FFF2-40B4-BE49-F238E27FC236}">
                  <a16:creationId xmlns:a16="http://schemas.microsoft.com/office/drawing/2014/main" id="{9974C533-5AC4-4A28-AA60-8A8181E18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55632" y="1324459"/>
              <a:ext cx="1588" cy="4603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29">
              <a:extLst>
                <a:ext uri="{FF2B5EF4-FFF2-40B4-BE49-F238E27FC236}">
                  <a16:creationId xmlns:a16="http://schemas.microsoft.com/office/drawing/2014/main" id="{F5216458-C0DC-4DA7-9E11-D6122C2BE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00120" y="4240429"/>
              <a:ext cx="552052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brk</a:t>
              </a:r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0D03DCEE-4D5D-474D-B273-F51B91F9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15945" y="4407116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32">
              <a:extLst>
                <a:ext uri="{FF2B5EF4-FFF2-40B4-BE49-F238E27FC236}">
                  <a16:creationId xmlns:a16="http://schemas.microsoft.com/office/drawing/2014/main" id="{A9EA6A47-1273-4984-91DA-0AD78F8EC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5528" y="6256343"/>
              <a:ext cx="1043672" cy="2991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0x400000</a:t>
              </a:r>
            </a:p>
          </p:txBody>
        </p:sp>
        <p:sp>
          <p:nvSpPr>
            <p:cNvPr id="66" name="Rectangle 34">
              <a:extLst>
                <a:ext uri="{FF2B5EF4-FFF2-40B4-BE49-F238E27FC236}">
                  <a16:creationId xmlns:a16="http://schemas.microsoft.com/office/drawing/2014/main" id="{A34C9A30-356D-41C0-A8B6-38A25A8CB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084449"/>
              <a:ext cx="2789238" cy="6699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Read/write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bss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7" name="Rectangle 35">
              <a:extLst>
                <a:ext uri="{FF2B5EF4-FFF2-40B4-BE49-F238E27FC236}">
                  <a16:creationId xmlns:a16="http://schemas.microsoft.com/office/drawing/2014/main" id="{F6E1B079-3169-48E3-B21E-9B83D7C1D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709924"/>
              <a:ext cx="2789238" cy="669925"/>
            </a:xfrm>
            <a:prstGeom prst="rect">
              <a:avLst/>
            </a:prstGeom>
            <a:solidFill>
              <a:srgbClr val="F6F5BD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Read-only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.init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text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rodata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8" name="AutoShape 36">
              <a:extLst>
                <a:ext uri="{FF2B5EF4-FFF2-40B4-BE49-F238E27FC236}">
                  <a16:creationId xmlns:a16="http://schemas.microsoft.com/office/drawing/2014/main" id="{A5118769-711D-4D83-971A-3B3ED1712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6582" y="5092916"/>
              <a:ext cx="76200" cy="1295400"/>
            </a:xfrm>
            <a:prstGeom prst="rightBrace">
              <a:avLst>
                <a:gd name="adj1" fmla="val 141667"/>
                <a:gd name="adj2" fmla="val 50000"/>
              </a:avLst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37">
              <a:extLst>
                <a:ext uri="{FF2B5EF4-FFF2-40B4-BE49-F238E27FC236}">
                  <a16:creationId xmlns:a16="http://schemas.microsoft.com/office/drawing/2014/main" id="{BDD0E81B-FCD2-476D-9F94-60248BFF3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982" y="5077041"/>
              <a:ext cx="1149459" cy="1300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Loaded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from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the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executable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file</a:t>
              </a:r>
            </a:p>
          </p:txBody>
        </p:sp>
        <p:sp>
          <p:nvSpPr>
            <p:cNvPr id="51" name="Rectangle 17">
              <a:extLst>
                <a:ext uri="{FF2B5EF4-FFF2-40B4-BE49-F238E27FC236}">
                  <a16:creationId xmlns:a16="http://schemas.microsoft.com/office/drawing/2014/main" id="{8D2750E6-4CB4-4B36-B725-F6B8B2E9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2" y="4417699"/>
              <a:ext cx="2789237" cy="669925"/>
            </a:xfrm>
            <a:prstGeom prst="rect">
              <a:avLst/>
            </a:prstGeom>
            <a:solidFill>
              <a:srgbClr val="D5F1C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Run-time heap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by 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4196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196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7150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44196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57150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196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4196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733800" y="1905000"/>
            <a:ext cx="2514600" cy="2743200"/>
            <a:chOff x="3733800" y="1905000"/>
            <a:chExt cx="2514600" cy="2743200"/>
          </a:xfrm>
        </p:grpSpPr>
        <p:sp>
          <p:nvSpPr>
            <p:cNvPr id="29697" name="Rectangle 1"/>
            <p:cNvSpPr>
              <a:spLocks noChangeArrowheads="1"/>
            </p:cNvSpPr>
            <p:nvPr/>
          </p:nvSpPr>
          <p:spPr bwMode="auto">
            <a:xfrm>
              <a:off x="45720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58674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45720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45720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45720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4572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4572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867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572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572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867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3733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4572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4572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50" name="Rectangle 30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69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21336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73" name="Rectangle 29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27432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800" dirty="0">
                <a:hlinkClick r:id="rId3"/>
              </a:rPr>
              <a:t>https://canvas.cmu.edu/courses/1221</a:t>
            </a:r>
            <a:endParaRPr lang="en-US" sz="2800" dirty="0"/>
          </a:p>
          <a:p>
            <a:endParaRPr lang="en-US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00AD8C-993B-410A-9128-8AFC0F8ECCE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00" t="8730" r="31667" b="8730"/>
          <a:stretch/>
        </p:blipFill>
        <p:spPr>
          <a:xfrm>
            <a:off x="5418083" y="609600"/>
            <a:ext cx="32766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7106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Boundary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/>
              <a:t>Internal fragmentation</a:t>
            </a:r>
          </a:p>
          <a:p>
            <a:endParaRPr lang="en-US" dirty="0"/>
          </a:p>
          <a:p>
            <a:r>
              <a:rPr lang="en-US" dirty="0"/>
              <a:t>Can it be optimized?</a:t>
            </a:r>
          </a:p>
          <a:p>
            <a:pPr lvl="1"/>
            <a:r>
              <a:rPr lang="en-US" dirty="0"/>
              <a:t>Which blocks need the footer tag?</a:t>
            </a:r>
          </a:p>
          <a:p>
            <a:pPr lvl="1"/>
            <a:r>
              <a:rPr lang="en-US" dirty="0"/>
              <a:t>What does that mean?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3F57139-4973-46EF-A295-D3149FB01D9D}"/>
              </a:ext>
            </a:extLst>
          </p:cNvPr>
          <p:cNvGrpSpPr/>
          <p:nvPr/>
        </p:nvGrpSpPr>
        <p:grpSpPr>
          <a:xfrm>
            <a:off x="6172200" y="1981200"/>
            <a:ext cx="1677987" cy="2042584"/>
            <a:chOff x="3109913" y="4275288"/>
            <a:chExt cx="1677987" cy="204258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47B472C-40D0-47BD-A8FD-125D39632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275288"/>
              <a:ext cx="1370013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9C049783-DB1F-4D16-B893-899494DCE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656288"/>
              <a:ext cx="1676400" cy="1285875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P</a:t>
              </a:r>
              <a:r>
                <a:rPr lang="en-GB" sz="1600" b="1" dirty="0">
                  <a:latin typeface="Calibri" pitchFamily="34" charset="0"/>
                </a:rPr>
                <a:t>ayload and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padding</a:t>
              </a: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C930DBF7-B355-470B-A8F1-628DEE31B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4275288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A8B5133E-3153-4C43-89E6-96984164B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913" y="5936872"/>
              <a:ext cx="1370012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8E78BD71-016E-4E92-8921-292A900FF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5936872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Boundary Tag for Allocated Blocks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90600" y="33407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42404" y="267100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90600" y="3721779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25775" y="3363435"/>
            <a:ext cx="2931550" cy="2024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1: Previous block is allocated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0: Previous block is free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362200" y="33407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1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990600" y="5004479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 rot="16200000">
            <a:off x="1714502" y="228290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399213" y="3306385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6400801" y="3692603"/>
            <a:ext cx="1676400" cy="1616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Unallocated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772401" y="3306385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399214" y="53092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7769226" y="53092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855231" y="263764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17" name="AutoShape 8"/>
          <p:cNvSpPr>
            <a:spLocks/>
          </p:cNvSpPr>
          <p:nvPr/>
        </p:nvSpPr>
        <p:spPr bwMode="auto">
          <a:xfrm rot="16200000">
            <a:off x="7127329" y="224954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219201" y="5906869"/>
            <a:ext cx="1082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Allocated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29844" y="5830669"/>
            <a:ext cx="700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Free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8442325" cy="897985"/>
          </a:xfrm>
        </p:spPr>
        <p:txBody>
          <a:bodyPr/>
          <a:lstStyle/>
          <a:p>
            <a:r>
              <a:rPr lang="en-US" dirty="0"/>
              <a:t>Boundary tag needed only for free blocks</a:t>
            </a:r>
          </a:p>
          <a:p>
            <a:r>
              <a:rPr lang="en-US" dirty="0"/>
              <a:t>When sizes are multiples of 4 or more, have 2+ spare bits</a:t>
            </a:r>
          </a:p>
        </p:txBody>
      </p:sp>
    </p:spTree>
    <p:extLst>
      <p:ext uri="{BB962C8B-B14F-4D97-AF65-F5344CB8AC3E}">
        <p14:creationId xmlns:p14="http://schemas.microsoft.com/office/powerpoint/2010/main" val="34757449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743200" y="22098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537180" y="656693"/>
            <a:ext cx="8534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</a:t>
            </a:r>
            <a:br>
              <a:rPr lang="en-GB" dirty="0"/>
            </a:br>
            <a:r>
              <a:rPr lang="en-GB" dirty="0"/>
              <a:t>(Case 1)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743200" y="191824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0386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27432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2743200" y="3132123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2743200" y="2829964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40386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27432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2745828" y="4054344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735189" y="375218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4030589" y="3744262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7432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572000" y="1905000"/>
            <a:ext cx="2514600" cy="2743885"/>
            <a:chOff x="4572000" y="1905000"/>
            <a:chExt cx="2514600" cy="2743885"/>
          </a:xfrm>
        </p:grpSpPr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5410200" y="2205682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5410200" y="1912883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6705600" y="192453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54102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62484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54102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67056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54102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54102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54102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67056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54102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5410200" y="4039285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5410200" y="3753677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6705600" y="374435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54102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45720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953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931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</p:spTree>
    <p:extLst>
      <p:ext uri="{BB962C8B-B14F-4D97-AF65-F5344CB8AC3E}">
        <p14:creationId xmlns:p14="http://schemas.microsoft.com/office/powerpoint/2010/main" val="6640429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58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2)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2514600" y="2235036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495800" y="1905000"/>
            <a:ext cx="2514600" cy="2743200"/>
            <a:chOff x="4495800" y="1905000"/>
            <a:chExt cx="2514600" cy="2743200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5334000" y="2219394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5334000" y="1924844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6629400" y="192550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5334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334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6629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5334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334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6629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4495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5334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5334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2954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429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407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D6F408B-09D8-4F4F-8A1C-7B5D6C9A673D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04040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90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5908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25908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8862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5908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8862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590800" y="3124200"/>
            <a:ext cx="1676400" cy="588579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25908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590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886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2590800" y="40386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2590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5257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6553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5257800" y="22098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52578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52578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65532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5257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6553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5257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44196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5257800" y="19050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3)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716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191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169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5266997" y="4038600"/>
            <a:ext cx="1667203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192E3F-5DFB-4F1D-A433-3BBC743F2A14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71550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  <p:bldP spid="30745" grpId="0" animBg="1"/>
      <p:bldP spid="30746" grpId="0" animBg="1"/>
      <p:bldP spid="30748" grpId="0" animBg="1"/>
      <p:bldP spid="30749" grpId="0" animBg="1"/>
      <p:bldP spid="30750" grpId="0" animBg="1"/>
      <p:bldP spid="30751" grpId="0" animBg="1"/>
      <p:bldP spid="30752" grpId="0" animBg="1"/>
      <p:bldP spid="30757" grpId="0" animBg="1"/>
      <p:bldP spid="30758" grpId="0" animBg="1"/>
      <p:bldP spid="30759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/>
              <a:t>Allocator maintains heap as collection of variable sized </a:t>
            </a:r>
            <a:r>
              <a:rPr lang="en-US" i="1" dirty="0">
                <a:solidFill>
                  <a:srgbClr val="990000"/>
                </a:solidFill>
              </a:rPr>
              <a:t>blocks</a:t>
            </a:r>
            <a:r>
              <a:rPr lang="en-US" dirty="0">
                <a:solidFill>
                  <a:srgbClr val="000000"/>
                </a:solidFill>
              </a:rPr>
              <a:t>, which are either </a:t>
            </a:r>
            <a:r>
              <a:rPr lang="en-US" i="1" dirty="0">
                <a:solidFill>
                  <a:srgbClr val="990000"/>
                </a:solidFill>
              </a:rPr>
              <a:t>allocated</a:t>
            </a:r>
            <a:r>
              <a:rPr lang="en-US" dirty="0">
                <a:solidFill>
                  <a:srgbClr val="000000"/>
                </a:solidFill>
              </a:rPr>
              <a:t> or </a:t>
            </a:r>
            <a:r>
              <a:rPr lang="en-US" i="1" dirty="0">
                <a:solidFill>
                  <a:srgbClr val="990000"/>
                </a:solidFill>
              </a:rPr>
              <a:t>free</a:t>
            </a:r>
          </a:p>
          <a:p>
            <a:r>
              <a:rPr lang="en-US" dirty="0"/>
              <a:t>Types of allocators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Explicit allocator</a:t>
            </a:r>
            <a:r>
              <a:rPr lang="en-US" b="1" dirty="0"/>
              <a:t>:  </a:t>
            </a:r>
            <a:r>
              <a:rPr lang="en-US" dirty="0"/>
              <a:t>application allocates and frees space </a:t>
            </a:r>
          </a:p>
          <a:p>
            <a:pPr lvl="2"/>
            <a:r>
              <a:rPr lang="en-US" dirty="0"/>
              <a:t>E.g.,  </a:t>
            </a:r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free</a:t>
            </a:r>
            <a:r>
              <a:rPr lang="en-US" dirty="0"/>
              <a:t> in C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Implicit allocator:</a:t>
            </a:r>
            <a:r>
              <a:rPr lang="en-US" dirty="0"/>
              <a:t> application allocates, but does not free space</a:t>
            </a:r>
          </a:p>
          <a:p>
            <a:pPr lvl="2"/>
            <a:r>
              <a:rPr lang="en-US" dirty="0"/>
              <a:t>E.g.,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and garbage collection in Java</a:t>
            </a:r>
          </a:p>
          <a:p>
            <a:endParaRPr lang="en-US" dirty="0"/>
          </a:p>
          <a:p>
            <a:r>
              <a:rPr lang="en-US" dirty="0"/>
              <a:t>Will discuss simple explicit memory allocation today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4)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55572" y="202174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03141" y="283205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00939" y="391936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8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0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1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4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5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2525110" y="2514600"/>
            <a:ext cx="128489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810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255516" y="1907108"/>
            <a:ext cx="2514600" cy="2743200"/>
            <a:chOff x="4255516" y="1907108"/>
            <a:chExt cx="2514600" cy="2743200"/>
          </a:xfrm>
        </p:grpSpPr>
        <p:grpSp>
          <p:nvGrpSpPr>
            <p:cNvPr id="2" name="Group 1"/>
            <p:cNvGrpSpPr/>
            <p:nvPr/>
          </p:nvGrpSpPr>
          <p:grpSpPr>
            <a:xfrm>
              <a:off x="4255516" y="1907108"/>
              <a:ext cx="2514600" cy="2743200"/>
              <a:chOff x="3581400" y="1905000"/>
              <a:chExt cx="2514600" cy="2743200"/>
            </a:xfrm>
          </p:grpSpPr>
          <p:sp>
            <p:nvSpPr>
              <p:cNvPr id="31768" name="Rectangle 24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0" name="Rectangle 26"/>
              <p:cNvSpPr>
                <a:spLocks noChangeArrowheads="1"/>
              </p:cNvSpPr>
              <p:nvPr/>
            </p:nvSpPr>
            <p:spPr bwMode="auto">
              <a:xfrm>
                <a:off x="4419600" y="2209800"/>
                <a:ext cx="1676400" cy="2133600"/>
              </a:xfrm>
              <a:prstGeom prst="rect">
                <a:avLst/>
              </a:prstGeom>
              <a:solidFill>
                <a:schemeClr val="bg1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1" name="Rectangle 27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676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2" name="Rectangle 28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3" name="Rectangle 29"/>
              <p:cNvSpPr>
                <a:spLocks noChangeArrowheads="1"/>
              </p:cNvSpPr>
              <p:nvPr/>
            </p:nvSpPr>
            <p:spPr bwMode="auto">
              <a:xfrm>
                <a:off x="5715000" y="4343400"/>
                <a:ext cx="3810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600" b="1" dirty="0">
                  <a:latin typeface="Calibri" pitchFamily="34" charset="0"/>
                </a:endParaRPr>
              </a:p>
            </p:txBody>
          </p:sp>
          <p:sp>
            <p:nvSpPr>
              <p:cNvPr id="31774" name="Line 30"/>
              <p:cNvSpPr>
                <a:spLocks noChangeShapeType="1"/>
              </p:cNvSpPr>
              <p:nvPr/>
            </p:nvSpPr>
            <p:spPr bwMode="auto">
              <a:xfrm>
                <a:off x="3581400" y="3276600"/>
                <a:ext cx="609600" cy="1588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5" name="Rectangle 31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676400" cy="27432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6385034" y="1907108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6385034" y="4342880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5F9A8C06-F363-4FD3-8696-FBFF22FDB6C2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81555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49469" y="381000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68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by deferring coalescing until needed. Examples:</a:t>
            </a:r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as you scan the free list for </a:t>
            </a:r>
            <a:r>
              <a:rPr lang="en-GB" b="1" dirty="0" err="1">
                <a:latin typeface="Courier New" pitchFamily="49" charset="0"/>
              </a:rPr>
              <a:t>malloc</a:t>
            </a:r>
            <a:endParaRPr lang="en-GB" b="1" dirty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when the amount of external fragmentation reaches some threshold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usage: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depend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 </a:t>
            </a:r>
            <a:r>
              <a:rPr lang="en-GB" dirty="0">
                <a:latin typeface="Courier New" pitchFamily="49" charset="0"/>
              </a:rPr>
              <a:t>malloc/free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22CFE3-1225-453A-86ED-468CBEA90B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219200"/>
            <a:ext cx="2285659" cy="278019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25AAB5-5724-4C82-B8C3-47C609C682AB}"/>
              </a:ext>
            </a:extLst>
          </p:cNvPr>
          <p:cNvSpPr txBox="1"/>
          <p:nvPr/>
        </p:nvSpPr>
        <p:spPr>
          <a:xfrm>
            <a:off x="6172200" y="2609296"/>
            <a:ext cx="1329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This Lecture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Successful: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bytes</a:t>
            </a:r>
            <a:br>
              <a:rPr lang="en-GB" dirty="0"/>
            </a:br>
            <a:r>
              <a:rPr lang="en-GB" dirty="0"/>
              <a:t>aligned to a 16-byte boundary (on x86-64)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Unsuccessful: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r>
              <a:rPr lang="en-GB" b="1" dirty="0">
                <a:latin typeface="Courier New"/>
                <a:cs typeface="Courier New"/>
              </a:rPr>
              <a:t> </a:t>
            </a:r>
            <a:r>
              <a:rPr lang="en-GB" dirty="0">
                <a:latin typeface="+mn-lt"/>
                <a:cs typeface="Courier New"/>
              </a:rPr>
              <a:t>to</a:t>
            </a:r>
            <a:r>
              <a:rPr lang="en-GB" b="1" dirty="0">
                <a:latin typeface="Courier New"/>
                <a:cs typeface="Courier New"/>
              </a:rPr>
              <a:t> </a:t>
            </a:r>
            <a:r>
              <a:rPr lang="en-GB" dirty="0">
                <a:latin typeface="+mn-lt"/>
                <a:cs typeface="Courier New"/>
              </a:rPr>
              <a:t>ENOMEM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/>
              <a:t>or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+mn-lt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calloc</a:t>
            </a:r>
            <a:r>
              <a:rPr lang="en-GB" b="1" dirty="0"/>
              <a:t>:</a:t>
            </a:r>
            <a:r>
              <a:rPr lang="en-GB" dirty="0"/>
              <a:t> Version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that initializes allocated block to zero.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realloc</a:t>
            </a:r>
            <a:r>
              <a:rPr lang="en-GB" b="1" dirty="0">
                <a:latin typeface="Courier New"/>
                <a:cs typeface="Courier New"/>
              </a:rPr>
              <a:t>:</a:t>
            </a:r>
            <a:r>
              <a:rPr lang="en-GB" dirty="0"/>
              <a:t> Changes the size of a previously allocated block.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sbrk</a:t>
            </a:r>
            <a:r>
              <a:rPr lang="en-GB" b="1" dirty="0"/>
              <a:t>:</a:t>
            </a:r>
            <a:r>
              <a:rPr lang="en-GB" dirty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0772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r-FR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block of n </a:t>
            </a:r>
            <a:r>
              <a:rPr lang="fr-FR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ints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 = 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* </a:t>
            </a:r>
            <a:r>
              <a:rPr lang="en-US" sz="1600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(p == </a:t>
            </a:r>
            <a:r>
              <a:rPr lang="en-US" sz="1600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perror(</a:t>
            </a:r>
            <a:r>
              <a:rPr lang="fi-FI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"malloc</a:t>
            </a:r>
            <a:r>
              <a:rPr lang="fi-FI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(i=0; i&lt;n;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p[i] = i;</a:t>
            </a:r>
          </a:p>
          <a:p>
            <a:endParaRPr lang="da-DK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da-DK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Return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the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da-DK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free(p);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GB" dirty="0"/>
              <a:t>Simplifying Assumptions Made in This Lecture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Memory is word addressed.</a:t>
            </a:r>
          </a:p>
          <a:p>
            <a:r>
              <a:rPr lang="en-GB" dirty="0"/>
              <a:t>Words are </a:t>
            </a:r>
            <a:r>
              <a:rPr lang="en-GB" dirty="0" err="1"/>
              <a:t>int</a:t>
            </a:r>
            <a:r>
              <a:rPr lang="en-GB" dirty="0"/>
              <a:t>-sized.</a:t>
            </a:r>
          </a:p>
          <a:p>
            <a:r>
              <a:rPr lang="en-GB" dirty="0"/>
              <a:t>Allocations are double-word aligned.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4572000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130307" y="4572000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(2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484580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522680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4845801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5226801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3766318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575400" y="4067718"/>
            <a:ext cx="180842" cy="583882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Example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76831" y="1582738"/>
            <a:ext cx="2663206" cy="354906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malloc(4*SIZ)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176831" y="2464826"/>
            <a:ext cx="2663206" cy="3549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malloc(5*SIZ)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176831" y="3365128"/>
            <a:ext cx="2663206" cy="354906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malloc(6*SIZ)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176831" y="5128926"/>
            <a:ext cx="2663206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malloc(2*SIZ)</a:t>
            </a:r>
          </a:p>
        </p:txBody>
      </p:sp>
      <p:sp>
        <p:nvSpPr>
          <p:cNvPr id="99" name="Text Box 19"/>
          <p:cNvSpPr txBox="1">
            <a:spLocks noChangeArrowheads="1"/>
          </p:cNvSpPr>
          <p:nvPr/>
        </p:nvSpPr>
        <p:spPr bwMode="auto">
          <a:xfrm>
            <a:off x="5278437" y="500547"/>
            <a:ext cx="3352498" cy="354906"/>
          </a:xfrm>
          <a:prstGeom prst="rect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#define SIZ </a:t>
            </a:r>
            <a:r>
              <a:rPr lang="en-GB" sz="1800" b="1" dirty="0" err="1">
                <a:latin typeface="Courier New" pitchFamily="49" charset="0"/>
              </a:rPr>
              <a:t>sizeof</a:t>
            </a:r>
            <a:r>
              <a:rPr lang="en-GB" sz="1800" b="1" dirty="0">
                <a:latin typeface="Courier New" pitchFamily="49" charset="0"/>
              </a:rPr>
              <a:t>(</a:t>
            </a:r>
            <a:r>
              <a:rPr lang="en-GB" sz="1800" b="1" dirty="0" err="1">
                <a:latin typeface="Courier New" pitchFamily="49" charset="0"/>
              </a:rPr>
              <a:t>int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92437" y="1614488"/>
            <a:ext cx="5486400" cy="304800"/>
            <a:chOff x="2992437" y="1614488"/>
            <a:chExt cx="5486400" cy="304800"/>
          </a:xfrm>
        </p:grpSpPr>
        <p:grpSp>
          <p:nvGrpSpPr>
            <p:cNvPr id="98" name="Group 9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11266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1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2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3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4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5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6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8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992437" y="2501901"/>
            <a:ext cx="5486400" cy="304800"/>
            <a:chOff x="2992437" y="2501901"/>
            <a:chExt cx="54864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992437" y="3389313"/>
            <a:ext cx="5486400" cy="304800"/>
            <a:chOff x="2992437" y="3389313"/>
            <a:chExt cx="54864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992437" y="4272080"/>
            <a:ext cx="5486400" cy="309446"/>
            <a:chOff x="2992437" y="4272080"/>
            <a:chExt cx="5486400" cy="309446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9"/>
            <p:cNvSpPr>
              <a:spLocks noChangeArrowheads="1"/>
            </p:cNvSpPr>
            <p:nvPr/>
          </p:nvSpPr>
          <p:spPr bwMode="auto">
            <a:xfrm>
              <a:off x="8174037" y="427208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92437" y="5164138"/>
            <a:ext cx="5486400" cy="304800"/>
            <a:chOff x="2992437" y="5164138"/>
            <a:chExt cx="54864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9"/>
            <p:cNvSpPr>
              <a:spLocks noChangeArrowheads="1"/>
            </p:cNvSpPr>
            <p:nvPr/>
          </p:nvSpPr>
          <p:spPr bwMode="auto">
            <a:xfrm>
              <a:off x="8174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Applications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request must be to a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>
                <a:cs typeface="Courier New"/>
              </a:rPr>
              <a:t>’d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 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Explicit Allocators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1" dirty="0">
                <a:cs typeface="Courier New"/>
              </a:rPr>
              <a:t> </a:t>
            </a:r>
            <a:r>
              <a:rPr lang="en-GB" dirty="0"/>
              <a:t>requests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16-byte (x86-64) alignment on Linux boxes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allowed.  </a:t>
            </a:r>
            <a:r>
              <a:rPr lang="en-GB" i="1" dirty="0"/>
              <a:t>Why not?</a:t>
            </a:r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15618</TotalTime>
  <Words>2636</Words>
  <Application>Microsoft Office PowerPoint</Application>
  <PresentationFormat>On-screen Show (4:3)</PresentationFormat>
  <Paragraphs>738</Paragraphs>
  <Slides>42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2" baseType="lpstr">
      <vt:lpstr>ＭＳ Ｐゴシック</vt:lpstr>
      <vt:lpstr>Arial</vt:lpstr>
      <vt:lpstr>Arial Narrow</vt:lpstr>
      <vt:lpstr>Calibri</vt:lpstr>
      <vt:lpstr>Courier New</vt:lpstr>
      <vt:lpstr>msgothic</vt:lpstr>
      <vt:lpstr>Times New Roman</vt:lpstr>
      <vt:lpstr>Wingdings</vt:lpstr>
      <vt:lpstr>Wingdings 2</vt:lpstr>
      <vt:lpstr>template2007</vt:lpstr>
      <vt:lpstr>Dynamic Memory Allocation:  Basic Concepts  15-213/18-213/15-513: Introduction to Computer Systems  19th Lecture, October 31, 2017</vt:lpstr>
      <vt:lpstr>Today</vt:lpstr>
      <vt:lpstr>Dynamic Memory Allocation </vt:lpstr>
      <vt:lpstr>Dynamic Memory Allocation</vt:lpstr>
      <vt:lpstr>The malloc Package</vt:lpstr>
      <vt:lpstr>malloc Example</vt:lpstr>
      <vt:lpstr>Simplifying Assumptions Made in This Lecture</vt:lpstr>
      <vt:lpstr>Allocation Example</vt:lpstr>
      <vt:lpstr>Constraints</vt:lpstr>
      <vt:lpstr>Performance Goal: Throughput</vt:lpstr>
      <vt:lpstr>Performance Goal: Peak Memory Utilization</vt:lpstr>
      <vt:lpstr>Fragmentation</vt:lpstr>
      <vt:lpstr>Internal Fragmentation</vt:lpstr>
      <vt:lpstr>External Fragmentation</vt:lpstr>
      <vt:lpstr>Implementation Issues</vt:lpstr>
      <vt:lpstr>Knowing How Much to Free</vt:lpstr>
      <vt:lpstr>Keeping Track of Free Blocks</vt:lpstr>
      <vt:lpstr>Today</vt:lpstr>
      <vt:lpstr>Method 1: Implicit Free List</vt:lpstr>
      <vt:lpstr>Detailed Implicit Free List Example</vt:lpstr>
      <vt:lpstr>Implicit List: Finding a Free Block</vt:lpstr>
      <vt:lpstr>Implicit List: Allocating in Free Block</vt:lpstr>
      <vt:lpstr>Implicit List: Allocating in Free Block</vt:lpstr>
      <vt:lpstr>Implicit List: Allocating in Free Block</vt:lpstr>
      <vt:lpstr>Implicit List: Allocating in Free Block</vt:lpstr>
      <vt:lpstr>Implicit List: Freeing a Block</vt:lpstr>
      <vt:lpstr>Implicit List: Coalescing</vt:lpstr>
      <vt:lpstr>Implicit List: Bidirectional Coalescing 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Quiz Time!</vt:lpstr>
      <vt:lpstr>Disadvantages of Boundary Tags</vt:lpstr>
      <vt:lpstr>No Boundary Tag for Allocated Blocks</vt:lpstr>
      <vt:lpstr>No Boundary Tag for Allocated Blocks (Case 1)</vt:lpstr>
      <vt:lpstr>No Boundary Tag for Allocated Blocks (Case 2)</vt:lpstr>
      <vt:lpstr>No Boundary Tag for Allocated Blocks (Case 3)</vt:lpstr>
      <vt:lpstr>No Boundary Tag for Allocated Blocks (Case 4)</vt:lpstr>
      <vt:lpstr>Summary of Key Allocator Policies</vt:lpstr>
      <vt:lpstr>Implicit Lists: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723</cp:revision>
  <cp:lastPrinted>1999-09-20T15:19:18Z</cp:lastPrinted>
  <dcterms:created xsi:type="dcterms:W3CDTF">2012-10-29T21:36:53Z</dcterms:created>
  <dcterms:modified xsi:type="dcterms:W3CDTF">2017-10-31T17:20:26Z</dcterms:modified>
</cp:coreProperties>
</file>