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1475" r:id="rId2"/>
    <p:sldId id="542" r:id="rId3"/>
    <p:sldId id="1460" r:id="rId4"/>
    <p:sldId id="1471" r:id="rId5"/>
    <p:sldId id="1462" r:id="rId6"/>
    <p:sldId id="1463" r:id="rId7"/>
    <p:sldId id="1450" r:id="rId8"/>
    <p:sldId id="1437" r:id="rId9"/>
    <p:sldId id="1438" r:id="rId10"/>
    <p:sldId id="1440" r:id="rId11"/>
    <p:sldId id="1439" r:id="rId12"/>
    <p:sldId id="1441" r:id="rId13"/>
    <p:sldId id="1467" r:id="rId14"/>
    <p:sldId id="1444" r:id="rId15"/>
    <p:sldId id="1470" r:id="rId16"/>
    <p:sldId id="1448" r:id="rId17"/>
    <p:sldId id="1400" r:id="rId18"/>
    <p:sldId id="1401" r:id="rId19"/>
    <p:sldId id="1452" r:id="rId20"/>
    <p:sldId id="1453" r:id="rId21"/>
    <p:sldId id="1404" r:id="rId22"/>
    <p:sldId id="1396" r:id="rId23"/>
    <p:sldId id="1405" r:id="rId24"/>
    <p:sldId id="1406" r:id="rId25"/>
    <p:sldId id="1407" r:id="rId26"/>
    <p:sldId id="1476" r:id="rId27"/>
    <p:sldId id="1449" r:id="rId28"/>
    <p:sldId id="1426" r:id="rId29"/>
    <p:sldId id="1459" r:id="rId30"/>
    <p:sldId id="1434" r:id="rId31"/>
    <p:sldId id="1435" r:id="rId32"/>
    <p:sldId id="1445" r:id="rId33"/>
    <p:sldId id="1446" r:id="rId34"/>
    <p:sldId id="1431" r:id="rId35"/>
    <p:sldId id="1430" r:id="rId36"/>
    <p:sldId id="1472" r:id="rId37"/>
    <p:sldId id="1428" r:id="rId38"/>
    <p:sldId id="1427" r:id="rId39"/>
    <p:sldId id="1429" r:id="rId40"/>
    <p:sldId id="1473" r:id="rId41"/>
    <p:sldId id="1474" r:id="rId42"/>
  </p:sldIdLst>
  <p:sldSz cx="9144000" cy="6858000" type="screen4x3"/>
  <p:notesSz cx="7302500" cy="9586913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F7F7F"/>
    <a:srgbClr val="F6D2D2"/>
    <a:srgbClr val="DEDFF5"/>
    <a:srgbClr val="F5F5F5"/>
    <a:srgbClr val="FFFFFF"/>
    <a:srgbClr val="DBF2DA"/>
    <a:srgbClr val="EBEBEB"/>
    <a:srgbClr val="990000"/>
    <a:srgbClr val="F6F5BD"/>
    <a:srgbClr val="D5F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0" autoAdjust="0"/>
    <p:restoredTop sz="94649" autoAdjust="0"/>
  </p:normalViewPr>
  <p:slideViewPr>
    <p:cSldViewPr snapToObjects="1">
      <p:cViewPr varScale="1">
        <p:scale>
          <a:sx n="192" d="100"/>
          <a:sy n="192" d="100"/>
        </p:scale>
        <p:origin x="536" y="176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3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cs.cmu.edu/~213/oldexams/exam2b-s11.pdf" TargetMode="External"/><Relationship Id="rId5" Type="http://schemas.openxmlformats.org/officeDocument/2006/relationships/hyperlink" Target="http://www.cs.cmu.edu/~213/oldexams/exam2b-s11-sol.txt" TargetMode="Externa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anvas.cmu.edu/courses/1221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05000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block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11325" y="1629578"/>
            <a:ext cx="6343233" cy="1496210"/>
            <a:chOff x="1711325" y="1629578"/>
            <a:chExt cx="6343233" cy="149621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0110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1001</a:t>
              </a:r>
              <a:r>
                <a:rPr lang="en-US" sz="1800" dirty="0">
                  <a:latin typeface="Calibri" pitchFamily="34" charset="0"/>
                </a:rPr>
                <a:t>] = P[0x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B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6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9</a:t>
              </a:r>
              <a:r>
                <a:rPr lang="en-US" sz="1800" dirty="0">
                  <a:latin typeface="Calibri" pitchFamily="34" charset="0"/>
                </a:rPr>
                <a:t>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/>
            <p:nvPr/>
          </p:nvCxnSpPr>
          <p:spPr bwMode="auto">
            <a:xfrm flipV="1">
              <a:off x="3660777" y="2209800"/>
              <a:ext cx="1506537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/>
            <p:nvPr/>
          </p:nvCxnSpPr>
          <p:spPr bwMode="auto">
            <a:xfrm flipV="1">
              <a:off x="5610229" y="2209801"/>
              <a:ext cx="44447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724400" y="2209800"/>
              <a:ext cx="442914" cy="0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6" name="Straight Connector 295"/>
            <p:cNvCxnSpPr/>
            <p:nvPr/>
          </p:nvCxnSpPr>
          <p:spPr bwMode="auto">
            <a:xfrm>
              <a:off x="5654676" y="2209800"/>
              <a:ext cx="442915" cy="0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 bwMode="auto">
            <a:xfrm>
              <a:off x="5167314" y="2209800"/>
              <a:ext cx="487362" cy="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1" name="Group 460"/>
          <p:cNvGrpSpPr/>
          <p:nvPr/>
        </p:nvGrpSpPr>
        <p:grpSpPr>
          <a:xfrm>
            <a:off x="152400" y="407670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437090" y="4106244"/>
            <a:ext cx="34336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grpSp>
        <p:nvGrpSpPr>
          <p:cNvPr id="749" name="Group 748"/>
          <p:cNvGrpSpPr/>
          <p:nvPr/>
        </p:nvGrpSpPr>
        <p:grpSpPr>
          <a:xfrm>
            <a:off x="646904" y="4609436"/>
            <a:ext cx="8154989" cy="1627189"/>
            <a:chOff x="2211252" y="149729"/>
            <a:chExt cx="8154989" cy="1627189"/>
          </a:xfrm>
        </p:grpSpPr>
        <p:sp>
          <p:nvSpPr>
            <p:cNvPr id="750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1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52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753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4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755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756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7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758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759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60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61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762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763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64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65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766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67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68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769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70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71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772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73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74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775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776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77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78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779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80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81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782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83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84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785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86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787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788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789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90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791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792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93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94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795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96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797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798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99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800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801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802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803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804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805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806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807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808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809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810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811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812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813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814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815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816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833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37090" y="4106244"/>
            <a:ext cx="8478310" cy="229455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924149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916211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489808" y="3437965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376640" y="1367323"/>
            <a:ext cx="8307387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0" y="1143000"/>
            <a:ext cx="9144000" cy="2819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5564717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5556250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25204" y="4516438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4987395" y="4512734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071687" y="4516438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173133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374773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80467" y="5992801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850466" y="5992801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76200" y="1192911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88105" y="119635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587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588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589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590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91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2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93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594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95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96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97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98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9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600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601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602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603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604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605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606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607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608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609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610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611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612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613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614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615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16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17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18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19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620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621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622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623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624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625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26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627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628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629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30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31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32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33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634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635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6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637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638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639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640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641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642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643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44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45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46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47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48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49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50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51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66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69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70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71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72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673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674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675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676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677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678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679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680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681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682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683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684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685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686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687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688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689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90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91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92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93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694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695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696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97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98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699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00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01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702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703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704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705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706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707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08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709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710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11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12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13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714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15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716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717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718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719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720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721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22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723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724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725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726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727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728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729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730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731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732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746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6" name="Group 835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837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838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839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840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841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842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843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844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845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846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847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848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849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850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851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852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853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854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855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856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857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858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859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860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861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862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863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864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865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866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867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868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869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870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871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872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873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874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875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876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877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878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879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880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881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882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883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884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885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886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887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888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889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890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891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892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893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894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895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896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897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898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899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00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01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02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03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20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23" grpId="0" animBg="1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  <p:bldP spid="241" grpId="0"/>
      <p:bldP spid="242" grpId="0"/>
      <p:bldP spid="243" grpId="0"/>
      <p:bldP spid="244" grpId="0"/>
      <p:bldP spid="2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0467" y="5992801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0466" y="5992801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88105" y="119635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38041" grpId="0"/>
      <p:bldP spid="38042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57018" y="1197678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j-lt"/>
                  <a:cs typeface="Courier New" panose="02070309020205020404" pitchFamily="49" charset="0"/>
                </a:rPr>
                <a:t>TLB</a:t>
              </a:r>
              <a:r>
                <a:rPr lang="en-US" sz="1800" dirty="0" smtClean="0">
                  <a:latin typeface="+mj-lt"/>
                  <a:cs typeface="Courier New" panose="02070309020205020404" pitchFamily="49" charset="0"/>
                </a:rPr>
                <a:t>I </a:t>
              </a:r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j-lt"/>
                  <a:cs typeface="Courier New" panose="02070309020205020404" pitchFamily="49" charset="0"/>
                </a:rPr>
                <a:t>TLB</a:t>
              </a:r>
              <a:r>
                <a:rPr lang="en-US" sz="1800" dirty="0" smtClean="0">
                  <a:latin typeface="+mj-lt"/>
                  <a:cs typeface="Courier New" panose="02070309020205020404" pitchFamily="49" charset="0"/>
                </a:rPr>
                <a:t>T </a:t>
              </a:r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10668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81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812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86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438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438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9718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5052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91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6576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810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9718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1242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860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524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3116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6261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9055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975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50403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50403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7623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7592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833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3498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770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6131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1750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2098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2098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832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954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10668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816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6434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2672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5052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505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657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810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91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2451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60213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20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159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6002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502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7150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908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10668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8067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908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9050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4478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20574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812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4478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864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86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5293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6324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2546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60309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2546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6213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9007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2498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2117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4290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1195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2687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2608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2703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6261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6276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6276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Virtual Memory: Systems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/>
              <a:t>15-213: Introduction to Computer Systems	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2000" b="0" dirty="0"/>
              <a:t>18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</a:t>
            </a:r>
            <a:r>
              <a:rPr lang="en-US" sz="2000" b="0" dirty="0" smtClean="0"/>
              <a:t>26, 2017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r>
              <a:rPr lang="en-US" b="1" dirty="0"/>
              <a:t>Instructor:</a:t>
            </a:r>
            <a:r>
              <a:rPr lang="en-US" dirty="0"/>
              <a:t> </a:t>
            </a:r>
          </a:p>
          <a:p>
            <a:r>
              <a:rPr lang="en-US" dirty="0" smtClean="0"/>
              <a:t>Randy Bryant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next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canvas.cmu.edu/courses/1221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51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248400" y="2097772"/>
            <a:ext cx="2651125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</a:t>
            </a:r>
            <a:r>
              <a:rPr lang="en-US" kern="0" dirty="0" smtClean="0">
                <a:latin typeface="Calibri" pitchFamily="34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More Shareable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places to identify shareable pages</a:t>
            </a:r>
          </a:p>
          <a:p>
            <a:pPr lvl="1"/>
            <a:r>
              <a:rPr lang="en-US" dirty="0" smtClean="0"/>
              <a:t>Child create via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 smtClean="0"/>
              <a:t>Processes loading the same binary file</a:t>
            </a:r>
          </a:p>
          <a:p>
            <a:pPr lvl="2"/>
            <a:r>
              <a:rPr lang="en-US" dirty="0" smtClean="0"/>
              <a:t>E.g., bash or python interpreters, web browsers, ...</a:t>
            </a:r>
          </a:p>
          <a:p>
            <a:pPr lvl="1"/>
            <a:r>
              <a:rPr lang="en-US" dirty="0" smtClean="0"/>
              <a:t>Processes loading the same library file</a:t>
            </a:r>
          </a:p>
          <a:p>
            <a:r>
              <a:rPr lang="en-US" dirty="0" smtClean="0"/>
              <a:t>What about others?</a:t>
            </a:r>
          </a:p>
          <a:p>
            <a:pPr lvl="1"/>
            <a:r>
              <a:rPr lang="en-US" dirty="0" smtClean="0"/>
              <a:t>Kernel Same-Page Merging</a:t>
            </a:r>
          </a:p>
          <a:p>
            <a:pPr lvl="1"/>
            <a:r>
              <a:rPr lang="en-US" dirty="0" smtClean="0"/>
              <a:t>OS scans through all of physical memory, looking for duplicate pages</a:t>
            </a:r>
          </a:p>
          <a:p>
            <a:pPr lvl="1"/>
            <a:r>
              <a:rPr lang="en-US" dirty="0" smtClean="0"/>
              <a:t>When found, merge into single copy, marked as copy-on-write</a:t>
            </a:r>
          </a:p>
          <a:p>
            <a:pPr lvl="1"/>
            <a:r>
              <a:rPr lang="en-US" dirty="0" smtClean="0"/>
              <a:t>Implemented in Linux kernel in 2009</a:t>
            </a:r>
          </a:p>
          <a:p>
            <a:pPr lvl="1"/>
            <a:r>
              <a:rPr lang="en-US" dirty="0" smtClean="0"/>
              <a:t>Limited to pages marked as likely candidates</a:t>
            </a:r>
          </a:p>
          <a:p>
            <a:pPr lvl="1"/>
            <a:r>
              <a:rPr lang="en-US" dirty="0" smtClean="0"/>
              <a:t>Especially useful when processor running many virtual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</a:t>
            </a:r>
            <a:r>
              <a:rPr lang="en-GB" kern="0" dirty="0" smtClean="0">
                <a:latin typeface="Calibri" pitchFamily="34" charset="0"/>
              </a:rPr>
              <a:t>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 smtClean="0">
                <a:latin typeface="Calibri" pitchFamily="34" charset="0"/>
              </a:rPr>
              <a:t>This </a:t>
            </a:r>
            <a:r>
              <a:rPr lang="en-GB" kern="0" dirty="0">
                <a:latin typeface="Calibri" pitchFamily="34" charset="0"/>
              </a:rPr>
              <a:t>c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de-DE" sz="140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 flipH="1">
            <a:off x="1404158" y="2552424"/>
            <a:ext cx="87086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404158" y="4048125"/>
            <a:ext cx="7294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Uses of </a:t>
            </a:r>
            <a:r>
              <a:rPr lang="en-US" dirty="0" err="1" smtClean="0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big files</a:t>
            </a:r>
          </a:p>
          <a:p>
            <a:pPr lvl="1"/>
            <a:r>
              <a:rPr lang="en-US" dirty="0" smtClean="0"/>
              <a:t>Uses paging mechanism to bring files into memory</a:t>
            </a:r>
          </a:p>
          <a:p>
            <a:r>
              <a:rPr lang="en-US" dirty="0" smtClean="0"/>
              <a:t>Shared data structures</a:t>
            </a:r>
          </a:p>
          <a:p>
            <a:pPr lvl="1"/>
            <a:r>
              <a:rPr lang="en-US" dirty="0" smtClean="0"/>
              <a:t>When call with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 smtClean="0"/>
              <a:t> flag</a:t>
            </a:r>
          </a:p>
          <a:p>
            <a:pPr lvl="2"/>
            <a:r>
              <a:rPr lang="en-US" dirty="0" smtClean="0"/>
              <a:t>Multiple processes have access to same region of memory</a:t>
            </a:r>
          </a:p>
          <a:p>
            <a:pPr lvl="2"/>
            <a:r>
              <a:rPr lang="en-US" dirty="0" smtClean="0"/>
              <a:t>Risky!</a:t>
            </a:r>
          </a:p>
          <a:p>
            <a:r>
              <a:rPr lang="en-US" dirty="0" smtClean="0"/>
              <a:t>File-based data structures</a:t>
            </a:r>
          </a:p>
          <a:p>
            <a:pPr lvl="1"/>
            <a:r>
              <a:rPr lang="en-US" dirty="0" smtClean="0"/>
              <a:t>E.g., database</a:t>
            </a:r>
          </a:p>
          <a:p>
            <a:pPr lvl="1"/>
            <a:r>
              <a:rPr lang="en-US" dirty="0" smtClean="0"/>
              <a:t>Give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 smtClean="0"/>
              <a:t> argument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 smtClean="0"/>
              <a:t>When </a:t>
            </a:r>
            <a:r>
              <a:rPr lang="en-US" dirty="0" err="1" smtClean="0"/>
              <a:t>unmap</a:t>
            </a:r>
            <a:r>
              <a:rPr lang="en-US" dirty="0" smtClean="0"/>
              <a:t> region, file will be updated via write-back</a:t>
            </a:r>
          </a:p>
          <a:p>
            <a:pPr lvl="1"/>
            <a:r>
              <a:rPr lang="en-US" dirty="0" smtClean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 requires hardware support</a:t>
            </a:r>
          </a:p>
          <a:p>
            <a:pPr lvl="1"/>
            <a:r>
              <a:rPr lang="en-US" dirty="0" smtClean="0"/>
              <a:t>Exception handling mechanism</a:t>
            </a:r>
          </a:p>
          <a:p>
            <a:pPr lvl="1"/>
            <a:r>
              <a:rPr lang="en-US" dirty="0" smtClean="0"/>
              <a:t>TLB</a:t>
            </a:r>
          </a:p>
          <a:p>
            <a:pPr lvl="1"/>
            <a:r>
              <a:rPr lang="en-US" dirty="0" smtClean="0"/>
              <a:t>Various control registers</a:t>
            </a:r>
          </a:p>
          <a:p>
            <a:r>
              <a:rPr lang="en-US" dirty="0" smtClean="0"/>
              <a:t>VM requires OS support</a:t>
            </a:r>
          </a:p>
          <a:p>
            <a:pPr lvl="1"/>
            <a:r>
              <a:rPr lang="en-US" dirty="0" smtClean="0"/>
              <a:t>Managing page tables</a:t>
            </a:r>
          </a:p>
          <a:p>
            <a:pPr lvl="1"/>
            <a:r>
              <a:rPr lang="en-US" dirty="0" smtClean="0"/>
              <a:t>Implementing page replacement policies</a:t>
            </a:r>
          </a:p>
          <a:p>
            <a:pPr lvl="1"/>
            <a:r>
              <a:rPr lang="en-US" dirty="0" smtClean="0"/>
              <a:t>Managing file system</a:t>
            </a:r>
          </a:p>
          <a:p>
            <a:r>
              <a:rPr lang="en-US" dirty="0" smtClean="0"/>
              <a:t>VM enables many capabilities</a:t>
            </a:r>
          </a:p>
          <a:p>
            <a:pPr lvl="1"/>
            <a:r>
              <a:rPr lang="en-US" dirty="0" smtClean="0"/>
              <a:t>Loading programs from memory</a:t>
            </a:r>
          </a:p>
          <a:p>
            <a:pPr lvl="1"/>
            <a:r>
              <a:rPr lang="en-US" dirty="0" smtClean="0"/>
              <a:t>Forking processes</a:t>
            </a:r>
          </a:p>
          <a:p>
            <a:pPr lvl="1"/>
            <a:r>
              <a:rPr lang="en-US" dirty="0" smtClean="0"/>
              <a:t>Providing memory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Associative Cache: 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531674"/>
            <a:ext cx="2415982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14328</TotalTime>
  <Words>3726</Words>
  <Application>Microsoft Macintosh PowerPoint</Application>
  <PresentationFormat>On-screen Show (4:3)</PresentationFormat>
  <Paragraphs>2057</Paragraphs>
  <Slides>41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 Narrow</vt:lpstr>
      <vt:lpstr>Calibri</vt:lpstr>
      <vt:lpstr>Courier New</vt:lpstr>
      <vt:lpstr>ＭＳ Ｐゴシック</vt:lpstr>
      <vt:lpstr>msgothic</vt:lpstr>
      <vt:lpstr>Symbol</vt:lpstr>
      <vt:lpstr>Times New Roman</vt:lpstr>
      <vt:lpstr>Wingdings</vt:lpstr>
      <vt:lpstr>Wingdings 2</vt:lpstr>
      <vt:lpstr>Arial</vt:lpstr>
      <vt:lpstr>template2007</vt:lpstr>
      <vt:lpstr>PowerPoint Presentation</vt:lpstr>
      <vt:lpstr>Virtual Memory: Systems  15-213: Introduction to Computer Systems  18th Lecture, October 26, 2017</vt:lpstr>
      <vt:lpstr>Review: Virtual Memory &amp; Physical Memory</vt:lpstr>
      <vt:lpstr>Translating with a k-level Page Table</vt:lpstr>
      <vt:lpstr>Translation Lookaside Buffer (TLB)</vt:lpstr>
      <vt:lpstr>Set Associative Cache: Read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Example: TLB/Cache Miss</vt:lpstr>
      <vt:lpstr>Virtual Memory Exam Question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Quiz Time!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Sharing Revisited:  Private Copy-on-write (COW) Objects</vt:lpstr>
      <vt:lpstr>The fork Function Revisited</vt:lpstr>
      <vt:lpstr>The execve Function Revisited</vt:lpstr>
      <vt:lpstr>Finding More Shareable Pages</vt:lpstr>
      <vt:lpstr>User-Level Memory Mapping</vt:lpstr>
      <vt:lpstr>User-Level Memory Mapping</vt:lpstr>
      <vt:lpstr>Example: Using mmap to Copy Files</vt:lpstr>
      <vt:lpstr>Some Uses of mmap</vt:lpstr>
      <vt:lpstr>Summary</vt:lpstr>
    </vt:vector>
  </TitlesOfParts>
  <Company> 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642</cp:revision>
  <cp:lastPrinted>2010-10-19T14:58:03Z</cp:lastPrinted>
  <dcterms:created xsi:type="dcterms:W3CDTF">2011-01-05T23:16:19Z</dcterms:created>
  <dcterms:modified xsi:type="dcterms:W3CDTF">2017-10-25T20:57:07Z</dcterms:modified>
</cp:coreProperties>
</file>