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1434" r:id="rId2"/>
    <p:sldId id="542" r:id="rId3"/>
    <p:sldId id="1411" r:id="rId4"/>
    <p:sldId id="1432" r:id="rId5"/>
    <p:sldId id="1262" r:id="rId6"/>
    <p:sldId id="1286" r:id="rId7"/>
    <p:sldId id="1285" r:id="rId8"/>
    <p:sldId id="1264" r:id="rId9"/>
    <p:sldId id="1412" r:id="rId10"/>
    <p:sldId id="1265" r:id="rId11"/>
    <p:sldId id="1266" r:id="rId12"/>
    <p:sldId id="1268" r:id="rId13"/>
    <p:sldId id="1289" r:id="rId14"/>
    <p:sldId id="1290" r:id="rId15"/>
    <p:sldId id="1291" r:id="rId16"/>
    <p:sldId id="1292" r:id="rId17"/>
    <p:sldId id="1293" r:id="rId18"/>
    <p:sldId id="1294" r:id="rId19"/>
    <p:sldId id="1430" r:id="rId20"/>
    <p:sldId id="1273" r:id="rId21"/>
    <p:sldId id="1414" r:id="rId22"/>
    <p:sldId id="1274" r:id="rId23"/>
    <p:sldId id="1295" r:id="rId24"/>
    <p:sldId id="1277" r:id="rId25"/>
    <p:sldId id="1415" r:id="rId26"/>
    <p:sldId id="1278" r:id="rId27"/>
    <p:sldId id="1435" r:id="rId28"/>
    <p:sldId id="1416" r:id="rId29"/>
    <p:sldId id="1427" r:id="rId30"/>
    <p:sldId id="1428" r:id="rId31"/>
    <p:sldId id="1417" r:id="rId32"/>
    <p:sldId id="1418" r:id="rId33"/>
    <p:sldId id="1419" r:id="rId34"/>
    <p:sldId id="1420" r:id="rId35"/>
    <p:sldId id="1421" r:id="rId36"/>
    <p:sldId id="1433" r:id="rId37"/>
    <p:sldId id="1431" r:id="rId38"/>
    <p:sldId id="1422" r:id="rId39"/>
    <p:sldId id="1423" r:id="rId40"/>
    <p:sldId id="1424" r:id="rId41"/>
    <p:sldId id="1425" r:id="rId42"/>
    <p:sldId id="1429" r:id="rId43"/>
    <p:sldId id="1426" r:id="rId44"/>
  </p:sldIdLst>
  <p:sldSz cx="9144000" cy="6858000" type="screen4x3"/>
  <p:notesSz cx="7302500" cy="9586913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428" autoAdjust="0"/>
    <p:restoredTop sz="94649" autoAdjust="0"/>
  </p:normalViewPr>
  <p:slideViewPr>
    <p:cSldViewPr snapToObjects="1">
      <p:cViewPr varScale="1">
        <p:scale>
          <a:sx n="114" d="100"/>
          <a:sy n="114" d="100"/>
        </p:scale>
        <p:origin x="168" y="856"/>
      </p:cViewPr>
      <p:guideLst>
        <p:guide orient="horz" pos="33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40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5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anvas.cmu.edu/courses/1221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</a:t>
            </a:r>
            <a:r>
              <a:rPr lang="en-GB" dirty="0" smtClean="0"/>
              <a:t>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CPU can do a lot of computation during that time</a:t>
            </a: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KB, sometimes 4 MB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Subsequent miss will bring it into memory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Virtual Memory: Concepts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15-213: Introduction to Computer Systems	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</a:t>
            </a:r>
            <a:r>
              <a:rPr lang="en-US" sz="2000" b="0" dirty="0" smtClean="0"/>
              <a:t>24, 2017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/>
              <a:t>Instructor:</a:t>
            </a:r>
            <a:r>
              <a:rPr lang="en-US" dirty="0"/>
              <a:t> </a:t>
            </a:r>
          </a:p>
          <a:p>
            <a:r>
              <a:rPr lang="en-US" dirty="0" smtClean="0"/>
              <a:t>Randy Bryant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after compulsory misses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 SUM(working set sizes)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62468" y="5699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Management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Management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lvl="1"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 smtClean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memory access (the PTE)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64 </a:t>
            </a:r>
            <a:r>
              <a:rPr lang="en-US" sz="1800" i="1" dirty="0">
                <a:latin typeface="Calibri" pitchFamily="34" charset="0"/>
              </a:rPr>
              <a:t>bit addresses, </a:t>
            </a:r>
            <a:r>
              <a:rPr lang="en-US" sz="1800" i="1" dirty="0" smtClean="0">
                <a:latin typeface="Calibri" pitchFamily="34" charset="0"/>
              </a:rPr>
              <a:t>8KB </a:t>
            </a:r>
            <a:r>
              <a:rPr lang="en-US" sz="1800" i="1" dirty="0">
                <a:latin typeface="Calibri" pitchFamily="34" charset="0"/>
              </a:rPr>
              <a:t>pages, </a:t>
            </a:r>
            <a:r>
              <a:rPr lang="en-US" sz="1800" i="1" dirty="0" smtClean="0">
                <a:latin typeface="Calibri" pitchFamily="34" charset="0"/>
              </a:rPr>
              <a:t>8-byte </a:t>
            </a:r>
            <a:r>
              <a:rPr lang="en-US" sz="1800" i="1" dirty="0">
                <a:latin typeface="Calibri" pitchFamily="34" charset="0"/>
              </a:rPr>
              <a:t>PTEs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19697</TotalTime>
  <Words>2836</Words>
  <Application>Microsoft Macintosh PowerPoint</Application>
  <PresentationFormat>On-screen Show (4:3)</PresentationFormat>
  <Paragraphs>957</Paragraphs>
  <Slides>43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 Narrow</vt:lpstr>
      <vt:lpstr>Calibri</vt:lpstr>
      <vt:lpstr>Courier New</vt:lpstr>
      <vt:lpstr>ＭＳ Ｐゴシック</vt:lpstr>
      <vt:lpstr>msgothic</vt:lpstr>
      <vt:lpstr>Symbol</vt:lpstr>
      <vt:lpstr>Times New Roman</vt:lpstr>
      <vt:lpstr>Wingdings</vt:lpstr>
      <vt:lpstr>Wingdings 2</vt:lpstr>
      <vt:lpstr>Arial</vt:lpstr>
      <vt:lpstr>template2007</vt:lpstr>
      <vt:lpstr>PowerPoint Presentation</vt:lpstr>
      <vt:lpstr>Virtual Memory: Concepts  15-213: Introduction to Computer Systems  17th Lecture, October 24, 2017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Handling Page Fault</vt:lpstr>
      <vt:lpstr>Handling Page Fault</vt:lpstr>
      <vt:lpstr>Handling Page Fault</vt:lpstr>
      <vt:lpstr>Handling Page Fault</vt:lpstr>
      <vt:lpstr>Allocating Pages</vt:lpstr>
      <vt:lpstr>Locality to the Rescue Again!</vt:lpstr>
      <vt:lpstr>Today  </vt:lpstr>
      <vt:lpstr>VM as a Tool for Memory Management</vt:lpstr>
      <vt:lpstr>VM as a Tool for Memory Management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585</cp:revision>
  <cp:lastPrinted>1999-09-20T15:19:18Z</cp:lastPrinted>
  <dcterms:created xsi:type="dcterms:W3CDTF">2011-01-05T23:17:11Z</dcterms:created>
  <dcterms:modified xsi:type="dcterms:W3CDTF">2017-10-24T14:49:45Z</dcterms:modified>
</cp:coreProperties>
</file>