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248" r:id="rId2"/>
    <p:sldId id="542" r:id="rId3"/>
    <p:sldId id="1159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172" r:id="rId27"/>
    <p:sldId id="1173" r:id="rId28"/>
    <p:sldId id="1176" r:id="rId29"/>
    <p:sldId id="1187" r:id="rId30"/>
    <p:sldId id="1249" r:id="rId31"/>
    <p:sldId id="1181" r:id="rId32"/>
    <p:sldId id="1182" r:id="rId33"/>
    <p:sldId id="1183" r:id="rId34"/>
    <p:sldId id="1184" r:id="rId35"/>
    <p:sldId id="1236" r:id="rId36"/>
    <p:sldId id="1185" r:id="rId37"/>
    <p:sldId id="1186" r:id="rId38"/>
    <p:sldId id="1208" r:id="rId39"/>
    <p:sldId id="1209" r:id="rId40"/>
    <p:sldId id="1238" r:id="rId41"/>
    <p:sldId id="1246" r:id="rId42"/>
    <p:sldId id="1210" r:id="rId43"/>
    <p:sldId id="1211" r:id="rId44"/>
    <p:sldId id="1212" r:id="rId45"/>
    <p:sldId id="1244" r:id="rId46"/>
    <p:sldId id="1231" r:id="rId47"/>
    <p:sldId id="1223" r:id="rId48"/>
    <p:sldId id="1224" r:id="rId49"/>
    <p:sldId id="1225" r:id="rId50"/>
    <p:sldId id="1233" r:id="rId51"/>
    <p:sldId id="1215" r:id="rId52"/>
    <p:sldId id="1216" r:id="rId53"/>
    <p:sldId id="1218" r:id="rId54"/>
    <p:sldId id="1219" r:id="rId55"/>
    <p:sldId id="1220" r:id="rId56"/>
    <p:sldId id="1221" r:id="rId57"/>
    <p:sldId id="1234" r:id="rId58"/>
    <p:sldId id="1222" r:id="rId59"/>
    <p:sldId id="1230" r:id="rId60"/>
    <p:sldId id="1243" r:id="rId61"/>
  </p:sldIdLst>
  <p:sldSz cx="9144000" cy="6858000" type="screen4x3"/>
  <p:notesSz cx="7302500" cy="9586913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8" autoAdjust="0"/>
    <p:restoredTop sz="87361" autoAdjust="0"/>
  </p:normalViewPr>
  <p:slideViewPr>
    <p:cSldViewPr snapToObjects="1">
      <p:cViewPr varScale="1">
        <p:scale>
          <a:sx n="145" d="100"/>
          <a:sy n="145" d="100"/>
        </p:scale>
        <p:origin x="192" y="552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6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tags" Target="tags/tag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4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</a:t>
            </a:r>
          </a:p>
          <a:p>
            <a:endParaRPr lang="en-US" dirty="0" smtClean="0"/>
          </a:p>
          <a:p>
            <a:r>
              <a:rPr lang="en-US" dirty="0" smtClean="0"/>
              <a:t>time, foo, main, </a:t>
            </a:r>
            <a:r>
              <a:rPr lang="en-US" dirty="0" err="1" smtClean="0"/>
              <a:t>printf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actually make a case for “%d\n”: it’s a global</a:t>
            </a:r>
            <a:r>
              <a:rPr lang="en-US" baseline="0" dirty="0" smtClean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Try:</a:t>
            </a:r>
          </a:p>
          <a:p>
            <a:endParaRPr lang="en-US" smtClean="0"/>
          </a:p>
          <a:p>
            <a:r>
              <a:rPr lang="en-US" err="1" smtClean="0"/>
              <a:t>objdump</a:t>
            </a:r>
            <a:r>
              <a:rPr lang="en-US" baseline="0" smtClean="0"/>
              <a:t> –t static-</a:t>
            </a:r>
            <a:r>
              <a:rPr lang="en-US" baseline="0" err="1" smtClean="0"/>
              <a:t>local.o</a:t>
            </a:r>
            <a:endParaRPr lang="en-US" baseline="0" smtClean="0"/>
          </a:p>
          <a:p>
            <a:r>
              <a:rPr lang="en-US" baseline="0" err="1" smtClean="0"/>
              <a:t>objdump</a:t>
            </a:r>
            <a:r>
              <a:rPr lang="en-US" baseline="0" smtClean="0"/>
              <a:t> –</a:t>
            </a:r>
            <a:r>
              <a:rPr lang="en-US" baseline="0" err="1" smtClean="0"/>
              <a:t>rd</a:t>
            </a:r>
            <a:r>
              <a:rPr lang="en-US" baseline="0" smtClean="0"/>
              <a:t> static-</a:t>
            </a:r>
            <a:r>
              <a:rPr lang="en-US" baseline="0" err="1" smtClean="0"/>
              <a:t>local.o</a:t>
            </a:r>
            <a:endParaRPr lang="en-US" baseline="0" smtClean="0"/>
          </a:p>
          <a:p>
            <a:endParaRPr lang="en-US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smtClean="0"/>
              <a:t>If you are not aware of these rules, you can run into very nasty,</a:t>
            </a:r>
            <a:r>
              <a:rPr lang="en-US" baseline="0" smtClean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6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Try:</a:t>
            </a:r>
          </a:p>
          <a:p>
            <a:endParaRPr lang="en-US" dirty="0" smtClean="0"/>
          </a:p>
          <a:p>
            <a:r>
              <a:rPr lang="en-US" dirty="0" err="1" smtClean="0"/>
              <a:t>objdump</a:t>
            </a:r>
            <a:r>
              <a:rPr lang="en-US" baseline="0" dirty="0" smtClean="0"/>
              <a:t> –t mismatch-</a:t>
            </a:r>
            <a:r>
              <a:rPr lang="en-US" baseline="0" dirty="0" err="1" smtClean="0"/>
              <a:t>main.o</a:t>
            </a:r>
            <a:endParaRPr lang="en-US" baseline="0" dirty="0" smtClean="0"/>
          </a:p>
          <a:p>
            <a:r>
              <a:rPr lang="en-US" baseline="0" dirty="0" err="1" smtClean="0"/>
              <a:t>objdump</a:t>
            </a:r>
            <a:r>
              <a:rPr lang="en-US" baseline="0" dirty="0" smtClean="0"/>
              <a:t> –t mismatch-</a:t>
            </a:r>
            <a:r>
              <a:rPr lang="en-US" baseline="0" dirty="0" err="1" smtClean="0"/>
              <a:t>variable.o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smtClean="0"/>
              <a:t>System code including code</a:t>
            </a:r>
            <a:r>
              <a:rPr lang="en-US" baseline="0" smtClean="0"/>
              <a:t> that runs before and after main.  Sets up </a:t>
            </a:r>
            <a:r>
              <a:rPr lang="en-US" baseline="0" err="1" smtClean="0"/>
              <a:t>argc</a:t>
            </a:r>
            <a:r>
              <a:rPr lang="en-US" baseline="0" smtClean="0"/>
              <a:t>/v and takes the return value</a:t>
            </a:r>
          </a:p>
          <a:p>
            <a:endParaRPr lang="en-US" baseline="0" smtClean="0"/>
          </a:p>
          <a:p>
            <a:r>
              <a:rPr lang="en-US" baseline="0" err="1" smtClean="0"/>
              <a:t>objdump</a:t>
            </a:r>
            <a:r>
              <a:rPr lang="en-US" baseline="0" smtClean="0"/>
              <a:t> –t </a:t>
            </a:r>
            <a:r>
              <a:rPr lang="en-US" baseline="0" err="1" smtClean="0"/>
              <a:t>prog</a:t>
            </a:r>
            <a:endParaRPr lang="en-US" baseline="0" smtClean="0"/>
          </a:p>
          <a:p>
            <a:endParaRPr lang="en-US" baseline="0" smtClean="0"/>
          </a:p>
          <a:p>
            <a:r>
              <a:rPr lang="en-US" baseline="0" smtClean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smtClean="0"/>
              <a:t>What are the </a:t>
            </a:r>
            <a:r>
              <a:rPr lang="en-US" err="1" smtClean="0"/>
              <a:t>globals</a:t>
            </a:r>
            <a:r>
              <a:rPr lang="en-US" smtClean="0"/>
              <a:t>?  Where are they (address / section)?</a:t>
            </a:r>
            <a:r>
              <a:rPr lang="en-US" baseline="0" smtClean="0"/>
              <a:t>  … Then click.</a:t>
            </a:r>
          </a:p>
          <a:p>
            <a:endParaRPr lang="en-US" baseline="0" smtClean="0"/>
          </a:p>
          <a:p>
            <a:r>
              <a:rPr lang="en-US" baseline="0" smtClean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smtClean="0"/>
              <a:t>…</a:t>
            </a:r>
          </a:p>
          <a:p>
            <a:r>
              <a:rPr lang="en-US" smtClean="0"/>
              <a:t>Large heap in the high addresses (</a:t>
            </a:r>
            <a:r>
              <a:rPr lang="en-US" err="1" smtClean="0"/>
              <a:t>mmap</a:t>
            </a:r>
            <a:r>
              <a:rPr lang="en-US" smtClean="0"/>
              <a:t>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smtClean="0"/>
              <a:t>The convention</a:t>
            </a:r>
            <a:r>
              <a:rPr lang="en-US" baseline="0" smtClean="0"/>
              <a:t> is that libraries are always prefixed with “lib”</a:t>
            </a:r>
          </a:p>
          <a:p>
            <a:r>
              <a:rPr lang="en-US" smtClean="0"/>
              <a:t> $(CC) $(CFLAGS) -o </a:t>
            </a:r>
            <a:r>
              <a:rPr lang="en-US" err="1" smtClean="0"/>
              <a:t>csim</a:t>
            </a:r>
            <a:r>
              <a:rPr lang="en-US" smtClean="0"/>
              <a:t> </a:t>
            </a:r>
            <a:r>
              <a:rPr lang="en-US" err="1" smtClean="0"/>
              <a:t>csim.c</a:t>
            </a:r>
            <a:r>
              <a:rPr lang="en-US" smtClean="0"/>
              <a:t> </a:t>
            </a:r>
            <a:r>
              <a:rPr lang="en-US" err="1" smtClean="0"/>
              <a:t>cachelab.c</a:t>
            </a:r>
            <a:r>
              <a:rPr lang="en-US" smtClean="0"/>
              <a:t> -lm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smtClean="0"/>
              <a:t>Try</a:t>
            </a:r>
            <a:r>
              <a:rPr lang="en-US" baseline="0" smtClean="0"/>
              <a:t>:</a:t>
            </a:r>
          </a:p>
          <a:p>
            <a:endParaRPr lang="en-US" baseline="0" smtClean="0"/>
          </a:p>
          <a:p>
            <a:r>
              <a:rPr lang="en-US" baseline="0" err="1" smtClean="0"/>
              <a:t>objdump</a:t>
            </a:r>
            <a:r>
              <a:rPr lang="en-US" baseline="0" smtClean="0"/>
              <a:t> –t main2.o</a:t>
            </a:r>
          </a:p>
          <a:p>
            <a:r>
              <a:rPr lang="en-US" baseline="0" err="1" smtClean="0"/>
              <a:t>objdump</a:t>
            </a:r>
            <a:r>
              <a:rPr lang="en-US" baseline="0" smtClean="0"/>
              <a:t> –</a:t>
            </a:r>
            <a:r>
              <a:rPr lang="en-US" baseline="0" err="1" smtClean="0"/>
              <a:t>rd</a:t>
            </a:r>
            <a:r>
              <a:rPr lang="en-US" baseline="0" smtClean="0"/>
              <a:t> main2.o</a:t>
            </a:r>
          </a:p>
          <a:p>
            <a:r>
              <a:rPr lang="en-US" baseline="0" err="1" smtClean="0"/>
              <a:t>objdump</a:t>
            </a:r>
            <a:r>
              <a:rPr lang="en-US" baseline="0" smtClean="0"/>
              <a:t> –t </a:t>
            </a:r>
            <a:r>
              <a:rPr lang="en-US" baseline="0" err="1" smtClean="0"/>
              <a:t>libvector.a</a:t>
            </a:r>
            <a:endParaRPr lang="en-US" baseline="0" smtClean="0"/>
          </a:p>
          <a:p>
            <a:r>
              <a:rPr lang="en-US" baseline="0" err="1" smtClean="0"/>
              <a:t>objdump</a:t>
            </a:r>
            <a:r>
              <a:rPr lang="en-US" baseline="0" smtClean="0"/>
              <a:t> –</a:t>
            </a:r>
            <a:r>
              <a:rPr lang="en-US" baseline="0" err="1" smtClean="0"/>
              <a:t>rd</a:t>
            </a:r>
            <a:r>
              <a:rPr lang="en-US" baseline="0" smtClean="0"/>
              <a:t> </a:t>
            </a:r>
            <a:r>
              <a:rPr lang="en-US" baseline="0" err="1" smtClean="0"/>
              <a:t>libvector.a</a:t>
            </a:r>
            <a:endParaRPr lang="en-US" baseline="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smtClean="0"/>
              <a:t>Partially linked still has relocatable entries</a:t>
            </a:r>
          </a:p>
          <a:p>
            <a:r>
              <a:rPr lang="en-US" smtClean="0"/>
              <a:t>Loader</a:t>
            </a:r>
            <a:r>
              <a:rPr lang="en-US" baseline="0" smtClean="0"/>
              <a:t> (i.e., the </a:t>
            </a:r>
            <a:r>
              <a:rPr lang="en-US" baseline="0" err="1" smtClean="0"/>
              <a:t>execve</a:t>
            </a:r>
            <a:r>
              <a:rPr lang="en-US" baseline="0" smtClean="0"/>
              <a:t> </a:t>
            </a:r>
            <a:r>
              <a:rPr lang="en-US" baseline="0" err="1" smtClean="0"/>
              <a:t>syscall</a:t>
            </a:r>
            <a:r>
              <a:rPr lang="en-US" baseline="0" smtClean="0"/>
              <a:t>, which we will cover later)</a:t>
            </a:r>
          </a:p>
          <a:p>
            <a:endParaRPr lang="en-US" baseline="0" smtClean="0"/>
          </a:p>
          <a:p>
            <a:r>
              <a:rPr lang="en-US" baseline="0" smtClean="0"/>
              <a:t>Try:</a:t>
            </a:r>
          </a:p>
          <a:p>
            <a:r>
              <a:rPr lang="en-US" baseline="0" err="1" smtClean="0"/>
              <a:t>ldd</a:t>
            </a:r>
            <a:r>
              <a:rPr lang="en-US" baseline="0" smtClean="0"/>
              <a:t> prog2l</a:t>
            </a:r>
          </a:p>
          <a:p>
            <a:r>
              <a:rPr lang="en-US" baseline="0" err="1" smtClean="0"/>
              <a:t>objdump</a:t>
            </a:r>
            <a:r>
              <a:rPr lang="en-US" baseline="0" smtClean="0"/>
              <a:t> –t </a:t>
            </a:r>
            <a:r>
              <a:rPr lang="en-US" baseline="0" err="1" smtClean="0"/>
              <a:t>libvector.so</a:t>
            </a:r>
            <a:endParaRPr lang="en-US" baseline="0" smtClean="0"/>
          </a:p>
          <a:p>
            <a:r>
              <a:rPr lang="en-US" baseline="0" err="1" smtClean="0"/>
              <a:t>objdump</a:t>
            </a:r>
            <a:r>
              <a:rPr lang="en-US" baseline="0" smtClean="0"/>
              <a:t> –</a:t>
            </a:r>
            <a:r>
              <a:rPr lang="en-US" baseline="0" err="1" smtClean="0"/>
              <a:t>rd</a:t>
            </a:r>
            <a:r>
              <a:rPr lang="en-US" baseline="0" smtClean="0"/>
              <a:t> </a:t>
            </a:r>
            <a:r>
              <a:rPr lang="en-US" baseline="0" err="1" smtClean="0"/>
              <a:t>libvector.so</a:t>
            </a:r>
            <a:endParaRPr lang="en-US" baseline="0" smtClean="0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smtClean="0"/>
              <a:t>…</a:t>
            </a:r>
          </a:p>
          <a:p>
            <a:r>
              <a:rPr lang="en-US" smtClean="0"/>
              <a:t>RTLD_LAZY – don’t resolve references until requested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Linker</a:t>
            </a:r>
            <a:r>
              <a:rPr lang="en-US" baseline="0" dirty="0" smtClean="0"/>
              <a:t> has no information about vector library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Try:</a:t>
            </a:r>
          </a:p>
          <a:p>
            <a:r>
              <a:rPr lang="en-US" baseline="0" dirty="0" err="1" smtClean="0"/>
              <a:t>ldd</a:t>
            </a:r>
            <a:r>
              <a:rPr lang="en-US" baseline="0" dirty="0" smtClean="0"/>
              <a:t> prog2r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00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technique is used to create the trace that you will use in the </a:t>
            </a:r>
            <a:r>
              <a:rPr lang="en-US" err="1" smtClean="0"/>
              <a:t>malloc</a:t>
            </a:r>
            <a:r>
              <a:rPr lang="en-US" smtClean="0"/>
              <a:t> lab.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for </a:t>
            </a:r>
            <a:r>
              <a:rPr lang="en-US" dirty="0" err="1" smtClean="0"/>
              <a:t>interpositioning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Putting </a:t>
            </a:r>
            <a:r>
              <a:rPr lang="en-US" dirty="0" err="1" smtClean="0"/>
              <a:t>malloc.h</a:t>
            </a:r>
            <a:r>
              <a:rPr lang="en-US" baseline="0" dirty="0" smtClean="0"/>
              <a:t> in angle brackets is important.  Also, calling it </a:t>
            </a:r>
            <a:r>
              <a:rPr lang="en-US" baseline="0" dirty="0" err="1" smtClean="0"/>
              <a:t>malloc.h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Here are the wrapper</a:t>
            </a:r>
            <a:r>
              <a:rPr lang="en-US" baseline="0" smtClean="0"/>
              <a:t> functions.</a:t>
            </a:r>
          </a:p>
          <a:p>
            <a:endParaRPr lang="en-US" baseline="0" smtClean="0"/>
          </a:p>
          <a:p>
            <a:r>
              <a:rPr lang="en-US" baseline="0" smtClean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Compile-time flags</a:t>
            </a:r>
            <a:r>
              <a:rPr lang="en-US" baseline="0" smtClean="0"/>
              <a:t> are important</a:t>
            </a:r>
          </a:p>
          <a:p>
            <a:endParaRPr lang="en-US" baseline="0" smtClean="0"/>
          </a:p>
          <a:p>
            <a:r>
              <a:rPr lang="en-US" baseline="0" err="1" smtClean="0"/>
              <a:t>mymalloc.c</a:t>
            </a:r>
            <a:r>
              <a:rPr lang="en-US" baseline="0" smtClean="0"/>
              <a:t> will use library version of </a:t>
            </a:r>
            <a:r>
              <a:rPr lang="en-US" baseline="0" err="1" smtClean="0"/>
              <a:t>malloc.h</a:t>
            </a:r>
            <a:endParaRPr lang="en-US" baseline="0" smtClean="0"/>
          </a:p>
          <a:p>
            <a:r>
              <a:rPr lang="en-US" baseline="0" err="1" smtClean="0"/>
              <a:t>int.c</a:t>
            </a:r>
            <a:r>
              <a:rPr lang="en-US" baseline="0" smtClean="0"/>
              <a:t> will use custom version, which redefines </a:t>
            </a:r>
            <a:r>
              <a:rPr lang="en-US" baseline="0" err="1" smtClean="0"/>
              <a:t>malloc</a:t>
            </a:r>
            <a:r>
              <a:rPr lang="en-US" baseline="0" smtClean="0"/>
              <a:t>/free to by </a:t>
            </a:r>
            <a:r>
              <a:rPr lang="en-US" baseline="0" err="1" smtClean="0"/>
              <a:t>mymalloc</a:t>
            </a:r>
            <a:r>
              <a:rPr lang="en-US" baseline="0" smtClean="0"/>
              <a:t>/</a:t>
            </a:r>
            <a:r>
              <a:rPr lang="en-US" baseline="0" err="1" smtClean="0"/>
              <a:t>myfree</a:t>
            </a:r>
            <a:endParaRPr lang="en-US" baseline="0" smtClean="0"/>
          </a:p>
          <a:p>
            <a:endParaRPr lang="en-US" smtClean="0"/>
          </a:p>
          <a:p>
            <a:r>
              <a:rPr lang="en-US" smtClean="0"/>
              <a:t>Try disassembling main when</a:t>
            </a:r>
            <a:r>
              <a:rPr lang="en-US" baseline="0" smtClean="0"/>
              <a:t> </a:t>
            </a:r>
            <a:r>
              <a:rPr lang="en-US" baseline="0" err="1" smtClean="0"/>
              <a:t>gdb</a:t>
            </a:r>
            <a:r>
              <a:rPr lang="en-US" baseline="0" smtClean="0"/>
              <a:t> </a:t>
            </a:r>
            <a:r>
              <a:rPr lang="en-US" baseline="0" err="1" smtClean="0"/>
              <a:t>intc</a:t>
            </a:r>
            <a:endParaRPr lang="en-US" baseline="0" smtClean="0"/>
          </a:p>
          <a:p>
            <a:endParaRPr lang="en-US" baseline="0" smtClean="0"/>
          </a:p>
          <a:p>
            <a:r>
              <a:rPr lang="en-US" baseline="0" smtClean="0"/>
              <a:t>Run </a:t>
            </a:r>
            <a:r>
              <a:rPr lang="en-US" baseline="0" err="1" smtClean="0"/>
              <a:t>intc</a:t>
            </a:r>
            <a:r>
              <a:rPr lang="en-US" baseline="0" smtClean="0"/>
              <a:t> multiple times and see how heap gets randomized as a security precaution</a:t>
            </a:r>
          </a:p>
          <a:p>
            <a:endParaRPr lang="en-US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Both </a:t>
            </a:r>
            <a:r>
              <a:rPr lang="en-US" err="1" smtClean="0"/>
              <a:t>mymalloc.c</a:t>
            </a:r>
            <a:r>
              <a:rPr lang="en-US" baseline="0" smtClean="0"/>
              <a:t> &amp; </a:t>
            </a:r>
            <a:r>
              <a:rPr lang="en-US" baseline="0" err="1" smtClean="0"/>
              <a:t>int.c</a:t>
            </a:r>
            <a:r>
              <a:rPr lang="en-US" baseline="0" smtClean="0"/>
              <a:t> will get library version of </a:t>
            </a:r>
            <a:r>
              <a:rPr lang="en-US" baseline="0" err="1" smtClean="0"/>
              <a:t>malloc.h</a:t>
            </a:r>
            <a:endParaRPr lang="en-US" baseline="0" smtClean="0"/>
          </a:p>
          <a:p>
            <a:endParaRPr lang="en-US" baseline="0" smtClean="0"/>
          </a:p>
          <a:p>
            <a:r>
              <a:rPr lang="en-US" baseline="0" smtClean="0"/>
              <a:t>But, </a:t>
            </a:r>
            <a:r>
              <a:rPr lang="en-US" baseline="0" err="1" smtClean="0"/>
              <a:t>interpositioning</a:t>
            </a:r>
            <a:r>
              <a:rPr lang="en-US" baseline="0" smtClean="0"/>
              <a:t> trick causes nonstandard symbol resolution</a:t>
            </a:r>
          </a:p>
          <a:p>
            <a:endParaRPr lang="en-US" baseline="0" smtClean="0"/>
          </a:p>
          <a:p>
            <a:r>
              <a:rPr lang="en-US" baseline="0" smtClean="0"/>
              <a:t>Try disassembling main from within </a:t>
            </a:r>
            <a:r>
              <a:rPr lang="en-US" baseline="0" err="1" smtClean="0"/>
              <a:t>gdb</a:t>
            </a:r>
            <a:endParaRPr lang="en-US" baseline="0" smtClean="0"/>
          </a:p>
          <a:p>
            <a:endParaRPr lang="en-US" baseline="0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code includes &lt;</a:t>
            </a:r>
            <a:r>
              <a:rPr lang="en-US" err="1" smtClean="0"/>
              <a:t>stdlib.h</a:t>
            </a:r>
            <a:r>
              <a:rPr lang="en-US" smtClean="0"/>
              <a:t>&gt;, which defines</a:t>
            </a:r>
            <a:r>
              <a:rPr lang="en-US" baseline="0" smtClean="0"/>
              <a:t> </a:t>
            </a:r>
            <a:r>
              <a:rPr lang="en-US" baseline="0" err="1" smtClean="0"/>
              <a:t>malloc</a:t>
            </a:r>
            <a:r>
              <a:rPr lang="en-US" baseline="0" smtClean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Disassemble main from within</a:t>
            </a:r>
            <a:r>
              <a:rPr lang="en-US" baseline="0" dirty="0" smtClean="0"/>
              <a:t> intr.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 that will have to call dynamic linker to find it.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Fun</a:t>
            </a:r>
            <a:r>
              <a:rPr lang="en-US" baseline="0" smtClean="0"/>
              <a:t> to trace other programs, including </a:t>
            </a:r>
            <a:r>
              <a:rPr lang="en-US" baseline="0" err="1" smtClean="0"/>
              <a:t>gcc</a:t>
            </a:r>
            <a:r>
              <a:rPr lang="en-US" baseline="0" smtClean="0"/>
              <a:t>.</a:t>
            </a:r>
          </a:p>
          <a:p>
            <a:endParaRPr lang="en-US" baseline="0" smtClean="0"/>
          </a:p>
          <a:p>
            <a:r>
              <a:rPr lang="en-US" baseline="0" smtClean="0"/>
              <a:t>Need to </a:t>
            </a:r>
          </a:p>
          <a:p>
            <a:endParaRPr lang="en-US" baseline="0" smtClean="0"/>
          </a:p>
          <a:p>
            <a:r>
              <a:rPr lang="en-US" baseline="0" err="1" smtClean="0"/>
              <a:t>setenv</a:t>
            </a:r>
            <a:r>
              <a:rPr lang="en-US" baseline="0" smtClean="0"/>
              <a:t> LD_PRELOAD</a:t>
            </a:r>
          </a:p>
          <a:p>
            <a:endParaRPr lang="en-US" baseline="0" smtClean="0"/>
          </a:p>
          <a:p>
            <a:r>
              <a:rPr lang="en-US" baseline="0" smtClean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Try:</a:t>
            </a:r>
          </a:p>
          <a:p>
            <a:endParaRPr lang="en-US" smtClean="0"/>
          </a:p>
          <a:p>
            <a:r>
              <a:rPr lang="en-US" err="1" smtClean="0"/>
              <a:t>objdump</a:t>
            </a:r>
            <a:r>
              <a:rPr lang="en-US" baseline="0" smtClean="0"/>
              <a:t> –t </a:t>
            </a:r>
            <a:r>
              <a:rPr lang="en-US" baseline="0" err="1" smtClean="0"/>
              <a:t>main.o</a:t>
            </a:r>
            <a:endParaRPr lang="en-US" baseline="0" smtClean="0"/>
          </a:p>
          <a:p>
            <a:r>
              <a:rPr lang="en-US" baseline="0" err="1" smtClean="0"/>
              <a:t>objdump</a:t>
            </a:r>
            <a:r>
              <a:rPr lang="en-US" baseline="0" smtClean="0"/>
              <a:t> –t </a:t>
            </a:r>
            <a:r>
              <a:rPr lang="en-US" baseline="0" err="1" smtClean="0"/>
              <a:t>sum.o</a:t>
            </a:r>
            <a:endParaRPr lang="en-US" baseline="0" smtClean="0"/>
          </a:p>
          <a:p>
            <a:endParaRPr lang="en-US" baseline="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smtClean="0">
                <a:latin typeface="Calibri" pitchFamily="34" charset="0"/>
              </a:rPr>
              <a:t>Bryant</a:t>
            </a:r>
            <a:r>
              <a:rPr lang="en-US" sz="1000" b="0" i="0" baseline="0" smtClean="0">
                <a:latin typeface="Calibri" pitchFamily="34" charset="0"/>
              </a:rPr>
              <a:t> and </a:t>
            </a:r>
            <a:r>
              <a:rPr lang="en-US" sz="1000" b="0" i="0" baseline="0" err="1" smtClean="0">
                <a:latin typeface="Calibri" pitchFamily="34" charset="0"/>
              </a:rPr>
              <a:t>O’Hallaron</a:t>
            </a:r>
            <a:r>
              <a:rPr lang="en-US" sz="1000" b="0" i="0" baseline="0" smtClean="0">
                <a:latin typeface="Calibri" pitchFamily="34" charset="0"/>
              </a:rPr>
              <a:t>, Computer Systems: A Programmer’s Perspective, Third Edition</a:t>
            </a:r>
            <a:endParaRPr lang="en-US" sz="1000" b="0" i="0" smtClean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canvas.cmu.edu/courses/1221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security.googleblog.com/2016/02/cve-2015-7547-glibc-getaddrinfo-stack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143771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Linkers Do? (cont)</a:t>
            </a:r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Step 2: Relocation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Merges separate code and data sections into single sections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Relocates symbols from their relative locations in the </a:t>
            </a:r>
            <a:r>
              <a:rPr lang="en-US" smtClean="0">
                <a:latin typeface="Courier New"/>
                <a:cs typeface="Courier New"/>
              </a:rPr>
              <a:t>.</a:t>
            </a:r>
            <a:r>
              <a:rPr lang="en-US" err="1" smtClean="0">
                <a:latin typeface="Courier New"/>
                <a:cs typeface="Courier New"/>
              </a:rPr>
              <a:t>o</a:t>
            </a:r>
            <a:r>
              <a:rPr lang="en-US" smtClean="0"/>
              <a:t> files to their final absolute memory locations in the executable.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Kinds of Object Files (Modules)</a:t>
            </a: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Relocatable object file (</a:t>
            </a:r>
            <a:r>
              <a:rPr lang="en-US" smtClean="0">
                <a:latin typeface="Courier New"/>
                <a:cs typeface="Courier New"/>
              </a:rPr>
              <a:t>.o</a:t>
            </a:r>
            <a:r>
              <a:rPr lang="en-US" smtClean="0"/>
              <a:t> file)</a:t>
            </a:r>
          </a:p>
          <a:p>
            <a:pPr lvl="1"/>
            <a:r>
              <a:rPr lang="en-US" smtClean="0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 smtClean="0"/>
              <a:t>Each </a:t>
            </a:r>
            <a:r>
              <a:rPr lang="en-US" smtClean="0">
                <a:latin typeface="Courier New"/>
                <a:cs typeface="Courier New"/>
              </a:rPr>
              <a:t>.</a:t>
            </a:r>
            <a:r>
              <a:rPr lang="en-US" err="1" smtClean="0">
                <a:latin typeface="Courier New"/>
                <a:cs typeface="Courier New"/>
              </a:rPr>
              <a:t>o</a:t>
            </a:r>
            <a:r>
              <a:rPr lang="en-US" smtClean="0"/>
              <a:t> file is produced from exactly one source (</a:t>
            </a:r>
            <a:r>
              <a:rPr lang="en-US" smtClean="0">
                <a:latin typeface="Courier New"/>
                <a:cs typeface="Courier New"/>
              </a:rPr>
              <a:t>.</a:t>
            </a:r>
            <a:r>
              <a:rPr lang="en-US" err="1" smtClean="0">
                <a:latin typeface="Courier New"/>
                <a:cs typeface="Courier New"/>
              </a:rPr>
              <a:t>c</a:t>
            </a:r>
            <a:r>
              <a:rPr lang="en-US" smtClean="0"/>
              <a:t>) file</a:t>
            </a:r>
          </a:p>
          <a:p>
            <a:endParaRPr lang="en-US" smtClean="0"/>
          </a:p>
          <a:p>
            <a:r>
              <a:rPr lang="en-US" smtClean="0"/>
              <a:t>Executable object file (</a:t>
            </a:r>
            <a:r>
              <a:rPr lang="en-US" err="1" smtClean="0">
                <a:latin typeface="Courier New"/>
                <a:cs typeface="Courier New"/>
              </a:rPr>
              <a:t>a.out</a:t>
            </a:r>
            <a:r>
              <a:rPr lang="en-US" smtClean="0"/>
              <a:t> file)</a:t>
            </a:r>
          </a:p>
          <a:p>
            <a:pPr lvl="1"/>
            <a:r>
              <a:rPr lang="en-US" smtClean="0"/>
              <a:t>Contains code and data in a form that can be copied directly into memory and then executed.</a:t>
            </a:r>
          </a:p>
          <a:p>
            <a:endParaRPr lang="en-US" smtClean="0"/>
          </a:p>
          <a:p>
            <a:r>
              <a:rPr lang="en-US" smtClean="0"/>
              <a:t>Shared object file (</a:t>
            </a:r>
            <a:r>
              <a:rPr lang="en-US" smtClean="0">
                <a:latin typeface="Courier New"/>
                <a:cs typeface="Courier New"/>
              </a:rPr>
              <a:t>.so </a:t>
            </a:r>
            <a:r>
              <a:rPr lang="en-US" smtClean="0"/>
              <a:t>file)</a:t>
            </a:r>
          </a:p>
          <a:p>
            <a:pPr lvl="1"/>
            <a:r>
              <a:rPr lang="en-US" smtClean="0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 smtClean="0"/>
              <a:t>Called </a:t>
            </a:r>
            <a:r>
              <a:rPr lang="en-US" i="1" smtClean="0"/>
              <a:t>Dynamic Link Libraries</a:t>
            </a:r>
            <a:r>
              <a:rPr lang="en-US" smtClean="0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Executable and Linkable Format (ELF)</a:t>
            </a: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Standard binary format for object files</a:t>
            </a:r>
          </a:p>
          <a:p>
            <a:endParaRPr lang="en-US" smtClean="0"/>
          </a:p>
          <a:p>
            <a:r>
              <a:rPr lang="en-US" smtClean="0"/>
              <a:t>One unified format for </a:t>
            </a:r>
          </a:p>
          <a:p>
            <a:pPr lvl="1"/>
            <a:r>
              <a:rPr lang="en-US" smtClean="0"/>
              <a:t>Relocatable object files (</a:t>
            </a:r>
            <a:r>
              <a:rPr lang="en-US" smtClean="0">
                <a:latin typeface="Courier New"/>
                <a:cs typeface="Courier New"/>
              </a:rPr>
              <a:t>.o</a:t>
            </a:r>
            <a:r>
              <a:rPr lang="en-US" smtClean="0"/>
              <a:t>), </a:t>
            </a:r>
          </a:p>
          <a:p>
            <a:pPr lvl="1"/>
            <a:r>
              <a:rPr lang="en-US" smtClean="0"/>
              <a:t>Executable object files </a:t>
            </a:r>
            <a:r>
              <a:rPr lang="en-US" smtClean="0">
                <a:latin typeface="Courier New"/>
                <a:cs typeface="Courier New"/>
              </a:rPr>
              <a:t>(</a:t>
            </a:r>
            <a:r>
              <a:rPr lang="en-US" err="1" smtClean="0">
                <a:latin typeface="Courier New"/>
                <a:cs typeface="Courier New"/>
              </a:rPr>
              <a:t>a.out</a:t>
            </a:r>
            <a:r>
              <a:rPr lang="en-US" smtClean="0"/>
              <a:t>)</a:t>
            </a:r>
          </a:p>
          <a:p>
            <a:pPr lvl="1"/>
            <a:r>
              <a:rPr lang="en-US" smtClean="0"/>
              <a:t>Shared object files (</a:t>
            </a:r>
            <a:r>
              <a:rPr lang="en-US" smtClean="0">
                <a:latin typeface="Courier New"/>
                <a:cs typeface="Courier New"/>
              </a:rPr>
              <a:t>.so</a:t>
            </a:r>
            <a:r>
              <a:rPr lang="en-US" smtClean="0"/>
              <a:t>)</a:t>
            </a:r>
          </a:p>
          <a:p>
            <a:pPr lvl="1"/>
            <a:endParaRPr lang="en-US" smtClean="0"/>
          </a:p>
          <a:p>
            <a:r>
              <a:rPr lang="en-US" smtClean="0"/>
              <a:t>Generic name: ELF binaries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862012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 smtClean="0"/>
              <a:t>Word size, byte ordering, file type </a:t>
            </a:r>
            <a:r>
              <a:rPr lang="en-GB" sz="1800" dirty="0"/>
              <a:t>(.o, exec, .so</a:t>
            </a:r>
            <a:r>
              <a:rPr lang="en-GB" sz="1800" dirty="0" smtClean="0"/>
              <a:t>), machine type, etc</a:t>
            </a:r>
            <a:r>
              <a:rPr lang="en-GB" sz="1800" dirty="0"/>
              <a:t>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addresses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latin typeface="Courier New" pitchFamily="49" charset="0"/>
              </a:rPr>
              <a:t>.</a:t>
            </a:r>
            <a:r>
              <a:rPr lang="en-GB" sz="2000" dirty="0" err="1" smtClean="0">
                <a:latin typeface="Courier New" pitchFamily="49" charset="0"/>
              </a:rPr>
              <a:t>rodata</a:t>
            </a:r>
            <a:r>
              <a:rPr lang="en-GB" sz="2000" dirty="0" smtClean="0">
                <a:latin typeface="Courier New" pitchFamily="49" charset="0"/>
              </a:rPr>
              <a:t> </a:t>
            </a:r>
            <a:r>
              <a:rPr lang="en-GB" sz="2000" dirty="0" smtClean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 smtClean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 smtClean="0">
                <a:latin typeface="Courier New" pitchFamily="49" charset="0"/>
              </a:rPr>
              <a:t>.</a:t>
            </a:r>
            <a:r>
              <a:rPr lang="en-GB" sz="2000" dirty="0">
                <a:latin typeface="Courier New" pitchFamily="49" charset="0"/>
              </a:rPr>
              <a:t>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 smtClean="0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</a:t>
            </a:r>
            <a:r>
              <a:rPr lang="en-GB" smtClean="0"/>
              <a:t>cont.)</a:t>
            </a:r>
            <a:endParaRPr lang="en-GB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symtab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rel.text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Relocation info for </a:t>
            </a:r>
            <a:r>
              <a:rPr lang="en-GB" sz="1800" b="1">
                <a:latin typeface="Courier New" pitchFamily="49" charset="0"/>
              </a:rPr>
              <a:t>.text</a:t>
            </a:r>
            <a:r>
              <a:rPr lang="en-GB" sz="1800" b="1"/>
              <a:t> </a:t>
            </a:r>
            <a:r>
              <a:rPr lang="en-GB" sz="180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Instructions for modifying.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</a:t>
            </a:r>
            <a:r>
              <a:rPr lang="en-GB" sz="2000" err="1">
                <a:latin typeface="Courier New" pitchFamily="49" charset="0"/>
              </a:rPr>
              <a:t>rel.data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Relocation info for </a:t>
            </a:r>
            <a:r>
              <a:rPr lang="en-GB" sz="1800" b="1">
                <a:latin typeface="Courier New" pitchFamily="49" charset="0"/>
              </a:rPr>
              <a:t>.data</a:t>
            </a:r>
            <a:r>
              <a:rPr lang="en-GB" sz="1800" b="1"/>
              <a:t> </a:t>
            </a:r>
            <a:r>
              <a:rPr lang="en-GB" sz="180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>
                <a:latin typeface="Courier New" pitchFamily="49" charset="0"/>
              </a:rPr>
              <a:t>.debug</a:t>
            </a:r>
            <a:r>
              <a:rPr lang="en-GB" sz="200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Info for symbolic debugging (</a:t>
            </a:r>
            <a:r>
              <a:rPr lang="en-GB" sz="1800" b="1" err="1">
                <a:latin typeface="Courier New" pitchFamily="49" charset="0"/>
              </a:rPr>
              <a:t>gcc</a:t>
            </a:r>
            <a:r>
              <a:rPr lang="en-GB" sz="1800" b="1">
                <a:latin typeface="Courier New" pitchFamily="49" charset="0"/>
              </a:rPr>
              <a:t> -g</a:t>
            </a:r>
            <a:r>
              <a:rPr lang="en-GB" sz="180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 smtClean="0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Symbols defined by module </a:t>
            </a:r>
            <a:r>
              <a:rPr lang="en-GB" i="1"/>
              <a:t>m</a:t>
            </a:r>
            <a:r>
              <a:rPr lang="en-GB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mtClean="0"/>
              <a:t>E.g.: </a:t>
            </a:r>
            <a:r>
              <a:rPr lang="en-GB"/>
              <a:t>non-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/>
              <a:t> C functions and non-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mtClean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mtClean="0"/>
              <a:t>External </a:t>
            </a:r>
            <a:r>
              <a:rPr lang="en-GB"/>
              <a:t>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Global symbols that are referenced by module </a:t>
            </a:r>
            <a:r>
              <a:rPr lang="en-GB" i="1"/>
              <a:t>m</a:t>
            </a:r>
            <a:r>
              <a:rPr lang="en-GB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mtClean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mtClean="0"/>
              <a:t>Local </a:t>
            </a:r>
            <a:r>
              <a:rPr lang="en-GB"/>
              <a:t>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Symbols that are defined and referenced exclusively by module </a:t>
            </a:r>
            <a:r>
              <a:rPr lang="en-GB" i="1"/>
              <a:t>m</a:t>
            </a:r>
            <a:r>
              <a:rPr lang="en-GB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mtClean="0"/>
              <a:t>E.g.: </a:t>
            </a:r>
            <a:r>
              <a:rPr lang="en-GB"/>
              <a:t>C functions and </a:t>
            </a:r>
            <a:r>
              <a:rPr lang="en-GB" smtClean="0"/>
              <a:t>global variables </a:t>
            </a:r>
            <a:r>
              <a:rPr lang="en-GB"/>
              <a:t>defined with the </a:t>
            </a:r>
            <a:r>
              <a:rPr lang="en-GB" b="1">
                <a:latin typeface="Courier New" pitchFamily="49" charset="0"/>
              </a:rPr>
              <a:t>static</a:t>
            </a:r>
            <a:r>
              <a:rPr lang="en-GB">
                <a:latin typeface="Courier New" pitchFamily="49" charset="0"/>
              </a:rPr>
              <a:t> </a:t>
            </a:r>
            <a:r>
              <a:rPr lang="en-GB" smtClean="0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smtClean="0">
                <a:solidFill>
                  <a:srgbClr val="C00000"/>
                </a:solidFill>
              </a:rPr>
              <a:t>Local </a:t>
            </a:r>
            <a:r>
              <a:rPr lang="en-GB" b="1">
                <a:solidFill>
                  <a:srgbClr val="C00000"/>
                </a:solidFill>
              </a:rPr>
              <a:t>linker symbols are </a:t>
            </a:r>
            <a:r>
              <a:rPr lang="en-GB" b="1" i="1">
                <a:solidFill>
                  <a:srgbClr val="C00000"/>
                </a:solidFill>
              </a:rPr>
              <a:t>not</a:t>
            </a:r>
            <a:r>
              <a:rPr lang="en-GB" b="1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Step 1: Symbol Resolution</a:t>
            </a:r>
            <a:endParaRPr lang="en-GB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smtClean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 smtClean="0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 smtClean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 smtClean="0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 smtClean="0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 smtClean="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 smtClean="0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smtClean="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 smtClean="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Symbol Identification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Which </a:t>
            </a:r>
            <a:r>
              <a:rPr lang="en-US" sz="2800" dirty="0" smtClean="0"/>
              <a:t>of the following names will be in the symbol table of </a:t>
            </a:r>
            <a:r>
              <a:rPr lang="en-US" sz="2800" dirty="0" err="1" smtClean="0">
                <a:latin typeface="Courier"/>
                <a:cs typeface="Courier"/>
              </a:rPr>
              <a:t>symbols.o</a:t>
            </a:r>
            <a:r>
              <a:rPr lang="en-US" sz="2800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entury Gothic"/>
                <a:cs typeface="Century Gothic"/>
              </a:rPr>
              <a:t>symbols</a:t>
            </a:r>
            <a:r>
              <a:rPr lang="en-US" b="1" dirty="0" err="1" smtClean="0">
                <a:latin typeface="Century Gothic"/>
                <a:cs typeface="Century Gothic"/>
              </a:rPr>
              <a:t>.c</a:t>
            </a:r>
            <a:r>
              <a:rPr lang="en-US" b="1" dirty="0" smtClean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7" y="2928877"/>
            <a:ext cx="3631122" cy="3416320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time;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foo(</a:t>
            </a:r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</a:t>
            </a:r>
            <a:r>
              <a:rPr lang="en-US" sz="1800" dirty="0" err="1" smtClean="0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b = a + 1;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return </a:t>
            </a:r>
            <a:r>
              <a:rPr lang="en-US" sz="1800" dirty="0">
                <a:latin typeface="Courier"/>
                <a:cs typeface="Courier"/>
              </a:rPr>
              <a:t>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main(</a:t>
            </a:r>
            <a:r>
              <a:rPr lang="en-US" sz="1800" dirty="0" err="1" smtClean="0">
                <a:latin typeface="Courier"/>
                <a:cs typeface="Courier"/>
              </a:rPr>
              <a:t>int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argc</a:t>
            </a:r>
            <a:r>
              <a:rPr lang="en-US" sz="1800" dirty="0" smtClean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        char* </a:t>
            </a:r>
            <a:r>
              <a:rPr lang="en-US" sz="1800" dirty="0" err="1" smtClean="0">
                <a:latin typeface="Courier"/>
                <a:cs typeface="Courier"/>
              </a:rPr>
              <a:t>argv</a:t>
            </a:r>
            <a:r>
              <a:rPr lang="en-US" sz="1800" dirty="0" smtClean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 smtClean="0">
                <a:latin typeface="Courier"/>
                <a:cs typeface="Courier"/>
              </a:rPr>
              <a:t>  </a:t>
            </a:r>
            <a:r>
              <a:rPr lang="en-US" sz="1800" dirty="0" err="1" smtClean="0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</a:t>
            </a:r>
            <a:r>
              <a:rPr lang="en-US" sz="1800" dirty="0" smtClean="0">
                <a:solidFill>
                  <a:srgbClr val="FF0000"/>
                </a:solidFill>
                <a:latin typeface="Courier"/>
                <a:cs typeface="Courier"/>
              </a:rPr>
              <a:t>d\n"</a:t>
            </a:r>
            <a:r>
              <a:rPr lang="en-US" sz="1800" dirty="0" smtClean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 smtClean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 return 0;</a:t>
            </a:r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  <a:endParaRPr lang="en-US" sz="1800" dirty="0" smtClean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286000"/>
            <a:ext cx="20345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latin typeface="Courier"/>
                <a:cs typeface="Courier"/>
              </a:rPr>
              <a:t>time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err="1">
                <a:latin typeface="Courier"/>
                <a:cs typeface="Courier"/>
              </a:rPr>
              <a:t>a</a:t>
            </a:r>
            <a:r>
              <a:rPr lang="en-US" sz="2800" dirty="0" err="1" smtClean="0">
                <a:latin typeface="Courier"/>
                <a:cs typeface="Courier"/>
              </a:rPr>
              <a:t>rgc</a:t>
            </a:r>
            <a:endParaRPr lang="en-US" sz="2800" dirty="0" smtClean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800" dirty="0" err="1" smtClean="0">
                <a:latin typeface="Courier"/>
                <a:cs typeface="Courier"/>
              </a:rPr>
              <a:t>argv</a:t>
            </a:r>
            <a:endParaRPr lang="en-US" sz="2800" dirty="0" smtClean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err="1" smtClean="0">
                <a:latin typeface="Courier"/>
                <a:cs typeface="Courier"/>
              </a:rPr>
              <a:t>printf</a:t>
            </a:r>
            <a:endParaRPr lang="en-US" sz="2800" dirty="0" smtClean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latin typeface="Courier"/>
                <a:cs typeface="Courier"/>
              </a:rPr>
              <a:t>Others?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time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err="1">
                <a:latin typeface="Courier"/>
                <a:cs typeface="Courier"/>
              </a:rPr>
              <a:t>a</a:t>
            </a:r>
            <a:r>
              <a:rPr lang="en-US" sz="2800" dirty="0" err="1" smtClean="0">
                <a:latin typeface="Courier"/>
                <a:cs typeface="Courier"/>
              </a:rPr>
              <a:t>rgc</a:t>
            </a:r>
            <a:endParaRPr lang="en-US" sz="2800" dirty="0" smtClean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800" dirty="0" err="1" smtClean="0">
                <a:latin typeface="Courier"/>
                <a:cs typeface="Courier"/>
              </a:rPr>
              <a:t>argv</a:t>
            </a:r>
            <a:endParaRPr lang="en-US" sz="2800" dirty="0" smtClean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err="1" smtClean="0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28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"%</a:t>
            </a:r>
            <a:r>
              <a:rPr lang="en-US" sz="2800" dirty="0">
                <a:solidFill>
                  <a:srgbClr val="FF0000"/>
                </a:solidFill>
                <a:latin typeface="Courier"/>
                <a:cs typeface="Courier"/>
              </a:rPr>
              <a:t>d\n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"</a:t>
            </a:r>
            <a:endParaRPr lang="en-US" sz="28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Symbols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 smtClean="0"/>
              <a:t>Local non-static C variables vs. local static C variables</a:t>
            </a:r>
          </a:p>
          <a:p>
            <a:pPr lvl="1"/>
            <a:r>
              <a:rPr lang="en-US" smtClean="0"/>
              <a:t>local non-static C variables: stored on the stack </a:t>
            </a:r>
          </a:p>
          <a:p>
            <a:pPr lvl="1"/>
            <a:r>
              <a:rPr lang="en-US" smtClean="0"/>
              <a:t>local static C variables: stored in either </a:t>
            </a:r>
            <a:r>
              <a:rPr lang="en-US" smtClean="0">
                <a:latin typeface="Courier New"/>
                <a:cs typeface="Courier New"/>
              </a:rPr>
              <a:t>.</a:t>
            </a:r>
            <a:r>
              <a:rPr lang="en-US" err="1" smtClean="0">
                <a:latin typeface="Courier New"/>
                <a:cs typeface="Courier New"/>
              </a:rPr>
              <a:t>bss</a:t>
            </a:r>
            <a:r>
              <a:rPr lang="en-US" smtClean="0">
                <a:latin typeface="Courier New"/>
                <a:cs typeface="Courier New"/>
              </a:rPr>
              <a:t>, </a:t>
            </a:r>
            <a:r>
              <a:rPr lang="en-US" smtClean="0"/>
              <a:t>or </a:t>
            </a:r>
            <a:r>
              <a:rPr lang="en-US" smtClean="0">
                <a:latin typeface="Courier New"/>
                <a:cs typeface="Courier New"/>
              </a:rPr>
              <a:t>.data</a:t>
            </a:r>
            <a:endParaRPr lang="en-US">
              <a:latin typeface="Courier New"/>
              <a:cs typeface="Courier New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15;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17;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g()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static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x = 19;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h() 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alibri" pitchFamily="34" charset="0"/>
              </a:rPr>
              <a:t>Compiler allocates space in </a:t>
            </a:r>
            <a:r>
              <a:rPr lang="en-US" sz="2000" smtClean="0">
                <a:latin typeface="Courier New"/>
                <a:cs typeface="Courier New"/>
              </a:rPr>
              <a:t>.data </a:t>
            </a:r>
            <a:r>
              <a:rPr lang="en-US" sz="2000" smtClean="0">
                <a:latin typeface="Calibri" pitchFamily="34" charset="0"/>
              </a:rPr>
              <a:t>for each definition of </a:t>
            </a:r>
            <a:r>
              <a:rPr lang="en-US" sz="2000" smtClean="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</a:t>
            </a:r>
            <a:r>
              <a:rPr lang="en-US" sz="2000" smtClean="0">
                <a:latin typeface="Calibri" pitchFamily="34" charset="0"/>
              </a:rPr>
              <a:t>reates local symbols in the symbol table with unique names, e.g., </a:t>
            </a:r>
            <a:r>
              <a:rPr lang="en-US" sz="2000" smtClean="0">
                <a:latin typeface="Courier New"/>
                <a:cs typeface="Courier New"/>
              </a:rPr>
              <a:t>x</a:t>
            </a:r>
            <a:r>
              <a:rPr lang="en-US" sz="2000" smtClean="0">
                <a:latin typeface="Calibri" pitchFamily="34" charset="0"/>
              </a:rPr>
              <a:t>, </a:t>
            </a:r>
            <a:r>
              <a:rPr lang="en-US" sz="2000" smtClean="0">
                <a:latin typeface="Courier New"/>
                <a:cs typeface="Courier New"/>
              </a:rPr>
              <a:t>x.1721</a:t>
            </a:r>
            <a:r>
              <a:rPr lang="en-US" sz="2000" smtClean="0">
                <a:latin typeface="Calibri" pitchFamily="34" charset="0"/>
              </a:rPr>
              <a:t> and </a:t>
            </a:r>
            <a:r>
              <a:rPr lang="en-US" sz="2000" smtClean="0">
                <a:latin typeface="Courier New"/>
                <a:cs typeface="Courier New"/>
              </a:rPr>
              <a:t>x.1724</a:t>
            </a:r>
            <a:r>
              <a:rPr lang="en-US" sz="2000" smtClean="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How Linker Resolves Duplicate Symbol Definitions</a:t>
            </a:r>
            <a:endParaRPr lang="en-GB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</a:t>
            </a:r>
            <a:r>
              <a:rPr lang="en-GB" b="1" i="1" dirty="0" smtClean="0">
                <a:solidFill>
                  <a:srgbClr val="C00000"/>
                </a:solidFill>
              </a:rPr>
              <a:t>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</a:t>
            </a:r>
            <a:r>
              <a:rPr lang="en-GB" b="1" i="1" dirty="0" smtClean="0">
                <a:solidFill>
                  <a:srgbClr val="C00000"/>
                </a:solidFill>
              </a:rPr>
              <a:t>eak</a:t>
            </a:r>
            <a:r>
              <a:rPr lang="en-GB" dirty="0"/>
              <a:t>: uninitialized </a:t>
            </a:r>
            <a:r>
              <a:rPr lang="en-GB" dirty="0" err="1" smtClean="0"/>
              <a:t>globals</a:t>
            </a:r>
            <a:endParaRPr lang="en-GB" dirty="0" smtClean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Or ones declared with specifier </a:t>
            </a:r>
            <a:r>
              <a:rPr lang="en-GB" b="1" dirty="0" smtClean="0">
                <a:latin typeface="Courier New" charset="0"/>
                <a:ea typeface="Courier New" charset="0"/>
                <a:cs typeface="Courier New" charset="0"/>
              </a:rPr>
              <a:t>extern</a:t>
            </a:r>
            <a:endParaRPr lang="en-GB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 smtClean="0"/>
              <a:t>Linking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 smtClean="0"/>
              <a:t>15-213: Introduction to Computer Systems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sz="2000" b="0" dirty="0" smtClean="0"/>
              <a:t>13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Lecture, October 10th,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r>
              <a:rPr lang="en-US" b="1" dirty="0" smtClean="0"/>
              <a:t>Instructor:</a:t>
            </a:r>
            <a:r>
              <a:rPr lang="en-US" dirty="0" smtClean="0"/>
              <a:t> </a:t>
            </a:r>
          </a:p>
          <a:p>
            <a:r>
              <a:rPr lang="en-US" dirty="0" smtClean="0"/>
              <a:t>Randy Bryant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</a:t>
            </a:r>
            <a:r>
              <a:rPr lang="en-GB" smtClean="0"/>
              <a:t>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mtClean="0"/>
              <a:t>Each </a:t>
            </a:r>
            <a:r>
              <a:rPr lang="en-GB"/>
              <a:t>item can be defined only </a:t>
            </a:r>
            <a:r>
              <a:rPr lang="en-GB" smtClean="0"/>
              <a:t>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mtClean="0"/>
              <a:t>Otherwise: Linker error</a:t>
            </a:r>
            <a:endParaRPr lang="en-GB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</a:t>
            </a:r>
            <a:r>
              <a:rPr lang="en-GB" smtClean="0"/>
              <a:t>2: Given a strong symbol and multiple weak symbols, choose the strong symbol</a:t>
            </a: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</a:t>
            </a:r>
            <a:r>
              <a:rPr lang="en-GB" smtClean="0"/>
              <a:t>eferences </a:t>
            </a:r>
            <a:r>
              <a:rPr lang="en-GB"/>
              <a:t>to the weak symbol resolve to the strong </a:t>
            </a:r>
            <a:r>
              <a:rPr lang="en-GB" smtClean="0"/>
              <a:t>symbol</a:t>
            </a:r>
            <a:endParaRPr lang="en-GB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Rule </a:t>
            </a:r>
            <a:r>
              <a:rPr lang="en-GB" smtClean="0"/>
              <a:t>3: </a:t>
            </a:r>
            <a:r>
              <a:rPr lang="en-GB"/>
              <a:t>If there are multiple weak symbols, </a:t>
            </a:r>
            <a:r>
              <a:rPr lang="en-GB" smtClean="0"/>
              <a:t>pick </a:t>
            </a:r>
            <a:r>
              <a:rPr lang="en-GB"/>
              <a:t>an arbitrary </a:t>
            </a:r>
            <a:r>
              <a:rPr lang="en-GB" smtClean="0"/>
              <a:t>one</a:t>
            </a: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Can override this with </a:t>
            </a:r>
            <a:r>
              <a:rPr lang="en-GB" b="1" err="1">
                <a:latin typeface="Courier New" pitchFamily="49" charset="0"/>
              </a:rPr>
              <a:t>gcc</a:t>
            </a:r>
            <a:r>
              <a:rPr lang="en-GB" b="1">
                <a:latin typeface="Courier New" pitchFamily="49" charset="0"/>
              </a:rPr>
              <a:t> –</a:t>
            </a:r>
            <a:r>
              <a:rPr lang="en-GB" b="1" err="1" smtClean="0">
                <a:latin typeface="Courier New" pitchFamily="49" charset="0"/>
              </a:rPr>
              <a:t>fno</a:t>
            </a:r>
            <a:r>
              <a:rPr lang="en-GB" b="1" smtClean="0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smtClean="0"/>
              <a:t>Puzzles on the next slide</a:t>
            </a:r>
            <a:endParaRPr lang="en-GB" b="1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47753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smtClean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0" smtClean="0">
                <a:latin typeface="Calibri" pitchFamily="34" charset="0"/>
                <a:ea typeface="msgothic" charset="0"/>
                <a:cs typeface="msgothic" charset="0"/>
              </a:rPr>
              <a:t>will 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smtClean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Mismatch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 smtClean="0"/>
              <a:t>Compiles without any errors or warnings</a:t>
            </a:r>
          </a:p>
          <a:p>
            <a:r>
              <a:rPr lang="en-US" dirty="0" smtClean="0"/>
              <a:t>What gets printed?</a:t>
            </a:r>
            <a:endParaRPr lang="en-US" dirty="0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</a:t>
            </a:r>
            <a:r>
              <a:rPr lang="en-US" sz="1800" dirty="0" smtClean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*/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 smtClean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800" dirty="0" smtClean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</a:t>
            </a:r>
            <a:r>
              <a:rPr lang="en-US" sz="18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en-US" sz="1800" dirty="0" smtClean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 smtClean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Variables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if you can</a:t>
            </a:r>
          </a:p>
          <a:p>
            <a:endParaRPr lang="en-US" dirty="0" smtClean="0"/>
          </a:p>
          <a:p>
            <a:r>
              <a:rPr lang="en-US" dirty="0" smtClean="0"/>
              <a:t>Otherwise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 smtClean="0"/>
              <a:t>if you can</a:t>
            </a:r>
          </a:p>
          <a:p>
            <a:pPr lvl="1"/>
            <a:r>
              <a:rPr lang="en-US" dirty="0" smtClean="0"/>
              <a:t>Initialize if you define a global variable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 smtClean="0"/>
              <a:t> if you reference an external global variable</a:t>
            </a:r>
          </a:p>
          <a:p>
            <a:pPr lvl="2"/>
            <a:r>
              <a:rPr lang="en-US" dirty="0" smtClean="0"/>
              <a:t>Treated as weak symbol</a:t>
            </a:r>
          </a:p>
          <a:p>
            <a:pPr lvl="2"/>
            <a:r>
              <a:rPr lang="en-US" dirty="0" smtClean="0"/>
              <a:t>But also causes linker error if not defined in some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 smtClean="0"/>
              <a:t> in .h Files (#1)</a:t>
            </a:r>
            <a:endParaRPr lang="en-US" dirty="0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latin typeface="Courier New"/>
                <a:cs typeface="Courier New"/>
              </a:rPr>
              <a:t>#include "</a:t>
            </a:r>
            <a:r>
              <a:rPr lang="en-US" sz="1800" err="1" smtClean="0">
                <a:latin typeface="Courier New"/>
                <a:cs typeface="Courier New"/>
              </a:rPr>
              <a:t>global.h</a:t>
            </a:r>
            <a:r>
              <a:rPr lang="en-US" sz="1800" smtClean="0">
                <a:latin typeface="Courier New"/>
                <a:cs typeface="Courier New"/>
              </a:rPr>
              <a:t>"</a:t>
            </a:r>
          </a:p>
          <a:p>
            <a:endParaRPr lang="en-US" sz="1800" smtClean="0">
              <a:latin typeface="Courier New"/>
              <a:cs typeface="Courier New"/>
            </a:endParaRPr>
          </a:p>
          <a:p>
            <a:r>
              <a:rPr lang="en-US" sz="1800" err="1" smtClean="0">
                <a:latin typeface="Courier New"/>
                <a:cs typeface="Courier New"/>
              </a:rPr>
              <a:t>int</a:t>
            </a:r>
            <a:r>
              <a:rPr lang="en-US" sz="1800" smtClean="0">
                <a:latin typeface="Courier New"/>
                <a:cs typeface="Courier New"/>
              </a:rPr>
              <a:t> f() {</a:t>
            </a:r>
          </a:p>
          <a:p>
            <a:r>
              <a:rPr lang="en-US" sz="1800" smtClean="0">
                <a:latin typeface="Courier New"/>
                <a:cs typeface="Courier New"/>
              </a:rPr>
              <a:t>  return g+1;</a:t>
            </a:r>
          </a:p>
          <a:p>
            <a:r>
              <a:rPr lang="en-US" sz="180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 smtClean="0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extern </a:t>
            </a:r>
            <a:r>
              <a:rPr lang="en-US" sz="1800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Courier New"/>
                <a:cs typeface="Courier New"/>
              </a:rPr>
              <a:t>#include &lt;</a:t>
            </a:r>
            <a:r>
              <a:rPr lang="en-US" sz="1800" dirty="0" err="1" smtClean="0">
                <a:latin typeface="Courier New"/>
                <a:cs typeface="Courier New"/>
              </a:rPr>
              <a:t>stdio.h</a:t>
            </a:r>
            <a:r>
              <a:rPr lang="en-US" sz="1800" dirty="0" smtClean="0">
                <a:latin typeface="Courier New"/>
                <a:cs typeface="Courier New"/>
              </a:rPr>
              <a:t>&gt;</a:t>
            </a:r>
          </a:p>
          <a:p>
            <a:r>
              <a:rPr lang="en-US" sz="1800" dirty="0" smtClean="0">
                <a:latin typeface="Courier New"/>
                <a:cs typeface="Courier New"/>
              </a:rPr>
              <a:t>#include "</a:t>
            </a:r>
            <a:r>
              <a:rPr lang="en-US" sz="1800" dirty="0" err="1" smtClean="0">
                <a:latin typeface="Courier New"/>
                <a:cs typeface="Courier New"/>
              </a:rPr>
              <a:t>global.h</a:t>
            </a:r>
            <a:r>
              <a:rPr lang="en-US" sz="1800" dirty="0" smtClean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g = 0;</a:t>
            </a:r>
          </a:p>
          <a:p>
            <a:endParaRPr lang="en-US" sz="1800" dirty="0" smtClean="0">
              <a:latin typeface="Courier New"/>
              <a:cs typeface="Courier New"/>
            </a:endParaRPr>
          </a:p>
          <a:p>
            <a:r>
              <a:rPr lang="en-US" sz="1800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main(</a:t>
            </a:r>
            <a:r>
              <a:rPr lang="en-US" sz="1800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argc</a:t>
            </a:r>
            <a:r>
              <a:rPr lang="en-US" sz="1800" dirty="0" smtClean="0">
                <a:latin typeface="Courier New"/>
                <a:cs typeface="Courier New"/>
              </a:rPr>
              <a:t>, char </a:t>
            </a:r>
            <a:r>
              <a:rPr lang="en-US" sz="1800" dirty="0" err="1" smtClean="0">
                <a:latin typeface="Courier New"/>
                <a:cs typeface="Courier New"/>
              </a:rPr>
              <a:t>argv</a:t>
            </a:r>
            <a:r>
              <a:rPr lang="en-US" sz="1800" dirty="0" smtClean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 smtClean="0">
                <a:latin typeface="Courier New"/>
                <a:cs typeface="Courier New"/>
              </a:rPr>
              <a:t>  </a:t>
            </a:r>
            <a:r>
              <a:rPr lang="en-US" sz="1800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 smtClean="0">
                <a:latin typeface="Courier New"/>
                <a:cs typeface="Courier New"/>
              </a:rPr>
              <a:t>  </a:t>
            </a:r>
            <a:r>
              <a:rPr lang="en-US" sz="1800" dirty="0" err="1" smtClean="0">
                <a:latin typeface="Courier New"/>
                <a:cs typeface="Courier New"/>
              </a:rPr>
              <a:t>printf</a:t>
            </a:r>
            <a:r>
              <a:rPr lang="en-US" sz="1800" dirty="0" smtClean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 smtClean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 smtClean="0"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.h Files (#2)</a:t>
            </a:r>
            <a:endParaRPr lang="en-US" dirty="0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latin typeface="Courier New"/>
                <a:cs typeface="Courier New"/>
              </a:rPr>
              <a:t>#include "</a:t>
            </a:r>
            <a:r>
              <a:rPr lang="en-US" sz="1800" err="1" smtClean="0">
                <a:latin typeface="Courier New"/>
                <a:cs typeface="Courier New"/>
              </a:rPr>
              <a:t>global.h</a:t>
            </a:r>
            <a:r>
              <a:rPr lang="en-US" sz="1800" smtClean="0">
                <a:latin typeface="Courier New"/>
                <a:cs typeface="Courier New"/>
              </a:rPr>
              <a:t>"</a:t>
            </a:r>
          </a:p>
          <a:p>
            <a:endParaRPr lang="en-US" sz="1800" smtClean="0">
              <a:latin typeface="Courier New"/>
              <a:cs typeface="Courier New"/>
            </a:endParaRPr>
          </a:p>
          <a:p>
            <a:r>
              <a:rPr lang="en-US" sz="1800" err="1" smtClean="0">
                <a:latin typeface="Courier New"/>
                <a:cs typeface="Courier New"/>
              </a:rPr>
              <a:t>int</a:t>
            </a:r>
            <a:r>
              <a:rPr lang="en-US" sz="1800" smtClean="0">
                <a:latin typeface="Courier New"/>
                <a:cs typeface="Courier New"/>
              </a:rPr>
              <a:t> f() {</a:t>
            </a:r>
          </a:p>
          <a:p>
            <a:r>
              <a:rPr lang="en-US" sz="1800" smtClean="0">
                <a:latin typeface="Courier New"/>
                <a:cs typeface="Courier New"/>
              </a:rPr>
              <a:t>  return g+1;</a:t>
            </a:r>
          </a:p>
          <a:p>
            <a:r>
              <a:rPr lang="en-US" sz="180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 smtClean="0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latin typeface="Courier New"/>
                <a:cs typeface="Courier New"/>
              </a:rPr>
              <a:t>#</a:t>
            </a:r>
            <a:r>
              <a:rPr lang="en-US" sz="1800" err="1" smtClean="0">
                <a:latin typeface="Courier New"/>
                <a:cs typeface="Courier New"/>
              </a:rPr>
              <a:t>ifdef</a:t>
            </a:r>
            <a:r>
              <a:rPr lang="en-US" sz="1800" smtClean="0">
                <a:latin typeface="Courier New"/>
                <a:cs typeface="Courier New"/>
              </a:rPr>
              <a:t> INITIALIZE</a:t>
            </a:r>
          </a:p>
          <a:p>
            <a:r>
              <a:rPr lang="en-US" sz="1800" smtClean="0">
                <a:latin typeface="Courier New"/>
                <a:cs typeface="Courier New"/>
              </a:rPr>
              <a:t>  </a:t>
            </a:r>
            <a:r>
              <a:rPr lang="en-US" sz="1800" err="1" smtClean="0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 smtClean="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 smtClean="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 smtClean="0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 smtClean="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 smtClean="0">
                <a:latin typeface="Courier New"/>
                <a:cs typeface="Courier New"/>
              </a:rPr>
              <a:t>#else</a:t>
            </a:r>
          </a:p>
          <a:p>
            <a:r>
              <a:rPr lang="en-US" sz="1800" smtClean="0">
                <a:latin typeface="Courier New"/>
                <a:cs typeface="Courier New"/>
              </a:rPr>
              <a:t>  extern </a:t>
            </a:r>
            <a:r>
              <a:rPr lang="en-US" sz="1800" err="1" smtClean="0">
                <a:latin typeface="Courier New"/>
                <a:cs typeface="Courier New"/>
              </a:rPr>
              <a:t>int</a:t>
            </a:r>
            <a:r>
              <a:rPr lang="en-US" sz="1800" smtClean="0">
                <a:latin typeface="Courier New"/>
                <a:cs typeface="Courier New"/>
              </a:rPr>
              <a:t> g;</a:t>
            </a:r>
          </a:p>
          <a:p>
            <a:r>
              <a:rPr lang="en-US" sz="1800" smtClean="0">
                <a:latin typeface="Courier New"/>
                <a:cs typeface="Courier New"/>
              </a:rPr>
              <a:t>  static </a:t>
            </a:r>
            <a:r>
              <a:rPr lang="en-US" sz="1800" err="1" smtClean="0">
                <a:latin typeface="Courier New"/>
                <a:cs typeface="Courier New"/>
              </a:rPr>
              <a:t>int</a:t>
            </a:r>
            <a:r>
              <a:rPr lang="en-US" sz="1800" smtClean="0">
                <a:latin typeface="Courier New"/>
                <a:cs typeface="Courier New"/>
              </a:rPr>
              <a:t> init = 0;</a:t>
            </a:r>
          </a:p>
          <a:p>
            <a:r>
              <a:rPr lang="en-US" sz="1800" smtClean="0">
                <a:latin typeface="Courier New"/>
                <a:cs typeface="Courier New"/>
              </a:rPr>
              <a:t>#</a:t>
            </a:r>
            <a:r>
              <a:rPr lang="en-US" sz="1800" err="1" smtClean="0">
                <a:latin typeface="Courier New"/>
                <a:cs typeface="Courier New"/>
              </a:rPr>
              <a:t>endif</a:t>
            </a:r>
            <a:endParaRPr lang="en-US" sz="1800" smtClean="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 smtClean="0">
                <a:latin typeface="Courier New"/>
                <a:cs typeface="Courier New"/>
              </a:rPr>
              <a:t>#include &lt;</a:t>
            </a:r>
            <a:r>
              <a:rPr lang="en-US" sz="1800" err="1" smtClean="0">
                <a:latin typeface="Courier New"/>
                <a:cs typeface="Courier New"/>
              </a:rPr>
              <a:t>stdio.h</a:t>
            </a:r>
            <a:r>
              <a:rPr lang="en-US" sz="1800" smtClean="0">
                <a:latin typeface="Courier New"/>
                <a:cs typeface="Courier New"/>
              </a:rPr>
              <a:t>&gt;</a:t>
            </a:r>
          </a:p>
          <a:p>
            <a:r>
              <a:rPr lang="en-US" sz="1800" smtClean="0">
                <a:latin typeface="Courier New"/>
                <a:cs typeface="Courier New"/>
              </a:rPr>
              <a:t>#include "</a:t>
            </a:r>
            <a:r>
              <a:rPr lang="en-US" sz="1800" err="1" smtClean="0">
                <a:latin typeface="Courier New"/>
                <a:cs typeface="Courier New"/>
              </a:rPr>
              <a:t>global.h</a:t>
            </a:r>
            <a:r>
              <a:rPr lang="en-US" sz="1800" smtClean="0">
                <a:latin typeface="Courier New"/>
                <a:cs typeface="Courier New"/>
              </a:rPr>
              <a:t>"</a:t>
            </a:r>
          </a:p>
          <a:p>
            <a:endParaRPr lang="en-US" sz="1800" smtClean="0">
              <a:latin typeface="Courier New"/>
              <a:cs typeface="Courier New"/>
            </a:endParaRPr>
          </a:p>
          <a:p>
            <a:r>
              <a:rPr lang="en-US" sz="1800" err="1" smtClean="0">
                <a:latin typeface="Courier New"/>
                <a:cs typeface="Courier New"/>
              </a:rPr>
              <a:t>int</a:t>
            </a:r>
            <a:r>
              <a:rPr lang="en-US" sz="1800" smtClean="0">
                <a:latin typeface="Courier New"/>
                <a:cs typeface="Courier New"/>
              </a:rPr>
              <a:t> main(</a:t>
            </a:r>
            <a:r>
              <a:rPr lang="en-US" sz="1800" err="1" smtClean="0">
                <a:latin typeface="Courier New"/>
                <a:cs typeface="Courier New"/>
              </a:rPr>
              <a:t>int</a:t>
            </a:r>
            <a:r>
              <a:rPr lang="en-US" sz="1800" smtClean="0">
                <a:latin typeface="Courier New"/>
                <a:cs typeface="Courier New"/>
              </a:rPr>
              <a:t> </a:t>
            </a:r>
            <a:r>
              <a:rPr lang="en-US" sz="1800" err="1" smtClean="0">
                <a:latin typeface="Courier New"/>
                <a:cs typeface="Courier New"/>
              </a:rPr>
              <a:t>argc</a:t>
            </a:r>
            <a:r>
              <a:rPr lang="en-US" sz="1800" smtClean="0">
                <a:latin typeface="Courier New"/>
                <a:cs typeface="Courier New"/>
              </a:rPr>
              <a:t>, char** </a:t>
            </a:r>
            <a:r>
              <a:rPr lang="en-US" sz="1800" err="1" smtClean="0">
                <a:latin typeface="Courier New"/>
                <a:cs typeface="Courier New"/>
              </a:rPr>
              <a:t>argv</a:t>
            </a:r>
            <a:r>
              <a:rPr lang="en-US" sz="1800" smtClean="0">
                <a:latin typeface="Courier New"/>
                <a:cs typeface="Courier New"/>
              </a:rPr>
              <a:t>) {</a:t>
            </a:r>
          </a:p>
          <a:p>
            <a:r>
              <a:rPr lang="en-US" sz="1800" smtClean="0">
                <a:latin typeface="Courier New"/>
                <a:cs typeface="Courier New"/>
              </a:rPr>
              <a:t>  if (</a:t>
            </a:r>
            <a:r>
              <a:rPr lang="en-US" sz="1800" err="1" smtClean="0">
                <a:latin typeface="Courier New"/>
                <a:cs typeface="Courier New"/>
              </a:rPr>
              <a:t>init</a:t>
            </a:r>
            <a:r>
              <a:rPr lang="en-US" sz="1800" smtClean="0">
                <a:latin typeface="Courier New"/>
                <a:cs typeface="Courier New"/>
              </a:rPr>
              <a:t>)</a:t>
            </a:r>
          </a:p>
          <a:p>
            <a:r>
              <a:rPr lang="en-US" sz="1800" smtClean="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 smtClean="0">
                <a:latin typeface="Courier New"/>
                <a:cs typeface="Courier New"/>
              </a:rPr>
              <a:t>  </a:t>
            </a:r>
            <a:r>
              <a:rPr lang="en-US" sz="1800" err="1" smtClean="0">
                <a:latin typeface="Courier New"/>
                <a:cs typeface="Courier New"/>
              </a:rPr>
              <a:t>int</a:t>
            </a:r>
            <a:r>
              <a:rPr lang="en-US" sz="1800" smtClean="0">
                <a:latin typeface="Courier New"/>
                <a:cs typeface="Courier New"/>
              </a:rPr>
              <a:t> t = f();</a:t>
            </a:r>
          </a:p>
          <a:p>
            <a:r>
              <a:rPr lang="en-US" sz="1800" smtClean="0">
                <a:latin typeface="Courier New"/>
                <a:cs typeface="Courier New"/>
              </a:rPr>
              <a:t>  </a:t>
            </a:r>
            <a:r>
              <a:rPr lang="en-US" sz="1800" err="1" smtClean="0">
                <a:latin typeface="Courier New"/>
                <a:cs typeface="Courier New"/>
              </a:rPr>
              <a:t>printf</a:t>
            </a:r>
            <a:r>
              <a:rPr lang="en-US" sz="1800" smtClean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smtClean="0">
                <a:latin typeface="Courier New"/>
                <a:cs typeface="Courier New"/>
              </a:rPr>
              <a:t>  return 0;</a:t>
            </a:r>
          </a:p>
          <a:p>
            <a:r>
              <a:rPr lang="en-US" sz="1800" smtClean="0"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 smtClean="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</a:t>
              </a:r>
              <a:r>
                <a:rPr lang="en-US" sz="1800" smtClean="0">
                  <a:latin typeface="Courier New"/>
                  <a:cs typeface="Courier New"/>
                </a:rPr>
                <a:t>xtern </a:t>
              </a:r>
              <a:r>
                <a:rPr lang="en-US" sz="1800" err="1" smtClean="0">
                  <a:latin typeface="Courier New"/>
                  <a:cs typeface="Courier New"/>
                </a:rPr>
                <a:t>int</a:t>
              </a:r>
              <a:r>
                <a:rPr lang="en-US" sz="1800" smtClean="0">
                  <a:latin typeface="Courier New"/>
                  <a:cs typeface="Courier New"/>
                </a:rPr>
                <a:t> g;</a:t>
              </a:r>
              <a:endParaRPr lang="en-US" sz="1800">
                <a:latin typeface="Courier New"/>
                <a:cs typeface="Courier New"/>
              </a:endParaRPr>
            </a:p>
            <a:p>
              <a:r>
                <a:rPr lang="en-US" sz="1800" smtClean="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</a:t>
              </a:r>
              <a:r>
                <a:rPr lang="en-US" sz="1800" smtClean="0">
                  <a:latin typeface="Courier New"/>
                  <a:cs typeface="Courier New"/>
                </a:rPr>
                <a:t>0;</a:t>
              </a:r>
              <a:endParaRPr lang="en-US" sz="1800">
                <a:latin typeface="Courier New"/>
                <a:cs typeface="Courier New"/>
              </a:endParaRP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Step 2: Relocation</a:t>
            </a:r>
            <a:endParaRPr lang="en-GB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370205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395828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0323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ourier New" pitchFamily="49" charset="0"/>
                <a:ea typeface="msgothic" charset="0"/>
                <a:cs typeface="msgothic" charset="0"/>
              </a:rPr>
              <a:t>sum(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4738689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 smtClean="0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057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235450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smtClean="0">
                <a:latin typeface="Courier New" pitchFamily="49" charset="0"/>
                <a:ea typeface="msgothic" charset="0"/>
                <a:cs typeface="msgothic" charset="0"/>
              </a:rPr>
              <a:t>array[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2590800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</a:t>
            </a: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data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306513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err="1"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1129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4780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37417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1544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1038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38600" y="1306513"/>
            <a:ext cx="4900862" cy="4635499"/>
            <a:chOff x="4038600" y="1306513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309813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29575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4909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 smtClean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  <a:endParaRPr lang="en-GB" sz="1600" b="1" dirty="0">
                <a:latin typeface="Courier New" pitchFamily="49" charset="0"/>
                <a:ea typeface="msgothic" charset="0"/>
                <a:cs typeface="msgothic" charset="0"/>
              </a:endParaRP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136774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024313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306513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2628899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2247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257800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4557713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4696354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106070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2971800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4849813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2633663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4564063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</a:t>
              </a:r>
              <a:r>
                <a:rPr lang="en-GB" sz="1600" b="1" smtClean="0">
                  <a:latin typeface="Calibri" pitchFamily="34" charset="0"/>
                  <a:ea typeface="msgothic" charset="0"/>
                  <a:cs typeface="msgothic" charset="0"/>
                </a:rPr>
                <a:t>data</a:t>
              </a:r>
              <a:endParaRPr lang="en-GB" sz="1600" b="1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4942682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</a:t>
              </a:r>
              <a:r>
                <a:rPr lang="en-GB" sz="1600" b="1" smtClean="0">
                  <a:latin typeface="Courier New" pitchFamily="49" charset="0"/>
                  <a:ea typeface="msgothic" charset="0"/>
                  <a:cs typeface="msgothic" charset="0"/>
                </a:rPr>
                <a:t>array[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2]={1,2}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Relocation Entries</a:t>
            </a:r>
            <a:endParaRPr lang="en-GB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 smtClean="0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 smtClean="0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 smtClean="0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8002" y="1219200"/>
            <a:ext cx="4149198" cy="2310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 smtClean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smtClean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 smtClean="0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smtClean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err="1" smtClean="0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99906" y="3167984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Relocated .text section</a:t>
            </a: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</a:t>
            </a:r>
            <a:r>
              <a:rPr lang="ro-RO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sub    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$0x2,%esi</a:t>
            </a:r>
          </a:p>
          <a:p>
            <a:r>
              <a:rPr lang="sk-SK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4004d9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4004de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smtClean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add   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 smtClean="0">
                <a:latin typeface="Courier New"/>
                <a:cs typeface="Courier New"/>
              </a:rPr>
              <a:t>callq</a:t>
            </a:r>
            <a:r>
              <a:rPr lang="en-US" sz="2000" smtClean="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 smtClean="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 smtClean="0">
                <a:latin typeface="Calibri" pitchFamily="34" charset="0"/>
              </a:rPr>
              <a:t> = </a:t>
            </a:r>
            <a:r>
              <a:rPr lang="en-US" sz="2000" smtClean="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 smtClean="0">
                <a:latin typeface="Calibri" pitchFamily="34" charset="0"/>
              </a:rPr>
              <a:t> + </a:t>
            </a:r>
            <a:r>
              <a:rPr lang="en-US" sz="2000" smtClean="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</a:t>
            </a:r>
            <a:r>
              <a:rPr lang="en-US" sz="1600" dirty="0" smtClean="0">
                <a:latin typeface="Courier New"/>
                <a:cs typeface="Courier New"/>
              </a:rPr>
              <a:t>ource: </a:t>
            </a:r>
            <a:r>
              <a:rPr lang="en-US" sz="1600" dirty="0" err="1" smtClean="0">
                <a:latin typeface="Courier New"/>
                <a:cs typeface="Courier New"/>
              </a:rPr>
              <a:t>objdump</a:t>
            </a:r>
            <a:r>
              <a:rPr lang="en-US" sz="1600" dirty="0" smtClean="0">
                <a:latin typeface="Courier New"/>
                <a:cs typeface="Courier New"/>
              </a:rPr>
              <a:t> </a:t>
            </a:r>
            <a:r>
              <a:rPr lang="en-US" sz="1600" dirty="0">
                <a:latin typeface="Courier New"/>
                <a:cs typeface="Courier New"/>
              </a:rPr>
              <a:t>-</a:t>
            </a:r>
            <a:r>
              <a:rPr lang="en-US" sz="1600" dirty="0" smtClean="0">
                <a:latin typeface="Courier New"/>
                <a:cs typeface="Courier New"/>
              </a:rPr>
              <a:t>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</a:t>
            </a:r>
            <a:r>
              <a:rPr lang="en-GB" smtClean="0"/>
              <a:t>Files</a:t>
            </a:r>
            <a:endParaRPr lang="en-GB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 smtClean="0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 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smtClean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  <a:endParaRPr lang="en-GB" sz="12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</a:t>
            </a: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data segment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</a:t>
            </a: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code segment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 smtClean="0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 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.line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smtClean="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t 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 smtClean="0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Linking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Motivation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it does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How it works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Dynamic linking</a:t>
            </a:r>
          </a:p>
          <a:p>
            <a:r>
              <a:rPr lang="en-US" dirty="0" smtClean="0"/>
              <a:t>Case study: Library </a:t>
            </a:r>
            <a:r>
              <a:rPr lang="en-US" dirty="0" err="1" smtClean="0"/>
              <a:t>interpositioning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canvas.cmu.edu/courses/1221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74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Packaging Commonly Used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mtClean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mtClean="0"/>
              <a:t>Awkward</a:t>
            </a:r>
            <a:r>
              <a:rPr lang="en-GB"/>
              <a:t>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</a:t>
            </a:r>
            <a:r>
              <a:rPr lang="en-GB" smtClean="0"/>
              <a:t>into </a:t>
            </a:r>
            <a:r>
              <a:rPr lang="en-GB"/>
              <a:t>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Old-fashioned Solution: Static </a:t>
            </a:r>
            <a:r>
              <a:rPr lang="en-GB"/>
              <a:t>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mtClean="0">
                <a:solidFill>
                  <a:srgbClr val="990000"/>
                </a:solidFill>
              </a:rPr>
              <a:t>Static </a:t>
            </a:r>
            <a:r>
              <a:rPr lang="en-GB">
                <a:solidFill>
                  <a:srgbClr val="990000"/>
                </a:solidFill>
              </a:rPr>
              <a:t>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</a:t>
            </a:r>
            <a:r>
              <a:rPr lang="en-GB" smtClean="0"/>
              <a:t>link it  </a:t>
            </a:r>
            <a:r>
              <a:rPr lang="en-GB"/>
              <a:t>into</a:t>
            </a:r>
            <a:r>
              <a:rPr lang="en-GB" smtClean="0"/>
              <a:t> the executable</a:t>
            </a:r>
            <a:r>
              <a:rPr lang="en-GB"/>
              <a:t>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 smtClean="0">
                <a:latin typeface="Calibri" pitchFamily="34" charset="0"/>
              </a:rPr>
              <a:t>Archiver</a:t>
            </a:r>
            <a:r>
              <a:rPr lang="en-GB" sz="2000" kern="0" smtClea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 smtClea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 smtClea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smtClean="0"/>
              <a:t>4.6 MB archive </a:t>
            </a:r>
            <a:r>
              <a:rPr lang="en-GB" sz="1800"/>
              <a:t>of </a:t>
            </a:r>
            <a:r>
              <a:rPr lang="en-GB" sz="1800" smtClean="0"/>
              <a:t>1496 object </a:t>
            </a:r>
            <a:r>
              <a:rPr lang="en-GB" sz="1800"/>
              <a:t>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smtClean="0"/>
              <a:t>2 </a:t>
            </a:r>
            <a:r>
              <a:rPr lang="en-GB" sz="1800"/>
              <a:t>MB archive of </a:t>
            </a:r>
            <a:r>
              <a:rPr lang="en-GB" sz="1800" smtClean="0"/>
              <a:t>444 </a:t>
            </a:r>
            <a:r>
              <a:rPr lang="en-GB" sz="1800"/>
              <a:t>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smtClean="0">
                <a:latin typeface="Courier New" pitchFamily="49" charset="0"/>
                <a:ea typeface="msgothic" charset="0"/>
                <a:cs typeface="msgothic" charset="0"/>
              </a:rPr>
              <a:t>–t /</a:t>
            </a:r>
            <a:r>
              <a:rPr lang="en-GB" sz="1600" b="1" dirty="0" err="1" smtClean="0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 smtClean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 smtClean="0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 smtClean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smtClean="0">
                <a:latin typeface="Courier New" pitchFamily="49" charset="0"/>
                <a:ea typeface="msgothic" charset="0"/>
                <a:cs typeface="msgothic" charset="0"/>
              </a:rPr>
              <a:t>–t /</a:t>
            </a:r>
            <a:r>
              <a:rPr lang="en-GB" sz="1600" dirty="0" err="1" smtClean="0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 smtClean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 smtClean="0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 smtClean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 smtClean="0"/>
              <a:t>Linking with Static Libraries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smtClean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smtClean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 smtClean="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</a:t>
            </a:r>
            <a:r>
              <a:rPr lang="ro-RO" sz="1600" smtClean="0">
                <a:solidFill>
                  <a:srgbClr val="9D206F"/>
                </a:solidFill>
                <a:latin typeface="Courier New"/>
                <a:cs typeface="Courier New"/>
              </a:rPr>
              <a:t>n”</a:t>
            </a:r>
            <a:r>
              <a:rPr lang="ro-RO" sz="1600" smtClean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ro-RO" sz="1600" smtClean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smtClean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smtClean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smtClean="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 smtClean="0">
                <a:latin typeface="Courier New"/>
                <a:cs typeface="Courier New"/>
              </a:rPr>
              <a:t>libvector.a</a:t>
            </a:r>
            <a:endParaRPr lang="en-US" sz="1800" smtClean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smtClean="0">
                <a:latin typeface="Courier New" pitchFamily="49" charset="0"/>
                <a:ea typeface="msgothic" charset="0"/>
                <a:cs typeface="msgothic" charset="0"/>
              </a:rPr>
              <a:t>prog2c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</a:t>
            </a:r>
            <a:r>
              <a:rPr lang="en-GB" sz="1800" b="1" i="1" dirty="0" smtClean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smtClean="0">
                <a:latin typeface="Calibri" pitchFamily="34" charset="0"/>
                <a:ea typeface="msgothic" charset="0"/>
                <a:cs typeface="msgothic" charset="0"/>
              </a:rPr>
              <a:t>(892,607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smtClean="0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</a:t>
            </a:r>
            <a:r>
              <a:rPr lang="en-GB" sz="1600" b="1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 main2.o -L. -</a:t>
            </a:r>
            <a:r>
              <a:rPr lang="en-GB" sz="1600" b="1" dirty="0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mtClean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mtClean="0"/>
              <a:t>Problem</a:t>
            </a:r>
            <a:r>
              <a:rPr lang="en-GB"/>
              <a:t>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847044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 smtClean="0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smtClean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-L.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libtest.o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lmine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 smtClean="0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smtClean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-L. -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lmine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libtest.o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libtest.o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: In function </a:t>
            </a:r>
            <a:r>
              <a:rPr lang="en-GB" sz="1600">
                <a:latin typeface="Courier New" pitchFamily="49" charset="0"/>
                <a:ea typeface="msgothic" charset="0"/>
                <a:cs typeface="msgothic" charset="0"/>
              </a:rPr>
              <a:t>'main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':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libtest.o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(.text+0x4): undefined reference to </a:t>
            </a:r>
            <a:r>
              <a:rPr lang="en-GB" sz="1600">
                <a:latin typeface="Courier New" pitchFamily="49" charset="0"/>
                <a:ea typeface="msgothic" charset="0"/>
                <a:cs typeface="msgothic" charset="0"/>
              </a:rPr>
              <a:t>'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libfun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'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Modern Solution: Shared </a:t>
            </a:r>
            <a:r>
              <a:rPr lang="en-GB"/>
              <a:t>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Duplication in the stored executables (every function needs </a:t>
            </a:r>
            <a:r>
              <a:rPr lang="en-GB" dirty="0" err="1" smtClean="0"/>
              <a:t>libc</a:t>
            </a:r>
            <a:r>
              <a:rPr lang="en-GB" dirty="0" smtClean="0"/>
              <a:t>)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Duplication in the running executables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</a:t>
            </a:r>
            <a:r>
              <a:rPr lang="en-GB" dirty="0" smtClean="0"/>
              <a:t>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/>
              <a:t>Rebuild everything with </a:t>
            </a:r>
            <a:r>
              <a:rPr lang="en-GB" dirty="0" err="1" smtClean="0"/>
              <a:t>glibc</a:t>
            </a:r>
            <a:r>
              <a:rPr lang="en-GB" dirty="0" smtClean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security.googleblog.com/2016/02/cve-2015-7547-glibc-getaddrinfo-stack.html</a:t>
            </a:r>
            <a:endParaRPr lang="en-GB" dirty="0" smtClean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 smtClean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smtClean="0">
                <a:solidFill>
                  <a:srgbClr val="000004"/>
                </a:solidFill>
              </a:rPr>
              <a:t>Modern </a:t>
            </a:r>
            <a:r>
              <a:rPr lang="en-GB" dirty="0">
                <a:solidFill>
                  <a:srgbClr val="000004"/>
                </a:solidFill>
              </a:rPr>
              <a:t>s</a:t>
            </a:r>
            <a:r>
              <a:rPr lang="en-GB" dirty="0" smtClean="0">
                <a:solidFill>
                  <a:srgbClr val="000004"/>
                </a:solidFill>
              </a:rPr>
              <a:t>olution</a:t>
            </a:r>
            <a:r>
              <a:rPr lang="en-GB" dirty="0">
                <a:solidFill>
                  <a:srgbClr val="000004"/>
                </a:solidFill>
              </a:rPr>
              <a:t>: 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</a:t>
            </a:r>
            <a:r>
              <a:rPr lang="en-GB" smtClean="0"/>
              <a:t>cont.)</a:t>
            </a:r>
            <a:endParaRPr lang="en-GB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Dynamic linking can occur when executable is first loaded and run (load-time linking).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Common case for Linux, handled automatically by the dynamic linker (</a:t>
            </a:r>
            <a:r>
              <a:rPr lang="en-GB" b="1">
                <a:latin typeface="Courier New" pitchFamily="49" charset="0"/>
              </a:rPr>
              <a:t>ld-linux.so</a:t>
            </a:r>
            <a:r>
              <a:rPr lang="en-GB">
                <a:latin typeface="Courier New" pitchFamily="49" charset="0"/>
              </a:rPr>
              <a:t>)</a:t>
            </a:r>
            <a:r>
              <a:rPr lang="en-GB"/>
              <a:t>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Standard C library (</a:t>
            </a:r>
            <a:r>
              <a:rPr lang="en-GB" b="1" err="1">
                <a:latin typeface="Courier New" pitchFamily="49" charset="0"/>
              </a:rPr>
              <a:t>libc.so</a:t>
            </a:r>
            <a:r>
              <a:rPr lang="en-GB"/>
              <a:t>) usually dynamically linked. 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Dynamic linking can also occur after program has begun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(</a:t>
            </a:r>
            <a:r>
              <a:rPr lang="en-GB"/>
              <a:t>run-time linking).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In</a:t>
            </a:r>
            <a:r>
              <a:rPr lang="en-GB" smtClean="0"/>
              <a:t> Linux, </a:t>
            </a:r>
            <a:r>
              <a:rPr lang="en-GB"/>
              <a:t>this is done by calls to the </a:t>
            </a:r>
            <a:r>
              <a:rPr lang="en-GB" b="1" err="1">
                <a:latin typeface="Courier New" pitchFamily="49" charset="0"/>
              </a:rPr>
              <a:t>dlopen</a:t>
            </a:r>
            <a:r>
              <a:rPr lang="en-GB" b="1">
                <a:latin typeface="Courier New" pitchFamily="49" charset="0"/>
              </a:rPr>
              <a:t>() </a:t>
            </a:r>
            <a:r>
              <a:rPr lang="en-GB"/>
              <a:t>interface</a:t>
            </a:r>
            <a:r>
              <a:rPr lang="en-GB">
                <a:latin typeface="Courier New" pitchFamily="49" charset="0"/>
              </a:rPr>
              <a:t>.</a:t>
            </a:r>
            <a:endParaRPr lang="en-GB" smtClean="0">
              <a:latin typeface="Courier New" pitchFamily="49" charset="0"/>
            </a:endParaRP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mtClean="0"/>
              <a:t>Distributing software.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mtClean="0"/>
              <a:t>High</a:t>
            </a:r>
            <a:r>
              <a:rPr lang="en-GB"/>
              <a:t>-performance web servers.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Runtime library </a:t>
            </a:r>
            <a:r>
              <a:rPr lang="en-GB" err="1" smtClean="0"/>
              <a:t>interpositioning</a:t>
            </a:r>
            <a:r>
              <a:rPr lang="en-GB" smtClean="0"/>
              <a:t>.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Shared library routines can be shared by multiple processes.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on this when we learn about virtual </a:t>
            </a:r>
            <a:r>
              <a:rPr lang="en-GB" smtClean="0"/>
              <a:t>memory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C Program</a:t>
            </a:r>
            <a:endParaRPr 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smtClean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</a:t>
            </a:r>
            <a:r>
              <a:rPr lang="fr-FR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r-FR" sz="1800" dirty="0" smtClean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  <a:endParaRPr lang="fr-FR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dynamic libraries are required?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r>
              <a:rPr lang="en-US" dirty="0" err="1" smtClean="0"/>
              <a:t>interp</a:t>
            </a:r>
            <a:r>
              <a:rPr lang="en-US" dirty="0" smtClean="0"/>
              <a:t> section</a:t>
            </a:r>
          </a:p>
          <a:p>
            <a:pPr lvl="1"/>
            <a:r>
              <a:rPr lang="en-US" dirty="0" smtClean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 smtClean="0"/>
              <a:t>)</a:t>
            </a:r>
          </a:p>
          <a:p>
            <a:r>
              <a:rPr lang="en-US" dirty="0" smtClean="0"/>
              <a:t>.dynamic section</a:t>
            </a:r>
          </a:p>
          <a:p>
            <a:pPr lvl="1"/>
            <a:r>
              <a:rPr lang="en-US" dirty="0" smtClean="0"/>
              <a:t>Specifies the names, </a:t>
            </a:r>
            <a:r>
              <a:rPr lang="en-US" dirty="0" err="1" smtClean="0"/>
              <a:t>etc</a:t>
            </a:r>
            <a:r>
              <a:rPr lang="en-US" dirty="0" smtClean="0"/>
              <a:t> of the dynamic libraries to use</a:t>
            </a:r>
          </a:p>
          <a:p>
            <a:pPr lvl="1"/>
            <a:r>
              <a:rPr lang="en-US" dirty="0" smtClean="0"/>
              <a:t>Follow an example of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 smtClean="0"/>
              <a:t>Where are the libraries found?</a:t>
            </a:r>
          </a:p>
          <a:p>
            <a:pPr lvl="1"/>
            <a:r>
              <a:rPr lang="en-US" dirty="0" smtClean="0"/>
              <a:t>Use “</a:t>
            </a:r>
            <a:r>
              <a:rPr lang="en-US" b="1" dirty="0" err="1" smtClean="0">
                <a:latin typeface="Courier New"/>
                <a:cs typeface="Courier New"/>
              </a:rPr>
              <a:t>ldd</a:t>
            </a:r>
            <a:r>
              <a:rPr lang="en-US" dirty="0" smtClean="0"/>
              <a:t>” to find out: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 smtClean="0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 smtClean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 smtClean="0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fr-FR" sz="1600" dirty="0" smtClean="0">
                <a:latin typeface="Courier New" pitchFamily="49" charset="0"/>
                <a:ea typeface="msgothic" charset="0"/>
                <a:cs typeface="msgothic" charset="0"/>
              </a:rPr>
              <a:t> linux</a:t>
            </a: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-vdso.so.1 =&gt;  (</a:t>
            </a:r>
            <a:r>
              <a:rPr lang="fr-FR" sz="1600" dirty="0" smtClean="0">
                <a:latin typeface="Courier New" pitchFamily="49" charset="0"/>
                <a:ea typeface="msgothic" charset="0"/>
                <a:cs typeface="msgothic" charset="0"/>
              </a:rPr>
              <a:t>0x00007ffcf2998000)</a:t>
            </a:r>
            <a:endParaRPr lang="fr-FR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 smtClean="0">
                <a:latin typeface="Courier New" pitchFamily="49" charset="0"/>
                <a:ea typeface="msgothic" charset="0"/>
                <a:cs typeface="msgothic" charset="0"/>
              </a:rPr>
              <a:t>  libc.so</a:t>
            </a: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.6 =&gt; /lib/x86_64-linux-gnu/libc.so.6 (</a:t>
            </a:r>
            <a:r>
              <a:rPr lang="fr-FR" sz="1600" dirty="0" smtClean="0">
                <a:latin typeface="Courier New" pitchFamily="49" charset="0"/>
                <a:ea typeface="msgothic" charset="0"/>
                <a:cs typeface="msgothic" charset="0"/>
              </a:rPr>
              <a:t>0x00007f99ad927000)</a:t>
            </a:r>
            <a:endParaRPr lang="fr-FR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 smtClean="0">
                <a:latin typeface="Courier New" pitchFamily="49" charset="0"/>
                <a:ea typeface="msgothic" charset="0"/>
                <a:cs typeface="msgothic" charset="0"/>
              </a:rPr>
              <a:t>  /</a:t>
            </a: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lib64/ld-linux-x86-64.so.2 (</a:t>
            </a:r>
            <a:r>
              <a:rPr lang="fr-FR" sz="1600" dirty="0" smtClean="0">
                <a:latin typeface="Courier New" pitchFamily="49" charset="0"/>
                <a:ea typeface="msgothic" charset="0"/>
                <a:cs typeface="msgothic" charset="0"/>
              </a:rPr>
              <a:t>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Dynamic Library Example</a:t>
            </a:r>
            <a:endParaRPr lang="en-GB" dirty="0"/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 smtClean="0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 smtClean="0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 smtClean="0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 smtClean="0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 smtClean="0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 smtClean="0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smtClean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 smtClean="0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 smtClean="0">
                <a:latin typeface="Calibri" pitchFamily="34" charset="0"/>
                <a:ea typeface="msgothic" charset="0"/>
                <a:cs typeface="msgothic" charset="0"/>
              </a:rPr>
              <a:t>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 smtClean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 smtClean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  <a:endParaRPr lang="en-GB" sz="1800" b="1" i="1" dirty="0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 smtClean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  <a:endParaRPr lang="en-GB" sz="1600" b="1" smtClean="0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ourier New" pitchFamily="49" charset="0"/>
                <a:ea typeface="msgothic" charset="0"/>
                <a:cs typeface="msgothic" charset="0"/>
              </a:rPr>
              <a:t>prog2l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  <a:endParaRPr lang="en-GB" sz="1600" b="1" i="1" dirty="0" smtClean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 smtClean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</a:t>
            </a: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</a:t>
            </a:r>
            <a:r>
              <a:rPr lang="en-GB" sz="1600" b="1" i="1" dirty="0" smtClean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  <a:ea typeface="msgothic" charset="0"/>
                <a:cs typeface="msgothic" charset="0"/>
              </a:rPr>
              <a:t>(7426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-shared 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</a:t>
            </a:r>
            <a:r>
              <a:rPr lang="en-GB" sz="1600" b="1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 main2.o ./</a:t>
            </a:r>
            <a:r>
              <a:rPr lang="en-GB" sz="1600" b="1" dirty="0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</a:t>
            </a:r>
            <a:r>
              <a:rPr lang="en-GB" smtClean="0"/>
              <a:t>Run-time</a:t>
            </a:r>
            <a:endParaRPr lang="en-GB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smtClean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 smtClean="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l-PL" sz="160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pl-PL" sz="1600" smtClean="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Run-</a:t>
            </a:r>
            <a:r>
              <a:rPr lang="en-GB" smtClean="0"/>
              <a:t>time (</a:t>
            </a:r>
            <a:r>
              <a:rPr lang="en-GB" err="1" smtClean="0"/>
              <a:t>cont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smtClean="0">
                <a:solidFill>
                  <a:srgbClr val="CB2418"/>
                </a:solidFill>
                <a:latin typeface="Courier New"/>
                <a:cs typeface="Courier New"/>
              </a:rPr>
              <a:t>/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</a:t>
            </a:r>
            <a:r>
              <a:rPr lang="en-GB" smtClean="0"/>
              <a:t>Run-</a:t>
            </a:r>
            <a:r>
              <a:rPr lang="en-GB"/>
              <a:t>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  <a:endParaRPr lang="en-GB" sz="1600" b="1" smtClean="0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 smtClean="0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 smtClean="0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 smtClean="0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ourier New" pitchFamily="49" charset="0"/>
                <a:ea typeface="msgothic" charset="0"/>
                <a:cs typeface="msgothic" charset="0"/>
              </a:rPr>
              <a:t>prog2r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 smtClean="0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  <a:endParaRPr lang="en-GB" sz="1600" b="1" i="1" dirty="0" smtClean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 smtClean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</a:t>
            </a: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</a:t>
            </a:r>
            <a:r>
              <a:rPr lang="en-GB" sz="1600" b="1" i="1" dirty="0" smtClean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latin typeface="Calibri" pitchFamily="34" charset="0"/>
                <a:ea typeface="msgothic" charset="0"/>
                <a:cs typeface="msgothic" charset="0"/>
              </a:rPr>
              <a:t>(8837 </a:t>
            </a: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-shared 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smtClean="0">
                <a:latin typeface="Calibri" pitchFamily="34" charset="0"/>
                <a:ea typeface="msgothic" charset="0"/>
                <a:cs typeface="msgothic" charset="0"/>
              </a:rPr>
              <a:t>Call to dynamic 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</a:t>
            </a:r>
            <a:r>
              <a:rPr lang="en-GB" sz="1600" smtClean="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 smtClean="0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 smtClean="0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</a:t>
            </a:r>
            <a:r>
              <a:rPr lang="en-GB" sz="1600" b="1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 </a:t>
            </a:r>
            <a:r>
              <a:rPr lang="en-GB" sz="1600" b="1" dirty="0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 smtClean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Linking Summary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Linking is a technique that allows programs to be constructed from multiple object files. </a:t>
            </a:r>
          </a:p>
          <a:p>
            <a:endParaRPr lang="en-US" smtClean="0"/>
          </a:p>
          <a:p>
            <a:r>
              <a:rPr lang="en-US" smtClean="0"/>
              <a:t>Linking can happen at different times in a program’s lifetime:</a:t>
            </a:r>
          </a:p>
          <a:p>
            <a:pPr lvl="1"/>
            <a:r>
              <a:rPr lang="en-US" smtClean="0"/>
              <a:t>Compile time (when a program is compiled)</a:t>
            </a:r>
          </a:p>
          <a:p>
            <a:pPr lvl="1"/>
            <a:r>
              <a:rPr lang="en-US" smtClean="0"/>
              <a:t>Load time (when a program is loaded into memory)</a:t>
            </a:r>
          </a:p>
          <a:p>
            <a:pPr lvl="1"/>
            <a:r>
              <a:rPr lang="en-US" smtClean="0"/>
              <a:t>Run time (while a program is executing)</a:t>
            </a:r>
          </a:p>
          <a:p>
            <a:pPr lvl="1"/>
            <a:endParaRPr lang="en-US"/>
          </a:p>
          <a:p>
            <a:r>
              <a:rPr lang="en-US" smtClean="0"/>
              <a:t>Understanding linking can help you avoid nasty errors and make you a better programmer.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Linking</a:t>
            </a:r>
          </a:p>
          <a:p>
            <a:r>
              <a:rPr lang="en-US" smtClean="0"/>
              <a:t>Case study: Library </a:t>
            </a:r>
            <a:r>
              <a:rPr lang="en-US" err="1" smtClean="0"/>
              <a:t>interpositioning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Study: Library </a:t>
            </a:r>
            <a:r>
              <a:rPr lang="en-US" err="1" smtClean="0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Library </a:t>
            </a:r>
            <a:r>
              <a:rPr lang="en-GB" err="1" smtClean="0"/>
              <a:t>interpositioning</a:t>
            </a:r>
            <a:r>
              <a:rPr lang="en-GB" smtClean="0"/>
              <a:t> : powerful linking technique that allows programmers to intercept calls to arbitrary functions</a:t>
            </a:r>
          </a:p>
          <a:p>
            <a:r>
              <a:rPr lang="en-GB" err="1" smtClean="0"/>
              <a:t>Interpositioning</a:t>
            </a:r>
            <a:r>
              <a:rPr lang="en-GB" smtClean="0"/>
              <a:t> can occur at:</a:t>
            </a:r>
          </a:p>
          <a:p>
            <a:pPr lvl="1"/>
            <a:r>
              <a:rPr lang="en-GB" smtClean="0"/>
              <a:t>Compile time: When the source code is compiled	</a:t>
            </a:r>
          </a:p>
          <a:p>
            <a:pPr lvl="1"/>
            <a:r>
              <a:rPr lang="en-GB" smtClean="0"/>
              <a:t>Link time: When the </a:t>
            </a:r>
            <a:r>
              <a:rPr lang="en-GB" err="1" smtClean="0"/>
              <a:t>relocatable</a:t>
            </a:r>
            <a:r>
              <a:rPr lang="en-GB" smtClean="0"/>
              <a:t> object files are statically linked to form an executable object file</a:t>
            </a:r>
          </a:p>
          <a:p>
            <a:pPr lvl="1"/>
            <a:r>
              <a:rPr lang="en-GB" smtClean="0"/>
              <a:t>Load/run time: When an executable object file is loaded into memory, dynamically linked, and then executed.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</a:t>
            </a:r>
            <a:r>
              <a:rPr lang="en-US" err="1" smtClean="0"/>
              <a:t>Interpositioning</a:t>
            </a:r>
            <a:r>
              <a:rPr lang="en-US" smtClean="0"/>
              <a:t> Applications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Security</a:t>
            </a:r>
          </a:p>
          <a:p>
            <a:pPr lvl="1"/>
            <a:r>
              <a:rPr lang="en-GB" smtClean="0"/>
              <a:t>Confinement (sandboxing)</a:t>
            </a:r>
          </a:p>
          <a:p>
            <a:pPr lvl="1"/>
            <a:r>
              <a:rPr lang="en-GB" smtClean="0"/>
              <a:t>Behind the scenes encryption</a:t>
            </a:r>
          </a:p>
          <a:p>
            <a:r>
              <a:rPr lang="en-US" smtClean="0"/>
              <a:t>Debugging</a:t>
            </a:r>
            <a:endParaRPr lang="en-US"/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</a:t>
            </a:r>
            <a:r>
              <a:rPr lang="en-US" sz="1600" smtClean="0"/>
              <a:t> Facebook engineering blog post at: </a:t>
            </a:r>
          </a:p>
          <a:p>
            <a:pPr marL="457200" lvl="1" indent="0">
              <a:buNone/>
            </a:pPr>
            <a:r>
              <a:rPr lang="en-US" sz="1600" u="sng" smtClean="0">
                <a:solidFill>
                  <a:srgbClr val="C00000"/>
                </a:solidFill>
                <a:latin typeface="Calibri"/>
                <a:cs typeface="Calibri"/>
              </a:rPr>
              <a:t>https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Linking</a:t>
            </a:r>
            <a:endParaRPr 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 smtClean="0">
                <a:latin typeface="Courier New" charset="0"/>
              </a:rPr>
              <a:t>linux</a:t>
            </a:r>
            <a:r>
              <a:rPr lang="en-US" sz="1800" smtClean="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smtClean="0">
                <a:latin typeface="Courier New" charset="0"/>
              </a:rPr>
              <a:t>-</a:t>
            </a:r>
            <a:r>
              <a:rPr lang="en-US" sz="1800" i="1" err="1" smtClean="0">
                <a:latin typeface="Courier New" charset="0"/>
              </a:rPr>
              <a:t>Og</a:t>
            </a:r>
            <a:r>
              <a:rPr lang="en-US" sz="1800" i="1" smtClean="0">
                <a:latin typeface="Courier New" charset="0"/>
              </a:rPr>
              <a:t> -</a:t>
            </a:r>
            <a:r>
              <a:rPr lang="en-US" sz="1800" i="1">
                <a:latin typeface="Courier New" charset="0"/>
              </a:rPr>
              <a:t>o </a:t>
            </a:r>
            <a:r>
              <a:rPr lang="en-US" sz="1800" i="1" err="1" smtClean="0">
                <a:latin typeface="Courier New" charset="0"/>
              </a:rPr>
              <a:t>prog</a:t>
            </a:r>
            <a:r>
              <a:rPr lang="en-US" sz="1800" i="1" smtClean="0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 smtClean="0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 smtClean="0">
                <a:latin typeface="Courier New" charset="0"/>
              </a:rPr>
              <a:t>linux</a:t>
            </a:r>
            <a:r>
              <a:rPr lang="en-US" sz="1800" smtClean="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 smtClean="0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 smtClean="0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 smtClean="0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 smtClean="0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 smtClean="0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 smtClean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en-US" sz="1800" i="1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</a:t>
            </a:r>
            <a:r>
              <a:rPr lang="en-US" err="1" smtClean="0"/>
              <a:t>Interpositioning</a:t>
            </a:r>
            <a:r>
              <a:rPr lang="en-US" smtClean="0"/>
              <a:t> Applications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b="1" dirty="0">
                <a:solidFill>
                  <a:srgbClr val="C00000"/>
                </a:solidFill>
              </a:rPr>
              <a:t>Generating address </a:t>
            </a:r>
            <a:r>
              <a:rPr lang="en-GB" b="1" dirty="0" smtClean="0">
                <a:solidFill>
                  <a:srgbClr val="C00000"/>
                </a:solidFill>
              </a:rPr>
              <a:t>traces</a:t>
            </a:r>
          </a:p>
          <a:p>
            <a:r>
              <a:rPr lang="en-GB" dirty="0" smtClean="0"/>
              <a:t>Error Checking</a:t>
            </a:r>
          </a:p>
          <a:p>
            <a:pPr lvl="1"/>
            <a:r>
              <a:rPr lang="en-GB" dirty="0" smtClean="0"/>
              <a:t>C Programming Lab used customized versions of </a:t>
            </a:r>
            <a:r>
              <a:rPr lang="en-GB" dirty="0" err="1" smtClean="0"/>
              <a:t>malloc</a:t>
            </a:r>
            <a:r>
              <a:rPr lang="en-GB" dirty="0" smtClean="0"/>
              <a:t>/free to do careful error checking</a:t>
            </a:r>
            <a:endParaRPr lang="en-GB" dirty="0"/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program	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 smtClean="0"/>
              <a:t>Goal: trace the addresses and sizes of the allocated and freed blocks, without breaking the program, and without modifying the source code. </a:t>
            </a:r>
          </a:p>
          <a:p>
            <a:endParaRPr lang="en-US" smtClean="0"/>
          </a:p>
          <a:p>
            <a:r>
              <a:rPr lang="en-US" smtClean="0"/>
              <a:t>Three solutions: interpose on the library </a:t>
            </a:r>
            <a:r>
              <a:rPr lang="en-US" err="1" smtClean="0">
                <a:latin typeface="Courier New"/>
                <a:cs typeface="Courier New"/>
              </a:rPr>
              <a:t>malloc</a:t>
            </a:r>
            <a:r>
              <a:rPr lang="en-US" smtClean="0"/>
              <a:t> and </a:t>
            </a:r>
            <a:r>
              <a:rPr lang="en-US" smtClean="0">
                <a:latin typeface="Courier New"/>
                <a:cs typeface="Courier New"/>
              </a:rPr>
              <a:t>free</a:t>
            </a:r>
            <a:r>
              <a:rPr lang="en-US" smtClean="0"/>
              <a:t> functions at compile time, link time, and load/run time. </a:t>
            </a:r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 smtClean="0">
                <a:latin typeface="Courier New"/>
                <a:cs typeface="Courier New"/>
              </a:rPr>
              <a:t>&gt;</a:t>
            </a:r>
            <a:endParaRPr lang="en-US" sz="1800">
              <a:latin typeface="Courier New"/>
              <a:cs typeface="Courier New"/>
            </a:endParaRP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 smtClean="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smtClean="0">
                <a:latin typeface="Courier New"/>
                <a:cs typeface="Courier New"/>
              </a:rPr>
              <a:t>        char </a:t>
            </a:r>
            <a:r>
              <a:rPr lang="en-US" sz="1800">
                <a:latin typeface="Courier New"/>
                <a:cs typeface="Courier New"/>
              </a:rPr>
              <a:t>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 smtClean="0">
                <a:latin typeface="Courier New"/>
                <a:cs typeface="Courier New"/>
              </a:rPr>
              <a:t>  </a:t>
            </a:r>
            <a:r>
              <a:rPr lang="en-US" sz="1800" err="1" smtClean="0">
                <a:latin typeface="Courier New"/>
                <a:cs typeface="Courier New"/>
              </a:rPr>
              <a:t>int</a:t>
            </a:r>
            <a:r>
              <a:rPr lang="en-US" sz="1800" smtClean="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 smtClean="0">
                <a:latin typeface="Courier New"/>
                <a:cs typeface="Courier New"/>
              </a:rPr>
              <a:t>  for 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 smtClean="0">
                <a:latin typeface="Courier New"/>
                <a:cs typeface="Courier New"/>
              </a:rPr>
              <a:t>    void </a:t>
            </a:r>
            <a:r>
              <a:rPr lang="en-US" sz="1800">
                <a:latin typeface="Courier New"/>
                <a:cs typeface="Courier New"/>
              </a:rPr>
              <a:t>*p </a:t>
            </a:r>
            <a:r>
              <a:rPr lang="en-US" sz="1800" smtClean="0">
                <a:latin typeface="Courier New"/>
                <a:cs typeface="Courier New"/>
              </a:rPr>
              <a:t>= </a:t>
            </a:r>
          </a:p>
          <a:p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smtClean="0">
                <a:latin typeface="Courier New"/>
                <a:cs typeface="Courier New"/>
              </a:rPr>
              <a:t>         </a:t>
            </a:r>
            <a:r>
              <a:rPr lang="en-US" sz="1800" err="1" smtClean="0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 smtClean="0">
                <a:latin typeface="Courier New"/>
                <a:cs typeface="Courier New"/>
              </a:rPr>
              <a:t>    free</a:t>
            </a:r>
            <a:r>
              <a:rPr lang="en-US" sz="1800">
                <a:latin typeface="Courier New"/>
                <a:cs typeface="Courier New"/>
              </a:rPr>
              <a:t>(p);</a:t>
            </a:r>
          </a:p>
          <a:p>
            <a:r>
              <a:rPr lang="en-US" sz="1800" smtClean="0">
                <a:latin typeface="Courier New"/>
                <a:cs typeface="Courier New"/>
              </a:rPr>
              <a:t>  }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smtClean="0">
                <a:latin typeface="Courier New"/>
                <a:cs typeface="Courier New"/>
              </a:rPr>
              <a:t>  return</a:t>
            </a:r>
            <a:r>
              <a:rPr lang="en-US" sz="1800">
                <a:latin typeface="Courier New"/>
                <a:cs typeface="Courier New"/>
              </a:rPr>
              <a:t>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 smtClean="0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 smtClean="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 smtClean="0"/>
              <a:t>Compile-time </a:t>
            </a:r>
            <a:r>
              <a:rPr lang="en-US" err="1" smtClean="0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 smtClean="0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 smtClean="0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 smtClean="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Compile-time </a:t>
            </a:r>
            <a:r>
              <a:rPr lang="en-US" err="1" smtClean="0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smtClean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 smtClean="0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 smtClean="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 smtClean="0">
                <a:latin typeface="Courier New"/>
                <a:cs typeface="Courier New"/>
              </a:rPr>
              <a:t>linux</a:t>
            </a:r>
            <a:r>
              <a:rPr lang="en-US" sz="1800" smtClean="0">
                <a:latin typeface="Courier New"/>
                <a:cs typeface="Courier New"/>
              </a:rPr>
              <a:t>&gt; </a:t>
            </a:r>
            <a:r>
              <a:rPr lang="en-US" sz="1800">
                <a:latin typeface="Courier New"/>
                <a:cs typeface="Courier New"/>
              </a:rPr>
              <a:t>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 smtClean="0">
                <a:latin typeface="Courier New"/>
                <a:cs typeface="Courier New"/>
              </a:rPr>
              <a:t>linux</a:t>
            </a:r>
            <a:r>
              <a:rPr lang="en-US" sz="1800" smtClean="0">
                <a:latin typeface="Courier New"/>
                <a:cs typeface="Courier New"/>
              </a:rPr>
              <a:t>&gt; </a:t>
            </a:r>
            <a:r>
              <a:rPr lang="en-US" sz="1800">
                <a:latin typeface="Courier New"/>
                <a:cs typeface="Courier New"/>
              </a:rPr>
              <a:t>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 smtClean="0">
                <a:latin typeface="Courier New"/>
                <a:cs typeface="Courier New"/>
              </a:rPr>
              <a:t>linux</a:t>
            </a:r>
            <a:r>
              <a:rPr lang="en-US" sz="1800" smtClean="0">
                <a:latin typeface="Courier New"/>
                <a:cs typeface="Courier New"/>
              </a:rPr>
              <a:t>&gt;</a:t>
            </a:r>
            <a:endParaRPr lang="en-US" sz="1800">
              <a:latin typeface="Courier New"/>
              <a:cs typeface="Courier New"/>
            </a:endParaRPr>
          </a:p>
          <a:p>
            <a:endParaRPr lang="en-US" sz="1800" smtClean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 smtClean="0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 smtClean="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 smtClean="0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 smtClean="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 smtClean="0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 smtClean="0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 smtClean="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 smtClean="0"/>
              <a:t>Link-time </a:t>
            </a:r>
            <a:r>
              <a:rPr lang="en-US" err="1" smtClean="0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 smtClean="0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 smtClean="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Link-time </a:t>
            </a:r>
            <a:r>
              <a:rPr lang="en-US" err="1" smtClean="0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 smtClean="0"/>
              <a:t>The “</a:t>
            </a:r>
            <a:r>
              <a:rPr lang="en-US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 smtClean="0">
                <a:latin typeface="Courier New" pitchFamily="49" charset="0"/>
                <a:cs typeface="Courier New" pitchFamily="49" charset="0"/>
              </a:rPr>
              <a:t>Wl</a:t>
            </a:r>
            <a:r>
              <a:rPr lang="en-US" smtClean="0"/>
              <a:t>” flag passes argument to linker, replacing each comma with a space. </a:t>
            </a:r>
          </a:p>
          <a:p>
            <a:r>
              <a:rPr lang="en-US" smtClean="0"/>
              <a:t>The  “</a:t>
            </a:r>
            <a:r>
              <a:rPr lang="en-US" smtClean="0">
                <a:latin typeface="Courier New"/>
                <a:cs typeface="Courier New"/>
              </a:rPr>
              <a:t>--</a:t>
            </a:r>
            <a:r>
              <a:rPr lang="en-US" err="1" smtClean="0">
                <a:latin typeface="Courier New"/>
                <a:cs typeface="Courier New"/>
              </a:rPr>
              <a:t>wrap,malloc</a:t>
            </a:r>
            <a:r>
              <a:rPr lang="en-US" smtClean="0"/>
              <a:t> ”</a:t>
            </a:r>
            <a:r>
              <a:rPr lang="en-US" smtClean="0">
                <a:latin typeface="Courier New"/>
                <a:cs typeface="Courier New"/>
              </a:rPr>
              <a:t> </a:t>
            </a:r>
            <a:r>
              <a:rPr lang="en-US" err="1" smtClean="0">
                <a:latin typeface="Courier New"/>
                <a:cs typeface="Courier New"/>
              </a:rPr>
              <a:t>arg</a:t>
            </a:r>
            <a:r>
              <a:rPr lang="en-US" smtClean="0">
                <a:latin typeface="Courier New"/>
                <a:cs typeface="Courier New"/>
              </a:rPr>
              <a:t> </a:t>
            </a:r>
            <a:r>
              <a:rPr lang="en-US" smtClean="0"/>
              <a:t>instructs linker to resolve references in a special way:</a:t>
            </a:r>
          </a:p>
          <a:p>
            <a:pPr lvl="1"/>
            <a:r>
              <a:rPr lang="en-US" smtClean="0"/>
              <a:t>Refs to </a:t>
            </a:r>
            <a:r>
              <a:rPr lang="en-US" err="1" smtClean="0">
                <a:latin typeface="Courier New"/>
                <a:cs typeface="Courier New"/>
              </a:rPr>
              <a:t>malloc</a:t>
            </a:r>
            <a:r>
              <a:rPr lang="en-US" smtClean="0"/>
              <a:t> should be resolved as </a:t>
            </a:r>
            <a:r>
              <a:rPr lang="en-US" smtClean="0">
                <a:latin typeface="Courier New"/>
                <a:cs typeface="Courier New"/>
              </a:rPr>
              <a:t>__</a:t>
            </a:r>
            <a:r>
              <a:rPr lang="en-US" err="1" smtClean="0">
                <a:latin typeface="Courier New"/>
                <a:cs typeface="Courier New"/>
              </a:rPr>
              <a:t>wrap_malloc</a:t>
            </a:r>
            <a:endParaRPr lang="en-US" smtClean="0">
              <a:latin typeface="Courier New"/>
              <a:cs typeface="Courier New"/>
            </a:endParaRPr>
          </a:p>
          <a:p>
            <a:pPr lvl="1"/>
            <a:r>
              <a:rPr lang="en-US" smtClean="0">
                <a:latin typeface="Calibri"/>
                <a:cs typeface="Calibri"/>
              </a:rPr>
              <a:t>Refs to </a:t>
            </a:r>
            <a:r>
              <a:rPr lang="en-US" smtClean="0">
                <a:cs typeface="Courier New"/>
              </a:rPr>
              <a:t> </a:t>
            </a:r>
            <a:r>
              <a:rPr lang="en-US" smtClean="0"/>
              <a:t> </a:t>
            </a:r>
            <a:r>
              <a:rPr lang="en-US" smtClean="0">
                <a:latin typeface="Courier New"/>
                <a:cs typeface="Courier New"/>
              </a:rPr>
              <a:t>__</a:t>
            </a:r>
            <a:r>
              <a:rPr lang="en-US" err="1" smtClean="0">
                <a:latin typeface="Courier New"/>
                <a:cs typeface="Courier New"/>
              </a:rPr>
              <a:t>real_malloc</a:t>
            </a:r>
            <a:r>
              <a:rPr lang="en-US" smtClean="0"/>
              <a:t> should be resolved as </a:t>
            </a:r>
            <a:r>
              <a:rPr lang="en-US" err="1" smtClean="0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 smtClean="0">
                <a:latin typeface="Courier New"/>
                <a:cs typeface="Courier New"/>
              </a:rPr>
              <a:t>linux</a:t>
            </a:r>
            <a:r>
              <a:rPr lang="en-US" sz="1800" smtClean="0">
                <a:latin typeface="Courier New"/>
                <a:cs typeface="Courier New"/>
              </a:rPr>
              <a:t>&gt; </a:t>
            </a:r>
            <a:r>
              <a:rPr lang="en-US" sz="1800">
                <a:latin typeface="Courier New"/>
                <a:cs typeface="Courier New"/>
              </a:rPr>
              <a:t>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smtClean="0">
                <a:latin typeface="Courier New"/>
                <a:cs typeface="Courier New"/>
              </a:rPr>
              <a:t>\</a:t>
            </a:r>
          </a:p>
          <a:p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smtClean="0">
                <a:latin typeface="Courier New"/>
                <a:cs typeface="Courier New"/>
              </a:rPr>
              <a:t>   </a:t>
            </a:r>
            <a:r>
              <a:rPr lang="en-US" sz="1800" b="0" err="1" smtClean="0">
                <a:latin typeface="Courier New"/>
                <a:cs typeface="Courier New"/>
              </a:rPr>
              <a:t>int.o</a:t>
            </a:r>
            <a:r>
              <a:rPr lang="en-US" sz="1800" b="0" smtClean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 smtClean="0">
                <a:latin typeface="Courier New"/>
                <a:cs typeface="Courier New"/>
              </a:rPr>
              <a:t>linux</a:t>
            </a:r>
            <a:r>
              <a:rPr lang="en-US" sz="1800" smtClean="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 smtClean="0">
                <a:latin typeface="Courier New"/>
                <a:cs typeface="Courier New"/>
              </a:rPr>
              <a:t>intl</a:t>
            </a:r>
            <a:r>
              <a:rPr lang="en-US" sz="1800" b="0" smtClean="0">
                <a:latin typeface="Courier New"/>
                <a:cs typeface="Courier New"/>
              </a:rPr>
              <a:t> 10 100 1000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fi-FI" sz="1800" b="0">
                <a:latin typeface="Courier New"/>
                <a:cs typeface="Courier New"/>
              </a:rPr>
              <a:t>malloc</a:t>
            </a:r>
            <a:r>
              <a:rPr lang="fi-FI" sz="1800" b="0" smtClean="0">
                <a:latin typeface="Courier New"/>
                <a:cs typeface="Courier New"/>
              </a:rPr>
              <a:t>(10) </a:t>
            </a:r>
            <a:r>
              <a:rPr lang="fi-FI" sz="1800" b="0">
                <a:latin typeface="Courier New"/>
                <a:cs typeface="Courier New"/>
              </a:rPr>
              <a:t>= </a:t>
            </a:r>
            <a:r>
              <a:rPr lang="fi-FI" sz="1800" b="0" smtClean="0">
                <a:latin typeface="Courier New"/>
                <a:cs typeface="Courier New"/>
              </a:rPr>
              <a:t>0x91a010</a:t>
            </a:r>
            <a:endParaRPr lang="fi-FI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free</a:t>
            </a:r>
            <a:r>
              <a:rPr lang="en-US" sz="1800" b="0" smtClean="0">
                <a:latin typeface="Courier New"/>
                <a:cs typeface="Courier New"/>
              </a:rPr>
              <a:t>(0x91a010)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smtClean="0">
                <a:latin typeface="Courier New"/>
                <a:cs typeface="Courier New"/>
              </a:rPr>
              <a:t>. . . 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 smtClean="0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 smtClean="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 smtClean="0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 smtClean="0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 smtClean="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 smtClean="0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smtClean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 smtClean="0"/>
              <a:t>Load/Run-time </a:t>
            </a:r>
            <a:br>
              <a:rPr lang="en-US" smtClean="0"/>
            </a:br>
            <a:r>
              <a:rPr lang="en-US" err="1" smtClean="0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 smtClean="0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 smtClean="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 smtClean="0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Load/Run-time </a:t>
            </a:r>
            <a:r>
              <a:rPr lang="en-US" err="1" smtClean="0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 smtClean="0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 smtClean="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Load/Run-time </a:t>
            </a:r>
            <a:r>
              <a:rPr lang="en-US" err="1" smtClean="0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latin typeface="Courier New"/>
                <a:cs typeface="Courier New"/>
              </a:rPr>
              <a:t>The LD_PRELOAD </a:t>
            </a:r>
            <a:r>
              <a:rPr lang="en-US" smtClean="0"/>
              <a:t>environment variable tells the dynamic linker to resolve unresolved refs (e.g., to </a:t>
            </a:r>
            <a:r>
              <a:rPr lang="en-US" err="1" smtClean="0">
                <a:latin typeface="Courier New"/>
                <a:cs typeface="Courier New"/>
              </a:rPr>
              <a:t>malloc</a:t>
            </a:r>
            <a:r>
              <a:rPr lang="en-US" smtClean="0">
                <a:latin typeface="Courier New"/>
                <a:cs typeface="Courier New"/>
              </a:rPr>
              <a:t>)</a:t>
            </a:r>
            <a:r>
              <a:rPr lang="en-US" smtClean="0"/>
              <a:t>by looking in </a:t>
            </a:r>
            <a:r>
              <a:rPr lang="en-US" err="1" smtClean="0">
                <a:latin typeface="Courier New"/>
                <a:cs typeface="Courier New"/>
              </a:rPr>
              <a:t>mymalloc.so</a:t>
            </a:r>
            <a:r>
              <a:rPr lang="en-US" smtClean="0"/>
              <a:t> first.</a:t>
            </a:r>
          </a:p>
          <a:p>
            <a:r>
              <a:rPr lang="en-US" smtClean="0"/>
              <a:t>Type into (some) shells as:</a:t>
            </a:r>
          </a:p>
          <a:p>
            <a:pPr marL="57150" indent="0">
              <a:buNone/>
            </a:pPr>
            <a:r>
              <a:rPr lang="en-US" sz="2000" b="0" smtClean="0">
                <a:latin typeface="Courier New"/>
                <a:cs typeface="Courier New"/>
              </a:rPr>
              <a:t>(</a:t>
            </a:r>
            <a:r>
              <a:rPr lang="en-US" sz="2000" b="0" err="1" smtClean="0">
                <a:latin typeface="Courier New"/>
                <a:cs typeface="Courier New"/>
              </a:rPr>
              <a:t>setenv</a:t>
            </a:r>
            <a:r>
              <a:rPr lang="en-US" sz="2000" b="0" smtClean="0">
                <a:latin typeface="Courier New"/>
                <a:cs typeface="Courier New"/>
              </a:rPr>
              <a:t> LD_PRELOAD "</a:t>
            </a:r>
            <a:r>
              <a:rPr lang="en-US" sz="2000" b="0">
                <a:latin typeface="Courier New"/>
                <a:cs typeface="Courier New"/>
              </a:rPr>
              <a:t>./</a:t>
            </a:r>
            <a:r>
              <a:rPr lang="en-US" sz="2000" b="0" err="1" smtClean="0">
                <a:latin typeface="Courier New"/>
                <a:cs typeface="Courier New"/>
              </a:rPr>
              <a:t>mymalloc.so</a:t>
            </a:r>
            <a:r>
              <a:rPr lang="en-US" sz="2000" b="0">
                <a:latin typeface="Courier New"/>
                <a:cs typeface="Courier New"/>
              </a:rPr>
              <a:t>"</a:t>
            </a:r>
            <a:r>
              <a:rPr lang="en-US" sz="2000" b="0" smtClean="0">
                <a:latin typeface="Courier New"/>
                <a:cs typeface="Courier New"/>
              </a:rPr>
              <a:t>; </a:t>
            </a:r>
            <a:r>
              <a:rPr lang="en-US" sz="2000" b="0">
                <a:latin typeface="Courier New"/>
                <a:cs typeface="Courier New"/>
              </a:rPr>
              <a:t>./</a:t>
            </a:r>
            <a:r>
              <a:rPr lang="en-US" sz="2000" b="0" err="1">
                <a:latin typeface="Courier New"/>
                <a:cs typeface="Courier New"/>
              </a:rPr>
              <a:t>intr</a:t>
            </a:r>
            <a:r>
              <a:rPr lang="en-US" sz="2000" b="0">
                <a:latin typeface="Courier New"/>
                <a:cs typeface="Courier New"/>
              </a:rPr>
              <a:t> 10 </a:t>
            </a:r>
            <a:r>
              <a:rPr lang="en-US" sz="2000" b="0" smtClean="0">
                <a:latin typeface="Courier New"/>
                <a:cs typeface="Courier New"/>
              </a:rPr>
              <a:t>100 1000</a:t>
            </a:r>
            <a:r>
              <a:rPr lang="en-US" sz="2000" b="0">
                <a:latin typeface="Courier New"/>
                <a:cs typeface="Courier New"/>
              </a:rPr>
              <a:t>)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 smtClean="0">
                <a:latin typeface="Courier New"/>
                <a:cs typeface="Courier New"/>
              </a:rPr>
              <a:t>linux</a:t>
            </a:r>
            <a:r>
              <a:rPr lang="en-US" sz="1800" smtClean="0">
                <a:latin typeface="Courier New"/>
                <a:cs typeface="Courier New"/>
              </a:rPr>
              <a:t>&gt; </a:t>
            </a:r>
            <a:r>
              <a:rPr lang="en-US" sz="1800">
                <a:latin typeface="Courier New"/>
                <a:cs typeface="Courier New"/>
              </a:rPr>
              <a:t>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 smtClean="0">
                <a:latin typeface="Courier New"/>
                <a:cs typeface="Courier New"/>
              </a:rPr>
              <a:t>linux</a:t>
            </a:r>
            <a:r>
              <a:rPr lang="en-US" sz="1800" smtClean="0">
                <a:latin typeface="Courier New"/>
                <a:cs typeface="Courier New"/>
              </a:rPr>
              <a:t>&gt; </a:t>
            </a:r>
            <a:r>
              <a:rPr lang="en-US" sz="1800">
                <a:latin typeface="Courier New"/>
                <a:cs typeface="Courier New"/>
              </a:rPr>
              <a:t>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 smtClean="0">
                <a:latin typeface="Courier New"/>
                <a:cs typeface="Courier New"/>
              </a:rPr>
              <a:t>intr</a:t>
            </a:r>
            <a:r>
              <a:rPr lang="en-US" sz="1800" b="0" smtClean="0">
                <a:latin typeface="Courier New"/>
                <a:cs typeface="Courier New"/>
              </a:rPr>
              <a:t> 10 100 1000)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 smtClean="0">
                <a:latin typeface="Courier New"/>
                <a:cs typeface="Courier New"/>
              </a:rPr>
              <a:t>linux</a:t>
            </a:r>
            <a:r>
              <a:rPr lang="en-US" sz="1800" smtClean="0">
                <a:latin typeface="Courier New"/>
                <a:cs typeface="Courier New"/>
              </a:rPr>
              <a:t>&gt;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 smtClean="0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 smtClean="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 smtClean="0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 smtClean="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 smtClean="0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 smtClean="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Interpositioning</a:t>
            </a:r>
            <a:r>
              <a:rPr lang="en-US" smtClean="0"/>
              <a:t> Recap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Compile Time</a:t>
            </a:r>
          </a:p>
          <a:p>
            <a:pPr lvl="1"/>
            <a:r>
              <a:rPr lang="en-US" smtClean="0"/>
              <a:t>Apparent calls to </a:t>
            </a:r>
            <a:r>
              <a:rPr lang="en-US" b="1" err="1" smtClean="0">
                <a:latin typeface="Courier New"/>
                <a:cs typeface="Courier New"/>
              </a:rPr>
              <a:t>mallo</a:t>
            </a:r>
            <a:r>
              <a:rPr lang="en-US" err="1" smtClean="0"/>
              <a:t>c</a:t>
            </a:r>
            <a:r>
              <a:rPr lang="en-US" smtClean="0"/>
              <a:t>/</a:t>
            </a:r>
            <a:r>
              <a:rPr lang="en-US" b="1" smtClean="0">
                <a:latin typeface="Courier New"/>
                <a:cs typeface="Courier New"/>
              </a:rPr>
              <a:t>free</a:t>
            </a:r>
            <a:r>
              <a:rPr lang="en-US" smtClean="0"/>
              <a:t> get macro-expanded into calls to </a:t>
            </a:r>
            <a:r>
              <a:rPr lang="en-US" b="1" err="1" smtClean="0">
                <a:latin typeface="Courier New"/>
                <a:cs typeface="Courier New"/>
              </a:rPr>
              <a:t>mymalloc</a:t>
            </a:r>
            <a:r>
              <a:rPr lang="en-US" smtClean="0"/>
              <a:t>/</a:t>
            </a:r>
            <a:r>
              <a:rPr lang="en-US" b="1" err="1" smtClean="0">
                <a:latin typeface="Courier New"/>
                <a:cs typeface="Courier New"/>
              </a:rPr>
              <a:t>myfree</a:t>
            </a:r>
            <a:endParaRPr lang="en-US" b="1" smtClean="0">
              <a:latin typeface="Courier New"/>
              <a:cs typeface="Courier New"/>
            </a:endParaRPr>
          </a:p>
          <a:p>
            <a:pPr lvl="1"/>
            <a:r>
              <a:rPr lang="en-US" smtClean="0"/>
              <a:t>Simple approach.  Must have access to source &amp; recompile</a:t>
            </a:r>
            <a:endParaRPr lang="en-US" b="1" smtClean="0">
              <a:latin typeface="Courier New"/>
              <a:cs typeface="Courier New"/>
            </a:endParaRPr>
          </a:p>
          <a:p>
            <a:r>
              <a:rPr lang="en-US" smtClean="0"/>
              <a:t>Link Time</a:t>
            </a:r>
          </a:p>
          <a:p>
            <a:pPr lvl="1"/>
            <a:r>
              <a:rPr lang="en-US" smtClean="0"/>
              <a:t>Use linker trick to have special name resolutions</a:t>
            </a:r>
          </a:p>
          <a:p>
            <a:pPr lvl="2"/>
            <a:r>
              <a:rPr lang="en-US" b="1" err="1" smtClean="0">
                <a:latin typeface="Courier New"/>
                <a:cs typeface="Courier New"/>
              </a:rPr>
              <a:t>malloc</a:t>
            </a:r>
            <a:r>
              <a:rPr lang="en-US" b="1" smtClean="0">
                <a:latin typeface="Courier New"/>
                <a:cs typeface="Courier New"/>
              </a:rPr>
              <a:t> 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b="1" smtClean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err="1" smtClean="0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smtClean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smtClean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err="1" smtClean="0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smtClean="0">
                <a:sym typeface="Wingdings" pitchFamily="2" charset="2"/>
              </a:rPr>
              <a:t>  </a:t>
            </a:r>
            <a:r>
              <a:rPr lang="en-US" b="1" err="1" smtClean="0">
                <a:latin typeface="Courier New"/>
                <a:cs typeface="Courier New"/>
                <a:sym typeface="Wingdings" pitchFamily="2" charset="2"/>
              </a:rPr>
              <a:t>malloc</a:t>
            </a:r>
            <a:endParaRPr lang="en-US" b="1" smtClean="0">
              <a:latin typeface="Courier New"/>
              <a:cs typeface="Courier New"/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Load/Run Time</a:t>
            </a:r>
          </a:p>
          <a:p>
            <a:pPr lvl="1"/>
            <a:r>
              <a:rPr lang="en-US" smtClean="0">
                <a:sym typeface="Wingdings" pitchFamily="2" charset="2"/>
              </a:rPr>
              <a:t>Implement custom version of </a:t>
            </a:r>
            <a:r>
              <a:rPr lang="en-US" b="1" err="1" smtClean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smtClean="0">
                <a:sym typeface="Wingdings" pitchFamily="2" charset="2"/>
              </a:rPr>
              <a:t>/</a:t>
            </a:r>
            <a:r>
              <a:rPr lang="en-US" b="1" smtClean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smtClean="0">
                <a:sym typeface="Wingdings" pitchFamily="2" charset="2"/>
              </a:rPr>
              <a:t> that use dynamic linking to load library </a:t>
            </a:r>
            <a:r>
              <a:rPr lang="en-US" b="1" err="1" smtClean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smtClean="0">
                <a:sym typeface="Wingdings" pitchFamily="2" charset="2"/>
              </a:rPr>
              <a:t>/</a:t>
            </a:r>
            <a:r>
              <a:rPr lang="en-US" b="1" smtClean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smtClean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smtClean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>
                <a:latin typeface="Courier New"/>
                <a:cs typeface="Courier New"/>
              </a:rPr>
              <a:t>(</a:t>
            </a:r>
            <a:r>
              <a:rPr lang="en-US" sz="1800" b="0" err="1">
                <a:latin typeface="Courier New"/>
                <a:cs typeface="Courier New"/>
              </a:rPr>
              <a:t>setenv</a:t>
            </a:r>
            <a:r>
              <a:rPr lang="en-US" sz="1800" b="0">
                <a:latin typeface="Courier New"/>
                <a:cs typeface="Courier New"/>
              </a:rPr>
              <a:t> LD_PRELOAD 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"; </a:t>
            </a:r>
            <a:r>
              <a:rPr lang="en-US" sz="1800" b="0" err="1" smtClean="0">
                <a:latin typeface="Courier New"/>
                <a:cs typeface="Courier New"/>
              </a:rPr>
              <a:t>gcc</a:t>
            </a:r>
            <a:r>
              <a:rPr lang="en-US" sz="1800" b="0" smtClean="0">
                <a:latin typeface="Courier New"/>
                <a:cs typeface="Courier New"/>
              </a:rPr>
              <a:t> –c </a:t>
            </a:r>
            <a:r>
              <a:rPr lang="en-US" sz="1800" b="0" err="1" smtClean="0">
                <a:latin typeface="Courier New"/>
                <a:cs typeface="Courier New"/>
              </a:rPr>
              <a:t>int.c</a:t>
            </a:r>
            <a:r>
              <a:rPr lang="en-US" sz="1800" b="0" smtClean="0">
                <a:latin typeface="Courier New"/>
                <a:cs typeface="Courier New"/>
              </a:rPr>
              <a:t>)</a:t>
            </a:r>
            <a:endParaRPr lang="en-US" sz="1800" b="0">
              <a:latin typeface="Courier New"/>
              <a:cs typeface="Courier New"/>
            </a:endParaRP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Linkers?</a:t>
            </a:r>
            <a:endParaRPr 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Reason 1: Modularity</a:t>
            </a:r>
          </a:p>
          <a:p>
            <a:endParaRPr lang="en-US" smtClean="0"/>
          </a:p>
          <a:p>
            <a:pPr lvl="1"/>
            <a:r>
              <a:rPr lang="en-US" smtClean="0"/>
              <a:t>Program can be written as a collection of smaller source files, rather than one monolithic mass.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Can build libraries of common functions (more on this later)</a:t>
            </a:r>
          </a:p>
          <a:p>
            <a:pPr lvl="2"/>
            <a:r>
              <a:rPr lang="en-US" smtClean="0"/>
              <a:t>e.g., Math library, standard C library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Linking Recap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Usually: Just happens, no big deal</a:t>
            </a:r>
          </a:p>
          <a:p>
            <a:r>
              <a:rPr lang="en-US" smtClean="0"/>
              <a:t>Sometimes: Strange errors</a:t>
            </a:r>
          </a:p>
          <a:p>
            <a:pPr lvl="1"/>
            <a:r>
              <a:rPr lang="en-US" smtClean="0"/>
              <a:t>Bad symbol resolution</a:t>
            </a:r>
          </a:p>
          <a:p>
            <a:pPr lvl="1"/>
            <a:r>
              <a:rPr lang="en-US" smtClean="0"/>
              <a:t>Ordering dependence of linked .o, .a, and .so files</a:t>
            </a:r>
          </a:p>
          <a:p>
            <a:r>
              <a:rPr lang="en-US" smtClean="0"/>
              <a:t>For power users:</a:t>
            </a:r>
          </a:p>
          <a:p>
            <a:pPr lvl="1"/>
            <a:r>
              <a:rPr lang="en-US" err="1" smtClean="0"/>
              <a:t>Interpositioning</a:t>
            </a:r>
            <a:r>
              <a:rPr lang="en-US" smtClean="0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Linkers? (cont)</a:t>
            </a:r>
            <a:endParaRPr lang="en-U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Reason 2: Efficiency</a:t>
            </a:r>
          </a:p>
          <a:p>
            <a:pPr lvl="1"/>
            <a:r>
              <a:rPr lang="en-US" smtClean="0"/>
              <a:t>Time: Separate compilation</a:t>
            </a:r>
          </a:p>
          <a:p>
            <a:pPr lvl="2"/>
            <a:r>
              <a:rPr lang="en-US" smtClean="0"/>
              <a:t>Change one source file, compile, and then </a:t>
            </a:r>
            <a:r>
              <a:rPr lang="en-US" err="1" smtClean="0"/>
              <a:t>relink</a:t>
            </a:r>
            <a:r>
              <a:rPr lang="en-US" smtClean="0"/>
              <a:t>.</a:t>
            </a:r>
          </a:p>
          <a:p>
            <a:pPr lvl="2"/>
            <a:r>
              <a:rPr lang="en-US" smtClean="0"/>
              <a:t>No need to recompile other source files.</a:t>
            </a:r>
          </a:p>
          <a:p>
            <a:pPr lvl="2"/>
            <a:r>
              <a:rPr lang="en-US" smtClean="0"/>
              <a:t>Can compile multiple files concurrently.</a:t>
            </a:r>
          </a:p>
          <a:p>
            <a:pPr lvl="1"/>
            <a:r>
              <a:rPr lang="en-US" smtClean="0"/>
              <a:t>Space: Libraries </a:t>
            </a:r>
          </a:p>
          <a:p>
            <a:pPr lvl="2"/>
            <a:r>
              <a:rPr lang="en-US" smtClean="0"/>
              <a:t>Common functions can be aggregated into a single file...</a:t>
            </a:r>
          </a:p>
          <a:p>
            <a:pPr lvl="2"/>
            <a:r>
              <a:rPr lang="en-US" b="1" smtClean="0"/>
              <a:t>Option 1: </a:t>
            </a:r>
            <a:r>
              <a:rPr lang="en-US" b="1" i="1" smtClean="0"/>
              <a:t>Static Linking</a:t>
            </a:r>
          </a:p>
          <a:p>
            <a:pPr lvl="3"/>
            <a:r>
              <a:rPr lang="en-US" smtClean="0"/>
              <a:t>Executable files and running memory images contain only the library code they actually use</a:t>
            </a:r>
          </a:p>
          <a:p>
            <a:pPr lvl="2"/>
            <a:r>
              <a:rPr lang="en-US" b="1" smtClean="0"/>
              <a:t>Option 2: </a:t>
            </a:r>
            <a:r>
              <a:rPr lang="en-US" b="1" i="1" smtClean="0"/>
              <a:t>Dynamic linking</a:t>
            </a:r>
          </a:p>
          <a:p>
            <a:pPr lvl="3"/>
            <a:r>
              <a:rPr lang="en-US" smtClean="0"/>
              <a:t>Executable files contain no library code</a:t>
            </a:r>
          </a:p>
          <a:p>
            <a:pPr lvl="3"/>
            <a:r>
              <a:rPr lang="en-US" smtClean="0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 smtClean="0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</a:t>
            </a:r>
            <a:r>
              <a:rPr lang="en-US" smtClean="0"/>
              <a:t>1: Symbol </a:t>
            </a:r>
            <a:r>
              <a:rPr lang="en-US"/>
              <a:t>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</a:t>
            </a:r>
            <a:r>
              <a:rPr lang="en-US" smtClean="0"/>
              <a:t>(global variables </a:t>
            </a:r>
            <a:r>
              <a:rPr lang="en-US"/>
              <a:t>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</a:t>
            </a:r>
            <a:r>
              <a:rPr lang="en-US" sz="1800" b="1" smtClean="0">
                <a:latin typeface="Courier New" charset="0"/>
              </a:rPr>
              <a:t> swap </a:t>
            </a:r>
            <a:r>
              <a:rPr lang="en-US" sz="1800" b="1">
                <a:latin typeface="Courier New" charset="0"/>
              </a:rPr>
              <a:t>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</a:t>
            </a:r>
            <a:r>
              <a:rPr lang="en-US" sz="1800" b="1" smtClean="0">
                <a:latin typeface="Courier New" charset="0"/>
              </a:rPr>
              <a:t>    /</a:t>
            </a:r>
            <a:r>
              <a:rPr lang="en-US" sz="1800" b="1">
                <a:latin typeface="Courier New" charset="0"/>
              </a:rPr>
              <a:t>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</a:t>
            </a:r>
            <a:r>
              <a:rPr lang="en-US" smtClean="0"/>
              <a:t>stored in object file </a:t>
            </a:r>
            <a:r>
              <a:rPr lang="en-US"/>
              <a:t>(by </a:t>
            </a:r>
            <a:r>
              <a:rPr lang="en-US" smtClean="0"/>
              <a:t>assembler) </a:t>
            </a:r>
            <a:r>
              <a:rPr lang="en-US"/>
              <a:t>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</a:t>
            </a:r>
            <a:r>
              <a:rPr lang="en-US" smtClean="0"/>
              <a:t>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During symbol resolution step, the linker associates </a:t>
            </a:r>
            <a:r>
              <a:rPr lang="en-US" b="1">
                <a:solidFill>
                  <a:srgbClr val="FF0000"/>
                </a:solidFill>
              </a:rPr>
              <a:t>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Symbols in Example C Program</a:t>
            </a:r>
            <a:endParaRPr lang="en-US"/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smtClean="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 smtClean="0">
                <a:latin typeface="Courier New"/>
                <a:cs typeface="Courier New"/>
              </a:rPr>
              <a:t>(</a:t>
            </a:r>
            <a:r>
              <a:rPr lang="en-US" sz="1800" err="1" smtClean="0">
                <a:latin typeface="Courier New"/>
                <a:cs typeface="Courier New"/>
              </a:rPr>
              <a:t>int</a:t>
            </a:r>
            <a:r>
              <a:rPr lang="en-US" sz="1800" smtClean="0">
                <a:latin typeface="Courier New"/>
                <a:cs typeface="Courier New"/>
              </a:rPr>
              <a:t> </a:t>
            </a:r>
            <a:r>
              <a:rPr lang="en-US" sz="1800" err="1" smtClean="0">
                <a:latin typeface="Courier New"/>
                <a:cs typeface="Courier New"/>
              </a:rPr>
              <a:t>argc</a:t>
            </a:r>
            <a:r>
              <a:rPr lang="en-US" sz="1800" smtClean="0">
                <a:latin typeface="Courier New"/>
                <a:cs typeface="Courier New"/>
              </a:rPr>
              <a:t>, char** </a:t>
            </a:r>
            <a:r>
              <a:rPr lang="en-US" sz="1800" err="1" smtClean="0">
                <a:latin typeface="Courier New"/>
                <a:cs typeface="Courier New"/>
              </a:rPr>
              <a:t>argv</a:t>
            </a:r>
            <a:r>
              <a:rPr lang="en-US" sz="1800" smtClean="0">
                <a:latin typeface="Courier New"/>
                <a:cs typeface="Courier New"/>
              </a:rPr>
              <a:t>)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 smtClean="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mtClean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mtClean="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mtClean="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26150</TotalTime>
  <Words>5434</Words>
  <Application>Microsoft Macintosh PowerPoint</Application>
  <PresentationFormat>On-screen Show (4:3)</PresentationFormat>
  <Paragraphs>1164</Paragraphs>
  <Slides>60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 Narrow</vt:lpstr>
      <vt:lpstr>Calibri</vt:lpstr>
      <vt:lpstr>Century Gothic</vt:lpstr>
      <vt:lpstr>Courier</vt:lpstr>
      <vt:lpstr>Courier New</vt:lpstr>
      <vt:lpstr>ＭＳ Ｐゴシック</vt:lpstr>
      <vt:lpstr>msgothic</vt:lpstr>
      <vt:lpstr>Times New Roman</vt:lpstr>
      <vt:lpstr>Wingdings</vt:lpstr>
      <vt:lpstr>Wingdings 2</vt:lpstr>
      <vt:lpstr>Arial</vt:lpstr>
      <vt:lpstr>template2007</vt:lpstr>
      <vt:lpstr>PowerPoint Presentation</vt:lpstr>
      <vt:lpstr>Linking  15-213: Introduction to Computer Systems 13th Lecture, October 10th, 2017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 (#1)</vt:lpstr>
      <vt:lpstr>Use of .h Files (#2)</vt:lpstr>
      <vt:lpstr>Step 2: Relocation</vt:lpstr>
      <vt:lpstr>Relocation Entries</vt:lpstr>
      <vt:lpstr>Relocated .text section</vt:lpstr>
      <vt:lpstr>Loading Executable Object Files</vt:lpstr>
      <vt:lpstr>Quiz Time!</vt:lpstr>
      <vt:lpstr>Packaging Commonly Used Functions</vt:lpstr>
      <vt:lpstr>Old-fashioned Solution: Static Libraries</vt:lpstr>
      <vt:lpstr>Creating Static Libraries</vt:lpstr>
      <vt:lpstr>Commonly Used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Dynamic Linking at Run-time</vt:lpstr>
      <vt:lpstr>Dynamic Linking at Run-time (cont)</vt:lpstr>
      <vt:lpstr>Dynamic Linking at Run-time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652</cp:revision>
  <cp:lastPrinted>2017-10-10T16:05:23Z</cp:lastPrinted>
  <dcterms:created xsi:type="dcterms:W3CDTF">2012-10-04T19:17:13Z</dcterms:created>
  <dcterms:modified xsi:type="dcterms:W3CDTF">2017-10-10T19:10:05Z</dcterms:modified>
</cp:coreProperties>
</file>