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2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3.xml" ContentType="application/vnd.openxmlformats-officedocument.drawingml.chart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1144" r:id="rId2"/>
    <p:sldId id="1145" r:id="rId3"/>
    <p:sldId id="1088" r:id="rId4"/>
    <p:sldId id="1089" r:id="rId5"/>
    <p:sldId id="1091" r:id="rId6"/>
    <p:sldId id="1092" r:id="rId7"/>
    <p:sldId id="1093" r:id="rId8"/>
    <p:sldId id="1094" r:id="rId9"/>
    <p:sldId id="1165" r:id="rId10"/>
    <p:sldId id="1166" r:id="rId11"/>
    <p:sldId id="1167" r:id="rId12"/>
    <p:sldId id="1168" r:id="rId13"/>
    <p:sldId id="1169" r:id="rId14"/>
    <p:sldId id="1170" r:id="rId15"/>
    <p:sldId id="1171" r:id="rId16"/>
    <p:sldId id="1172" r:id="rId17"/>
    <p:sldId id="1174" r:id="rId18"/>
    <p:sldId id="1090" r:id="rId19"/>
    <p:sldId id="1095" r:id="rId20"/>
    <p:sldId id="1096" r:id="rId21"/>
    <p:sldId id="1097" r:id="rId22"/>
    <p:sldId id="1098" r:id="rId23"/>
    <p:sldId id="1099" r:id="rId24"/>
    <p:sldId id="1100" r:id="rId25"/>
    <p:sldId id="1101" r:id="rId26"/>
    <p:sldId id="1102" r:id="rId27"/>
    <p:sldId id="1103" r:id="rId28"/>
    <p:sldId id="1104" r:id="rId29"/>
    <p:sldId id="1106" r:id="rId30"/>
    <p:sldId id="1175" r:id="rId31"/>
    <p:sldId id="1173" r:id="rId32"/>
    <p:sldId id="1146" r:id="rId33"/>
    <p:sldId id="1147" r:id="rId34"/>
    <p:sldId id="1150" r:id="rId35"/>
    <p:sldId id="1053" r:id="rId36"/>
    <p:sldId id="1153" r:id="rId37"/>
    <p:sldId id="1152" r:id="rId38"/>
    <p:sldId id="1154" r:id="rId39"/>
    <p:sldId id="1041" r:id="rId40"/>
    <p:sldId id="1042" r:id="rId41"/>
    <p:sldId id="1160" r:id="rId42"/>
    <p:sldId id="1043" r:id="rId43"/>
    <p:sldId id="1054" r:id="rId44"/>
    <p:sldId id="1055" r:id="rId45"/>
    <p:sldId id="1056" r:id="rId46"/>
    <p:sldId id="1057" r:id="rId47"/>
    <p:sldId id="1058" r:id="rId48"/>
    <p:sldId id="1059" r:id="rId49"/>
    <p:sldId id="1060" r:id="rId50"/>
    <p:sldId id="1061" r:id="rId51"/>
    <p:sldId id="1062" r:id="rId52"/>
    <p:sldId id="1063" r:id="rId53"/>
    <p:sldId id="1064" r:id="rId54"/>
    <p:sldId id="1065" r:id="rId55"/>
    <p:sldId id="1155" r:id="rId56"/>
    <p:sldId id="1158" r:id="rId57"/>
    <p:sldId id="1162" r:id="rId58"/>
    <p:sldId id="1163" r:id="rId59"/>
    <p:sldId id="1159" r:id="rId60"/>
    <p:sldId id="1076" r:id="rId61"/>
    <p:sldId id="1161" r:id="rId62"/>
    <p:sldId id="1077" r:id="rId63"/>
    <p:sldId id="1078" r:id="rId64"/>
    <p:sldId id="1079" r:id="rId65"/>
    <p:sldId id="1080" r:id="rId66"/>
    <p:sldId id="1081" r:id="rId67"/>
    <p:sldId id="1164" r:id="rId68"/>
    <p:sldId id="1086" r:id="rId69"/>
    <p:sldId id="1176" r:id="rId70"/>
  </p:sldIdLst>
  <p:sldSz cx="9144000" cy="6858000" type="screen4x3"/>
  <p:notesSz cx="7302500" cy="9586913"/>
  <p:custDataLst>
    <p:tags r:id="rId7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1CF"/>
    <a:srgbClr val="CC9900"/>
    <a:srgbClr val="E9FAFF"/>
    <a:srgbClr val="D4EEFF"/>
    <a:srgbClr val="CBDBFF"/>
    <a:srgbClr val="F1C7C7"/>
    <a:srgbClr val="F6F5BD"/>
    <a:srgbClr val="990000"/>
    <a:srgbClr val="EDEA77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91" d="100"/>
          <a:sy n="91" d="100"/>
        </p:scale>
        <p:origin x="795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88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gs" Target="tags/tag1.xml"/><Relationship Id="rId78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6.1138879999999913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30.945739999999919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0AE-4E4E-A950-0440640106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351616"/>
        <c:axId val="66352192"/>
      </c:scatterChart>
      <c:valAx>
        <c:axId val="66351616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52192"/>
        <c:crosses val="autoZero"/>
        <c:crossBetween val="midCat"/>
      </c:valAx>
      <c:valAx>
        <c:axId val="66352192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5161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6.1138879999999887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30.945739999999901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227-4821-A727-41710C7E1586}"/>
            </c:ext>
          </c:extLst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</c:v>
                </c:pt>
                <c:pt idx="1">
                  <c:v>3.8000000000000002E-5</c:v>
                </c:pt>
                <c:pt idx="2">
                  <c:v>7.7000000000000001E-5</c:v>
                </c:pt>
                <c:pt idx="3">
                  <c:v>1.15E-4</c:v>
                </c:pt>
                <c:pt idx="4">
                  <c:v>1.5300000000000001E-4</c:v>
                </c:pt>
                <c:pt idx="5">
                  <c:v>1.9100000000000001E-4</c:v>
                </c:pt>
                <c:pt idx="6">
                  <c:v>2.2900000000000001E-4</c:v>
                </c:pt>
                <c:pt idx="7">
                  <c:v>2.6699999999999998E-4</c:v>
                </c:pt>
                <c:pt idx="8">
                  <c:v>3.0600000000000001E-4</c:v>
                </c:pt>
                <c:pt idx="9">
                  <c:v>3.4400000000000001E-4</c:v>
                </c:pt>
                <c:pt idx="10">
                  <c:v>3.8200000000000002E-4</c:v>
                </c:pt>
                <c:pt idx="11">
                  <c:v>4.2000000000000002E-4</c:v>
                </c:pt>
                <c:pt idx="12">
                  <c:v>4.5800000000000002E-4</c:v>
                </c:pt>
                <c:pt idx="13">
                  <c:v>4.9700000000000005E-4</c:v>
                </c:pt>
                <c:pt idx="14">
                  <c:v>5.3499999999999999E-4</c:v>
                </c:pt>
                <c:pt idx="15">
                  <c:v>5.7300000000000005E-4</c:v>
                </c:pt>
                <c:pt idx="16">
                  <c:v>6.11E-4</c:v>
                </c:pt>
                <c:pt idx="17">
                  <c:v>6.4899999999999995E-4</c:v>
                </c:pt>
                <c:pt idx="18">
                  <c:v>6.87E-4</c:v>
                </c:pt>
                <c:pt idx="19">
                  <c:v>7.2599999999999997E-4</c:v>
                </c:pt>
                <c:pt idx="20">
                  <c:v>7.6400000000000003E-4</c:v>
                </c:pt>
                <c:pt idx="21">
                  <c:v>8.0199999999999998E-4</c:v>
                </c:pt>
                <c:pt idx="22">
                  <c:v>8.4000000000000003E-4</c:v>
                </c:pt>
                <c:pt idx="23">
                  <c:v>8.7799999999999998E-4</c:v>
                </c:pt>
                <c:pt idx="24">
                  <c:v>9.1699999999999995E-4</c:v>
                </c:pt>
                <c:pt idx="25">
                  <c:v>9.5500000000000001E-4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227-4821-A727-41710C7E15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354496"/>
        <c:axId val="84500480"/>
      </c:scatterChart>
      <c:valAx>
        <c:axId val="66354496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500480"/>
        <c:crosses val="autoZero"/>
        <c:crossBetween val="midCat"/>
      </c:valAx>
      <c:valAx>
        <c:axId val="84500480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5449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6.3380426983446495E-2"/>
          <c:w val="0.81758957654723097"/>
          <c:h val="0.76995481668779497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1188.5999999999999</c:v>
                </c:pt>
                <c:pt idx="4">
                  <c:v>1218</c:v>
                </c:pt>
                <c:pt idx="5">
                  <c:v>2131.5</c:v>
                </c:pt>
                <c:pt idx="6">
                  <c:v>1247.4000000000001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797-43E3-958A-EF62DD1BCE4A}"/>
            </c:ext>
          </c:extLst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2107.4299999999998</c:v>
                </c:pt>
                <c:pt idx="2">
                  <c:v>1449.43</c:v>
                </c:pt>
                <c:pt idx="3">
                  <c:v>1188.03</c:v>
                </c:pt>
                <c:pt idx="4">
                  <c:v>1224.0899999999999</c:v>
                </c:pt>
                <c:pt idx="5">
                  <c:v>2134.4699999999998</c:v>
                </c:pt>
                <c:pt idx="6">
                  <c:v>1242.1199999999999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791.42999999999938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797-43E3-958A-EF62DD1BCE4A}"/>
            </c:ext>
          </c:extLst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1100.4000000000001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623.70000000000005</c:v>
                </c:pt>
                <c:pt idx="11">
                  <c:v>1467.9</c:v>
                </c:pt>
                <c:pt idx="12">
                  <c:v>1209.5999999999999</c:v>
                </c:pt>
                <c:pt idx="13">
                  <c:v>1253.7</c:v>
                </c:pt>
                <c:pt idx="14">
                  <c:v>936.6</c:v>
                </c:pt>
                <c:pt idx="15">
                  <c:v>1173.9000000000001</c:v>
                </c:pt>
                <c:pt idx="16">
                  <c:v>1352.4</c:v>
                </c:pt>
                <c:pt idx="17">
                  <c:v>1150.8</c:v>
                </c:pt>
                <c:pt idx="18">
                  <c:v>1029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1215.9000000000001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1152.9000000000001</c:v>
                </c:pt>
                <c:pt idx="27">
                  <c:v>987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797-43E3-958A-EF62DD1BCE4A}"/>
            </c:ext>
          </c:extLst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940.33999999999912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1211.6199999999999</c:v>
                </c:pt>
                <c:pt idx="13">
                  <c:v>1247.79</c:v>
                </c:pt>
                <c:pt idx="14">
                  <c:v>934.31999999999937</c:v>
                </c:pt>
                <c:pt idx="15">
                  <c:v>1175.45</c:v>
                </c:pt>
                <c:pt idx="16">
                  <c:v>1350.27</c:v>
                </c:pt>
                <c:pt idx="17">
                  <c:v>1157.3599999999999</c:v>
                </c:pt>
                <c:pt idx="18">
                  <c:v>1030.77</c:v>
                </c:pt>
                <c:pt idx="19">
                  <c:v>1464.8</c:v>
                </c:pt>
                <c:pt idx="20">
                  <c:v>1507</c:v>
                </c:pt>
                <c:pt idx="21">
                  <c:v>1042.82</c:v>
                </c:pt>
                <c:pt idx="22">
                  <c:v>1217.6400000000001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723.32999999999936</c:v>
                </c:pt>
                <c:pt idx="29">
                  <c:v>1416.58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797-43E3-958A-EF62DD1BC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502784"/>
        <c:axId val="84503360"/>
      </c:scatterChart>
      <c:valAx>
        <c:axId val="84502784"/>
        <c:scaling>
          <c:orientation val="minMax"/>
          <c:max val="20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01"/>
              <c:y val="0.90845267580988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503360"/>
        <c:crosses val="autoZero"/>
        <c:crossBetween val="midCat"/>
      </c:valAx>
      <c:valAx>
        <c:axId val="8450336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2.6058631921824098E-2"/>
              <c:y val="0.389672347294615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50278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68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48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63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22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701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194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582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806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89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844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354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682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40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8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221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Code Optimization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15-213/18-213/15-513: Introduction to Computer Systems</a:t>
            </a:r>
            <a:br>
              <a:rPr lang="en-US" b="0" dirty="0"/>
            </a:br>
            <a:r>
              <a:rPr lang="en-US" sz="2000" b="0" dirty="0"/>
              <a:t>10</a:t>
            </a:r>
            <a:r>
              <a:rPr lang="en-US" sz="2000" b="0" baseline="30000" dirty="0"/>
              <a:t>th</a:t>
            </a:r>
            <a:r>
              <a:rPr lang="en-US" sz="2000" b="0" dirty="0"/>
              <a:t> Lecture, September 28, 2017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Today’s Instructor:</a:t>
            </a:r>
            <a:r>
              <a:rPr lang="en-US" dirty="0"/>
              <a:t> </a:t>
            </a:r>
          </a:p>
          <a:p>
            <a:r>
              <a:rPr lang="en-US" dirty="0"/>
              <a:t>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Translated (Pseudo) Code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82947"/>
            <a:ext cx="4040188" cy="4983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j :=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1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L4:  if j&gt;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L2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t1 := 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t2 := 4*t1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t3 := A[t2]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t4 := j+1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t5 := t4-1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t6 := 4*t5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t7 := A[t6]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806" y="1306595"/>
            <a:ext cx="4191000" cy="4983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t8 := 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t9 := 4*t8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temp := A[t9]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t10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t11:= t10-1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t12	:= 4*t11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t13 := A[t12]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t14 := 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t15 := 4*t14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A[t15] := t13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;A[j]:=A[j+1]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t16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t17 := t16-1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t18 := 4*t17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A[t18]:=temp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;A[j+1]:=temp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145" y="4572000"/>
            <a:ext cx="3813255" cy="206210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sz="1600" dirty="0">
                <a:latin typeface="Courier New" pitchFamily="49" charset="0"/>
                <a:cs typeface="Courier New" pitchFamily="49" charset="0"/>
              </a:rPr>
              <a:t>for (i = n-1; i &gt;= 1; i--) {</a:t>
            </a:r>
          </a:p>
          <a:p>
            <a:pPr>
              <a:buNone/>
            </a:pPr>
            <a:r>
              <a:rPr lang="pt-BR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 (j = 1; j &lt;=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(A[j] &gt; A[j+1]) {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     temp = A[j];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A[j] = A[j+1];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     A[j+1] = temp;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5A0ECA-2B0C-4C3B-A3B8-E765D91628EF}"/>
              </a:ext>
            </a:extLst>
          </p:cNvPr>
          <p:cNvSpPr txBox="1"/>
          <p:nvPr/>
        </p:nvSpPr>
        <p:spPr>
          <a:xfrm>
            <a:off x="6503189" y="5257800"/>
            <a:ext cx="2211888" cy="1200329"/>
          </a:xfrm>
          <a:prstGeom prst="rect">
            <a:avLst/>
          </a:prstGeom>
          <a:solidFill>
            <a:srgbClr val="D5F1C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29 in outer loop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25 in inner loop</a:t>
            </a:r>
          </a:p>
        </p:txBody>
      </p:sp>
    </p:spTree>
    <p:extLst>
      <p:ext uri="{BB962C8B-B14F-4D97-AF65-F5344CB8AC3E}">
        <p14:creationId xmlns:p14="http://schemas.microsoft.com/office/powerpoint/2010/main" val="3557524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5015947" y="3781235"/>
            <a:ext cx="1828800" cy="101936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015947" y="3039476"/>
            <a:ext cx="1828800" cy="78501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029199" y="2057400"/>
            <a:ext cx="1828800" cy="7850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990600" y="3024980"/>
            <a:ext cx="1828800" cy="7850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95400"/>
            <a:ext cx="4040188" cy="4983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j := 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L4:  if j&gt;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L2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t1 := 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t2 := 4*t1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t3 := A[t2]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t4 := j+1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t5 := t4-1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t6 := 4*t5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t7 := A[t6]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Redundancy in Address Calculation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295400"/>
            <a:ext cx="4191000" cy="4983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t8 :=j-1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t9 := 4*t8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temp := A[t9]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t10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t11:= t10-1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t12	:= 4*t11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t13 := A[t12]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t14 := 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t15 := 4*t14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A[t15] := t13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;A[j]:=A[j+1]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t16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t17 := t16-1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t18 := 4*t17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A[t18]:=temp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;A[j+1]:=temp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68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16200000" flipV="1">
            <a:off x="5715000" y="2362200"/>
            <a:ext cx="304800" cy="1676400"/>
          </a:xfrm>
          <a:prstGeom prst="roundRect">
            <a:avLst>
              <a:gd name="adj" fmla="val 3376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16200000" flipV="1">
            <a:off x="5715000" y="2057400"/>
            <a:ext cx="304799" cy="1676400"/>
          </a:xfrm>
          <a:prstGeom prst="roundRect">
            <a:avLst>
              <a:gd name="adj" fmla="val 402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 rot="16200000" flipV="1">
            <a:off x="5638801" y="1600199"/>
            <a:ext cx="304800" cy="1371600"/>
          </a:xfrm>
          <a:prstGeom prst="roundRect">
            <a:avLst>
              <a:gd name="adj" fmla="val 40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 rot="16200000" flipV="1">
            <a:off x="1523999" y="2895599"/>
            <a:ext cx="304801" cy="1219200"/>
          </a:xfrm>
          <a:prstGeom prst="roundRect">
            <a:avLst>
              <a:gd name="adj" fmla="val 295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Redundancy Removed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265237"/>
            <a:ext cx="4040188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j := 1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4: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if j&gt;i goto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</a:t>
            </a:r>
            <a:endParaRPr lang="pl-PL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 := 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t2 := 4*t1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t3 := A[t2] 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t6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t7 := A[t6]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265237"/>
            <a:ext cx="4191000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t8 :=j-1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t9 := 4*t8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temp := A[t9]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;temp:=A[j]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t12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t13 := A[t12]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A[t9]:= t13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;A[j]:=A[j+1]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A[t12]:=temp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;A[j+1]:=temp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B136F8-7330-483C-A3C7-DB2F94C3A25A}"/>
              </a:ext>
            </a:extLst>
          </p:cNvPr>
          <p:cNvSpPr txBox="1"/>
          <p:nvPr/>
        </p:nvSpPr>
        <p:spPr>
          <a:xfrm>
            <a:off x="6503189" y="5257800"/>
            <a:ext cx="2211888" cy="1200329"/>
          </a:xfrm>
          <a:prstGeom prst="rect">
            <a:avLst/>
          </a:prstGeom>
          <a:solidFill>
            <a:srgbClr val="D5F1C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 in outer loop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16 in inner loop</a:t>
            </a:r>
          </a:p>
        </p:txBody>
      </p:sp>
    </p:spTree>
    <p:extLst>
      <p:ext uri="{BB962C8B-B14F-4D97-AF65-F5344CB8AC3E}">
        <p14:creationId xmlns:p14="http://schemas.microsoft.com/office/powerpoint/2010/main" val="3406552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5029200" y="1219200"/>
            <a:ext cx="1752600" cy="2133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Redundancy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265237"/>
            <a:ext cx="4040188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j := 1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4: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if j&gt;i goto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</a:t>
            </a:r>
            <a:endParaRPr lang="pl-PL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 := 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t2 := 4*t1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t3 := A[t2] 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t6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t7 := A[t6]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265237"/>
            <a:ext cx="4191000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t8 :=j-1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t9 := 4*t8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temp := A[t9]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;temp:=A[j]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t12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	 t13 := A[t12]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A[t9]:= t13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;A[j]:=A[j+1]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A[t12]:=temp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;A[j+1]:=temp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02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5006866" y="1265237"/>
            <a:ext cx="1676400" cy="609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Redundancy Removed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265237"/>
            <a:ext cx="4040188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j := 1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4: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if j&gt;i goto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</a:t>
            </a:r>
            <a:endParaRPr lang="pl-PL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 := 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t2 := 4*t1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t3 := A[t2] 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t6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t7 := A[t6]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265237"/>
            <a:ext cx="4191000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A[t2] := t7        </a:t>
            </a:r>
            <a:endParaRPr lang="en-US" sz="1600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A[t6] := t3    </a:t>
            </a:r>
            <a:endParaRPr lang="en-US" sz="1600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14EF98-3FB1-4996-9C5A-5EFF19C829A6}"/>
              </a:ext>
            </a:extLst>
          </p:cNvPr>
          <p:cNvSpPr txBox="1"/>
          <p:nvPr/>
        </p:nvSpPr>
        <p:spPr>
          <a:xfrm>
            <a:off x="6503189" y="5257800"/>
            <a:ext cx="2211888" cy="1200329"/>
          </a:xfrm>
          <a:prstGeom prst="rect">
            <a:avLst/>
          </a:prstGeom>
          <a:solidFill>
            <a:srgbClr val="D5F1C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15 in outer loop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11 in inner loop</a:t>
            </a:r>
          </a:p>
        </p:txBody>
      </p:sp>
    </p:spTree>
    <p:extLst>
      <p:ext uri="{BB962C8B-B14F-4D97-AF65-F5344CB8AC3E}">
        <p14:creationId xmlns:p14="http://schemas.microsoft.com/office/powerpoint/2010/main" val="901470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3913" y="1905000"/>
            <a:ext cx="1981200" cy="1143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Redundancy in Loops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90600" y="3352800"/>
            <a:ext cx="1298713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029200" y="1905000"/>
            <a:ext cx="1298713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265237"/>
            <a:ext cx="4191000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A[t2] := t7        </a:t>
            </a:r>
            <a:endParaRPr lang="en-US" sz="1600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A[t6] := t3    </a:t>
            </a:r>
            <a:endParaRPr lang="en-US" sz="1600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265237"/>
            <a:ext cx="4040188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j := 1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4: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if j&gt;i goto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</a:t>
            </a:r>
            <a:endParaRPr lang="pl-PL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 := 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t2 := 4*t1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t3 := A[t2] 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t6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t7 := A[t6]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29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990600" y="1828800"/>
            <a:ext cx="2365513" cy="1219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102087" y="1828800"/>
            <a:ext cx="1527313" cy="609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265237"/>
            <a:ext cx="4040188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t2 := 0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t6 := 4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t19 := 4*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L4: if t6&gt;t19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L2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t3 := A[t2]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t7 := A[t6]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;A[j+1]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265237"/>
            <a:ext cx="4191000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600" b="1" dirty="0">
                <a:latin typeface="Courier New" pitchFamily="49" charset="0"/>
                <a:cs typeface="Courier New" pitchFamily="49" charset="0"/>
              </a:rPr>
              <a:t>    A[t2] := t7	</a:t>
            </a:r>
          </a:p>
          <a:p>
            <a:pPr>
              <a:buNone/>
            </a:pPr>
            <a:r>
              <a:rPr lang="fr-FR" sz="1600" b="1" dirty="0">
                <a:latin typeface="Courier New" pitchFamily="49" charset="0"/>
                <a:cs typeface="Courier New" pitchFamily="49" charset="0"/>
              </a:rPr>
              <a:t>    A[t6] := t3</a:t>
            </a:r>
          </a:p>
          <a:p>
            <a:pPr>
              <a:buNone/>
            </a:pPr>
            <a:r>
              <a:rPr lang="fr-FR" sz="1600" b="1" dirty="0">
                <a:latin typeface="Courier New" pitchFamily="49" charset="0"/>
                <a:cs typeface="Courier New" pitchFamily="49" charset="0"/>
              </a:rPr>
              <a:t>L3: t2 := t2+4</a:t>
            </a:r>
          </a:p>
          <a:p>
            <a:pPr>
              <a:buNone/>
            </a:pPr>
            <a:r>
              <a:rPr lang="fr-FR" sz="1600" b="1" dirty="0">
                <a:latin typeface="Courier New" pitchFamily="49" charset="0"/>
                <a:cs typeface="Courier New" pitchFamily="49" charset="0"/>
              </a:rPr>
              <a:t>    t6 := t6+4</a:t>
            </a:r>
          </a:p>
          <a:p>
            <a:pPr>
              <a:buNone/>
            </a:pPr>
            <a:r>
              <a:rPr lang="fr-F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fr-FR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buNone/>
            </a:pPr>
            <a:r>
              <a:rPr lang="fr-FR" sz="1600" b="1" dirty="0">
                <a:latin typeface="Courier New" pitchFamily="49" charset="0"/>
                <a:cs typeface="Courier New" pitchFamily="49" charset="0"/>
              </a:rPr>
              <a:t>L2: i := i-1</a:t>
            </a:r>
          </a:p>
          <a:p>
            <a:pPr>
              <a:buNone/>
            </a:pPr>
            <a:r>
              <a:rPr lang="fr-F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fr-FR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buNone/>
            </a:pPr>
            <a:r>
              <a:rPr lang="fr-FR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946D9E-8234-4CFF-AC19-761329DC8723}"/>
              </a:ext>
            </a:extLst>
          </p:cNvPr>
          <p:cNvSpPr txBox="1"/>
          <p:nvPr/>
        </p:nvSpPr>
        <p:spPr>
          <a:xfrm>
            <a:off x="6503189" y="5257800"/>
            <a:ext cx="2211888" cy="1200329"/>
          </a:xfrm>
          <a:prstGeom prst="rect">
            <a:avLst/>
          </a:prstGeom>
          <a:solidFill>
            <a:srgbClr val="D5F1C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15 in outer loop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9 in inner loop</a:t>
            </a:r>
          </a:p>
        </p:txBody>
      </p:sp>
    </p:spTree>
    <p:extLst>
      <p:ext uri="{BB962C8B-B14F-4D97-AF65-F5344CB8AC3E}">
        <p14:creationId xmlns:p14="http://schemas.microsoft.com/office/powerpoint/2010/main" val="3062771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Overview</a:t>
            </a:r>
          </a:p>
          <a:p>
            <a:r>
              <a:rPr lang="en-US" dirty="0">
                <a:solidFill>
                  <a:srgbClr val="7F7F7F"/>
                </a:solidFill>
              </a:rPr>
              <a:t>Gen</a:t>
            </a:r>
            <a:r>
              <a:rPr lang="en-US" dirty="0">
                <a:solidFill>
                  <a:schemeClr val="bg2"/>
                </a:solidFill>
              </a:rPr>
              <a:t>eral</a:t>
            </a:r>
            <a:r>
              <a:rPr lang="en-US" dirty="0">
                <a:solidFill>
                  <a:srgbClr val="7F7F7F"/>
                </a:solidFill>
              </a:rPr>
              <a:t>ly Useful Optimizations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Code motion/</a:t>
            </a:r>
            <a:r>
              <a:rPr lang="en-US" dirty="0" err="1">
                <a:solidFill>
                  <a:srgbClr val="7F7F7F"/>
                </a:solidFill>
              </a:rPr>
              <a:t>precomputation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Sharing of common </a:t>
            </a:r>
            <a:r>
              <a:rPr lang="en-US" dirty="0" err="1">
                <a:solidFill>
                  <a:srgbClr val="7F7F7F"/>
                </a:solidFill>
              </a:rPr>
              <a:t>subexpressions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Example: </a:t>
            </a:r>
            <a:r>
              <a:rPr lang="en-US" dirty="0" err="1">
                <a:solidFill>
                  <a:srgbClr val="7F7F7F"/>
                </a:solidFill>
              </a:rPr>
              <a:t>Bubblesort</a:t>
            </a:r>
            <a:endParaRPr lang="en-US" dirty="0">
              <a:solidFill>
                <a:srgbClr val="7F7F7F"/>
              </a:solidFill>
            </a:endParaRPr>
          </a:p>
          <a:p>
            <a:r>
              <a:rPr lang="en-US" dirty="0"/>
              <a:t>Optimization Blockers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>
                <a:solidFill>
                  <a:schemeClr val="bg2"/>
                </a:solidFill>
              </a:rPr>
              <a:t>Exploiting Instruction-Level Parallelism</a:t>
            </a:r>
          </a:p>
          <a:p>
            <a:r>
              <a:rPr lang="en-US" dirty="0">
                <a:solidFill>
                  <a:srgbClr val="7F7F7F"/>
                </a:solidFill>
              </a:rPr>
              <a:t>Dealing with Conditionals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89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307387" cy="52197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dirty="0"/>
              <a:t>Operate under fundamental constraint</a:t>
            </a:r>
          </a:p>
          <a:p>
            <a:pPr lvl="1" eaLnBrk="1" hangingPunct="1">
              <a:defRPr/>
            </a:pPr>
            <a:r>
              <a:rPr lang="en-US" sz="1800" dirty="0"/>
              <a:t>Must not cause any change in program behavior</a:t>
            </a:r>
          </a:p>
          <a:p>
            <a:pPr lvl="2">
              <a:defRPr/>
            </a:pPr>
            <a:r>
              <a:rPr lang="en-US" sz="1800" dirty="0"/>
              <a:t>Except, possibly when program making use of nonstandard language features</a:t>
            </a:r>
          </a:p>
          <a:p>
            <a:pPr lvl="1" eaLnBrk="1" hangingPunct="1">
              <a:defRPr/>
            </a:pPr>
            <a:r>
              <a:rPr lang="en-US" sz="1800" dirty="0"/>
              <a:t>Often prevents it from making optimizations that would only affect behavior under pathological conditions.</a:t>
            </a:r>
          </a:p>
          <a:p>
            <a:pPr lvl="1"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000" dirty="0"/>
              <a:t>Behavior that may be obvious to the programmer can  be obfuscated by languages and coding styles</a:t>
            </a:r>
          </a:p>
          <a:p>
            <a:pPr lvl="1" eaLnBrk="1" hangingPunct="1">
              <a:defRPr/>
            </a:pPr>
            <a:r>
              <a:rPr lang="en-US" sz="1800" dirty="0"/>
              <a:t>e.g., Data ranges may be more limited than variable types suggest</a:t>
            </a:r>
          </a:p>
          <a:p>
            <a:pPr lvl="1"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000" dirty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/>
              <a:t>Whole-program analysis is too expensive in most cases</a:t>
            </a:r>
          </a:p>
          <a:p>
            <a:pPr lvl="1" eaLnBrk="1" hangingPunct="1">
              <a:defRPr/>
            </a:pPr>
            <a:r>
              <a:rPr lang="en-US" sz="1800" dirty="0"/>
              <a:t>Newer versions of GCC do </a:t>
            </a:r>
            <a:r>
              <a:rPr lang="en-US" sz="1800" dirty="0" err="1"/>
              <a:t>interprocedural</a:t>
            </a:r>
            <a:r>
              <a:rPr lang="en-US" sz="1800" dirty="0"/>
              <a:t> analysis within individual files</a:t>
            </a:r>
          </a:p>
          <a:p>
            <a:pPr lvl="2">
              <a:defRPr/>
            </a:pPr>
            <a:r>
              <a:rPr lang="en-US" sz="1800" dirty="0"/>
              <a:t>But, not between code in different files</a:t>
            </a:r>
          </a:p>
          <a:p>
            <a:pPr eaLnBrk="1" hangingPunct="1">
              <a:defRPr/>
            </a:pPr>
            <a:r>
              <a:rPr lang="en-US" sz="2000" dirty="0"/>
              <a:t>Most analysis is based only on </a:t>
            </a:r>
            <a:r>
              <a:rPr lang="en-US" sz="2000" i="1" dirty="0"/>
              <a:t>static</a:t>
            </a:r>
            <a:r>
              <a:rPr lang="en-US" sz="2000" dirty="0"/>
              <a:t> information</a:t>
            </a:r>
          </a:p>
          <a:p>
            <a:pPr lvl="1" eaLnBrk="1" hangingPunct="1">
              <a:defRPr/>
            </a:pPr>
            <a:r>
              <a:rPr lang="en-US" sz="1800" dirty="0"/>
              <a:t>Compiler has difficulty anticipating run-time inputs</a:t>
            </a:r>
            <a:endParaRPr lang="en-US" sz="20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Procedure to Convert String to Lower Case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Extracted from 213 lab submissions, Fall, 1998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073275" y="1905000"/>
            <a:ext cx="5007780" cy="2028761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341313"/>
            <a:ext cx="84582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 #1: Procedure Calls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Overview</a:t>
            </a:r>
          </a:p>
          <a:p>
            <a:r>
              <a:rPr lang="en-US" dirty="0">
                <a:solidFill>
                  <a:srgbClr val="7F7F7F"/>
                </a:solidFill>
              </a:rPr>
              <a:t>Generally Useful Optimizations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Code motion/</a:t>
            </a:r>
            <a:r>
              <a:rPr lang="en-US" dirty="0" err="1">
                <a:solidFill>
                  <a:srgbClr val="7F7F7F"/>
                </a:solidFill>
              </a:rPr>
              <a:t>precomputation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Sharing of common </a:t>
            </a:r>
            <a:r>
              <a:rPr lang="en-US" dirty="0" err="1">
                <a:solidFill>
                  <a:srgbClr val="7F7F7F"/>
                </a:solidFill>
              </a:rPr>
              <a:t>subexpressions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Example: </a:t>
            </a:r>
            <a:r>
              <a:rPr lang="en-US" dirty="0" err="1">
                <a:solidFill>
                  <a:srgbClr val="7F7F7F"/>
                </a:solidFill>
              </a:rPr>
              <a:t>Bubblesort</a:t>
            </a:r>
            <a:endParaRPr lang="en-US" dirty="0">
              <a:solidFill>
                <a:srgbClr val="7F7F7F"/>
              </a:solidFill>
            </a:endParaRPr>
          </a:p>
          <a:p>
            <a:r>
              <a:rPr lang="en-US" dirty="0">
                <a:solidFill>
                  <a:srgbClr val="7F7F7F"/>
                </a:solidFill>
              </a:rPr>
              <a:t>Optimization Blockers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>
                <a:solidFill>
                  <a:srgbClr val="7F7F7F"/>
                </a:solidFill>
              </a:rPr>
              <a:t>Exploiting Instruction-Level Parallelism</a:t>
            </a:r>
          </a:p>
          <a:p>
            <a:r>
              <a:rPr lang="en-US" dirty="0">
                <a:solidFill>
                  <a:srgbClr val="7F7F7F"/>
                </a:solidFill>
              </a:rPr>
              <a:t>Dealing with Conditionals</a:t>
            </a:r>
            <a:endParaRPr lang="en-US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8678863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Lower Case 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2413"/>
            <a:ext cx="8307387" cy="908050"/>
          </a:xfrm>
        </p:spPr>
        <p:txBody>
          <a:bodyPr/>
          <a:lstStyle/>
          <a:p>
            <a:pPr lvl="1" eaLnBrk="1" hangingPunct="1"/>
            <a:r>
              <a:rPr lang="en-US"/>
              <a:t>Time quadruples when double string length</a:t>
            </a:r>
          </a:p>
          <a:p>
            <a:pPr lvl="1" eaLnBrk="1" hangingPunct="1"/>
            <a:r>
              <a:rPr lang="en-US"/>
              <a:t>Quadratic performance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655097"/>
              </p:ext>
            </p:extLst>
          </p:nvPr>
        </p:nvGraphicFramePr>
        <p:xfrm>
          <a:off x="469900" y="2620246"/>
          <a:ext cx="8128000" cy="34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601160" y="3887295"/>
            <a:ext cx="588833" cy="215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lower1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Convert Loop To </a:t>
            </a:r>
            <a:r>
              <a:rPr lang="en-US" dirty="0" err="1"/>
              <a:t>Goto</a:t>
            </a:r>
            <a:r>
              <a:rPr lang="en-US" dirty="0"/>
              <a:t>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5000625"/>
            <a:ext cx="8281987" cy="9080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/>
              <a:t> </a:t>
            </a:r>
            <a:r>
              <a:rPr lang="en-US" sz="1800">
                <a:latin typeface="Courier New" pitchFamily="49" charset="0"/>
              </a:rPr>
              <a:t>strlen</a:t>
            </a:r>
            <a:r>
              <a:rPr lang="en-US" sz="180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09800" y="1143000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&gt;=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done;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loop;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Calling </a:t>
            </a:r>
            <a:r>
              <a:rPr lang="en-US" dirty="0" err="1"/>
              <a:t>Strlen</a:t>
            </a:r>
            <a:endParaRPr lang="en-US" dirty="0"/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962400"/>
            <a:ext cx="8281987" cy="1946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Strlen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Only way to determine length of string is to scan its entire length, looking for null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N calls to strlen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Require times N, N-1, N-2, …, 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Overall O(N</a:t>
            </a:r>
            <a:r>
              <a:rPr lang="en-US" sz="1800" baseline="30000"/>
              <a:t>2</a:t>
            </a:r>
            <a:r>
              <a:rPr lang="en-US" sz="180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09800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6230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67150"/>
            <a:ext cx="8307387" cy="2578100"/>
          </a:xfrm>
        </p:spPr>
        <p:txBody>
          <a:bodyPr/>
          <a:lstStyle/>
          <a:p>
            <a:pPr lvl="1" eaLnBrk="1" hangingPunct="1"/>
            <a:r>
              <a:rPr lang="en-US" dirty="0"/>
              <a:t>Move call to </a:t>
            </a:r>
            <a:r>
              <a:rPr lang="en-US" b="1" dirty="0" err="1">
                <a:latin typeface="Courier New" pitchFamily="49" charset="0"/>
              </a:rPr>
              <a:t>strlen</a:t>
            </a:r>
            <a:r>
              <a:rPr lang="en-US" dirty="0"/>
              <a:t> outside of loop</a:t>
            </a:r>
          </a:p>
          <a:p>
            <a:pPr lvl="1" eaLnBrk="1" hangingPunct="1"/>
            <a:r>
              <a:rPr lang="en-US" dirty="0"/>
              <a:t>Since result does not change from one iteration to another</a:t>
            </a:r>
          </a:p>
          <a:p>
            <a:pPr lvl="1" eaLnBrk="1" hangingPunct="1"/>
            <a:r>
              <a:rPr lang="en-US" dirty="0"/>
              <a:t>Form of code motion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81200" y="1143000"/>
            <a:ext cx="5007780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latin typeface="Courier New" pitchFamily="49" charset="0"/>
              </a:rPr>
              <a:t>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34963"/>
            <a:ext cx="87630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Lower 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906462"/>
          </a:xfrm>
        </p:spPr>
        <p:txBody>
          <a:bodyPr/>
          <a:lstStyle/>
          <a:p>
            <a:pPr lvl="1" eaLnBrk="1" hangingPunct="1"/>
            <a:r>
              <a:rPr lang="en-US"/>
              <a:t>Time doubles when double string length</a:t>
            </a:r>
          </a:p>
          <a:p>
            <a:pPr lvl="1" eaLnBrk="1" hangingPunct="1"/>
            <a:r>
              <a:rPr lang="en-US"/>
              <a:t>Linear performance of lower2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69900" y="2620246"/>
            <a:ext cx="8128000" cy="3441700"/>
            <a:chOff x="0" y="0"/>
            <a:chExt cx="773" cy="383"/>
          </a:xfrm>
        </p:grpSpPr>
        <p:graphicFrame>
          <p:nvGraphicFramePr>
            <p:cNvPr id="15" name="Chart 14"/>
            <p:cNvGraphicFramePr>
              <a:graphicFrameLocks/>
            </p:cNvGraphicFramePr>
            <p:nvPr/>
          </p:nvGraphicFramePr>
          <p:xfrm>
            <a:off x="0" y="0"/>
            <a:ext cx="773" cy="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488" y="141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lower1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467" y="269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lower2</a:t>
              </a:r>
            </a:p>
          </p:txBody>
        </p:sp>
      </p:grp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Optimization Blocker: 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4102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i="1" dirty="0"/>
              <a:t>Why couldn’t compiler move </a:t>
            </a:r>
            <a:r>
              <a:rPr lang="en-US" sz="2000" dirty="0" err="1">
                <a:latin typeface="Courier New" pitchFamily="49" charset="0"/>
              </a:rPr>
              <a:t>strlen</a:t>
            </a:r>
            <a:r>
              <a:rPr lang="en-US" sz="2000" i="1" dirty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/>
              <a:t>Alters global state each time called</a:t>
            </a:r>
          </a:p>
          <a:p>
            <a:pPr lvl="1" eaLnBrk="1" hangingPunct="1">
              <a:defRPr/>
            </a:pPr>
            <a:r>
              <a:rPr lang="en-US" sz="1800" dirty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/>
              <a:t>Procedure </a:t>
            </a:r>
            <a:r>
              <a:rPr lang="en-US" sz="1600" b="1" dirty="0">
                <a:latin typeface="Courier New" pitchFamily="49" charset="0"/>
              </a:rPr>
              <a:t>lower</a:t>
            </a:r>
            <a:r>
              <a:rPr lang="en-US" sz="1600" dirty="0"/>
              <a:t> could interact with </a:t>
            </a:r>
            <a:r>
              <a:rPr lang="en-US" sz="1600" b="1" dirty="0" err="1">
                <a:latin typeface="Courier New" pitchFamily="49" charset="0"/>
              </a:rPr>
              <a:t>strlen</a:t>
            </a:r>
            <a:endParaRPr lang="en-US" sz="1600" b="1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C0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/>
              <a:t>Compiler may treat procedure call as a black box</a:t>
            </a:r>
          </a:p>
          <a:p>
            <a:pPr lvl="1" eaLnBrk="1" hangingPunct="1">
              <a:defRPr/>
            </a:pPr>
            <a:r>
              <a:rPr lang="en-US" sz="1800" dirty="0"/>
              <a:t>Weak optimizations near them</a:t>
            </a:r>
          </a:p>
          <a:p>
            <a:pPr lvl="1"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2000" dirty="0"/>
              <a:t>Remedies:</a:t>
            </a:r>
          </a:p>
          <a:p>
            <a:pPr lvl="1" eaLnBrk="1" hangingPunct="1">
              <a:defRPr/>
            </a:pPr>
            <a:r>
              <a:rPr lang="en-US" sz="1800" dirty="0"/>
              <a:t>Use of inline functions</a:t>
            </a:r>
          </a:p>
          <a:p>
            <a:pPr lvl="2">
              <a:defRPr/>
            </a:pPr>
            <a:r>
              <a:rPr lang="en-US" sz="1800" dirty="0"/>
              <a:t>GCC does this with –O1</a:t>
            </a:r>
          </a:p>
          <a:p>
            <a:pPr lvl="3">
              <a:defRPr/>
            </a:pPr>
            <a:r>
              <a:rPr lang="en-US" sz="1800" dirty="0"/>
              <a:t>Within single file</a:t>
            </a:r>
          </a:p>
          <a:p>
            <a:pPr lvl="1" eaLnBrk="1" hangingPunct="1">
              <a:defRPr/>
            </a:pPr>
            <a:r>
              <a:rPr lang="en-US" sz="1800" dirty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0" y="3733800"/>
            <a:ext cx="4038600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const</a:t>
            </a:r>
            <a:r>
              <a:rPr lang="en-US" sz="1800" dirty="0">
                <a:latin typeface="Courier New" pitchFamily="49" charset="0"/>
              </a:rPr>
              <a:t> 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length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s++; length++;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+=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297059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/>
              <a:t>Code updates </a:t>
            </a:r>
            <a:r>
              <a:rPr lang="en-US">
                <a:latin typeface="Courier New" pitchFamily="49" charset="0"/>
              </a:rPr>
              <a:t>b[i]</a:t>
            </a:r>
            <a:r>
              <a:rPr lang="en-US"/>
              <a:t> on every iteration</a:t>
            </a:r>
          </a:p>
          <a:p>
            <a:pPr lvl="1" eaLnBrk="1" hangingPunct="1"/>
            <a:r>
              <a:rPr lang="en-US"/>
              <a:t>Why couldn’t compiler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3657600"/>
            <a:ext cx="5876783" cy="1813317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sum_rows1 inner loop</a:t>
            </a:r>
          </a:p>
          <a:p>
            <a:r>
              <a:rPr lang="en-US" sz="1400" dirty="0">
                <a:latin typeface="Courier New" pitchFamily="49" charset="0"/>
              </a:rPr>
              <a:t>.L4: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movsd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(%rsi,%rax,8), %xmm0	# FP load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	# FP add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movsd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%xmm0, (%rsi,%rax,8)	# FP store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.L4</a:t>
            </a: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9265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701087" cy="806450"/>
          </a:xfrm>
        </p:spPr>
        <p:txBody>
          <a:bodyPr/>
          <a:lstStyle/>
          <a:p>
            <a:pPr lvl="1" eaLnBrk="1" hangingPunct="1"/>
            <a:r>
              <a:rPr lang="en-US" dirty="0"/>
              <a:t>Code updates </a:t>
            </a:r>
            <a:r>
              <a:rPr lang="en-US" b="1" dirty="0">
                <a:latin typeface="Courier New" pitchFamily="49" charset="0"/>
              </a:rPr>
              <a:t>b[i]</a:t>
            </a:r>
            <a:r>
              <a:rPr lang="en-US" dirty="0"/>
              <a:t> on every iteration</a:t>
            </a:r>
          </a:p>
          <a:p>
            <a:pPr lvl="1" eaLnBrk="1" hangingPunct="1"/>
            <a:r>
              <a:rPr lang="en-US" dirty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4697771" y="2147256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533400" y="3733800"/>
            <a:ext cx="2311400" cy="1847850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4,   8,  16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B[3] = A+3;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sum_rows1(A, B, 3);</a:t>
            </a: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5918200" y="42672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5918200" y="38100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5918200" y="47244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5918200" y="5203825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5791200" y="3352800"/>
            <a:ext cx="1474763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Value of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: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0,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0,</a:t>
            </a:r>
            <a:r>
              <a:rPr lang="en-US" sz="1400" dirty="0">
                <a:latin typeface="Courier New" pitchFamily="49" charset="0"/>
              </a:rPr>
              <a:t>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0,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1,</a:t>
            </a:r>
            <a:r>
              <a:rPr lang="en-US" sz="1400" dirty="0">
                <a:latin typeface="Courier New" pitchFamily="49" charset="0"/>
              </a:rPr>
              <a:t>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1,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3,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0,  </a:t>
            </a:r>
            <a:r>
              <a:rPr lang="en-US" sz="1400" dirty="0">
                <a:latin typeface="Courier New" pitchFamily="49" charset="0"/>
              </a:rPr>
              <a:t>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3,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3,  </a:t>
            </a:r>
            <a:r>
              <a:rPr lang="en-US" sz="1400" dirty="0">
                <a:latin typeface="Courier New" pitchFamily="49" charset="0"/>
              </a:rPr>
              <a:t>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6,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</a:rPr>
              <a:t>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22,</a:t>
            </a: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16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0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32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32,</a:t>
            </a:r>
            <a:r>
              <a:rPr lang="en-US" sz="1400" dirty="0">
                <a:latin typeface="Courier New" pitchFamily="49" charset="0"/>
              </a:rPr>
              <a:t>  64, 128};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96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64,</a:t>
            </a:r>
            <a:r>
              <a:rPr lang="en-US" sz="1400" dirty="0">
                <a:latin typeface="Courier New" pitchFamily="49" charset="0"/>
              </a:rPr>
              <a:t> 128};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224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128</a:t>
            </a:r>
            <a:r>
              <a:rPr lang="en-US" sz="14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  <p:bldP spid="27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72784" y="31563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/>
              <a:t>No need to store intermediate results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3810000"/>
            <a:ext cx="5638800" cy="1382430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sum_rows2 inner loop</a:t>
            </a:r>
          </a:p>
          <a:p>
            <a:r>
              <a:rPr lang="en-US" sz="1400" dirty="0">
                <a:latin typeface="Courier New" pitchFamily="49" charset="0"/>
              </a:rPr>
              <a:t>.L10: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# FP load + add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.L10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val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+= a[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9144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Your way of telling compiler not to check for aliasing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531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Performance Realities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/>
              <a:t>There’s more to performance than asymptotic complexity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Constant factors matter too!</a:t>
            </a:r>
          </a:p>
          <a:p>
            <a:pPr lvl="1" eaLnBrk="1" hangingPunct="1">
              <a:defRPr/>
            </a:pPr>
            <a:r>
              <a:rPr lang="en-US" dirty="0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 dirty="0"/>
              <a:t>Must optimize at multiple levels: </a:t>
            </a:r>
          </a:p>
          <a:p>
            <a:pPr lvl="2" eaLnBrk="1" hangingPunct="1">
              <a:defRPr/>
            </a:pPr>
            <a:r>
              <a:rPr lang="en-US" dirty="0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 dirty="0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 dirty="0"/>
              <a:t>How programs are compiled and executed</a:t>
            </a:r>
          </a:p>
          <a:p>
            <a:pPr lvl="1" eaLnBrk="1" hangingPunct="1">
              <a:defRPr/>
            </a:pPr>
            <a:r>
              <a:rPr lang="en-US" dirty="0"/>
              <a:t>How modern processors + memory systems operate</a:t>
            </a:r>
          </a:p>
          <a:p>
            <a:pPr lvl="1" eaLnBrk="1" hangingPunct="1">
              <a:defRPr/>
            </a:pPr>
            <a:r>
              <a:rPr lang="en-US" dirty="0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 dirty="0"/>
              <a:t>How to improve performance without destroying code modularity and generality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dirty="0">
                <a:hlinkClick r:id="rId3"/>
              </a:rPr>
              <a:t>https://canvas.cmu.edu/courses/1221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27106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Overview</a:t>
            </a:r>
          </a:p>
          <a:p>
            <a:r>
              <a:rPr lang="en-US" dirty="0">
                <a:solidFill>
                  <a:srgbClr val="7F7F7F"/>
                </a:solidFill>
              </a:rPr>
              <a:t>Gen</a:t>
            </a:r>
            <a:r>
              <a:rPr lang="en-US" dirty="0">
                <a:solidFill>
                  <a:schemeClr val="bg2"/>
                </a:solidFill>
              </a:rPr>
              <a:t>eral</a:t>
            </a:r>
            <a:r>
              <a:rPr lang="en-US" dirty="0">
                <a:solidFill>
                  <a:srgbClr val="7F7F7F"/>
                </a:solidFill>
              </a:rPr>
              <a:t>ly Useful Optimizations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Code motion/</a:t>
            </a:r>
            <a:r>
              <a:rPr lang="en-US" dirty="0" err="1">
                <a:solidFill>
                  <a:srgbClr val="7F7F7F"/>
                </a:solidFill>
              </a:rPr>
              <a:t>precomputation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Sharing of common </a:t>
            </a:r>
            <a:r>
              <a:rPr lang="en-US" dirty="0" err="1">
                <a:solidFill>
                  <a:srgbClr val="7F7F7F"/>
                </a:solidFill>
              </a:rPr>
              <a:t>subexpressions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Example: </a:t>
            </a:r>
            <a:r>
              <a:rPr lang="en-US" dirty="0" err="1">
                <a:solidFill>
                  <a:srgbClr val="7F7F7F"/>
                </a:solidFill>
              </a:rPr>
              <a:t>Bubblesort</a:t>
            </a:r>
            <a:endParaRPr lang="en-US" dirty="0">
              <a:solidFill>
                <a:srgbClr val="7F7F7F"/>
              </a:solidFill>
            </a:endParaRPr>
          </a:p>
          <a:p>
            <a:r>
              <a:rPr lang="en-US" dirty="0">
                <a:solidFill>
                  <a:srgbClr val="7F7F7F"/>
                </a:solidFill>
              </a:rPr>
              <a:t>Optimization Blockers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/>
              <a:t>Exploiting Instruction-Level Parallelism</a:t>
            </a:r>
          </a:p>
          <a:p>
            <a:r>
              <a:rPr lang="en-US" dirty="0">
                <a:solidFill>
                  <a:srgbClr val="7F7F7F"/>
                </a:solidFill>
              </a:rPr>
              <a:t>Dealing with Conditionals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5223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general understanding of modern processor design</a:t>
            </a:r>
          </a:p>
          <a:p>
            <a:pPr lvl="1"/>
            <a:r>
              <a:rPr lang="en-US" dirty="0"/>
              <a:t>Hardware can execute multiple instructions in parallel</a:t>
            </a:r>
          </a:p>
          <a:p>
            <a:r>
              <a:rPr lang="en-US" dirty="0"/>
              <a:t>Performance limited by data dependencies</a:t>
            </a:r>
          </a:p>
          <a:p>
            <a:r>
              <a:rPr lang="en-US" dirty="0"/>
              <a:t>Simple transformations can yield dramatic performance improvement</a:t>
            </a:r>
          </a:p>
          <a:p>
            <a:pPr lvl="1"/>
            <a:r>
              <a:rPr lang="en-US" dirty="0"/>
              <a:t>Compilers often cannot make these transformations</a:t>
            </a:r>
          </a:p>
          <a:p>
            <a:pPr lvl="1"/>
            <a:r>
              <a:rPr lang="en-US" dirty="0"/>
              <a:t>Lack of </a:t>
            </a:r>
            <a:r>
              <a:rPr lang="en-US" dirty="0" err="1"/>
              <a:t>associativity</a:t>
            </a:r>
            <a:r>
              <a:rPr lang="en-US" dirty="0"/>
              <a:t> and </a:t>
            </a:r>
            <a:r>
              <a:rPr lang="en-US" dirty="0" err="1"/>
              <a:t>distributivity</a:t>
            </a:r>
            <a:r>
              <a:rPr lang="en-US" dirty="0"/>
              <a:t> in floating-point arithmetic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Benchmark Example: Data Type for Vectors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4821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*data;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647362" y="3733800"/>
            <a:ext cx="4492314" cy="255198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retrieve vector element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and store at 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get_vec_element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(*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 &gt;= v-&gt;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= v-&gt;data[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503349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800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len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800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data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85800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2569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5577136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215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16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91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37377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len-1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7368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3810000"/>
            <a:ext cx="3871913" cy="2219325"/>
          </a:xfrm>
        </p:spPr>
        <p:txBody>
          <a:bodyPr/>
          <a:lstStyle/>
          <a:p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1800" b="1" dirty="0" err="1">
                <a:latin typeface="Courier New" pitchFamily="49" charset="0"/>
              </a:rPr>
              <a:t>data_t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 err="1">
                <a:latin typeface="Courier New" pitchFamily="49" charset="0"/>
              </a:rPr>
              <a:t>int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double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287338" indent="-287338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1800" b="1" dirty="0" err="1">
                <a:latin typeface="Courier New" pitchFamily="49" charset="0"/>
              </a:rPr>
              <a:t>data_t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 err="1">
                <a:latin typeface="Courier New" pitchFamily="49" charset="0"/>
              </a:rPr>
              <a:t>int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62488" y="4191000"/>
            <a:ext cx="3871912" cy="2219325"/>
          </a:xfrm>
        </p:spPr>
        <p:txBody>
          <a:bodyPr/>
          <a:lstStyle/>
          <a:p>
            <a:pPr marL="287338" indent="-287338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1800" b="1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1800" b="1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</a:rPr>
              <a:t>+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0</a:t>
            </a:r>
          </a:p>
          <a:p>
            <a:pPr lvl="1"/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</a:rPr>
              <a:t>*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combine1(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long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get_vec_element</a:t>
            </a:r>
            <a:r>
              <a:rPr lang="en-US" sz="1800" dirty="0">
                <a:latin typeface="Courier New" pitchFamily="49" charset="0"/>
              </a:rPr>
              <a:t>(v,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, &amp;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OP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Compute sum or product of vector elements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407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516063"/>
          </a:xfrm>
        </p:spPr>
        <p:txBody>
          <a:bodyPr/>
          <a:lstStyle/>
          <a:p>
            <a:r>
              <a:rPr lang="en-US" sz="2000" dirty="0"/>
              <a:t>Convenient way to express performance of program that operates on vectors or lists</a:t>
            </a:r>
          </a:p>
          <a:p>
            <a:r>
              <a:rPr lang="en-US" sz="2000" dirty="0"/>
              <a:t>Length = n</a:t>
            </a:r>
          </a:p>
          <a:p>
            <a:r>
              <a:rPr lang="en-US" sz="2000" dirty="0"/>
              <a:t>In our case: </a:t>
            </a:r>
            <a:r>
              <a:rPr lang="en-US" sz="2000" dirty="0">
                <a:solidFill>
                  <a:srgbClr val="C00000"/>
                </a:solidFill>
              </a:rPr>
              <a:t>CPE = cycles per OP</a:t>
            </a:r>
            <a:endParaRPr lang="en-US" sz="2000" dirty="0"/>
          </a:p>
          <a:p>
            <a:r>
              <a:rPr lang="en-US" sz="2000" dirty="0"/>
              <a:t>T = CPE*n + Overhead</a:t>
            </a:r>
          </a:p>
          <a:p>
            <a:pPr lvl="1"/>
            <a:r>
              <a:rPr lang="en-US" sz="1600" dirty="0"/>
              <a:t>CPE is slope of line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881905"/>
              </p:ext>
            </p:extLst>
          </p:nvPr>
        </p:nvGraphicFramePr>
        <p:xfrm>
          <a:off x="1752600" y="3276600"/>
          <a:ext cx="575497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193646" y="4169220"/>
            <a:ext cx="746306" cy="3414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 i="0" strike="noStrike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72000" y="5225123"/>
            <a:ext cx="746306" cy="3374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i="0" strike="noStrike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Performance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combine1(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long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get_vec_element</a:t>
            </a:r>
            <a:r>
              <a:rPr lang="en-US" sz="1800" dirty="0">
                <a:latin typeface="Courier New" pitchFamily="49" charset="0"/>
              </a:rPr>
              <a:t>(v,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, &amp;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OP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649620"/>
              </p:ext>
            </p:extLst>
          </p:nvPr>
        </p:nvGraphicFramePr>
        <p:xfrm>
          <a:off x="396875" y="4267200"/>
          <a:ext cx="8229600" cy="1939925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Combine1 –O3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41499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6248400"/>
            <a:ext cx="541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Results in CPE (cycles per element)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4495800"/>
            <a:ext cx="7896225" cy="1838324"/>
          </a:xfrm>
        </p:spPr>
        <p:txBody>
          <a:bodyPr/>
          <a:lstStyle/>
          <a:p>
            <a:r>
              <a:rPr lang="en-US" dirty="0"/>
              <a:t>Move </a:t>
            </a:r>
            <a:r>
              <a:rPr lang="en-US" dirty="0" err="1"/>
              <a:t>vec_length</a:t>
            </a:r>
            <a:r>
              <a:rPr lang="en-US" dirty="0"/>
              <a:t> out of loop</a:t>
            </a:r>
          </a:p>
          <a:p>
            <a:r>
              <a:rPr lang="en-US" dirty="0"/>
              <a:t>Avoid bounds check on each cycle</a:t>
            </a:r>
          </a:p>
          <a:p>
            <a:r>
              <a:rPr lang="en-US" dirty="0"/>
              <a:t>Accumulate in temporary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5934076"/>
            <a:ext cx="7896225" cy="542924"/>
          </a:xfrm>
        </p:spPr>
        <p:txBody>
          <a:bodyPr/>
          <a:lstStyle/>
          <a:p>
            <a:r>
              <a:rPr lang="en-US" dirty="0"/>
              <a:t>Eliminates sources of overhead in loop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038385"/>
              </p:ext>
            </p:extLst>
          </p:nvPr>
        </p:nvGraphicFramePr>
        <p:xfrm>
          <a:off x="396874" y="42672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Branch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Instructions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561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Optimizing Compilers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7150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 dirty="0"/>
              <a:t>register allocation</a:t>
            </a:r>
          </a:p>
          <a:p>
            <a:pPr lvl="1" eaLnBrk="1" hangingPunct="1">
              <a:defRPr/>
            </a:pPr>
            <a:r>
              <a:rPr lang="en-US" dirty="0"/>
              <a:t>code selection and ordering (scheduling)</a:t>
            </a:r>
          </a:p>
          <a:p>
            <a:pPr lvl="1" eaLnBrk="1" hangingPunct="1">
              <a:defRPr/>
            </a:pPr>
            <a:r>
              <a:rPr lang="en-US" dirty="0"/>
              <a:t>dead code elimination</a:t>
            </a:r>
          </a:p>
          <a:p>
            <a:pPr lvl="1" eaLnBrk="1" hangingPunct="1">
              <a:defRPr/>
            </a:pPr>
            <a:r>
              <a:rPr lang="en-US" dirty="0"/>
              <a:t>eliminating minor inefficiencies</a:t>
            </a:r>
          </a:p>
          <a:p>
            <a:pPr eaLnBrk="1" hangingPunct="1">
              <a:defRPr/>
            </a:pPr>
            <a:r>
              <a:rPr lang="en-US" dirty="0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 dirty="0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 dirty="0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 dirty="0"/>
              <a:t>but constant factors also matter</a:t>
            </a:r>
          </a:p>
          <a:p>
            <a:pPr eaLnBrk="1" hangingPunct="1">
              <a:defRPr/>
            </a:pPr>
            <a:r>
              <a:rPr lang="en-US" dirty="0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 dirty="0"/>
              <a:t>potential memory aliasing</a:t>
            </a:r>
          </a:p>
          <a:p>
            <a:pPr lvl="1" eaLnBrk="1" hangingPunct="1">
              <a:defRPr/>
            </a:pPr>
            <a:r>
              <a:rPr lang="en-US" dirty="0"/>
              <a:t>potential procedure side-effects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Superscalar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990000"/>
                </a:solidFill>
              </a:rPr>
              <a:t>Definition:</a:t>
            </a:r>
            <a:r>
              <a:rPr lang="en-US" dirty="0"/>
              <a:t> A superscalar processor can issue and execute </a:t>
            </a:r>
            <a:r>
              <a:rPr lang="en-US" i="1" dirty="0">
                <a:solidFill>
                  <a:srgbClr val="990000"/>
                </a:solidFill>
              </a:rPr>
              <a:t>multiple instructions in one cycle</a:t>
            </a:r>
            <a:r>
              <a:rPr lang="en-US" dirty="0"/>
              <a:t>. The instructions are retrieved from a sequential instruction stream and are usually scheduled dynamically.</a:t>
            </a:r>
          </a:p>
          <a:p>
            <a:endParaRPr lang="en-US" dirty="0"/>
          </a:p>
          <a:p>
            <a:r>
              <a:rPr lang="en-US" dirty="0"/>
              <a:t>Benefit: without programming effort, superscalar processor can take advantage of the </a:t>
            </a:r>
            <a:r>
              <a:rPr lang="en-US" i="1" dirty="0">
                <a:solidFill>
                  <a:srgbClr val="990000"/>
                </a:solidFill>
              </a:rPr>
              <a:t>instruction level parallelism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that most programs have</a:t>
            </a:r>
          </a:p>
          <a:p>
            <a:endParaRPr lang="en-US" dirty="0"/>
          </a:p>
          <a:p>
            <a:r>
              <a:rPr lang="en-US" dirty="0"/>
              <a:t>Most modern CPUs are superscalar.</a:t>
            </a:r>
          </a:p>
          <a:p>
            <a:r>
              <a:rPr lang="en-US" dirty="0"/>
              <a:t>Intel: since Pentium (1993)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 dirty="0"/>
              <a:t>Pipelined Functional Units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427570" y="357186"/>
            <a:ext cx="1865530" cy="2057400"/>
            <a:chOff x="4553635" y="1828800"/>
            <a:chExt cx="1865530" cy="2057400"/>
          </a:xfrm>
        </p:grpSpPr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>
              <a:off x="4571999" y="20574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1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50292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59436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5486400" y="2438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4572000" y="26670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2</a:t>
              </a: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5486401" y="3048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4553635" y="32766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3</a:t>
              </a: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5468036" y="3657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9773" y="1045252"/>
            <a:ext cx="4861706" cy="156709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mult_eg</a:t>
            </a:r>
            <a:r>
              <a:rPr lang="en-US" sz="1600" dirty="0">
                <a:latin typeface="Courier New" pitchFamily="49" charset="0"/>
              </a:rPr>
              <a:t>(long a, long b, long c)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p1 =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a*b</a:t>
            </a:r>
            <a:r>
              <a:rPr lang="en-US" sz="1600" dirty="0">
                <a:latin typeface="Courier New" pitchFamily="49" charset="0"/>
              </a:rPr>
              <a:t>;
    long p2 =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a*c</a:t>
            </a:r>
            <a:r>
              <a:rPr lang="en-US" sz="1600" dirty="0">
                <a:latin typeface="Courier New" pitchFamily="49" charset="0"/>
              </a:rPr>
              <a:t>;
    long p3 =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p1 * p2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p3;
}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96875" y="4800601"/>
            <a:ext cx="7896225" cy="1533524"/>
          </a:xfrm>
        </p:spPr>
        <p:txBody>
          <a:bodyPr/>
          <a:lstStyle/>
          <a:p>
            <a:pPr lvl="1"/>
            <a:r>
              <a:rPr lang="en-US" dirty="0"/>
              <a:t>Divide computation into stages</a:t>
            </a:r>
          </a:p>
          <a:p>
            <a:pPr lvl="1"/>
            <a:r>
              <a:rPr lang="en-US" dirty="0"/>
              <a:t>Pass partial computations from stage to stage</a:t>
            </a:r>
          </a:p>
          <a:p>
            <a:pPr lvl="1"/>
            <a:r>
              <a:rPr lang="en-US" dirty="0"/>
              <a:t>Stage </a:t>
            </a:r>
            <a:r>
              <a:rPr lang="en-US" dirty="0" err="1"/>
              <a:t>i</a:t>
            </a:r>
            <a:r>
              <a:rPr lang="en-US" dirty="0"/>
              <a:t> can start on new computation once values passed to i+1</a:t>
            </a:r>
          </a:p>
          <a:p>
            <a:pPr lvl="1"/>
            <a:r>
              <a:rPr lang="en-US" dirty="0"/>
              <a:t>E.g., complete 3 multiplications in 7 cycles, even though each requires 3 cycles</a:t>
            </a:r>
          </a:p>
        </p:txBody>
      </p:sp>
      <p:graphicFrame>
        <p:nvGraphicFramePr>
          <p:cNvPr id="17" name="Content Placehold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1085466"/>
              </p:ext>
            </p:extLst>
          </p:nvPr>
        </p:nvGraphicFramePr>
        <p:xfrm>
          <a:off x="1219200" y="2743200"/>
          <a:ext cx="6934202" cy="18542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Time</a:t>
                      </a: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1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2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3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4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5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6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7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1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C00000"/>
                          </a:solidFill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70C0"/>
                          </a:solidFill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B050"/>
                          </a:solidFill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C00000"/>
                          </a:solidFill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70C0"/>
                          </a:solidFill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B050"/>
                          </a:solidFill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3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C00000"/>
                          </a:solidFill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70C0"/>
                          </a:solidFill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B050"/>
                          </a:solidFill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0183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020" y="493713"/>
            <a:ext cx="7373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Haswell</a:t>
            </a:r>
            <a:r>
              <a:rPr lang="en-US" dirty="0"/>
              <a:t> CPU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7387" cy="5029200"/>
          </a:xfrm>
        </p:spPr>
        <p:txBody>
          <a:bodyPr/>
          <a:lstStyle/>
          <a:p>
            <a:pPr marL="741363" lvl="1" indent="-341313" defTabSz="895350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/>
              <a:t>8 Total Functional Units</a:t>
            </a:r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/>
              <a:t>Multiple instructions can execute in parallel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2 load,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1 store,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4 integer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2 FP multiply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1 FP add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1 FP divide</a:t>
            </a:r>
            <a:endParaRPr lang="en-US" dirty="0"/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/>
              <a:t>Some instructions take &gt; 1 cycle, but can be pipelined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i="1" dirty="0">
                <a:solidFill>
                  <a:srgbClr val="C00000"/>
                </a:solidFill>
              </a:rPr>
              <a:t>Instruction	Latency	Cycles/Issue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Load / Store	4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Integer Multiply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/>
              <a:t>Integer/Long Divide	3-30	3-30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Single/Double FP Multiply	5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Single/Double FP Add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/>
              <a:t>Single/Double FP Divide	3-15	3-15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x86-64 Compilation of Combine4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624" y="1371600"/>
            <a:ext cx="8255000" cy="6858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/>
              <a:t>Inner Loop (Case: Integer Multiply)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491875" y="2057400"/>
            <a:ext cx="5715000" cy="11669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.L519:		# Loop: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imull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(%rax,%rdx,4),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ecx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# t = t * d[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]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	#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rbp</a:t>
            </a:r>
            <a:r>
              <a:rPr lang="en-US" sz="1400" dirty="0">
                <a:latin typeface="Courier New" pitchFamily="49" charset="0"/>
              </a:rPr>
              <a:t>	# Compare </a:t>
            </a:r>
            <a:r>
              <a:rPr lang="en-US" sz="1400" dirty="0" err="1">
                <a:latin typeface="Courier New" pitchFamily="49" charset="0"/>
              </a:rPr>
              <a:t>length:i</a:t>
            </a:r>
            <a:endParaRPr lang="en-US" sz="14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jg</a:t>
            </a:r>
            <a:r>
              <a:rPr lang="en-US" sz="1400" dirty="0">
                <a:latin typeface="Courier New" pitchFamily="49" charset="0"/>
              </a:rPr>
              <a:t>	.L519	# If &gt;,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</p:txBody>
      </p:sp>
      <p:graphicFrame>
        <p:nvGraphicFramePr>
          <p:cNvPr id="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07282"/>
              </p:ext>
            </p:extLst>
          </p:nvPr>
        </p:nvGraphicFramePr>
        <p:xfrm>
          <a:off x="1570037" y="4013327"/>
          <a:ext cx="6003925" cy="1549273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85750"/>
            <a:ext cx="8664575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Combine4 = Serial Computation (OP = *)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6036" y="1143000"/>
            <a:ext cx="6365564" cy="16764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/>
              <a:t>Computation (length=8)</a:t>
            </a:r>
          </a:p>
          <a:p>
            <a:pPr marL="285750" lvl="1" indent="-171450" eaLnBrk="1" hangingPunct="1">
              <a:buFont typeface="Wingdings" pitchFamily="2" charset="2"/>
              <a:buNone/>
              <a:defRPr/>
            </a:pPr>
            <a:r>
              <a:rPr lang="en-US" sz="1400" b="1" dirty="0"/>
              <a:t> </a:t>
            </a:r>
            <a:r>
              <a:rPr lang="en-US" sz="1600" b="1" dirty="0">
                <a:latin typeface="Courier New" pitchFamily="49" charset="0"/>
              </a:rPr>
              <a:t>((((((((1 * d[0]) * d[1]) * d[2]) * d[3]) </a:t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>* d[4]) * d[5]) * d[6]) * d[7])</a:t>
            </a:r>
          </a:p>
          <a:p>
            <a:pPr marL="287338" indent="-287338" eaLnBrk="1" hangingPunct="1">
              <a:defRPr/>
            </a:pPr>
            <a:r>
              <a:rPr lang="en-US" dirty="0"/>
              <a:t>Sequential dependence</a:t>
            </a:r>
          </a:p>
          <a:p>
            <a:pPr marL="687388" lvl="1" indent="-287338">
              <a:defRPr/>
            </a:pPr>
            <a:r>
              <a:rPr lang="en-US" dirty="0"/>
              <a:t>Performance: determined by latency of OP</a:t>
            </a:r>
          </a:p>
        </p:txBody>
      </p:sp>
      <p:sp>
        <p:nvSpPr>
          <p:cNvPr id="20503" name="AutoShape 5"/>
          <p:cNvSpPr>
            <a:spLocks noChangeArrowheads="1"/>
          </p:cNvSpPr>
          <p:nvPr/>
        </p:nvSpPr>
        <p:spPr bwMode="auto">
          <a:xfrm>
            <a:off x="599701" y="1905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4" name="Line 6"/>
          <p:cNvSpPr>
            <a:spLocks noChangeShapeType="1"/>
          </p:cNvSpPr>
          <p:nvPr/>
        </p:nvSpPr>
        <p:spPr bwMode="auto">
          <a:xfrm>
            <a:off x="7521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5" name="Line 7"/>
          <p:cNvSpPr>
            <a:spLocks noChangeShapeType="1"/>
          </p:cNvSpPr>
          <p:nvPr/>
        </p:nvSpPr>
        <p:spPr bwMode="auto">
          <a:xfrm>
            <a:off x="9807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6" name="AutoShape 8"/>
          <p:cNvSpPr>
            <a:spLocks noChangeArrowheads="1"/>
          </p:cNvSpPr>
          <p:nvPr/>
        </p:nvSpPr>
        <p:spPr bwMode="auto">
          <a:xfrm>
            <a:off x="997261" y="2438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7" name="Line 9"/>
          <p:cNvSpPr>
            <a:spLocks noChangeShapeType="1"/>
          </p:cNvSpPr>
          <p:nvPr/>
        </p:nvSpPr>
        <p:spPr bwMode="auto">
          <a:xfrm>
            <a:off x="1149661" y="2286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8" name="Line 10"/>
          <p:cNvSpPr>
            <a:spLocks noChangeShapeType="1"/>
          </p:cNvSpPr>
          <p:nvPr/>
        </p:nvSpPr>
        <p:spPr bwMode="auto">
          <a:xfrm>
            <a:off x="1378261" y="2209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9" name="Freeform 11"/>
          <p:cNvSpPr>
            <a:spLocks/>
          </p:cNvSpPr>
          <p:nvPr/>
        </p:nvSpPr>
        <p:spPr bwMode="auto">
          <a:xfrm>
            <a:off x="904501" y="2209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2" name="Rectangle 12"/>
          <p:cNvSpPr>
            <a:spLocks noChangeArrowheads="1"/>
          </p:cNvSpPr>
          <p:nvPr/>
        </p:nvSpPr>
        <p:spPr bwMode="auto">
          <a:xfrm>
            <a:off x="645739" y="13716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83373" name="Rectangle 13"/>
          <p:cNvSpPr>
            <a:spLocks noChangeArrowheads="1"/>
          </p:cNvSpPr>
          <p:nvPr/>
        </p:nvSpPr>
        <p:spPr bwMode="auto">
          <a:xfrm>
            <a:off x="828301" y="1371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783374" name="Rectangle 14"/>
          <p:cNvSpPr>
            <a:spLocks noChangeArrowheads="1"/>
          </p:cNvSpPr>
          <p:nvPr/>
        </p:nvSpPr>
        <p:spPr bwMode="auto">
          <a:xfrm>
            <a:off x="1225861" y="1905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0513" name="AutoShape 15"/>
          <p:cNvSpPr>
            <a:spLocks noChangeArrowheads="1"/>
          </p:cNvSpPr>
          <p:nvPr/>
        </p:nvSpPr>
        <p:spPr bwMode="auto">
          <a:xfrm>
            <a:off x="1385359" y="2971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4" name="Line 16"/>
          <p:cNvSpPr>
            <a:spLocks noChangeShapeType="1"/>
          </p:cNvSpPr>
          <p:nvPr/>
        </p:nvSpPr>
        <p:spPr bwMode="auto">
          <a:xfrm>
            <a:off x="1537759" y="2819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5" name="Line 17"/>
          <p:cNvSpPr>
            <a:spLocks noChangeShapeType="1"/>
          </p:cNvSpPr>
          <p:nvPr/>
        </p:nvSpPr>
        <p:spPr bwMode="auto">
          <a:xfrm>
            <a:off x="1766359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6" name="Freeform 18"/>
          <p:cNvSpPr>
            <a:spLocks/>
          </p:cNvSpPr>
          <p:nvPr/>
        </p:nvSpPr>
        <p:spPr bwMode="auto">
          <a:xfrm>
            <a:off x="1286186" y="2743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9" name="Rectangle 19"/>
          <p:cNvSpPr>
            <a:spLocks noChangeArrowheads="1"/>
          </p:cNvSpPr>
          <p:nvPr/>
        </p:nvSpPr>
        <p:spPr bwMode="auto">
          <a:xfrm>
            <a:off x="1613959" y="2438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0518" name="AutoShape 20"/>
          <p:cNvSpPr>
            <a:spLocks noChangeArrowheads="1"/>
          </p:cNvSpPr>
          <p:nvPr/>
        </p:nvSpPr>
        <p:spPr bwMode="auto">
          <a:xfrm>
            <a:off x="1769534" y="3505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9" name="Line 21"/>
          <p:cNvSpPr>
            <a:spLocks noChangeShapeType="1"/>
          </p:cNvSpPr>
          <p:nvPr/>
        </p:nvSpPr>
        <p:spPr bwMode="auto">
          <a:xfrm>
            <a:off x="1921934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0" name="Line 22"/>
          <p:cNvSpPr>
            <a:spLocks noChangeShapeType="1"/>
          </p:cNvSpPr>
          <p:nvPr/>
        </p:nvSpPr>
        <p:spPr bwMode="auto">
          <a:xfrm>
            <a:off x="2150534" y="3276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1" name="Freeform 23"/>
          <p:cNvSpPr>
            <a:spLocks/>
          </p:cNvSpPr>
          <p:nvPr/>
        </p:nvSpPr>
        <p:spPr bwMode="auto">
          <a:xfrm>
            <a:off x="1674284" y="32766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4" name="Rectangle 24"/>
          <p:cNvSpPr>
            <a:spLocks noChangeArrowheads="1"/>
          </p:cNvSpPr>
          <p:nvPr/>
        </p:nvSpPr>
        <p:spPr bwMode="auto">
          <a:xfrm>
            <a:off x="1998134" y="2971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0523" name="AutoShape 25"/>
          <p:cNvSpPr>
            <a:spLocks noChangeArrowheads="1"/>
          </p:cNvSpPr>
          <p:nvPr/>
        </p:nvSpPr>
        <p:spPr bwMode="auto">
          <a:xfrm>
            <a:off x="2168836" y="4038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4" name="Line 26"/>
          <p:cNvSpPr>
            <a:spLocks noChangeShapeType="1"/>
          </p:cNvSpPr>
          <p:nvPr/>
        </p:nvSpPr>
        <p:spPr bwMode="auto">
          <a:xfrm>
            <a:off x="2321236" y="3886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5" name="Line 27"/>
          <p:cNvSpPr>
            <a:spLocks noChangeShapeType="1"/>
          </p:cNvSpPr>
          <p:nvPr/>
        </p:nvSpPr>
        <p:spPr bwMode="auto">
          <a:xfrm>
            <a:off x="2549836" y="3810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6" name="Freeform 28"/>
          <p:cNvSpPr>
            <a:spLocks/>
          </p:cNvSpPr>
          <p:nvPr/>
        </p:nvSpPr>
        <p:spPr bwMode="auto">
          <a:xfrm>
            <a:off x="2058459" y="38100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9" name="Rectangle 29"/>
          <p:cNvSpPr>
            <a:spLocks noChangeArrowheads="1"/>
          </p:cNvSpPr>
          <p:nvPr/>
        </p:nvSpPr>
        <p:spPr bwMode="auto">
          <a:xfrm>
            <a:off x="2397436" y="3505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 dirty="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0528" name="AutoShape 30"/>
          <p:cNvSpPr>
            <a:spLocks noChangeArrowheads="1"/>
          </p:cNvSpPr>
          <p:nvPr/>
        </p:nvSpPr>
        <p:spPr bwMode="auto">
          <a:xfrm>
            <a:off x="2551141" y="4572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9" name="Line 31"/>
          <p:cNvSpPr>
            <a:spLocks noChangeShapeType="1"/>
          </p:cNvSpPr>
          <p:nvPr/>
        </p:nvSpPr>
        <p:spPr bwMode="auto">
          <a:xfrm>
            <a:off x="2703541" y="4419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0" name="Line 32"/>
          <p:cNvSpPr>
            <a:spLocks noChangeShapeType="1"/>
          </p:cNvSpPr>
          <p:nvPr/>
        </p:nvSpPr>
        <p:spPr bwMode="auto">
          <a:xfrm>
            <a:off x="2932141" y="4343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1" name="Freeform 33"/>
          <p:cNvSpPr>
            <a:spLocks/>
          </p:cNvSpPr>
          <p:nvPr/>
        </p:nvSpPr>
        <p:spPr bwMode="auto">
          <a:xfrm>
            <a:off x="2457761" y="43434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4" name="Rectangle 34"/>
          <p:cNvSpPr>
            <a:spLocks noChangeArrowheads="1"/>
          </p:cNvSpPr>
          <p:nvPr/>
        </p:nvSpPr>
        <p:spPr bwMode="auto">
          <a:xfrm>
            <a:off x="2779741" y="4038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0533" name="AutoShape 35"/>
          <p:cNvSpPr>
            <a:spLocks noChangeArrowheads="1"/>
          </p:cNvSpPr>
          <p:nvPr/>
        </p:nvSpPr>
        <p:spPr bwMode="auto">
          <a:xfrm>
            <a:off x="2939987" y="5105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4" name="Line 36"/>
          <p:cNvSpPr>
            <a:spLocks noChangeShapeType="1"/>
          </p:cNvSpPr>
          <p:nvPr/>
        </p:nvSpPr>
        <p:spPr bwMode="auto">
          <a:xfrm>
            <a:off x="3092387" y="4953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5" name="Line 37"/>
          <p:cNvSpPr>
            <a:spLocks noChangeShapeType="1"/>
          </p:cNvSpPr>
          <p:nvPr/>
        </p:nvSpPr>
        <p:spPr bwMode="auto">
          <a:xfrm>
            <a:off x="3320987" y="487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6" name="Freeform 38"/>
          <p:cNvSpPr>
            <a:spLocks/>
          </p:cNvSpPr>
          <p:nvPr/>
        </p:nvSpPr>
        <p:spPr bwMode="auto">
          <a:xfrm>
            <a:off x="2840066" y="4876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9" name="Rectangle 39"/>
          <p:cNvSpPr>
            <a:spLocks noChangeArrowheads="1"/>
          </p:cNvSpPr>
          <p:nvPr/>
        </p:nvSpPr>
        <p:spPr bwMode="auto">
          <a:xfrm>
            <a:off x="3168587" y="4572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0538" name="AutoShape 40"/>
          <p:cNvSpPr>
            <a:spLocks noChangeArrowheads="1"/>
          </p:cNvSpPr>
          <p:nvPr/>
        </p:nvSpPr>
        <p:spPr bwMode="auto">
          <a:xfrm>
            <a:off x="3334435" y="5638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9" name="Line 41"/>
          <p:cNvSpPr>
            <a:spLocks noChangeShapeType="1"/>
          </p:cNvSpPr>
          <p:nvPr/>
        </p:nvSpPr>
        <p:spPr bwMode="auto">
          <a:xfrm>
            <a:off x="3492811" y="5486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0" name="Line 42"/>
          <p:cNvSpPr>
            <a:spLocks noChangeShapeType="1"/>
          </p:cNvSpPr>
          <p:nvPr/>
        </p:nvSpPr>
        <p:spPr bwMode="auto">
          <a:xfrm>
            <a:off x="3715435" y="5410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1" name="Freeform 43"/>
          <p:cNvSpPr>
            <a:spLocks/>
          </p:cNvSpPr>
          <p:nvPr/>
        </p:nvSpPr>
        <p:spPr bwMode="auto">
          <a:xfrm>
            <a:off x="3228912" y="5410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404" name="Rectangle 44"/>
          <p:cNvSpPr>
            <a:spLocks noChangeArrowheads="1"/>
          </p:cNvSpPr>
          <p:nvPr/>
        </p:nvSpPr>
        <p:spPr bwMode="auto">
          <a:xfrm>
            <a:off x="3563035" y="5105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Loop Unrolling </a:t>
            </a:r>
            <a:r>
              <a:rPr lang="en-US" dirty="0">
                <a:solidFill>
                  <a:srgbClr val="0070C0"/>
                </a:solidFill>
              </a:rPr>
              <a:t>(2x1)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822950"/>
            <a:ext cx="8307387" cy="577850"/>
          </a:xfrm>
        </p:spPr>
        <p:txBody>
          <a:bodyPr/>
          <a:lstStyle/>
          <a:p>
            <a:r>
              <a:rPr lang="en-US" sz="2800" dirty="0"/>
              <a:t>Perform 2x more useful work per iteration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21222" y="1295400"/>
            <a:ext cx="5860578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x OP 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OP 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OP 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5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Effect of Loop Unrolling</a:t>
            </a:r>
          </a:p>
        </p:txBody>
      </p:sp>
      <p:sp>
        <p:nvSpPr>
          <p:cNvPr id="788526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379413" y="3886200"/>
            <a:ext cx="8307387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Helps integer add</a:t>
            </a:r>
          </a:p>
          <a:p>
            <a:pPr lvl="1">
              <a:defRPr/>
            </a:pPr>
            <a:r>
              <a:rPr lang="en-US" dirty="0"/>
              <a:t>Achieves latency bound</a:t>
            </a:r>
          </a:p>
          <a:p>
            <a:pPr eaLnBrk="1" hangingPunct="1">
              <a:defRPr/>
            </a:pPr>
            <a:r>
              <a:rPr lang="en-US" dirty="0"/>
              <a:t>Others don’t improve. </a:t>
            </a:r>
            <a:r>
              <a:rPr lang="en-US" i="1" dirty="0">
                <a:solidFill>
                  <a:srgbClr val="990000"/>
                </a:solidFill>
              </a:rPr>
              <a:t>Why?</a:t>
            </a:r>
          </a:p>
          <a:p>
            <a:pPr lvl="1" eaLnBrk="1" hangingPunct="1">
              <a:defRPr/>
            </a:pPr>
            <a:r>
              <a:rPr lang="en-US" dirty="0"/>
              <a:t>Still sequential dependency</a:t>
            </a:r>
          </a:p>
        </p:txBody>
      </p:sp>
      <p:sp>
        <p:nvSpPr>
          <p:cNvPr id="22556" name="Rectangle 47"/>
          <p:cNvSpPr>
            <a:spLocks noChangeArrowheads="1"/>
          </p:cNvSpPr>
          <p:nvPr/>
        </p:nvSpPr>
        <p:spPr bwMode="auto">
          <a:xfrm>
            <a:off x="4495800" y="4191000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(x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OP 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82323"/>
              </p:ext>
            </p:extLst>
          </p:nvPr>
        </p:nvGraphicFramePr>
        <p:xfrm>
          <a:off x="1570037" y="1346327"/>
          <a:ext cx="6003925" cy="1939925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35678"/>
            <a:ext cx="80492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Loop Unrolling with </a:t>
            </a:r>
            <a:r>
              <a:rPr lang="en-US" dirty="0" err="1"/>
              <a:t>Reassociation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(2x1a)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70550"/>
            <a:ext cx="7939087" cy="577850"/>
          </a:xfrm>
        </p:spPr>
        <p:txBody>
          <a:bodyPr/>
          <a:lstStyle/>
          <a:p>
            <a:r>
              <a:rPr lang="en-US" dirty="0"/>
              <a:t>Can this change the result of the computation?</a:t>
            </a:r>
          </a:p>
          <a:p>
            <a:r>
              <a:rPr lang="en-US" dirty="0"/>
              <a:t>Yes, for FP. </a:t>
            </a:r>
            <a:r>
              <a:rPr lang="en-US" i="1" dirty="0">
                <a:solidFill>
                  <a:srgbClr val="C00000"/>
                </a:solidFill>
              </a:rPr>
              <a:t>Why?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14400" y="1295400"/>
            <a:ext cx="5984009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x OP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 OP d[i+1]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OP 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4913670" y="4831583"/>
            <a:ext cx="3767056" cy="366767"/>
          </a:xfrm>
          <a:prstGeom prst="rect">
            <a:avLst/>
          </a:prstGeom>
          <a:solidFill>
            <a:srgbClr val="F1C7C7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(x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OP d[i+1];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3670" y="4462251"/>
            <a:ext cx="1981953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Compare to before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Effect of Reassociation</a:t>
            </a:r>
          </a:p>
        </p:txBody>
      </p:sp>
      <p:sp>
        <p:nvSpPr>
          <p:cNvPr id="79362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66"/>
            <a:ext cx="8307387" cy="173508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Nearly 2x speedup for </a:t>
            </a:r>
            <a:r>
              <a:rPr lang="en-US" dirty="0" err="1"/>
              <a:t>Int</a:t>
            </a:r>
            <a:r>
              <a:rPr lang="en-US" dirty="0"/>
              <a:t> *, FP +, FP *</a:t>
            </a:r>
          </a:p>
          <a:p>
            <a:pPr lvl="1" eaLnBrk="1" hangingPunct="1">
              <a:defRPr/>
            </a:pPr>
            <a:r>
              <a:rPr lang="en-US" dirty="0"/>
              <a:t>Reason: Breaks sequential dependency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Why is that? (next slide)</a:t>
            </a:r>
          </a:p>
        </p:txBody>
      </p:sp>
      <p:sp>
        <p:nvSpPr>
          <p:cNvPr id="24610" name="Rectangle 28"/>
          <p:cNvSpPr>
            <a:spLocks noChangeArrowheads="1"/>
          </p:cNvSpPr>
          <p:nvPr/>
        </p:nvSpPr>
        <p:spPr bwMode="auto">
          <a:xfrm>
            <a:off x="1143000" y="56530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x OP 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OP d[i+1]);</a:t>
            </a:r>
          </a:p>
        </p:txBody>
      </p:sp>
      <p:graphicFrame>
        <p:nvGraphicFramePr>
          <p:cNvPr id="8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533936"/>
              </p:ext>
            </p:extLst>
          </p:nvPr>
        </p:nvGraphicFramePr>
        <p:xfrm>
          <a:off x="762001" y="1066800"/>
          <a:ext cx="6811962" cy="2714625"/>
        </p:xfrm>
        <a:graphic>
          <a:graphicData uri="http://schemas.openxmlformats.org/drawingml/2006/table">
            <a:tbl>
              <a:tblPr/>
              <a:tblGrid>
                <a:gridCol w="1955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H="1" flipV="1">
            <a:off x="7315200" y="3657600"/>
            <a:ext cx="457200" cy="76200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6953414" y="4325397"/>
            <a:ext cx="2190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2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FP *</a:t>
            </a:r>
          </a:p>
          <a:p>
            <a:r>
              <a:rPr lang="en-US" sz="1800" dirty="0">
                <a:latin typeface="Calibri" pitchFamily="34" charset="0"/>
              </a:rPr>
              <a:t>2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load</a:t>
            </a:r>
          </a:p>
        </p:txBody>
      </p:sp>
      <p:cxnSp>
        <p:nvCxnSpPr>
          <p:cNvPr id="9" name="Straight Arrow Connector 8"/>
          <p:cNvCxnSpPr>
            <a:stCxn id="10" idx="1"/>
          </p:cNvCxnSpPr>
          <p:nvPr/>
        </p:nvCxnSpPr>
        <p:spPr bwMode="auto">
          <a:xfrm flipH="1" flipV="1">
            <a:off x="3792794" y="3705224"/>
            <a:ext cx="265020" cy="638176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057814" y="4020234"/>
            <a:ext cx="2190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4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 +</a:t>
            </a:r>
          </a:p>
          <a:p>
            <a:r>
              <a:rPr lang="en-US" sz="1800" dirty="0">
                <a:latin typeface="Calibri" pitchFamily="34" charset="0"/>
              </a:rPr>
              <a:t>2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load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27" grpId="0" build="p"/>
      <p:bldP spid="246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3124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Reassociated Computation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0" y="1481138"/>
            <a:ext cx="3949700" cy="5224462"/>
          </a:xfrm>
        </p:spPr>
        <p:txBody>
          <a:bodyPr/>
          <a:lstStyle/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/>
              <a:t>What changed:</a:t>
            </a:r>
          </a:p>
          <a:p>
            <a:pPr marL="628650" lvl="1" indent="-230188">
              <a:lnSpc>
                <a:spcPct val="85000"/>
              </a:lnSpc>
              <a:defRPr/>
            </a:pPr>
            <a:r>
              <a:rPr lang="en-US" sz="1800" dirty="0"/>
              <a:t>Ops in the next iteration can be started early (no dependency)</a:t>
            </a:r>
          </a:p>
          <a:p>
            <a:pPr marL="287338" indent="-287338" eaLnBrk="1" hangingPunct="1">
              <a:lnSpc>
                <a:spcPct val="85000"/>
              </a:lnSpc>
              <a:defRPr/>
            </a:pPr>
            <a:endParaRPr lang="en-US" dirty="0"/>
          </a:p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/>
              <a:t>Overall Performance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/>
              <a:t>N elements, D cycles latency/op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/>
              <a:t>(N/2+1)*D cycles:</a:t>
            </a:r>
            <a:br>
              <a:rPr lang="en-US" sz="1800" dirty="0"/>
            </a:br>
            <a:r>
              <a:rPr lang="en-US" sz="1800" b="1" dirty="0">
                <a:solidFill>
                  <a:srgbClr val="C00000"/>
                </a:solidFill>
              </a:rPr>
              <a:t>CPE = D/2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1066800" y="3616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1219200" y="3387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1676400" y="4149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1" name="Freeform 10"/>
          <p:cNvSpPr>
            <a:spLocks/>
          </p:cNvSpPr>
          <p:nvPr/>
        </p:nvSpPr>
        <p:spPr bwMode="auto">
          <a:xfrm>
            <a:off x="1371600" y="39211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9" name="Rectangle 11"/>
          <p:cNvSpPr>
            <a:spLocks noChangeArrowheads="1"/>
          </p:cNvSpPr>
          <p:nvPr/>
        </p:nvSpPr>
        <p:spPr bwMode="auto">
          <a:xfrm>
            <a:off x="1112838" y="3082925"/>
            <a:ext cx="230188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2270125" y="46831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5" name="Freeform 14"/>
          <p:cNvSpPr>
            <a:spLocks/>
          </p:cNvSpPr>
          <p:nvPr/>
        </p:nvSpPr>
        <p:spPr bwMode="auto">
          <a:xfrm>
            <a:off x="1965325" y="44545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16" name="AutoShape 15"/>
          <p:cNvSpPr>
            <a:spLocks noChangeArrowheads="1"/>
          </p:cNvSpPr>
          <p:nvPr/>
        </p:nvSpPr>
        <p:spPr bwMode="auto">
          <a:xfrm>
            <a:off x="2863850" y="5216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8" name="Freeform 17"/>
          <p:cNvSpPr>
            <a:spLocks/>
          </p:cNvSpPr>
          <p:nvPr/>
        </p:nvSpPr>
        <p:spPr bwMode="auto">
          <a:xfrm>
            <a:off x="2559050" y="49879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1" name="AutoShape 25"/>
          <p:cNvSpPr>
            <a:spLocks noChangeArrowheads="1"/>
          </p:cNvSpPr>
          <p:nvPr/>
        </p:nvSpPr>
        <p:spPr bwMode="auto">
          <a:xfrm>
            <a:off x="1371600" y="2930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</a:t>
            </a:r>
          </a:p>
        </p:txBody>
      </p:sp>
      <p:sp>
        <p:nvSpPr>
          <p:cNvPr id="662554" name="Rectangle 26"/>
          <p:cNvSpPr>
            <a:spLocks noChangeArrowheads="1"/>
          </p:cNvSpPr>
          <p:nvPr/>
        </p:nvSpPr>
        <p:spPr bwMode="auto">
          <a:xfrm>
            <a:off x="1676400" y="24384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5663" name="Line 27"/>
          <p:cNvSpPr>
            <a:spLocks noChangeShapeType="1"/>
          </p:cNvSpPr>
          <p:nvPr/>
        </p:nvSpPr>
        <p:spPr bwMode="auto">
          <a:xfrm>
            <a:off x="1447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56" name="Rectangle 28"/>
          <p:cNvSpPr>
            <a:spLocks noChangeArrowheads="1"/>
          </p:cNvSpPr>
          <p:nvPr/>
        </p:nvSpPr>
        <p:spPr bwMode="auto">
          <a:xfrm>
            <a:off x="1295400" y="24384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5665" name="Freeform 29"/>
          <p:cNvSpPr>
            <a:spLocks/>
          </p:cNvSpPr>
          <p:nvPr/>
        </p:nvSpPr>
        <p:spPr bwMode="auto">
          <a:xfrm>
            <a:off x="1447800" y="32353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6" name="Line 30"/>
          <p:cNvSpPr>
            <a:spLocks noChangeShapeType="1"/>
          </p:cNvSpPr>
          <p:nvPr/>
        </p:nvSpPr>
        <p:spPr bwMode="auto">
          <a:xfrm>
            <a:off x="1828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5" name="AutoShape 32"/>
          <p:cNvSpPr>
            <a:spLocks noChangeArrowheads="1"/>
          </p:cNvSpPr>
          <p:nvPr/>
        </p:nvSpPr>
        <p:spPr bwMode="auto">
          <a:xfrm>
            <a:off x="1981200" y="34639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1" name="Rectangle 33"/>
          <p:cNvSpPr>
            <a:spLocks noChangeArrowheads="1"/>
          </p:cNvSpPr>
          <p:nvPr/>
        </p:nvSpPr>
        <p:spPr bwMode="auto">
          <a:xfrm>
            <a:off x="2286000" y="29718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5657" name="Line 34"/>
          <p:cNvSpPr>
            <a:spLocks noChangeShapeType="1"/>
          </p:cNvSpPr>
          <p:nvPr/>
        </p:nvSpPr>
        <p:spPr bwMode="auto">
          <a:xfrm>
            <a:off x="2057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63" name="Rectangle 35"/>
          <p:cNvSpPr>
            <a:spLocks noChangeArrowheads="1"/>
          </p:cNvSpPr>
          <p:nvPr/>
        </p:nvSpPr>
        <p:spPr bwMode="auto">
          <a:xfrm>
            <a:off x="1905000" y="29718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5659" name="Freeform 36"/>
          <p:cNvSpPr>
            <a:spLocks/>
          </p:cNvSpPr>
          <p:nvPr/>
        </p:nvSpPr>
        <p:spPr bwMode="auto">
          <a:xfrm>
            <a:off x="2057400" y="37687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0" name="Line 37"/>
          <p:cNvSpPr>
            <a:spLocks noChangeShapeType="1"/>
          </p:cNvSpPr>
          <p:nvPr/>
        </p:nvSpPr>
        <p:spPr bwMode="auto">
          <a:xfrm>
            <a:off x="2438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9" name="AutoShape 39"/>
          <p:cNvSpPr>
            <a:spLocks noChangeArrowheads="1"/>
          </p:cNvSpPr>
          <p:nvPr/>
        </p:nvSpPr>
        <p:spPr bwMode="auto">
          <a:xfrm>
            <a:off x="2590800" y="3997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8" name="Rectangle 40"/>
          <p:cNvSpPr>
            <a:spLocks noChangeArrowheads="1"/>
          </p:cNvSpPr>
          <p:nvPr/>
        </p:nvSpPr>
        <p:spPr bwMode="auto">
          <a:xfrm>
            <a:off x="2895600" y="35052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5651" name="Line 41"/>
          <p:cNvSpPr>
            <a:spLocks noChangeShapeType="1"/>
          </p:cNvSpPr>
          <p:nvPr/>
        </p:nvSpPr>
        <p:spPr bwMode="auto">
          <a:xfrm>
            <a:off x="2667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0" name="Rectangle 42"/>
          <p:cNvSpPr>
            <a:spLocks noChangeArrowheads="1"/>
          </p:cNvSpPr>
          <p:nvPr/>
        </p:nvSpPr>
        <p:spPr bwMode="auto">
          <a:xfrm>
            <a:off x="2514600" y="35052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5653" name="Freeform 43"/>
          <p:cNvSpPr>
            <a:spLocks/>
          </p:cNvSpPr>
          <p:nvPr/>
        </p:nvSpPr>
        <p:spPr bwMode="auto">
          <a:xfrm>
            <a:off x="2667000" y="43021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4" name="Line 44"/>
          <p:cNvSpPr>
            <a:spLocks noChangeShapeType="1"/>
          </p:cNvSpPr>
          <p:nvPr/>
        </p:nvSpPr>
        <p:spPr bwMode="auto">
          <a:xfrm>
            <a:off x="3048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3" name="AutoShape 46"/>
          <p:cNvSpPr>
            <a:spLocks noChangeArrowheads="1"/>
          </p:cNvSpPr>
          <p:nvPr/>
        </p:nvSpPr>
        <p:spPr bwMode="auto">
          <a:xfrm>
            <a:off x="3200400" y="4530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75" name="Rectangle 47"/>
          <p:cNvSpPr>
            <a:spLocks noChangeArrowheads="1"/>
          </p:cNvSpPr>
          <p:nvPr/>
        </p:nvSpPr>
        <p:spPr bwMode="auto">
          <a:xfrm>
            <a:off x="3505200" y="40386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5645" name="Line 48"/>
          <p:cNvSpPr>
            <a:spLocks noChangeShapeType="1"/>
          </p:cNvSpPr>
          <p:nvPr/>
        </p:nvSpPr>
        <p:spPr bwMode="auto">
          <a:xfrm>
            <a:off x="3276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7" name="Rectangle 49"/>
          <p:cNvSpPr>
            <a:spLocks noChangeArrowheads="1"/>
          </p:cNvSpPr>
          <p:nvPr/>
        </p:nvSpPr>
        <p:spPr bwMode="auto">
          <a:xfrm>
            <a:off x="3124200" y="40386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5647" name="Freeform 50"/>
          <p:cNvSpPr>
            <a:spLocks/>
          </p:cNvSpPr>
          <p:nvPr/>
        </p:nvSpPr>
        <p:spPr bwMode="auto">
          <a:xfrm>
            <a:off x="3276600" y="48355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8" name="Line 51"/>
          <p:cNvSpPr>
            <a:spLocks noChangeShapeType="1"/>
          </p:cNvSpPr>
          <p:nvPr/>
        </p:nvSpPr>
        <p:spPr bwMode="auto">
          <a:xfrm>
            <a:off x="3657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" name="Rectangle 28"/>
          <p:cNvSpPr>
            <a:spLocks noChangeArrowheads="1"/>
          </p:cNvSpPr>
          <p:nvPr/>
        </p:nvSpPr>
        <p:spPr bwMode="auto">
          <a:xfrm>
            <a:off x="457200" y="16144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x OP 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OP d[i+1]);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35025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 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73188"/>
            <a:ext cx="8307387" cy="32750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Optimizations that you or the compiler should do regardless of processor / compiler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Code Motion</a:t>
            </a:r>
          </a:p>
          <a:p>
            <a:pPr lvl="1" eaLnBrk="1" hangingPunct="1">
              <a:defRPr/>
            </a:pPr>
            <a:r>
              <a:rPr lang="en-US" dirty="0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 dirty="0"/>
              <a:t>If it will always produce same result</a:t>
            </a:r>
          </a:p>
          <a:p>
            <a:pPr lvl="2" eaLnBrk="1" hangingPunct="1">
              <a:defRPr/>
            </a:pPr>
            <a:r>
              <a:rPr lang="en-US" dirty="0"/>
              <a:t>Especially moving code out of loop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5257800" y="4953000"/>
            <a:ext cx="3124200" cy="99695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i="1" dirty="0" err="1">
                <a:latin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</a:rPr>
              <a:t>ni</a:t>
            </a:r>
            <a:r>
              <a:rPr lang="en-US" sz="1400" i="1" dirty="0">
                <a:latin typeface="Courier New" pitchFamily="49" charset="0"/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i="1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 err="1">
                <a:latin typeface="Courier New" pitchFamily="49" charset="0"/>
              </a:rPr>
              <a:t>ni+j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4570413" y="5105400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608013" y="43434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8558382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/>
              <a:t>Loop Unrolling with Separate Accumulators </a:t>
            </a:r>
            <a:r>
              <a:rPr lang="en-US" sz="3200" dirty="0">
                <a:solidFill>
                  <a:srgbClr val="0070C0"/>
                </a:solidFill>
              </a:rPr>
              <a:t>(2x2)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6019800"/>
            <a:ext cx="8307387" cy="577850"/>
          </a:xfrm>
        </p:spPr>
        <p:txBody>
          <a:bodyPr/>
          <a:lstStyle/>
          <a:p>
            <a:r>
              <a:rPr lang="en-US" dirty="0"/>
              <a:t>Different form of </a:t>
            </a:r>
            <a:r>
              <a:rPr lang="en-US" dirty="0" err="1"/>
              <a:t>reassociation</a:t>
            </a:r>
            <a:endParaRPr lang="en-US" dirty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133600" y="990600"/>
            <a:ext cx="5842000" cy="477202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x0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x1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x0 = x0 OP 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x1 = x1 OP 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x0 = x0 OP 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x0 OP x1;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Effect of Separate Accumulators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Int</a:t>
            </a:r>
            <a:r>
              <a:rPr lang="en-US" dirty="0"/>
              <a:t> + makes use of two load units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2x speedup (over unroll2) for </a:t>
            </a:r>
            <a:r>
              <a:rPr lang="en-US" dirty="0" err="1"/>
              <a:t>Int</a:t>
            </a:r>
            <a:r>
              <a:rPr lang="en-US" dirty="0"/>
              <a:t> *, FP +, FP *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27688" name="Rectangle 34"/>
          <p:cNvSpPr>
            <a:spLocks noChangeArrowheads="1"/>
          </p:cNvSpPr>
          <p:nvPr/>
        </p:nvSpPr>
        <p:spPr bwMode="auto">
          <a:xfrm>
            <a:off x="1116830" y="5196267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x0 = x0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x1 = x1 OP 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915906"/>
              </p:ext>
            </p:extLst>
          </p:nvPr>
        </p:nvGraphicFramePr>
        <p:xfrm>
          <a:off x="357016" y="1168527"/>
          <a:ext cx="7796385" cy="3101975"/>
        </p:xfrm>
        <a:graphic>
          <a:graphicData uri="http://schemas.openxmlformats.org/drawingml/2006/table">
            <a:tbl>
              <a:tblPr/>
              <a:tblGrid>
                <a:gridCol w="241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0.81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  <p:bldP spid="2768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 138"/>
          <p:cNvSpPr>
            <a:spLocks noChangeShapeType="1"/>
          </p:cNvSpPr>
          <p:nvPr/>
        </p:nvSpPr>
        <p:spPr bwMode="auto">
          <a:xfrm>
            <a:off x="3505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107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Separate Accumulators</a:t>
            </a:r>
          </a:p>
        </p:txBody>
      </p:sp>
      <p:sp>
        <p:nvSpPr>
          <p:cNvPr id="28717" name="AutoShape 101"/>
          <p:cNvSpPr>
            <a:spLocks noChangeArrowheads="1"/>
          </p:cNvSpPr>
          <p:nvPr/>
        </p:nvSpPr>
        <p:spPr bwMode="auto">
          <a:xfrm>
            <a:off x="20574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18" name="Line 102"/>
          <p:cNvSpPr>
            <a:spLocks noChangeShapeType="1"/>
          </p:cNvSpPr>
          <p:nvPr/>
        </p:nvSpPr>
        <p:spPr bwMode="auto">
          <a:xfrm>
            <a:off x="22098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19" name="Line 103"/>
          <p:cNvSpPr>
            <a:spLocks noChangeShapeType="1"/>
          </p:cNvSpPr>
          <p:nvPr/>
        </p:nvSpPr>
        <p:spPr bwMode="auto">
          <a:xfrm>
            <a:off x="24384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0" name="AutoShape 104"/>
          <p:cNvSpPr>
            <a:spLocks noChangeArrowheads="1"/>
          </p:cNvSpPr>
          <p:nvPr/>
        </p:nvSpPr>
        <p:spPr bwMode="auto">
          <a:xfrm>
            <a:off x="26670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2" name="Line 106"/>
          <p:cNvSpPr>
            <a:spLocks noChangeShapeType="1"/>
          </p:cNvSpPr>
          <p:nvPr/>
        </p:nvSpPr>
        <p:spPr bwMode="auto">
          <a:xfrm>
            <a:off x="30480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3" name="Freeform 107"/>
          <p:cNvSpPr>
            <a:spLocks/>
          </p:cNvSpPr>
          <p:nvPr/>
        </p:nvSpPr>
        <p:spPr bwMode="auto">
          <a:xfrm>
            <a:off x="23622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76" name="Rectangle 108"/>
          <p:cNvSpPr>
            <a:spLocks noChangeArrowheads="1"/>
          </p:cNvSpPr>
          <p:nvPr/>
        </p:nvSpPr>
        <p:spPr bwMode="auto">
          <a:xfrm>
            <a:off x="21034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877" name="Rectangle 109"/>
          <p:cNvSpPr>
            <a:spLocks noChangeArrowheads="1"/>
          </p:cNvSpPr>
          <p:nvPr/>
        </p:nvSpPr>
        <p:spPr bwMode="auto">
          <a:xfrm>
            <a:off x="22860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800878" name="Rectangle 110"/>
          <p:cNvSpPr>
            <a:spLocks noChangeArrowheads="1"/>
          </p:cNvSpPr>
          <p:nvPr/>
        </p:nvSpPr>
        <p:spPr bwMode="auto">
          <a:xfrm>
            <a:off x="28956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8727" name="AutoShape 111"/>
          <p:cNvSpPr>
            <a:spLocks noChangeArrowheads="1"/>
          </p:cNvSpPr>
          <p:nvPr/>
        </p:nvSpPr>
        <p:spPr bwMode="auto">
          <a:xfrm>
            <a:off x="32607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9" name="Line 113"/>
          <p:cNvSpPr>
            <a:spLocks noChangeShapeType="1"/>
          </p:cNvSpPr>
          <p:nvPr/>
        </p:nvSpPr>
        <p:spPr bwMode="auto">
          <a:xfrm>
            <a:off x="36417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0" name="Freeform 114"/>
          <p:cNvSpPr>
            <a:spLocks/>
          </p:cNvSpPr>
          <p:nvPr/>
        </p:nvSpPr>
        <p:spPr bwMode="auto">
          <a:xfrm>
            <a:off x="29559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3" name="Rectangle 115"/>
          <p:cNvSpPr>
            <a:spLocks noChangeArrowheads="1"/>
          </p:cNvSpPr>
          <p:nvPr/>
        </p:nvSpPr>
        <p:spPr bwMode="auto">
          <a:xfrm>
            <a:off x="34893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8732" name="AutoShape 116"/>
          <p:cNvSpPr>
            <a:spLocks noChangeArrowheads="1"/>
          </p:cNvSpPr>
          <p:nvPr/>
        </p:nvSpPr>
        <p:spPr bwMode="auto">
          <a:xfrm>
            <a:off x="38544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34" name="Line 118"/>
          <p:cNvSpPr>
            <a:spLocks noChangeShapeType="1"/>
          </p:cNvSpPr>
          <p:nvPr/>
        </p:nvSpPr>
        <p:spPr bwMode="auto">
          <a:xfrm>
            <a:off x="42354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5" name="Freeform 119"/>
          <p:cNvSpPr>
            <a:spLocks/>
          </p:cNvSpPr>
          <p:nvPr/>
        </p:nvSpPr>
        <p:spPr bwMode="auto">
          <a:xfrm>
            <a:off x="35496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8" name="Rectangle 120"/>
          <p:cNvSpPr>
            <a:spLocks noChangeArrowheads="1"/>
          </p:cNvSpPr>
          <p:nvPr/>
        </p:nvSpPr>
        <p:spPr bwMode="auto">
          <a:xfrm>
            <a:off x="40830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8740" name="Freeform 124"/>
          <p:cNvSpPr>
            <a:spLocks/>
          </p:cNvSpPr>
          <p:nvPr/>
        </p:nvSpPr>
        <p:spPr bwMode="auto">
          <a:xfrm flipH="1">
            <a:off x="3733800" y="5029200"/>
            <a:ext cx="40957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0" name="AutoShape 134"/>
          <p:cNvSpPr>
            <a:spLocks noChangeArrowheads="1"/>
          </p:cNvSpPr>
          <p:nvPr/>
        </p:nvSpPr>
        <p:spPr bwMode="auto">
          <a:xfrm>
            <a:off x="3200400" y="5246132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3" name="AutoShape 137"/>
          <p:cNvSpPr>
            <a:spLocks noChangeArrowheads="1"/>
          </p:cNvSpPr>
          <p:nvPr/>
        </p:nvSpPr>
        <p:spPr bwMode="auto">
          <a:xfrm>
            <a:off x="6096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4" name="Line 138"/>
          <p:cNvSpPr>
            <a:spLocks noChangeShapeType="1"/>
          </p:cNvSpPr>
          <p:nvPr/>
        </p:nvSpPr>
        <p:spPr bwMode="auto">
          <a:xfrm>
            <a:off x="7620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5" name="Line 139"/>
          <p:cNvSpPr>
            <a:spLocks noChangeShapeType="1"/>
          </p:cNvSpPr>
          <p:nvPr/>
        </p:nvSpPr>
        <p:spPr bwMode="auto">
          <a:xfrm>
            <a:off x="9906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6" name="AutoShape 140"/>
          <p:cNvSpPr>
            <a:spLocks noChangeArrowheads="1"/>
          </p:cNvSpPr>
          <p:nvPr/>
        </p:nvSpPr>
        <p:spPr bwMode="auto">
          <a:xfrm>
            <a:off x="12192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8" name="Line 142"/>
          <p:cNvSpPr>
            <a:spLocks noChangeShapeType="1"/>
          </p:cNvSpPr>
          <p:nvPr/>
        </p:nvSpPr>
        <p:spPr bwMode="auto">
          <a:xfrm>
            <a:off x="16002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9" name="Freeform 143"/>
          <p:cNvSpPr>
            <a:spLocks/>
          </p:cNvSpPr>
          <p:nvPr/>
        </p:nvSpPr>
        <p:spPr bwMode="auto">
          <a:xfrm>
            <a:off x="9144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2" name="Rectangle 144"/>
          <p:cNvSpPr>
            <a:spLocks noChangeArrowheads="1"/>
          </p:cNvSpPr>
          <p:nvPr/>
        </p:nvSpPr>
        <p:spPr bwMode="auto">
          <a:xfrm>
            <a:off x="6556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913" name="Rectangle 145"/>
          <p:cNvSpPr>
            <a:spLocks noChangeArrowheads="1"/>
          </p:cNvSpPr>
          <p:nvPr/>
        </p:nvSpPr>
        <p:spPr bwMode="auto">
          <a:xfrm>
            <a:off x="8382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800914" name="Rectangle 146"/>
          <p:cNvSpPr>
            <a:spLocks noChangeArrowheads="1"/>
          </p:cNvSpPr>
          <p:nvPr/>
        </p:nvSpPr>
        <p:spPr bwMode="auto">
          <a:xfrm>
            <a:off x="14478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8693" name="AutoShape 147"/>
          <p:cNvSpPr>
            <a:spLocks noChangeArrowheads="1"/>
          </p:cNvSpPr>
          <p:nvPr/>
        </p:nvSpPr>
        <p:spPr bwMode="auto">
          <a:xfrm>
            <a:off x="18129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95" name="Line 149"/>
          <p:cNvSpPr>
            <a:spLocks noChangeShapeType="1"/>
          </p:cNvSpPr>
          <p:nvPr/>
        </p:nvSpPr>
        <p:spPr bwMode="auto">
          <a:xfrm>
            <a:off x="21939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96" name="Freeform 150"/>
          <p:cNvSpPr>
            <a:spLocks/>
          </p:cNvSpPr>
          <p:nvPr/>
        </p:nvSpPr>
        <p:spPr bwMode="auto">
          <a:xfrm>
            <a:off x="15081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9" name="Rectangle 151"/>
          <p:cNvSpPr>
            <a:spLocks noChangeArrowheads="1"/>
          </p:cNvSpPr>
          <p:nvPr/>
        </p:nvSpPr>
        <p:spPr bwMode="auto">
          <a:xfrm>
            <a:off x="20415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8698" name="AutoShape 152"/>
          <p:cNvSpPr>
            <a:spLocks noChangeArrowheads="1"/>
          </p:cNvSpPr>
          <p:nvPr/>
        </p:nvSpPr>
        <p:spPr bwMode="auto">
          <a:xfrm>
            <a:off x="24066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00" name="Line 154"/>
          <p:cNvSpPr>
            <a:spLocks noChangeShapeType="1"/>
          </p:cNvSpPr>
          <p:nvPr/>
        </p:nvSpPr>
        <p:spPr bwMode="auto">
          <a:xfrm>
            <a:off x="27876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01" name="Freeform 155"/>
          <p:cNvSpPr>
            <a:spLocks/>
          </p:cNvSpPr>
          <p:nvPr/>
        </p:nvSpPr>
        <p:spPr bwMode="auto">
          <a:xfrm>
            <a:off x="21018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24" name="Rectangle 156"/>
          <p:cNvSpPr>
            <a:spLocks noChangeArrowheads="1"/>
          </p:cNvSpPr>
          <p:nvPr/>
        </p:nvSpPr>
        <p:spPr bwMode="auto">
          <a:xfrm>
            <a:off x="26352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8706" name="Freeform 160"/>
          <p:cNvSpPr>
            <a:spLocks/>
          </p:cNvSpPr>
          <p:nvPr/>
        </p:nvSpPr>
        <p:spPr bwMode="auto">
          <a:xfrm>
            <a:off x="2695574" y="5029200"/>
            <a:ext cx="50482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Rectangle 34"/>
          <p:cNvSpPr>
            <a:spLocks noChangeArrowheads="1"/>
          </p:cNvSpPr>
          <p:nvPr/>
        </p:nvSpPr>
        <p:spPr bwMode="auto">
          <a:xfrm>
            <a:off x="609600" y="1642234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x0 = x0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x1 = x1 OP d[i+1];</a:t>
            </a: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4965700" y="1600200"/>
            <a:ext cx="39497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What changed:</a:t>
            </a:r>
          </a:p>
          <a:p>
            <a:pPr marL="628650" marR="0" lvl="1" indent="-23018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Two independent “streams” of operations</a:t>
            </a: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Overall Performance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N elements, D cycles latency/op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Should be (N/2+1)*D cycles: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CPE = D/2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CPE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matches prediction!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410200" y="4953000"/>
            <a:ext cx="1698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What Now?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Unrolling &amp; Accumulating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8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Idea</a:t>
            </a:r>
          </a:p>
          <a:p>
            <a:pPr lvl="1" eaLnBrk="1" hangingPunct="1">
              <a:defRPr/>
            </a:pPr>
            <a:r>
              <a:rPr lang="en-US" dirty="0"/>
              <a:t>Can unroll to any degree L</a:t>
            </a:r>
          </a:p>
          <a:p>
            <a:pPr lvl="1" eaLnBrk="1" hangingPunct="1">
              <a:defRPr/>
            </a:pPr>
            <a:r>
              <a:rPr lang="en-US" dirty="0"/>
              <a:t>Can accumulate K results in parallel</a:t>
            </a:r>
          </a:p>
          <a:p>
            <a:pPr lvl="1" eaLnBrk="1" hangingPunct="1">
              <a:defRPr/>
            </a:pPr>
            <a:r>
              <a:rPr lang="en-US" dirty="0"/>
              <a:t>L must be multiple of K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Limitations</a:t>
            </a:r>
          </a:p>
          <a:p>
            <a:pPr lvl="1" eaLnBrk="1" hangingPunct="1">
              <a:defRPr/>
            </a:pPr>
            <a:r>
              <a:rPr lang="en-US" dirty="0"/>
              <a:t>Diminishing returns</a:t>
            </a:r>
          </a:p>
          <a:p>
            <a:pPr lvl="2" eaLnBrk="1" hangingPunct="1">
              <a:defRPr/>
            </a:pPr>
            <a:r>
              <a:rPr lang="en-US" dirty="0"/>
              <a:t>Cannot go beyond throughput limitations of execution units</a:t>
            </a:r>
          </a:p>
          <a:p>
            <a:pPr lvl="1" eaLnBrk="1" hangingPunct="1">
              <a:defRPr/>
            </a:pPr>
            <a:r>
              <a:rPr lang="en-US" dirty="0"/>
              <a:t>Large overhead for short lengths</a:t>
            </a:r>
          </a:p>
          <a:p>
            <a:pPr lvl="2" eaLnBrk="1" hangingPunct="1">
              <a:defRPr/>
            </a:pPr>
            <a:r>
              <a:rPr lang="en-US" dirty="0"/>
              <a:t>Finish off iterations sequentially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Unrolling &amp; Accumulating: Double *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Case</a:t>
            </a:r>
          </a:p>
          <a:p>
            <a:pPr lvl="1" eaLnBrk="1" hangingPunct="1">
              <a:defRPr/>
            </a:pPr>
            <a:r>
              <a:rPr lang="en-US" dirty="0"/>
              <a:t>Intel </a:t>
            </a:r>
            <a:r>
              <a:rPr lang="en-US" dirty="0" err="1"/>
              <a:t>Haswell</a:t>
            </a:r>
            <a:r>
              <a:rPr lang="en-US" dirty="0"/>
              <a:t> </a:t>
            </a:r>
          </a:p>
          <a:p>
            <a:pPr lvl="1" eaLnBrk="1" hangingPunct="1">
              <a:defRPr/>
            </a:pPr>
            <a:r>
              <a:rPr lang="en-US" dirty="0"/>
              <a:t>Double FP Multiplication</a:t>
            </a:r>
          </a:p>
          <a:p>
            <a:pPr lvl="1" eaLnBrk="1" hangingPunct="1">
              <a:defRPr/>
            </a:pPr>
            <a:r>
              <a:rPr lang="en-US" dirty="0"/>
              <a:t>Latency bound: 5.00.  Throughput bound: 0.50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899044"/>
              </p:ext>
            </p:extLst>
          </p:nvPr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1.67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Unrolling &amp; Accumulating: </a:t>
            </a:r>
            <a:r>
              <a:rPr lang="en-US" dirty="0" err="1"/>
              <a:t>Int</a:t>
            </a:r>
            <a:r>
              <a:rPr lang="en-US" dirty="0"/>
              <a:t> +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Case</a:t>
            </a:r>
          </a:p>
          <a:p>
            <a:pPr lvl="1" eaLnBrk="1" hangingPunct="1">
              <a:defRPr/>
            </a:pPr>
            <a:r>
              <a:rPr lang="en-US" dirty="0"/>
              <a:t>Intel </a:t>
            </a:r>
            <a:r>
              <a:rPr lang="en-US" dirty="0" err="1"/>
              <a:t>Haswell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Integer addition</a:t>
            </a:r>
          </a:p>
          <a:p>
            <a:pPr lvl="1" eaLnBrk="1" hangingPunct="1">
              <a:defRPr/>
            </a:pPr>
            <a:r>
              <a:rPr lang="en-US" dirty="0"/>
              <a:t>Latency bound: 1.00.  Throughput bound: 0.50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548720"/>
              </p:ext>
            </p:extLst>
          </p:nvPr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0.74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Achievable Performance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Limited only by throughput of functional units</a:t>
            </a:r>
          </a:p>
          <a:p>
            <a:pPr eaLnBrk="1" hangingPunct="1">
              <a:defRPr/>
            </a:pPr>
            <a:r>
              <a:rPr lang="en-US" dirty="0"/>
              <a:t>Up to 42X improvement over original, </a:t>
            </a:r>
            <a:r>
              <a:rPr lang="en-US" dirty="0" err="1"/>
              <a:t>unoptimized</a:t>
            </a:r>
            <a:r>
              <a:rPr lang="en-US" dirty="0"/>
              <a:t> code</a:t>
            </a:r>
          </a:p>
          <a:p>
            <a:pPr lvl="1" eaLnBrk="1" hangingPunct="1">
              <a:defRPr/>
            </a:pPr>
            <a:endParaRPr lang="en-US" sz="2400" dirty="0"/>
          </a:p>
          <a:p>
            <a:pPr lvl="1" eaLnBrk="1" hangingPunct="1">
              <a:defRPr/>
            </a:pPr>
            <a:endParaRPr lang="en-US" sz="2400" dirty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814117"/>
              </p:ext>
            </p:extLst>
          </p:nvPr>
        </p:nvGraphicFramePr>
        <p:xfrm>
          <a:off x="357016" y="1168527"/>
          <a:ext cx="7796385" cy="1939925"/>
        </p:xfrm>
        <a:graphic>
          <a:graphicData uri="http://schemas.openxmlformats.org/drawingml/2006/table">
            <a:tbl>
              <a:tblPr/>
              <a:tblGrid>
                <a:gridCol w="241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ea typeface="+mj-ea"/>
              </a:rPr>
              <a:t>Programming with AVX2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614045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dirty="0"/>
              <a:t>Y</a:t>
            </a:r>
            <a:r>
              <a:rPr lang="en-US" dirty="0">
                <a:ea typeface="+mn-ea"/>
              </a:rPr>
              <a:t>MM Registers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16 total, each 32 bytes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32 single-byte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16 16-bit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8 32-bit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8 single-precision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4 double-precision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 single-precision float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 double-precision float</a:t>
            </a:r>
          </a:p>
        </p:txBody>
      </p:sp>
      <p:grpSp>
        <p:nvGrpSpPr>
          <p:cNvPr id="39941" name="Group 21"/>
          <p:cNvGrpSpPr>
            <a:grpSpLocks/>
          </p:cNvGrpSpPr>
          <p:nvPr/>
        </p:nvGrpSpPr>
        <p:grpSpPr bwMode="auto">
          <a:xfrm>
            <a:off x="609600" y="2546350"/>
            <a:ext cx="7315200" cy="304800"/>
            <a:chOff x="768" y="864"/>
            <a:chExt cx="4608" cy="192"/>
          </a:xfrm>
        </p:grpSpPr>
        <p:sp>
          <p:nvSpPr>
            <p:cNvPr id="40047" name="Rectangle 22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8" name="Rectangle 23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9" name="Rectangle 24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0" name="Rectangle 25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1" name="Rectangle 26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2" name="Rectangle 27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3" name="Rectangle 28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4" name="Rectangle 29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5" name="Rectangle 30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6" name="Rectangle 31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7" name="Rectangle 32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8" name="Rectangle 33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9" name="Rectangle 34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0" name="Rectangle 35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1" name="Rectangle 36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2" name="Rectangle 37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9945" name="Rectangle 89"/>
          <p:cNvSpPr>
            <a:spLocks noChangeArrowheads="1"/>
          </p:cNvSpPr>
          <p:nvPr/>
        </p:nvSpPr>
        <p:spPr bwMode="auto">
          <a:xfrm>
            <a:off x="609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6" name="Rectangle 90"/>
          <p:cNvSpPr>
            <a:spLocks noChangeArrowheads="1"/>
          </p:cNvSpPr>
          <p:nvPr/>
        </p:nvSpPr>
        <p:spPr bwMode="auto">
          <a:xfrm>
            <a:off x="1524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7" name="Rectangle 91"/>
          <p:cNvSpPr>
            <a:spLocks noChangeArrowheads="1"/>
          </p:cNvSpPr>
          <p:nvPr/>
        </p:nvSpPr>
        <p:spPr bwMode="auto">
          <a:xfrm>
            <a:off x="2438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8" name="Rectangle 92"/>
          <p:cNvSpPr>
            <a:spLocks noChangeArrowheads="1"/>
          </p:cNvSpPr>
          <p:nvPr/>
        </p:nvSpPr>
        <p:spPr bwMode="auto">
          <a:xfrm>
            <a:off x="33528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9" name="Rectangle 93"/>
          <p:cNvSpPr>
            <a:spLocks noChangeArrowheads="1"/>
          </p:cNvSpPr>
          <p:nvPr/>
        </p:nvSpPr>
        <p:spPr bwMode="auto">
          <a:xfrm>
            <a:off x="42672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0" name="Rectangle 94"/>
          <p:cNvSpPr>
            <a:spLocks noChangeArrowheads="1"/>
          </p:cNvSpPr>
          <p:nvPr/>
        </p:nvSpPr>
        <p:spPr bwMode="auto">
          <a:xfrm>
            <a:off x="5181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1" name="Rectangle 95"/>
          <p:cNvSpPr>
            <a:spLocks noChangeArrowheads="1"/>
          </p:cNvSpPr>
          <p:nvPr/>
        </p:nvSpPr>
        <p:spPr bwMode="auto">
          <a:xfrm>
            <a:off x="6096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2" name="Rectangle 96"/>
          <p:cNvSpPr>
            <a:spLocks noChangeArrowheads="1"/>
          </p:cNvSpPr>
          <p:nvPr/>
        </p:nvSpPr>
        <p:spPr bwMode="auto">
          <a:xfrm>
            <a:off x="7010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3" name="Rectangle 97"/>
          <p:cNvSpPr>
            <a:spLocks noChangeArrowheads="1"/>
          </p:cNvSpPr>
          <p:nvPr/>
        </p:nvSpPr>
        <p:spPr bwMode="auto">
          <a:xfrm>
            <a:off x="609600" y="3308350"/>
            <a:ext cx="18288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143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44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5" name="Rectangle 4"/>
          <p:cNvSpPr>
            <a:spLocks noChangeArrowheads="1"/>
          </p:cNvSpPr>
          <p:nvPr/>
        </p:nvSpPr>
        <p:spPr bwMode="auto">
          <a:xfrm>
            <a:off x="838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6" name="Rectangle 4"/>
          <p:cNvSpPr>
            <a:spLocks noChangeArrowheads="1"/>
          </p:cNvSpPr>
          <p:nvPr/>
        </p:nvSpPr>
        <p:spPr bwMode="auto">
          <a:xfrm>
            <a:off x="1066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7" name="Rectangle 4"/>
          <p:cNvSpPr>
            <a:spLocks noChangeArrowheads="1"/>
          </p:cNvSpPr>
          <p:nvPr/>
        </p:nvSpPr>
        <p:spPr bwMode="auto">
          <a:xfrm>
            <a:off x="1295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8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9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0" name="Rectangle 4"/>
          <p:cNvSpPr>
            <a:spLocks noChangeArrowheads="1"/>
          </p:cNvSpPr>
          <p:nvPr/>
        </p:nvSpPr>
        <p:spPr bwMode="auto">
          <a:xfrm>
            <a:off x="1752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1" name="Rectangle 4"/>
          <p:cNvSpPr>
            <a:spLocks noChangeArrowheads="1"/>
          </p:cNvSpPr>
          <p:nvPr/>
        </p:nvSpPr>
        <p:spPr bwMode="auto">
          <a:xfrm>
            <a:off x="1981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2" name="Rectangle 4"/>
          <p:cNvSpPr>
            <a:spLocks noChangeArrowheads="1"/>
          </p:cNvSpPr>
          <p:nvPr/>
        </p:nvSpPr>
        <p:spPr bwMode="auto">
          <a:xfrm>
            <a:off x="2209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3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4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5" name="Rectangle 4"/>
          <p:cNvSpPr>
            <a:spLocks noChangeArrowheads="1"/>
          </p:cNvSpPr>
          <p:nvPr/>
        </p:nvSpPr>
        <p:spPr bwMode="auto">
          <a:xfrm>
            <a:off x="2667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6" name="Rectangle 4"/>
          <p:cNvSpPr>
            <a:spLocks noChangeArrowheads="1"/>
          </p:cNvSpPr>
          <p:nvPr/>
        </p:nvSpPr>
        <p:spPr bwMode="auto">
          <a:xfrm>
            <a:off x="2895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7" name="Rectangle 4"/>
          <p:cNvSpPr>
            <a:spLocks noChangeArrowheads="1"/>
          </p:cNvSpPr>
          <p:nvPr/>
        </p:nvSpPr>
        <p:spPr bwMode="auto">
          <a:xfrm>
            <a:off x="3124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8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9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0" name="Rectangle 4"/>
          <p:cNvSpPr>
            <a:spLocks noChangeArrowheads="1"/>
          </p:cNvSpPr>
          <p:nvPr/>
        </p:nvSpPr>
        <p:spPr bwMode="auto">
          <a:xfrm>
            <a:off x="3581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1" name="Rectangle 4"/>
          <p:cNvSpPr>
            <a:spLocks noChangeArrowheads="1"/>
          </p:cNvSpPr>
          <p:nvPr/>
        </p:nvSpPr>
        <p:spPr bwMode="auto">
          <a:xfrm>
            <a:off x="3810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2" name="Rectangle 4"/>
          <p:cNvSpPr>
            <a:spLocks noChangeArrowheads="1"/>
          </p:cNvSpPr>
          <p:nvPr/>
        </p:nvSpPr>
        <p:spPr bwMode="auto">
          <a:xfrm>
            <a:off x="4038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3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4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5" name="Rectangle 4"/>
          <p:cNvSpPr>
            <a:spLocks noChangeArrowheads="1"/>
          </p:cNvSpPr>
          <p:nvPr/>
        </p:nvSpPr>
        <p:spPr bwMode="auto">
          <a:xfrm>
            <a:off x="4495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6" name="Rectangle 4"/>
          <p:cNvSpPr>
            <a:spLocks noChangeArrowheads="1"/>
          </p:cNvSpPr>
          <p:nvPr/>
        </p:nvSpPr>
        <p:spPr bwMode="auto">
          <a:xfrm>
            <a:off x="4724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7" name="Rectangle 4"/>
          <p:cNvSpPr>
            <a:spLocks noChangeArrowheads="1"/>
          </p:cNvSpPr>
          <p:nvPr/>
        </p:nvSpPr>
        <p:spPr bwMode="auto">
          <a:xfrm>
            <a:off x="4953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8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9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0" name="Rectangle 4"/>
          <p:cNvSpPr>
            <a:spLocks noChangeArrowheads="1"/>
          </p:cNvSpPr>
          <p:nvPr/>
        </p:nvSpPr>
        <p:spPr bwMode="auto">
          <a:xfrm>
            <a:off x="5410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1" name="Rectangle 4"/>
          <p:cNvSpPr>
            <a:spLocks noChangeArrowheads="1"/>
          </p:cNvSpPr>
          <p:nvPr/>
        </p:nvSpPr>
        <p:spPr bwMode="auto">
          <a:xfrm>
            <a:off x="5638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2" name="Rectangle 4"/>
          <p:cNvSpPr>
            <a:spLocks noChangeArrowheads="1"/>
          </p:cNvSpPr>
          <p:nvPr/>
        </p:nvSpPr>
        <p:spPr bwMode="auto">
          <a:xfrm>
            <a:off x="5867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3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4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5" name="Rectangle 4"/>
          <p:cNvSpPr>
            <a:spLocks noChangeArrowheads="1"/>
          </p:cNvSpPr>
          <p:nvPr/>
        </p:nvSpPr>
        <p:spPr bwMode="auto">
          <a:xfrm>
            <a:off x="6324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6" name="Rectangle 4"/>
          <p:cNvSpPr>
            <a:spLocks noChangeArrowheads="1"/>
          </p:cNvSpPr>
          <p:nvPr/>
        </p:nvSpPr>
        <p:spPr bwMode="auto">
          <a:xfrm>
            <a:off x="6553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7" name="Rectangle 4"/>
          <p:cNvSpPr>
            <a:spLocks noChangeArrowheads="1"/>
          </p:cNvSpPr>
          <p:nvPr/>
        </p:nvSpPr>
        <p:spPr bwMode="auto">
          <a:xfrm>
            <a:off x="6781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8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9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0" name="Rectangle 4"/>
          <p:cNvSpPr>
            <a:spLocks noChangeArrowheads="1"/>
          </p:cNvSpPr>
          <p:nvPr/>
        </p:nvSpPr>
        <p:spPr bwMode="auto">
          <a:xfrm>
            <a:off x="7239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1" name="Rectangle 4"/>
          <p:cNvSpPr>
            <a:spLocks noChangeArrowheads="1"/>
          </p:cNvSpPr>
          <p:nvPr/>
        </p:nvSpPr>
        <p:spPr bwMode="auto">
          <a:xfrm>
            <a:off x="7467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2" name="Rectangle 4"/>
          <p:cNvSpPr>
            <a:spLocks noChangeArrowheads="1"/>
          </p:cNvSpPr>
          <p:nvPr/>
        </p:nvSpPr>
        <p:spPr bwMode="auto">
          <a:xfrm>
            <a:off x="7696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3" name="Rectangle 4"/>
          <p:cNvSpPr>
            <a:spLocks noChangeArrowheads="1"/>
          </p:cNvSpPr>
          <p:nvPr/>
        </p:nvSpPr>
        <p:spPr bwMode="auto">
          <a:xfrm>
            <a:off x="609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4" name="Rectangle 4"/>
          <p:cNvSpPr>
            <a:spLocks noChangeArrowheads="1"/>
          </p:cNvSpPr>
          <p:nvPr/>
        </p:nvSpPr>
        <p:spPr bwMode="auto">
          <a:xfrm>
            <a:off x="1524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5" name="Rectangle 4"/>
          <p:cNvSpPr>
            <a:spLocks noChangeArrowheads="1"/>
          </p:cNvSpPr>
          <p:nvPr/>
        </p:nvSpPr>
        <p:spPr bwMode="auto">
          <a:xfrm>
            <a:off x="2438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6" name="Rectangle 4"/>
          <p:cNvSpPr>
            <a:spLocks noChangeArrowheads="1"/>
          </p:cNvSpPr>
          <p:nvPr/>
        </p:nvSpPr>
        <p:spPr bwMode="auto">
          <a:xfrm>
            <a:off x="33528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7" name="Rectangle 4"/>
          <p:cNvSpPr>
            <a:spLocks noChangeArrowheads="1"/>
          </p:cNvSpPr>
          <p:nvPr/>
        </p:nvSpPr>
        <p:spPr bwMode="auto">
          <a:xfrm>
            <a:off x="42672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8" name="Rectangle 4"/>
          <p:cNvSpPr>
            <a:spLocks noChangeArrowheads="1"/>
          </p:cNvSpPr>
          <p:nvPr/>
        </p:nvSpPr>
        <p:spPr bwMode="auto">
          <a:xfrm>
            <a:off x="5181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9" name="Rectangle 4"/>
          <p:cNvSpPr>
            <a:spLocks noChangeArrowheads="1"/>
          </p:cNvSpPr>
          <p:nvPr/>
        </p:nvSpPr>
        <p:spPr bwMode="auto">
          <a:xfrm>
            <a:off x="6096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0" name="Rectangle 4"/>
          <p:cNvSpPr>
            <a:spLocks noChangeArrowheads="1"/>
          </p:cNvSpPr>
          <p:nvPr/>
        </p:nvSpPr>
        <p:spPr bwMode="auto">
          <a:xfrm>
            <a:off x="7010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1" name="Rectangle 97"/>
          <p:cNvSpPr>
            <a:spLocks noChangeArrowheads="1"/>
          </p:cNvSpPr>
          <p:nvPr/>
        </p:nvSpPr>
        <p:spPr bwMode="auto">
          <a:xfrm>
            <a:off x="609600" y="4114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12" name="Rectangle 4"/>
          <p:cNvSpPr>
            <a:spLocks noChangeArrowheads="1"/>
          </p:cNvSpPr>
          <p:nvPr/>
        </p:nvSpPr>
        <p:spPr bwMode="auto">
          <a:xfrm>
            <a:off x="609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3" name="Rectangle 4"/>
          <p:cNvSpPr>
            <a:spLocks noChangeArrowheads="1"/>
          </p:cNvSpPr>
          <p:nvPr/>
        </p:nvSpPr>
        <p:spPr bwMode="auto">
          <a:xfrm>
            <a:off x="1524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4" name="Rectangle 4"/>
          <p:cNvSpPr>
            <a:spLocks noChangeArrowheads="1"/>
          </p:cNvSpPr>
          <p:nvPr/>
        </p:nvSpPr>
        <p:spPr bwMode="auto">
          <a:xfrm>
            <a:off x="2438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5" name="Rectangle 4"/>
          <p:cNvSpPr>
            <a:spLocks noChangeArrowheads="1"/>
          </p:cNvSpPr>
          <p:nvPr/>
        </p:nvSpPr>
        <p:spPr bwMode="auto">
          <a:xfrm>
            <a:off x="33528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6" name="Rectangle 4"/>
          <p:cNvSpPr>
            <a:spLocks noChangeArrowheads="1"/>
          </p:cNvSpPr>
          <p:nvPr/>
        </p:nvSpPr>
        <p:spPr bwMode="auto">
          <a:xfrm>
            <a:off x="42672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7" name="Rectangle 4"/>
          <p:cNvSpPr>
            <a:spLocks noChangeArrowheads="1"/>
          </p:cNvSpPr>
          <p:nvPr/>
        </p:nvSpPr>
        <p:spPr bwMode="auto">
          <a:xfrm>
            <a:off x="5181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8" name="Rectangle 4"/>
          <p:cNvSpPr>
            <a:spLocks noChangeArrowheads="1"/>
          </p:cNvSpPr>
          <p:nvPr/>
        </p:nvSpPr>
        <p:spPr bwMode="auto">
          <a:xfrm>
            <a:off x="6096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9" name="Rectangle 4"/>
          <p:cNvSpPr>
            <a:spLocks noChangeArrowheads="1"/>
          </p:cNvSpPr>
          <p:nvPr/>
        </p:nvSpPr>
        <p:spPr bwMode="auto">
          <a:xfrm>
            <a:off x="7010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1" name="Rectangle 4"/>
          <p:cNvSpPr>
            <a:spLocks noChangeArrowheads="1"/>
          </p:cNvSpPr>
          <p:nvPr/>
        </p:nvSpPr>
        <p:spPr bwMode="auto">
          <a:xfrm>
            <a:off x="609600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9" name="Rectangle 4"/>
          <p:cNvSpPr>
            <a:spLocks noChangeArrowheads="1"/>
          </p:cNvSpPr>
          <p:nvPr/>
        </p:nvSpPr>
        <p:spPr bwMode="auto">
          <a:xfrm>
            <a:off x="2420257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0" name="Rectangle 4"/>
          <p:cNvSpPr>
            <a:spLocks noChangeArrowheads="1"/>
          </p:cNvSpPr>
          <p:nvPr/>
        </p:nvSpPr>
        <p:spPr bwMode="auto">
          <a:xfrm>
            <a:off x="4230914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1" name="Rectangle 4"/>
          <p:cNvSpPr>
            <a:spLocks noChangeArrowheads="1"/>
          </p:cNvSpPr>
          <p:nvPr/>
        </p:nvSpPr>
        <p:spPr bwMode="auto">
          <a:xfrm>
            <a:off x="6041571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2" name="Rectangle 97"/>
          <p:cNvSpPr>
            <a:spLocks noChangeArrowheads="1"/>
          </p:cNvSpPr>
          <p:nvPr/>
        </p:nvSpPr>
        <p:spPr bwMode="auto">
          <a:xfrm>
            <a:off x="609600" y="5638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33" name="Rectangle 4"/>
          <p:cNvSpPr>
            <a:spLocks noChangeArrowheads="1"/>
          </p:cNvSpPr>
          <p:nvPr/>
        </p:nvSpPr>
        <p:spPr bwMode="auto">
          <a:xfrm>
            <a:off x="609600" y="5638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4" name="Rectangle 4"/>
          <p:cNvSpPr>
            <a:spLocks noChangeArrowheads="1"/>
          </p:cNvSpPr>
          <p:nvPr/>
        </p:nvSpPr>
        <p:spPr bwMode="auto">
          <a:xfrm>
            <a:off x="1524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5" name="Rectangle 4"/>
          <p:cNvSpPr>
            <a:spLocks noChangeArrowheads="1"/>
          </p:cNvSpPr>
          <p:nvPr/>
        </p:nvSpPr>
        <p:spPr bwMode="auto">
          <a:xfrm>
            <a:off x="2438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6" name="Rectangle 4"/>
          <p:cNvSpPr>
            <a:spLocks noChangeArrowheads="1"/>
          </p:cNvSpPr>
          <p:nvPr/>
        </p:nvSpPr>
        <p:spPr bwMode="auto">
          <a:xfrm>
            <a:off x="33528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7" name="Rectangle 4"/>
          <p:cNvSpPr>
            <a:spLocks noChangeArrowheads="1"/>
          </p:cNvSpPr>
          <p:nvPr/>
        </p:nvSpPr>
        <p:spPr bwMode="auto">
          <a:xfrm>
            <a:off x="42672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8" name="Rectangle 4"/>
          <p:cNvSpPr>
            <a:spLocks noChangeArrowheads="1"/>
          </p:cNvSpPr>
          <p:nvPr/>
        </p:nvSpPr>
        <p:spPr bwMode="auto">
          <a:xfrm>
            <a:off x="51816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9" name="Rectangle 4"/>
          <p:cNvSpPr>
            <a:spLocks noChangeArrowheads="1"/>
          </p:cNvSpPr>
          <p:nvPr/>
        </p:nvSpPr>
        <p:spPr bwMode="auto">
          <a:xfrm>
            <a:off x="6096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0" name="Rectangle 4"/>
          <p:cNvSpPr>
            <a:spLocks noChangeArrowheads="1"/>
          </p:cNvSpPr>
          <p:nvPr/>
        </p:nvSpPr>
        <p:spPr bwMode="auto">
          <a:xfrm>
            <a:off x="7010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1" name="Rectangle 4"/>
          <p:cNvSpPr>
            <a:spLocks noChangeArrowheads="1"/>
          </p:cNvSpPr>
          <p:nvPr/>
        </p:nvSpPr>
        <p:spPr bwMode="auto">
          <a:xfrm>
            <a:off x="609600" y="6400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2" name="Rectangle 4"/>
          <p:cNvSpPr>
            <a:spLocks noChangeArrowheads="1"/>
          </p:cNvSpPr>
          <p:nvPr/>
        </p:nvSpPr>
        <p:spPr bwMode="auto">
          <a:xfrm>
            <a:off x="2420257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3" name="Rectangle 4"/>
          <p:cNvSpPr>
            <a:spLocks noChangeArrowheads="1"/>
          </p:cNvSpPr>
          <p:nvPr/>
        </p:nvSpPr>
        <p:spPr bwMode="auto">
          <a:xfrm>
            <a:off x="4230914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4" name="Rectangle 4"/>
          <p:cNvSpPr>
            <a:spLocks noChangeArrowheads="1"/>
          </p:cNvSpPr>
          <p:nvPr/>
        </p:nvSpPr>
        <p:spPr bwMode="auto">
          <a:xfrm>
            <a:off x="6041571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097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270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69950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Double Precision</a:t>
            </a:r>
          </a:p>
        </p:txBody>
      </p:sp>
      <p:grpSp>
        <p:nvGrpSpPr>
          <p:cNvPr id="170" name="Group 169"/>
          <p:cNvGrpSpPr/>
          <p:nvPr/>
        </p:nvGrpSpPr>
        <p:grpSpPr>
          <a:xfrm>
            <a:off x="246821" y="4218583"/>
            <a:ext cx="8470713" cy="2029817"/>
            <a:chOff x="220672" y="1409321"/>
            <a:chExt cx="8470713" cy="2029817"/>
          </a:xfrm>
        </p:grpSpPr>
        <p:grpSp>
          <p:nvGrpSpPr>
            <p:cNvPr id="171" name="Group 170"/>
            <p:cNvGrpSpPr/>
            <p:nvPr/>
          </p:nvGrpSpPr>
          <p:grpSpPr>
            <a:xfrm>
              <a:off x="220672" y="1905000"/>
              <a:ext cx="7315200" cy="304800"/>
              <a:chOff x="220672" y="1869398"/>
              <a:chExt cx="7315200" cy="304800"/>
            </a:xfrm>
          </p:grpSpPr>
          <p:sp>
            <p:nvSpPr>
              <p:cNvPr id="20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" name="Group 239"/>
            <p:cNvGrpSpPr>
              <a:grpSpLocks/>
            </p:cNvGrpSpPr>
            <p:nvPr/>
          </p:nvGrpSpPr>
          <p:grpSpPr bwMode="auto">
            <a:xfrm>
              <a:off x="830272" y="2209800"/>
              <a:ext cx="685800" cy="838200"/>
              <a:chOff x="720" y="864"/>
              <a:chExt cx="432" cy="528"/>
            </a:xfrm>
          </p:grpSpPr>
          <p:sp>
            <p:nvSpPr>
              <p:cNvPr id="196" name="Oval 24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7" name="Line 24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Line 24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9" name="Line 24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3" name="Group 244"/>
            <p:cNvGrpSpPr>
              <a:grpSpLocks/>
            </p:cNvGrpSpPr>
            <p:nvPr/>
          </p:nvGrpSpPr>
          <p:grpSpPr bwMode="auto">
            <a:xfrm>
              <a:off x="2659072" y="2209800"/>
              <a:ext cx="685800" cy="838200"/>
              <a:chOff x="720" y="864"/>
              <a:chExt cx="432" cy="528"/>
            </a:xfrm>
          </p:grpSpPr>
          <p:sp>
            <p:nvSpPr>
              <p:cNvPr id="192" name="Oval 24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3" name="Line 24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" name="Line 24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5" name="Line 24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4" name="Group 249"/>
            <p:cNvGrpSpPr>
              <a:grpSpLocks/>
            </p:cNvGrpSpPr>
            <p:nvPr/>
          </p:nvGrpSpPr>
          <p:grpSpPr bwMode="auto">
            <a:xfrm>
              <a:off x="4487872" y="2209800"/>
              <a:ext cx="685800" cy="838200"/>
              <a:chOff x="720" y="864"/>
              <a:chExt cx="432" cy="528"/>
            </a:xfrm>
          </p:grpSpPr>
          <p:sp>
            <p:nvSpPr>
              <p:cNvPr id="188" name="Oval 25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9" name="Line 25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0" name="Line 25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Line 25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5" name="Group 254"/>
            <p:cNvGrpSpPr>
              <a:grpSpLocks/>
            </p:cNvGrpSpPr>
            <p:nvPr/>
          </p:nvGrpSpPr>
          <p:grpSpPr bwMode="auto">
            <a:xfrm>
              <a:off x="6316672" y="2209800"/>
              <a:ext cx="685800" cy="838200"/>
              <a:chOff x="720" y="864"/>
              <a:chExt cx="432" cy="528"/>
            </a:xfrm>
          </p:grpSpPr>
          <p:sp>
            <p:nvSpPr>
              <p:cNvPr id="184" name="Oval 25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5" name="Line 25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6" name="Line 25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7" name="Line 25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76" name="Text Box 259"/>
            <p:cNvSpPr txBox="1">
              <a:spLocks noChangeArrowheads="1"/>
            </p:cNvSpPr>
            <p:nvPr/>
          </p:nvSpPr>
          <p:spPr bwMode="auto">
            <a:xfrm>
              <a:off x="7642235" y="1870986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%ymm0</a:t>
              </a:r>
            </a:p>
          </p:txBody>
        </p:sp>
        <p:sp>
          <p:nvSpPr>
            <p:cNvPr id="177" name="Text Box 260"/>
            <p:cNvSpPr txBox="1">
              <a:spLocks noChangeArrowheads="1"/>
            </p:cNvSpPr>
            <p:nvPr/>
          </p:nvSpPr>
          <p:spPr bwMode="auto">
            <a:xfrm>
              <a:off x="7675572" y="2977473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%ymm1</a:t>
              </a:r>
            </a:p>
          </p:txBody>
        </p:sp>
        <p:sp>
          <p:nvSpPr>
            <p:cNvPr id="178" name="Text Box 261"/>
            <p:cNvSpPr txBox="1">
              <a:spLocks noChangeArrowheads="1"/>
            </p:cNvSpPr>
            <p:nvPr/>
          </p:nvSpPr>
          <p:spPr bwMode="auto">
            <a:xfrm>
              <a:off x="2659072" y="1409321"/>
              <a:ext cx="4894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>
                  <a:latin typeface="Courier New" charset="0"/>
                </a:rPr>
                <a:t>vaddpd</a:t>
              </a:r>
              <a:r>
                <a:rPr lang="en-US" dirty="0">
                  <a:latin typeface="Courier New" charset="0"/>
                </a:rPr>
                <a:t> %ymm0, %ymm1, %ymm1</a:t>
              </a:r>
            </a:p>
          </p:txBody>
        </p:sp>
        <p:grpSp>
          <p:nvGrpSpPr>
            <p:cNvPr id="179" name="Group 178"/>
            <p:cNvGrpSpPr/>
            <p:nvPr/>
          </p:nvGrpSpPr>
          <p:grpSpPr>
            <a:xfrm>
              <a:off x="220672" y="3048000"/>
              <a:ext cx="7315200" cy="304800"/>
              <a:chOff x="220672" y="1869398"/>
              <a:chExt cx="7315200" cy="304800"/>
            </a:xfrm>
          </p:grpSpPr>
          <p:sp>
            <p:nvSpPr>
              <p:cNvPr id="18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4" name="Group 203"/>
          <p:cNvGrpSpPr/>
          <p:nvPr/>
        </p:nvGrpSpPr>
        <p:grpSpPr>
          <a:xfrm>
            <a:off x="246821" y="1295400"/>
            <a:ext cx="8471268" cy="2029817"/>
            <a:chOff x="251960" y="3810000"/>
            <a:chExt cx="8471268" cy="2029817"/>
          </a:xfrm>
        </p:grpSpPr>
        <p:sp>
          <p:nvSpPr>
            <p:cNvPr id="205" name="Text Box 259"/>
            <p:cNvSpPr txBox="1">
              <a:spLocks noChangeArrowheads="1"/>
            </p:cNvSpPr>
            <p:nvPr/>
          </p:nvSpPr>
          <p:spPr bwMode="auto">
            <a:xfrm>
              <a:off x="7674078" y="4271665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%ymm0</a:t>
              </a:r>
            </a:p>
          </p:txBody>
        </p:sp>
        <p:sp>
          <p:nvSpPr>
            <p:cNvPr id="206" name="Text Box 260"/>
            <p:cNvSpPr txBox="1">
              <a:spLocks noChangeArrowheads="1"/>
            </p:cNvSpPr>
            <p:nvPr/>
          </p:nvSpPr>
          <p:spPr bwMode="auto">
            <a:xfrm>
              <a:off x="7707415" y="5378152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%ymm1</a:t>
              </a:r>
            </a:p>
          </p:txBody>
        </p:sp>
        <p:sp>
          <p:nvSpPr>
            <p:cNvPr id="207" name="Text Box 261"/>
            <p:cNvSpPr txBox="1">
              <a:spLocks noChangeArrowheads="1"/>
            </p:cNvSpPr>
            <p:nvPr/>
          </p:nvSpPr>
          <p:spPr bwMode="auto">
            <a:xfrm>
              <a:off x="2690915" y="3810000"/>
              <a:ext cx="4894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>
                  <a:latin typeface="Courier New" charset="0"/>
                </a:rPr>
                <a:t>vaddsd</a:t>
              </a:r>
              <a:r>
                <a:rPr lang="en-US" dirty="0">
                  <a:latin typeface="Courier New" charset="0"/>
                </a:rPr>
                <a:t> %ymm0, %ymm1, %ymm1</a:t>
              </a:r>
            </a:p>
          </p:txBody>
        </p:sp>
        <p:grpSp>
          <p:nvGrpSpPr>
            <p:cNvPr id="208" name="Group 207"/>
            <p:cNvGrpSpPr/>
            <p:nvPr/>
          </p:nvGrpSpPr>
          <p:grpSpPr>
            <a:xfrm>
              <a:off x="251960" y="4343400"/>
              <a:ext cx="7312428" cy="1447800"/>
              <a:chOff x="251960" y="4267200"/>
              <a:chExt cx="7312428" cy="1447800"/>
            </a:xfrm>
          </p:grpSpPr>
          <p:grpSp>
            <p:nvGrpSpPr>
              <p:cNvPr id="209" name="Group 208"/>
              <p:cNvGrpSpPr/>
              <p:nvPr/>
            </p:nvGrpSpPr>
            <p:grpSpPr>
              <a:xfrm>
                <a:off x="252515" y="4267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63" name="Group 262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3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4" name="Group 263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5" name="Group 264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6" name="Group 265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0" name="Group 209"/>
              <p:cNvGrpSpPr/>
              <p:nvPr/>
            </p:nvGrpSpPr>
            <p:grpSpPr>
              <a:xfrm>
                <a:off x="251960" y="5410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51" name="Group 250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2" name="Group 251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3" name="Group 252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4" name="Group 253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5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6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1" name="Group 239"/>
              <p:cNvGrpSpPr>
                <a:grpSpLocks/>
              </p:cNvGrpSpPr>
              <p:nvPr/>
            </p:nvGrpSpPr>
            <p:grpSpPr bwMode="auto">
              <a:xfrm>
                <a:off x="380999" y="4572000"/>
                <a:ext cx="685801" cy="838200"/>
                <a:chOff x="720" y="864"/>
                <a:chExt cx="432" cy="528"/>
              </a:xfrm>
            </p:grpSpPr>
            <p:sp>
              <p:nvSpPr>
                <p:cNvPr id="24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5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" name="Group 239"/>
              <p:cNvGrpSpPr>
                <a:grpSpLocks/>
              </p:cNvGrpSpPr>
              <p:nvPr/>
            </p:nvGrpSpPr>
            <p:grpSpPr bwMode="auto">
              <a:xfrm>
                <a:off x="1295399" y="4572000"/>
                <a:ext cx="685801" cy="838200"/>
                <a:chOff x="720" y="864"/>
                <a:chExt cx="432" cy="528"/>
              </a:xfrm>
            </p:grpSpPr>
            <p:sp>
              <p:nvSpPr>
                <p:cNvPr id="24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" name="Group 239"/>
              <p:cNvGrpSpPr>
                <a:grpSpLocks/>
              </p:cNvGrpSpPr>
              <p:nvPr/>
            </p:nvGrpSpPr>
            <p:grpSpPr bwMode="auto">
              <a:xfrm>
                <a:off x="2209799" y="4572000"/>
                <a:ext cx="685801" cy="838200"/>
                <a:chOff x="720" y="864"/>
                <a:chExt cx="432" cy="528"/>
              </a:xfrm>
            </p:grpSpPr>
            <p:sp>
              <p:nvSpPr>
                <p:cNvPr id="23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" name="Group 239"/>
              <p:cNvGrpSpPr>
                <a:grpSpLocks/>
              </p:cNvGrpSpPr>
              <p:nvPr/>
            </p:nvGrpSpPr>
            <p:grpSpPr bwMode="auto">
              <a:xfrm>
                <a:off x="3124199" y="4572000"/>
                <a:ext cx="685801" cy="838200"/>
                <a:chOff x="720" y="864"/>
                <a:chExt cx="432" cy="528"/>
              </a:xfrm>
            </p:grpSpPr>
            <p:sp>
              <p:nvSpPr>
                <p:cNvPr id="235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6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5" name="Group 239"/>
              <p:cNvGrpSpPr>
                <a:grpSpLocks/>
              </p:cNvGrpSpPr>
              <p:nvPr/>
            </p:nvGrpSpPr>
            <p:grpSpPr bwMode="auto">
              <a:xfrm>
                <a:off x="4038599" y="4572000"/>
                <a:ext cx="685801" cy="838200"/>
                <a:chOff x="720" y="864"/>
                <a:chExt cx="432" cy="528"/>
              </a:xfrm>
            </p:grpSpPr>
            <p:sp>
              <p:nvSpPr>
                <p:cNvPr id="231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2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4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6" name="Group 239"/>
              <p:cNvGrpSpPr>
                <a:grpSpLocks/>
              </p:cNvGrpSpPr>
              <p:nvPr/>
            </p:nvGrpSpPr>
            <p:grpSpPr bwMode="auto">
              <a:xfrm>
                <a:off x="4952999" y="4572000"/>
                <a:ext cx="685801" cy="838200"/>
                <a:chOff x="720" y="864"/>
                <a:chExt cx="432" cy="528"/>
              </a:xfrm>
            </p:grpSpPr>
            <p:sp>
              <p:nvSpPr>
                <p:cNvPr id="22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7" name="Group 239"/>
              <p:cNvGrpSpPr>
                <a:grpSpLocks/>
              </p:cNvGrpSpPr>
              <p:nvPr/>
            </p:nvGrpSpPr>
            <p:grpSpPr bwMode="auto">
              <a:xfrm>
                <a:off x="5867399" y="4572000"/>
                <a:ext cx="685801" cy="838200"/>
                <a:chOff x="720" y="864"/>
                <a:chExt cx="432" cy="528"/>
              </a:xfrm>
            </p:grpSpPr>
            <p:sp>
              <p:nvSpPr>
                <p:cNvPr id="22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8" name="Group 239"/>
              <p:cNvGrpSpPr>
                <a:grpSpLocks/>
              </p:cNvGrpSpPr>
              <p:nvPr/>
            </p:nvGrpSpPr>
            <p:grpSpPr bwMode="auto">
              <a:xfrm>
                <a:off x="6781799" y="4572000"/>
                <a:ext cx="685801" cy="838200"/>
                <a:chOff x="720" y="864"/>
                <a:chExt cx="432" cy="528"/>
              </a:xfrm>
            </p:grpSpPr>
            <p:sp>
              <p:nvSpPr>
                <p:cNvPr id="21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8820541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Using Vector Instructions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Make use of AVX Instructions</a:t>
            </a:r>
          </a:p>
          <a:p>
            <a:pPr lvl="1" eaLnBrk="1" hangingPunct="1">
              <a:defRPr/>
            </a:pPr>
            <a:r>
              <a:rPr lang="en-US" dirty="0"/>
              <a:t>Parallel operations on multiple data elements</a:t>
            </a:r>
          </a:p>
          <a:p>
            <a:pPr lvl="1" eaLnBrk="1" hangingPunct="1">
              <a:defRPr/>
            </a:pPr>
            <a:r>
              <a:rPr lang="en-US" dirty="0"/>
              <a:t>See Web Aside OPT:SIMD on CS:APP web page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090566"/>
              </p:ext>
            </p:extLst>
          </p:nvPr>
        </p:nvGraphicFramePr>
        <p:xfrm>
          <a:off x="357016" y="1168527"/>
          <a:ext cx="7796385" cy="2714625"/>
        </p:xfrm>
        <a:graphic>
          <a:graphicData uri="http://schemas.openxmlformats.org/drawingml/2006/table">
            <a:tbl>
              <a:tblPr/>
              <a:tblGrid>
                <a:gridCol w="241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Scalar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Vector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Vec</a:t>
                      </a: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762" y="304800"/>
            <a:ext cx="8075754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Compiler-Generated Code Motion (-O1)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371600" y="3276600"/>
            <a:ext cx="7061916" cy="3105979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: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testq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		# Test n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jle</a:t>
            </a:r>
            <a:r>
              <a:rPr lang="en-US" sz="1400" dirty="0">
                <a:latin typeface="Courier New" pitchFamily="49" charset="0"/>
              </a:rPr>
              <a:t>	.L1			# If &lt;= 0,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done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>
              <a:solidFill>
                <a:srgbClr val="C00000"/>
              </a:solidFill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	(%rdi,%rdx,8),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	# 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A +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*8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</a:rPr>
              <a:t>	$0, %</a:t>
            </a:r>
            <a:r>
              <a:rPr lang="en-US" sz="1400" dirty="0" err="1">
                <a:latin typeface="Courier New" pitchFamily="49" charset="0"/>
              </a:rPr>
              <a:t>eax</a:t>
            </a:r>
            <a:r>
              <a:rPr lang="en-US" sz="1400" dirty="0">
                <a:latin typeface="Courier New" pitchFamily="49" charset="0"/>
              </a:rPr>
              <a:t>	               	# j = 0</a:t>
            </a:r>
          </a:p>
          <a:p>
            <a:r>
              <a:rPr lang="en-US" sz="1400" dirty="0">
                <a:latin typeface="Courier New" pitchFamily="49" charset="0"/>
              </a:rPr>
              <a:t>.L3:				      	# loop: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(%rsi,%rax,8), %xmm0    	# t = b[j]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%xmm0, (%rdx,%rax,8)   	# M[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*8 + j*8] = t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	# j++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# </a:t>
            </a:r>
            <a:r>
              <a:rPr lang="en-US" sz="1400" dirty="0" err="1">
                <a:latin typeface="Courier New" pitchFamily="49" charset="0"/>
              </a:rPr>
              <a:t>j:n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	.L3			# if !=,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  <a:p>
            <a:r>
              <a:rPr lang="en-US" sz="1400" dirty="0">
                <a:latin typeface="Courier New" pitchFamily="49" charset="0"/>
              </a:rPr>
              <a:t>.L1:				      	# done:</a:t>
            </a:r>
          </a:p>
          <a:p>
            <a:r>
              <a:rPr lang="en-US" sz="1400" dirty="0">
                <a:latin typeface="Courier New" pitchFamily="49" charset="0"/>
              </a:rPr>
              <a:t>	rep ; ret</a:t>
            </a: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5257800" y="25908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5257800" y="1219200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long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n*i;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double 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++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304800" y="10668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20788"/>
            <a:ext cx="8624887" cy="5140325"/>
          </a:xfrm>
        </p:spPr>
        <p:txBody>
          <a:bodyPr/>
          <a:lstStyle/>
          <a:p>
            <a:pPr marL="284163" indent="-284163" eaLnBrk="1" hangingPunct="1">
              <a:defRPr/>
            </a:pPr>
            <a:r>
              <a:rPr lang="en-US" dirty="0"/>
              <a:t>Challenge</a:t>
            </a:r>
          </a:p>
          <a:p>
            <a:pPr marL="457200" lvl="1" indent="-173038" eaLnBrk="1" hangingPunct="1">
              <a:defRPr/>
            </a:pPr>
            <a:r>
              <a:rPr lang="en-US" dirty="0">
                <a:solidFill>
                  <a:srgbClr val="990000"/>
                </a:solidFill>
              </a:rPr>
              <a:t>Instruction Control Unit </a:t>
            </a:r>
            <a:r>
              <a:rPr lang="en-US" dirty="0"/>
              <a:t>must work well ahead of </a:t>
            </a:r>
            <a:r>
              <a:rPr lang="en-US" dirty="0">
                <a:solidFill>
                  <a:srgbClr val="990000"/>
                </a:solidFill>
              </a:rPr>
              <a:t>Execution Unit</a:t>
            </a:r>
            <a:br>
              <a:rPr lang="en-US" dirty="0"/>
            </a:br>
            <a:r>
              <a:rPr lang="en-US" dirty="0"/>
              <a:t>to generate enough operations to keep EU busy</a:t>
            </a:r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457200" lvl="1" indent="-173038">
              <a:defRPr/>
            </a:pPr>
            <a:r>
              <a:rPr lang="en-US" dirty="0"/>
              <a:t>When encounters conditional branch, cannot reliably determine where to continue fetching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000" y="2506308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404663: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404668:  </a:t>
            </a:r>
            <a:r>
              <a:rPr lang="nl-NL" sz="1800" dirty="0" err="1">
                <a:latin typeface="Courier New" pitchFamily="49" charset="0"/>
              </a:rPr>
              <a:t>cmp</a:t>
            </a:r>
            <a:r>
              <a:rPr lang="nl-NL" sz="1800" dirty="0">
                <a:latin typeface="Courier New" pitchFamily="49" charset="0"/>
              </a:rPr>
              <a:t>    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>
                <a:latin typeface="Courier New" pitchFamily="49" charset="0"/>
              </a:rPr>
              <a:t>jge</a:t>
            </a:r>
            <a:r>
              <a:rPr lang="nl-NL" sz="1800" i="1" dirty="0">
                <a:latin typeface="Courier New" pitchFamily="49" charset="0"/>
              </a:rPr>
              <a:t>    404685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404685:  </a:t>
            </a:r>
            <a:r>
              <a:rPr lang="nl-NL" sz="1800" dirty="0" err="1">
                <a:latin typeface="Courier New" pitchFamily="49" charset="0"/>
              </a:rPr>
              <a:t>repz</a:t>
            </a: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4214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What About Branches?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>
            <a:off x="5792916" y="2514600"/>
            <a:ext cx="304800" cy="509814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172835" y="2562749"/>
            <a:ext cx="14116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Executing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622835" y="3045767"/>
            <a:ext cx="244496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How to continue?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5257800" y="3276600"/>
            <a:ext cx="1295400" cy="0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Branch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Instructions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2160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388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Outcomes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763000" cy="1828800"/>
          </a:xfrm>
        </p:spPr>
        <p:txBody>
          <a:bodyPr/>
          <a:lstStyle/>
          <a:p>
            <a:pPr marL="285750" lvl="1" indent="-171450" eaLnBrk="1" hangingPunct="1"/>
            <a:r>
              <a:rPr lang="en-US" b="1" dirty="0"/>
              <a:t>When encounter conditional branch, cannot determine where to continue fetching</a:t>
            </a:r>
          </a:p>
          <a:p>
            <a:pPr marL="573088" lvl="2" indent="-173038" eaLnBrk="1" hangingPunct="1"/>
            <a:r>
              <a:rPr lang="en-US" dirty="0"/>
              <a:t>Branch Taken: Transfer control to branch target</a:t>
            </a:r>
          </a:p>
          <a:p>
            <a:pPr marL="573088" lvl="2" indent="-173038" eaLnBrk="1" hangingPunct="1"/>
            <a:r>
              <a:rPr lang="en-US" dirty="0"/>
              <a:t>Branch Not-Taken: Continue with next instruction in sequence</a:t>
            </a:r>
          </a:p>
          <a:p>
            <a:pPr marL="285750" lvl="1" indent="-171450" eaLnBrk="1" hangingPunct="1"/>
            <a:r>
              <a:rPr lang="en-US" b="1" dirty="0"/>
              <a:t>Cannot resolve until outcome determined by branch/integer unit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953000" y="4800600"/>
            <a:ext cx="188070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Branch Taken</a:t>
            </a: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4648200" y="4271665"/>
            <a:ext cx="838200" cy="228600"/>
          </a:xfrm>
          <a:custGeom>
            <a:avLst/>
            <a:gdLst>
              <a:gd name="T0" fmla="*/ 0 w 248"/>
              <a:gd name="T1" fmla="*/ 0 h 144"/>
              <a:gd name="T2" fmla="*/ 240 w 248"/>
              <a:gd name="T3" fmla="*/ 48 h 144"/>
              <a:gd name="T4" fmla="*/ 48 w 248"/>
              <a:gd name="T5" fmla="*/ 144 h 144"/>
              <a:gd name="T6" fmla="*/ 0 60000 65536"/>
              <a:gd name="T7" fmla="*/ 0 60000 65536"/>
              <a:gd name="T8" fmla="*/ 0 60000 65536"/>
              <a:gd name="T9" fmla="*/ 0 w 248"/>
              <a:gd name="T10" fmla="*/ 0 h 144"/>
              <a:gd name="T11" fmla="*/ 248 w 2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" h="144">
                <a:moveTo>
                  <a:pt x="0" y="0"/>
                </a:moveTo>
                <a:cubicBezTo>
                  <a:pt x="116" y="12"/>
                  <a:pt x="232" y="24"/>
                  <a:pt x="240" y="48"/>
                </a:cubicBezTo>
                <a:cubicBezTo>
                  <a:pt x="248" y="72"/>
                  <a:pt x="148" y="108"/>
                  <a:pt x="48" y="14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486400" y="4038600"/>
            <a:ext cx="248848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Branch Not-Taken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345722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404663: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404668:  </a:t>
            </a:r>
            <a:r>
              <a:rPr lang="nl-NL" sz="1800" dirty="0" err="1">
                <a:latin typeface="Courier New" pitchFamily="49" charset="0"/>
              </a:rPr>
              <a:t>cmp</a:t>
            </a:r>
            <a:r>
              <a:rPr lang="nl-NL" sz="1800" dirty="0">
                <a:latin typeface="Courier New" pitchFamily="49" charset="0"/>
              </a:rPr>
              <a:t>    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>
                <a:latin typeface="Courier New" pitchFamily="49" charset="0"/>
              </a:rPr>
              <a:t>jge</a:t>
            </a:r>
            <a:r>
              <a:rPr lang="nl-NL" sz="1800" i="1" dirty="0">
                <a:latin typeface="Courier New" pitchFamily="49" charset="0"/>
              </a:rPr>
              <a:t>    404685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404685:  </a:t>
            </a:r>
            <a:r>
              <a:rPr lang="nl-NL" sz="1800" dirty="0" err="1">
                <a:latin typeface="Courier New" pitchFamily="49" charset="0"/>
              </a:rPr>
              <a:t>repz</a:t>
            </a: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 rot="20125028" flipV="1">
            <a:off x="3041206" y="4284874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634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Prediction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452" y="1003300"/>
            <a:ext cx="8307387" cy="2044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Idea</a:t>
            </a:r>
          </a:p>
          <a:p>
            <a:pPr lvl="1" eaLnBrk="1" hangingPunct="1">
              <a:defRPr/>
            </a:pPr>
            <a:r>
              <a:rPr lang="en-US" dirty="0"/>
              <a:t>Guess which way branch will go</a:t>
            </a:r>
          </a:p>
          <a:p>
            <a:pPr lvl="1" eaLnBrk="1" hangingPunct="1">
              <a:defRPr/>
            </a:pPr>
            <a:r>
              <a:rPr lang="en-US" dirty="0"/>
              <a:t>Begin executing instructions at predicted position</a:t>
            </a:r>
          </a:p>
          <a:p>
            <a:pPr lvl="2" eaLnBrk="1" hangingPunct="1">
              <a:defRPr/>
            </a:pPr>
            <a:r>
              <a:rPr lang="en-US" dirty="0"/>
              <a:t>But don’t actually modify register or memory data</a:t>
            </a:r>
          </a:p>
          <a:p>
            <a:pPr eaLnBrk="1" hangingPunct="1">
              <a:defRPr/>
            </a:pPr>
            <a:endParaRPr lang="en-US" sz="2000" dirty="0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759726" y="3431232"/>
            <a:ext cx="18951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Predict Taken</a:t>
            </a:r>
          </a:p>
        </p:txBody>
      </p:sp>
      <p:sp>
        <p:nvSpPr>
          <p:cNvPr id="50184" name="AutoShape 8"/>
          <p:cNvSpPr>
            <a:spLocks/>
          </p:cNvSpPr>
          <p:nvPr/>
        </p:nvSpPr>
        <p:spPr bwMode="auto">
          <a:xfrm>
            <a:off x="5029200" y="474416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375817" y="4642534"/>
            <a:ext cx="143084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Begin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Execution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274320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404663: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404668:  </a:t>
            </a:r>
            <a:r>
              <a:rPr lang="nl-NL" sz="1800" dirty="0" err="1">
                <a:latin typeface="Courier New" pitchFamily="49" charset="0"/>
              </a:rPr>
              <a:t>cmp</a:t>
            </a:r>
            <a:r>
              <a:rPr lang="nl-NL" sz="1800" dirty="0">
                <a:latin typeface="Courier New" pitchFamily="49" charset="0"/>
              </a:rPr>
              <a:t>    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>
                <a:latin typeface="Courier New" pitchFamily="49" charset="0"/>
              </a:rPr>
              <a:t>jge</a:t>
            </a:r>
            <a:r>
              <a:rPr lang="nl-NL" sz="1800" i="1" dirty="0">
                <a:latin typeface="Courier New" pitchFamily="49" charset="0"/>
              </a:rPr>
              <a:t>    404685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404685:  </a:t>
            </a:r>
            <a:r>
              <a:rPr lang="nl-NL" sz="1800" dirty="0" err="1">
                <a:latin typeface="Courier New" pitchFamily="49" charset="0"/>
              </a:rPr>
              <a:t>repz</a:t>
            </a: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 rot="20125028" flipV="1">
            <a:off x="3252605" y="3627906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748" y="448574"/>
            <a:ext cx="785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Prediction Through Loop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1215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vector 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5548111" y="4248150"/>
            <a:ext cx="129540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Read invalid location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 flipV="1">
            <a:off x="4518025" y="4171950"/>
            <a:ext cx="1066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7889875" y="50863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7889875" y="38671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280275" y="4220742"/>
            <a:ext cx="134209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Executed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362825" y="5425654"/>
            <a:ext cx="119192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Fetched</a:t>
            </a: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7737475" y="38671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7737475" y="50863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V="1">
            <a:off x="7737475" y="63055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2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40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vector 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Misprediction Invalidation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943600" y="4928556"/>
            <a:ext cx="14451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Invalidate</a:t>
            </a: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685800" y="4114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685800" y="43850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685800" y="46136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685800" y="4876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685800" y="5105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685800" y="554534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685800" y="577394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685800" y="6019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50" name="AutoShape 26"/>
          <p:cNvSpPr>
            <a:spLocks/>
          </p:cNvSpPr>
          <p:nvPr/>
        </p:nvSpPr>
        <p:spPr bwMode="auto">
          <a:xfrm>
            <a:off x="5562600" y="4070350"/>
            <a:ext cx="304800" cy="2178050"/>
          </a:xfrm>
          <a:prstGeom prst="rightBrace">
            <a:avLst>
              <a:gd name="adj1" fmla="val 56250"/>
              <a:gd name="adj2" fmla="val 50000"/>
            </a:avLst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" name="Line 25"/>
          <p:cNvSpPr>
            <a:spLocks noChangeShapeType="1"/>
          </p:cNvSpPr>
          <p:nvPr/>
        </p:nvSpPr>
        <p:spPr bwMode="auto">
          <a:xfrm>
            <a:off x="685800" y="6248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2"/>
            <a:ext cx="7551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Misprediction Recovery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896" y="3962400"/>
            <a:ext cx="8009626" cy="13684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Performance Cost</a:t>
            </a:r>
          </a:p>
          <a:p>
            <a:pPr lvl="1" eaLnBrk="1" hangingPunct="1">
              <a:defRPr/>
            </a:pPr>
            <a:r>
              <a:rPr lang="en-US" dirty="0"/>
              <a:t>Multiple clock cycles on modern processor</a:t>
            </a:r>
          </a:p>
          <a:p>
            <a:pPr lvl="1" eaLnBrk="1" hangingPunct="1">
              <a:defRPr/>
            </a:pPr>
            <a:r>
              <a:rPr lang="en-US" dirty="0"/>
              <a:t>Can be a major performance limiter</a:t>
            </a: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589861" y="1354028"/>
            <a:ext cx="5341039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401029:  </a:t>
            </a:r>
            <a:r>
              <a:rPr lang="cs-CZ" sz="1600" dirty="0" err="1">
                <a:latin typeface="Courier New" pitchFamily="49" charset="0"/>
              </a:rPr>
              <a:t>vmulsd</a:t>
            </a:r>
            <a:r>
              <a:rPr lang="cs-CZ" sz="1600" dirty="0">
                <a:latin typeface="Courier New" pitchFamily="49" charset="0"/>
              </a:rPr>
              <a:t> (%</a:t>
            </a:r>
            <a:r>
              <a:rPr lang="cs-CZ" sz="1600" dirty="0" err="1">
                <a:latin typeface="Courier New" pitchFamily="49" charset="0"/>
              </a:rPr>
              <a:t>rdx</a:t>
            </a:r>
            <a:r>
              <a:rPr lang="cs-CZ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40102d:  </a:t>
            </a:r>
            <a:r>
              <a:rPr lang="cs-CZ" sz="1600" dirty="0" err="1">
                <a:latin typeface="Courier New" pitchFamily="49" charset="0"/>
              </a:rPr>
              <a:t>add</a:t>
            </a:r>
            <a:r>
              <a:rPr lang="cs-CZ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401031:  </a:t>
            </a:r>
            <a:r>
              <a:rPr lang="cs-CZ" sz="1600" dirty="0" err="1">
                <a:latin typeface="Courier New" pitchFamily="49" charset="0"/>
              </a:rPr>
              <a:t>cmp</a:t>
            </a:r>
            <a:r>
              <a:rPr lang="cs-CZ" sz="1600" dirty="0">
                <a:latin typeface="Courier New" pitchFamily="49" charset="0"/>
              </a:rPr>
              <a:t>    %</a:t>
            </a:r>
            <a:r>
              <a:rPr lang="cs-CZ" sz="1600" dirty="0" err="1">
                <a:latin typeface="Courier New" pitchFamily="49" charset="0"/>
              </a:rPr>
              <a:t>rax</a:t>
            </a:r>
            <a:r>
              <a:rPr lang="cs-CZ" sz="1600" dirty="0">
                <a:latin typeface="Courier New" pitchFamily="49" charset="0"/>
              </a:rPr>
              <a:t>,%</a:t>
            </a:r>
            <a:r>
              <a:rPr lang="cs-CZ" sz="1600" dirty="0" err="1">
                <a:latin typeface="Courier New" pitchFamily="49" charset="0"/>
              </a:rPr>
              <a:t>rdx</a:t>
            </a:r>
            <a:endParaRPr lang="cs-CZ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401034:  </a:t>
            </a:r>
            <a:r>
              <a:rPr lang="cs-CZ" sz="1600" dirty="0" err="1">
                <a:latin typeface="Courier New" pitchFamily="49" charset="0"/>
              </a:rPr>
              <a:t>jne</a:t>
            </a:r>
            <a:r>
              <a:rPr lang="cs-CZ" sz="1600" dirty="0">
                <a:latin typeface="Courier New" pitchFamily="49" charset="0"/>
              </a:rPr>
              <a:t>    401029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401036:  </a:t>
            </a:r>
            <a:r>
              <a:rPr lang="cs-CZ" sz="1600" dirty="0" err="1">
                <a:latin typeface="Courier New" pitchFamily="49" charset="0"/>
              </a:rPr>
              <a:t>jmp</a:t>
            </a:r>
            <a:r>
              <a:rPr lang="cs-CZ" sz="1600" dirty="0">
                <a:latin typeface="Courier New" pitchFamily="49" charset="0"/>
              </a:rPr>
              <a:t>    401040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401040:  </a:t>
            </a:r>
            <a:r>
              <a:rPr lang="cs-CZ" sz="1600" dirty="0" err="1">
                <a:latin typeface="Courier New" pitchFamily="49" charset="0"/>
              </a:rPr>
              <a:t>vmovsd</a:t>
            </a:r>
            <a:r>
              <a:rPr lang="cs-CZ" sz="1600" dirty="0">
                <a:latin typeface="Courier New" pitchFamily="49" charset="0"/>
              </a:rPr>
              <a:t> %xmm0,(%r12)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3253" name="Freeform 7"/>
          <p:cNvSpPr>
            <a:spLocks/>
          </p:cNvSpPr>
          <p:nvPr/>
        </p:nvSpPr>
        <p:spPr bwMode="auto">
          <a:xfrm>
            <a:off x="3793627" y="2260687"/>
            <a:ext cx="1968500" cy="228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254" name="Text Box 9"/>
          <p:cNvSpPr txBox="1">
            <a:spLocks noChangeArrowheads="1"/>
          </p:cNvSpPr>
          <p:nvPr/>
        </p:nvSpPr>
        <p:spPr bwMode="auto">
          <a:xfrm>
            <a:off x="4777877" y="167640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5965371" y="1796230"/>
            <a:ext cx="271760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Definitely not taken</a:t>
            </a:r>
          </a:p>
        </p:txBody>
      </p:sp>
      <p:sp>
        <p:nvSpPr>
          <p:cNvPr id="8" name="AutoShape 8"/>
          <p:cNvSpPr>
            <a:spLocks/>
          </p:cNvSpPr>
          <p:nvPr/>
        </p:nvSpPr>
        <p:spPr bwMode="auto">
          <a:xfrm>
            <a:off x="5958114" y="2471651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304731" y="2370025"/>
            <a:ext cx="12154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Reload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Pipeline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Prediction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Default behavior:</a:t>
            </a:r>
          </a:p>
          <a:p>
            <a:pPr lvl="1"/>
            <a:r>
              <a:rPr lang="en-US" dirty="0"/>
              <a:t>Backwards branches are often loops so predict taken </a:t>
            </a:r>
          </a:p>
          <a:p>
            <a:pPr lvl="1"/>
            <a:r>
              <a:rPr lang="en-US" dirty="0"/>
              <a:t>Forwards branches are often if so predict not taken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Predictors average better than 95% accuracy</a:t>
            </a:r>
          </a:p>
          <a:p>
            <a:pPr lvl="1"/>
            <a:r>
              <a:rPr lang="en-US" dirty="0"/>
              <a:t>Most branches are already predictable.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Bonus material: http://stackoverflow.com/questions/11227809/why-is-processing-a-sorted-array-faster-than-an-unsorted-array</a:t>
            </a:r>
          </a:p>
        </p:txBody>
      </p:sp>
    </p:spTree>
    <p:extLst>
      <p:ext uri="{BB962C8B-B14F-4D97-AF65-F5344CB8AC3E}">
        <p14:creationId xmlns:p14="http://schemas.microsoft.com/office/powerpoint/2010/main" val="21124189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543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Getting High Performance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2538"/>
            <a:ext cx="8320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Good compiler and flags</a:t>
            </a:r>
          </a:p>
          <a:p>
            <a:pPr eaLnBrk="1" hangingPunct="1">
              <a:defRPr/>
            </a:pPr>
            <a:r>
              <a:rPr lang="en-US" dirty="0"/>
              <a:t>Don’t do anything stupid</a:t>
            </a:r>
          </a:p>
          <a:p>
            <a:pPr lvl="1" eaLnBrk="1" hangingPunct="1">
              <a:defRPr/>
            </a:pPr>
            <a:r>
              <a:rPr lang="en-US" dirty="0"/>
              <a:t>Watch out for hidden algorithmic inefficiencies</a:t>
            </a:r>
          </a:p>
          <a:p>
            <a:pPr lvl="1" eaLnBrk="1" hangingPunct="1">
              <a:defRPr/>
            </a:pPr>
            <a:r>
              <a:rPr lang="en-US" dirty="0"/>
              <a:t>Write compiler-friendly code</a:t>
            </a:r>
          </a:p>
          <a:p>
            <a:pPr lvl="2" eaLnBrk="1" hangingPunct="1">
              <a:defRPr/>
            </a:pPr>
            <a:r>
              <a:rPr lang="en-US" dirty="0"/>
              <a:t>Watch out for optimization blockers: </a:t>
            </a:r>
            <a:br>
              <a:rPr lang="en-US" dirty="0"/>
            </a:br>
            <a:r>
              <a:rPr lang="en-US" dirty="0"/>
              <a:t>procedure calls &amp; memory references</a:t>
            </a:r>
          </a:p>
          <a:p>
            <a:pPr lvl="1">
              <a:defRPr/>
            </a:pPr>
            <a:r>
              <a:rPr lang="en-US" dirty="0"/>
              <a:t>Look carefully at innermost loops (where most work is done)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Tune code for machine</a:t>
            </a:r>
          </a:p>
          <a:p>
            <a:pPr lvl="1" eaLnBrk="1" hangingPunct="1">
              <a:defRPr/>
            </a:pPr>
            <a:r>
              <a:rPr lang="en-US" dirty="0"/>
              <a:t>Exploit instruction-level parallelism</a:t>
            </a:r>
          </a:p>
          <a:p>
            <a:pPr lvl="1" eaLnBrk="1" hangingPunct="1">
              <a:defRPr/>
            </a:pPr>
            <a:r>
              <a:rPr lang="en-US" dirty="0"/>
              <a:t>Avoid unpredictable branches</a:t>
            </a:r>
          </a:p>
          <a:p>
            <a:pPr lvl="1" eaLnBrk="1" hangingPunct="1">
              <a:defRPr/>
            </a:pPr>
            <a:r>
              <a:rPr lang="en-US" dirty="0"/>
              <a:t>Make code cache friendly (Covered later in course)</a:t>
            </a:r>
          </a:p>
        </p:txBody>
      </p: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Overview</a:t>
            </a:r>
          </a:p>
          <a:p>
            <a:r>
              <a:rPr lang="en-US" dirty="0">
                <a:solidFill>
                  <a:srgbClr val="7F7F7F"/>
                </a:solidFill>
              </a:rPr>
              <a:t>Gen</a:t>
            </a:r>
            <a:r>
              <a:rPr lang="en-US" dirty="0">
                <a:solidFill>
                  <a:schemeClr val="bg2"/>
                </a:solidFill>
              </a:rPr>
              <a:t>eral</a:t>
            </a:r>
            <a:r>
              <a:rPr lang="en-US" dirty="0">
                <a:solidFill>
                  <a:srgbClr val="7F7F7F"/>
                </a:solidFill>
              </a:rPr>
              <a:t>ly Useful Optimizations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Code motion/</a:t>
            </a:r>
            <a:r>
              <a:rPr lang="en-US" dirty="0" err="1">
                <a:solidFill>
                  <a:srgbClr val="7F7F7F"/>
                </a:solidFill>
              </a:rPr>
              <a:t>precomputation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Sharing of common </a:t>
            </a:r>
            <a:r>
              <a:rPr lang="en-US" dirty="0" err="1">
                <a:solidFill>
                  <a:srgbClr val="7F7F7F"/>
                </a:solidFill>
              </a:rPr>
              <a:t>subexpressions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Example: </a:t>
            </a:r>
            <a:r>
              <a:rPr lang="en-US" dirty="0" err="1">
                <a:solidFill>
                  <a:srgbClr val="7F7F7F"/>
                </a:solidFill>
              </a:rPr>
              <a:t>Bubblesort</a:t>
            </a:r>
            <a:endParaRPr lang="en-US" dirty="0">
              <a:solidFill>
                <a:srgbClr val="7F7F7F"/>
              </a:solidFill>
            </a:endParaRPr>
          </a:p>
          <a:p>
            <a:r>
              <a:rPr lang="en-US" dirty="0">
                <a:solidFill>
                  <a:srgbClr val="7F7F7F"/>
                </a:solidFill>
              </a:rPr>
              <a:t>Optimization Blockers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>
                <a:solidFill>
                  <a:schemeClr val="bg2"/>
                </a:solidFill>
              </a:rPr>
              <a:t>Exploiting Instruction-Level Parallelism</a:t>
            </a:r>
          </a:p>
          <a:p>
            <a:r>
              <a:rPr lang="en-US" dirty="0">
                <a:solidFill>
                  <a:srgbClr val="7F7F7F"/>
                </a:solidFill>
              </a:rPr>
              <a:t>Dealing with Conditionals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908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620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Reduction in Strength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2817812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/>
              <a:t>Replace costly operation with simpler one</a:t>
            </a:r>
          </a:p>
          <a:p>
            <a:pPr lvl="1" eaLnBrk="1" hangingPunct="1"/>
            <a:r>
              <a:rPr lang="en-US" dirty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16*x	--&gt;	x &lt;&lt; 4</a:t>
            </a:r>
          </a:p>
          <a:p>
            <a:pPr lvl="2" eaLnBrk="1" hangingPunct="1"/>
            <a:r>
              <a:rPr lang="en-US" dirty="0"/>
              <a:t>Utility is machine dependent</a:t>
            </a:r>
          </a:p>
          <a:p>
            <a:pPr lvl="2" eaLnBrk="1" hangingPunct="1"/>
            <a:r>
              <a:rPr lang="en-US" dirty="0"/>
              <a:t>Depends on cost of multiply or divide instruction</a:t>
            </a:r>
          </a:p>
          <a:p>
            <a:pPr lvl="3" eaLnBrk="1" hangingPunct="1"/>
            <a:r>
              <a:rPr lang="en-US" dirty="0"/>
              <a:t>On Intel Nehalem, integer multiply requires 3 CPU cycles</a:t>
            </a:r>
          </a:p>
          <a:p>
            <a:pPr lvl="1" eaLnBrk="1" hangingPunct="1"/>
            <a:r>
              <a:rPr lang="en-US" dirty="0"/>
              <a:t>Recognize sequence of products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38200" y="4597400"/>
            <a:ext cx="2876224" cy="1166986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a[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 + j]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876800" y="4368800"/>
            <a:ext cx="2897188" cy="14224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i="1" dirty="0" err="1">
                <a:latin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</a:rPr>
              <a:t>ni</a:t>
            </a:r>
            <a:r>
              <a:rPr lang="en-US" sz="1400" i="1" dirty="0">
                <a:latin typeface="Courier New" pitchFamily="49" charset="0"/>
              </a:rPr>
              <a:t> = 0;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a[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 + j] = b[j];</a:t>
            </a:r>
          </a:p>
          <a:p>
            <a:pPr algn="l">
              <a:lnSpc>
                <a:spcPct val="100000"/>
              </a:lnSpc>
            </a:pPr>
            <a:r>
              <a:rPr lang="en-US" sz="1400" i="1" dirty="0">
                <a:latin typeface="Courier New" pitchFamily="49" charset="0"/>
              </a:rPr>
              <a:t>  </a:t>
            </a:r>
            <a:r>
              <a:rPr lang="en-US" sz="1400" i="1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i="1" dirty="0">
                <a:solidFill>
                  <a:srgbClr val="C00000"/>
                </a:solidFill>
                <a:latin typeface="Courier New" pitchFamily="49" charset="0"/>
              </a:rPr>
              <a:t> += n;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017963" y="4906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378450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/>
              <a:t>Reuse portions of expressions</a:t>
            </a:r>
          </a:p>
          <a:p>
            <a:pPr lvl="1" eaLnBrk="1" hangingPunct="1"/>
            <a:r>
              <a:rPr lang="en-US" dirty="0"/>
              <a:t>GCC will do this with –O1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(i-1)*n</a:t>
            </a:r>
            <a:r>
              <a:rPr lang="en-US" sz="1400" dirty="0">
                <a:latin typeface="Courier New" pitchFamily="49" charset="0"/>
              </a:rPr>
              <a:t>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(i+1)*n</a:t>
            </a:r>
            <a:r>
              <a:rPr lang="en-US" sz="1400" dirty="0">
                <a:latin typeface="Courier New" pitchFamily="49" charset="0"/>
              </a:rPr>
              <a:t>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</a:t>
            </a:r>
            <a:r>
              <a:rPr lang="en-US" sz="1400" dirty="0">
                <a:latin typeface="Courier New" pitchFamily="49" charset="0"/>
              </a:rPr>
              <a:t>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</a:t>
            </a:r>
            <a:r>
              <a:rPr lang="en-US" sz="1400" dirty="0">
                <a:latin typeface="Courier New" pitchFamily="49" charset="0"/>
              </a:rPr>
              <a:t>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196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</a:t>
            </a:r>
            <a:r>
              <a:rPr lang="en-US" sz="1400" dirty="0">
                <a:latin typeface="Courier New" pitchFamily="49" charset="0"/>
              </a:rPr>
              <a:t>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63550" y="3716338"/>
            <a:ext cx="3997953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3 multiplications: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*n</a:t>
            </a:r>
            <a:r>
              <a:rPr lang="en-US" sz="1600" dirty="0">
                <a:latin typeface="Calibri"/>
                <a:cs typeface="Calibri"/>
              </a:rPr>
              <a:t>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–1)*n</a:t>
            </a:r>
            <a:r>
              <a:rPr lang="en-US" sz="1600" dirty="0">
                <a:latin typeface="Calibri"/>
                <a:cs typeface="Calibri"/>
              </a:rPr>
              <a:t>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654550" y="3716338"/>
            <a:ext cx="198939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1 multiplication: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33400" y="4191000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   1(%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# i+1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   -1(%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), %r8  # i-1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rsi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  # i*n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rax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  # (i+1)*n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     # i*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   # (i+1)*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%r8      # (i-1)*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19600" y="4191000"/>
            <a:ext cx="4419600" cy="11906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rsi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# i*n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  # i*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movq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# i*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subq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# i*</a:t>
            </a:r>
            <a:r>
              <a:rPr lang="en-US" sz="1400" dirty="0" err="1">
                <a:latin typeface="Courier New" pitchFamily="49" charset="0"/>
              </a:rPr>
              <a:t>n+j-n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	(%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,%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 # i*</a:t>
            </a:r>
            <a:r>
              <a:rPr lang="en-US" sz="1400" dirty="0" err="1">
                <a:latin typeface="Courier New" pitchFamily="49" charset="0"/>
              </a:rPr>
              <a:t>n+j+n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Example: </a:t>
            </a:r>
            <a:r>
              <a:rPr lang="en-US" dirty="0" err="1"/>
              <a:t>Bubblesort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00FF"/>
                </a:solidFill>
              </a:rPr>
              <a:t>Bubblesort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/>
              <a:t>program that sorts an array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/>
              <a:t> that is allocated in static storage:</a:t>
            </a:r>
          </a:p>
          <a:p>
            <a:pPr lvl="1"/>
            <a:r>
              <a:rPr lang="en-US" dirty="0"/>
              <a:t>an element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requires </a:t>
            </a:r>
            <a:r>
              <a:rPr lang="en-US" dirty="0">
                <a:solidFill>
                  <a:srgbClr val="0000FF"/>
                </a:solidFill>
              </a:rPr>
              <a:t>four bytes</a:t>
            </a:r>
            <a:r>
              <a:rPr lang="en-US" dirty="0"/>
              <a:t> of a byte-addressed machine</a:t>
            </a:r>
          </a:p>
          <a:p>
            <a:pPr lvl="1"/>
            <a:r>
              <a:rPr lang="en-US" dirty="0"/>
              <a:t>elements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are numbered </a:t>
            </a:r>
            <a:r>
              <a:rPr lang="en-US" dirty="0">
                <a:solidFill>
                  <a:srgbClr val="0000FF"/>
                </a:solidFill>
              </a:rPr>
              <a:t>1 through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is a variable)</a:t>
            </a:r>
          </a:p>
          <a:p>
            <a:pPr lvl="1"/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A[j]</a:t>
            </a:r>
            <a:r>
              <a:rPr lang="en-US" dirty="0"/>
              <a:t> is in location </a:t>
            </a:r>
            <a:r>
              <a:rPr lang="en-US" b="1" dirty="0">
                <a:solidFill>
                  <a:srgbClr val="B703AD"/>
                </a:solidFill>
                <a:latin typeface="Courier New" pitchFamily="49" charset="0"/>
                <a:cs typeface="Courier New" pitchFamily="49" charset="0"/>
              </a:rPr>
              <a:t>&amp;A+4*(j-1)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pt-BR" b="1" dirty="0">
                <a:latin typeface="Courier New" pitchFamily="49" charset="0"/>
                <a:cs typeface="Courier New" pitchFamily="49" charset="0"/>
              </a:rPr>
              <a:t>		 </a:t>
            </a:r>
            <a:r>
              <a:rPr lang="pt-BR" sz="2000" b="1" dirty="0">
                <a:latin typeface="Courier New" pitchFamily="49" charset="0"/>
                <a:cs typeface="Courier New" pitchFamily="49" charset="0"/>
              </a:rPr>
              <a:t>for (i = n-1; i &gt;=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1; i--) {</a:t>
            </a:r>
            <a:endParaRPr lang="pt-B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(j = 1; j &lt;=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endParaRPr lang="pl-PL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   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A[j] &gt; A[j+1])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        temp = A[j];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        A[j] = A[j+1];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        A[j+1] = temp;</a:t>
            </a:r>
          </a:p>
          <a:p>
            <a:pPr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056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14920</TotalTime>
  <Words>5740</Words>
  <Application>Microsoft Office PowerPoint</Application>
  <PresentationFormat>On-screen Show (4:3)</PresentationFormat>
  <Paragraphs>1519</Paragraphs>
  <Slides>69</Slides>
  <Notes>64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80" baseType="lpstr">
      <vt:lpstr>ＭＳ Ｐゴシック</vt:lpstr>
      <vt:lpstr>Arial</vt:lpstr>
      <vt:lpstr>Arial Narrow</vt:lpstr>
      <vt:lpstr>Calibri</vt:lpstr>
      <vt:lpstr>Century Gothic</vt:lpstr>
      <vt:lpstr>Courier New</vt:lpstr>
      <vt:lpstr>Helvetica</vt:lpstr>
      <vt:lpstr>Times New Roman</vt:lpstr>
      <vt:lpstr>Wingdings</vt:lpstr>
      <vt:lpstr>Wingdings 2</vt:lpstr>
      <vt:lpstr>template2007</vt:lpstr>
      <vt:lpstr>Code Optimization  15-213/18-213/15-513: Introduction to Computer Systems 10th Lecture, September 28, 2017</vt:lpstr>
      <vt:lpstr>Today</vt:lpstr>
      <vt:lpstr>Performance Realities</vt:lpstr>
      <vt:lpstr>Optimizing Compilers</vt:lpstr>
      <vt:lpstr> Generally Useful Optimizations</vt:lpstr>
      <vt:lpstr>Compiler-Generated Code Motion (-O1)</vt:lpstr>
      <vt:lpstr>Reduction in Strength</vt:lpstr>
      <vt:lpstr>Share Common Subexpressions</vt:lpstr>
      <vt:lpstr>Optimization Example: Bubblesort</vt:lpstr>
      <vt:lpstr>Translated (Pseudo) Code </vt:lpstr>
      <vt:lpstr>Redundancy in Address Calculation</vt:lpstr>
      <vt:lpstr>Redundancy Removed</vt:lpstr>
      <vt:lpstr>More Redundancy</vt:lpstr>
      <vt:lpstr>Redundancy Removed</vt:lpstr>
      <vt:lpstr>Redundancy in Loops</vt:lpstr>
      <vt:lpstr>Final Code</vt:lpstr>
      <vt:lpstr>Today</vt:lpstr>
      <vt:lpstr>Limitations of Optimizing Compilers</vt:lpstr>
      <vt:lpstr>Optimization Blocker #1: Procedure Calls</vt:lpstr>
      <vt:lpstr>Lower Case Conversion Performance</vt:lpstr>
      <vt:lpstr>Convert Loop To Goto Form</vt:lpstr>
      <vt:lpstr>Calling Strlen</vt:lpstr>
      <vt:lpstr>Improving Performance</vt:lpstr>
      <vt:lpstr>Lower 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Quiz Time!</vt:lpstr>
      <vt:lpstr>Today</vt:lpstr>
      <vt:lpstr>Exploiting Instruction-Level Parallelism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  <vt:lpstr>Modern CPU Design</vt:lpstr>
      <vt:lpstr>Superscalar Processor</vt:lpstr>
      <vt:lpstr>Pipelined Functional Units</vt:lpstr>
      <vt:lpstr>Haswell CPU</vt:lpstr>
      <vt:lpstr>x86-64 Compilation of Combine4</vt:lpstr>
      <vt:lpstr>Combine4 = Serial Computation (OP = *)</vt:lpstr>
      <vt:lpstr>Loop Unrolling (2x1)</vt:lpstr>
      <vt:lpstr>Effect of Loop Unrolling</vt:lpstr>
      <vt:lpstr>Loop Unrolling with Reassociation (2x1a)</vt:lpstr>
      <vt:lpstr>Effect of Reassociation</vt:lpstr>
      <vt:lpstr>Reassociated Computation</vt:lpstr>
      <vt:lpstr>Loop Unrolling with Separate Accumulators (2x2)</vt:lpstr>
      <vt:lpstr>Effect of Separate Accumulators</vt:lpstr>
      <vt:lpstr>Separate Accumulators</vt:lpstr>
      <vt:lpstr>Unrolling &amp; Accumulating</vt:lpstr>
      <vt:lpstr>Unrolling &amp; Accumulating: Double *</vt:lpstr>
      <vt:lpstr>Unrolling &amp; Accumulating: Int +</vt:lpstr>
      <vt:lpstr>Achievable Performance</vt:lpstr>
      <vt:lpstr>Programming with AVX2</vt:lpstr>
      <vt:lpstr>SIMD Operations</vt:lpstr>
      <vt:lpstr>Using Vector Instructions</vt:lpstr>
      <vt:lpstr>What About Branches?</vt:lpstr>
      <vt:lpstr>Modern CPU Design</vt:lpstr>
      <vt:lpstr>Branch Outcomes</vt:lpstr>
      <vt:lpstr>Branch Prediction</vt:lpstr>
      <vt:lpstr>Branch Prediction Through Loop</vt:lpstr>
      <vt:lpstr>Branch Misprediction Invalidation</vt:lpstr>
      <vt:lpstr>Branch Misprediction Recovery</vt:lpstr>
      <vt:lpstr>Branch Prediction Numbers</vt:lpstr>
      <vt:lpstr>Getting High Performance</vt:lpstr>
      <vt:lpstr>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423</cp:revision>
  <cp:lastPrinted>1999-09-20T15:19:18Z</cp:lastPrinted>
  <dcterms:created xsi:type="dcterms:W3CDTF">2011-08-30T20:07:27Z</dcterms:created>
  <dcterms:modified xsi:type="dcterms:W3CDTF">2017-09-28T17:13:04Z</dcterms:modified>
</cp:coreProperties>
</file>