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54" r:id="rId13"/>
    <p:sldId id="955" r:id="rId14"/>
    <p:sldId id="957" r:id="rId15"/>
    <p:sldId id="1071" r:id="rId16"/>
    <p:sldId id="958" r:id="rId17"/>
    <p:sldId id="1072" r:id="rId18"/>
    <p:sldId id="1074" r:id="rId19"/>
    <p:sldId id="1077" r:id="rId20"/>
    <p:sldId id="1089" r:id="rId21"/>
    <p:sldId id="1084" r:id="rId22"/>
    <p:sldId id="1088" r:id="rId23"/>
    <p:sldId id="1083" r:id="rId24"/>
    <p:sldId id="1068" r:id="rId25"/>
    <p:sldId id="972" r:id="rId26"/>
    <p:sldId id="973" r:id="rId27"/>
    <p:sldId id="1076" r:id="rId28"/>
    <p:sldId id="1043" r:id="rId29"/>
    <p:sldId id="1044" r:id="rId30"/>
    <p:sldId id="1045" r:id="rId31"/>
    <p:sldId id="1046" r:id="rId32"/>
    <p:sldId id="1078" r:id="rId33"/>
    <p:sldId id="1079" r:id="rId34"/>
    <p:sldId id="1081" r:id="rId35"/>
    <p:sldId id="1080" r:id="rId36"/>
    <p:sldId id="1085" r:id="rId37"/>
    <p:sldId id="1092" r:id="rId38"/>
    <p:sldId id="1050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1040" r:id="rId48"/>
    <p:sldId id="1082" r:id="rId49"/>
    <p:sldId id="966" r:id="rId50"/>
    <p:sldId id="1067" r:id="rId51"/>
    <p:sldId id="1057" r:id="rId52"/>
    <p:sldId id="953" r:id="rId53"/>
    <p:sldId id="968" r:id="rId54"/>
    <p:sldId id="980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A8E799"/>
    <a:srgbClr val="D5F1CF"/>
    <a:srgbClr val="FFFFCC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5" autoAdjust="0"/>
    <p:restoredTop sz="94927" autoAdjust="0"/>
  </p:normalViewPr>
  <p:slideViewPr>
    <p:cSldViewPr snapToObjects="1">
      <p:cViewPr>
        <p:scale>
          <a:sx n="147" d="100"/>
          <a:sy n="147" d="100"/>
        </p:scale>
        <p:origin x="2456" y="640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tags" Target="tags/tag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Jump from text to stack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string and code on stack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 smtClean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Jump from text to stack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string and code on stack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38</a:t>
            </a:fld>
            <a:endParaRPr lang="en-US" smtClean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48</a:t>
            </a:fld>
            <a:endParaRPr lang="en-US" smtClean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 smtClean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6" Type="http://schemas.openxmlformats.org/officeDocument/2006/relationships/package" Target="../embeddings/Microsoft_Excel_Worksheet2.xlsx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package" Target="../embeddings/Microsoft_Excel_Worksheet3.xlsx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canvas.cmu.edu/courses/122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Generally called a “buffer overflow”</a:t>
            </a:r>
          </a:p>
          <a:p>
            <a:pPr lvl="1" eaLnBrk="1" hangingPunct="1"/>
            <a:r>
              <a:rPr lang="en-US" dirty="0"/>
              <a:t>w</a:t>
            </a:r>
            <a:r>
              <a:rPr lang="en-US" dirty="0" smtClean="0"/>
              <a:t>hen exceeding the memory size allocated for an array</a:t>
            </a:r>
          </a:p>
          <a:p>
            <a:pPr eaLnBrk="1" hangingPunct="1"/>
            <a:r>
              <a:rPr lang="en-US" dirty="0" smtClean="0"/>
              <a:t>Why a big deal?</a:t>
            </a:r>
          </a:p>
          <a:p>
            <a:pPr lvl="1" eaLnBrk="1" hangingPunct="1"/>
            <a:r>
              <a:rPr lang="en-US" dirty="0" smtClean="0"/>
              <a:t>It’s the #1 technical cause of security vulnerabilities</a:t>
            </a:r>
          </a:p>
          <a:p>
            <a:pPr lvl="2" eaLnBrk="1" hangingPunct="1"/>
            <a:r>
              <a:rPr lang="en-US" dirty="0" smtClean="0"/>
              <a:t>#1 overall cause is social engineering / user ignorance</a:t>
            </a:r>
          </a:p>
          <a:p>
            <a:pPr eaLnBrk="1" hangingPunct="1"/>
            <a:r>
              <a:rPr lang="en-US" dirty="0" smtClean="0"/>
              <a:t>Most common form</a:t>
            </a:r>
            <a:endParaRPr lang="en-US" dirty="0"/>
          </a:p>
          <a:p>
            <a:pPr lvl="1" eaLnBrk="1" hangingPunct="1"/>
            <a:r>
              <a:rPr lang="en-US" dirty="0" smtClean="0"/>
              <a:t>Unchecked lengths on string inputs</a:t>
            </a:r>
          </a:p>
          <a:p>
            <a:pPr lvl="1" eaLnBrk="1" hangingPunct="1"/>
            <a:r>
              <a:rPr lang="en-US" dirty="0" smtClean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</a:t>
            </a:r>
            <a:r>
              <a:rPr lang="en-US" dirty="0" smtClean="0"/>
              <a:t>ometimes referred to as stack smashing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 smtClean="0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Implementation of Unix function </a:t>
            </a:r>
            <a:r>
              <a:rPr lang="en-US" dirty="0" smtClean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No way to specify limit on number of characters to read</a:t>
            </a:r>
          </a:p>
          <a:p>
            <a:pPr eaLnBrk="1" hangingPunct="1"/>
            <a:r>
              <a:rPr lang="en-US" dirty="0" smtClean="0"/>
              <a:t>Similar problems with other library functions</a:t>
            </a:r>
          </a:p>
          <a:p>
            <a:pPr lvl="1" eaLnBrk="1" hangingPunct="1"/>
            <a:r>
              <a:rPr lang="en-US" b="1" dirty="0" err="1" smtClean="0">
                <a:latin typeface="Courier New" pitchFamily="49" charset="0"/>
              </a:rPr>
              <a:t>strcpy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strcat</a:t>
            </a:r>
            <a:r>
              <a:rPr lang="en-US" dirty="0" smtClean="0"/>
              <a:t>: Copy strings of arbitrary length</a:t>
            </a:r>
          </a:p>
          <a:p>
            <a:pPr lvl="1" eaLnBrk="1" hangingPunct="1"/>
            <a:r>
              <a:rPr lang="en-US" b="1" dirty="0" err="1" smtClean="0">
                <a:latin typeface="Courier New" pitchFamily="49" charset="0"/>
              </a:rPr>
              <a:t>scanf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fscanf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sscanf</a:t>
            </a:r>
            <a:r>
              <a:rPr lang="en-US" b="1" dirty="0" smtClean="0"/>
              <a:t>, </a:t>
            </a:r>
            <a:r>
              <a:rPr lang="en-US" dirty="0" smtClean="0"/>
              <a:t>when given </a:t>
            </a:r>
            <a:r>
              <a:rPr lang="en-US" b="1" dirty="0" smtClean="0">
                <a:latin typeface="Courier New" pitchFamily="49" charset="0"/>
              </a:rPr>
              <a:t>%s</a:t>
            </a:r>
            <a:r>
              <a:rPr lang="en-US" dirty="0" smtClean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 smtClean="0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}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 smtClean="0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string:</a:t>
            </a:r>
            <a:r>
              <a:rPr lang="en-US" sz="1600" i="1" dirty="0" smtClean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&gt;./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string:</a:t>
            </a:r>
            <a:r>
              <a:rPr lang="en-US" sz="1600" i="1" dirty="0" smtClean="0">
                <a:latin typeface="Courier New" pitchFamily="49" charset="0"/>
                <a:ea typeface="MS Mincho" pitchFamily="49" charset="-128"/>
              </a:rPr>
              <a:t>012345678901234567890123</a:t>
            </a:r>
            <a:endParaRPr lang="en-US" sz="1600" i="1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012345678901234567890123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Segmentation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sym typeface="Wingdings"/>
              </a:rPr>
              <a:t>is big enough?</a:t>
            </a:r>
            <a:endParaRPr lang="en-US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smtClean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 smtClean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00000000004006cf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4006cf: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4006d3: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4006d6: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400680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4006db: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4006de:	e8 3d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400520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4006e3: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4006e7: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4006e8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4006ec: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4006fa: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call_echo</a:t>
            </a:r>
            <a:r>
              <a:rPr lang="en-US" dirty="0" smtClean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Stack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$0x18,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 smtClean="0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$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24, %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  <a:endParaRPr lang="en-US" sz="1600" dirty="0" smtClean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  gets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. . .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/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 smtClean="0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4006f1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</a:t>
            </a:r>
            <a:r>
              <a:rPr lang="en-US" sz="1800" dirty="0" err="1" smtClean="0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add   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. . .</a:t>
            </a:r>
            <a:endParaRPr lang="en-US" sz="18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call_echo</a:t>
            </a:r>
            <a:r>
              <a:rPr lang="en-US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48149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438400" y="1360487"/>
            <a:ext cx="1460500" cy="2513847"/>
          </a:xfrm>
          <a:prstGeom prst="arc">
            <a:avLst>
              <a:gd name="adj1" fmla="val 5393125"/>
              <a:gd name="adj2" fmla="val 15866911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$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24, %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  <a:endParaRPr lang="en-US" sz="1600" dirty="0" smtClean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  gets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. . .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/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 smtClean="0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After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4006f1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</a:t>
            </a:r>
            <a:r>
              <a:rPr lang="en-US" sz="1800" dirty="0" err="1" smtClean="0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add   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. . .</a:t>
            </a:r>
            <a:endParaRPr lang="en-US" sz="18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call_echo</a:t>
            </a:r>
            <a:r>
              <a:rPr lang="en-US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f6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48149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 smtClean="0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:</a:t>
            </a:r>
            <a:r>
              <a:rPr lang="en-US" sz="1600" i="1" dirty="0" smtClean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37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39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38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39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38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37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FF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$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24, %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  <a:endParaRPr lang="en-US" sz="1600" dirty="0" smtClean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  gets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. . .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/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 smtClean="0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After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4006f1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</a:t>
            </a:r>
            <a:r>
              <a:rPr lang="en-US" sz="1800" dirty="0" err="1" smtClean="0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add   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 smtClean="0">
                <a:latin typeface="Courier New" pitchFamily="49" charset="0"/>
                <a:ea typeface="MS Mincho" pitchFamily="49" charset="-128"/>
              </a:rPr>
              <a:t>. . .</a:t>
            </a:r>
            <a:endParaRPr lang="en-US" sz="18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call_echo</a:t>
            </a:r>
            <a:r>
              <a:rPr lang="en-US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 smtClean="0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:</a:t>
            </a:r>
            <a:r>
              <a:rPr lang="en-US" sz="1600" i="1" dirty="0" smtClean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012345678901234567890123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Segmentation fault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37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39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38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39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38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37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  <a:endParaRPr lang="en-US" sz="1800" dirty="0">
                <a:solidFill>
                  <a:srgbClr val="0070C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FF0000"/>
                </a:solidFill>
                <a:latin typeface="Courier New" pitchFamily="49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 smtClean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 smtClean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 smtClean="0"/>
              <a:t>When </a:t>
            </a:r>
            <a:r>
              <a:rPr lang="en-US" sz="2000" dirty="0" smtClean="0">
                <a:latin typeface="Courier New" pitchFamily="49" charset="0"/>
              </a:rPr>
              <a:t>Q</a:t>
            </a:r>
            <a:r>
              <a:rPr lang="en-US" sz="2000" dirty="0" smtClean="0"/>
              <a:t> executes</a:t>
            </a:r>
            <a:r>
              <a:rPr lang="en-US" sz="2000" dirty="0" smtClean="0">
                <a:latin typeface="Courier New" pitchFamily="49" charset="0"/>
              </a:rPr>
              <a:t> ret</a:t>
            </a:r>
            <a:r>
              <a:rPr lang="en-US" sz="2000" dirty="0" smtClean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Q(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P(</a:t>
            </a:r>
            <a:r>
              <a:rPr lang="en-US" sz="1800" dirty="0">
                <a:latin typeface="Courier New" pitchFamily="49" charset="0"/>
              </a:rPr>
              <a:t>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Q(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 smtClean="0">
                <a:latin typeface="Courier New" pitchFamily="49" charset="0"/>
              </a:rPr>
              <a:t>P</a:t>
            </a:r>
            <a:r>
              <a:rPr lang="en-US" sz="1800" b="0" dirty="0" smtClean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 smtClean="0">
                <a:latin typeface="Courier New" pitchFamily="49" charset="0"/>
              </a:rPr>
              <a:t>Q</a:t>
            </a: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S(</a:t>
            </a:r>
            <a:r>
              <a:rPr lang="en-US" sz="1800" dirty="0">
                <a:latin typeface="Courier New" pitchFamily="49" charset="0"/>
              </a:rPr>
              <a:t>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unexpected */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17805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Machine-Level Programming V:</a:t>
            </a:r>
            <a:br>
              <a:rPr lang="en-US" dirty="0" smtClean="0"/>
            </a:br>
            <a:r>
              <a:rPr lang="en-US" dirty="0" smtClean="0"/>
              <a:t>Advanced Topics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9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Lecture, September 26, 2017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678738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Randy Bryant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fb 06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 smtClean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00000000004006fb </a:t>
            </a: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</a:t>
            </a:r>
            <a:r>
              <a:rPr lang="ro-RO" sz="1800" dirty="0" smtClean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4006fb:       </a:t>
            </a: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48 83 ec </a:t>
            </a:r>
            <a:r>
              <a:rPr lang="ro-RO" sz="1800" dirty="0" smtClean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08</a:t>
            </a:r>
            <a:endParaRPr lang="ro-RO" sz="1800" dirty="0">
              <a:solidFill>
                <a:srgbClr val="7030A0"/>
              </a:solidFill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Target  Code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echo() </a:t>
            </a:r>
            <a:r>
              <a:rPr lang="en-US" sz="1800" dirty="0">
                <a:latin typeface="Courier New" pitchFamily="49" charset="0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 smtClean="0">
                <a:latin typeface="Courier New" pitchFamily="49" charset="0"/>
              </a:rPr>
              <a:t>buf</a:t>
            </a:r>
            <a:r>
              <a:rPr lang="en-US" sz="1800" dirty="0" smtClean="0">
                <a:latin typeface="Courier New" pitchFamily="49" charset="0"/>
              </a:rPr>
              <a:t>[4</a:t>
            </a:r>
            <a:r>
              <a:rPr lang="en-US" sz="1800" dirty="0">
                <a:latin typeface="Courier New" pitchFamily="49" charset="0"/>
              </a:rPr>
              <a:t>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fb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exit</a:t>
            </a:r>
            <a:r>
              <a:rPr lang="en-US" sz="1800" dirty="0">
                <a:latin typeface="Courier New" pitchFamily="49" charset="0"/>
              </a:rPr>
              <a:t>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 smtClean="0">
                <a:latin typeface="Calibri" pitchFamily="34" charset="0"/>
              </a:rPr>
              <a:t>24 bytes</a:t>
            </a:r>
            <a:endParaRPr lang="en-US" sz="18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fb 06 40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00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 smtClean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00000000004006fb </a:t>
            </a: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</a:t>
            </a:r>
            <a:r>
              <a:rPr lang="ro-RO" sz="1800" dirty="0" smtClean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4006fb:       </a:t>
            </a: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48 83 ec </a:t>
            </a:r>
            <a:r>
              <a:rPr lang="ro-RO" sz="1800" dirty="0" smtClean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08</a:t>
            </a:r>
            <a:endParaRPr lang="ro-RO" sz="1800" dirty="0">
              <a:solidFill>
                <a:srgbClr val="7030A0"/>
              </a:solidFill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Target  Code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</a:t>
              </a:r>
              <a:r>
                <a:rPr lang="en-US" sz="1800" b="0" dirty="0" smtClean="0">
                  <a:latin typeface="Calibri" pitchFamily="34" charset="0"/>
                  <a:cs typeface="+mn-cs"/>
                </a:rPr>
                <a:t>Address</a:t>
              </a:r>
            </a:p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  <a:cs typeface="+mn-cs"/>
                </a:rPr>
                <a:t>(8 bytes)</a:t>
              </a:r>
              <a:endParaRPr lang="en-US" sz="1800" b="0" dirty="0">
                <a:latin typeface="Calibri" pitchFamily="34" charset="0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solidFill>
                    <a:srgbClr val="0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solidFill>
                    <a:srgbClr val="0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solidFill>
                    <a:srgbClr val="0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solidFill>
                    <a:srgbClr val="00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solidFill>
                    <a:srgbClr val="00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fb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exit</a:t>
            </a:r>
            <a:r>
              <a:rPr lang="en-US" sz="1800" dirty="0">
                <a:latin typeface="Courier New" pitchFamily="49" charset="0"/>
              </a:rPr>
              <a:t>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 smtClean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 smtClean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 smtClean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 smtClean="0"/>
              <a:t>When </a:t>
            </a:r>
            <a:r>
              <a:rPr lang="en-US" sz="2000" dirty="0" smtClean="0">
                <a:latin typeface="Courier New" pitchFamily="49" charset="0"/>
              </a:rPr>
              <a:t>Q</a:t>
            </a:r>
            <a:r>
              <a:rPr lang="en-US" sz="2000" dirty="0" smtClean="0"/>
              <a:t> executes</a:t>
            </a:r>
            <a:r>
              <a:rPr lang="en-US" sz="2000" dirty="0" smtClean="0">
                <a:latin typeface="Courier New" pitchFamily="49" charset="0"/>
              </a:rPr>
              <a:t> ret</a:t>
            </a:r>
            <a:r>
              <a:rPr lang="en-US" sz="2000" dirty="0" smtClean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Q(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P(</a:t>
            </a:r>
            <a:r>
              <a:rPr lang="en-US" sz="1800" dirty="0">
                <a:latin typeface="Courier New" pitchFamily="49" charset="0"/>
              </a:rPr>
              <a:t>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Q(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 smtClean="0">
                <a:latin typeface="Courier New" pitchFamily="49" charset="0"/>
              </a:rPr>
              <a:t>P</a:t>
            </a:r>
            <a:r>
              <a:rPr lang="en-US" sz="1800" b="0" dirty="0" smtClean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 smtClean="0">
                <a:latin typeface="Courier New" pitchFamily="49" charset="0"/>
              </a:rPr>
              <a:t>Q</a:t>
            </a: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 smtClean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Libraries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Q(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  <a:endParaRPr lang="en-US" sz="1800" dirty="0">
              <a:solidFill>
                <a:srgbClr val="0070C0"/>
              </a:solidFill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P(</a:t>
            </a:r>
            <a:r>
              <a:rPr lang="en-US" sz="1800" dirty="0">
                <a:latin typeface="Courier New" pitchFamily="49" charset="0"/>
              </a:rPr>
              <a:t>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Q(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 smtClean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 smtClean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  <a:endParaRPr lang="en-US" sz="1800" dirty="0">
                <a:solidFill>
                  <a:srgbClr val="C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  <a:endParaRPr lang="en-US" sz="1800" dirty="0">
                <a:solidFill>
                  <a:srgbClr val="C00000"/>
                </a:solidFill>
                <a:latin typeface="Calibri" pitchFamily="34" charset="0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  <a:endParaRPr lang="en-US" sz="1800" dirty="0">
                <a:solidFill>
                  <a:srgbClr val="C00000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latin typeface="Calibri" pitchFamily="34" charset="0"/>
                </a:rPr>
                <a:t>rip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  <a:endParaRPr lang="en-US" sz="18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  <a:endParaRPr lang="en-US" sz="18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  <a:endParaRPr lang="en-US" sz="18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 smtClean="0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 smtClean="0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latin typeface="Calibri" pitchFamily="34" charset="0"/>
                </a:rPr>
                <a:t>rip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 smtClean="0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To Do About Buffer Overflow </a:t>
            </a:r>
            <a:r>
              <a:rPr lang="en-US" sz="3200" dirty="0"/>
              <a:t>A</a:t>
            </a:r>
            <a:r>
              <a:rPr lang="en-US" sz="3200" dirty="0" smtClean="0"/>
              <a:t>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 smtClean="0"/>
              <a:t>Avoid overflow vulnerabilities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Employ system-level protections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compiler use “stack canaries”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 smtClean="0">
                <a:latin typeface="Courier New" pitchFamily="49" charset="0"/>
              </a:rPr>
              <a:t>gets</a:t>
            </a:r>
            <a:r>
              <a:rPr lang="en-US" dirty="0" smtClean="0"/>
              <a:t> instead of </a:t>
            </a:r>
            <a:r>
              <a:rPr lang="en-US" b="1" dirty="0" smtClean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 smtClean="0"/>
              <a:t> instead of </a:t>
            </a:r>
            <a:r>
              <a:rPr lang="en-US" b="1" dirty="0" err="1" smtClean="0">
                <a:latin typeface="Courier New" pitchFamily="49" charset="0"/>
              </a:rPr>
              <a:t>strcpy</a:t>
            </a:r>
            <a:endParaRPr lang="en-US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Don’t use </a:t>
            </a:r>
            <a:r>
              <a:rPr lang="en-US" b="1" dirty="0" err="1" smtClean="0">
                <a:latin typeface="Courier New" pitchFamily="49" charset="0"/>
              </a:rPr>
              <a:t>scanf</a:t>
            </a:r>
            <a:r>
              <a:rPr lang="en-US" dirty="0" smtClean="0"/>
              <a:t> with </a:t>
            </a:r>
            <a:r>
              <a:rPr lang="en-US" b="1" dirty="0" smtClean="0">
                <a:latin typeface="Courier New" pitchFamily="49" charset="0"/>
              </a:rPr>
              <a:t>%s</a:t>
            </a:r>
            <a:r>
              <a:rPr lang="en-US" dirty="0" smtClean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 smtClean="0"/>
              <a:t>Use </a:t>
            </a:r>
            <a:r>
              <a:rPr lang="en-US" b="1" dirty="0" err="1" smtClean="0">
                <a:latin typeface="Courier New" pitchFamily="49" charset="0"/>
              </a:rPr>
              <a:t>fgets</a:t>
            </a:r>
            <a:r>
              <a:rPr lang="en-US" dirty="0" smtClean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 smtClean="0"/>
              <a:t>Or use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</a:rPr>
              <a:t>s</a:t>
            </a:r>
            <a:r>
              <a:rPr lang="en-US" b="1" dirty="0" smtClean="0"/>
              <a:t>  </a:t>
            </a:r>
            <a:r>
              <a:rPr lang="en-US" dirty="0" smtClean="0"/>
              <a:t>where </a:t>
            </a:r>
            <a:r>
              <a:rPr lang="en-US" b="1" dirty="0" smtClean="0">
                <a:latin typeface="Courier New" pitchFamily="49" charset="0"/>
              </a:rPr>
              <a:t>n</a:t>
            </a:r>
            <a:r>
              <a:rPr lang="en-US" dirty="0" smtClean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);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/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 smtClean="0"/>
              <a:t>Randomized stack offsets</a:t>
            </a:r>
          </a:p>
          <a:p>
            <a:pPr lvl="1" eaLnBrk="1" hangingPunct="1"/>
            <a:r>
              <a:rPr lang="en-US" dirty="0" smtClean="0"/>
              <a:t>At start of program, allocate random amount of space on stack</a:t>
            </a:r>
          </a:p>
          <a:p>
            <a:pPr lvl="1" eaLnBrk="1" hangingPunct="1"/>
            <a:r>
              <a:rPr lang="en-US" dirty="0" smtClean="0"/>
              <a:t>Shifts stack addresses for entire program</a:t>
            </a:r>
          </a:p>
          <a:p>
            <a:pPr lvl="1" eaLnBrk="1" hangingPunct="1"/>
            <a:r>
              <a:rPr lang="en-US" dirty="0" smtClean="0"/>
              <a:t>Makes it difficult for hacker to predict beginning of inserted code</a:t>
            </a:r>
          </a:p>
          <a:p>
            <a:pPr lvl="1" eaLnBrk="1" hangingPunct="1"/>
            <a:r>
              <a:rPr lang="en-US" dirty="0" smtClean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 smtClean="0"/>
              <a:t>Stack repositioned each time program executes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0462"/>
              </p:ext>
            </p:extLst>
          </p:nvPr>
        </p:nvGraphicFramePr>
        <p:xfrm>
          <a:off x="381000" y="49022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49022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alibri Bold" charset="0"/>
                <a:cs typeface="Courier New"/>
                <a:sym typeface="Calibri Bold" charset="0"/>
              </a:endParaRP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 smtClean="0">
                  <a:latin typeface="Calibri" pitchFamily="34" charset="0"/>
                  <a:cs typeface="+mn-cs"/>
                </a:rPr>
                <a:t>B?</a:t>
              </a: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 smtClean="0">
                  <a:latin typeface="Calibri" pitchFamily="34" charset="0"/>
                </a:rPr>
                <a:t>B?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 smtClean="0"/>
              <a:t>Nonexecutable</a:t>
            </a:r>
            <a:r>
              <a:rPr lang="en-US" dirty="0" smtClean="0"/>
              <a:t> code segments</a:t>
            </a:r>
          </a:p>
          <a:p>
            <a:pPr lvl="1" eaLnBrk="1" hangingPunct="1"/>
            <a:r>
              <a:rPr lang="en-US" dirty="0" smtClean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 smtClean="0"/>
              <a:t>Can execute anything readable</a:t>
            </a:r>
          </a:p>
          <a:p>
            <a:pPr lvl="1" eaLnBrk="1" hangingPunct="1"/>
            <a:r>
              <a:rPr lang="en-US" dirty="0"/>
              <a:t>x</a:t>
            </a:r>
            <a:r>
              <a:rPr lang="en-US" dirty="0" smtClean="0"/>
              <a:t>86-64 added  explicit “execute” permission</a:t>
            </a:r>
          </a:p>
          <a:p>
            <a:pPr lvl="1" eaLnBrk="1" hangingPunct="1"/>
            <a:r>
              <a:rPr lang="en-US" dirty="0" smtClean="0"/>
              <a:t>Stack marked as non-executable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latin typeface="Courier New" pitchFamily="49" charset="0"/>
                </a:rPr>
                <a:t>P</a:t>
              </a:r>
              <a:r>
                <a:rPr lang="en-US" sz="1800" b="0" dirty="0" smtClean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smtClean="0">
                  <a:latin typeface="Courier New" pitchFamily="49" charset="0"/>
                </a:rPr>
                <a:t>Q</a:t>
              </a:r>
              <a:r>
                <a:rPr lang="en-US" sz="1800" b="0" dirty="0" smtClean="0">
                  <a:latin typeface="Calibri" pitchFamily="34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 smtClean="0"/>
              <a:t>Idea</a:t>
            </a:r>
          </a:p>
          <a:p>
            <a:pPr lvl="1" eaLnBrk="1" hangingPunct="1"/>
            <a:r>
              <a:rPr lang="en-US" dirty="0" smtClean="0"/>
              <a:t>Place special value (“canary”) on stack just beyond buffer</a:t>
            </a:r>
          </a:p>
          <a:p>
            <a:pPr lvl="1" eaLnBrk="1" hangingPunct="1"/>
            <a:r>
              <a:rPr lang="en-US" dirty="0" smtClean="0"/>
              <a:t>Check for corruption before exiting function</a:t>
            </a:r>
          </a:p>
          <a:p>
            <a:pPr eaLnBrk="1" hangingPunct="1"/>
            <a:r>
              <a:rPr lang="en-US" dirty="0" smtClean="0"/>
              <a:t>GCC Implementation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 smtClean="0"/>
              <a:t>Now the default (disabled earlier)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 smtClean="0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string:</a:t>
            </a:r>
            <a:r>
              <a:rPr lang="en-US" sz="1600" i="1" dirty="0" smtClean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&gt;./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string:</a:t>
            </a:r>
            <a:r>
              <a:rPr lang="en-US" sz="1600" i="1" dirty="0" smtClean="0">
                <a:latin typeface="Courier New" pitchFamily="49" charset="0"/>
                <a:ea typeface="MS Mincho" pitchFamily="49" charset="-128"/>
                <a:cs typeface="+mn-cs"/>
              </a:rPr>
              <a:t>01234567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 40072f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sub  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  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%fs:0x28,%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endParaRPr lang="sk-SK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  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xor  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mov  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callq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mov  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callq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  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xor  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  400761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je   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</a:t>
            </a:r>
            <a:r>
              <a:rPr lang="sk-SK" sz="1800" dirty="0" smtClean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callq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add    </a:t>
            </a: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</a:t>
            </a:r>
            <a:r>
              <a:rPr lang="sk-SK" sz="1800" dirty="0" smtClean="0">
                <a:latin typeface="Courier New" pitchFamily="49" charset="0"/>
                <a:ea typeface="MS Mincho" pitchFamily="49" charset="-128"/>
                <a:cs typeface="+mn-cs"/>
              </a:rPr>
              <a:t>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 Layout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%fs:40, %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 # Erase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	.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 smtClean="0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7312" y="504468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 %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   # Retrieve from stack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%fs:40, %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    # Compare to canary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L6               # If same, OK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__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 smtClean="0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33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32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31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After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36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35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latin typeface="Courier New" pitchFamily="49" charset="0"/>
                  <a:cs typeface="+mn-cs"/>
                </a:rPr>
                <a:t>34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Input: </a:t>
            </a:r>
            <a:r>
              <a:rPr lang="en-US" sz="1800" i="1" dirty="0" smtClean="0">
                <a:latin typeface="Calibri" pitchFamily="34" charset="0"/>
              </a:rPr>
              <a:t>0123456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(for hackers)</a:t>
            </a:r>
          </a:p>
          <a:p>
            <a:pPr lvl="1"/>
            <a:r>
              <a:rPr lang="en-US" dirty="0" smtClean="0"/>
              <a:t>Stack randomization makes it hard to predict buffer location</a:t>
            </a:r>
          </a:p>
          <a:p>
            <a:pPr lvl="1"/>
            <a:r>
              <a:rPr lang="en-US" dirty="0" smtClean="0"/>
              <a:t>Marking stack </a:t>
            </a:r>
            <a:r>
              <a:rPr lang="en-US" dirty="0" err="1" smtClean="0"/>
              <a:t>nonexecutable</a:t>
            </a:r>
            <a:r>
              <a:rPr lang="en-US" dirty="0" smtClean="0"/>
              <a:t> makes it hard to insert binary code</a:t>
            </a:r>
          </a:p>
          <a:p>
            <a:r>
              <a:rPr lang="en-US" dirty="0" smtClean="0"/>
              <a:t>Alternative Strategy</a:t>
            </a:r>
          </a:p>
          <a:p>
            <a:pPr lvl="1"/>
            <a:r>
              <a:rPr lang="en-US" dirty="0" smtClean="0"/>
              <a:t>Use existing code</a:t>
            </a:r>
          </a:p>
          <a:p>
            <a:pPr lvl="2"/>
            <a:r>
              <a:rPr lang="en-US" dirty="0" smtClean="0"/>
              <a:t>E.g., library code from </a:t>
            </a:r>
            <a:r>
              <a:rPr lang="en-US" dirty="0" err="1" smtClean="0"/>
              <a:t>stdlib</a:t>
            </a:r>
            <a:endParaRPr lang="en-US" dirty="0" smtClean="0"/>
          </a:p>
          <a:p>
            <a:pPr lvl="1"/>
            <a:r>
              <a:rPr lang="en-US" dirty="0" smtClean="0"/>
              <a:t>String together fragments to achieve overall desired outcome</a:t>
            </a:r>
          </a:p>
          <a:p>
            <a:pPr lvl="1"/>
            <a:r>
              <a:rPr lang="en-US" i="1" dirty="0" smtClean="0"/>
              <a:t>Does not overcome stack canaries</a:t>
            </a:r>
          </a:p>
          <a:p>
            <a:r>
              <a:rPr lang="en-US" dirty="0" smtClean="0"/>
              <a:t>Construct program from </a:t>
            </a:r>
            <a:r>
              <a:rPr lang="en-US" i="1" dirty="0" smtClean="0"/>
              <a:t>gadgets</a:t>
            </a:r>
            <a:endParaRPr lang="en-US" dirty="0" smtClean="0"/>
          </a:p>
          <a:p>
            <a:pPr lvl="1"/>
            <a:r>
              <a:rPr lang="en-US" dirty="0" smtClean="0"/>
              <a:t>Sequence of instructions ending in </a:t>
            </a:r>
            <a:r>
              <a:rPr lang="en-US" b="1" dirty="0" smtClean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ncoded by single byte </a:t>
            </a:r>
            <a:r>
              <a:rPr lang="en-US" b="1" dirty="0" smtClean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Code is executable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Example #1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 smtClean="0"/>
              <a:t>Use tail end of existing functions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 smtClean="0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 smtClean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(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long a, long b, long c) {        </a:t>
            </a: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                                                    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   return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}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:</a:t>
              </a:r>
              <a:endParaRPr lang="ro-RO" sz="1600" dirty="0">
                <a:latin typeface="Courier New" pitchFamily="49" charset="0"/>
                <a:ea typeface="MS Mincho" pitchFamily="49" charset="-128"/>
              </a:endParaRP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:  48 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0f af fe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imul %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rsi,%rdi                                         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4004d4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: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48 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8d 04 17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lea (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%rdi,%rdx,1),%rax                                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4004d8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: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Calibri" pitchFamily="34" charset="0"/>
                </a:rPr>
                <a:t>rax</a:t>
              </a:r>
              <a:r>
                <a:rPr lang="en-US" sz="1800" dirty="0" smtClean="0">
                  <a:latin typeface="Calibri" pitchFamily="34" charset="0"/>
                </a:rPr>
                <a:t> </a:t>
              </a:r>
              <a:r>
                <a:rPr lang="en-US" sz="1800" dirty="0" smtClean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 smtClean="0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 smtClean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 smtClean="0">
                  <a:latin typeface="Calibri" pitchFamily="34" charset="0"/>
                  <a:sym typeface="Wingdings"/>
                </a:rPr>
                <a:t>rdx</a:t>
              </a:r>
              <a:endParaRPr lang="en-US" sz="1800" dirty="0" smtClean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Gadget address = </a:t>
            </a:r>
            <a:r>
              <a:rPr lang="en-US" sz="1800" dirty="0" smtClean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Example #2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 smtClean="0"/>
              <a:t>Repurpose byte codes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}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 smtClean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</a:t>
            </a:r>
            <a:r>
              <a:rPr lang="da-DK" sz="1600" dirty="0" smtClean="0">
                <a:latin typeface="Courier New" pitchFamily="49" charset="0"/>
                <a:ea typeface="MS Mincho" pitchFamily="49" charset="-128"/>
              </a:rPr>
              <a:t>:  c7 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07 d4 48 89 </a:t>
            </a:r>
            <a:r>
              <a:rPr lang="da-DK" sz="1600" dirty="0" smtClean="0">
                <a:latin typeface="Courier New" pitchFamily="49" charset="0"/>
                <a:ea typeface="MS Mincho" pitchFamily="49" charset="-128"/>
              </a:rPr>
              <a:t>c7  </a:t>
            </a:r>
            <a:r>
              <a:rPr lang="da-DK" sz="1600" dirty="0" err="1" smtClean="0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 smtClean="0">
                <a:latin typeface="Courier New" pitchFamily="49" charset="0"/>
                <a:ea typeface="MS Mincho" pitchFamily="49" charset="-128"/>
              </a:rPr>
              <a:t>  $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</a:t>
            </a:r>
            <a:r>
              <a:rPr lang="da-DK" sz="1600" dirty="0" smtClean="0">
                <a:latin typeface="Courier New" pitchFamily="49" charset="0"/>
                <a:ea typeface="MS Mincho" pitchFamily="49" charset="-128"/>
              </a:rPr>
              <a:t>:  c3                 </a:t>
            </a:r>
            <a:r>
              <a:rPr lang="da-DK" sz="1600" dirty="0" err="1" smtClean="0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alibri" pitchFamily="34" charset="0"/>
              </a:rPr>
              <a:t>rdi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sym typeface="Wingdings"/>
              </a:rPr>
              <a:t> </a:t>
            </a:r>
            <a:r>
              <a:rPr lang="en-US" sz="1800" dirty="0" err="1" smtClean="0">
                <a:latin typeface="Calibri" pitchFamily="34" charset="0"/>
                <a:sym typeface="Wingdings"/>
              </a:rPr>
              <a:t>rax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Gadget address = </a:t>
            </a:r>
            <a:r>
              <a:rPr lang="en-US" sz="1800" dirty="0" smtClean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Encodes </a:t>
            </a:r>
            <a:r>
              <a:rPr lang="en-US" sz="1800" dirty="0" err="1" smtClean="0">
                <a:latin typeface="Courier New"/>
                <a:cs typeface="Courier New"/>
              </a:rPr>
              <a:t>movq</a:t>
            </a:r>
            <a:r>
              <a:rPr lang="en-US" sz="1800" dirty="0" smtClean="0">
                <a:latin typeface="Courier New"/>
                <a:cs typeface="Courier New"/>
              </a:rPr>
              <a:t> %</a:t>
            </a:r>
            <a:r>
              <a:rPr lang="en-US" sz="1800" dirty="0" err="1" smtClean="0">
                <a:latin typeface="Courier New"/>
                <a:cs typeface="Courier New"/>
              </a:rPr>
              <a:t>rax</a:t>
            </a:r>
            <a:r>
              <a:rPr lang="en-US" sz="1800" dirty="0" smtClean="0">
                <a:latin typeface="Courier New"/>
                <a:cs typeface="Courier New"/>
              </a:rPr>
              <a:t>, %</a:t>
            </a:r>
            <a:r>
              <a:rPr lang="en-US" sz="1800" dirty="0" err="1" smtClean="0">
                <a:latin typeface="Courier New"/>
                <a:cs typeface="Courier New"/>
              </a:rPr>
              <a:t>rdi</a:t>
            </a:r>
            <a:endParaRPr lang="en-US" sz="18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 smtClean="0"/>
              <a:t>Trigger with </a:t>
            </a:r>
            <a:r>
              <a:rPr lang="en-US" dirty="0" smtClean="0">
                <a:latin typeface="Courier New"/>
                <a:cs typeface="Courier New"/>
              </a:rPr>
              <a:t>ret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/>
              <a:t>Will start executing Gadget 1</a:t>
            </a:r>
          </a:p>
          <a:p>
            <a:r>
              <a:rPr lang="en-US" dirty="0" smtClean="0"/>
              <a:t>Final </a:t>
            </a:r>
            <a:r>
              <a:rPr lang="en-US" dirty="0" smtClean="0">
                <a:latin typeface="Courier New"/>
                <a:cs typeface="Courier New"/>
              </a:rPr>
              <a:t>ret</a:t>
            </a:r>
            <a:r>
              <a:rPr lang="en-US" dirty="0" smtClean="0"/>
              <a:t> in each gadget will start next one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</a:t>
              </a:r>
              <a:r>
                <a:rPr lang="en-US" sz="12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3</a:t>
              </a:r>
              <a:endParaRPr lang="en-US" sz="1200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</a:t>
              </a:r>
              <a:r>
                <a:rPr lang="en-US" sz="12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3</a:t>
              </a:r>
              <a:endParaRPr lang="en-US" sz="1200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</a:t>
              </a:r>
              <a:r>
                <a:rPr lang="en-US" sz="12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3</a:t>
              </a:r>
              <a:endParaRPr lang="en-US" sz="1200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Stack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Crafting an ROB Attack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smtClean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</a:t>
            </a:r>
            <a:r>
              <a:rPr lang="en-US" sz="1800" b="0" dirty="0" smtClean="0">
                <a:latin typeface="Calibri" pitchFamily="34" charset="0"/>
                <a:cs typeface="+mn-cs"/>
              </a:rPr>
              <a:t>Address</a:t>
            </a:r>
          </a:p>
          <a:p>
            <a:pPr algn="ctr">
              <a:defRPr/>
            </a:pPr>
            <a:r>
              <a:rPr lang="en-US" sz="1800" b="0" dirty="0" smtClean="0">
                <a:latin typeface="Calibri" pitchFamily="34" charset="0"/>
                <a:cs typeface="+mn-cs"/>
              </a:rPr>
              <a:t>(8 bytes)</a:t>
            </a:r>
            <a:endParaRPr lang="en-US" sz="1800" b="0" dirty="0">
              <a:latin typeface="Calibri" pitchFamily="34" charset="0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  <a:endParaRPr lang="en-US" sz="1800" dirty="0">
                <a:solidFill>
                  <a:srgbClr val="00B05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 smtClean="0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996213" y="130706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Gadget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</a:t>
              </a:r>
              <a:r>
                <a:rPr lang="en-US" sz="1800" b="0" dirty="0" smtClean="0">
                  <a:latin typeface="Calibri" pitchFamily="34" charset="0"/>
                  <a:cs typeface="+mn-cs"/>
                </a:rPr>
                <a:t>Address</a:t>
              </a:r>
            </a:p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  <a:cs typeface="+mn-cs"/>
                </a:rPr>
                <a:t>(8 bytes)</a:t>
              </a:r>
              <a:endParaRPr lang="en-US" sz="1800" b="0" dirty="0">
                <a:latin typeface="Calibri" pitchFamily="34" charset="0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40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04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d4</a:t>
                </a:r>
                <a:endPara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937987" y="2779023"/>
            <a:ext cx="4013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Attack: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echo() </a:t>
            </a:r>
            <a:r>
              <a:rPr lang="en-US" sz="1800" dirty="0" smtClean="0">
                <a:latin typeface="Calibri" pitchFamily="34" charset="0"/>
              </a:rPr>
              <a:t>returns </a:t>
            </a:r>
            <a:r>
              <a:rPr lang="en-US" sz="1800" dirty="0" err="1">
                <a:latin typeface="Calibri" pitchFamily="34" charset="0"/>
                <a:sym typeface="Wingdings"/>
              </a:rPr>
              <a:t>rdi</a:t>
            </a:r>
            <a:r>
              <a:rPr lang="en-US" sz="1800" dirty="0">
                <a:latin typeface="Calibri" pitchFamily="34" charset="0"/>
                <a:sym typeface="Wingdings"/>
              </a:rPr>
              <a:t> + </a:t>
            </a:r>
            <a:r>
              <a:rPr lang="en-US" sz="1800" dirty="0" err="1" smtClean="0">
                <a:latin typeface="Calibri" pitchFamily="34" charset="0"/>
                <a:sym typeface="Wingdings"/>
              </a:rPr>
              <a:t>rdx</a:t>
            </a:r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048000" y="1282942"/>
            <a:ext cx="5943600" cy="1451978"/>
            <a:chOff x="1600200" y="2823075"/>
            <a:chExt cx="5943600" cy="1451978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:</a:t>
              </a:r>
              <a:endParaRPr lang="ro-RO" sz="1600" dirty="0">
                <a:latin typeface="Courier New" pitchFamily="49" charset="0"/>
                <a:ea typeface="MS Mincho" pitchFamily="49" charset="-128"/>
              </a:endParaRP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:  48 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0f af fe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imul %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rsi,%rdi                                         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</a:t>
              </a:r>
              <a:r>
                <a:rPr lang="ro-RO" sz="1600" dirty="0" smtClean="0">
                  <a:solidFill>
                    <a:srgbClr val="C00000"/>
                  </a:solidFill>
                  <a:latin typeface="Courier New" pitchFamily="49" charset="0"/>
                  <a:ea typeface="MS Mincho" pitchFamily="49" charset="-128"/>
                </a:rPr>
                <a:t>4004d4</a:t>
              </a:r>
              <a:r>
                <a:rPr lang="ro-RO" sz="1600" dirty="0">
                  <a:solidFill>
                    <a:srgbClr val="C00000"/>
                  </a:solidFill>
                  <a:latin typeface="Courier New" pitchFamily="49" charset="0"/>
                  <a:ea typeface="MS Mincho" pitchFamily="49" charset="-128"/>
                </a:rPr>
                <a:t>: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48 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8d 04 17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lea (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%rdi,%rdx,1),%rax                                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 4004d8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:  </a:t>
              </a:r>
              <a:r>
                <a:rPr lang="ro-RO" sz="1600" dirty="0" smtClean="0">
                  <a:latin typeface="Courier New" pitchFamily="49" charset="0"/>
                  <a:ea typeface="MS Mincho" pitchFamily="49" charset="-128"/>
                </a:rPr>
                <a:t>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107" name="Straight Arrow Connector 106"/>
            <p:cNvCxnSpPr>
              <a:stCxn id="108" idx="1"/>
            </p:cNvCxnSpPr>
            <p:nvPr/>
          </p:nvCxnSpPr>
          <p:spPr bwMode="auto">
            <a:xfrm flipH="1">
              <a:off x="4495800" y="3007741"/>
              <a:ext cx="561248" cy="736064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5057048" y="282307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Calibri" pitchFamily="34" charset="0"/>
                </a:rPr>
                <a:t>rax</a:t>
              </a:r>
              <a:r>
                <a:rPr lang="en-US" sz="1800" dirty="0" smtClean="0">
                  <a:latin typeface="Calibri" pitchFamily="34" charset="0"/>
                </a:rPr>
                <a:t> </a:t>
              </a:r>
              <a:r>
                <a:rPr lang="en-US" sz="1800" dirty="0" smtClean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 smtClean="0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 smtClean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 smtClean="0">
                  <a:latin typeface="Calibri" pitchFamily="34" charset="0"/>
                  <a:sym typeface="Wingdings"/>
                </a:rPr>
                <a:t>rdx</a:t>
              </a:r>
              <a:endParaRPr lang="en-US" sz="1800" dirty="0" smtClean="0">
                <a:latin typeface="Calibri" pitchFamily="34" charset="0"/>
              </a:endParaRPr>
            </a:p>
          </p:txBody>
        </p:sp>
      </p:grp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3050331" y="3303443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echo() </a:t>
            </a:r>
            <a:r>
              <a:rPr lang="en-US" sz="1800" dirty="0">
                <a:latin typeface="Courier New" pitchFamily="49" charset="0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 smtClean="0">
                <a:latin typeface="Courier New" pitchFamily="49" charset="0"/>
              </a:rPr>
              <a:t>buf</a:t>
            </a:r>
            <a:r>
              <a:rPr lang="en-US" sz="1800" dirty="0" smtClean="0">
                <a:latin typeface="Courier New" pitchFamily="49" charset="0"/>
              </a:rPr>
              <a:t>[4</a:t>
            </a:r>
            <a:r>
              <a:rPr lang="en-US" sz="1800" dirty="0">
                <a:latin typeface="Courier New" pitchFamily="49" charset="0"/>
              </a:rPr>
              <a:t>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2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f6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 smtClean="0">
                <a:latin typeface="Calibri" pitchFamily="34" charset="0"/>
              </a:rPr>
              <a:t>Multiple gadgets will corrupt stack upwards</a:t>
            </a:r>
            <a:endParaRPr lang="en-US" sz="18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0" grpId="0"/>
      <p:bldP spid="92" grpId="0"/>
      <p:bldP spid="95" grpId="0"/>
      <p:bldP spid="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 smtClean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 smtClean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Runtime stack (8MB limit)</a:t>
            </a:r>
          </a:p>
          <a:p>
            <a:pPr lvl="1"/>
            <a:r>
              <a:rPr lang="en-US" dirty="0" smtClean="0"/>
              <a:t>E. </a:t>
            </a:r>
            <a:r>
              <a:rPr lang="en-US" dirty="0" err="1" smtClean="0"/>
              <a:t>g</a:t>
            </a:r>
            <a:r>
              <a:rPr lang="en-US" dirty="0" smtClean="0"/>
              <a:t>., local variables</a:t>
            </a:r>
          </a:p>
          <a:p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Dynamically allocated as needed</a:t>
            </a:r>
          </a:p>
          <a:p>
            <a:pPr lvl="1"/>
            <a:r>
              <a:rPr lang="en-US" dirty="0" smtClean="0"/>
              <a:t>When call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Statically allocated data</a:t>
            </a:r>
          </a:p>
          <a:p>
            <a:pPr lvl="1"/>
            <a:r>
              <a:rPr lang="en-US" dirty="0" smtClean="0"/>
              <a:t>E.g., global </a:t>
            </a:r>
            <a:r>
              <a:rPr lang="en-US" dirty="0" err="1" smtClean="0"/>
              <a:t>vars</a:t>
            </a:r>
            <a:r>
              <a:rPr lang="en-US" dirty="0" smtClean="0"/>
              <a:t>, </a:t>
            </a:r>
            <a:r>
              <a:rPr lang="en-US" sz="1800" b="1" dirty="0" smtClean="0">
                <a:latin typeface="Courier New"/>
                <a:cs typeface="Courier New"/>
              </a:rPr>
              <a:t>static</a:t>
            </a:r>
            <a:r>
              <a:rPr lang="en-US" dirty="0" smtClean="0"/>
              <a:t> </a:t>
            </a:r>
            <a:r>
              <a:rPr lang="en-US" dirty="0" err="1" smtClean="0"/>
              <a:t>vars</a:t>
            </a:r>
            <a:r>
              <a:rPr lang="en-US" dirty="0" smtClean="0"/>
              <a:t>, string constants</a:t>
            </a:r>
          </a:p>
          <a:p>
            <a:r>
              <a:rPr lang="en-US" dirty="0" smtClean="0"/>
              <a:t>Text  / Shared Libraries</a:t>
            </a:r>
          </a:p>
          <a:p>
            <a:pPr lvl="1"/>
            <a:r>
              <a:rPr lang="en-US" dirty="0" smtClean="0"/>
              <a:t>Executable machine instructions</a:t>
            </a:r>
          </a:p>
          <a:p>
            <a:pPr lvl="1"/>
            <a:r>
              <a:rPr lang="en-US" dirty="0" smtClean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 smtClean="0">
                <a:latin typeface="Calibri" pitchFamily="34" charset="0"/>
              </a:rPr>
              <a:t>Hex Address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smtClean="0">
                <a:latin typeface="Courier New" pitchFamily="49" charset="0"/>
              </a:rPr>
              <a:t>00007FFFFFFFFFFF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smtClean="0">
                <a:latin typeface="Courier New" pitchFamily="49" charset="0"/>
              </a:rPr>
              <a:t>000000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smtClean="0">
                <a:latin typeface="Courier New" pitchFamily="49" charset="0"/>
              </a:rPr>
              <a:t>400000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Libraries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smtClean="0">
                <a:latin typeface="Courier New" pitchFamily="49" charset="0"/>
              </a:rPr>
              <a:t>00007FFFF0000000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</a:t>
            </a:r>
            <a:r>
              <a:rPr lang="en-US" sz="2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 smtClean="0"/>
              <a:t>Which byte </a:t>
            </a:r>
            <a:r>
              <a:rPr lang="en-US" dirty="0"/>
              <a:t>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 smtClean="0"/>
              <a:t>Sparc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C00000"/>
                </a:solidFill>
              </a:rPr>
              <a:t>Internet</a:t>
            </a:r>
            <a:endParaRPr lang="en-US" i="1" dirty="0">
              <a:solidFill>
                <a:srgbClr val="C00000"/>
              </a:solidFill>
            </a:endParaRP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</a:t>
            </a:r>
            <a:r>
              <a:rPr lang="en-US" dirty="0" smtClean="0"/>
              <a:t>x86, ARM Android and IOS</a:t>
            </a:r>
          </a:p>
          <a:p>
            <a:r>
              <a:rPr lang="en-US" dirty="0" smtClean="0"/>
              <a:t>Bi </a:t>
            </a:r>
            <a:r>
              <a:rPr lang="en-US" dirty="0" err="1" smtClean="0"/>
              <a:t>Endian</a:t>
            </a:r>
            <a:endParaRPr lang="en-US" dirty="0" smtClean="0"/>
          </a:p>
          <a:p>
            <a:pPr lvl="1"/>
            <a:r>
              <a:rPr lang="en-US" dirty="0" smtClean="0"/>
              <a:t>Can be configured either way</a:t>
            </a:r>
          </a:p>
          <a:p>
            <a:pPr lvl="1"/>
            <a:r>
              <a:rPr lang="en-US" dirty="0" smtClean="0"/>
              <a:t>ARM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Summary of Compound Types in C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</a:t>
            </a:r>
            <a:r>
              <a:rPr lang="en-US" dirty="0" smtClean="0"/>
              <a:t>requirement</a:t>
            </a:r>
          </a:p>
          <a:p>
            <a:pPr marL="552450" lvl="1"/>
            <a:r>
              <a:rPr lang="en-US" dirty="0" smtClean="0"/>
              <a:t>Pointer </a:t>
            </a:r>
            <a:r>
              <a:rPr lang="en-US" dirty="0"/>
              <a:t>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 Layout</a:t>
            </a:r>
          </a:p>
          <a:p>
            <a:pPr>
              <a:defRPr/>
            </a:pPr>
            <a:r>
              <a:rPr lang="en-US" dirty="0" smtClean="0"/>
              <a:t>Buffer Overflow</a:t>
            </a:r>
          </a:p>
          <a:p>
            <a:pPr lvl="1">
              <a:defRPr/>
            </a:pPr>
            <a:r>
              <a:rPr lang="en-US" dirty="0" smtClean="0"/>
              <a:t>Vulnerability</a:t>
            </a:r>
          </a:p>
          <a:p>
            <a:pPr lvl="1">
              <a:defRPr/>
            </a:pPr>
            <a:r>
              <a:rPr lang="en-US" dirty="0" smtClean="0"/>
              <a:t>Protection</a:t>
            </a:r>
          </a:p>
          <a:p>
            <a:pPr lvl="1">
              <a:defRPr/>
            </a:pPr>
            <a:r>
              <a:rPr lang="en-US" dirty="0" smtClean="0"/>
              <a:t>Code Injection Attack</a:t>
            </a:r>
          </a:p>
          <a:p>
            <a:pPr lvl="1">
              <a:defRPr/>
            </a:pPr>
            <a:r>
              <a:rPr lang="en-US" dirty="0" smtClean="0"/>
              <a:t>Return Oriented Programming</a:t>
            </a:r>
          </a:p>
          <a:p>
            <a:pPr>
              <a:defRPr/>
            </a:pPr>
            <a:r>
              <a:rPr lang="en-US" dirty="0" smtClean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 smtClean="0"/>
              <a:t>Distressingly common in real programs</a:t>
            </a:r>
          </a:p>
          <a:p>
            <a:pPr lvl="1" eaLnBrk="1" hangingPunct="1"/>
            <a:r>
              <a:rPr lang="en-US" dirty="0" smtClean="0"/>
              <a:t>Programmers keep making the same mistakes </a:t>
            </a:r>
            <a:r>
              <a:rPr lang="en-US" dirty="0" smtClean="0">
                <a:sym typeface="Wingdings"/>
              </a:rPr>
              <a:t></a:t>
            </a:r>
          </a:p>
          <a:p>
            <a:pPr lvl="1" eaLnBrk="1" hangingPunct="1"/>
            <a:r>
              <a:rPr lang="en-US" dirty="0" smtClean="0">
                <a:sym typeface="Wingdings"/>
              </a:rPr>
              <a:t>Recent measures make these attacks much more difficult</a:t>
            </a:r>
            <a:endParaRPr lang="en-US" dirty="0" smtClean="0"/>
          </a:p>
          <a:p>
            <a:pPr eaLnBrk="1" hangingPunct="1"/>
            <a:r>
              <a:rPr lang="en-US" dirty="0" smtClean="0"/>
              <a:t>Examples across the decades</a:t>
            </a:r>
          </a:p>
          <a:p>
            <a:pPr lvl="1" eaLnBrk="1" hangingPunct="1"/>
            <a:r>
              <a:rPr lang="en-US" dirty="0" smtClean="0"/>
              <a:t>Original “Internet worm” (1988)</a:t>
            </a:r>
          </a:p>
          <a:p>
            <a:pPr lvl="1" eaLnBrk="1" hangingPunct="1"/>
            <a:r>
              <a:rPr lang="en-US" dirty="0" smtClean="0"/>
              <a:t>“IM wars” (1999)</a:t>
            </a:r>
          </a:p>
          <a:p>
            <a:pPr lvl="1" eaLnBrk="1" hangingPunct="1"/>
            <a:r>
              <a:rPr lang="en-US" dirty="0" smtClean="0"/>
              <a:t>Twilight hack on Wii (2000s)</a:t>
            </a:r>
          </a:p>
          <a:p>
            <a:pPr lvl="1" eaLnBrk="1" hangingPunct="1"/>
            <a:r>
              <a:rPr lang="en-US" dirty="0" smtClean="0"/>
              <a:t>… and many, many more</a:t>
            </a:r>
          </a:p>
          <a:p>
            <a:pPr eaLnBrk="1" hangingPunct="1"/>
            <a:r>
              <a:rPr lang="en-US" dirty="0" smtClean="0"/>
              <a:t>You will learn some of the tricks in </a:t>
            </a:r>
            <a:r>
              <a:rPr lang="en-US" dirty="0" err="1" smtClean="0"/>
              <a:t>attacklab</a:t>
            </a:r>
            <a:endParaRPr lang="en-US" dirty="0" smtClean="0"/>
          </a:p>
          <a:p>
            <a:pPr lvl="1" eaLnBrk="1" hangingPunct="1"/>
            <a:r>
              <a:rPr lang="en-US" dirty="0" smtClean="0"/>
              <a:t>Hopefully to convince you to never leave such holes in your programs!!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 smtClean="0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479875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</a:t>
            </a:r>
            <a:r>
              <a:rPr lang="fi-FI" sz="1800" dirty="0" smtClean="0">
                <a:latin typeface="Courier New" pitchFamily="49" charset="0"/>
              </a:rPr>
              <a:t> /* 16 </a:t>
            </a:r>
            <a:r>
              <a:rPr lang="fi-FI" sz="1800" dirty="0">
                <a:latin typeface="Courier New" pitchFamily="49" charset="0"/>
              </a:rPr>
              <a:t>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</a:t>
            </a:r>
            <a:r>
              <a:rPr lang="fi-FI" sz="1800" dirty="0" smtClean="0">
                <a:latin typeface="Courier New" pitchFamily="49" charset="0"/>
              </a:rPr>
              <a:t>/</a:t>
            </a:r>
            <a:r>
              <a:rPr lang="fi-FI" sz="1800" dirty="0">
                <a:latin typeface="Courier New" pitchFamily="49" charset="0"/>
              </a:rPr>
              <a:t>*  </a:t>
            </a:r>
            <a:r>
              <a:rPr lang="fi-FI" sz="1800" dirty="0" smtClean="0">
                <a:latin typeface="Courier New" pitchFamily="49" charset="0"/>
              </a:rPr>
              <a:t>2 </a:t>
            </a:r>
            <a:r>
              <a:rPr lang="fi-FI" sz="1800" dirty="0">
                <a:latin typeface="Courier New" pitchFamily="49" charset="0"/>
              </a:rPr>
              <a:t>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*p1, *p2, *p3, *p4;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p1 = malloc(1L &lt;&lt; 28)</a:t>
            </a:r>
            <a:r>
              <a:rPr lang="fi-FI" sz="1800" dirty="0" smtClean="0">
                <a:latin typeface="Courier New" pitchFamily="49" charset="0"/>
              </a:rPr>
              <a:t>; /* 256 MB */</a:t>
            </a:r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p2 = malloc(1L &lt;&lt; 8)</a:t>
            </a:r>
            <a:r>
              <a:rPr lang="fi-FI" sz="1800" dirty="0" smtClean="0">
                <a:latin typeface="Courier New" pitchFamily="49" charset="0"/>
              </a:rPr>
              <a:t>;  /* 256  B */</a:t>
            </a:r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p3 = malloc(1L &lt;&lt; 32)</a:t>
            </a:r>
            <a:r>
              <a:rPr lang="fi-FI" sz="1800" dirty="0" smtClean="0">
                <a:latin typeface="Courier New" pitchFamily="49" charset="0"/>
              </a:rPr>
              <a:t>; /*   4 GB */</a:t>
            </a:r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p4 = malloc(1L &lt;&lt; 8)</a:t>
            </a:r>
            <a:r>
              <a:rPr lang="fi-FI" sz="1800" dirty="0" smtClean="0">
                <a:latin typeface="Courier New" pitchFamily="49" charset="0"/>
              </a:rPr>
              <a:t>;  /* 256  B */</a:t>
            </a:r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smtClean="0">
                <a:latin typeface="Courier New" pitchFamily="49" charset="0"/>
              </a:rPr>
              <a:t>00007FFFFFFFFFFF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Libraries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 smtClean="0"/>
              <a:t>Exploited a few vulnerabilities to spread</a:t>
            </a:r>
          </a:p>
          <a:p>
            <a:pPr lvl="1" eaLnBrk="1" hangingPunct="1"/>
            <a:r>
              <a:rPr lang="en-US" dirty="0" smtClean="0"/>
              <a:t>Early versions of the finger server (</a:t>
            </a:r>
            <a:r>
              <a:rPr lang="en-US" dirty="0" err="1" smtClean="0"/>
              <a:t>fingerd</a:t>
            </a:r>
            <a:r>
              <a:rPr lang="en-US" dirty="0" smtClean="0"/>
              <a:t>) used </a:t>
            </a:r>
            <a:r>
              <a:rPr lang="en-US" b="1" dirty="0" smtClean="0">
                <a:latin typeface="Courier New" pitchFamily="49" charset="0"/>
              </a:rPr>
              <a:t>gets()</a:t>
            </a:r>
            <a:r>
              <a:rPr lang="en-US" b="1" dirty="0" smtClean="0"/>
              <a:t> </a:t>
            </a:r>
            <a:r>
              <a:rPr lang="en-US" dirty="0" smtClean="0"/>
              <a:t>to read the argument sent by the client:</a:t>
            </a:r>
          </a:p>
          <a:p>
            <a:pPr lvl="2" eaLnBrk="1" hangingPunct="1"/>
            <a:r>
              <a:rPr lang="en-US" b="1" dirty="0" smtClean="0">
                <a:latin typeface="Courier New" pitchFamily="49" charset="0"/>
              </a:rPr>
              <a:t>finger </a:t>
            </a:r>
            <a:r>
              <a:rPr lang="en-US" b="1" dirty="0" err="1" smtClean="0">
                <a:latin typeface="Courier New" pitchFamily="49" charset="0"/>
              </a:rPr>
              <a:t>droh@cs.cmu.edu</a:t>
            </a:r>
            <a:endParaRPr lang="en-US" b="1" dirty="0" smtClean="0">
              <a:latin typeface="Courier New" pitchFamily="49" charset="0"/>
            </a:endParaRPr>
          </a:p>
          <a:p>
            <a:pPr lvl="1" eaLnBrk="1" hangingPunct="1"/>
            <a:r>
              <a:rPr lang="en-US" dirty="0" smtClean="0"/>
              <a:t>Worm attacked </a:t>
            </a:r>
            <a:r>
              <a:rPr lang="en-US" dirty="0" err="1" smtClean="0"/>
              <a:t>fingerd</a:t>
            </a:r>
            <a:r>
              <a:rPr lang="en-US" dirty="0" smtClean="0"/>
              <a:t> server by sending phony argument:</a:t>
            </a:r>
          </a:p>
          <a:p>
            <a:pPr lvl="2" eaLnBrk="1" hangingPunct="1"/>
            <a:r>
              <a:rPr lang="en-US" b="1" dirty="0" smtClean="0">
                <a:latin typeface="Courier New" pitchFamily="49" charset="0"/>
              </a:rPr>
              <a:t>finger</a:t>
            </a:r>
            <a:r>
              <a:rPr lang="en-US" b="1" i="1" dirty="0" smtClean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 smtClean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 smtClean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nvaded ~6000 computers in hours (10% of the Internet </a:t>
            </a:r>
            <a:r>
              <a:rPr lang="en-US" dirty="0" smtClean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ee June 1989 article in </a:t>
            </a:r>
            <a:r>
              <a:rPr lang="en-US" i="1" dirty="0" smtClean="0">
                <a:sym typeface="Wingdings"/>
              </a:rPr>
              <a:t>Comm. of the ACM</a:t>
            </a:r>
            <a:endParaRPr lang="en-US" i="1" dirty="0" smtClean="0"/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he young author of the worm was prosecuted…</a:t>
            </a:r>
          </a:p>
          <a:p>
            <a:pPr lvl="1" eaLnBrk="1" hangingPunct="1"/>
            <a:r>
              <a:rPr lang="en-US" dirty="0" smtClean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July, 1999</a:t>
            </a:r>
          </a:p>
          <a:p>
            <a:pPr lvl="1" eaLnBrk="1" hangingPunct="1"/>
            <a:r>
              <a:rPr lang="en-US" dirty="0" smtClean="0"/>
              <a:t>Microsoft launches MSN Messenger (instant messaging system).</a:t>
            </a:r>
          </a:p>
          <a:p>
            <a:pPr lvl="1" eaLnBrk="1" hangingPunct="1"/>
            <a:r>
              <a:rPr lang="en-US" dirty="0" smtClean="0"/>
              <a:t>Messenger clients can access popular AOL Instant Messaging Service (AIM) servers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 smtClean="0"/>
              <a:t>August 1999</a:t>
            </a:r>
          </a:p>
          <a:p>
            <a:pPr lvl="1" eaLnBrk="1" hangingPunct="1"/>
            <a:r>
              <a:rPr lang="en-US" dirty="0" smtClean="0"/>
              <a:t>Mysteriously, Messenger clients can no longer access AIM servers</a:t>
            </a:r>
          </a:p>
          <a:p>
            <a:pPr lvl="1" eaLnBrk="1" hangingPunct="1"/>
            <a:r>
              <a:rPr lang="en-US" dirty="0" smtClean="0"/>
              <a:t>Microsoft and AOL begin the IM war:</a:t>
            </a:r>
          </a:p>
          <a:p>
            <a:pPr lvl="2" eaLnBrk="1" hangingPunct="1"/>
            <a:r>
              <a:rPr lang="en-US" dirty="0" smtClean="0"/>
              <a:t>AOL changes server to disallow Messenger clients</a:t>
            </a:r>
          </a:p>
          <a:p>
            <a:pPr lvl="2" eaLnBrk="1" hangingPunct="1"/>
            <a:r>
              <a:rPr lang="en-US" dirty="0" smtClean="0"/>
              <a:t>Microsoft makes changes to clients to defeat AOL changes</a:t>
            </a:r>
          </a:p>
          <a:p>
            <a:pPr lvl="2" eaLnBrk="1" hangingPunct="1"/>
            <a:r>
              <a:rPr lang="en-US" dirty="0" smtClean="0"/>
              <a:t>At least 13 such skirmishes</a:t>
            </a:r>
          </a:p>
          <a:p>
            <a:pPr lvl="1" eaLnBrk="1" hangingPunct="1"/>
            <a:r>
              <a:rPr lang="en-US" dirty="0" smtClean="0"/>
              <a:t>What was really happening?</a:t>
            </a:r>
          </a:p>
          <a:p>
            <a:pPr lvl="2" eaLnBrk="1" hangingPunct="1"/>
            <a:r>
              <a:rPr lang="en-US" dirty="0" smtClean="0"/>
              <a:t>AOL had discovered a buffer </a:t>
            </a:r>
            <a:r>
              <a:rPr lang="en-US" dirty="0"/>
              <a:t>overflow bug in </a:t>
            </a:r>
            <a:r>
              <a:rPr lang="en-US" dirty="0" smtClean="0"/>
              <a:t>their own AIM </a:t>
            </a:r>
            <a:r>
              <a:rPr lang="en-US" dirty="0"/>
              <a:t>clients</a:t>
            </a:r>
          </a:p>
          <a:p>
            <a:pPr lvl="2" eaLnBrk="1" hangingPunct="1"/>
            <a:r>
              <a:rPr lang="en-US" dirty="0" smtClean="0"/>
              <a:t>They exploited it to detect and block Microsoft: the exploit code returned a </a:t>
            </a:r>
            <a:r>
              <a:rPr lang="en-US" dirty="0"/>
              <a:t>4-byte signature (the bytes at some location in the AIM client) to </a:t>
            </a:r>
            <a:r>
              <a:rPr lang="en-US" dirty="0" smtClean="0"/>
              <a:t>server</a:t>
            </a:r>
            <a:endParaRPr lang="en-US" dirty="0"/>
          </a:p>
          <a:p>
            <a:pPr lvl="2" eaLnBrk="1" hangingPunct="1"/>
            <a:r>
              <a:rPr lang="en-US" dirty="0"/>
              <a:t>When Microsoft changed code to match signature, AOL changed signature </a:t>
            </a:r>
            <a:r>
              <a:rPr lang="en-US" dirty="0" smtClean="0"/>
              <a:t>location</a:t>
            </a:r>
            <a:endParaRPr lang="en-US" dirty="0"/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 smtClean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 smtClean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 smtClean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 smtClean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 smtClean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Worm: A program that</a:t>
            </a:r>
          </a:p>
          <a:p>
            <a:pPr lvl="1" eaLnBrk="1" hangingPunct="1"/>
            <a:r>
              <a:rPr lang="en-US" dirty="0" smtClean="0"/>
              <a:t>Can run by itself</a:t>
            </a:r>
          </a:p>
          <a:p>
            <a:pPr lvl="1" eaLnBrk="1" hangingPunct="1"/>
            <a:r>
              <a:rPr lang="en-US" dirty="0" smtClean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Virus: Code that</a:t>
            </a:r>
          </a:p>
          <a:p>
            <a:pPr lvl="1" eaLnBrk="1" hangingPunct="1"/>
            <a:r>
              <a:rPr lang="en-US" dirty="0" smtClean="0"/>
              <a:t>Adds itself to other programs</a:t>
            </a:r>
          </a:p>
          <a:p>
            <a:pPr lvl="1" eaLnBrk="1" hangingPunct="1"/>
            <a:r>
              <a:rPr lang="en-US" dirty="0" smtClean="0"/>
              <a:t>Does not run independently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 smtClean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 smtClean="0">
                <a:latin typeface="Courier New" pitchFamily="49" charset="0"/>
              </a:rPr>
              <a:t>local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0x00007ffe4d3be87c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 smtClean="0">
                <a:latin typeface="Courier New" pitchFamily="49" charset="0"/>
              </a:rPr>
              <a:t>p1 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0x00007f7262a1e010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 smtClean="0">
                <a:latin typeface="Courier New" pitchFamily="49" charset="0"/>
              </a:rPr>
              <a:t>p3 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0x00007f7162a1d010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 smtClean="0">
                <a:latin typeface="Courier New" pitchFamily="49" charset="0"/>
              </a:rPr>
              <a:t>p4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0x000000008359d120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p2	</a:t>
            </a:r>
            <a:r>
              <a:rPr lang="en-US" sz="1800" dirty="0" smtClean="0">
                <a:latin typeface="Courier New" pitchFamily="49" charset="0"/>
              </a:rPr>
              <a:t>0x000000008359d010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 smtClean="0">
                <a:latin typeface="Courier New" pitchFamily="49" charset="0"/>
              </a:rPr>
              <a:t>big_array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0x0000000080601060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 smtClean="0">
                <a:latin typeface="Courier New" pitchFamily="49" charset="0"/>
              </a:rPr>
              <a:t>0x0000000000601060 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</a:t>
            </a:r>
            <a:r>
              <a:rPr lang="en-US" sz="1800" dirty="0" smtClean="0">
                <a:latin typeface="Courier New" pitchFamily="49" charset="0"/>
              </a:rPr>
              <a:t>0x000000000040060c</a:t>
            </a:r>
            <a:endParaRPr lang="en-US" sz="1800" dirty="0">
              <a:latin typeface="Courier New" pitchFamily="49" charset="0"/>
            </a:endParaRP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</a:t>
            </a:r>
            <a:r>
              <a:rPr lang="en-US" sz="1800" dirty="0" smtClean="0">
                <a:latin typeface="Courier New" pitchFamily="49" charset="0"/>
              </a:rPr>
              <a:t>0x0000000000400590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 smtClean="0">
                <a:latin typeface="Calibri" pitchFamily="34" charset="0"/>
              </a:rPr>
              <a:t>Heap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 smtClean="0">
                <a:latin typeface="Calibri" pitchFamily="34" charset="0"/>
              </a:rPr>
              <a:t>Heap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Libraries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 smtClean="0"/>
              <a:t>Functions store local data on in stack frame</a:t>
            </a:r>
          </a:p>
          <a:p>
            <a:r>
              <a:rPr lang="en-US" dirty="0" smtClean="0"/>
              <a:t>Recursive functions cause deep nesting of frames</a:t>
            </a:r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6750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[2&lt;&lt;15];  /* 2~17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*/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(2&lt;&lt;13)-1;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 smtClean="0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smtClean="0">
                <a:latin typeface="Courier New" pitchFamily="49" charset="0"/>
              </a:rPr>
              <a:t>00007FFFFFFFFFFF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 smtClean="0">
                <a:latin typeface="Calibri" pitchFamily="34" charset="0"/>
              </a:rPr>
              <a:t>Libraries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5052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48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48.  a at 0x7fffd43e45d0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47.  a at 0x7fffd43a45c0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46.  a at 0x7fffd43645b0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45.  a at 0x7fffd43245a0</a:t>
            </a:r>
          </a:p>
          <a:p>
            <a:r>
              <a:rPr lang="nb-NO" sz="1400" dirty="0" smtClean="0">
                <a:latin typeface="Courier New" charset="0"/>
                <a:ea typeface="Courier New" charset="0"/>
                <a:cs typeface="Courier New" charset="0"/>
              </a:rPr>
              <a:t>. . .</a:t>
            </a:r>
            <a:endParaRPr lang="nb-NO" sz="14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  a at 0x7fffd38e4310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  a at 0x7fffd38a4300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  a at 0x7fffd38642f0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endParaRPr lang="nb-NO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 smtClean="0"/>
              <a:t>Buffer Overflow</a:t>
            </a:r>
          </a:p>
          <a:p>
            <a:pPr lvl="1">
              <a:defRPr/>
            </a:pPr>
            <a:r>
              <a:rPr lang="en-US" dirty="0" smtClean="0"/>
              <a:t>Vulnerability</a:t>
            </a:r>
          </a:p>
          <a:p>
            <a:pPr lvl="1">
              <a:defRPr/>
            </a:pPr>
            <a:r>
              <a:rPr lang="en-US" dirty="0" smtClean="0"/>
              <a:t>Protection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 smtClean="0"/>
              <a:t>Recall: Memory </a:t>
            </a:r>
            <a:r>
              <a:rPr lang="en-US" b="1" dirty="0"/>
              <a:t>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 smtClean="0"/>
              <a:t>Result </a:t>
            </a:r>
            <a:r>
              <a:rPr lang="en-US" dirty="0"/>
              <a:t>is </a:t>
            </a:r>
            <a:r>
              <a:rPr lang="en-US" dirty="0" smtClean="0"/>
              <a:t>system specific</a:t>
            </a:r>
            <a:endParaRPr lang="en-US" dirty="0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29178</TotalTime>
  <Words>3678</Words>
  <Application>Microsoft Macintosh PowerPoint</Application>
  <PresentationFormat>On-screen Show (4:3)</PresentationFormat>
  <Paragraphs>1257</Paragraphs>
  <Slides>54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Arial Narrow</vt:lpstr>
      <vt:lpstr>Calibri</vt:lpstr>
      <vt:lpstr>Calibri Bold</vt:lpstr>
      <vt:lpstr>Calibri Bold Italic</vt:lpstr>
      <vt:lpstr>Courier New</vt:lpstr>
      <vt:lpstr>Courier New Bold</vt:lpstr>
      <vt:lpstr>Lucida Grande</vt:lpstr>
      <vt:lpstr>Monaco</vt:lpstr>
      <vt:lpstr>MS Mincho</vt:lpstr>
      <vt:lpstr>ＭＳ Ｐゴシック</vt:lpstr>
      <vt:lpstr>Times New Roman</vt:lpstr>
      <vt:lpstr>Wingdings</vt:lpstr>
      <vt:lpstr>Wingdings 2</vt:lpstr>
      <vt:lpstr>Zapf Dingbats</vt:lpstr>
      <vt:lpstr>ヒラギノ角ゴ ProN W3</vt:lpstr>
      <vt:lpstr>ヒラギノ角ゴ ProN W6</vt:lpstr>
      <vt:lpstr>Arial</vt:lpstr>
      <vt:lpstr>template2007</vt:lpstr>
      <vt:lpstr>Worksheet</vt:lpstr>
      <vt:lpstr>PowerPoint Presentation</vt:lpstr>
      <vt:lpstr>Machine-Level Programming V: Advanced Topics  15-213: Introduction to Computer Systems 9th Lecture, September 26, 2017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Return-Oriented Programming Attacks</vt:lpstr>
      <vt:lpstr>Gadget Example #1</vt:lpstr>
      <vt:lpstr>Gadget Example #2</vt:lpstr>
      <vt:lpstr>ROP Execution</vt:lpstr>
      <vt:lpstr>Crafting an ROB Attack String</vt:lpstr>
      <vt:lpstr>Quiz Time!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IA32</vt:lpstr>
      <vt:lpstr>Byte Ordering on Sun</vt:lpstr>
      <vt:lpstr>Byte Ordering on x86-64</vt:lpstr>
      <vt:lpstr>Summary of Compound Types in C</vt:lpstr>
      <vt:lpstr>Summary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Worms and Viruses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501</cp:revision>
  <cp:lastPrinted>2014-09-23T07:19:34Z</cp:lastPrinted>
  <dcterms:created xsi:type="dcterms:W3CDTF">2012-10-15T22:47:51Z</dcterms:created>
  <dcterms:modified xsi:type="dcterms:W3CDTF">2017-09-25T17:40:47Z</dcterms:modified>
</cp:coreProperties>
</file>