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3" r:id="rId4"/>
  </p:sldMasterIdLst>
  <p:notesMasterIdLst>
    <p:notesMasterId r:id="rId83"/>
  </p:notesMasterIdLst>
  <p:sldIdLst>
    <p:sldId id="335" r:id="rId5"/>
    <p:sldId id="425" r:id="rId6"/>
    <p:sldId id="370" r:id="rId7"/>
    <p:sldId id="399" r:id="rId8"/>
    <p:sldId id="398" r:id="rId9"/>
    <p:sldId id="400" r:id="rId10"/>
    <p:sldId id="401" r:id="rId11"/>
    <p:sldId id="397" r:id="rId12"/>
    <p:sldId id="289" r:id="rId13"/>
    <p:sldId id="403" r:id="rId14"/>
    <p:sldId id="402" r:id="rId15"/>
    <p:sldId id="290" r:id="rId16"/>
    <p:sldId id="404" r:id="rId17"/>
    <p:sldId id="405" r:id="rId18"/>
    <p:sldId id="256" r:id="rId19"/>
    <p:sldId id="407" r:id="rId20"/>
    <p:sldId id="260" r:id="rId21"/>
    <p:sldId id="371" r:id="rId22"/>
    <p:sldId id="292" r:id="rId23"/>
    <p:sldId id="372" r:id="rId24"/>
    <p:sldId id="373" r:id="rId25"/>
    <p:sldId id="374" r:id="rId26"/>
    <p:sldId id="375" r:id="rId27"/>
    <p:sldId id="387" r:id="rId28"/>
    <p:sldId id="376" r:id="rId29"/>
    <p:sldId id="377" r:id="rId30"/>
    <p:sldId id="388" r:id="rId31"/>
    <p:sldId id="295" r:id="rId32"/>
    <p:sldId id="296" r:id="rId33"/>
    <p:sldId id="297" r:id="rId34"/>
    <p:sldId id="298" r:id="rId35"/>
    <p:sldId id="336" r:id="rId36"/>
    <p:sldId id="337" r:id="rId37"/>
    <p:sldId id="33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309" r:id="rId46"/>
    <p:sldId id="310" r:id="rId47"/>
    <p:sldId id="408" r:id="rId48"/>
    <p:sldId id="409" r:id="rId49"/>
    <p:sldId id="411" r:id="rId50"/>
    <p:sldId id="412" r:id="rId51"/>
    <p:sldId id="413" r:id="rId52"/>
    <p:sldId id="385" r:id="rId53"/>
    <p:sldId id="381" r:id="rId54"/>
    <p:sldId id="410" r:id="rId55"/>
    <p:sldId id="382" r:id="rId56"/>
    <p:sldId id="325" r:id="rId57"/>
    <p:sldId id="326" r:id="rId58"/>
    <p:sldId id="327" r:id="rId59"/>
    <p:sldId id="383" r:id="rId60"/>
    <p:sldId id="426" r:id="rId61"/>
    <p:sldId id="423" r:id="rId62"/>
    <p:sldId id="424" r:id="rId63"/>
    <p:sldId id="384" r:id="rId64"/>
    <p:sldId id="414" r:id="rId65"/>
    <p:sldId id="415" r:id="rId66"/>
    <p:sldId id="416" r:id="rId67"/>
    <p:sldId id="417" r:id="rId68"/>
    <p:sldId id="418" r:id="rId69"/>
    <p:sldId id="419" r:id="rId70"/>
    <p:sldId id="420" r:id="rId71"/>
    <p:sldId id="386" r:id="rId72"/>
    <p:sldId id="389" r:id="rId73"/>
    <p:sldId id="328" r:id="rId74"/>
    <p:sldId id="390" r:id="rId75"/>
    <p:sldId id="391" r:id="rId76"/>
    <p:sldId id="393" r:id="rId77"/>
    <p:sldId id="394" r:id="rId78"/>
    <p:sldId id="395" r:id="rId79"/>
    <p:sldId id="396" r:id="rId80"/>
    <p:sldId id="366" r:id="rId81"/>
    <p:sldId id="334" r:id="rId8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5" autoAdjust="0"/>
    <p:restoredTop sz="97805" autoAdjust="0"/>
  </p:normalViewPr>
  <p:slideViewPr>
    <p:cSldViewPr snapToGrid="0">
      <p:cViewPr varScale="1">
        <p:scale>
          <a:sx n="87" d="100"/>
          <a:sy n="87" d="100"/>
        </p:scale>
        <p:origin x="327" y="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notesMaster" Target="notesMasters/notesMaster1.xml"/><Relationship Id="rId8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75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8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/>
          </p:cNvSpPr>
          <p:nvPr/>
        </p:nvSpPr>
        <p:spPr bwMode="auto">
          <a:xfrm>
            <a:off x="685800" y="4572000"/>
            <a:ext cx="2095125" cy="66172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Today’s Instructor:</a:t>
            </a:r>
            <a:r>
              <a:rPr lang="en-US" sz="2000" b="1" dirty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 </a:t>
            </a:r>
            <a:br>
              <a:rPr lang="en-US" sz="2000" b="1" dirty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</a:br>
            <a:r>
              <a:rPr lang="en-US" sz="1800" dirty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Phil Gibbons</a:t>
            </a:r>
            <a:endParaRPr lang="en-US" sz="2000" dirty="0">
              <a:latin typeface="Calibri"/>
              <a:cs typeface="Calibri"/>
              <a:sym typeface="Calibri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531118" y="1769026"/>
            <a:ext cx="8760719" cy="25908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Machine-Level Programming III: Procedures</a:t>
            </a:r>
            <a:br>
              <a:rPr lang="en-US" b="1" dirty="0"/>
            </a:br>
            <a:br>
              <a:rPr lang="en-US" b="1" dirty="0"/>
            </a:br>
            <a:r>
              <a:rPr lang="en-US" sz="2000" dirty="0">
                <a:latin typeface="+mn-lt"/>
              </a:rPr>
              <a:t>15-213/18-213/15-513: Introduction to Computer Systems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7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Lecture, September 19, 2017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V="1">
            <a:off x="4083442" y="1507180"/>
            <a:ext cx="2980869" cy="3828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4081854" y="2733814"/>
            <a:ext cx="3006851" cy="235662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1986" name="Rectangle 2"/>
          <p:cNvSpPr>
            <a:spLocks/>
          </p:cNvSpPr>
          <p:nvPr/>
        </p:nvSpPr>
        <p:spPr bwMode="auto">
          <a:xfrm>
            <a:off x="7494561" y="235863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</a:t>
            </a:r>
            <a:br>
              <a:rPr lang="en-US" dirty="0"/>
            </a:br>
            <a:r>
              <a:rPr lang="en-US" dirty="0"/>
              <a:t>managed with</a:t>
            </a:r>
            <a:br>
              <a:rPr lang="en-US" dirty="0"/>
            </a:br>
            <a:r>
              <a:rPr lang="en-US" dirty="0"/>
              <a:t>stack discipline</a:t>
            </a: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3457816" y="4938038"/>
            <a:ext cx="50812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1" name="Rectangle 7"/>
          <p:cNvSpPr>
            <a:spLocks/>
          </p:cNvSpPr>
          <p:nvPr/>
        </p:nvSpPr>
        <p:spPr bwMode="auto">
          <a:xfrm>
            <a:off x="791758" y="4706263"/>
            <a:ext cx="2634300" cy="457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1992" name="Rectangle 8"/>
          <p:cNvSpPr>
            <a:spLocks/>
          </p:cNvSpPr>
          <p:nvPr/>
        </p:nvSpPr>
        <p:spPr bwMode="auto">
          <a:xfrm>
            <a:off x="4083442" y="1890038"/>
            <a:ext cx="1305241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4027565" y="5176516"/>
            <a:ext cx="1557714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4081854" y="4785638"/>
            <a:ext cx="1295714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9" name="Rectangle 15"/>
          <p:cNvSpPr>
            <a:spLocks/>
          </p:cNvSpPr>
          <p:nvPr/>
        </p:nvSpPr>
        <p:spPr bwMode="auto">
          <a:xfrm>
            <a:off x="3711877" y="1335358"/>
            <a:ext cx="2040431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7075460" y="975638"/>
            <a:ext cx="1142349" cy="541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4" name="Freeform 3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 flipV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25" name="Freeform 24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 bwMode="auto">
          <a:xfrm>
            <a:off x="7075460" y="1507179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7075460" y="2733814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075460" y="4071961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7075460" y="5581928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5377568" y="1507180"/>
            <a:ext cx="2840242" cy="3828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5388683" y="2733814"/>
            <a:ext cx="2766278" cy="235662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AutoShape 16">
            <a:extLst>
              <a:ext uri="{FF2B5EF4-FFF2-40B4-BE49-F238E27FC236}">
                <a16:creationId xmlns:a16="http://schemas.microsoft.com/office/drawing/2014/main" id="{17A15FED-2143-445C-B158-AB8DED884911}"/>
              </a:ext>
            </a:extLst>
          </p:cNvPr>
          <p:cNvSpPr>
            <a:spLocks/>
          </p:cNvSpPr>
          <p:nvPr/>
        </p:nvSpPr>
        <p:spPr bwMode="auto">
          <a:xfrm>
            <a:off x="4380882" y="4251152"/>
            <a:ext cx="609748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4133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r>
              <a:rPr lang="en-US" dirty="0"/>
              <a:t>Grows toward lower addresses</a:t>
            </a:r>
          </a:p>
          <a:p>
            <a:endParaRPr lang="en-US" dirty="0"/>
          </a:p>
          <a:p>
            <a:r>
              <a:rPr lang="en-US" dirty="0"/>
              <a:t>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contains </a:t>
            </a:r>
            <a:br>
              <a:rPr lang="en-US" dirty="0"/>
            </a:br>
            <a:r>
              <a:rPr lang="en-US" dirty="0"/>
              <a:t>lowest  stack address</a:t>
            </a:r>
          </a:p>
          <a:p>
            <a:pPr marL="552450" lvl="1"/>
            <a:r>
              <a:rPr lang="en-US" dirty="0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359766" y="1655413"/>
            <a:ext cx="6559550" cy="4254500"/>
            <a:chOff x="0" y="288"/>
            <a:chExt cx="4131" cy="2680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2048" y="268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72" y="288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1992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816037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524926" y="1555751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730751" cy="968375"/>
            <a:chOff x="59" y="0"/>
            <a:chExt cx="2980" cy="610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58" y="330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434806" y="1557337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691063" cy="1287463"/>
            <a:chOff x="59" y="0"/>
            <a:chExt cx="2955" cy="811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33" y="531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146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3.7037E-7 L 0.05122 0.25185 L 0.09636 0.35764 L 0.09514 0.52338 L 0.24271 0.47639 " pathEditMode="relative" ptsTypes="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(usually a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797425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77693" y="5367198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5946118" y="4876800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E5255E48-EB03-4816-A817-1DBFC5F35A12}"/>
              </a:ext>
            </a:extLst>
          </p:cNvPr>
          <p:cNvSpPr>
            <a:spLocks/>
          </p:cNvSpPr>
          <p:nvPr/>
        </p:nvSpPr>
        <p:spPr bwMode="auto">
          <a:xfrm>
            <a:off x="5434806" y="1557337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</p:spTree>
    <p:extLst>
      <p:ext uri="{BB962C8B-B14F-4D97-AF65-F5344CB8AC3E}">
        <p14:creationId xmlns:p14="http://schemas.microsoft.com/office/powerpoint/2010/main" val="36414319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(usually a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59593" y="4797425"/>
            <a:ext cx="3079207" cy="369332"/>
            <a:chOff x="2559593" y="4797425"/>
            <a:chExt cx="3079207" cy="369332"/>
          </a:xfrm>
        </p:grpSpPr>
        <p:sp>
          <p:nvSpPr>
            <p:cNvPr id="44034" name="Line 2"/>
            <p:cNvSpPr>
              <a:spLocks noChangeShapeType="1"/>
            </p:cNvSpPr>
            <p:nvPr/>
          </p:nvSpPr>
          <p:spPr bwMode="auto">
            <a:xfrm>
              <a:off x="5130800" y="5029200"/>
              <a:ext cx="50800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35" name="Rectangle 3"/>
            <p:cNvSpPr>
              <a:spLocks/>
            </p:cNvSpPr>
            <p:nvPr/>
          </p:nvSpPr>
          <p:spPr bwMode="auto">
            <a:xfrm>
              <a:off x="2559593" y="4797425"/>
              <a:ext cx="2539457" cy="36933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91426" y="5340151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6" name="Rectangle 24"/>
          <p:cNvSpPr>
            <a:spLocks/>
          </p:cNvSpPr>
          <p:nvPr/>
        </p:nvSpPr>
        <p:spPr bwMode="auto">
          <a:xfrm>
            <a:off x="5392738" y="4706938"/>
            <a:ext cx="282575" cy="32385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+8</a:t>
            </a:r>
          </a:p>
        </p:txBody>
      </p:sp>
      <p:sp>
        <p:nvSpPr>
          <p:cNvPr id="44057" name="AutoShape 25"/>
          <p:cNvSpPr>
            <a:spLocks/>
          </p:cNvSpPr>
          <p:nvPr/>
        </p:nvSpPr>
        <p:spPr bwMode="auto">
          <a:xfrm rot="10800000" flipH="1">
            <a:off x="5040313" y="4791076"/>
            <a:ext cx="368300" cy="1905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2116827" y="339647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9" name="Rectangle 23">
            <a:extLst>
              <a:ext uri="{FF2B5EF4-FFF2-40B4-BE49-F238E27FC236}">
                <a16:creationId xmlns:a16="http://schemas.microsoft.com/office/drawing/2014/main" id="{21E6DD8B-A023-484A-9CB8-6D8B774C14F6}"/>
              </a:ext>
            </a:extLst>
          </p:cNvPr>
          <p:cNvSpPr>
            <a:spLocks/>
          </p:cNvSpPr>
          <p:nvPr/>
        </p:nvSpPr>
        <p:spPr bwMode="auto">
          <a:xfrm>
            <a:off x="5434806" y="1557337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097588" y="4949826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48751E-6 L 5E-6 -0.051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/>
              <a:t>(usually a </a:t>
            </a:r>
            <a:r>
              <a:rPr lang="en-US" dirty="0"/>
              <a:t>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4693525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461750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5946118" y="4876800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0650" y="5293232"/>
            <a:ext cx="5335841" cy="10772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(The memory doesn’t change, 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only the value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56EFD4F1-5698-40E8-86FC-42E752902BE8}"/>
              </a:ext>
            </a:extLst>
          </p:cNvPr>
          <p:cNvSpPr>
            <a:spLocks/>
          </p:cNvSpPr>
          <p:nvPr/>
        </p:nvSpPr>
        <p:spPr bwMode="auto">
          <a:xfrm>
            <a:off x="5434806" y="1557337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E6A13F9B-2838-4E0A-9CE8-0F8BFF2F98F1}"/>
              </a:ext>
            </a:extLst>
          </p:cNvPr>
          <p:cNvSpPr>
            <a:spLocks/>
          </p:cNvSpPr>
          <p:nvPr/>
        </p:nvSpPr>
        <p:spPr bwMode="auto">
          <a:xfrm>
            <a:off x="5691426" y="5340151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24" name="AutoShape 1">
            <a:extLst>
              <a:ext uri="{FF2B5EF4-FFF2-40B4-BE49-F238E27FC236}">
                <a16:creationId xmlns:a16="http://schemas.microsoft.com/office/drawing/2014/main" id="{39CC9290-FA29-4445-9E40-1D97850D8A93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6097588" y="4949826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6952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/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3816" y="0"/>
            <a:ext cx="3070184" cy="1143000"/>
          </a:xfrm>
        </p:spPr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199" y="4395486"/>
            <a:ext cx="3963365" cy="1507603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mult2(long a, long b)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6199" y="624069"/>
            <a:ext cx="5835569" cy="154039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00154" y="1828800"/>
            <a:ext cx="6781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400540: push   %rbx		# Save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40054c: pop    %rbx		# Restore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373388473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/>
              <a:t>Mechanisms</a:t>
            </a:r>
          </a:p>
          <a:p>
            <a:pPr lvl="1"/>
            <a:r>
              <a:rPr lang="en-US" b="1" dirty="0"/>
              <a:t>Stack Structure</a:t>
            </a:r>
          </a:p>
          <a:p>
            <a:pPr lvl="1"/>
            <a:r>
              <a:rPr lang="en-US" b="1" dirty="0"/>
              <a:t>Calling Conventions</a:t>
            </a:r>
          </a:p>
          <a:p>
            <a:pPr lvl="2"/>
            <a:r>
              <a:rPr lang="en-US" b="1" dirty="0"/>
              <a:t>Passing control</a:t>
            </a:r>
          </a:p>
          <a:p>
            <a:pPr lvl="2"/>
            <a:r>
              <a:rPr lang="en-US" b="1" dirty="0"/>
              <a:t>Passing data</a:t>
            </a:r>
          </a:p>
          <a:p>
            <a:pPr lvl="2"/>
            <a:r>
              <a:rPr lang="en-US" b="1" dirty="0"/>
              <a:t>Managing local data</a:t>
            </a:r>
          </a:p>
          <a:p>
            <a:pPr lvl="1"/>
            <a:r>
              <a:rPr lang="en-US" b="1" dirty="0"/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48283529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47516962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430417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13769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66256581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/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Illustrations of Recursion &amp; Pointers</a:t>
            </a:r>
          </a:p>
        </p:txBody>
      </p:sp>
    </p:spTree>
    <p:extLst>
      <p:ext uri="{BB962C8B-B14F-4D97-AF65-F5344CB8AC3E}">
        <p14:creationId xmlns:p14="http://schemas.microsoft.com/office/powerpoint/2010/main" val="110315449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855045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  <a:br>
              <a:rPr lang="en-US" dirty="0"/>
            </a:br>
            <a:r>
              <a:rPr lang="en-US" dirty="0"/>
              <a:t>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57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/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38313009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693315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535737" y="2271713"/>
            <a:ext cx="71755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4019550" y="20843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enter procedure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Includes push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545262" y="3641725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068762" y="34528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7262812" y="389255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923245"/>
              </p:ext>
            </p:extLst>
          </p:nvPr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4021137" y="23653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3112475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8225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35042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7229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To beginning of procedure code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1" name="Arc 10"/>
          <p:cNvSpPr/>
          <p:nvPr/>
        </p:nvSpPr>
        <p:spPr bwMode="auto">
          <a:xfrm rot="10800000">
            <a:off x="5333999" y="2171700"/>
            <a:ext cx="1371600" cy="33147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6043960" y="1996068"/>
            <a:ext cx="2086671" cy="2085278"/>
          </a:xfrm>
          <a:custGeom>
            <a:avLst/>
            <a:gdLst>
              <a:gd name="connsiteX0" fmla="*/ 1616926 w 2665494"/>
              <a:gd name="connsiteY0" fmla="*/ 0 h 2230244"/>
              <a:gd name="connsiteX1" fmla="*/ 2631687 w 2665494"/>
              <a:gd name="connsiteY1" fmla="*/ 1248937 h 2230244"/>
              <a:gd name="connsiteX2" fmla="*/ 512956 w 2665494"/>
              <a:gd name="connsiteY2" fmla="*/ 1873405 h 2230244"/>
              <a:gd name="connsiteX3" fmla="*/ 0 w 2665494"/>
              <a:gd name="connsiteY3" fmla="*/ 2230244 h 2230244"/>
              <a:gd name="connsiteX0" fmla="*/ 1616926 w 2445343"/>
              <a:gd name="connsiteY0" fmla="*/ 0 h 2230244"/>
              <a:gd name="connsiteX1" fmla="*/ 2397512 w 2445343"/>
              <a:gd name="connsiteY1" fmla="*/ 970156 h 2230244"/>
              <a:gd name="connsiteX2" fmla="*/ 512956 w 2445343"/>
              <a:gd name="connsiteY2" fmla="*/ 1873405 h 2230244"/>
              <a:gd name="connsiteX3" fmla="*/ 0 w 2445343"/>
              <a:gd name="connsiteY3" fmla="*/ 2230244 h 2230244"/>
              <a:gd name="connsiteX0" fmla="*/ 1616926 w 2415785"/>
              <a:gd name="connsiteY0" fmla="*/ 0 h 2230244"/>
              <a:gd name="connsiteX1" fmla="*/ 2397512 w 2415785"/>
              <a:gd name="connsiteY1" fmla="*/ 970156 h 2230244"/>
              <a:gd name="connsiteX2" fmla="*/ 512956 w 2415785"/>
              <a:gd name="connsiteY2" fmla="*/ 1873405 h 2230244"/>
              <a:gd name="connsiteX3" fmla="*/ 0 w 2415785"/>
              <a:gd name="connsiteY3" fmla="*/ 2230244 h 2230244"/>
              <a:gd name="connsiteX0" fmla="*/ 1616926 w 2410056"/>
              <a:gd name="connsiteY0" fmla="*/ 0 h 2230244"/>
              <a:gd name="connsiteX1" fmla="*/ 2397512 w 2410056"/>
              <a:gd name="connsiteY1" fmla="*/ 970156 h 2230244"/>
              <a:gd name="connsiteX2" fmla="*/ 1170878 w 2410056"/>
              <a:gd name="connsiteY2" fmla="*/ 970156 h 2230244"/>
              <a:gd name="connsiteX3" fmla="*/ 0 w 2410056"/>
              <a:gd name="connsiteY3" fmla="*/ 2230244 h 2230244"/>
              <a:gd name="connsiteX0" fmla="*/ 1293541 w 2086671"/>
              <a:gd name="connsiteY0" fmla="*/ 0 h 2085278"/>
              <a:gd name="connsiteX1" fmla="*/ 2074127 w 2086671"/>
              <a:gd name="connsiteY1" fmla="*/ 970156 h 2085278"/>
              <a:gd name="connsiteX2" fmla="*/ 847493 w 2086671"/>
              <a:gd name="connsiteY2" fmla="*/ 970156 h 2085278"/>
              <a:gd name="connsiteX3" fmla="*/ 0 w 2086671"/>
              <a:gd name="connsiteY3" fmla="*/ 2085278 h 208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671" h="2085278">
                <a:moveTo>
                  <a:pt x="1293541" y="0"/>
                </a:moveTo>
                <a:cubicBezTo>
                  <a:pt x="1892919" y="468351"/>
                  <a:pt x="2148468" y="808463"/>
                  <a:pt x="2074127" y="970156"/>
                </a:cubicBezTo>
                <a:cubicBezTo>
                  <a:pt x="1999786" y="1131849"/>
                  <a:pt x="1193181" y="784302"/>
                  <a:pt x="847493" y="970156"/>
                </a:cubicBezTo>
                <a:cubicBezTo>
                  <a:pt x="501805" y="1156010"/>
                  <a:pt x="0" y="2085278"/>
                  <a:pt x="0" y="2085278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12262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3243825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8618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71314"/>
              </p:ext>
            </p:extLst>
          </p:nvPr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936360333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64611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977580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992342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56921" y="3200400"/>
            <a:ext cx="7233583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Aside 1: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$3000, 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Remember,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movl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-&gt; %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exx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zeros out high order 32 bits.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Why use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movl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instead of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movq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 1 byte shorter.</a:t>
            </a:r>
          </a:p>
        </p:txBody>
      </p:sp>
    </p:spTree>
    <p:extLst>
      <p:ext uri="{BB962C8B-B14F-4D97-AF65-F5344CB8AC3E}">
        <p14:creationId xmlns:p14="http://schemas.microsoft.com/office/powerpoint/2010/main" val="899641772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723457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8053" y="3512971"/>
            <a:ext cx="5994534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Aside 2: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8(%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Computes %rsp+8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Actually, used for what it is meant!</a:t>
            </a:r>
          </a:p>
        </p:txBody>
      </p:sp>
    </p:spTree>
    <p:extLst>
      <p:ext uri="{BB962C8B-B14F-4D97-AF65-F5344CB8AC3E}">
        <p14:creationId xmlns:p14="http://schemas.microsoft.com/office/powerpoint/2010/main" val="430788378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63069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812119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426936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6401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Procedure arguments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7010400" y="2133600"/>
            <a:ext cx="228600" cy="1524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6248400" y="21336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80402559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20560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858759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#5a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103589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1753888500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#5b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917685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787487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429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85356515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Small Exercise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223" y="1224776"/>
            <a:ext cx="2471173" cy="3912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49642" y="1149467"/>
            <a:ext cx="5977581" cy="1742323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long add5(long b0, long b1, long b2, long b3, long b4) {                                                                                      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return b0+b1+b2+b3+b4; 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long add10(long a0, long a1, long a2, long a3, long a4, long a5,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long a6, long a7, long a8, long a9)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return add5(a0, a1, a2, a3, a4)+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add5(a5, a6, a7, a8, a9);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381000" y="3025140"/>
            <a:ext cx="580263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228600" indent="-228600"/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Where are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a0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,…,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a9</a:t>
            </a:r>
            <a:r>
              <a:rPr lang="en-US" kern="0" dirty="0">
                <a:latin typeface="+mj-lt"/>
                <a:cs typeface="Courier New" panose="02070309020205020404" pitchFamily="49" charset="0"/>
                <a:sym typeface="Courier New Bold" charset="0"/>
              </a:rPr>
              <a:t> passed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?</a:t>
            </a:r>
            <a:endParaRPr lang="en-US" kern="0" dirty="0">
              <a:latin typeface="Calibri" panose="020F0502020204030204" pitchFamily="34" charset="0"/>
            </a:endParaRPr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 bwMode="auto">
          <a:xfrm>
            <a:off x="381000" y="4152900"/>
            <a:ext cx="580263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228600" indent="-228600"/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Where are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b0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,…,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b4</a:t>
            </a:r>
            <a:r>
              <a:rPr lang="en-US" kern="0" dirty="0">
                <a:latin typeface="+mj-lt"/>
                <a:cs typeface="Courier New" panose="02070309020205020404" pitchFamily="49" charset="0"/>
                <a:sym typeface="Courier New Bold" charset="0"/>
              </a:rPr>
              <a:t> passed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?</a:t>
            </a:r>
            <a:endParaRPr lang="en-US" kern="0" dirty="0">
              <a:latin typeface="Calibri" panose="020F0502020204030204" pitchFamily="34" charset="0"/>
            </a:endParaRP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 bwMode="auto">
          <a:xfrm>
            <a:off x="381000" y="3368040"/>
            <a:ext cx="580263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0" indent="0">
              <a:buNone/>
              <a:tabLst>
                <a:tab pos="228600" algn="l"/>
              </a:tabLst>
            </a:pP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	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rdi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rsi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rdx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rcx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r8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r9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stack</a:t>
            </a:r>
            <a:endParaRPr lang="en-US" kern="0" dirty="0">
              <a:latin typeface="Calibri" panose="020F0502020204030204" pitchFamily="34" charset="0"/>
            </a:endParaRP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381000" y="4594860"/>
            <a:ext cx="580263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0" indent="0">
              <a:buNone/>
              <a:tabLst>
                <a:tab pos="228600" algn="l"/>
              </a:tabLst>
            </a:pP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	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rdi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rsi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rdx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rcx</a:t>
            </a: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,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r8</a:t>
            </a:r>
            <a:endParaRPr lang="en-US" kern="0" dirty="0">
              <a:latin typeface="Calibri" panose="020F0502020204030204" pitchFamily="34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381000" y="5215890"/>
            <a:ext cx="580263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228600" indent="-228600"/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Which registers do we need to save?</a:t>
            </a:r>
            <a:endParaRPr lang="en-US" kern="0" dirty="0">
              <a:latin typeface="Calibri" panose="020F0502020204030204" pitchFamily="34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81000" y="5657850"/>
            <a:ext cx="580263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0" indent="0">
              <a:buNone/>
              <a:tabLst>
                <a:tab pos="228600" algn="l"/>
              </a:tabLst>
            </a:pP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	</a:t>
            </a:r>
            <a:r>
              <a:rPr lang="en-US" kern="0" dirty="0">
                <a:latin typeface="+mj-lt"/>
                <a:cs typeface="Courier New" panose="02070309020205020404" pitchFamily="49" charset="0"/>
                <a:sym typeface="Courier New Bold" charset="0"/>
              </a:rPr>
              <a:t>Ill-posed question. Need assembly. </a:t>
            </a:r>
            <a:endParaRPr lang="en-US" kern="0" dirty="0">
              <a:latin typeface="+mj-lt"/>
            </a:endParaRP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381000" y="6069330"/>
            <a:ext cx="580263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0" indent="0">
              <a:buNone/>
              <a:tabLst>
                <a:tab pos="228600" algn="l"/>
              </a:tabLst>
            </a:pPr>
            <a:r>
              <a:rPr lang="en-US" kern="0" dirty="0">
                <a:latin typeface="Calibri" panose="020F0502020204030204" pitchFamily="34" charset="0"/>
                <a:sym typeface="Courier New Bold" charset="0"/>
              </a:rPr>
              <a:t>	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rbx</a:t>
            </a:r>
            <a:r>
              <a:rPr lang="en-US" kern="0" dirty="0">
                <a:latin typeface="+mj-lt"/>
                <a:cs typeface="Courier New" panose="02070309020205020404" pitchFamily="49" charset="0"/>
                <a:sym typeface="Courier New Bold" charset="0"/>
              </a:rPr>
              <a:t>,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rbp</a:t>
            </a:r>
            <a:r>
              <a:rPr lang="en-US" kern="0" dirty="0">
                <a:latin typeface="+mj-lt"/>
                <a:cs typeface="Courier New" panose="02070309020205020404" pitchFamily="49" charset="0"/>
                <a:sym typeface="Courier New Bold" charset="0"/>
              </a:rPr>
              <a:t>,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r9</a:t>
            </a:r>
            <a:r>
              <a:rPr lang="en-US" kern="0" dirty="0">
                <a:latin typeface="+mj-lt"/>
                <a:cs typeface="Courier New" panose="02070309020205020404" pitchFamily="49" charset="0"/>
                <a:sym typeface="Courier New Bold" charset="0"/>
              </a:rPr>
              <a:t> (during first call to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add5</a:t>
            </a:r>
            <a:r>
              <a:rPr lang="en-US" kern="0" dirty="0">
                <a:latin typeface="+mj-lt"/>
                <a:cs typeface="Courier New" panose="02070309020205020404" pitchFamily="49" charset="0"/>
                <a:sym typeface="Courier New Bold" charset="0"/>
              </a:rPr>
              <a:t>)</a:t>
            </a:r>
            <a:endParaRPr lang="en-US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5318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9" grpId="0"/>
      <p:bldP spid="10" grpId="0"/>
      <p:bldP spid="11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Small Exercise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223" y="1224776"/>
            <a:ext cx="2471173" cy="3912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49642" y="1149467"/>
            <a:ext cx="5977581" cy="1742323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long add5(long b0, long b1, long b2, long b3, long b4) {                                                                                      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return b0+b1+b2+b3+b4; 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long add10(long a0, long a1, long a2, long a3, long a4, long a5,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long a6, long a7, long a8, long a9)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return add5(a0, a1, a2, a3, a4)+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add5(a5, a6, a7, a8, a9);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4760" y="5089602"/>
            <a:ext cx="3089849" cy="1235593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add5: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endParaRPr lang="en-US" sz="1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1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rcx</a:t>
            </a:r>
            <a:endParaRPr lang="en-US" sz="1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leaq</a:t>
            </a: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(%rcx,%r8), %</a:t>
            </a:r>
            <a:r>
              <a:rPr lang="en-US" sz="1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ret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9642" y="3179639"/>
            <a:ext cx="3089849" cy="3103051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add10: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pushq</a:t>
            </a:r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%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pushq</a:t>
            </a:r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%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rbx</a:t>
            </a:r>
            <a:endParaRPr lang="en-US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movq</a:t>
            </a:r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%r9, %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call    add5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movq</a:t>
            </a:r>
            <a:r>
              <a:rPr lang="en-US" sz="12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2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2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rbx</a:t>
            </a:r>
            <a:endParaRPr lang="en-US" sz="1200" b="1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movq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48(%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), %r8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movq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40(%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), %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rcx</a:t>
            </a:r>
            <a:endParaRPr lang="en-US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movq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32(%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), %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movq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24(%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), %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rsi</a:t>
            </a:r>
            <a:endParaRPr lang="en-US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movq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rbp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rdi</a:t>
            </a:r>
            <a:endParaRPr lang="en-US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call    add5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2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2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rbx</a:t>
            </a:r>
            <a:r>
              <a:rPr lang="en-US" sz="12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200" b="1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popq</a:t>
            </a:r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rbx</a:t>
            </a:r>
            <a:endParaRPr lang="en-US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popq</a:t>
            </a:r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ret</a:t>
            </a:r>
          </a:p>
        </p:txBody>
      </p:sp>
    </p:spTree>
    <p:extLst>
      <p:ext uri="{BB962C8B-B14F-4D97-AF65-F5344CB8AC3E}">
        <p14:creationId xmlns:p14="http://schemas.microsoft.com/office/powerpoint/2010/main" val="99436082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Memory management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Allocate during procedure execution</a:t>
            </a:r>
          </a:p>
          <a:p>
            <a:pPr lvl="1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Deallocate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92292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08621" y="3788339"/>
            <a:ext cx="630180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 comes in register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need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for the call to incr.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Where should be put x, so we can use it after the call to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incr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84430" y="1285203"/>
            <a:ext cx="1792147" cy="1353343"/>
            <a:chOff x="1784430" y="1285203"/>
            <a:chExt cx="1792147" cy="1353343"/>
          </a:xfrm>
        </p:grpSpPr>
        <p:sp>
          <p:nvSpPr>
            <p:cNvPr id="3" name="Oval 2"/>
            <p:cNvSpPr/>
            <p:nvPr/>
          </p:nvSpPr>
          <p:spPr bwMode="auto">
            <a:xfrm>
              <a:off x="3125165" y="1285203"/>
              <a:ext cx="451412" cy="50019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8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1784430" y="2138354"/>
              <a:ext cx="451412" cy="50019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8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5791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5782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55535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63576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03987" y="3172354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10400" y="2943754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Rectangle 13"/>
          <p:cNvSpPr>
            <a:spLocks/>
          </p:cNvSpPr>
          <p:nvPr/>
        </p:nvSpPr>
        <p:spPr bwMode="auto">
          <a:xfrm>
            <a:off x="5181600" y="1505054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0" name="Rectangle 9"/>
          <p:cNvSpPr>
            <a:spLocks/>
          </p:cNvSpPr>
          <p:nvPr/>
        </p:nvSpPr>
        <p:spPr bwMode="auto">
          <a:xfrm>
            <a:off x="5181600" y="2419454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31" name="Rectangle 9"/>
          <p:cNvSpPr>
            <a:spLocks/>
          </p:cNvSpPr>
          <p:nvPr/>
        </p:nvSpPr>
        <p:spPr bwMode="auto">
          <a:xfrm>
            <a:off x="5181600" y="2800454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37001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4826643"/>
            <a:ext cx="397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 saved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callee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saved register.</a:t>
            </a:r>
          </a:p>
        </p:txBody>
      </p:sp>
    </p:spTree>
    <p:extLst>
      <p:ext uri="{BB962C8B-B14F-4D97-AF65-F5344CB8AC3E}">
        <p14:creationId xmlns:p14="http://schemas.microsoft.com/office/powerpoint/2010/main" val="3205499414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4826643"/>
            <a:ext cx="397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 saved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callee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saved register.</a:t>
            </a:r>
          </a:p>
        </p:txBody>
      </p:sp>
    </p:spTree>
    <p:extLst>
      <p:ext uri="{BB962C8B-B14F-4D97-AF65-F5344CB8AC3E}">
        <p14:creationId xmlns:p14="http://schemas.microsoft.com/office/powerpoint/2010/main" val="1526351269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#6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x+v2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2850" y="4699321"/>
            <a:ext cx="397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 Is safe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Return result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890997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#7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02732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798725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4826643"/>
            <a:ext cx="397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Return result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876281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#8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02732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798725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35102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5181600" y="6034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25" name="Rectangle 9"/>
          <p:cNvSpPr>
            <a:spLocks/>
          </p:cNvSpPr>
          <p:nvPr/>
        </p:nvSpPr>
        <p:spPr bwMode="auto">
          <a:xfrm>
            <a:off x="5181600" y="6415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503987" y="5655123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7010400" y="5426523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8" name="Rectangle 13"/>
          <p:cNvSpPr>
            <a:spLocks/>
          </p:cNvSpPr>
          <p:nvPr/>
        </p:nvSpPr>
        <p:spPr bwMode="auto">
          <a:xfrm>
            <a:off x="5181600" y="4347303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9" name="Rectangle 9"/>
          <p:cNvSpPr>
            <a:spLocks/>
          </p:cNvSpPr>
          <p:nvPr/>
        </p:nvSpPr>
        <p:spPr bwMode="auto">
          <a:xfrm>
            <a:off x="5181600" y="5272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30" name="Rectangle 9"/>
          <p:cNvSpPr>
            <a:spLocks/>
          </p:cNvSpPr>
          <p:nvPr/>
        </p:nvSpPr>
        <p:spPr bwMode="auto">
          <a:xfrm>
            <a:off x="5181600" y="5653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3974940"/>
            <a:ext cx="221958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422193003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2132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77735706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1219200"/>
            <a:ext cx="8686800" cy="3139321"/>
          </a:xfrm>
          <a:prstGeom prst="rect">
            <a:avLst/>
          </a:prstGeom>
          <a:solidFill>
            <a:srgbClr val="FFC000"/>
          </a:solidFill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Machine instructions implement the mechanisms, but the choices are determined by designers.  These choices make up the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Application Binary Interface (ABI)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4350532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Terminal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76898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7680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91809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655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6324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5791200" y="5943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791200" y="632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87032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1187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45878"/>
      </p:ext>
    </p:extLst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05193"/>
              </p:ext>
            </p:extLst>
          </p:nvPr>
        </p:nvGraphicFramePr>
        <p:xfrm>
          <a:off x="228600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12263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04821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906176"/>
      </p:ext>
    </p:extLst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5376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5562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817057790"/>
      </p:ext>
    </p:extLst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(e.g., buffer overflow in Lecture 9)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</p:cSld>
  <p:clrMapOvr>
    <a:masterClrMapping/>
  </p:clrMapOvr>
  <p:transition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85195" y="1315975"/>
            <a:ext cx="6516547" cy="5232400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marL="404813" lvl="1" indent="-173038"/>
            <a:r>
              <a:rPr lang="en-US" dirty="0"/>
              <a:t>Stack is the right data structure for procedure call/return</a:t>
            </a:r>
          </a:p>
          <a:p>
            <a:pPr marL="625475" lvl="2" indent="-220663"/>
            <a:r>
              <a:rPr lang="en-US" dirty="0"/>
              <a:t>If P calls Q, then Q returns before P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marL="404813" lvl="1" indent="-173038"/>
            <a:r>
              <a:rPr lang="en-US" dirty="0"/>
              <a:t>Can safely store values in local stack frame and in </a:t>
            </a:r>
            <a:br>
              <a:rPr lang="en-US" dirty="0"/>
            </a:b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marL="404813" lvl="1" indent="-173038"/>
            <a:r>
              <a:rPr lang="en-US" dirty="0"/>
              <a:t>Put function arguments at top of stack</a:t>
            </a:r>
          </a:p>
          <a:p>
            <a:pPr marL="404813" lvl="1" indent="-173038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marL="404813" lvl="1" indent="-173038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8945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8945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8945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8945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89450" y="35814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8945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60518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35290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76700" y="37322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71618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7670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83525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/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8889082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7494561" y="235863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pPr marL="569913" indent="-225425">
              <a:buFont typeface="Wingdings" panose="05000000000000000000" pitchFamily="2" charset="2"/>
              <a:buChar char="§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Memory viewed as array of bytes.</a:t>
            </a:r>
          </a:p>
          <a:p>
            <a:pPr marL="569913" indent="-225425">
              <a:buFont typeface="Wingdings" panose="05000000000000000000" pitchFamily="2" charset="2"/>
              <a:buChar char="§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Different regions have different purposes.</a:t>
            </a:r>
          </a:p>
          <a:p>
            <a:pPr marL="569913" indent="-225425">
              <a:buFont typeface="Wingdings" panose="05000000000000000000" pitchFamily="2" charset="2"/>
              <a:buChar char="§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(Like ABI, a policy decision)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7075460" y="975638"/>
            <a:ext cx="1142349" cy="541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4" name="Freeform 3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 flipV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25" name="Freeform 24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 bwMode="auto">
          <a:xfrm>
            <a:off x="7075460" y="1507179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7075460" y="2733814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075460" y="4071961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7075460" y="5581928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5A5C50-C591-41F4-B02C-D32C016D56E4}"/>
              </a:ext>
            </a:extLst>
          </p:cNvPr>
          <p:cNvSpPr txBox="1"/>
          <p:nvPr/>
        </p:nvSpPr>
        <p:spPr>
          <a:xfrm>
            <a:off x="8281506" y="1908358"/>
            <a:ext cx="696024" cy="3162212"/>
          </a:xfrm>
          <a:prstGeom prst="rect">
            <a:avLst/>
          </a:prstGeom>
          <a:noFill/>
        </p:spPr>
        <p:txBody>
          <a:bodyPr vert="wordArtVert" wrap="none" rtlCol="0" anchor="ctr">
            <a:sp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600" dirty="0" smtClean="0"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20234</TotalTime>
  <Pages>0</Pages>
  <Words>6457</Words>
  <Characters>0</Characters>
  <Application>Microsoft Office PowerPoint</Application>
  <PresentationFormat>On-screen Show (4:3)</PresentationFormat>
  <Lines>0</Lines>
  <Paragraphs>1866</Paragraphs>
  <Slides>78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78</vt:i4>
      </vt:variant>
    </vt:vector>
  </HeadingPairs>
  <TitlesOfParts>
    <vt:vector size="101" baseType="lpstr">
      <vt:lpstr>ＭＳ Ｐゴシック</vt:lpstr>
      <vt:lpstr>Arial</vt:lpstr>
      <vt:lpstr>Arial Narrow</vt:lpstr>
      <vt:lpstr>Arial Narrow Bold</vt:lpstr>
      <vt:lpstr>Calibri</vt:lpstr>
      <vt:lpstr>Calibri Bold</vt:lpstr>
      <vt:lpstr>Calibri Bold Italic</vt:lpstr>
      <vt:lpstr>Calibri Italic</vt:lpstr>
      <vt:lpstr>Courier New</vt:lpstr>
      <vt:lpstr>Courier New Bold</vt:lpstr>
      <vt:lpstr>Gill Sans</vt:lpstr>
      <vt:lpstr>Lucida Grande</vt:lpstr>
      <vt:lpstr>Monaco</vt:lpstr>
      <vt:lpstr>Times New Roman</vt:lpstr>
      <vt:lpstr>Wingdings</vt:lpstr>
      <vt:lpstr>Wingdings 2</vt:lpstr>
      <vt:lpstr>Zapf Dingbats</vt:lpstr>
      <vt:lpstr>ヒラギノ角ゴ ProN W3</vt:lpstr>
      <vt:lpstr>ヒラギノ角ゴ ProN W6</vt:lpstr>
      <vt:lpstr>Title Slide</vt:lpstr>
      <vt:lpstr>Title and Content</vt:lpstr>
      <vt:lpstr>Title Only</vt:lpstr>
      <vt:lpstr>Title and Content: Build</vt:lpstr>
      <vt:lpstr>Machine-Level Programming III: Procedures  15-213/18-213/15-513: Introduction to Computer Systems 7th Lecture, September 19, 2017</vt:lpstr>
      <vt:lpstr>Today</vt:lpstr>
      <vt:lpstr>Mechanisms in Procedures</vt:lpstr>
      <vt:lpstr>Mechanisms in Procedures</vt:lpstr>
      <vt:lpstr>Mechanisms in Procedures</vt:lpstr>
      <vt:lpstr>Mechanisms in Procedures</vt:lpstr>
      <vt:lpstr>Mechanisms in Procedures</vt:lpstr>
      <vt:lpstr>Today</vt:lpstr>
      <vt:lpstr>x86-64 Stack</vt:lpstr>
      <vt:lpstr>x86-64 Stack</vt:lpstr>
      <vt:lpstr>x86-64 Stack</vt:lpstr>
      <vt:lpstr>x86-64 Stack: Push</vt:lpstr>
      <vt:lpstr>x86-64 Stack: Push</vt:lpstr>
      <vt:lpstr>x86-64 Stack: Pop</vt:lpstr>
      <vt:lpstr>x86-64 Stack: Pop</vt:lpstr>
      <vt:lpstr>x86-64 Stack: Pop</vt:lpstr>
      <vt:lpstr>Today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  <vt:lpstr>Today</vt:lpstr>
      <vt:lpstr>Procedure Data Flow</vt:lpstr>
      <vt:lpstr>Data Flow Examples</vt:lpstr>
      <vt:lpstr>Today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#2</vt:lpstr>
      <vt:lpstr>Example: Calling incr #2</vt:lpstr>
      <vt:lpstr>Example: Calling incr #2</vt:lpstr>
      <vt:lpstr>Example: Calling incr #3</vt:lpstr>
      <vt:lpstr>Example: Calling incr #4</vt:lpstr>
      <vt:lpstr>Example: Calling incr #5a</vt:lpstr>
      <vt:lpstr>Example: Calling incr #5b</vt:lpstr>
      <vt:lpstr>Register Saving Conventions</vt:lpstr>
      <vt:lpstr>Register Saving Conventions</vt:lpstr>
      <vt:lpstr>x86-64 Linux Register Usage #1</vt:lpstr>
      <vt:lpstr>x86-64 Linux Register Usage #2</vt:lpstr>
      <vt:lpstr>Quiz Time!</vt:lpstr>
      <vt:lpstr>Small Exercise</vt:lpstr>
      <vt:lpstr>Small Exercise</vt:lpstr>
      <vt:lpstr>Callee-Saved Example #1</vt:lpstr>
      <vt:lpstr>Callee-Saved Example #2</vt:lpstr>
      <vt:lpstr>Callee-Saved Example #3</vt:lpstr>
      <vt:lpstr>Callee-Saved Example #4</vt:lpstr>
      <vt:lpstr>Callee-Saved Example #5</vt:lpstr>
      <vt:lpstr>Callee-Saved Example #6</vt:lpstr>
      <vt:lpstr>Callee-Saved Example #7</vt:lpstr>
      <vt:lpstr>Callee-Saved Example #8</vt:lpstr>
      <vt:lpstr>Callee-Saved Example #2</vt:lpstr>
      <vt:lpstr>Today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447</cp:revision>
  <dcterms:created xsi:type="dcterms:W3CDTF">2012-09-18T14:16:22Z</dcterms:created>
  <dcterms:modified xsi:type="dcterms:W3CDTF">2017-09-19T16:43:43Z</dcterms:modified>
</cp:coreProperties>
</file>