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2" r:id="rId4"/>
    <p:sldMasterId id="2147483710" r:id="rId5"/>
    <p:sldMasterId id="2147483724" r:id="rId6"/>
  </p:sldMasterIdLst>
  <p:notesMasterIdLst>
    <p:notesMasterId r:id="rId64"/>
  </p:notesMasterIdLst>
  <p:sldIdLst>
    <p:sldId id="317" r:id="rId7"/>
    <p:sldId id="344" r:id="rId8"/>
    <p:sldId id="390" r:id="rId9"/>
    <p:sldId id="387" r:id="rId10"/>
    <p:sldId id="391" r:id="rId11"/>
    <p:sldId id="386" r:id="rId12"/>
    <p:sldId id="284" r:id="rId13"/>
    <p:sldId id="285" r:id="rId14"/>
    <p:sldId id="373" r:id="rId15"/>
    <p:sldId id="375" r:id="rId16"/>
    <p:sldId id="376" r:id="rId17"/>
    <p:sldId id="374" r:id="rId18"/>
    <p:sldId id="286" r:id="rId19"/>
    <p:sldId id="287" r:id="rId20"/>
    <p:sldId id="288" r:id="rId21"/>
    <p:sldId id="364" r:id="rId22"/>
    <p:sldId id="289" r:id="rId23"/>
    <p:sldId id="377" r:id="rId24"/>
    <p:sldId id="350" r:id="rId25"/>
    <p:sldId id="293" r:id="rId26"/>
    <p:sldId id="295" r:id="rId27"/>
    <p:sldId id="366" r:id="rId28"/>
    <p:sldId id="301" r:id="rId29"/>
    <p:sldId id="332" r:id="rId30"/>
    <p:sldId id="302" r:id="rId31"/>
    <p:sldId id="304" r:id="rId32"/>
    <p:sldId id="388" r:id="rId33"/>
    <p:sldId id="394" r:id="rId34"/>
    <p:sldId id="351" r:id="rId35"/>
    <p:sldId id="306" r:id="rId36"/>
    <p:sldId id="307" r:id="rId37"/>
    <p:sldId id="395" r:id="rId38"/>
    <p:sldId id="309" r:id="rId39"/>
    <p:sldId id="312" r:id="rId40"/>
    <p:sldId id="368" r:id="rId41"/>
    <p:sldId id="367" r:id="rId42"/>
    <p:sldId id="369" r:id="rId43"/>
    <p:sldId id="336" r:id="rId44"/>
    <p:sldId id="338" r:id="rId45"/>
    <p:sldId id="370" r:id="rId46"/>
    <p:sldId id="339" r:id="rId47"/>
    <p:sldId id="365" r:id="rId48"/>
    <p:sldId id="352" r:id="rId49"/>
    <p:sldId id="353" r:id="rId50"/>
    <p:sldId id="354" r:id="rId51"/>
    <p:sldId id="355" r:id="rId52"/>
    <p:sldId id="356" r:id="rId53"/>
    <p:sldId id="357" r:id="rId54"/>
    <p:sldId id="358" r:id="rId55"/>
    <p:sldId id="359" r:id="rId56"/>
    <p:sldId id="360" r:id="rId57"/>
    <p:sldId id="361" r:id="rId58"/>
    <p:sldId id="371" r:id="rId59"/>
    <p:sldId id="324" r:id="rId60"/>
    <p:sldId id="380" r:id="rId61"/>
    <p:sldId id="381" r:id="rId62"/>
    <p:sldId id="382" r:id="rId6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3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slide" Target="slides/slide57.xml"/><Relationship Id="rId68" Type="http://schemas.openxmlformats.org/officeDocument/2006/relationships/tableStyles" Target="tableStyles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61" Type="http://schemas.openxmlformats.org/officeDocument/2006/relationships/slide" Target="slides/slide55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notesMaster" Target="notesMasters/notesMaster1.xml"/><Relationship Id="rId69" Type="http://schemas.microsoft.com/office/2015/10/relationships/revisionInfo" Target="revisionInfo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theme" Target="theme/theme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9/14/2017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83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8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5345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5739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21110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46040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79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15998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6170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40071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95120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1281383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982796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855193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59764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9921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207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81257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906449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042261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5061436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8266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813760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715544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2677308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4959536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61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657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6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sp>
        <p:nvSpPr>
          <p:cNvPr id="5" name="Rectangle 1"/>
          <p:cNvSpPr>
            <a:spLocks/>
          </p:cNvSpPr>
          <p:nvPr userDrawn="1"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endParaRPr lang="en-US" sz="1800" b="1" dirty="0"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/>
            <a:fld id="{F5551B27-49BC-4291-80C6-707CDCF1D651}" type="slidenum">
              <a:rPr lang="en-US" sz="1000" b="1" smtClean="0"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algn="l" eaLnBrk="0" hangingPunct="0"/>
              <a:t>‹#›</a:t>
            </a:fld>
            <a:endParaRPr lang="en-US" sz="2400" b="1" dirty="0"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000" dirty="0">
                <a:latin typeface="Calibri" pitchFamily="34" charset="0"/>
                <a:ea typeface="+mn-ea"/>
                <a:cs typeface="+mn-cs"/>
              </a:rPr>
              <a:t>Bryant and </a:t>
            </a:r>
            <a:r>
              <a:rPr lang="en-US" sz="1000" dirty="0" err="1">
                <a:latin typeface="Calibri" pitchFamily="34" charset="0"/>
                <a:ea typeface="+mn-ea"/>
                <a:cs typeface="+mn-cs"/>
              </a:rPr>
              <a:t>O’Hallaron</a:t>
            </a:r>
            <a:r>
              <a:rPr lang="en-US" sz="1000" dirty="0">
                <a:latin typeface="Calibri" pitchFamily="34" charset="0"/>
                <a:ea typeface="+mn-ea"/>
                <a:cs typeface="+mn-cs"/>
              </a:rPr>
              <a:t>, Computer Systems: A Programmer’s Perspective, Third Edition</a:t>
            </a:r>
          </a:p>
        </p:txBody>
      </p:sp>
      <p:sp>
        <p:nvSpPr>
          <p:cNvPr id="9" name="Rectangle 2"/>
          <p:cNvSpPr>
            <a:spLocks/>
          </p:cNvSpPr>
          <p:nvPr userDrawn="1"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b="1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</p:spTree>
    <p:extLst>
      <p:ext uri="{BB962C8B-B14F-4D97-AF65-F5344CB8AC3E}">
        <p14:creationId xmlns:p14="http://schemas.microsoft.com/office/powerpoint/2010/main" val="13428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035143" y="672495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55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22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 dirty="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>
                <a:solidFill>
                  <a:srgbClr val="000000"/>
                </a:solidFill>
              </a:rPr>
              <a:t>Machine-Level Programming II: Control</a:t>
            </a: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15-213: Introduction to Computer Systems</a:t>
            </a:r>
            <a:br>
              <a:rPr lang="en-US" sz="20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6</a:t>
            </a:r>
            <a:r>
              <a:rPr lang="en-US" sz="2000" baseline="30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th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Lecture, Sept. 14, 2017</a:t>
            </a: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685800" y="4419600"/>
            <a:ext cx="8458200" cy="14478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Today’s Instructor: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</a:rPr>
              <a:t>Phil Gibbons</a:t>
            </a:r>
            <a:endParaRPr lang="en-US" sz="2000" kern="0" dirty="0">
              <a:solidFill>
                <a:schemeClr val="tx1"/>
              </a:solidFill>
              <a:latin typeface="+mn-lt"/>
              <a:ea typeface="Calibri Bold" charset="0"/>
              <a:cs typeface="Calibri Bold" charset="0"/>
              <a:sym typeface="Calibri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SF set </a:t>
            </a:r>
            <a:r>
              <a:rPr lang="en-US" dirty="0"/>
              <a:t>when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07341" y="2106706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90165" y="2770094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142565" y="1988386"/>
            <a:ext cx="45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707341" y="2904565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1DD63C-C39C-4F1C-9C27-013FB1273AD6}"/>
              </a:ext>
            </a:extLst>
          </p:cNvPr>
          <p:cNvSpPr txBox="1"/>
          <p:nvPr/>
        </p:nvSpPr>
        <p:spPr>
          <a:xfrm>
            <a:off x="1154721" y="4413184"/>
            <a:ext cx="7182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signed arithmetic, this reports when result is a negative number</a:t>
            </a:r>
          </a:p>
        </p:txBody>
      </p:sp>
    </p:spTree>
    <p:extLst>
      <p:ext uri="{BB962C8B-B14F-4D97-AF65-F5344CB8AC3E}">
        <p14:creationId xmlns:p14="http://schemas.microsoft.com/office/powerpoint/2010/main" val="176192524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OF set </a:t>
            </a:r>
            <a:r>
              <a:rPr lang="en-US" dirty="0"/>
              <a:t>when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07341" y="2106706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90165" y="2770094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142565" y="1988386"/>
            <a:ext cx="45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707341" y="2904565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5604" y="3788954"/>
            <a:ext cx="170912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 = ~y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8C8604-892E-419B-8066-C67DDC2BAC57}"/>
              </a:ext>
            </a:extLst>
          </p:cNvPr>
          <p:cNvSpPr txBox="1"/>
          <p:nvPr/>
        </p:nvSpPr>
        <p:spPr>
          <a:xfrm>
            <a:off x="2378574" y="4909983"/>
            <a:ext cx="4696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signed arithmetic, this reports overflow</a:t>
            </a:r>
          </a:p>
        </p:txBody>
      </p:sp>
    </p:spTree>
    <p:extLst>
      <p:ext uri="{BB962C8B-B14F-4D97-AF65-F5344CB8AC3E}">
        <p14:creationId xmlns:p14="http://schemas.microsoft.com/office/powerpoint/2010/main" val="216989655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ZF set </a:t>
            </a:r>
            <a:r>
              <a:rPr lang="en-US" dirty="0"/>
              <a:t>when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000000000000…00000000000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67525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0999" y="1397000"/>
            <a:ext cx="8604183" cy="3575050"/>
          </a:xfrm>
          <a:ln/>
        </p:spPr>
        <p:txBody>
          <a:bodyPr/>
          <a:lstStyle/>
          <a:p>
            <a:r>
              <a:rPr lang="en-US" dirty="0"/>
              <a:t>Explicit Setting by Compare Instruction</a:t>
            </a:r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dirty="0"/>
              <a:t> without setting destination</a:t>
            </a:r>
          </a:p>
          <a:p>
            <a:pPr marL="317500" lvl="1" indent="0"/>
            <a:endParaRPr lang="en-US" dirty="0"/>
          </a:p>
          <a:p>
            <a:pPr marL="660400" lvl="1" indent="-34290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  if carry/borrow out from most significant bit</a:t>
            </a:r>
            <a:br>
              <a:rPr lang="en-US" dirty="0"/>
            </a:br>
            <a:r>
              <a:rPr lang="en-US" dirty="0"/>
              <a:t>                 (used for unsigned comparisons)</a:t>
            </a:r>
          </a:p>
          <a:p>
            <a:pPr marL="660400" lvl="1" indent="-34290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 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660400" lvl="1" indent="-34290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 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</a:t>
            </a:r>
          </a:p>
          <a:p>
            <a:pPr marL="660400" lvl="1" indent="-34290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 if two’s-complement (signed) overflow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Test instruction</a:t>
            </a:r>
          </a:p>
          <a:p>
            <a:pPr marL="317500" lvl="1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603250" lvl="2" indent="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/>
              <a:t> Sets condition codes based on value of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dirty="0"/>
              <a:t>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dirty="0"/>
          </a:p>
          <a:p>
            <a:pPr marL="317500" lvl="1" indent="0"/>
            <a:r>
              <a:rPr lang="en-US" dirty="0"/>
              <a:t> Useful to have one of the operands be a mask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5635" y="5174415"/>
            <a:ext cx="3481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Very often:</a:t>
            </a:r>
          </a:p>
          <a:p>
            <a:pPr algn="l"/>
            <a:r>
              <a:rPr lang="en-US" sz="2400" dirty="0"/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Set low-order byte of destination to 0 or 1 based on combinations of condition codes</a:t>
            </a:r>
          </a:p>
          <a:p>
            <a:pPr marL="552450" lvl="1"/>
            <a:r>
              <a:rPr lang="en-US" dirty="0"/>
              <a:t>Does not alter remaining 7 bytes</a:t>
            </a:r>
          </a:p>
          <a:p>
            <a:pPr marL="552450" lvl="1"/>
            <a:endParaRPr lang="en-US" dirty="0"/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3657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3657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3657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%cl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3657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%dl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3657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3657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3649650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3657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7620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%r8b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7620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%r9b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7620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%r10b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7620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%r11b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7620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%r12b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7620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%r13b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7620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%r14b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7620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%r15b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34395255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6602128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addressable byte registers</a:t>
            </a:r>
          </a:p>
          <a:p>
            <a:pPr marL="552450" lvl="1"/>
            <a:r>
              <a:rPr lang="en-US" dirty="0"/>
              <a:t>Does not alter remaining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  <a:p>
            <a:pPr marL="838200" lvl="2"/>
            <a:r>
              <a:rPr lang="en-US" dirty="0"/>
              <a:t>32-bit instructions also set upper 32 bits to 0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5258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124635" y="4204447"/>
            <a:ext cx="2008094" cy="1308847"/>
            <a:chOff x="2124635" y="4204447"/>
            <a:chExt cx="2008094" cy="130884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>
              <a:off x="2994212" y="4204447"/>
              <a:ext cx="53788" cy="130884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 flipH="1">
              <a:off x="2124635" y="4204447"/>
              <a:ext cx="2008094" cy="1308847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0999" y="1155700"/>
            <a:ext cx="6683944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addressable byte registers</a:t>
            </a:r>
          </a:p>
          <a:p>
            <a:pPr marL="552450" lvl="1"/>
            <a:r>
              <a:rPr lang="en-US" dirty="0"/>
              <a:t>Does not alter remaining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  <a:p>
            <a:pPr marL="838200" lvl="2"/>
            <a:r>
              <a:rPr lang="en-US" dirty="0"/>
              <a:t>32-bit instructions also set upper 32 bits to 0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719673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185299" y="1302127"/>
            <a:ext cx="7160468" cy="4031873"/>
            <a:chOff x="187989" y="1311996"/>
            <a:chExt cx="7160468" cy="4031873"/>
          </a:xfrm>
        </p:grpSpPr>
        <p:sp>
          <p:nvSpPr>
            <p:cNvPr id="2" name="TextBox 1"/>
            <p:cNvSpPr txBox="1"/>
            <p:nvPr/>
          </p:nvSpPr>
          <p:spPr>
            <a:xfrm>
              <a:off x="187989" y="1311996"/>
              <a:ext cx="7160468" cy="403187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Beware weirdness </a:t>
              </a:r>
              <a:r>
                <a:rPr lang="en-US" sz="32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movzbl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 (and others)</a:t>
              </a: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cs-CZ" sz="32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movzbl %al, %eax</a:t>
              </a:r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582768" y="3207960"/>
              <a:ext cx="3556000" cy="533400"/>
              <a:chOff x="1582768" y="3207960"/>
              <a:chExt cx="3556000" cy="533400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3418302" y="3253049"/>
                <a:ext cx="1709270" cy="4445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  <a:sym typeface="Gill Sans" charset="0"/>
                  </a:rPr>
                  <a:t>%</a:t>
                </a:r>
                <a:r>
                  <a:rPr kumimoji="0" lang="en-US" sz="18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  <a:sym typeface="Gill Sans" charset="0"/>
                  </a:rPr>
                  <a:t>eax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  <a:sym typeface="Gill Sans" charset="0"/>
                </a:endParaRPr>
              </a:p>
            </p:txBody>
          </p:sp>
          <p:sp>
            <p:nvSpPr>
              <p:cNvPr id="20" name="Rectangle 6"/>
              <p:cNvSpPr>
                <a:spLocks/>
              </p:cNvSpPr>
              <p:nvPr/>
            </p:nvSpPr>
            <p:spPr bwMode="auto">
              <a:xfrm>
                <a:off x="4478368" y="3246060"/>
                <a:ext cx="660400" cy="444500"/>
              </a:xfrm>
              <a:prstGeom prst="rect">
                <a:avLst/>
              </a:prstGeom>
              <a:solidFill>
                <a:srgbClr val="D8D8D8"/>
              </a:solidFill>
              <a:ln w="9525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38100" tIns="38100" rIns="38100" bIns="38100" anchor="ctr"/>
              <a:lstStyle/>
              <a:p>
                <a:r>
                  <a:rPr lang="en-US" sz="1400" dirty="0">
                    <a:solidFill>
                      <a:schemeClr val="tx1"/>
                    </a:solidFill>
                    <a:latin typeface="Courier New Bold" charset="0"/>
                    <a:cs typeface="Courier New Bold" charset="0"/>
                    <a:sym typeface="Courier New Bold" charset="0"/>
                  </a:rPr>
                  <a:t>%al</a:t>
                </a:r>
              </a:p>
            </p:txBody>
          </p:sp>
          <p:sp>
            <p:nvSpPr>
              <p:cNvPr id="21" name="Rectangle 30"/>
              <p:cNvSpPr>
                <a:spLocks/>
              </p:cNvSpPr>
              <p:nvPr/>
            </p:nvSpPr>
            <p:spPr bwMode="auto">
              <a:xfrm>
                <a:off x="1582768" y="3207960"/>
                <a:ext cx="3556000" cy="533400"/>
              </a:xfrm>
              <a:prstGeom prst="rect">
                <a:avLst/>
              </a:prstGeom>
              <a:noFill/>
              <a:ln w="25400" cap="flat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lIns="38100" tIns="38100" rIns="38100" bIns="38100" anchor="ctr"/>
              <a:lstStyle/>
              <a:p>
                <a:pPr algn="l"/>
                <a:r>
                  <a:rPr lang="en-US" sz="2400" dirty="0">
                    <a:solidFill>
                      <a:schemeClr val="tx1"/>
                    </a:solidFill>
                    <a:latin typeface="Courier New Bold" charset="0"/>
                    <a:cs typeface="Courier New Bold" charset="0"/>
                    <a:sym typeface="Courier New Bold" charset="0"/>
                  </a:rPr>
                  <a:t>%</a:t>
                </a:r>
                <a:r>
                  <a:rPr lang="en-US" sz="2400" dirty="0" err="1">
                    <a:solidFill>
                      <a:schemeClr val="tx1"/>
                    </a:solidFill>
                    <a:latin typeface="Courier New Bold" charset="0"/>
                    <a:cs typeface="Courier New Bold" charset="0"/>
                    <a:sym typeface="Courier New Bold" charset="0"/>
                  </a:rPr>
                  <a:t>rax</a:t>
                </a:r>
                <a:endPara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1580078" y="3191102"/>
            <a:ext cx="3556000" cy="533400"/>
            <a:chOff x="5510699" y="5684520"/>
            <a:chExt cx="3556000" cy="53340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7346233" y="5729609"/>
              <a:ext cx="1709270" cy="4445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  <a:sym typeface="Gill Sans" charset="0"/>
                </a:rPr>
                <a:t>0x000000</a:t>
              </a:r>
            </a:p>
          </p:txBody>
        </p:sp>
        <p:sp>
          <p:nvSpPr>
            <p:cNvPr id="25" name="Rectangle 6"/>
            <p:cNvSpPr>
              <a:spLocks/>
            </p:cNvSpPr>
            <p:nvPr/>
          </p:nvSpPr>
          <p:spPr bwMode="auto">
            <a:xfrm>
              <a:off x="8406299" y="5722620"/>
              <a:ext cx="660400" cy="444500"/>
            </a:xfrm>
            <a:prstGeom prst="rect">
              <a:avLst/>
            </a:prstGeom>
            <a:solidFill>
              <a:srgbClr val="D8D8D8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%al</a:t>
              </a:r>
            </a:p>
          </p:txBody>
        </p:sp>
        <p:sp>
          <p:nvSpPr>
            <p:cNvPr id="26" name="Rectangle 30"/>
            <p:cNvSpPr>
              <a:spLocks/>
            </p:cNvSpPr>
            <p:nvPr/>
          </p:nvSpPr>
          <p:spPr bwMode="auto">
            <a:xfrm>
              <a:off x="5510699" y="568452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68E13AC-288D-415E-940E-A767CC1E04B8}"/>
              </a:ext>
            </a:extLst>
          </p:cNvPr>
          <p:cNvGrpSpPr/>
          <p:nvPr/>
        </p:nvGrpSpPr>
        <p:grpSpPr>
          <a:xfrm>
            <a:off x="1568882" y="3184752"/>
            <a:ext cx="3556000" cy="533400"/>
            <a:chOff x="1585180" y="3201720"/>
            <a:chExt cx="3556000" cy="533400"/>
          </a:xfrm>
        </p:grpSpPr>
        <p:sp>
          <p:nvSpPr>
            <p:cNvPr id="32" name="Rectangle 30"/>
            <p:cNvSpPr>
              <a:spLocks/>
            </p:cNvSpPr>
            <p:nvPr/>
          </p:nvSpPr>
          <p:spPr bwMode="auto">
            <a:xfrm>
              <a:off x="1585180" y="3201720"/>
              <a:ext cx="3556000" cy="533400"/>
            </a:xfrm>
            <a:prstGeom prst="rect">
              <a:avLst/>
            </a:prstGeom>
            <a:solidFill>
              <a:schemeClr val="bg1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0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0x00000000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403436" y="3229529"/>
              <a:ext cx="1709270" cy="4445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  <a:sym typeface="Gill Sans" charset="0"/>
                </a:rPr>
                <a:t>0x000000</a:t>
              </a:r>
            </a:p>
          </p:txBody>
        </p:sp>
        <p:sp>
          <p:nvSpPr>
            <p:cNvPr id="31" name="Rectangle 6"/>
            <p:cNvSpPr>
              <a:spLocks/>
            </p:cNvSpPr>
            <p:nvPr/>
          </p:nvSpPr>
          <p:spPr bwMode="auto">
            <a:xfrm>
              <a:off x="4463502" y="3222540"/>
              <a:ext cx="660400" cy="444500"/>
            </a:xfrm>
            <a:prstGeom prst="rect">
              <a:avLst/>
            </a:prstGeom>
            <a:solidFill>
              <a:schemeClr val="bg1"/>
            </a:solidFill>
            <a:ln w="9525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%al</a:t>
              </a:r>
            </a:p>
          </p:txBody>
        </p:sp>
      </p:grpSp>
      <p:cxnSp>
        <p:nvCxnSpPr>
          <p:cNvPr id="7" name="Straight Arrow Connector 6"/>
          <p:cNvCxnSpPr>
            <a:cxnSpLocks/>
            <a:stCxn id="5" idx="3"/>
          </p:cNvCxnSpPr>
          <p:nvPr/>
        </p:nvCxnSpPr>
        <p:spPr bwMode="auto">
          <a:xfrm flipV="1">
            <a:off x="2439081" y="3731957"/>
            <a:ext cx="349412" cy="81054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72EA0F5-0CCB-42DA-9999-BCD0022B449A}"/>
              </a:ext>
            </a:extLst>
          </p:cNvPr>
          <p:cNvGrpSpPr/>
          <p:nvPr/>
        </p:nvGrpSpPr>
        <p:grpSpPr>
          <a:xfrm>
            <a:off x="228598" y="3784600"/>
            <a:ext cx="3568702" cy="988729"/>
            <a:chOff x="228598" y="3784600"/>
            <a:chExt cx="3568702" cy="988729"/>
          </a:xfrm>
        </p:grpSpPr>
        <p:sp>
          <p:nvSpPr>
            <p:cNvPr id="5" name="TextBox 4"/>
            <p:cNvSpPr txBox="1"/>
            <p:nvPr/>
          </p:nvSpPr>
          <p:spPr>
            <a:xfrm>
              <a:off x="228598" y="4311664"/>
              <a:ext cx="22104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libri" panose="020F0502020204030204" pitchFamily="34" charset="0"/>
                  <a:cs typeface="Calibri" panose="020F0502020204030204" pitchFamily="34" charset="0"/>
                </a:rPr>
                <a:t>Zapped to all 0’s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82A80EB-05F2-4CFA-8E03-9966EC00CDF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439082" y="3784600"/>
              <a:ext cx="1358218" cy="764422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04756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Control: Condition codes</a:t>
            </a:r>
          </a:p>
          <a:p>
            <a:r>
              <a:rPr lang="en-US" dirty="0">
                <a:solidFill>
                  <a:srgbClr val="000000"/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0" dirty="0"/>
              <a:t>Control: Condition codes</a:t>
            </a:r>
          </a:p>
          <a:p>
            <a:r>
              <a:rPr lang="en-US" dirty="0"/>
              <a:t>Conditional branches</a:t>
            </a:r>
          </a:p>
          <a:p>
            <a:r>
              <a:rPr lang="en-US" dirty="0"/>
              <a:t>Loops</a:t>
            </a:r>
          </a:p>
          <a:p>
            <a:r>
              <a:rPr lang="en-US" dirty="0"/>
              <a:t>Switch Statements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 (Old Style)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3241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81150" y="2129865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155700"/>
            <a:ext cx="8153400" cy="1041400"/>
          </a:xfrm>
        </p:spPr>
        <p:txBody>
          <a:bodyPr/>
          <a:lstStyle/>
          <a:p>
            <a:r>
              <a:rPr lang="en-US" dirty="0"/>
              <a:t>Generation</a:t>
            </a:r>
          </a:p>
          <a:p>
            <a:pPr marL="279400" lvl="1" indent="0">
              <a:buNone/>
            </a:pP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shark&gt;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54207"/>
              </p:ext>
            </p:extLst>
          </p:nvPr>
        </p:nvGraphicFramePr>
        <p:xfrm>
          <a:off x="4800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451412" y="1112490"/>
            <a:ext cx="5688687" cy="944910"/>
            <a:chOff x="3451412" y="1023590"/>
            <a:chExt cx="5688687" cy="944910"/>
          </a:xfrm>
        </p:grpSpPr>
        <p:sp>
          <p:nvSpPr>
            <p:cNvPr id="2" name="Oval 1"/>
            <p:cNvSpPr/>
            <p:nvPr/>
          </p:nvSpPr>
          <p:spPr bwMode="auto">
            <a:xfrm>
              <a:off x="3451412" y="1380565"/>
              <a:ext cx="2949388" cy="587935"/>
            </a:xfrm>
            <a:prstGeom prst="ellipse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197600" y="1023590"/>
              <a:ext cx="2942499" cy="52322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alibri" panose="020F0502020204030204" pitchFamily="34" charset="0"/>
                  <a:cs typeface="Calibri" panose="020F0502020204030204" pitchFamily="34" charset="0"/>
                </a:rPr>
                <a:t>Get to this shortly</a:t>
              </a:r>
            </a:p>
          </p:txBody>
        </p:sp>
        <p:sp>
          <p:nvSpPr>
            <p:cNvPr id="4" name="Freeform 3"/>
            <p:cNvSpPr/>
            <p:nvPr/>
          </p:nvSpPr>
          <p:spPr bwMode="auto">
            <a:xfrm>
              <a:off x="5138928" y="1101793"/>
              <a:ext cx="1058672" cy="206307"/>
            </a:xfrm>
            <a:custGeom>
              <a:avLst/>
              <a:gdLst>
                <a:gd name="connsiteX0" fmla="*/ 1307592 w 1307592"/>
                <a:gd name="connsiteY0" fmla="*/ 132647 h 278951"/>
                <a:gd name="connsiteX1" fmla="*/ 521208 w 1307592"/>
                <a:gd name="connsiteY1" fmla="*/ 4631 h 278951"/>
                <a:gd name="connsiteX2" fmla="*/ 0 w 1307592"/>
                <a:gd name="connsiteY2" fmla="*/ 278951 h 278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7592" h="278951">
                  <a:moveTo>
                    <a:pt x="1307592" y="132647"/>
                  </a:moveTo>
                  <a:cubicBezTo>
                    <a:pt x="1023366" y="56447"/>
                    <a:pt x="739140" y="-19753"/>
                    <a:pt x="521208" y="4631"/>
                  </a:cubicBezTo>
                  <a:cubicBezTo>
                    <a:pt x="303276" y="29015"/>
                    <a:pt x="0" y="278951"/>
                    <a:pt x="0" y="278951"/>
                  </a:cubicBezTo>
                </a:path>
              </a:pathLst>
            </a:custGeom>
            <a:noFill/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Expressing with </a:t>
            </a:r>
            <a:r>
              <a:rPr lang="en-US" dirty="0" err="1"/>
              <a:t>Goto</a:t>
            </a:r>
            <a:r>
              <a:rPr lang="en-US" dirty="0"/>
              <a:t> Code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/>
              <a:t>C allows </a:t>
            </a:r>
            <a:r>
              <a:rPr lang="en-US" b="1" dirty="0" err="1">
                <a:latin typeface="Courier New"/>
                <a:cs typeface="Courier New"/>
              </a:rPr>
              <a:t>goto</a:t>
            </a:r>
            <a:r>
              <a:rPr lang="en-US" dirty="0"/>
              <a:t> statement</a:t>
            </a:r>
          </a:p>
          <a:p>
            <a:r>
              <a:rPr lang="en-US" dirty="0"/>
              <a:t>Jump to position designated by label</a:t>
            </a:r>
          </a:p>
          <a:p>
            <a:endParaRPr lang="en-US" dirty="0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495800" y="2209800"/>
            <a:ext cx="3657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214523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Translation (Using Branches)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3886200"/>
            <a:ext cx="4432300" cy="2946400"/>
          </a:xfrm>
          <a:ln/>
        </p:spPr>
        <p:txBody>
          <a:bodyPr/>
          <a:lstStyle/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Conditional Moves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9850" y="16256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/>
              <a:t>Conditional Move Instructions</a:t>
            </a:r>
          </a:p>
          <a:p>
            <a:pPr marL="552450" lvl="1"/>
            <a:r>
              <a:rPr lang="en-US" dirty="0"/>
              <a:t>Instruction supports:</a:t>
            </a:r>
          </a:p>
          <a:p>
            <a:pPr marL="838200" lvl="2">
              <a:buNone/>
            </a:pPr>
            <a:r>
              <a:rPr lang="en-US" dirty="0"/>
              <a:t>if (Test)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 err="1">
                <a:sym typeface="Wingdings" pitchFamily="2" charset="2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Supported in post-1995 x86 processors</a:t>
            </a:r>
          </a:p>
          <a:p>
            <a:pPr marL="552450" lvl="1"/>
            <a:r>
              <a:rPr lang="en-US" dirty="0"/>
              <a:t>GCC tries to use them</a:t>
            </a:r>
          </a:p>
          <a:p>
            <a:pPr marL="838200" lvl="2"/>
            <a:r>
              <a:rPr lang="en-US" dirty="0"/>
              <a:t>But, only when known to be safe</a:t>
            </a:r>
          </a:p>
          <a:p>
            <a:pPr marL="292100"/>
            <a:r>
              <a:rPr lang="en-US" dirty="0"/>
              <a:t>Why?</a:t>
            </a:r>
          </a:p>
          <a:p>
            <a:pPr marL="552450" lvl="1"/>
            <a:r>
              <a:rPr lang="en-US" dirty="0"/>
              <a:t>Branches are very disruptive to instruction flow through pipelines</a:t>
            </a:r>
          </a:p>
          <a:p>
            <a:pPr marL="552450" lvl="1"/>
            <a:r>
              <a:rPr lang="en-US" dirty="0"/>
              <a:t>Conditional moves do not require control transfer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22860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57200" y="1295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82559"/>
              </p:ext>
            </p:extLst>
          </p:nvPr>
        </p:nvGraphicFramePr>
        <p:xfrm>
          <a:off x="4724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D7D3603-0456-4B30-8AAB-CAF8CDCEFE30}"/>
              </a:ext>
            </a:extLst>
          </p:cNvPr>
          <p:cNvSpPr txBox="1"/>
          <p:nvPr/>
        </p:nvSpPr>
        <p:spPr>
          <a:xfrm>
            <a:off x="381000" y="5147101"/>
            <a:ext cx="1322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When is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this bad?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457200" y="12065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214562"/>
            <a:ext cx="6108700" cy="609600"/>
          </a:xfrm>
          <a:ln/>
        </p:spPr>
        <p:txBody>
          <a:bodyPr/>
          <a:lstStyle/>
          <a:p>
            <a:r>
              <a:rPr lang="en-US" sz="2000" dirty="0"/>
              <a:t>Both values get computed</a:t>
            </a:r>
          </a:p>
          <a:p>
            <a:r>
              <a:rPr lang="en-US" sz="2000" dirty="0"/>
              <a:t>Only makes sense when computations are very simple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811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EC6B92B-037F-4402-ADDF-2D08D7B87816}"/>
              </a:ext>
            </a:extLst>
          </p:cNvPr>
          <p:cNvGrpSpPr/>
          <p:nvPr/>
        </p:nvGrpSpPr>
        <p:grpSpPr>
          <a:xfrm>
            <a:off x="457200" y="3117850"/>
            <a:ext cx="5486400" cy="1617662"/>
            <a:chOff x="457200" y="3117850"/>
            <a:chExt cx="5486400" cy="1617662"/>
          </a:xfrm>
        </p:grpSpPr>
        <p:sp>
          <p:nvSpPr>
            <p:cNvPr id="10" name="Rectangle 3"/>
            <p:cNvSpPr>
              <a:spLocks/>
            </p:cNvSpPr>
            <p:nvPr/>
          </p:nvSpPr>
          <p:spPr bwMode="auto">
            <a:xfrm>
              <a:off x="457200" y="3117850"/>
              <a:ext cx="4724400" cy="4445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 algn="l">
                <a:spcBef>
                  <a:spcPts val="863"/>
                </a:spcBef>
              </a:pPr>
              <a:r>
                <a:rPr lang="en-US" sz="2400" dirty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Risky Computations</a:t>
              </a:r>
            </a:p>
          </p:txBody>
        </p:sp>
        <p:sp>
          <p:nvSpPr>
            <p:cNvPr id="11" name="Rectangle 7"/>
            <p:cNvSpPr txBox="1">
              <a:spLocks noChangeArrowheads="1"/>
            </p:cNvSpPr>
            <p:nvPr/>
          </p:nvSpPr>
          <p:spPr bwMode="auto">
            <a:xfrm>
              <a:off x="685800" y="4125912"/>
              <a:ext cx="4724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8100" tIns="38100" rIns="38100" bIns="38100" numCol="1" anchor="t" anchorCtr="0" compatLnSpc="1">
              <a:prstTxWarp prst="textNoShape">
                <a:avLst/>
              </a:prstTxWarp>
            </a:bodyPr>
            <a:lstStyle/>
            <a:p>
              <a:pPr marL="254000" marR="0" lvl="0" indent="-254000" algn="l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990000"/>
                </a:buClr>
                <a:buSzPct val="60000"/>
                <a:buFont typeface="Wingdings 2" charset="2"/>
                <a:buChar char="¢"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Calibri Bold" charset="0"/>
                </a:rPr>
                <a:t>Both values get computed</a:t>
              </a:r>
            </a:p>
            <a:p>
              <a:pPr marL="254000" marR="0" lvl="0" indent="-254000" algn="l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990000"/>
                </a:buClr>
                <a:buSzPct val="60000"/>
                <a:buFont typeface="Wingdings 2" charset="2"/>
                <a:buChar char="¢"/>
                <a:tabLst/>
                <a:defRPr/>
              </a:pPr>
              <a:r>
                <a:rPr lang="en-US" sz="2000" kern="0" dirty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 Bold" charset="0"/>
                </a:rPr>
                <a:t>May have undesirable effects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endParaRPr>
            </a:p>
          </p:txBody>
        </p:sp>
        <p:sp>
          <p:nvSpPr>
            <p:cNvPr id="12" name="Rectangle 8"/>
            <p:cNvSpPr>
              <a:spLocks/>
            </p:cNvSpPr>
            <p:nvPr/>
          </p:nvSpPr>
          <p:spPr bwMode="auto">
            <a:xfrm>
              <a:off x="533400" y="3592512"/>
              <a:ext cx="5410200" cy="398462"/>
            </a:xfrm>
            <a:prstGeom prst="rect">
              <a:avLst/>
            </a:prstGeom>
            <a:solidFill>
              <a:srgbClr val="F6F5BD"/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50799" dir="5400000" algn="ctr" rotWithShape="0">
                <a:schemeClr val="bg2">
                  <a:alpha val="50000"/>
                </a:schemeClr>
              </a:outerShdw>
            </a:effectLst>
          </p:spPr>
          <p:txBody>
            <a:bodyPr lIns="38100" tIns="38100" rIns="38100" bIns="38100"/>
            <a:lstStyle/>
            <a:p>
              <a:pPr algn="l"/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val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= 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Calibri Bold Italic" charset="0"/>
                  <a:cs typeface="Courier New" pitchFamily="49" charset="0"/>
                  <a:sym typeface="Calibri Bold Italic" charset="0"/>
                </a:rPr>
                <a:t>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? 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Calibri Bold Italic" charset="0"/>
                  <a:cs typeface="Courier New" pitchFamily="49" charset="0"/>
                  <a:sym typeface="Calibri Bold Italic" charset="0"/>
                </a:rPr>
                <a:t>*p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: 0;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4F4C416-640D-404C-9772-F2F4A1C247C7}"/>
              </a:ext>
            </a:extLst>
          </p:cNvPr>
          <p:cNvGrpSpPr/>
          <p:nvPr/>
        </p:nvGrpSpPr>
        <p:grpSpPr>
          <a:xfrm>
            <a:off x="457200" y="4978400"/>
            <a:ext cx="5486400" cy="1617662"/>
            <a:chOff x="457200" y="4978400"/>
            <a:chExt cx="5486400" cy="1617662"/>
          </a:xfrm>
        </p:grpSpPr>
        <p:sp>
          <p:nvSpPr>
            <p:cNvPr id="13" name="Rectangle 3"/>
            <p:cNvSpPr>
              <a:spLocks/>
            </p:cNvSpPr>
            <p:nvPr/>
          </p:nvSpPr>
          <p:spPr bwMode="auto">
            <a:xfrm>
              <a:off x="457200" y="4978400"/>
              <a:ext cx="4724400" cy="4445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marL="185738" indent="-185738" algn="l">
                <a:spcBef>
                  <a:spcPts val="863"/>
                </a:spcBef>
              </a:pPr>
              <a:r>
                <a:rPr lang="en-US" sz="2400" dirty="0">
                  <a:solidFill>
                    <a:schemeClr val="tx1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Computations with side effects</a:t>
              </a:r>
            </a:p>
          </p:txBody>
        </p:sp>
        <p:sp>
          <p:nvSpPr>
            <p:cNvPr id="14" name="Rectangle 7"/>
            <p:cNvSpPr txBox="1">
              <a:spLocks noChangeArrowheads="1"/>
            </p:cNvSpPr>
            <p:nvPr/>
          </p:nvSpPr>
          <p:spPr bwMode="auto">
            <a:xfrm>
              <a:off x="685800" y="5986462"/>
              <a:ext cx="4724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38100" tIns="38100" rIns="38100" bIns="38100" numCol="1" anchor="t" anchorCtr="0" compatLnSpc="1">
              <a:prstTxWarp prst="textNoShape">
                <a:avLst/>
              </a:prstTxWarp>
            </a:bodyPr>
            <a:lstStyle/>
            <a:p>
              <a:pPr marL="254000" marR="0" lvl="0" indent="-254000" algn="l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990000"/>
                </a:buClr>
                <a:buSzPct val="60000"/>
                <a:buFont typeface="Wingdings 2" charset="2"/>
                <a:buChar char="¢"/>
                <a:tabLst/>
                <a:defRPr/>
              </a:pPr>
              <a:r>
                <a: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Calibri Bold" charset="0"/>
                </a:rPr>
                <a:t>Both values get computed</a:t>
              </a:r>
            </a:p>
            <a:p>
              <a:pPr marL="254000" marR="0" lvl="0" indent="-254000" algn="l" defTabSz="914400" rtl="0" eaLnBrk="1" fontAlgn="base" latinLnBrk="0" hangingPunct="1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rgbClr val="990000"/>
                </a:buClr>
                <a:buSzPct val="60000"/>
                <a:buFont typeface="Wingdings 2" charset="2"/>
                <a:buChar char="¢"/>
                <a:tabLst/>
                <a:defRPr/>
              </a:pPr>
              <a:r>
                <a:rPr lang="en-US" sz="2000" kern="0" dirty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Calibri Bold" charset="0"/>
                </a:rPr>
                <a:t>Must be side-effect free</a:t>
              </a: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endParaRPr>
            </a:p>
          </p:txBody>
        </p:sp>
        <p:sp>
          <p:nvSpPr>
            <p:cNvPr id="15" name="Rectangle 8"/>
            <p:cNvSpPr>
              <a:spLocks/>
            </p:cNvSpPr>
            <p:nvPr/>
          </p:nvSpPr>
          <p:spPr bwMode="auto">
            <a:xfrm>
              <a:off x="533400" y="5453062"/>
              <a:ext cx="5410200" cy="398462"/>
            </a:xfrm>
            <a:prstGeom prst="rect">
              <a:avLst/>
            </a:prstGeom>
            <a:solidFill>
              <a:srgbClr val="F6F5BD"/>
            </a:solidFill>
            <a:ln w="127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50799" dir="5400000" algn="ctr" rotWithShape="0">
                <a:schemeClr val="bg2">
                  <a:alpha val="50000"/>
                </a:schemeClr>
              </a:outerShdw>
            </a:effectLst>
          </p:spPr>
          <p:txBody>
            <a:bodyPr lIns="38100" tIns="38100" rIns="38100" bIns="38100"/>
            <a:lstStyle/>
            <a:p>
              <a:pPr algn="l"/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val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= 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Calibri Bold Italic" charset="0"/>
                  <a:cs typeface="Courier New" pitchFamily="49" charset="0"/>
                  <a:sym typeface="Calibri Bold Italic" charset="0"/>
                </a:rPr>
                <a:t>x &gt; 0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? 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Calibri Bold Italic" charset="0"/>
                  <a:cs typeface="Courier New" pitchFamily="49" charset="0"/>
                  <a:sym typeface="Calibri Bold Italic" charset="0"/>
                </a:rPr>
                <a:t>x*=7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  <a:sym typeface="Courier New Bold" charset="0"/>
                </a:rPr>
                <a:t> : x+=3;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310038" y="1952952"/>
            <a:ext cx="26978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Bad Performance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62493" y="4153274"/>
            <a:ext cx="11931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Unsafe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45074" y="5857398"/>
            <a:ext cx="1030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Illegal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/>
          </p:cNvSpPr>
          <p:nvPr/>
        </p:nvSpPr>
        <p:spPr bwMode="auto">
          <a:xfrm>
            <a:off x="381000" y="4668509"/>
            <a:ext cx="2922723" cy="172122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$2,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%al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469344"/>
              </p:ext>
            </p:extLst>
          </p:nvPr>
        </p:nvGraphicFramePr>
        <p:xfrm>
          <a:off x="3416353" y="4428848"/>
          <a:ext cx="5079134" cy="1678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9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4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77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endParaRPr 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SF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CF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OF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ZF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777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 0000 0000 0000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777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FFFF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FFFF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FFFF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FF01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 0000 0000 0001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074" y="1576696"/>
            <a:ext cx="3872840" cy="2112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Exercise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37264" y="4735912"/>
            <a:ext cx="5045723" cy="24236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437264" y="5011335"/>
            <a:ext cx="5045723" cy="24236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437264" y="5286752"/>
            <a:ext cx="5045723" cy="242369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37264" y="5571979"/>
            <a:ext cx="5045723" cy="244793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437264" y="5844312"/>
            <a:ext cx="5045723" cy="244793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6707654" y="4354211"/>
            <a:ext cx="0" cy="196812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7130186" y="4354211"/>
            <a:ext cx="0" cy="196812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7557570" y="4307518"/>
            <a:ext cx="0" cy="201482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8047821" y="4249152"/>
            <a:ext cx="0" cy="207318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4">
            <a:extLst>
              <a:ext uri="{FF2B5EF4-FFF2-40B4-BE49-F238E27FC236}">
                <a16:creationId xmlns:a16="http://schemas.microsoft.com/office/drawing/2014/main" id="{BD99AC71-04ED-48BA-8FA4-CADD6F5DC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59" y="1492164"/>
            <a:ext cx="4707601" cy="248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57150" indent="0">
              <a:buNone/>
            </a:pPr>
            <a:r>
              <a:rPr lang="en-US" sz="1600" b="0" kern="0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sz="1600" b="0" kern="0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600" b="0" kern="0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sz="1600" b="0" kern="0" dirty="0"/>
              <a:t> like computing </a:t>
            </a:r>
            <a:r>
              <a:rPr lang="en-US" sz="1600" b="0" kern="0" dirty="0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sz="1600" b="0" kern="0" dirty="0"/>
              <a:t> without setting </a:t>
            </a:r>
            <a:r>
              <a:rPr lang="en-US" sz="1600" b="0" kern="0" dirty="0" err="1"/>
              <a:t>dest</a:t>
            </a:r>
            <a:endParaRPr lang="en-US" sz="1600" b="0" kern="0" dirty="0"/>
          </a:p>
          <a:p>
            <a:pPr marL="57150" indent="0"/>
            <a:endParaRPr lang="en-US" sz="1600" b="0" kern="0" dirty="0"/>
          </a:p>
          <a:p>
            <a:pPr marL="57150" indent="0"/>
            <a:r>
              <a:rPr lang="en-US" sz="1600" b="0" kern="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CF set</a:t>
            </a:r>
            <a:r>
              <a:rPr lang="en-US" sz="1600" b="0" kern="0" dirty="0"/>
              <a:t>   if carry/borrow out from most significant bit (used for unsigned comparisons)</a:t>
            </a:r>
          </a:p>
          <a:p>
            <a:pPr marL="57150" indent="0"/>
            <a:r>
              <a:rPr lang="en-US" sz="1600" b="0" kern="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ZF set</a:t>
            </a:r>
            <a:r>
              <a:rPr lang="en-US" sz="1600" b="0" kern="0" dirty="0"/>
              <a:t>   if </a:t>
            </a:r>
            <a:r>
              <a:rPr lang="en-US" sz="1600" b="0" kern="0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sz="1600" b="0" kern="0" dirty="0"/>
          </a:p>
          <a:p>
            <a:pPr marL="57150" indent="0"/>
            <a:r>
              <a:rPr lang="en-US" sz="1600" b="0" kern="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SF set</a:t>
            </a:r>
            <a:r>
              <a:rPr lang="en-US" sz="1600" b="0" kern="0" dirty="0"/>
              <a:t>   if </a:t>
            </a:r>
            <a:r>
              <a:rPr lang="en-US" sz="1600" b="0" kern="0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sz="1600" b="0" kern="0" dirty="0"/>
              <a:t> (as signed)</a:t>
            </a:r>
          </a:p>
          <a:p>
            <a:pPr marL="57150" indent="0"/>
            <a:r>
              <a:rPr lang="en-US" sz="1600" b="0" kern="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OF set</a:t>
            </a:r>
            <a:r>
              <a:rPr lang="en-US" sz="1600" b="0" kern="0" dirty="0"/>
              <a:t>  if two’s-complement (signed) overflow</a:t>
            </a:r>
            <a:endParaRPr lang="en-US" sz="2000" kern="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D008C2-57B2-42F3-AB0F-63ADDACF90E9}"/>
              </a:ext>
            </a:extLst>
          </p:cNvPr>
          <p:cNvSpPr txBox="1"/>
          <p:nvPr/>
        </p:nvSpPr>
        <p:spPr>
          <a:xfrm>
            <a:off x="637308" y="6243615"/>
            <a:ext cx="7464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movzblq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do not modify condition codes</a:t>
            </a:r>
          </a:p>
        </p:txBody>
      </p:sp>
    </p:spTree>
    <p:extLst>
      <p:ext uri="{BB962C8B-B14F-4D97-AF65-F5344CB8AC3E}">
        <p14:creationId xmlns:p14="http://schemas.microsoft.com/office/powerpoint/2010/main" val="29362826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/>
          </p:cNvSpPr>
          <p:nvPr/>
        </p:nvSpPr>
        <p:spPr bwMode="auto">
          <a:xfrm>
            <a:off x="381000" y="4674051"/>
            <a:ext cx="2922723" cy="1721224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$2,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%al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630238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482605"/>
              </p:ext>
            </p:extLst>
          </p:nvPr>
        </p:nvGraphicFramePr>
        <p:xfrm>
          <a:off x="3416353" y="4434390"/>
          <a:ext cx="5079134" cy="1678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9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4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77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endParaRPr lang="en-US" sz="1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SF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CF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OF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ZF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777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 0000 0000 0000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777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FFFF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FFFF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FFFF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FFFF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FF01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 0000 0000 0001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074" y="1576696"/>
            <a:ext cx="3872840" cy="2112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7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Exercise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6707654" y="4359753"/>
            <a:ext cx="0" cy="196812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V="1">
            <a:off x="7130186" y="4359753"/>
            <a:ext cx="0" cy="1968129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7557570" y="4313060"/>
            <a:ext cx="0" cy="2014822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8047821" y="4254694"/>
            <a:ext cx="0" cy="2073188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4">
            <a:extLst>
              <a:ext uri="{FF2B5EF4-FFF2-40B4-BE49-F238E27FC236}">
                <a16:creationId xmlns:a16="http://schemas.microsoft.com/office/drawing/2014/main" id="{BD99AC71-04ED-48BA-8FA4-CADD6F5DC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59" y="1492164"/>
            <a:ext cx="4707601" cy="248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57150" indent="0">
              <a:buNone/>
            </a:pPr>
            <a:r>
              <a:rPr lang="en-US" sz="1600" b="0" kern="0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sz="1600" b="0" kern="0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600" b="0" kern="0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sz="1600" b="0" kern="0" dirty="0"/>
              <a:t> like computing </a:t>
            </a:r>
            <a:r>
              <a:rPr lang="en-US" sz="1600" b="0" kern="0" dirty="0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sz="1600" b="0" kern="0" dirty="0"/>
              <a:t> without setting </a:t>
            </a:r>
            <a:r>
              <a:rPr lang="en-US" sz="1600" b="0" kern="0" dirty="0" err="1"/>
              <a:t>dest</a:t>
            </a:r>
            <a:endParaRPr lang="en-US" sz="1600" b="0" kern="0" dirty="0"/>
          </a:p>
          <a:p>
            <a:pPr marL="57150" indent="0"/>
            <a:endParaRPr lang="en-US" sz="1600" b="0" kern="0" dirty="0"/>
          </a:p>
          <a:p>
            <a:pPr marL="57150" indent="0"/>
            <a:r>
              <a:rPr lang="en-US" sz="1600" b="0" kern="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CF set</a:t>
            </a:r>
            <a:r>
              <a:rPr lang="en-US" sz="1600" b="0" kern="0" dirty="0"/>
              <a:t>   if carry/borrow out from most significant bit (used for unsigned comparisons)</a:t>
            </a:r>
          </a:p>
          <a:p>
            <a:pPr marL="57150" indent="0"/>
            <a:r>
              <a:rPr lang="en-US" sz="1600" b="0" kern="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ZF set</a:t>
            </a:r>
            <a:r>
              <a:rPr lang="en-US" sz="1600" b="0" kern="0" dirty="0"/>
              <a:t>   if </a:t>
            </a:r>
            <a:r>
              <a:rPr lang="en-US" sz="1600" b="0" kern="0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sz="1600" b="0" kern="0" dirty="0"/>
          </a:p>
          <a:p>
            <a:pPr marL="57150" indent="0"/>
            <a:r>
              <a:rPr lang="en-US" sz="1600" b="0" kern="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SF set</a:t>
            </a:r>
            <a:r>
              <a:rPr lang="en-US" sz="1600" b="0" kern="0" dirty="0"/>
              <a:t>   if </a:t>
            </a:r>
            <a:r>
              <a:rPr lang="en-US" sz="1600" b="0" kern="0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sz="1600" b="0" kern="0" dirty="0"/>
              <a:t> (as signed)</a:t>
            </a:r>
          </a:p>
          <a:p>
            <a:pPr marL="57150" indent="0"/>
            <a:r>
              <a:rPr lang="en-US" sz="1600" b="0" kern="0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OF set</a:t>
            </a:r>
            <a:r>
              <a:rPr lang="en-US" sz="1600" b="0" kern="0" dirty="0"/>
              <a:t>  if two’s-complement (signed) overflow</a:t>
            </a:r>
            <a:endParaRPr lang="en-US" sz="2000" kern="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AA058B-257D-48D9-A247-2598A226112F}"/>
              </a:ext>
            </a:extLst>
          </p:cNvPr>
          <p:cNvSpPr txBox="1"/>
          <p:nvPr/>
        </p:nvSpPr>
        <p:spPr>
          <a:xfrm>
            <a:off x="637308" y="6243615"/>
            <a:ext cx="7464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Note: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movzblq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do not modify condition codes</a:t>
            </a:r>
          </a:p>
        </p:txBody>
      </p:sp>
    </p:spTree>
    <p:extLst>
      <p:ext uri="{BB962C8B-B14F-4D97-AF65-F5344CB8AC3E}">
        <p14:creationId xmlns:p14="http://schemas.microsoft.com/office/powerpoint/2010/main" val="181931493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Control: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/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37548" cy="573088"/>
          </a:xfrm>
        </p:spPr>
        <p:txBody>
          <a:bodyPr/>
          <a:lstStyle/>
          <a:p>
            <a:r>
              <a:rPr lang="en-US" dirty="0"/>
              <a:t>Recall: ISA = Assembly/Machine Code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9113" y="3412455"/>
            <a:ext cx="4852987" cy="3182091"/>
          </a:xfrm>
          <a:solidFill>
            <a:schemeClr val="bg1"/>
          </a:solidFill>
        </p:spPr>
        <p:txBody>
          <a:bodyPr/>
          <a:lstStyle/>
          <a:p>
            <a:pPr marL="227013" indent="-227013" defTabSz="895350">
              <a:buNone/>
              <a:tabLst>
                <a:tab pos="1371600" algn="l"/>
                <a:tab pos="4572000" algn="l"/>
              </a:tabLst>
            </a:pPr>
            <a:r>
              <a:rPr lang="en-US" sz="2400" dirty="0"/>
              <a:t>Programmer-Visible State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PC: Program counter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Address of next instruction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Register file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Heavily used program data</a:t>
            </a:r>
          </a:p>
          <a:p>
            <a:pPr marL="560388" lvl="1" indent="-222250" defTabSz="895350">
              <a:tabLst>
                <a:tab pos="1371600" algn="l"/>
                <a:tab pos="4572000" algn="l"/>
              </a:tabLst>
            </a:pPr>
            <a:r>
              <a:rPr lang="en-US" sz="2000" b="1" dirty="0"/>
              <a:t>Condition codes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Store status information about most recent arithmetic or logical operation</a:t>
            </a:r>
          </a:p>
          <a:p>
            <a:pPr marL="839788" lvl="2" indent="-165100" defTabSz="895350">
              <a:tabLst>
                <a:tab pos="1371600" algn="l"/>
                <a:tab pos="4572000" algn="l"/>
              </a:tabLst>
            </a:pPr>
            <a:r>
              <a:rPr lang="en-US" sz="1800" dirty="0"/>
              <a:t>Used for conditional branching</a:t>
            </a:r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409700" y="19812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PC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371600"/>
            <a:ext cx="16764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1066800"/>
            <a:ext cx="1752600" cy="2209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324600" y="1730102"/>
            <a:ext cx="11430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Stack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018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352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768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2954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Addresses</a:t>
            </a:r>
          </a:p>
        </p:txBody>
      </p:sp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854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3876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Instructions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667000" y="2286000"/>
            <a:ext cx="10668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Condition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372100" y="3625850"/>
            <a:ext cx="3619500" cy="1568450"/>
          </a:xfrm>
        </p:spPr>
        <p:txBody>
          <a:bodyPr/>
          <a:lstStyle/>
          <a:p>
            <a:pPr marL="292100" lvl="1" indent="-177800"/>
            <a:r>
              <a:rPr lang="en-US" sz="2000" b="1" dirty="0"/>
              <a:t>Memory</a:t>
            </a:r>
          </a:p>
          <a:p>
            <a:pPr marL="571500" lvl="2" indent="-165100"/>
            <a:r>
              <a:rPr lang="en-US" sz="1800" dirty="0"/>
              <a:t>Byte addressable array</a:t>
            </a:r>
          </a:p>
          <a:p>
            <a:pPr marL="571500" lvl="2" indent="-165100"/>
            <a:r>
              <a:rPr lang="en-US" sz="1800" dirty="0"/>
              <a:t>Code and user data</a:t>
            </a:r>
          </a:p>
          <a:p>
            <a:pPr marL="571500" lvl="2" indent="-165100"/>
            <a:r>
              <a:rPr lang="en-US" sz="1800" dirty="0"/>
              <a:t>Stack to support procedures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17146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6752771" cy="1282700"/>
          </a:xfrm>
          <a:ln/>
        </p:spPr>
        <p:txBody>
          <a:bodyPr/>
          <a:lstStyle/>
          <a:p>
            <a:r>
              <a:rPr lang="en-US" dirty="0"/>
              <a:t>Count number of 1’s in argument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(“</a:t>
            </a:r>
            <a:r>
              <a:rPr lang="en-US" dirty="0" err="1"/>
              <a:t>popcount</a:t>
            </a:r>
            <a:r>
              <a:rPr lang="en-US" dirty="0"/>
              <a:t>”)</a:t>
            </a:r>
          </a:p>
          <a:p>
            <a:r>
              <a:rPr lang="en-US" dirty="0"/>
              <a:t>Use conditional branch to either continue looping or to exit loop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133599" y="4343399"/>
            <a:ext cx="6328229" cy="238397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movl    $0, %eax		#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andl    $1, %edx		#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 = x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addq    %rdx, %rax	#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shrq    %rdi		#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if(x) goto loop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381000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37412"/>
              </p:ext>
            </p:extLst>
          </p:nvPr>
        </p:nvGraphicFramePr>
        <p:xfrm>
          <a:off x="4724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https://canvas.cmu.edu/courses/1221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/>
          </p:cNvSpPr>
          <p:nvPr/>
        </p:nvSpPr>
        <p:spPr bwMode="auto">
          <a:xfrm>
            <a:off x="444500" y="1562554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975304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553029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965778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772808"/>
            <a:ext cx="8382000" cy="2487386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782333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="1" baseline="-25000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/>
          </p:cNvSpPr>
          <p:nvPr/>
        </p:nvSpPr>
        <p:spPr bwMode="auto">
          <a:xfrm>
            <a:off x="304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81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-</a:t>
            </a:r>
            <a:r>
              <a:rPr lang="en-US" b="1" dirty="0" err="1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181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257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3657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</p:spTree>
    <p:extLst>
      <p:ext uri="{BB962C8B-B14F-4D97-AF65-F5344CB8AC3E}">
        <p14:creationId xmlns:p14="http://schemas.microsoft.com/office/powerpoint/2010/main" val="209401061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1068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752600"/>
            <a:ext cx="4419600" cy="3992563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–O1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781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2030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#2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219700"/>
            <a:ext cx="8382000" cy="1282700"/>
          </a:xfrm>
          <a:ln/>
        </p:spPr>
        <p:txBody>
          <a:bodyPr/>
          <a:lstStyle/>
          <a:p>
            <a:r>
              <a:rPr lang="en-US" dirty="0"/>
              <a:t>Initial conditional guards entrance to loop</a:t>
            </a:r>
          </a:p>
          <a:p>
            <a:r>
              <a:rPr lang="en-US" dirty="0"/>
              <a:t>Compare to do-while version of function</a:t>
            </a:r>
          </a:p>
          <a:p>
            <a:pPr lvl="1"/>
            <a:r>
              <a:rPr lang="en-US" dirty="0"/>
              <a:t>Removes jump to middle.  </a:t>
            </a:r>
            <a:r>
              <a:rPr lang="en-US" dirty="0">
                <a:solidFill>
                  <a:srgbClr val="FF0000"/>
                </a:solidFill>
              </a:rPr>
              <a:t>When is this good or bad?</a:t>
            </a:r>
          </a:p>
        </p:txBody>
      </p:sp>
    </p:spTree>
    <p:extLst>
      <p:ext uri="{BB962C8B-B14F-4D97-AF65-F5344CB8AC3E}">
        <p14:creationId xmlns:p14="http://schemas.microsoft.com/office/powerpoint/2010/main" val="1169195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2819400"/>
            <a:ext cx="4495800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029200" y="4191000"/>
            <a:ext cx="3323771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</a:t>
            </a:r>
            <a:r>
              <a:rPr lang="en-US" dirty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4478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1101725" y="2514600"/>
            <a:ext cx="72707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text</a:t>
            </a: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1101725" y="3655700"/>
            <a:ext cx="72707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text</a:t>
            </a: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828675" y="4724400"/>
            <a:ext cx="1000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binary</a:t>
            </a:r>
          </a:p>
        </p:txBody>
      </p:sp>
      <p:sp>
        <p:nvSpPr>
          <p:cNvPr id="148485" name="Rectangle 5"/>
          <p:cNvSpPr>
            <a:spLocks noChangeArrowheads="1"/>
          </p:cNvSpPr>
          <p:nvPr/>
        </p:nvSpPr>
        <p:spPr bwMode="auto">
          <a:xfrm>
            <a:off x="828675" y="5867400"/>
            <a:ext cx="1000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i="1" dirty="0">
                <a:latin typeface="Calibri" pitchFamily="34" charset="0"/>
              </a:rPr>
              <a:t>binary</a:t>
            </a:r>
          </a:p>
        </p:txBody>
      </p:sp>
      <p:sp>
        <p:nvSpPr>
          <p:cNvPr id="148486" name="Line 6"/>
          <p:cNvSpPr>
            <a:spLocks noChangeShapeType="1"/>
          </p:cNvSpPr>
          <p:nvPr/>
        </p:nvSpPr>
        <p:spPr bwMode="auto">
          <a:xfrm>
            <a:off x="3989388" y="2977233"/>
            <a:ext cx="0" cy="68036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87" name="Rectangle 7"/>
          <p:cNvSpPr>
            <a:spLocks noChangeArrowheads="1"/>
          </p:cNvSpPr>
          <p:nvPr/>
        </p:nvSpPr>
        <p:spPr bwMode="auto">
          <a:xfrm>
            <a:off x="4295774" y="3124200"/>
            <a:ext cx="30321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Compiler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ourier New" pitchFamily="49" charset="0"/>
              </a:rPr>
              <a:t> –</a:t>
            </a:r>
            <a:r>
              <a:rPr lang="en-US" sz="2000" dirty="0" err="1">
                <a:latin typeface="Courier New" pitchFamily="49" charset="0"/>
              </a:rPr>
              <a:t>Og</a:t>
            </a:r>
            <a:r>
              <a:rPr lang="en-US" sz="2000" dirty="0">
                <a:latin typeface="Courier New" pitchFamily="49" charset="0"/>
              </a:rPr>
              <a:t> -S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8" name="Rectangle 8"/>
          <p:cNvSpPr>
            <a:spLocks noChangeArrowheads="1"/>
          </p:cNvSpPr>
          <p:nvPr/>
        </p:nvSpPr>
        <p:spPr bwMode="auto">
          <a:xfrm>
            <a:off x="4279900" y="4191000"/>
            <a:ext cx="30480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Assembler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 </a:t>
            </a:r>
            <a:r>
              <a:rPr lang="en-US" sz="2000" dirty="0">
                <a:latin typeface="Courier New" pitchFamily="49" charset="0"/>
              </a:rPr>
              <a:t>as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89" name="Rectangle 9"/>
          <p:cNvSpPr>
            <a:spLocks noChangeArrowheads="1"/>
          </p:cNvSpPr>
          <p:nvPr/>
        </p:nvSpPr>
        <p:spPr bwMode="auto">
          <a:xfrm>
            <a:off x="4295775" y="5334000"/>
            <a:ext cx="263842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Linker (</a:t>
            </a:r>
            <a:r>
              <a:rPr lang="en-US" sz="2000" dirty="0" err="1">
                <a:latin typeface="Courier New" pitchFamily="49" charset="0"/>
              </a:rPr>
              <a:t>gcc</a:t>
            </a:r>
            <a:r>
              <a:rPr lang="en-US" sz="2000" dirty="0">
                <a:latin typeface="Calibri" pitchFamily="34" charset="0"/>
              </a:rPr>
              <a:t> or</a:t>
            </a:r>
            <a:r>
              <a:rPr lang="en-US" sz="2000" dirty="0">
                <a:latin typeface="Courier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ld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2373313" y="2579688"/>
            <a:ext cx="32639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C program (</a:t>
            </a:r>
            <a:r>
              <a:rPr lang="en-US" sz="2000" dirty="0">
                <a:latin typeface="Courier New" pitchFamily="49" charset="0"/>
              </a:rPr>
              <a:t>p1.c p2.c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1" name="Rectangle 11"/>
          <p:cNvSpPr>
            <a:spLocks noChangeArrowheads="1"/>
          </p:cNvSpPr>
          <p:nvPr/>
        </p:nvSpPr>
        <p:spPr bwMode="auto">
          <a:xfrm>
            <a:off x="2259013" y="3657600"/>
            <a:ext cx="3492500" cy="39754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 pitchFamily="34" charset="0"/>
              </a:rPr>
              <a:t>Asm</a:t>
            </a:r>
            <a:r>
              <a:rPr lang="en-US" sz="2000" dirty="0">
                <a:latin typeface="Calibri" pitchFamily="34" charset="0"/>
              </a:rPr>
              <a:t> program (</a:t>
            </a:r>
            <a:r>
              <a:rPr lang="en-US" sz="2000" dirty="0">
                <a:latin typeface="Courier New" pitchFamily="49" charset="0"/>
              </a:rPr>
              <a:t>p1.s p2.s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2144713" y="4800600"/>
            <a:ext cx="3721100" cy="397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2131219" y="5943600"/>
            <a:ext cx="3748088" cy="39754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Executable program (</a:t>
            </a:r>
            <a:r>
              <a:rPr lang="en-US" sz="2000" dirty="0">
                <a:latin typeface="Courier New" pitchFamily="49" charset="0"/>
              </a:rPr>
              <a:t>p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4" name="Line 14"/>
          <p:cNvSpPr>
            <a:spLocks noChangeShapeType="1"/>
          </p:cNvSpPr>
          <p:nvPr/>
        </p:nvSpPr>
        <p:spPr bwMode="auto">
          <a:xfrm>
            <a:off x="3989388" y="4055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5" name="Line 15"/>
          <p:cNvSpPr>
            <a:spLocks noChangeShapeType="1"/>
          </p:cNvSpPr>
          <p:nvPr/>
        </p:nvSpPr>
        <p:spPr bwMode="auto">
          <a:xfrm>
            <a:off x="3989388" y="5198145"/>
            <a:ext cx="0" cy="7264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6858000" y="4800600"/>
            <a:ext cx="2044700" cy="7053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48497" name="Line 17"/>
          <p:cNvSpPr>
            <a:spLocks noChangeShapeType="1"/>
          </p:cNvSpPr>
          <p:nvPr/>
        </p:nvSpPr>
        <p:spPr bwMode="auto">
          <a:xfrm flipH="1">
            <a:off x="5865813" y="53340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48498" name="Rectangle 18"/>
          <p:cNvSpPr>
            <a:spLocks noGrp="1" noChangeArrowheads="1"/>
          </p:cNvSpPr>
          <p:nvPr>
            <p:ph type="title"/>
          </p:nvPr>
        </p:nvSpPr>
        <p:spPr>
          <a:xfrm>
            <a:off x="381000" y="341312"/>
            <a:ext cx="8381676" cy="573088"/>
          </a:xfrm>
        </p:spPr>
        <p:txBody>
          <a:bodyPr/>
          <a:lstStyle/>
          <a:p>
            <a:r>
              <a:rPr lang="en-US" dirty="0"/>
              <a:t>Recall: Turning C into Object Code</a:t>
            </a:r>
          </a:p>
        </p:txBody>
      </p:sp>
      <p:sp>
        <p:nvSpPr>
          <p:cNvPr id="14849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Code in files  </a:t>
            </a:r>
            <a:r>
              <a:rPr lang="en-US" b="1" dirty="0">
                <a:latin typeface="Courier New" pitchFamily="49" charset="0"/>
              </a:rPr>
              <a:t>p1.c p2.c</a:t>
            </a:r>
            <a:endParaRPr lang="en-US" b="1" dirty="0">
              <a:latin typeface="Courier" pitchFamily="49" charset="0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dirty="0"/>
              <a:t>Compile with command:  </a:t>
            </a:r>
            <a:r>
              <a:rPr lang="en-US" b="1" dirty="0" err="1">
                <a:latin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</a:rPr>
              <a:t> –</a:t>
            </a:r>
            <a:r>
              <a:rPr lang="en-US" b="1" dirty="0" err="1">
                <a:latin typeface="Courier New" pitchFamily="49" charset="0"/>
              </a:rPr>
              <a:t>Og</a:t>
            </a:r>
            <a:r>
              <a:rPr lang="en-US" b="1" dirty="0">
                <a:latin typeface="Courier New" pitchFamily="49" charset="0"/>
              </a:rPr>
              <a:t> p1.c p2.c -o p</a:t>
            </a:r>
            <a:endParaRPr lang="en-US" b="1" dirty="0">
              <a:latin typeface="Courier" pitchFamily="49" charset="0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Use basic optimizations (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dirty="0"/>
              <a:t>) [New to recent versions of GCC]</a:t>
            </a: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dirty="0"/>
              <a:t>Put resulting binary in file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2506651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For-While Conversion</a:t>
            </a: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5138057" y="1498600"/>
            <a:ext cx="3360057" cy="4343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381000" y="18605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381000" y="27749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3810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228600" y="475615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38150" y="14033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38150" y="2362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33528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76250" y="43434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10021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</a:t>
            </a:r>
            <a:r>
              <a:rPr lang="en-US" dirty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676900"/>
            <a:ext cx="4191000" cy="876300"/>
          </a:xfrm>
          <a:ln/>
        </p:spPr>
        <p:txBody>
          <a:bodyPr/>
          <a:lstStyle/>
          <a:p>
            <a:r>
              <a:rPr lang="en-US" dirty="0"/>
              <a:t>Initial test can be optimized away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1910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371600"/>
            <a:ext cx="4343400" cy="541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25146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29718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96200" y="4038600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48768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53340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>
                <a:solidFill>
                  <a:srgbClr val="7F7F7F"/>
                </a:solidFill>
              </a:rPr>
              <a:t>Control: Condition codes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b="1" dirty="0"/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44956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2746829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3034918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*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[x];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3385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Translation (Extended C)</a:t>
            </a: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  <p:extLst>
      <p:ext uri="{BB962C8B-B14F-4D97-AF65-F5344CB8AC3E}">
        <p14:creationId xmlns:p14="http://schemas.microsoft.com/office/powerpoint/2010/main" val="538493611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1924957" y="3937000"/>
            <a:ext cx="1108529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u="sng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3048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12954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38200" y="59436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range of values takes default?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88483"/>
              </p:ext>
            </p:extLst>
          </p:nvPr>
        </p:nvGraphicFramePr>
        <p:xfrm>
          <a:off x="5181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463907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2028598" y="5892799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BF7C1A93-68E2-4DCC-9802-CDE4648F5C8C}"/>
              </a:ext>
            </a:extLst>
          </p:cNvPr>
          <p:cNvSpPr>
            <a:spLocks/>
          </p:cNvSpPr>
          <p:nvPr/>
        </p:nvSpPr>
        <p:spPr bwMode="auto">
          <a:xfrm>
            <a:off x="1924957" y="3937000"/>
            <a:ext cx="1108529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u="sng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02FC3882-54A0-4DE7-8FD9-97783E8961DF}"/>
              </a:ext>
            </a:extLst>
          </p:cNvPr>
          <p:cNvSpPr>
            <a:spLocks/>
          </p:cNvSpPr>
          <p:nvPr/>
        </p:nvSpPr>
        <p:spPr bwMode="auto">
          <a:xfrm>
            <a:off x="1924957" y="3937000"/>
            <a:ext cx="1108529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u="sng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DECF1AF7-4ACD-431B-923C-E5555572CE1E}"/>
              </a:ext>
            </a:extLst>
          </p:cNvPr>
          <p:cNvSpPr>
            <a:spLocks/>
          </p:cNvSpPr>
          <p:nvPr/>
        </p:nvSpPr>
        <p:spPr bwMode="auto">
          <a:xfrm>
            <a:off x="3048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my_switch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ja      .L8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   # use default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jmp     *.L4(,%rdi,8)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5C40CC2-4F5D-455B-8884-F763535715B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458686" y="5704115"/>
            <a:ext cx="569912" cy="28302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481483643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8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pPr marL="552450" lvl="1"/>
            <a:r>
              <a:rPr lang="en-US" dirty="0"/>
              <a:t>Must scale by factor of 8 (addresses are 8 bytes)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 + 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5486400" y="21336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9732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990600" y="1981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75050" y="2146298"/>
            <a:ext cx="1384300" cy="814071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5050" y="2906710"/>
            <a:ext cx="1387475" cy="27083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75050" y="2743200"/>
            <a:ext cx="1379538" cy="2724150"/>
            <a:chOff x="3575050" y="2743200"/>
            <a:chExt cx="1379538" cy="2724150"/>
          </a:xfrm>
        </p:grpSpPr>
        <p:sp>
          <p:nvSpPr>
            <p:cNvPr id="26631" name="Line 7"/>
            <p:cNvSpPr>
              <a:spLocks noChangeShapeType="1"/>
            </p:cNvSpPr>
            <p:nvPr/>
          </p:nvSpPr>
          <p:spPr bwMode="auto">
            <a:xfrm>
              <a:off x="3581400" y="2743200"/>
              <a:ext cx="1371600" cy="2724150"/>
            </a:xfrm>
            <a:prstGeom prst="line">
              <a:avLst/>
            </a:prstGeom>
            <a:noFill/>
            <a:ln w="25400" cap="flat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>
              <a:off x="3575050" y="3611880"/>
              <a:ext cx="1379538" cy="1855470"/>
            </a:xfrm>
            <a:prstGeom prst="line">
              <a:avLst/>
            </a:prstGeom>
            <a:noFill/>
            <a:ln w="25400" cap="flat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75050" y="3832860"/>
            <a:ext cx="1301750" cy="73914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75050" y="4057650"/>
            <a:ext cx="1301750" cy="7429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41759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1)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1:	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193612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50519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Recall: Move &amp;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Some 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i="1" dirty="0" err="1">
                <a:cs typeface="Calibri" panose="020F0502020204030204" pitchFamily="34" charset="0"/>
                <a:sym typeface="Courier New Bold" charset="0"/>
              </a:rPr>
              <a:t>Src,Dest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	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i="1" dirty="0" err="1">
                <a:cs typeface="Calibri" panose="020F0502020204030204" pitchFamily="34" charset="0"/>
                <a:sym typeface="Courier New Bold" charset="0"/>
              </a:rPr>
              <a:t>Src,Dest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	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CD311C-7B17-4E1D-9E2A-C92F59300EE9}"/>
              </a:ext>
            </a:extLst>
          </p:cNvPr>
          <p:cNvSpPr txBox="1"/>
          <p:nvPr/>
        </p:nvSpPr>
        <p:spPr>
          <a:xfrm>
            <a:off x="7463724" y="11976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24E14A-870D-44EE-9212-2E9833C97B86}"/>
              </a:ext>
            </a:extLst>
          </p:cNvPr>
          <p:cNvSpPr txBox="1"/>
          <p:nvPr/>
        </p:nvSpPr>
        <p:spPr>
          <a:xfrm>
            <a:off x="3108472" y="2153265"/>
            <a:ext cx="3347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Dest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 =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Src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  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Src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 can be $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const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)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1320D1-26DB-4337-8019-A29CE7A669D5}"/>
              </a:ext>
            </a:extLst>
          </p:cNvPr>
          <p:cNvSpPr txBox="1"/>
          <p:nvPr/>
        </p:nvSpPr>
        <p:spPr>
          <a:xfrm>
            <a:off x="3108472" y="2517717"/>
            <a:ext cx="4678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Dest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 = address computed by expression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Src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479ED5-2D34-4A9D-817F-DBD50B3A753F}"/>
              </a:ext>
            </a:extLst>
          </p:cNvPr>
          <p:cNvSpPr txBox="1"/>
          <p:nvPr/>
        </p:nvSpPr>
        <p:spPr>
          <a:xfrm>
            <a:off x="3113388" y="2872337"/>
            <a:ext cx="19255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Dest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 =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Dest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 +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Courier New Bold" charset="0"/>
              </a:rPr>
              <a:t>Src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64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Handling Fall-Through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3: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15016476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2, x == 3)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# Case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cqto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						  # sign extend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         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to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rdx:rax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.L6     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.L9:                  # Case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239872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3227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5, x == 6, default)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  // .L7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038513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266014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/>
              <a:t>switch</a:t>
            </a:r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jump (via jump tables)</a:t>
            </a:r>
          </a:p>
          <a:p>
            <a:pPr marL="546100" lvl="1"/>
            <a:r>
              <a:rPr lang="en-US" dirty="0"/>
              <a:t>Compiler generates code sequence 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Loops converted to do-while or jump-to-middle form</a:t>
            </a:r>
          </a:p>
          <a:p>
            <a:pPr marL="546100" lvl="1"/>
            <a:r>
              <a:rPr lang="en-US" dirty="0"/>
              <a:t>Large switch statements use jump tables</a:t>
            </a:r>
          </a:p>
          <a:p>
            <a:pPr marL="546100" lvl="1"/>
            <a:r>
              <a:rPr lang="en-US" dirty="0"/>
              <a:t>Sparse switch statements may use decision trees (if-</a:t>
            </a:r>
            <a:r>
              <a:rPr lang="en-US" dirty="0" err="1"/>
              <a:t>elseif</a:t>
            </a:r>
            <a:r>
              <a:rPr lang="en-US" dirty="0"/>
              <a:t>-</a:t>
            </a:r>
            <a:r>
              <a:rPr lang="en-US" dirty="0" err="1"/>
              <a:t>elseif</a:t>
            </a:r>
            <a:r>
              <a:rPr lang="en-US" dirty="0"/>
              <a:t>-else)</a:t>
            </a:r>
          </a:p>
        </p:txBody>
      </p:sp>
    </p:spTree>
    <p:extLst>
      <p:ext uri="{BB962C8B-B14F-4D97-AF65-F5344CB8AC3E}">
        <p14:creationId xmlns:p14="http://schemas.microsoft.com/office/powerpoint/2010/main" val="1134517555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/>
              <a:t>Control: Condition codes</a:t>
            </a:r>
          </a:p>
          <a:p>
            <a:pPr marL="552450" lvl="1"/>
            <a:r>
              <a:rPr lang="en-US" dirty="0"/>
              <a:t>Conditional branches &amp; conditional moves</a:t>
            </a:r>
          </a:p>
          <a:p>
            <a:pPr marL="552450" lvl="1"/>
            <a:r>
              <a:rPr lang="en-US" dirty="0"/>
              <a:t>Loops</a:t>
            </a:r>
          </a:p>
          <a:p>
            <a:pPr marL="552450" lvl="1"/>
            <a:r>
              <a:rPr lang="en-US" dirty="0"/>
              <a:t>Switch statements</a:t>
            </a:r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dirty="0"/>
              <a:t>Stack</a:t>
            </a:r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Jump Table in Binary</a:t>
            </a:r>
          </a:p>
        </p:txBody>
      </p:sp>
      <p:sp>
        <p:nvSpPr>
          <p:cNvPr id="4" name="Rectangle 6"/>
          <p:cNvSpPr>
            <a:spLocks/>
          </p:cNvSpPr>
          <p:nvPr/>
        </p:nvSpPr>
        <p:spPr bwMode="auto">
          <a:xfrm>
            <a:off x="322385" y="1371600"/>
            <a:ext cx="8379069" cy="4431323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00000000004005e0 &lt;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4005e0:       48 89 d1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4005e3:       48 83 ff 06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$0x6,%rdi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4005e7:       77 2b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400614 &lt;switch_eg+0x34&gt;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4005e9:       ff 24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f0 07 40 00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jmpq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*0x4007f0(,%rdi,8)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4005f0: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4005f3:       48 0f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af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c2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4005f7: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4005f8: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4005fb:       48 99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4005fd:       48 f7 f9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400600: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05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400607 &lt;switch_eg+0x27&gt;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400602: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400607:       48 01 c8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40060a: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40060b: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400610:       48 29 d0                sub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400613: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400614:       b8 02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$0x2,%eax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400619: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82479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Jump Table in Binary (cont.)</a:t>
            </a:r>
          </a:p>
        </p:txBody>
      </p:sp>
      <p:sp>
        <p:nvSpPr>
          <p:cNvPr id="3" name="Rectangle 6"/>
          <p:cNvSpPr>
            <a:spLocks/>
          </p:cNvSpPr>
          <p:nvPr/>
        </p:nvSpPr>
        <p:spPr bwMode="auto">
          <a:xfrm>
            <a:off x="322385" y="1371600"/>
            <a:ext cx="8379069" cy="924169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00000000004005e0 &lt;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&gt;: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4005e9:       ff 24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f0 07 40 00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jmpq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*</a:t>
            </a:r>
            <a:r>
              <a:rPr lang="cs-CZ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0x4007f0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(,%rdi,8)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</a:p>
        </p:txBody>
      </p:sp>
      <p:sp>
        <p:nvSpPr>
          <p:cNvPr id="5" name="Rectangle 6"/>
          <p:cNvSpPr>
            <a:spLocks/>
          </p:cNvSpPr>
          <p:nvPr/>
        </p:nvSpPr>
        <p:spPr bwMode="auto">
          <a:xfrm>
            <a:off x="328246" y="2588847"/>
            <a:ext cx="8379069" cy="1787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gdb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switch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(gdb) x /8xg 0x4007f0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0x4007f0:       0x0000000000400614      0x00000000004005f0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0x400800:       0x00000000004005f8      0x0000000000400602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0x400810:       0x0000000000400614      0x000000000040060b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0x400820:       0x000000000040060b      0x2c646c25203d2078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(gdb) </a:t>
            </a:r>
          </a:p>
        </p:txBody>
      </p:sp>
    </p:spTree>
    <p:extLst>
      <p:ext uri="{BB962C8B-B14F-4D97-AF65-F5344CB8AC3E}">
        <p14:creationId xmlns:p14="http://schemas.microsoft.com/office/powerpoint/2010/main" val="159096640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Jump Table in Binary (cont.)</a:t>
            </a:r>
          </a:p>
        </p:txBody>
      </p:sp>
      <p:sp>
        <p:nvSpPr>
          <p:cNvPr id="5" name="Rectangle 6"/>
          <p:cNvSpPr>
            <a:spLocks/>
          </p:cNvSpPr>
          <p:nvPr/>
        </p:nvSpPr>
        <p:spPr bwMode="auto">
          <a:xfrm>
            <a:off x="298938" y="1172309"/>
            <a:ext cx="8379069" cy="14458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 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gdb</a:t>
            </a: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switch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(gdb) x /8xg 0x4007f0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0x4007f0:       0x0000000000400614      0x00000000004005f0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0x400800:       0x00000000004005f8      0x0000000000400602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0x400810:       0x0000000000400614      0x000000000040060b</a:t>
            </a:r>
          </a:p>
          <a:p>
            <a:pPr algn="l"/>
            <a:r>
              <a:rPr lang="fr-FR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0x400820:       0x000000000040060b      0x2c646c25203d2078</a:t>
            </a:r>
          </a:p>
        </p:txBody>
      </p:sp>
      <p:sp>
        <p:nvSpPr>
          <p:cNvPr id="6" name="Rectangle 6"/>
          <p:cNvSpPr>
            <a:spLocks/>
          </p:cNvSpPr>
          <p:nvPr/>
        </p:nvSpPr>
        <p:spPr bwMode="auto">
          <a:xfrm>
            <a:off x="381001" y="2706078"/>
            <a:ext cx="8379069" cy="356576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 . .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4005f0: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4005f3:       48 0f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af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c2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4005f7: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4005f8:       48 89 f0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4005fb:       48 99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4005fd:       48 f7 f9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400600: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05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400607 &lt;switch_eg+0x27&gt;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400602: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400607:       48 01 c8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40060a: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40060b:       b8 01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$0x1,%eax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400610:       48 29 d0                sub    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,%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400613: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400614:       b8 02 00 00 00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</a:t>
            </a:r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$0x2,%eax</a:t>
            </a:r>
          </a:p>
          <a:p>
            <a:pPr algn="l"/>
            <a:r>
              <a:rPr lang="cs-CZ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400619:       c3                      </a:t>
            </a:r>
            <a:r>
              <a:rPr lang="cs-CZ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retq</a:t>
            </a:r>
            <a:endParaRPr lang="cs-CZ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1182077" y="1983154"/>
            <a:ext cx="1406769" cy="169007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1182077" y="1768231"/>
            <a:ext cx="1680309" cy="405423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1240692" y="2188308"/>
            <a:ext cx="1592386" cy="362438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1221154" y="2403231"/>
            <a:ext cx="1651001" cy="2794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1221154" y="1738923"/>
            <a:ext cx="3810001" cy="132861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1270000" y="1963615"/>
            <a:ext cx="3761155" cy="259861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1230923" y="2178538"/>
            <a:ext cx="3800232" cy="299915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oval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9247834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077200" cy="573088"/>
          </a:xfrm>
        </p:spPr>
        <p:txBody>
          <a:bodyPr/>
          <a:lstStyle/>
          <a:p>
            <a:r>
              <a:rPr lang="en-US" dirty="0"/>
              <a:t>Recall: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50950"/>
            <a:ext cx="8307387" cy="5530850"/>
          </a:xfrm>
        </p:spPr>
        <p:txBody>
          <a:bodyPr/>
          <a:lstStyle/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Most General Form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D(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D: 	Constant “displacement” 1, 2, or 4 bytes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Rb</a:t>
            </a:r>
            <a:r>
              <a:rPr lang="en-US" dirty="0"/>
              <a:t>: 	Base register: Any of 16 integer registers</a:t>
            </a: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endParaRPr lang="en-US" b="1" dirty="0">
              <a:latin typeface="Courier New" pitchFamily="49" charset="0"/>
            </a:endParaRPr>
          </a:p>
          <a:p>
            <a:pPr marL="560388" lvl="1" indent="-222250" defTabSz="895350">
              <a:tabLst>
                <a:tab pos="1206500" algn="l"/>
                <a:tab pos="3657600" algn="l"/>
              </a:tabLst>
            </a:pPr>
            <a:r>
              <a:rPr lang="en-US" dirty="0"/>
              <a:t>S: 	Scale: 1, 2, 4, or 8</a:t>
            </a:r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endParaRPr lang="en-US" dirty="0"/>
          </a:p>
          <a:p>
            <a:pPr marL="223838" indent="-223838" defTabSz="895350">
              <a:tabLst>
                <a:tab pos="1206500" algn="l"/>
                <a:tab pos="3657600" algn="l"/>
              </a:tabLst>
            </a:pPr>
            <a:r>
              <a:rPr lang="en-US" dirty="0"/>
              <a:t>Special Cases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D(</a:t>
            </a:r>
            <a:r>
              <a:rPr lang="en-US" dirty="0" err="1"/>
              <a:t>Rb,Ri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]+D]</a:t>
            </a:r>
          </a:p>
          <a:p>
            <a:pPr marL="223838" indent="-223838" defTabSz="895350">
              <a:buNone/>
              <a:tabLst>
                <a:tab pos="1206500" algn="l"/>
                <a:tab pos="3657600" algn="l"/>
              </a:tabLst>
            </a:pPr>
            <a:r>
              <a:rPr lang="en-US" dirty="0"/>
              <a:t>		(</a:t>
            </a:r>
            <a:r>
              <a:rPr lang="en-US" dirty="0" err="1"/>
              <a:t>Rb,Ri,S</a:t>
            </a:r>
            <a:r>
              <a:rPr lang="en-US" dirty="0"/>
              <a:t>)	</a:t>
            </a:r>
            <a:r>
              <a:rPr lang="en-US" dirty="0" err="1"/>
              <a:t>Mem</a:t>
            </a:r>
            <a:r>
              <a:rPr lang="en-US" dirty="0"/>
              <a:t>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]]</a:t>
            </a:r>
          </a:p>
        </p:txBody>
      </p:sp>
    </p:spTree>
    <p:extLst>
      <p:ext uri="{BB962C8B-B14F-4D97-AF65-F5344CB8AC3E}">
        <p14:creationId xmlns:p14="http://schemas.microsoft.com/office/powerpoint/2010/main" val="247507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Processor State (x86-64, 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 dirty="0"/>
              <a:t>Information about currently executing program</a:t>
            </a:r>
          </a:p>
          <a:p>
            <a:pPr marL="552450" lvl="1"/>
            <a:r>
              <a:rPr lang="en-US" dirty="0"/>
              <a:t>Temporary data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Location of runtime stack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)</a:t>
            </a:r>
          </a:p>
          <a:p>
            <a:pPr marL="552450" lvl="1"/>
            <a:r>
              <a:rPr lang="en-US" dirty="0"/>
              <a:t>Location of current code control point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Status of recent tests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dirty="0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4466772" y="541020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4466772" y="1828800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1981200" y="56388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676572" y="5334000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44858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51589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8320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65051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7189788" y="60198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466772" y="2286000"/>
            <a:ext cx="4296228" cy="2743200"/>
            <a:chOff x="762000" y="1143000"/>
            <a:chExt cx="7518400" cy="4800600"/>
          </a:xfrm>
        </p:grpSpPr>
        <p:sp>
          <p:nvSpPr>
            <p:cNvPr id="27" name="Rectangle 1"/>
            <p:cNvSpPr>
              <a:spLocks/>
            </p:cNvSpPr>
            <p:nvPr/>
          </p:nvSpPr>
          <p:spPr bwMode="auto">
            <a:xfrm>
              <a:off x="762000" y="4800600"/>
              <a:ext cx="3556000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8" name="Rectangle 22"/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9" name="Rectangle 23"/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30" name="Rectangle 24"/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31" name="Rectangle 25"/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32" name="Rectangle 26"/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33" name="Rectangle 27"/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4" name="Rectangle 28"/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35" name="Rectangle 29"/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36" name="Rectangle 30"/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7" name="Rectangle 31"/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8" name="Rectangle 32"/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39" name="Rectangle 33"/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40" name="Rectangle 34"/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41" name="Rectangle 35"/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42" name="Rectangle 36"/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  <p:cxnSp>
        <p:nvCxnSpPr>
          <p:cNvPr id="3" name="Straight Arrow Connector 2"/>
          <p:cNvCxnSpPr>
            <a:endCxn id="27" idx="1"/>
          </p:cNvCxnSpPr>
          <p:nvPr/>
        </p:nvCxnSpPr>
        <p:spPr bwMode="auto">
          <a:xfrm flipV="1">
            <a:off x="3657600" y="4528457"/>
            <a:ext cx="809172" cy="11865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0999" y="1397000"/>
            <a:ext cx="8596745" cy="5435600"/>
          </a:xfrm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signed)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(as side effect) of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  ↔  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 CF set</a:t>
            </a:r>
            <a:r>
              <a:rPr lang="en-US" dirty="0">
                <a:ea typeface="Calibri Bold" charset="0"/>
                <a:cs typeface="Calibri Bold" charset="0"/>
              </a:rPr>
              <a:t>	</a:t>
            </a:r>
            <a:r>
              <a:rPr lang="en-US" dirty="0"/>
              <a:t>if carry/borrow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 ZF set</a:t>
            </a:r>
            <a:r>
              <a:rPr lang="en-US" dirty="0">
                <a:ea typeface="Calibri Bold" charset="0"/>
                <a:cs typeface="Calibri Bold" charset="0"/>
              </a:rPr>
              <a:t>	</a:t>
            </a:r>
            <a:r>
              <a:rPr lang="en-US" dirty="0"/>
              <a:t>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 SF set</a:t>
            </a:r>
            <a:r>
              <a:rPr lang="en-US" dirty="0">
                <a:ea typeface="Calibri Bold" charset="0"/>
                <a:cs typeface="Calibri Bold" charset="0"/>
              </a:rPr>
              <a:t>	</a:t>
            </a:r>
            <a:r>
              <a:rPr lang="en-US" dirty="0"/>
              <a:t>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 OF set	</a:t>
            </a:r>
            <a:r>
              <a:rPr lang="en-US" dirty="0"/>
              <a:t>if two’s-complement (signed) overflow</a:t>
            </a:r>
            <a:br>
              <a:rPr lang="en-US" dirty="0"/>
            </a:br>
            <a:r>
              <a:rPr lang="en-US" dirty="0"/>
              <a:t>    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FF0000"/>
                </a:solidFill>
              </a:rPr>
              <a:t>Not set by </a:t>
            </a:r>
            <a:r>
              <a:rPr lang="en-US" dirty="0" err="1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instruction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CF set </a:t>
            </a:r>
            <a:r>
              <a:rPr lang="en-US" dirty="0"/>
              <a:t>when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07341" y="1604682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07341" y="2106706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990165" y="2770094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142565" y="1988386"/>
            <a:ext cx="45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707341" y="2904565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xxxxxxxxxxxxx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565" y="2964487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9CDA50-41BB-446A-86E0-40363CE16F06}"/>
              </a:ext>
            </a:extLst>
          </p:cNvPr>
          <p:cNvSpPr txBox="1"/>
          <p:nvPr/>
        </p:nvSpPr>
        <p:spPr>
          <a:xfrm>
            <a:off x="2063528" y="6078215"/>
            <a:ext cx="4966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unsigned arithmetic, this reports overflow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0D5466-50A8-4989-9386-DC017859BEE4}"/>
              </a:ext>
            </a:extLst>
          </p:cNvPr>
          <p:cNvSpPr/>
          <p:nvPr/>
        </p:nvSpPr>
        <p:spPr bwMode="auto">
          <a:xfrm>
            <a:off x="2707340" y="4068626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1DC4EE-8735-4997-94FD-D35E79343EAE}"/>
              </a:ext>
            </a:extLst>
          </p:cNvPr>
          <p:cNvSpPr/>
          <p:nvPr/>
        </p:nvSpPr>
        <p:spPr bwMode="auto">
          <a:xfrm>
            <a:off x="2707340" y="4570650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9B6EC14-41AB-4CE4-8B87-A455B036572C}"/>
              </a:ext>
            </a:extLst>
          </p:cNvPr>
          <p:cNvCxnSpPr/>
          <p:nvPr/>
        </p:nvCxnSpPr>
        <p:spPr bwMode="auto">
          <a:xfrm>
            <a:off x="1990164" y="5234038"/>
            <a:ext cx="526228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4F29907-ABF2-47FC-9B0D-CA56A7C80696}"/>
              </a:ext>
            </a:extLst>
          </p:cNvPr>
          <p:cNvSpPr txBox="1"/>
          <p:nvPr/>
        </p:nvSpPr>
        <p:spPr>
          <a:xfrm>
            <a:off x="2142564" y="4452330"/>
            <a:ext cx="45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F7245C-E525-4050-A737-48F4CC9C89FD}"/>
              </a:ext>
            </a:extLst>
          </p:cNvPr>
          <p:cNvSpPr/>
          <p:nvPr/>
        </p:nvSpPr>
        <p:spPr bwMode="auto">
          <a:xfrm>
            <a:off x="2707340" y="5368509"/>
            <a:ext cx="3899647" cy="50202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1xxxxxxxxxxxx...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  <a:sym typeface="Gill Sans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F8844C9-CD86-4390-BFD5-A309109CB972}"/>
              </a:ext>
            </a:extLst>
          </p:cNvPr>
          <p:cNvSpPr txBox="1"/>
          <p:nvPr/>
        </p:nvSpPr>
        <p:spPr>
          <a:xfrm>
            <a:off x="2252112" y="4149018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1DFDBA-AEDF-40CB-A1F7-39AF2A046538}"/>
              </a:ext>
            </a:extLst>
          </p:cNvPr>
          <p:cNvSpPr txBox="1"/>
          <p:nvPr/>
        </p:nvSpPr>
        <p:spPr>
          <a:xfrm>
            <a:off x="7686103" y="2003208"/>
            <a:ext cx="960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Carry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010D2E-2ED6-42F5-8C4C-3336046C4B12}"/>
              </a:ext>
            </a:extLst>
          </p:cNvPr>
          <p:cNvSpPr txBox="1"/>
          <p:nvPr/>
        </p:nvSpPr>
        <p:spPr>
          <a:xfrm>
            <a:off x="7537472" y="4437955"/>
            <a:ext cx="1257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Borrow</a:t>
            </a:r>
          </a:p>
        </p:txBody>
      </p:sp>
    </p:spTree>
    <p:extLst>
      <p:ext uri="{BB962C8B-B14F-4D97-AF65-F5344CB8AC3E}">
        <p14:creationId xmlns:p14="http://schemas.microsoft.com/office/powerpoint/2010/main" val="39566245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23462</TotalTime>
  <Pages>0</Pages>
  <Words>4300</Words>
  <Characters>0</Characters>
  <Application>Microsoft Office PowerPoint</Application>
  <PresentationFormat>On-screen Show (4:3)</PresentationFormat>
  <Lines>0</Lines>
  <Paragraphs>1213</Paragraphs>
  <Slides>57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21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57</vt:i4>
      </vt:variant>
    </vt:vector>
  </HeadingPairs>
  <TitlesOfParts>
    <vt:vector size="84" baseType="lpstr">
      <vt:lpstr>ＭＳ Ｐゴシック</vt:lpstr>
      <vt:lpstr>Arial</vt:lpstr>
      <vt:lpstr>Arial Narrow</vt:lpstr>
      <vt:lpstr>Arial Narrow Bold</vt:lpstr>
      <vt:lpstr>Calibri</vt:lpstr>
      <vt:lpstr>Calibri Bold</vt:lpstr>
      <vt:lpstr>Calibri Bold Italic</vt:lpstr>
      <vt:lpstr>Calibri Italic</vt:lpstr>
      <vt:lpstr>Courier</vt:lpstr>
      <vt:lpstr>Courier New</vt:lpstr>
      <vt:lpstr>Courier New Bold</vt:lpstr>
      <vt:lpstr>Courier New Bold Italic</vt:lpstr>
      <vt:lpstr>Gill Sans</vt:lpstr>
      <vt:lpstr>Lucida Grande</vt:lpstr>
      <vt:lpstr>Monaco</vt:lpstr>
      <vt:lpstr>Symbol</vt:lpstr>
      <vt:lpstr>Times New Roman</vt:lpstr>
      <vt:lpstr>Wingdings</vt:lpstr>
      <vt:lpstr>Wingdings 2</vt:lpstr>
      <vt:lpstr>ヒラギノ角ゴ ProN W3</vt:lpstr>
      <vt:lpstr>ヒラギノ角ゴ ProN W6</vt:lpstr>
      <vt:lpstr>Title Slide</vt:lpstr>
      <vt:lpstr>Title and Content: Build</vt:lpstr>
      <vt:lpstr>Title and Content</vt:lpstr>
      <vt:lpstr>Title Only</vt:lpstr>
      <vt:lpstr>template2007</vt:lpstr>
      <vt:lpstr>1_template2007</vt:lpstr>
      <vt:lpstr>Machine-Level Programming II: Control  15-213: Introduction to Computer Systems 6th Lecture, Sept. 14, 2017</vt:lpstr>
      <vt:lpstr>Today</vt:lpstr>
      <vt:lpstr>Recall: ISA = Assembly/Machine Code View</vt:lpstr>
      <vt:lpstr>Recall: Turning C into Object Code</vt:lpstr>
      <vt:lpstr>Recall: Move &amp; Arithmetic Operations</vt:lpstr>
      <vt:lpstr>Recall: Addressing Modes</vt:lpstr>
      <vt:lpstr>Processor State (x86-64, Partial)</vt:lpstr>
      <vt:lpstr>Condition Codes (Implicit Setting)</vt:lpstr>
      <vt:lpstr>CF set when</vt:lpstr>
      <vt:lpstr>SF set when</vt:lpstr>
      <vt:lpstr>OF set when</vt:lpstr>
      <vt:lpstr>ZF set when</vt:lpstr>
      <vt:lpstr>Condition Codes (Explicit Setting: Compare)</vt:lpstr>
      <vt:lpstr>Condition Codes (Explicit Setting: Test)</vt:lpstr>
      <vt:lpstr>Reading Condition Codes</vt:lpstr>
      <vt:lpstr>x86-64 Integer Registers</vt:lpstr>
      <vt:lpstr>Reading Condition Codes (Cont.)</vt:lpstr>
      <vt:lpstr>Reading Condition Codes (Cont.)</vt:lpstr>
      <vt:lpstr>Today</vt:lpstr>
      <vt:lpstr>Jumping</vt:lpstr>
      <vt:lpstr>Conditional 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Exercise</vt:lpstr>
      <vt:lpstr>Exercise</vt:lpstr>
      <vt:lpstr>Today</vt:lpstr>
      <vt:lpstr>“Do-While” Loop Example</vt:lpstr>
      <vt:lpstr>“Do-While” Loop Compilation</vt:lpstr>
      <vt:lpstr>Quiz Time!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Today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Summarizing</vt:lpstr>
      <vt:lpstr>Summary</vt:lpstr>
      <vt:lpstr>Finding Jump Table in Binary</vt:lpstr>
      <vt:lpstr>Finding Jump Table in Binary (cont.)</vt:lpstr>
      <vt:lpstr>Finding Jump Table in Binary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creator>Markus Pueschel</dc:creator>
  <dc:description>Redesign of slides created by Randal E. Bryant and David R. O'Hallaron</dc:description>
  <cp:lastModifiedBy>Phil Gibbons</cp:lastModifiedBy>
  <cp:revision>1130</cp:revision>
  <cp:lastPrinted>2013-09-12T14:46:51Z</cp:lastPrinted>
  <dcterms:created xsi:type="dcterms:W3CDTF">2012-09-13T15:33:55Z</dcterms:created>
  <dcterms:modified xsi:type="dcterms:W3CDTF">2017-09-14T23:31:46Z</dcterms:modified>
</cp:coreProperties>
</file>