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729" r:id="rId2"/>
    <p:sldId id="542" r:id="rId3"/>
    <p:sldId id="712" r:id="rId4"/>
    <p:sldId id="728" r:id="rId5"/>
    <p:sldId id="681" r:id="rId6"/>
    <p:sldId id="692" r:id="rId7"/>
    <p:sldId id="706" r:id="rId8"/>
    <p:sldId id="719" r:id="rId9"/>
    <p:sldId id="690" r:id="rId10"/>
    <p:sldId id="683" r:id="rId11"/>
    <p:sldId id="671" r:id="rId12"/>
    <p:sldId id="673" r:id="rId13"/>
    <p:sldId id="674" r:id="rId14"/>
    <p:sldId id="675" r:id="rId15"/>
    <p:sldId id="710" r:id="rId16"/>
    <p:sldId id="676" r:id="rId17"/>
    <p:sldId id="677" r:id="rId18"/>
    <p:sldId id="684" r:id="rId19"/>
    <p:sldId id="591" r:id="rId20"/>
    <p:sldId id="592" r:id="rId21"/>
    <p:sldId id="720" r:id="rId22"/>
    <p:sldId id="593" r:id="rId23"/>
    <p:sldId id="594" r:id="rId24"/>
    <p:sldId id="595" r:id="rId25"/>
    <p:sldId id="730" r:id="rId26"/>
    <p:sldId id="685" r:id="rId27"/>
    <p:sldId id="596" r:id="rId28"/>
    <p:sldId id="597" r:id="rId29"/>
    <p:sldId id="645" r:id="rId30"/>
    <p:sldId id="599" r:id="rId31"/>
    <p:sldId id="602" r:id="rId32"/>
    <p:sldId id="600" r:id="rId33"/>
    <p:sldId id="601" r:id="rId34"/>
    <p:sldId id="727" r:id="rId35"/>
    <p:sldId id="648" r:id="rId36"/>
    <p:sldId id="686" r:id="rId37"/>
    <p:sldId id="606" r:id="rId38"/>
    <p:sldId id="721" r:id="rId39"/>
    <p:sldId id="607" r:id="rId40"/>
    <p:sldId id="722" r:id="rId41"/>
    <p:sldId id="723" r:id="rId42"/>
    <p:sldId id="649" r:id="rId43"/>
    <p:sldId id="687" r:id="rId44"/>
  </p:sldIdLst>
  <p:sldSz cx="9144000" cy="6858000" type="screen4x3"/>
  <p:notesSz cx="7302500" cy="9586913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DF1C5"/>
    <a:srgbClr val="F1C7C7"/>
    <a:srgbClr val="E0E0E0"/>
    <a:srgbClr val="A8E799"/>
    <a:srgbClr val="E0F4E3"/>
    <a:srgbClr val="E3E4E6"/>
    <a:srgbClr val="FFFF99"/>
    <a:srgbClr val="FF9999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74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192" y="1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4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9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nvas.cmu.edu/courses/122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utolab.andrew.cmu.edu/courses/15213-f16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athyf@cs.cmu.edu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Developed by George Boole in 19th Century</a:t>
            </a:r>
          </a:p>
          <a:p>
            <a:pPr marL="552450" lvl="1" eaLnBrk="1" hangingPunct="1"/>
            <a:r>
              <a:rPr lang="en-US"/>
              <a:t>Algebraic representation of logic</a:t>
            </a:r>
          </a:p>
          <a:p>
            <a:pPr marL="838200" lvl="2" eaLnBrk="1" hangingPunct="1"/>
            <a:r>
              <a:rPr lang="en-US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175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84200" y="3429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62500" y="3436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63550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63550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1011 1110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 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1111 1111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0111 1101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892300" y="2743200"/>
            <a:ext cx="6400800" cy="19050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one of the more common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oopsies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C 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2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3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1674813" y="3584575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4" name="Document" r:id="rId8" imgW="5969000" imgH="1016000" progId="Word.Document.8">
                  <p:embed/>
                </p:oleObj>
              </mc:Choice>
              <mc:Fallback>
                <p:oleObj name="Document" r:id="rId8" imgW="5969000" imgH="10160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3584575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 and Integers – Part 1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/>
              <a:t>15-213/18-213/15-513: Introduction to Computer Systems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000" b="0" dirty="0"/>
              <a:t>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 </a:t>
            </a:r>
            <a:r>
              <a:rPr lang="en-US" sz="2000" b="0" dirty="0" smtClean="0"/>
              <a:t>Aug. 31</a:t>
            </a:r>
            <a:r>
              <a:rPr lang="en-US" sz="2000" b="0" dirty="0"/>
              <a:t>, </a:t>
            </a:r>
            <a:r>
              <a:rPr lang="en-US" sz="2000" b="0" dirty="0" smtClean="0"/>
              <a:t>2017</a:t>
            </a:r>
            <a:endParaRPr lang="en-US" sz="2000" b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/>
              <a:t>Today’s Instructor:</a:t>
            </a:r>
            <a:r>
              <a:rPr lang="en-US" dirty="0"/>
              <a:t> </a:t>
            </a:r>
          </a:p>
          <a:p>
            <a:r>
              <a:rPr lang="en-US" dirty="0" smtClean="0"/>
              <a:t>Randy Bryant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0744" y="207964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06971"/>
              </p:ext>
            </p:extLst>
          </p:nvPr>
        </p:nvGraphicFramePr>
        <p:xfrm>
          <a:off x="2105144" y="16986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44" y="398464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49365"/>
              </p:ext>
            </p:extLst>
          </p:nvPr>
        </p:nvGraphicFramePr>
        <p:xfrm>
          <a:off x="2105144" y="36290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48444" y="207964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444" y="398464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 Encoding Example (Cont.)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4102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x =      15213: 00111011 01101101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y =     -15213: 11000100 10010011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9813"/>
              </p:ext>
            </p:extLst>
          </p:nvPr>
        </p:nvGraphicFramePr>
        <p:xfrm>
          <a:off x="1920875" y="1654175"/>
          <a:ext cx="5535613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3" name="Document" r:id="rId4" imgW="5612605" imgH="5218356" progId="Word.Document.8">
                  <p:embed/>
                </p:oleObj>
              </mc:Choice>
              <mc:Fallback>
                <p:oleObj name="Document" r:id="rId4" imgW="5612605" imgH="52183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654175"/>
                        <a:ext cx="5535613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10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4" name="Document" r:id="rId4" imgW="6083300" imgH="1943100" progId="Word.Document.8">
                  <p:embed/>
                </p:oleObj>
              </mc:Choice>
              <mc:Fallback>
                <p:oleObj name="Document" r:id="rId4" imgW="6083300" imgH="1943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7375"/>
            <a:ext cx="730885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Values for Different Word Sizes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98837"/>
            <a:ext cx="4146550" cy="2314575"/>
          </a:xfrm>
        </p:spPr>
        <p:txBody>
          <a:bodyPr lIns="90487" tIns="44450" rIns="90487" bIns="44450"/>
          <a:lstStyle/>
          <a:p>
            <a:pPr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dirty="0"/>
              <a:t>Observations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|</a:t>
            </a:r>
            <a:r>
              <a:rPr lang="en-US" b="0" i="1" dirty="0" err="1"/>
              <a:t>TMin</a:t>
            </a:r>
            <a:r>
              <a:rPr lang="en-US" b="0" i="1" dirty="0"/>
              <a:t> </a:t>
            </a:r>
            <a:r>
              <a:rPr lang="en-US" b="0" dirty="0"/>
              <a:t>| 	= 	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2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Asymmetric range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i="1" dirty="0" err="1"/>
              <a:t>UMax</a:t>
            </a:r>
            <a:r>
              <a:rPr lang="en-US" b="0" dirty="0"/>
              <a:t>	=	2 * </a:t>
            </a:r>
            <a:r>
              <a:rPr lang="en-US" b="0" i="1" dirty="0" err="1"/>
              <a:t>TMax</a:t>
            </a:r>
            <a:r>
              <a:rPr lang="en-US" b="0" dirty="0"/>
              <a:t> + 1 		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41325" y="1554163"/>
          <a:ext cx="83216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8" name="Document" r:id="rId4" imgW="8724900" imgH="1816100" progId="Word.Document.8">
                  <p:embed/>
                </p:oleObj>
              </mc:Choice>
              <mc:Fallback>
                <p:oleObj name="Document" r:id="rId4" imgW="8724900" imgH="1816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554163"/>
                        <a:ext cx="83216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7550" y="3398837"/>
            <a:ext cx="4968876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 Programming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#include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&lt;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limits.h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&gt;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Declares constants, e.g.,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LONG_MIN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Values platform specific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Can Invert Mappings</a:t>
            </a:r>
          </a:p>
          <a:p>
            <a:pPr lvl="1" eaLnBrk="1" hangingPunct="1">
              <a:defRPr/>
            </a:pPr>
            <a:r>
              <a:rPr lang="en-US" dirty="0"/>
              <a:t>U2B(</a:t>
            </a:r>
            <a:r>
              <a:rPr lang="en-US" b="0" i="1" dirty="0"/>
              <a:t>x</a:t>
            </a:r>
            <a:r>
              <a:rPr lang="en-US" dirty="0"/>
              <a:t>)  =  B2U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unsigned integer</a:t>
            </a:r>
          </a:p>
          <a:p>
            <a:pPr lvl="1" eaLnBrk="1" hangingPunct="1">
              <a:defRPr/>
            </a:pPr>
            <a:r>
              <a:rPr lang="en-US" dirty="0"/>
              <a:t>T2B(</a:t>
            </a:r>
            <a:r>
              <a:rPr lang="en-US" b="0" i="1" dirty="0"/>
              <a:t>x</a:t>
            </a:r>
            <a:r>
              <a:rPr lang="en-US" dirty="0"/>
              <a:t>)  =  B2T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two’s comp integer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canvas.cmu.edu/courses/1221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043113" y="2131700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31700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76713" y="2304884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054225" y="3962400"/>
            <a:ext cx="3968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ux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1425" y="3962400"/>
            <a:ext cx="282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  <a:endParaRPr lang="en-US" b="0" i="1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73971" y="4170219"/>
            <a:ext cx="3206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/>
              <a:t>Mappings between unsigned and two’s complement numbers: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1004379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5181600" y="3530600"/>
            <a:ext cx="1574800" cy="279400"/>
            <a:chOff x="3264" y="2608"/>
            <a:chExt cx="992" cy="176"/>
          </a:xfrm>
        </p:grpSpPr>
        <p:sp>
          <p:nvSpPr>
            <p:cNvPr id="20602" name="Rectangle 117"/>
            <p:cNvSpPr>
              <a:spLocks noChangeArrowheads="1"/>
            </p:cNvSpPr>
            <p:nvPr/>
          </p:nvSpPr>
          <p:spPr bwMode="auto">
            <a:xfrm>
              <a:off x="3552" y="260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U2T</a:t>
              </a:r>
            </a:p>
          </p:txBody>
        </p:sp>
        <p:sp>
          <p:nvSpPr>
            <p:cNvPr id="20603" name="Line 118"/>
            <p:cNvSpPr>
              <a:spLocks noChangeShapeType="1"/>
            </p:cNvSpPr>
            <p:nvPr/>
          </p:nvSpPr>
          <p:spPr bwMode="auto">
            <a:xfrm flipH="1" flipV="1">
              <a:off x="3264" y="27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Line 119"/>
            <p:cNvSpPr>
              <a:spLocks noChangeShapeType="1"/>
            </p:cNvSpPr>
            <p:nvPr/>
          </p:nvSpPr>
          <p:spPr bwMode="auto">
            <a:xfrm flipH="1">
              <a:off x="3936" y="269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181600" y="3098800"/>
            <a:ext cx="1574800" cy="279400"/>
            <a:chOff x="3264" y="2128"/>
            <a:chExt cx="992" cy="176"/>
          </a:xfrm>
        </p:grpSpPr>
        <p:sp>
          <p:nvSpPr>
            <p:cNvPr id="20599" name="Rectangle 120"/>
            <p:cNvSpPr>
              <a:spLocks noChangeArrowheads="1"/>
            </p:cNvSpPr>
            <p:nvPr/>
          </p:nvSpPr>
          <p:spPr bwMode="auto">
            <a:xfrm>
              <a:off x="3552" y="212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T2U</a:t>
              </a:r>
            </a:p>
          </p:txBody>
        </p:sp>
        <p:sp>
          <p:nvSpPr>
            <p:cNvPr id="20600" name="Line 121"/>
            <p:cNvSpPr>
              <a:spLocks noChangeShapeType="1"/>
            </p:cNvSpPr>
            <p:nvPr/>
          </p:nvSpPr>
          <p:spPr bwMode="auto">
            <a:xfrm flipH="1" flipV="1">
              <a:off x="3264" y="222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Line 122"/>
            <p:cNvSpPr>
              <a:spLocks noChangeShapeType="1"/>
            </p:cNvSpPr>
            <p:nvPr/>
          </p:nvSpPr>
          <p:spPr bwMode="auto">
            <a:xfrm flipH="1">
              <a:off x="3936" y="221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Recitations are on Mondays, but next Monday (</a:t>
            </a:r>
            <a:r>
              <a:rPr lang="en-US" dirty="0" smtClean="0"/>
              <a:t>9/4) </a:t>
            </a:r>
            <a:r>
              <a:rPr lang="en-US" dirty="0"/>
              <a:t>is Labor Day, so recitations are cancelled</a:t>
            </a:r>
          </a:p>
          <a:p>
            <a:endParaRPr lang="en-US" dirty="0"/>
          </a:p>
          <a:p>
            <a:r>
              <a:rPr lang="en-US" dirty="0" smtClean="0"/>
              <a:t>Linux </a:t>
            </a:r>
            <a:r>
              <a:rPr lang="en-US" dirty="0"/>
              <a:t>Boot Camp </a:t>
            </a:r>
            <a:r>
              <a:rPr lang="en-US" dirty="0" smtClean="0"/>
              <a:t>Monday evening 7pm, Rashid Auditorium</a:t>
            </a:r>
            <a:endParaRPr lang="en-US" dirty="0"/>
          </a:p>
          <a:p>
            <a:endParaRPr lang="en-US" dirty="0"/>
          </a:p>
          <a:p>
            <a:r>
              <a:rPr lang="en-US" dirty="0"/>
              <a:t>Lab </a:t>
            </a:r>
            <a:r>
              <a:rPr lang="en-US" dirty="0" smtClean="0"/>
              <a:t>0 </a:t>
            </a:r>
            <a:r>
              <a:rPr lang="en-US" dirty="0"/>
              <a:t>is now available </a:t>
            </a:r>
            <a:r>
              <a:rPr lang="en-US" dirty="0" smtClean="0"/>
              <a:t>via course web page and </a:t>
            </a:r>
            <a:r>
              <a:rPr lang="en-US" dirty="0" smtClean="0">
                <a:hlinkClick r:id="rId2"/>
              </a:rPr>
              <a:t>Autolab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Due Thu Sept. </a:t>
            </a:r>
            <a:r>
              <a:rPr lang="en-US" dirty="0"/>
              <a:t>7</a:t>
            </a:r>
            <a:r>
              <a:rPr lang="en-US" dirty="0" smtClean="0"/>
              <a:t>, 11:59pm</a:t>
            </a:r>
          </a:p>
          <a:p>
            <a:pPr lvl="1"/>
            <a:r>
              <a:rPr lang="en-US" dirty="0" smtClean="0"/>
              <a:t>No grace days</a:t>
            </a:r>
          </a:p>
          <a:p>
            <a:pPr lvl="1"/>
            <a:r>
              <a:rPr lang="en-US" dirty="0" smtClean="0"/>
              <a:t>No late submissions</a:t>
            </a:r>
          </a:p>
          <a:p>
            <a:pPr lvl="1"/>
            <a:r>
              <a:rPr lang="en-US" dirty="0" smtClean="0"/>
              <a:t>Just do it!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400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14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582613" y="5257800"/>
            <a:ext cx="2880725" cy="120032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74650" y="1586707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699250" y="1524000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17763" y="2043595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684963" y="2043595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51363" y="2216779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2’s Comp.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vs. Signed: Easy to Make Mistakes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902" y="2209800"/>
            <a:ext cx="8307388" cy="5224463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  <p:extLst>
      <p:ext uri="{BB962C8B-B14F-4D97-AF65-F5344CB8AC3E}">
        <p14:creationId xmlns:p14="http://schemas.microsoft.com/office/powerpoint/2010/main" val="1990393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2000" y="3505200"/>
            <a:ext cx="60198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Task:</a:t>
            </a:r>
          </a:p>
          <a:p>
            <a:pPr lvl="1" eaLnBrk="1" hangingPunct="1">
              <a:defRPr/>
            </a:pPr>
            <a:r>
              <a:rPr lang="en-US"/>
              <a:t>Given </a:t>
            </a:r>
            <a:r>
              <a:rPr lang="en-US" i="1"/>
              <a:t>w</a:t>
            </a:r>
            <a:r>
              <a:rPr lang="en-US"/>
              <a:t>-bit signed integer </a:t>
            </a:r>
            <a:r>
              <a:rPr lang="en-US" i="1"/>
              <a:t>x</a:t>
            </a:r>
            <a:endParaRPr lang="en-US"/>
          </a:p>
          <a:p>
            <a:pPr lvl="1" eaLnBrk="1" hangingPunct="1">
              <a:defRPr/>
            </a:pPr>
            <a:r>
              <a:rPr lang="en-US"/>
              <a:t>Convert it to </a:t>
            </a:r>
            <a:r>
              <a:rPr lang="en-US" i="1"/>
              <a:t>w</a:t>
            </a:r>
            <a:r>
              <a:rPr lang="en-US"/>
              <a:t>+</a:t>
            </a:r>
            <a:r>
              <a:rPr lang="en-US" i="1"/>
              <a:t>k</a:t>
            </a:r>
            <a:r>
              <a:rPr lang="en-US"/>
              <a:t>-bit integer with same value</a:t>
            </a:r>
          </a:p>
          <a:p>
            <a:pPr eaLnBrk="1" hangingPunct="1">
              <a:defRPr/>
            </a:pPr>
            <a:r>
              <a:rPr lang="en-US"/>
              <a:t>Rule:</a:t>
            </a:r>
          </a:p>
          <a:p>
            <a:pPr lvl="1" eaLnBrk="1" hangingPunct="1">
              <a:defRPr/>
            </a:pPr>
            <a:r>
              <a:rPr lang="en-US"/>
              <a:t>Make </a:t>
            </a:r>
            <a:r>
              <a:rPr lang="en-US" i="1"/>
              <a:t>k</a:t>
            </a:r>
            <a:r>
              <a:rPr lang="en-US"/>
              <a:t> copies of sign bit:</a:t>
            </a:r>
          </a:p>
          <a:p>
            <a:pPr lvl="1" eaLnBrk="1" hangingPunct="1">
              <a:defRPr/>
            </a:pPr>
            <a:r>
              <a:rPr lang="en-US" b="0" i="1"/>
              <a:t>X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</a:t>
            </a:r>
            <a:r>
              <a:rPr lang="en-US"/>
              <a:t> = 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–2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baseline="-25000"/>
              <a:t>0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3962400"/>
            <a:ext cx="152984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k</a:t>
            </a:r>
            <a:r>
              <a:rPr lang="en-US" sz="16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3876675"/>
            <a:ext cx="5181600" cy="2924174"/>
            <a:chOff x="1392" y="2097"/>
            <a:chExt cx="3264" cy="1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92" y="2352"/>
              <a:ext cx="3264" cy="1248"/>
              <a:chOff x="1392" y="2352"/>
              <a:chExt cx="3264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24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endParaRPr lang="en-US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392" y="3360"/>
                <a:ext cx="28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r>
                  <a:rPr lang="en-US" b="0">
                    <a:latin typeface="Symbol" pitchFamily="18" charset="2"/>
                  </a:rPr>
                  <a:t></a:t>
                </a: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45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696" y="2097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696" y="3640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08" y="3648"/>
              <a:ext cx="204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5178"/>
              </p:ext>
            </p:extLst>
          </p:nvPr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68854"/>
              </p:ext>
            </p:extLst>
          </p:nvPr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07814"/>
              </p:ext>
            </p:extLst>
          </p:nvPr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95336"/>
              </p:ext>
            </p:extLst>
          </p:nvPr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7005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Larger Sign Extension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03775"/>
            <a:ext cx="8307387" cy="1641475"/>
          </a:xfrm>
        </p:spPr>
        <p:txBody>
          <a:bodyPr/>
          <a:lstStyle/>
          <a:p>
            <a:r>
              <a:rPr lang="en-US" dirty="0"/>
              <a:t>Converting from smaller to larger integer data type</a:t>
            </a:r>
          </a:p>
          <a:p>
            <a:r>
              <a:rPr lang="en-US" dirty="0"/>
              <a:t>C automatically performs sign extension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1284982"/>
            <a:ext cx="4191000" cy="1077218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 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ix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-15213;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096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82800" y="2863850"/>
            <a:ext cx="17463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7385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5600" y="2844801"/>
            <a:ext cx="8431213" cy="1427163"/>
            <a:chOff x="224" y="1792"/>
            <a:chExt cx="5311" cy="899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751" y="1808"/>
              <a:ext cx="5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Decimal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11" y="1808"/>
              <a:ext cx="2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Hex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42" y="1808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Binary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36" y="1792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699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711" y="1792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312" y="179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1323" y="1792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2355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2367" y="1792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224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699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1312" y="1804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2355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5523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273" y="1993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874" y="1986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1886" y="1993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4017" y="1993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224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236" y="1970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699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711" y="1970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1312" y="1970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1323" y="1970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2355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2367" y="1970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5523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224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699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1312" y="1982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2355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5523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73" y="217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3" name="Rectangle 47"/>
            <p:cNvSpPr>
              <a:spLocks noChangeArrowheads="1"/>
            </p:cNvSpPr>
            <p:nvPr/>
          </p:nvSpPr>
          <p:spPr bwMode="auto">
            <a:xfrm>
              <a:off x="874" y="2164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1419" y="2170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 00 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2617" y="2170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00000000 00000000 00111011 01101101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224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236" y="2147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699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711" y="2147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1312" y="2147"/>
              <a:ext cx="1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1323" y="2147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2355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2367" y="2147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523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224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699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1312" y="2160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8" name="Rectangle 62"/>
            <p:cNvSpPr>
              <a:spLocks noChangeArrowheads="1"/>
            </p:cNvSpPr>
            <p:nvPr/>
          </p:nvSpPr>
          <p:spPr bwMode="auto">
            <a:xfrm>
              <a:off x="2355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9" name="Rectangle 63"/>
            <p:cNvSpPr>
              <a:spLocks noChangeArrowheads="1"/>
            </p:cNvSpPr>
            <p:nvPr/>
          </p:nvSpPr>
          <p:spPr bwMode="auto">
            <a:xfrm>
              <a:off x="5523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273" y="2348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826" y="2341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1886" y="2348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>
              <a:off x="4017" y="2348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224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5" name="Rectangle 69"/>
            <p:cNvSpPr>
              <a:spLocks noChangeArrowheads="1"/>
            </p:cNvSpPr>
            <p:nvPr/>
          </p:nvSpPr>
          <p:spPr bwMode="auto">
            <a:xfrm>
              <a:off x="236" y="2325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6" name="Rectangle 70"/>
            <p:cNvSpPr>
              <a:spLocks noChangeArrowheads="1"/>
            </p:cNvSpPr>
            <p:nvPr/>
          </p:nvSpPr>
          <p:spPr bwMode="auto">
            <a:xfrm>
              <a:off x="699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7" name="Rectangle 71"/>
            <p:cNvSpPr>
              <a:spLocks noChangeArrowheads="1"/>
            </p:cNvSpPr>
            <p:nvPr/>
          </p:nvSpPr>
          <p:spPr bwMode="auto">
            <a:xfrm>
              <a:off x="711" y="2325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1312" y="2325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9" name="Rectangle 73"/>
            <p:cNvSpPr>
              <a:spLocks noChangeArrowheads="1"/>
            </p:cNvSpPr>
            <p:nvPr/>
          </p:nvSpPr>
          <p:spPr bwMode="auto">
            <a:xfrm>
              <a:off x="1323" y="2325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0" name="Rectangle 74"/>
            <p:cNvSpPr>
              <a:spLocks noChangeArrowheads="1"/>
            </p:cNvSpPr>
            <p:nvPr/>
          </p:nvSpPr>
          <p:spPr bwMode="auto">
            <a:xfrm>
              <a:off x="2355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1" name="Rectangle 75"/>
            <p:cNvSpPr>
              <a:spLocks noChangeArrowheads="1"/>
            </p:cNvSpPr>
            <p:nvPr/>
          </p:nvSpPr>
          <p:spPr bwMode="auto">
            <a:xfrm>
              <a:off x="2367" y="2325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2" name="Rectangle 76"/>
            <p:cNvSpPr>
              <a:spLocks noChangeArrowheads="1"/>
            </p:cNvSpPr>
            <p:nvPr/>
          </p:nvSpPr>
          <p:spPr bwMode="auto">
            <a:xfrm>
              <a:off x="5523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3" name="Rectangle 77"/>
            <p:cNvSpPr>
              <a:spLocks noChangeArrowheads="1"/>
            </p:cNvSpPr>
            <p:nvPr/>
          </p:nvSpPr>
          <p:spPr bwMode="auto">
            <a:xfrm>
              <a:off x="224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4" name="Rectangle 78"/>
            <p:cNvSpPr>
              <a:spLocks noChangeArrowheads="1"/>
            </p:cNvSpPr>
            <p:nvPr/>
          </p:nvSpPr>
          <p:spPr bwMode="auto">
            <a:xfrm>
              <a:off x="699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5" name="Rectangle 79"/>
            <p:cNvSpPr>
              <a:spLocks noChangeArrowheads="1"/>
            </p:cNvSpPr>
            <p:nvPr/>
          </p:nvSpPr>
          <p:spPr bwMode="auto">
            <a:xfrm>
              <a:off x="1312" y="2337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6" name="Rectangle 80"/>
            <p:cNvSpPr>
              <a:spLocks noChangeArrowheads="1"/>
            </p:cNvSpPr>
            <p:nvPr/>
          </p:nvSpPr>
          <p:spPr bwMode="auto">
            <a:xfrm>
              <a:off x="2355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7" name="Rectangle 81"/>
            <p:cNvSpPr>
              <a:spLocks noChangeArrowheads="1"/>
            </p:cNvSpPr>
            <p:nvPr/>
          </p:nvSpPr>
          <p:spPr bwMode="auto">
            <a:xfrm>
              <a:off x="5523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8" name="Rectangle 82"/>
            <p:cNvSpPr>
              <a:spLocks noChangeArrowheads="1"/>
            </p:cNvSpPr>
            <p:nvPr/>
          </p:nvSpPr>
          <p:spPr bwMode="auto">
            <a:xfrm>
              <a:off x="316" y="2526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9" name="Rectangle 83"/>
            <p:cNvSpPr>
              <a:spLocks noChangeArrowheads="1"/>
            </p:cNvSpPr>
            <p:nvPr/>
          </p:nvSpPr>
          <p:spPr bwMode="auto">
            <a:xfrm>
              <a:off x="826" y="2519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0" name="Rectangle 84"/>
            <p:cNvSpPr>
              <a:spLocks noChangeArrowheads="1"/>
            </p:cNvSpPr>
            <p:nvPr/>
          </p:nvSpPr>
          <p:spPr bwMode="auto">
            <a:xfrm>
              <a:off x="1419" y="2526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 </a:t>
              </a: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</a:t>
              </a:r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1" name="Rectangle 85"/>
            <p:cNvSpPr>
              <a:spLocks noChangeArrowheads="1"/>
            </p:cNvSpPr>
            <p:nvPr/>
          </p:nvSpPr>
          <p:spPr bwMode="auto">
            <a:xfrm>
              <a:off x="2617" y="2526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11111111 11111111 11000100 10010011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2" name="Rectangle 86"/>
            <p:cNvSpPr>
              <a:spLocks noChangeArrowheads="1"/>
            </p:cNvSpPr>
            <p:nvPr/>
          </p:nvSpPr>
          <p:spPr bwMode="auto">
            <a:xfrm>
              <a:off x="224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3" name="Rectangle 87"/>
            <p:cNvSpPr>
              <a:spLocks noChangeArrowheads="1"/>
            </p:cNvSpPr>
            <p:nvPr/>
          </p:nvSpPr>
          <p:spPr bwMode="auto">
            <a:xfrm>
              <a:off x="236" y="2503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4" name="Rectangle 88"/>
            <p:cNvSpPr>
              <a:spLocks noChangeArrowheads="1"/>
            </p:cNvSpPr>
            <p:nvPr/>
          </p:nvSpPr>
          <p:spPr bwMode="auto">
            <a:xfrm>
              <a:off x="699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5" name="Rectangle 89"/>
            <p:cNvSpPr>
              <a:spLocks noChangeArrowheads="1"/>
            </p:cNvSpPr>
            <p:nvPr/>
          </p:nvSpPr>
          <p:spPr bwMode="auto">
            <a:xfrm>
              <a:off x="711" y="2503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6" name="Rectangle 90"/>
            <p:cNvSpPr>
              <a:spLocks noChangeArrowheads="1"/>
            </p:cNvSpPr>
            <p:nvPr/>
          </p:nvSpPr>
          <p:spPr bwMode="auto">
            <a:xfrm>
              <a:off x="1312" y="2503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7" name="Rectangle 91"/>
            <p:cNvSpPr>
              <a:spLocks noChangeArrowheads="1"/>
            </p:cNvSpPr>
            <p:nvPr/>
          </p:nvSpPr>
          <p:spPr bwMode="auto">
            <a:xfrm>
              <a:off x="1323" y="2503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8" name="Rectangle 92"/>
            <p:cNvSpPr>
              <a:spLocks noChangeArrowheads="1"/>
            </p:cNvSpPr>
            <p:nvPr/>
          </p:nvSpPr>
          <p:spPr bwMode="auto">
            <a:xfrm>
              <a:off x="2355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9" name="Rectangle 93"/>
            <p:cNvSpPr>
              <a:spLocks noChangeArrowheads="1"/>
            </p:cNvSpPr>
            <p:nvPr/>
          </p:nvSpPr>
          <p:spPr bwMode="auto">
            <a:xfrm>
              <a:off x="2367" y="2503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0" name="Rectangle 94"/>
            <p:cNvSpPr>
              <a:spLocks noChangeArrowheads="1"/>
            </p:cNvSpPr>
            <p:nvPr/>
          </p:nvSpPr>
          <p:spPr bwMode="auto">
            <a:xfrm>
              <a:off x="5523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1" name="Rectangle 95"/>
            <p:cNvSpPr>
              <a:spLocks noChangeArrowheads="1"/>
            </p:cNvSpPr>
            <p:nvPr/>
          </p:nvSpPr>
          <p:spPr bwMode="auto">
            <a:xfrm>
              <a:off x="224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2" name="Rectangle 96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3" name="Rectangle 97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4" name="Rectangle 98"/>
            <p:cNvSpPr>
              <a:spLocks noChangeArrowheads="1"/>
            </p:cNvSpPr>
            <p:nvPr/>
          </p:nvSpPr>
          <p:spPr bwMode="auto">
            <a:xfrm>
              <a:off x="236" y="2679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5" name="Rectangle 99"/>
            <p:cNvSpPr>
              <a:spLocks noChangeArrowheads="1"/>
            </p:cNvSpPr>
            <p:nvPr/>
          </p:nvSpPr>
          <p:spPr bwMode="auto">
            <a:xfrm>
              <a:off x="699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6" name="Rectangle 100"/>
            <p:cNvSpPr>
              <a:spLocks noChangeArrowheads="1"/>
            </p:cNvSpPr>
            <p:nvPr/>
          </p:nvSpPr>
          <p:spPr bwMode="auto">
            <a:xfrm>
              <a:off x="699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7" name="Rectangle 101"/>
            <p:cNvSpPr>
              <a:spLocks noChangeArrowheads="1"/>
            </p:cNvSpPr>
            <p:nvPr/>
          </p:nvSpPr>
          <p:spPr bwMode="auto">
            <a:xfrm>
              <a:off x="711" y="2679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8" name="Rectangle 102"/>
            <p:cNvSpPr>
              <a:spLocks noChangeArrowheads="1"/>
            </p:cNvSpPr>
            <p:nvPr/>
          </p:nvSpPr>
          <p:spPr bwMode="auto">
            <a:xfrm>
              <a:off x="1312" y="2515"/>
              <a:ext cx="11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9" name="Rectangle 103"/>
            <p:cNvSpPr>
              <a:spLocks noChangeArrowheads="1"/>
            </p:cNvSpPr>
            <p:nvPr/>
          </p:nvSpPr>
          <p:spPr bwMode="auto">
            <a:xfrm>
              <a:off x="1312" y="2679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0" name="Rectangle 104"/>
            <p:cNvSpPr>
              <a:spLocks noChangeArrowheads="1"/>
            </p:cNvSpPr>
            <p:nvPr/>
          </p:nvSpPr>
          <p:spPr bwMode="auto">
            <a:xfrm>
              <a:off x="1323" y="2679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1" name="Rectangle 105"/>
            <p:cNvSpPr>
              <a:spLocks noChangeArrowheads="1"/>
            </p:cNvSpPr>
            <p:nvPr/>
          </p:nvSpPr>
          <p:spPr bwMode="auto">
            <a:xfrm>
              <a:off x="2355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2" name="Rectangle 106"/>
            <p:cNvSpPr>
              <a:spLocks noChangeArrowheads="1"/>
            </p:cNvSpPr>
            <p:nvPr/>
          </p:nvSpPr>
          <p:spPr bwMode="auto">
            <a:xfrm>
              <a:off x="2355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2367" y="2679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5523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6" name="Rectangle 110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 </a:t>
            </a:r>
            <a:r>
              <a:rPr lang="en-US" dirty="0">
                <a:cs typeface="Courier New"/>
              </a:rPr>
              <a:t>Waitlist questions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92100"/>
            <a:r>
              <a:rPr lang="en-US" dirty="0"/>
              <a:t>15-213: Mary </a:t>
            </a:r>
            <a:r>
              <a:rPr lang="en-US" dirty="0" err="1"/>
              <a:t>Widom</a:t>
            </a:r>
            <a:r>
              <a:rPr lang="en-US" dirty="0"/>
              <a:t> (</a:t>
            </a:r>
            <a:r>
              <a:rPr lang="en-US" b="0" dirty="0" smtClean="0">
                <a:solidFill>
                  <a:srgbClr val="FF0000"/>
                </a:solidFill>
                <a:hlinkClick r:id="rId2"/>
              </a:rPr>
              <a:t>marwidom@cs.cmu.edu</a:t>
            </a:r>
            <a:r>
              <a:rPr lang="en-US" dirty="0"/>
              <a:t>)</a:t>
            </a:r>
          </a:p>
          <a:p>
            <a:pPr marL="292100"/>
            <a:r>
              <a:rPr lang="en-US" dirty="0"/>
              <a:t>18-213: </a:t>
            </a:r>
            <a:r>
              <a:rPr lang="en-US" dirty="0" smtClean="0"/>
              <a:t>ECE Academic services</a:t>
            </a:r>
          </a:p>
          <a:p>
            <a:pPr marL="406400" lvl="1" indent="0">
              <a:buNone/>
            </a:pPr>
            <a:r>
              <a:rPr lang="en-US" sz="2400" u="sng" dirty="0" err="1" smtClean="0">
                <a:solidFill>
                  <a:srgbClr val="FF0000"/>
                </a:solidFill>
              </a:rPr>
              <a:t>ece-asc@andrew.cmu.edu</a:t>
            </a:r>
            <a:endParaRPr lang="en-US" sz="2400" u="sng" dirty="0">
              <a:solidFill>
                <a:srgbClr val="FF0000"/>
              </a:solidFill>
            </a:endParaRPr>
          </a:p>
          <a:p>
            <a:pPr marL="292100"/>
            <a:r>
              <a:rPr lang="en-US" dirty="0"/>
              <a:t>15-513: Mary </a:t>
            </a:r>
            <a:r>
              <a:rPr lang="en-US" dirty="0" err="1"/>
              <a:t>Widom</a:t>
            </a:r>
            <a:r>
              <a:rPr lang="en-US" dirty="0"/>
              <a:t> (</a:t>
            </a:r>
            <a:r>
              <a:rPr lang="en-US" b="0" u="sng" dirty="0" err="1" smtClean="0">
                <a:solidFill>
                  <a:srgbClr val="FF0000"/>
                </a:solidFill>
              </a:rPr>
              <a:t>marwidom@cs.cmu.edu</a:t>
            </a:r>
            <a:r>
              <a:rPr lang="en-US" dirty="0"/>
              <a:t>)</a:t>
            </a:r>
          </a:p>
          <a:p>
            <a:pPr marL="292100"/>
            <a:endParaRPr lang="en-US" dirty="0"/>
          </a:p>
          <a:p>
            <a:pPr marL="292100"/>
            <a:r>
              <a:rPr lang="en-US" dirty="0"/>
              <a:t>Please don’t contact the instructors with waitlist questions.</a:t>
            </a: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29000" y="5500686"/>
            <a:ext cx="7159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33800" y="5943600"/>
            <a:ext cx="61908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r>
              <a:rPr lang="en-US" b="0" dirty="0">
                <a:latin typeface="Symbol" pitchFamily="18" charset="2"/>
              </a:rPr>
              <a:t> </a:t>
            </a:r>
            <a:r>
              <a:rPr lang="en-US" b="0" dirty="0">
                <a:latin typeface="Times" pitchFamily="18" charset="0"/>
              </a:rPr>
              <a:t> 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61962"/>
            <a:chOff x="4343400" y="5867400"/>
            <a:chExt cx="2743200" cy="461962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62600" y="5867400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05000" y="4247495"/>
            <a:ext cx="3898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74662"/>
            <a:chOff x="2590800" y="4173538"/>
            <a:chExt cx="4495800" cy="474662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62600" y="4173538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00400" y="4186238"/>
              <a:ext cx="323850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73515"/>
              </p:ext>
            </p:extLst>
          </p:nvPr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90496"/>
              </p:ext>
            </p:extLst>
          </p:nvPr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39533"/>
              </p:ext>
            </p:extLst>
          </p:nvPr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69949"/>
              </p:ext>
            </p:extLst>
          </p:nvPr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84415"/>
              </p:ext>
            </p:extLst>
          </p:nvPr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40286"/>
              </p:ext>
            </p:extLst>
          </p:nvPr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60666"/>
              </p:ext>
            </p:extLst>
          </p:nvPr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65367"/>
              </p:ext>
            </p:extLst>
          </p:nvPr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</a:t>
            </a:r>
            <a:r>
              <a:rPr lang="en-US" dirty="0" smtClean="0"/>
              <a:t>(</a:t>
            </a:r>
            <a:r>
              <a:rPr lang="en-US" smtClean="0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of 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/>
              <a:t>Computers 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Implementation</a:t>
            </a:r>
          </a:p>
          <a:p>
            <a:pPr lvl="1"/>
            <a:r>
              <a:rPr lang="en-US" dirty="0"/>
              <a:t>Easy to store with </a:t>
            </a:r>
            <a:r>
              <a:rPr lang="en-US" dirty="0" err="1"/>
              <a:t>bistable</a:t>
            </a:r>
            <a:r>
              <a:rPr lang="en-US" dirty="0"/>
              <a:t>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89000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example, can count in binary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2 Number Representation</a:t>
            </a:r>
          </a:p>
          <a:p>
            <a:pPr lvl="1"/>
            <a:r>
              <a:rPr lang="en-US" dirty="0"/>
              <a:t>Represent 15213</a:t>
            </a:r>
            <a:r>
              <a:rPr lang="en-US" baseline="-25000" dirty="0"/>
              <a:t>10</a:t>
            </a:r>
            <a:r>
              <a:rPr lang="en-US" dirty="0"/>
              <a:t> as 11101101101101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Represent 1.20</a:t>
            </a:r>
            <a:r>
              <a:rPr lang="en-US" baseline="-25000" dirty="0"/>
              <a:t>10</a:t>
            </a:r>
            <a:r>
              <a:rPr lang="en-US" dirty="0"/>
              <a:t> as 1.0011001100110011[0011]…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Represent 1.5213 X 10</a:t>
            </a:r>
            <a:r>
              <a:rPr lang="en-US" baseline="30000" dirty="0"/>
              <a:t>4</a:t>
            </a:r>
            <a:r>
              <a:rPr lang="en-US" dirty="0"/>
              <a:t>  as 1.1101101101101</a:t>
            </a:r>
            <a:r>
              <a:rPr lang="en-US" baseline="-25000" dirty="0"/>
              <a:t>2</a:t>
            </a:r>
            <a:r>
              <a:rPr lang="en-US" dirty="0"/>
              <a:t> X 2</a:t>
            </a:r>
            <a:r>
              <a:rPr lang="en-US" baseline="30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649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Encoding Byte Values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479181" cy="3751061"/>
          </a:xfrm>
        </p:spPr>
        <p:txBody>
          <a:bodyPr/>
          <a:lstStyle/>
          <a:p>
            <a:pPr eaLnBrk="1" hangingPunct="1"/>
            <a:r>
              <a:rPr lang="en-US" dirty="0"/>
              <a:t>Byte = 8 bits</a:t>
            </a:r>
          </a:p>
          <a:p>
            <a:pPr marL="552450" lvl="1" eaLnBrk="1" hangingPunct="1"/>
            <a:r>
              <a:rPr lang="en-US" dirty="0"/>
              <a:t>Binary 00000000</a:t>
            </a:r>
            <a:r>
              <a:rPr lang="en-US" baseline="-6000" dirty="0"/>
              <a:t>2</a:t>
            </a:r>
            <a:r>
              <a:rPr lang="en-US" dirty="0"/>
              <a:t> to 11111111</a:t>
            </a:r>
            <a:r>
              <a:rPr lang="en-US" baseline="-6000" dirty="0"/>
              <a:t>2</a:t>
            </a:r>
            <a:endParaRPr lang="en-US" dirty="0"/>
          </a:p>
          <a:p>
            <a:pPr marL="552450" lvl="1" eaLnBrk="1" hangingPunct="1"/>
            <a:r>
              <a:rPr lang="en-US" dirty="0"/>
              <a:t>Decimal: 0</a:t>
            </a:r>
            <a:r>
              <a:rPr lang="en-US" baseline="-6000" dirty="0"/>
              <a:t>10</a:t>
            </a:r>
            <a:r>
              <a:rPr lang="en-US" dirty="0"/>
              <a:t> to 255</a:t>
            </a:r>
            <a:r>
              <a:rPr lang="en-US" baseline="-6000" dirty="0"/>
              <a:t>10</a:t>
            </a:r>
            <a:endParaRPr lang="en-US" dirty="0"/>
          </a:p>
          <a:p>
            <a:pPr marL="552450" lvl="1" eaLnBrk="1" hangingPunct="1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838200" lvl="2" eaLnBrk="1" hangingPunct="1"/>
            <a:r>
              <a:rPr lang="en-US" dirty="0"/>
              <a:t>Base 16 number representation</a:t>
            </a:r>
          </a:p>
          <a:p>
            <a:pPr marL="838200" lvl="2" eaLnBrk="1" hangingPunct="1"/>
            <a:r>
              <a:rPr lang="en-US" dirty="0"/>
              <a:t>Use characters ‘0’ to ‘9’ and ‘A’ to ‘F’</a:t>
            </a:r>
          </a:p>
          <a:p>
            <a:pPr marL="838200" lvl="2" eaLnBrk="1" hangingPunct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1295400" lvl="3"/>
            <a:r>
              <a:rPr lang="en-US" dirty="0"/>
              <a:t>0xFA1D37B</a:t>
            </a:r>
          </a:p>
          <a:p>
            <a:pPr marL="1295400" lvl="3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8762" y="522086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1504994" y="5465514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15213: 0011 1011 0110 1101</a:t>
            </a:r>
            <a:endParaRPr lang="en-US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3139304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406317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4983882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587605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043085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96695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4887663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6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577983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88834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15223</TotalTime>
  <Words>2404</Words>
  <Application>Microsoft Macintosh PowerPoint</Application>
  <PresentationFormat>On-screen Show (4:3)</PresentationFormat>
  <Paragraphs>1041</Paragraphs>
  <Slides>43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65" baseType="lpstr">
      <vt:lpstr>Arial</vt:lpstr>
      <vt:lpstr>Arial Narrow</vt:lpstr>
      <vt:lpstr>Arial Narrow Bold</vt:lpstr>
      <vt:lpstr>Calibri</vt:lpstr>
      <vt:lpstr>Calibri Bold</vt:lpstr>
      <vt:lpstr>Courier New</vt:lpstr>
      <vt:lpstr>Courier New Bold</vt:lpstr>
      <vt:lpstr>Courier New Bold Italic</vt:lpstr>
      <vt:lpstr>Gill Sans</vt:lpstr>
      <vt:lpstr>Helvetica</vt:lpstr>
      <vt:lpstr>Monaco</vt:lpstr>
      <vt:lpstr>ＭＳ Ｐゴシック</vt:lpstr>
      <vt:lpstr>Symbol</vt:lpstr>
      <vt:lpstr>Times</vt:lpstr>
      <vt:lpstr>Times New Roman</vt:lpstr>
      <vt:lpstr>Wingdings</vt:lpstr>
      <vt:lpstr>Wingdings 2</vt:lpstr>
      <vt:lpstr>Zapf Dingbats</vt:lpstr>
      <vt:lpstr>ヒラギノ角ゴ ProN W3</vt:lpstr>
      <vt:lpstr>template2007</vt:lpstr>
      <vt:lpstr>Equation</vt:lpstr>
      <vt:lpstr>Document</vt:lpstr>
      <vt:lpstr>PowerPoint Presentation</vt:lpstr>
      <vt:lpstr>Bits, Bytes and Integers – Part 1  15-213/18-213/15-513: Introduction to Computer Systems 2nd Lecture,  Aug. 31, 2017</vt:lpstr>
      <vt:lpstr>Announcements</vt:lpstr>
      <vt:lpstr> Waitlist questions</vt:lpstr>
      <vt:lpstr>Today: Bits, Bytes, and Integers</vt:lpstr>
      <vt:lpstr>Everything is bits</vt:lpstr>
      <vt:lpstr>For example, can count in binary</vt:lpstr>
      <vt:lpstr>Encoding Byte Values</vt:lpstr>
      <vt:lpstr>Example Data Representations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Encoding Integers</vt:lpstr>
      <vt:lpstr>Two-complement: Simple Example</vt:lpstr>
      <vt:lpstr>Two-complement Encoding Example (Cont.)</vt:lpstr>
      <vt:lpstr>Numeric Ranges</vt:lpstr>
      <vt:lpstr>Values for Different Word Sizes</vt:lpstr>
      <vt:lpstr>Unsigned &amp; Signed Numeric Values</vt:lpstr>
      <vt:lpstr>Quiz Time!</vt:lpstr>
      <vt:lpstr>Today: Bits, Bytes, and Integers</vt:lpstr>
      <vt:lpstr>Mapping Between Signed &amp; Unsigned</vt:lpstr>
      <vt:lpstr>Mapping Signed  Unsigned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Unsigned vs. Signed: Easy to Make Mistakes</vt:lpstr>
      <vt:lpstr>Summary Casting Signed ↔ Unsigned: Basic Rules</vt:lpstr>
      <vt:lpstr>Today: Bits, Bytes, and Integers</vt:lpstr>
      <vt:lpstr>Sign Extension</vt:lpstr>
      <vt:lpstr>Sign Extension: Simple Example</vt:lpstr>
      <vt:lpstr>Larger Sign Extension Example</vt:lpstr>
      <vt:lpstr>Truncation</vt:lpstr>
      <vt:lpstr>Truncation: Simple Example</vt:lpstr>
      <vt:lpstr>Summary: Expanding, Truncating: Basic Rules</vt:lpstr>
      <vt:lpstr>Summary of Today: Bits, Bytes, and Integers</vt:lpstr>
    </vt:vector>
  </TitlesOfParts>
  <Company> 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Randal Bryant</cp:lastModifiedBy>
  <cp:revision>169</cp:revision>
  <cp:lastPrinted>2017-08-31T16:02:16Z</cp:lastPrinted>
  <dcterms:created xsi:type="dcterms:W3CDTF">2012-09-04T17:29:26Z</dcterms:created>
  <dcterms:modified xsi:type="dcterms:W3CDTF">2017-08-31T19:10:54Z</dcterms:modified>
</cp:coreProperties>
</file>