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542" r:id="rId2"/>
    <p:sldId id="638" r:id="rId3"/>
    <p:sldId id="652" r:id="rId4"/>
    <p:sldId id="654" r:id="rId5"/>
    <p:sldId id="608" r:id="rId6"/>
    <p:sldId id="605" r:id="rId7"/>
    <p:sldId id="606" r:id="rId8"/>
    <p:sldId id="668" r:id="rId9"/>
    <p:sldId id="607" r:id="rId10"/>
    <p:sldId id="669" r:id="rId11"/>
    <p:sldId id="670" r:id="rId12"/>
    <p:sldId id="671" r:id="rId13"/>
    <p:sldId id="672" r:id="rId14"/>
    <p:sldId id="673" r:id="rId15"/>
    <p:sldId id="610" r:id="rId16"/>
    <p:sldId id="609" r:id="rId17"/>
    <p:sldId id="613" r:id="rId18"/>
    <p:sldId id="615" r:id="rId19"/>
    <p:sldId id="616" r:id="rId20"/>
    <p:sldId id="678" r:id="rId21"/>
    <p:sldId id="655" r:id="rId22"/>
    <p:sldId id="617" r:id="rId23"/>
    <p:sldId id="674" r:id="rId24"/>
    <p:sldId id="618" r:id="rId25"/>
    <p:sldId id="619" r:id="rId26"/>
    <p:sldId id="675" r:id="rId27"/>
    <p:sldId id="658" r:id="rId28"/>
    <p:sldId id="659" r:id="rId29"/>
    <p:sldId id="660" r:id="rId30"/>
    <p:sldId id="661" r:id="rId31"/>
    <p:sldId id="662" r:id="rId32"/>
    <p:sldId id="663" r:id="rId33"/>
    <p:sldId id="664" r:id="rId34"/>
    <p:sldId id="665" r:id="rId35"/>
    <p:sldId id="679" r:id="rId36"/>
    <p:sldId id="657" r:id="rId37"/>
    <p:sldId id="574" r:id="rId38"/>
    <p:sldId id="676" r:id="rId39"/>
    <p:sldId id="575" r:id="rId40"/>
    <p:sldId id="653" r:id="rId41"/>
    <p:sldId id="576" r:id="rId42"/>
    <p:sldId id="577" r:id="rId43"/>
    <p:sldId id="578" r:id="rId44"/>
    <p:sldId id="677" r:id="rId45"/>
    <p:sldId id="579" r:id="rId46"/>
    <p:sldId id="596" r:id="rId47"/>
    <p:sldId id="680" r:id="rId48"/>
    <p:sldId id="656" r:id="rId49"/>
    <p:sldId id="625" r:id="rId50"/>
    <p:sldId id="626" r:id="rId51"/>
    <p:sldId id="627" r:id="rId52"/>
    <p:sldId id="628" r:id="rId53"/>
    <p:sldId id="632" r:id="rId54"/>
    <p:sldId id="630" r:id="rId55"/>
    <p:sldId id="633" r:id="rId56"/>
    <p:sldId id="631" r:id="rId57"/>
    <p:sldId id="593" r:id="rId58"/>
  </p:sldIdLst>
  <p:sldSz cx="9144000" cy="6858000" type="screen4x3"/>
  <p:notesSz cx="7315200" cy="9601200"/>
  <p:custDataLst>
    <p:tags r:id="rId6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28">
          <p15:clr>
            <a:srgbClr val="A4A3A4"/>
          </p15:clr>
        </p15:guide>
        <p15:guide id="2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 autoAdjust="0"/>
    <p:restoredTop sz="96071" autoAdjust="0"/>
  </p:normalViewPr>
  <p:slideViewPr>
    <p:cSldViewPr snapToObjects="1">
      <p:cViewPr>
        <p:scale>
          <a:sx n="90" d="100"/>
          <a:sy n="90" d="100"/>
        </p:scale>
        <p:origin x="-1456" y="96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tags" Target="tags/tag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9206" y="0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9206" y="9105162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0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1956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2375" y="687388"/>
            <a:ext cx="48831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323" y="4578814"/>
            <a:ext cx="5343277" cy="427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1956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1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Resume here 7/28,</a:t>
            </a:r>
            <a:r>
              <a:rPr lang="en-US" baseline="0" dirty="0" smtClean="0"/>
              <a:t> re-export slides afterward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0220"/>
            <a:ext cx="5364480" cy="431983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Close</a:t>
            </a:r>
            <a:r>
              <a:rPr lang="en-US" baseline="0" dirty="0" smtClean="0"/>
              <a:t> computers, etc.  Ask students to sketch out the code.</a:t>
            </a:r>
          </a:p>
          <a:p>
            <a:r>
              <a:rPr lang="en-US" baseline="0" dirty="0" smtClean="0"/>
              <a:t>Producer thread() { x = </a:t>
            </a:r>
            <a:r>
              <a:rPr lang="en-US" baseline="0" dirty="0" err="1" smtClean="0"/>
              <a:t>buf</a:t>
            </a:r>
            <a:r>
              <a:rPr lang="en-US" baseline="0" dirty="0" smtClean="0"/>
              <a:t>; … do stuff}</a:t>
            </a:r>
          </a:p>
          <a:p>
            <a:r>
              <a:rPr lang="en-US" baseline="0" dirty="0" smtClean="0"/>
              <a:t>Consumer thread() {do stuff … </a:t>
            </a:r>
            <a:r>
              <a:rPr lang="en-US" baseline="0" dirty="0" err="1" smtClean="0"/>
              <a:t>buf</a:t>
            </a:r>
            <a:r>
              <a:rPr lang="en-US" baseline="0" dirty="0" smtClean="0"/>
              <a:t> = x; }</a:t>
            </a:r>
          </a:p>
          <a:p>
            <a:endParaRPr lang="en-US" dirty="0" smtClean="0"/>
          </a:p>
          <a:p>
            <a:r>
              <a:rPr lang="en-US" dirty="0" smtClean="0"/>
              <a:t>P -&gt;</a:t>
            </a:r>
            <a:r>
              <a:rPr lang="en-US" baseline="0" dirty="0" smtClean="0"/>
              <a:t> Acquire / decrement</a:t>
            </a:r>
          </a:p>
          <a:p>
            <a:r>
              <a:rPr lang="en-US" baseline="0" dirty="0" smtClean="0"/>
              <a:t>V -&gt; Release / Increment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gi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22,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	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Why 2 Semaphores for 1-Entry Buffer?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00125"/>
          </a:xfrm>
        </p:spPr>
        <p:txBody>
          <a:bodyPr/>
          <a:lstStyle/>
          <a:p>
            <a:r>
              <a:rPr lang="en-US" dirty="0" smtClean="0"/>
              <a:t>Consider multiple producers &amp; multiple consumers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Producers will contend with each to get </a:t>
            </a:r>
            <a:r>
              <a:rPr lang="en-US" dirty="0" smtClean="0">
                <a:latin typeface="Courier New"/>
                <a:cs typeface="Courier New"/>
              </a:rPr>
              <a:t>empty</a:t>
            </a:r>
          </a:p>
          <a:p>
            <a:r>
              <a:rPr lang="en-US" dirty="0" smtClean="0"/>
              <a:t>Consumers will contend with each other to get </a:t>
            </a:r>
            <a:r>
              <a:rPr lang="en-US" dirty="0" smtClean="0">
                <a:latin typeface="Courier New"/>
                <a:cs typeface="Courier New"/>
              </a:rPr>
              <a:t>full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247900" y="2174671"/>
            <a:ext cx="4610100" cy="1796587"/>
            <a:chOff x="2247900" y="2174671"/>
            <a:chExt cx="4610100" cy="1796587"/>
          </a:xfrm>
        </p:grpSpPr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>
                  <a:latin typeface="+mn-lt"/>
                </a:rPr>
                <a:t>shared</a:t>
              </a:r>
            </a:p>
            <a:p>
              <a:pPr algn="ctr"/>
              <a:r>
                <a:rPr lang="en-US" sz="1800">
                  <a:latin typeface="+mn-lt"/>
                </a:rPr>
                <a:t>buffer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3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38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39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6446162" y="5031700"/>
            <a:ext cx="2402190" cy="1140500"/>
            <a:chOff x="6446162" y="4082534"/>
            <a:chExt cx="2402190" cy="1140500"/>
          </a:xfrm>
        </p:grpSpPr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455314" y="4484370"/>
              <a:ext cx="239303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tIns="0" bIns="0" anchor="ctr">
              <a:spAutoFit/>
            </a:bodyPr>
            <a:lstStyle/>
            <a:p>
              <a:r>
                <a:rPr lang="en-US" sz="1600" dirty="0" smtClean="0">
                  <a:latin typeface="Courier New" pitchFamily="49" charset="0"/>
                </a:rPr>
                <a:t>P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item </a:t>
              </a:r>
              <a:r>
                <a:rPr lang="en-US" sz="1600" dirty="0">
                  <a:latin typeface="Courier New" pitchFamily="49" charset="0"/>
                </a:rPr>
                <a:t>= </a:t>
              </a:r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V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46162" y="408253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Consumers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4060" y="5031700"/>
            <a:ext cx="2401018" cy="1133337"/>
            <a:chOff x="474060" y="4050268"/>
            <a:chExt cx="2401018" cy="1133337"/>
          </a:xfrm>
        </p:grpSpPr>
        <p:sp>
          <p:nvSpPr>
            <p:cNvPr id="50" name="Text Box 3"/>
            <p:cNvSpPr txBox="1">
              <a:spLocks noChangeArrowheads="1"/>
            </p:cNvSpPr>
            <p:nvPr/>
          </p:nvSpPr>
          <p:spPr bwMode="auto">
            <a:xfrm>
              <a:off x="474060" y="4444941"/>
              <a:ext cx="240101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600" dirty="0" smtClean="0">
                  <a:latin typeface="Courier New" pitchFamily="49" charset="0"/>
                </a:rPr>
                <a:t>P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err="1" smtClean="0">
                  <a:latin typeface="Courier New" pitchFamily="49" charset="0"/>
                </a:rPr>
                <a:t>shared.buf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>
                  <a:latin typeface="Courier New" pitchFamily="49" charset="0"/>
                </a:rPr>
                <a:t>= item;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V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4060" y="4050268"/>
              <a:ext cx="1148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Producers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57800" y="5257800"/>
            <a:ext cx="985071" cy="738664"/>
            <a:chOff x="3943350" y="4859050"/>
            <a:chExt cx="985071" cy="738664"/>
          </a:xfrm>
        </p:grpSpPr>
        <p:sp>
          <p:nvSpPr>
            <p:cNvPr id="57" name="TextBox 56"/>
            <p:cNvSpPr txBox="1"/>
            <p:nvPr/>
          </p:nvSpPr>
          <p:spPr>
            <a:xfrm>
              <a:off x="4014020" y="522838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43350" y="485905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53529" y="5257800"/>
            <a:ext cx="985071" cy="738664"/>
            <a:chOff x="3943350" y="5615512"/>
            <a:chExt cx="985071" cy="738664"/>
          </a:xfrm>
        </p:grpSpPr>
        <p:sp>
          <p:nvSpPr>
            <p:cNvPr id="59" name="TextBox 58"/>
            <p:cNvSpPr txBox="1"/>
            <p:nvPr/>
          </p:nvSpPr>
          <p:spPr>
            <a:xfrm>
              <a:off x="4014020" y="598484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43350" y="561551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82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13725" cy="1076325"/>
          </a:xfrm>
        </p:spPr>
        <p:txBody>
          <a:bodyPr/>
          <a:lstStyle/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0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1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7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 smtClean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024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Circular Buffer (n =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1"/>
            <a:ext cx="8213725" cy="4962524"/>
          </a:xfrm>
        </p:spPr>
        <p:txBody>
          <a:bodyPr/>
          <a:lstStyle/>
          <a:p>
            <a:r>
              <a:rPr lang="en-US" dirty="0" smtClean="0"/>
              <a:t>Store elements in array of size n</a:t>
            </a:r>
          </a:p>
          <a:p>
            <a:r>
              <a:rPr lang="en-US" dirty="0" smtClean="0"/>
              <a:t>items</a:t>
            </a:r>
            <a:r>
              <a:rPr lang="en-US" dirty="0"/>
              <a:t>: number of elements in </a:t>
            </a:r>
            <a:r>
              <a:rPr lang="en-US" dirty="0" smtClean="0"/>
              <a:t>buffer</a:t>
            </a:r>
          </a:p>
          <a:p>
            <a:r>
              <a:rPr lang="en-US" dirty="0" smtClean="0"/>
              <a:t>Empty buffer:</a:t>
            </a:r>
          </a:p>
          <a:p>
            <a:pPr lvl="1"/>
            <a:r>
              <a:rPr lang="en-US" dirty="0" smtClean="0"/>
              <a:t>front = rear</a:t>
            </a:r>
          </a:p>
          <a:p>
            <a:r>
              <a:rPr lang="en-US" dirty="0" smtClean="0"/>
              <a:t>Nonempty buffer</a:t>
            </a:r>
          </a:p>
          <a:p>
            <a:pPr lvl="1"/>
            <a:r>
              <a:rPr lang="en-US" dirty="0" smtClean="0"/>
              <a:t>rear: index of most recently inserted element</a:t>
            </a:r>
          </a:p>
          <a:p>
            <a:pPr lvl="1"/>
            <a:r>
              <a:rPr lang="en-US" dirty="0" smtClean="0"/>
              <a:t>front: index of next element to remove – 1 (mod n)</a:t>
            </a:r>
          </a:p>
          <a:p>
            <a:r>
              <a:rPr lang="en-US" dirty="0" smtClean="0"/>
              <a:t>Initially: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2598280" y="4876800"/>
            <a:ext cx="4335920" cy="894620"/>
            <a:chOff x="2233408" y="3352800"/>
            <a:chExt cx="4335920" cy="894620"/>
          </a:xfrm>
        </p:grpSpPr>
        <p:grpSp>
          <p:nvGrpSpPr>
            <p:cNvPr id="23" name="Group 22"/>
            <p:cNvGrpSpPr/>
            <p:nvPr/>
          </p:nvGrpSpPr>
          <p:grpSpPr>
            <a:xfrm>
              <a:off x="2233408" y="3352800"/>
              <a:ext cx="433592" cy="894620"/>
              <a:chOff x="3071608" y="4495801"/>
              <a:chExt cx="433592" cy="894620"/>
            </a:xfrm>
          </p:grpSpPr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37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0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6135736" y="3352800"/>
              <a:ext cx="433592" cy="894620"/>
              <a:chOff x="3071608" y="4495801"/>
              <a:chExt cx="433592" cy="894620"/>
            </a:xfrm>
          </p:grpSpPr>
          <p:sp>
            <p:nvSpPr>
              <p:cNvPr id="39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40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1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702144" y="3352800"/>
              <a:ext cx="433592" cy="894620"/>
              <a:chOff x="3071608" y="4495801"/>
              <a:chExt cx="433592" cy="894620"/>
            </a:xfrm>
          </p:grpSpPr>
          <p:sp>
            <p:nvSpPr>
              <p:cNvPr id="42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2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268552" y="3352800"/>
              <a:ext cx="433592" cy="894620"/>
              <a:chOff x="3071608" y="4495801"/>
              <a:chExt cx="433592" cy="894620"/>
            </a:xfrm>
          </p:grpSpPr>
          <p:sp>
            <p:nvSpPr>
              <p:cNvPr id="45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3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4834960" y="3352800"/>
              <a:ext cx="433592" cy="894620"/>
              <a:chOff x="3071608" y="4495801"/>
              <a:chExt cx="433592" cy="894620"/>
            </a:xfrm>
          </p:grpSpPr>
          <p:sp>
            <p:nvSpPr>
              <p:cNvPr id="48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49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4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401368" y="3352800"/>
              <a:ext cx="433592" cy="894620"/>
              <a:chOff x="3071608" y="4495801"/>
              <a:chExt cx="433592" cy="894620"/>
            </a:xfrm>
          </p:grpSpPr>
          <p:sp>
            <p:nvSpPr>
              <p:cNvPr id="51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52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5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967776" y="3352800"/>
              <a:ext cx="433592" cy="894620"/>
              <a:chOff x="3071608" y="4495801"/>
              <a:chExt cx="433592" cy="894620"/>
            </a:xfrm>
          </p:grpSpPr>
          <p:sp>
            <p:nvSpPr>
              <p:cNvPr id="54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55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6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3534184" y="3352800"/>
              <a:ext cx="433592" cy="894620"/>
              <a:chOff x="3071608" y="4495801"/>
              <a:chExt cx="433592" cy="894620"/>
            </a:xfrm>
          </p:grpSpPr>
          <p:sp>
            <p:nvSpPr>
              <p:cNvPr id="57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58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7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100592" y="3352800"/>
              <a:ext cx="433592" cy="894620"/>
              <a:chOff x="3071608" y="4495801"/>
              <a:chExt cx="433592" cy="894620"/>
            </a:xfrm>
          </p:grpSpPr>
          <p:sp>
            <p:nvSpPr>
              <p:cNvPr id="60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61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8</a:t>
                </a:r>
                <a:endParaRPr lang="en-US" sz="1800" dirty="0">
                  <a:latin typeface="+mn-lt"/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667000" y="3352800"/>
              <a:ext cx="433592" cy="894620"/>
              <a:chOff x="3071608" y="4495801"/>
              <a:chExt cx="433592" cy="894620"/>
            </a:xfrm>
          </p:grpSpPr>
          <p:sp>
            <p:nvSpPr>
              <p:cNvPr id="63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857021"/>
                <a:ext cx="433592" cy="533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endParaRPr lang="en-US" sz="1800" dirty="0">
                  <a:latin typeface="+mn-lt"/>
                </a:endParaRPr>
              </a:p>
            </p:txBody>
          </p:sp>
          <p:sp>
            <p:nvSpPr>
              <p:cNvPr id="64" name="Text Box 6"/>
              <p:cNvSpPr txBox="1">
                <a:spLocks noChangeArrowheads="1"/>
              </p:cNvSpPr>
              <p:nvPr/>
            </p:nvSpPr>
            <p:spPr bwMode="auto">
              <a:xfrm>
                <a:off x="3071608" y="4495801"/>
                <a:ext cx="433592" cy="3612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9</a:t>
                </a:r>
                <a:endParaRPr lang="en-US" sz="1800" dirty="0">
                  <a:latin typeface="+mn-lt"/>
                </a:endParaRPr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762000" y="4876800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215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Circular Buffer Operation (n =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213725" cy="457199"/>
          </a:xfrm>
        </p:spPr>
        <p:txBody>
          <a:bodyPr/>
          <a:lstStyle/>
          <a:p>
            <a:r>
              <a:rPr lang="en-US" dirty="0" smtClean="0"/>
              <a:t>Insert 7 elements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Remove 5 elements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Insert 6 elements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Remove 8 elements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598280" y="1600199"/>
            <a:ext cx="433592" cy="894620"/>
            <a:chOff x="3071608" y="4495801"/>
            <a:chExt cx="433592" cy="894620"/>
          </a:xfrm>
        </p:grpSpPr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500608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1</a:t>
            </a:r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6067016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2</a:t>
            </a:r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633424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3</a:t>
            </a:r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5199832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4</a:t>
            </a:r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4766240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5</a:t>
            </a:r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4332648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6</a:t>
            </a:r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3899056" y="16001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7</a:t>
            </a:r>
            <a:endParaRPr lang="en-US" sz="1800" dirty="0">
              <a:latin typeface="+mn-lt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465464" y="1600199"/>
            <a:ext cx="433592" cy="894620"/>
            <a:chOff x="3071608" y="4495801"/>
            <a:chExt cx="433592" cy="894620"/>
          </a:xfrm>
        </p:grpSpPr>
        <p:sp>
          <p:nvSpPr>
            <p:cNvPr id="60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61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031872" y="1600199"/>
            <a:ext cx="433592" cy="894620"/>
            <a:chOff x="3071608" y="4495801"/>
            <a:chExt cx="433592" cy="894620"/>
          </a:xfrm>
        </p:grpSpPr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762000" y="1600199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98280" y="2895599"/>
            <a:ext cx="433592" cy="894620"/>
            <a:chOff x="3071608" y="4495801"/>
            <a:chExt cx="433592" cy="894620"/>
          </a:xfrm>
        </p:grpSpPr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6500608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6500608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1</a:t>
            </a:r>
            <a:endParaRPr lang="en-US" sz="1800" dirty="0">
              <a:latin typeface="+mn-lt"/>
            </a:endParaRP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6067016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6067016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2</a:t>
            </a:r>
            <a:endParaRPr lang="en-US" sz="1800" dirty="0">
              <a:latin typeface="+mn-lt"/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5633424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1" name="Text Box 6"/>
          <p:cNvSpPr txBox="1">
            <a:spLocks noChangeArrowheads="1"/>
          </p:cNvSpPr>
          <p:nvPr/>
        </p:nvSpPr>
        <p:spPr bwMode="auto">
          <a:xfrm>
            <a:off x="5633424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3</a:t>
            </a:r>
            <a:endParaRPr lang="en-US" sz="1800" dirty="0">
              <a:latin typeface="+mn-lt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5199832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5199832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4</a:t>
            </a:r>
            <a:endParaRPr lang="en-US" sz="1800" dirty="0">
              <a:latin typeface="+mn-lt"/>
            </a:endParaRPr>
          </a:p>
        </p:txBody>
      </p:sp>
      <p:sp>
        <p:nvSpPr>
          <p:cNvPr id="84" name="Text Box 6"/>
          <p:cNvSpPr txBox="1">
            <a:spLocks noChangeArrowheads="1"/>
          </p:cNvSpPr>
          <p:nvPr/>
        </p:nvSpPr>
        <p:spPr bwMode="auto">
          <a:xfrm>
            <a:off x="476624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5" name="Text Box 6"/>
          <p:cNvSpPr txBox="1">
            <a:spLocks noChangeArrowheads="1"/>
          </p:cNvSpPr>
          <p:nvPr/>
        </p:nvSpPr>
        <p:spPr bwMode="auto">
          <a:xfrm>
            <a:off x="4766240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5</a:t>
            </a:r>
            <a:endParaRPr lang="en-US" sz="1800" dirty="0">
              <a:latin typeface="+mn-lt"/>
            </a:endParaRPr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4332648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7" name="Text Box 6"/>
          <p:cNvSpPr txBox="1">
            <a:spLocks noChangeArrowheads="1"/>
          </p:cNvSpPr>
          <p:nvPr/>
        </p:nvSpPr>
        <p:spPr bwMode="auto">
          <a:xfrm>
            <a:off x="4332648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6</a:t>
            </a:r>
            <a:endParaRPr lang="en-US" sz="1800" dirty="0">
              <a:latin typeface="+mn-lt"/>
            </a:endParaRP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3899056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9" name="Text Box 6"/>
          <p:cNvSpPr txBox="1">
            <a:spLocks noChangeArrowheads="1"/>
          </p:cNvSpPr>
          <p:nvPr/>
        </p:nvSpPr>
        <p:spPr bwMode="auto">
          <a:xfrm>
            <a:off x="3899056" y="2895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7</a:t>
            </a:r>
            <a:endParaRPr lang="en-US" sz="1800" dirty="0">
              <a:latin typeface="+mn-lt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465464" y="2895599"/>
            <a:ext cx="433592" cy="894620"/>
            <a:chOff x="3071608" y="4495801"/>
            <a:chExt cx="433592" cy="894620"/>
          </a:xfrm>
        </p:grpSpPr>
        <p:sp>
          <p:nvSpPr>
            <p:cNvPr id="91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92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031872" y="2895599"/>
            <a:ext cx="433592" cy="894620"/>
            <a:chOff x="3071608" y="4495801"/>
            <a:chExt cx="433592" cy="894620"/>
          </a:xfrm>
        </p:grpSpPr>
        <p:sp>
          <p:nvSpPr>
            <p:cNvPr id="94" name="Text Box 6"/>
            <p:cNvSpPr txBox="1">
              <a:spLocks noChangeArrowheads="1"/>
            </p:cNvSpPr>
            <p:nvPr/>
          </p:nvSpPr>
          <p:spPr bwMode="auto">
            <a:xfrm>
              <a:off x="3071608" y="4857021"/>
              <a:ext cx="433592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95" name="Text Box 6"/>
            <p:cNvSpPr txBox="1">
              <a:spLocks noChangeArrowheads="1"/>
            </p:cNvSpPr>
            <p:nvPr/>
          </p:nvSpPr>
          <p:spPr bwMode="auto">
            <a:xfrm>
              <a:off x="3071608" y="4495801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62000" y="2895599"/>
            <a:ext cx="1447800" cy="914400"/>
            <a:chOff x="2438400" y="3429000"/>
            <a:chExt cx="1447800" cy="914400"/>
          </a:xfrm>
        </p:grpSpPr>
        <p:sp>
          <p:nvSpPr>
            <p:cNvPr id="9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6500608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6500608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1</a:t>
            </a:r>
            <a:endParaRPr lang="en-US" sz="1800" dirty="0">
              <a:latin typeface="+mn-lt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6067016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9" name="Text Box 6"/>
          <p:cNvSpPr txBox="1">
            <a:spLocks noChangeArrowheads="1"/>
          </p:cNvSpPr>
          <p:nvPr/>
        </p:nvSpPr>
        <p:spPr bwMode="auto">
          <a:xfrm>
            <a:off x="6067016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2</a:t>
            </a:r>
            <a:endParaRPr lang="en-US" sz="1800" dirty="0">
              <a:latin typeface="+mn-lt"/>
            </a:endParaRPr>
          </a:p>
        </p:txBody>
      </p:sp>
      <p:sp>
        <p:nvSpPr>
          <p:cNvPr id="110" name="Text Box 6"/>
          <p:cNvSpPr txBox="1">
            <a:spLocks noChangeArrowheads="1"/>
          </p:cNvSpPr>
          <p:nvPr/>
        </p:nvSpPr>
        <p:spPr bwMode="auto">
          <a:xfrm>
            <a:off x="5633424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1" name="Text Box 6"/>
          <p:cNvSpPr txBox="1">
            <a:spLocks noChangeArrowheads="1"/>
          </p:cNvSpPr>
          <p:nvPr/>
        </p:nvSpPr>
        <p:spPr bwMode="auto">
          <a:xfrm>
            <a:off x="5633424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3</a:t>
            </a:r>
            <a:endParaRPr lang="en-US" sz="1800" dirty="0">
              <a:latin typeface="+mn-lt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5199832" y="45522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3" name="Text Box 6"/>
          <p:cNvSpPr txBox="1">
            <a:spLocks noChangeArrowheads="1"/>
          </p:cNvSpPr>
          <p:nvPr/>
        </p:nvSpPr>
        <p:spPr bwMode="auto">
          <a:xfrm>
            <a:off x="5199832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4</a:t>
            </a:r>
            <a:endParaRPr lang="en-US" sz="1800" dirty="0">
              <a:latin typeface="+mn-lt"/>
            </a:endParaRP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4766240" y="45522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5" name="Text Box 6"/>
          <p:cNvSpPr txBox="1">
            <a:spLocks noChangeArrowheads="1"/>
          </p:cNvSpPr>
          <p:nvPr/>
        </p:nvSpPr>
        <p:spPr bwMode="auto">
          <a:xfrm>
            <a:off x="4766240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5</a:t>
            </a:r>
            <a:endParaRPr lang="en-US" sz="1800" dirty="0">
              <a:latin typeface="+mn-lt"/>
            </a:endParaRPr>
          </a:p>
        </p:txBody>
      </p:sp>
      <p:sp>
        <p:nvSpPr>
          <p:cNvPr id="116" name="Text Box 6"/>
          <p:cNvSpPr txBox="1">
            <a:spLocks noChangeArrowheads="1"/>
          </p:cNvSpPr>
          <p:nvPr/>
        </p:nvSpPr>
        <p:spPr bwMode="auto">
          <a:xfrm>
            <a:off x="4332648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7" name="Text Box 6"/>
          <p:cNvSpPr txBox="1">
            <a:spLocks noChangeArrowheads="1"/>
          </p:cNvSpPr>
          <p:nvPr/>
        </p:nvSpPr>
        <p:spPr bwMode="auto">
          <a:xfrm>
            <a:off x="4332648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6</a:t>
            </a:r>
            <a:endParaRPr lang="en-US" sz="1800" dirty="0">
              <a:latin typeface="+mn-lt"/>
            </a:endParaRPr>
          </a:p>
        </p:txBody>
      </p:sp>
      <p:sp>
        <p:nvSpPr>
          <p:cNvPr id="118" name="Text Box 6"/>
          <p:cNvSpPr txBox="1">
            <a:spLocks noChangeArrowheads="1"/>
          </p:cNvSpPr>
          <p:nvPr/>
        </p:nvSpPr>
        <p:spPr bwMode="auto">
          <a:xfrm>
            <a:off x="3899056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9" name="Text Box 6"/>
          <p:cNvSpPr txBox="1">
            <a:spLocks noChangeArrowheads="1"/>
          </p:cNvSpPr>
          <p:nvPr/>
        </p:nvSpPr>
        <p:spPr bwMode="auto">
          <a:xfrm>
            <a:off x="3899056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7</a:t>
            </a:r>
            <a:endParaRPr lang="en-US" sz="1800" dirty="0">
              <a:latin typeface="+mn-lt"/>
            </a:endParaRPr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598280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2598280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0</a:t>
            </a:r>
            <a:endParaRPr lang="en-US" sz="1800" dirty="0">
              <a:latin typeface="+mn-lt"/>
            </a:endParaRPr>
          </a:p>
        </p:txBody>
      </p:sp>
      <p:sp>
        <p:nvSpPr>
          <p:cNvPr id="121" name="Text Box 6"/>
          <p:cNvSpPr txBox="1">
            <a:spLocks noChangeArrowheads="1"/>
          </p:cNvSpPr>
          <p:nvPr/>
        </p:nvSpPr>
        <p:spPr bwMode="auto">
          <a:xfrm>
            <a:off x="3465464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3465464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8</a:t>
            </a:r>
            <a:endParaRPr lang="en-US" sz="1800" dirty="0">
              <a:latin typeface="+mn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3031872" y="45522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5" name="Text Box 6"/>
          <p:cNvSpPr txBox="1">
            <a:spLocks noChangeArrowheads="1"/>
          </p:cNvSpPr>
          <p:nvPr/>
        </p:nvSpPr>
        <p:spPr bwMode="auto">
          <a:xfrm>
            <a:off x="3031872" y="41909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9</a:t>
            </a:r>
            <a:endParaRPr lang="en-US" sz="1800" dirty="0">
              <a:latin typeface="+mn-lt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762000" y="4190999"/>
            <a:ext cx="1447800" cy="914400"/>
            <a:chOff x="2438400" y="3429000"/>
            <a:chExt cx="1447800" cy="914400"/>
          </a:xfrm>
        </p:grpSpPr>
        <p:sp>
          <p:nvSpPr>
            <p:cNvPr id="12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2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2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650060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4" name="Text Box 6"/>
          <p:cNvSpPr txBox="1">
            <a:spLocks noChangeArrowheads="1"/>
          </p:cNvSpPr>
          <p:nvPr/>
        </p:nvSpPr>
        <p:spPr bwMode="auto">
          <a:xfrm>
            <a:off x="6500608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1</a:t>
            </a:r>
            <a:endParaRPr lang="en-US" sz="1800" dirty="0">
              <a:latin typeface="+mn-lt"/>
            </a:endParaRPr>
          </a:p>
        </p:txBody>
      </p:sp>
      <p:sp>
        <p:nvSpPr>
          <p:cNvPr id="135" name="Text Box 6"/>
          <p:cNvSpPr txBox="1">
            <a:spLocks noChangeArrowheads="1"/>
          </p:cNvSpPr>
          <p:nvPr/>
        </p:nvSpPr>
        <p:spPr bwMode="auto">
          <a:xfrm>
            <a:off x="606701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6" name="Text Box 6"/>
          <p:cNvSpPr txBox="1">
            <a:spLocks noChangeArrowheads="1"/>
          </p:cNvSpPr>
          <p:nvPr/>
        </p:nvSpPr>
        <p:spPr bwMode="auto">
          <a:xfrm>
            <a:off x="6067016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2</a:t>
            </a:r>
            <a:endParaRPr lang="en-US" sz="1800" dirty="0">
              <a:latin typeface="+mn-lt"/>
            </a:endParaRPr>
          </a:p>
        </p:txBody>
      </p:sp>
      <p:sp>
        <p:nvSpPr>
          <p:cNvPr id="137" name="Text Box 6"/>
          <p:cNvSpPr txBox="1">
            <a:spLocks noChangeArrowheads="1"/>
          </p:cNvSpPr>
          <p:nvPr/>
        </p:nvSpPr>
        <p:spPr bwMode="auto">
          <a:xfrm>
            <a:off x="563342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8" name="Text Box 6"/>
          <p:cNvSpPr txBox="1">
            <a:spLocks noChangeArrowheads="1"/>
          </p:cNvSpPr>
          <p:nvPr/>
        </p:nvSpPr>
        <p:spPr bwMode="auto">
          <a:xfrm>
            <a:off x="5633424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3</a:t>
            </a:r>
            <a:endParaRPr lang="en-US" sz="1800" dirty="0">
              <a:latin typeface="+mn-lt"/>
            </a:endParaRPr>
          </a:p>
        </p:txBody>
      </p:sp>
      <p:sp>
        <p:nvSpPr>
          <p:cNvPr id="139" name="Text Box 6"/>
          <p:cNvSpPr txBox="1">
            <a:spLocks noChangeArrowheads="1"/>
          </p:cNvSpPr>
          <p:nvPr/>
        </p:nvSpPr>
        <p:spPr bwMode="auto">
          <a:xfrm>
            <a:off x="519983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0" name="Text Box 6"/>
          <p:cNvSpPr txBox="1">
            <a:spLocks noChangeArrowheads="1"/>
          </p:cNvSpPr>
          <p:nvPr/>
        </p:nvSpPr>
        <p:spPr bwMode="auto">
          <a:xfrm>
            <a:off x="5199832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4</a:t>
            </a:r>
            <a:endParaRPr lang="en-US" sz="1800" dirty="0">
              <a:latin typeface="+mn-lt"/>
            </a:endParaRPr>
          </a:p>
        </p:txBody>
      </p:sp>
      <p:sp>
        <p:nvSpPr>
          <p:cNvPr id="141" name="Text Box 6"/>
          <p:cNvSpPr txBox="1">
            <a:spLocks noChangeArrowheads="1"/>
          </p:cNvSpPr>
          <p:nvPr/>
        </p:nvSpPr>
        <p:spPr bwMode="auto">
          <a:xfrm>
            <a:off x="476624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2" name="Text Box 6"/>
          <p:cNvSpPr txBox="1">
            <a:spLocks noChangeArrowheads="1"/>
          </p:cNvSpPr>
          <p:nvPr/>
        </p:nvSpPr>
        <p:spPr bwMode="auto">
          <a:xfrm>
            <a:off x="4766240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5</a:t>
            </a:r>
            <a:endParaRPr lang="en-US" sz="1800" dirty="0">
              <a:latin typeface="+mn-lt"/>
            </a:endParaRPr>
          </a:p>
        </p:txBody>
      </p:sp>
      <p:sp>
        <p:nvSpPr>
          <p:cNvPr id="143" name="Text Box 6"/>
          <p:cNvSpPr txBox="1">
            <a:spLocks noChangeArrowheads="1"/>
          </p:cNvSpPr>
          <p:nvPr/>
        </p:nvSpPr>
        <p:spPr bwMode="auto">
          <a:xfrm>
            <a:off x="433264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4332648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6</a:t>
            </a:r>
            <a:endParaRPr lang="en-US" sz="1800" dirty="0">
              <a:latin typeface="+mn-lt"/>
            </a:endParaRP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389905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6" name="Text Box 6"/>
          <p:cNvSpPr txBox="1">
            <a:spLocks noChangeArrowheads="1"/>
          </p:cNvSpPr>
          <p:nvPr/>
        </p:nvSpPr>
        <p:spPr bwMode="auto">
          <a:xfrm>
            <a:off x="3899056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7</a:t>
            </a:r>
            <a:endParaRPr lang="en-US" sz="1800" dirty="0">
              <a:latin typeface="+mn-lt"/>
            </a:endParaRPr>
          </a:p>
        </p:txBody>
      </p:sp>
      <p:sp>
        <p:nvSpPr>
          <p:cNvPr id="147" name="Text Box 6"/>
          <p:cNvSpPr txBox="1">
            <a:spLocks noChangeArrowheads="1"/>
          </p:cNvSpPr>
          <p:nvPr/>
        </p:nvSpPr>
        <p:spPr bwMode="auto">
          <a:xfrm>
            <a:off x="259828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8" name="Text Box 6"/>
          <p:cNvSpPr txBox="1">
            <a:spLocks noChangeArrowheads="1"/>
          </p:cNvSpPr>
          <p:nvPr/>
        </p:nvSpPr>
        <p:spPr bwMode="auto">
          <a:xfrm>
            <a:off x="2598280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0</a:t>
            </a:r>
            <a:endParaRPr lang="en-US" sz="1800" dirty="0">
              <a:latin typeface="+mn-lt"/>
            </a:endParaRPr>
          </a:p>
        </p:txBody>
      </p:sp>
      <p:sp>
        <p:nvSpPr>
          <p:cNvPr id="149" name="Text Box 6"/>
          <p:cNvSpPr txBox="1">
            <a:spLocks noChangeArrowheads="1"/>
          </p:cNvSpPr>
          <p:nvPr/>
        </p:nvSpPr>
        <p:spPr bwMode="auto">
          <a:xfrm>
            <a:off x="346546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3465464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8</a:t>
            </a:r>
            <a:endParaRPr lang="en-US" sz="1800" dirty="0">
              <a:latin typeface="+mn-lt"/>
            </a:endParaRPr>
          </a:p>
        </p:txBody>
      </p:sp>
      <p:sp>
        <p:nvSpPr>
          <p:cNvPr id="151" name="Text Box 6"/>
          <p:cNvSpPr txBox="1">
            <a:spLocks noChangeArrowheads="1"/>
          </p:cNvSpPr>
          <p:nvPr/>
        </p:nvSpPr>
        <p:spPr bwMode="auto">
          <a:xfrm>
            <a:off x="303187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52" name="Text Box 6"/>
          <p:cNvSpPr txBox="1">
            <a:spLocks noChangeArrowheads="1"/>
          </p:cNvSpPr>
          <p:nvPr/>
        </p:nvSpPr>
        <p:spPr bwMode="auto">
          <a:xfrm>
            <a:off x="3031872" y="5562599"/>
            <a:ext cx="433592" cy="361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9</a:t>
            </a:r>
            <a:endParaRPr lang="en-US" sz="1800" dirty="0">
              <a:latin typeface="+mn-lt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62000" y="5562599"/>
            <a:ext cx="1447800" cy="914400"/>
            <a:chOff x="2438400" y="3429000"/>
            <a:chExt cx="1447800" cy="914400"/>
          </a:xfrm>
        </p:grpSpPr>
        <p:sp>
          <p:nvSpPr>
            <p:cNvPr id="154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6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7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8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9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528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Circular Buffer Code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38200" y="23914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insert(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(items &gt;= n)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error()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(++rear &gt;= n) rear = 0;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[rear] </a:t>
            </a:r>
            <a:r>
              <a:rPr lang="en-US" sz="1600" dirty="0" smtClean="0">
                <a:latin typeface="Courier New" pitchFamily="49" charset="0"/>
              </a:rPr>
              <a:t>=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items++;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250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remove()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(items == 0)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error()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(++front &gt;= n) front = 0;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v =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smtClean="0">
                <a:latin typeface="Courier New" pitchFamily="49" charset="0"/>
              </a:rPr>
              <a:t>front</a:t>
            </a:r>
            <a:r>
              <a:rPr lang="en-US" sz="1600" dirty="0" smtClean="0">
                <a:latin typeface="Courier New" pitchFamily="49" charset="0"/>
              </a:rPr>
              <a:t>]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items--;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return v;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38200" y="1174377"/>
            <a:ext cx="4114800" cy="123110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init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 = front = rear = 0;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3690936"/>
            <a:ext cx="8213725" cy="1762125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buffer and counters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r>
              <a:rPr lang="en-US" dirty="0" smtClean="0"/>
              <a:t>Makes use of general semaphores</a:t>
            </a:r>
          </a:p>
          <a:p>
            <a:pPr lvl="1"/>
            <a:r>
              <a:rPr lang="en-US" dirty="0" smtClean="0"/>
              <a:t>Will range in value from 0 to n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4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2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 smtClean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Between 0 and n elements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586298"/>
            <a:ext cx="8610600" cy="44319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#include "</a:t>
            </a:r>
            <a:r>
              <a:rPr lang="en-US" sz="1800" dirty="0" err="1" smtClean="0">
                <a:latin typeface="Courier New" pitchFamily="49" charset="0"/>
              </a:rPr>
              <a:t>csapp.h</a:t>
            </a:r>
            <a:r>
              <a:rPr lang="en-US" sz="1800" dirty="0" smtClean="0">
                <a:latin typeface="Courier New" pitchFamily="49" charset="0"/>
              </a:rPr>
              <a:t>”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typedef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;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Buffer array          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n;   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Maximum number of slots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front;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[front+1 (mod n)] is first item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rear;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[rear]   is last item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mutex</a:t>
            </a:r>
            <a:r>
              <a:rPr lang="en-US" sz="1800" dirty="0">
                <a:latin typeface="Courier New" pitchFamily="49" charset="0"/>
              </a:rPr>
              <a:t>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Protects accesses to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slots;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Counts available slots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items;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Counts available items             */</a:t>
            </a:r>
          </a:p>
          <a:p>
            <a:r>
              <a:rPr lang="en-US" sz="1800" dirty="0">
                <a:latin typeface="Courier New" pitchFamily="49" charset="0"/>
              </a:rPr>
              <a:t>} 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sbuf_init(sbuf_t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sbuf_deinit(sbuf_t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sbuf_insert(sbuf_t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item);</a:t>
            </a:r>
          </a:p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sbuf_remove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 *sp)</a:t>
            </a:r>
            <a:r>
              <a:rPr lang="en-US" sz="1800" dirty="0" smtClean="0">
                <a:latin typeface="Courier New" pitchFamily="49" charset="0"/>
              </a:rPr>
              <a:t>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slots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sbuf_init(sbuf_t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Calloc(n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sizeof(int</a:t>
            </a:r>
            <a:r>
              <a:rPr lang="en-US" sz="1600" dirty="0" smtClean="0">
                <a:latin typeface="Courier New" pitchFamily="49" charset="0"/>
              </a:rPr>
              <a:t>)); 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                  /* Buffer holds max of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items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 smtClean="0">
                <a:latin typeface="Courier New" pitchFamily="49" charset="0"/>
              </a:rPr>
              <a:t>iff</a:t>
            </a:r>
            <a:r>
              <a:rPr lang="en-US" sz="1600" dirty="0" smtClean="0">
                <a:latin typeface="Courier New" pitchFamily="49" charset="0"/>
              </a:rPr>
              <a:t> front == rear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-&gt;slots, 0,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empty slots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-&gt;items, 0, 0);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zero items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sbuf_deinit(sbuf_t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33666"/>
            <a:ext cx="79248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sbuf_insert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Wait for available slot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-&gt;rear] = item;    /* Insert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Announce available item *</a:t>
            </a:r>
            <a:r>
              <a:rPr lang="en-US" sz="1600" dirty="0" smtClean="0">
                <a:latin typeface="Courier New" pitchFamily="49" charset="0"/>
              </a:rPr>
              <a:t>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0447" y="49646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2644" y="1985665"/>
            <a:ext cx="8324425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sbuf_remove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item;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Wait for available item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= 0;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-&gt;front];   /* Remove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Announce available slot */</a:t>
            </a:r>
          </a:p>
          <a:p>
            <a:r>
              <a:rPr lang="en-US" sz="1600" dirty="0">
                <a:latin typeface="Courier New" pitchFamily="49" charset="0"/>
              </a:rPr>
              <a:t>    return item;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3694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Reminder: Semaphores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</a:t>
            </a:r>
            <a:r>
              <a:rPr lang="en-US" b="1" dirty="0" smtClean="0">
                <a:latin typeface="Courier New" pitchFamily="49" charset="0"/>
              </a:rPr>
              <a:t>; </a:t>
            </a:r>
            <a:r>
              <a:rPr lang="en-US" dirty="0" smtClean="0"/>
              <a:t>]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atomically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program produce-</a:t>
            </a:r>
            <a:r>
              <a:rPr lang="en-US" dirty="0" err="1" smtClean="0"/>
              <a:t>consume.c</a:t>
            </a:r>
            <a:r>
              <a:rPr lang="en-US" dirty="0" smtClean="0"/>
              <a:t> in code directory</a:t>
            </a:r>
          </a:p>
          <a:p>
            <a:r>
              <a:rPr lang="en-US" dirty="0" smtClean="0"/>
              <a:t>10-entry shared circular buffer</a:t>
            </a:r>
          </a:p>
          <a:p>
            <a:r>
              <a:rPr lang="en-US" dirty="0" smtClean="0"/>
              <a:t>5 producers</a:t>
            </a:r>
          </a:p>
          <a:p>
            <a:pPr lvl="1"/>
            <a:r>
              <a:rPr lang="en-US" dirty="0" smtClean="0"/>
              <a:t>Agent </a:t>
            </a:r>
            <a:r>
              <a:rPr lang="en-US" dirty="0" err="1" smtClean="0"/>
              <a:t>i</a:t>
            </a:r>
            <a:r>
              <a:rPr lang="en-US" dirty="0" smtClean="0"/>
              <a:t> generates numbers from 20*</a:t>
            </a:r>
            <a:r>
              <a:rPr lang="en-US" dirty="0" err="1" smtClean="0"/>
              <a:t>i</a:t>
            </a:r>
            <a:r>
              <a:rPr lang="en-US" dirty="0" smtClean="0"/>
              <a:t> to 20*</a:t>
            </a:r>
            <a:r>
              <a:rPr lang="en-US" dirty="0" err="1" smtClean="0"/>
              <a:t>i</a:t>
            </a:r>
            <a:r>
              <a:rPr lang="en-US" dirty="0" smtClean="0"/>
              <a:t> – 1.</a:t>
            </a:r>
          </a:p>
          <a:p>
            <a:pPr lvl="1"/>
            <a:r>
              <a:rPr lang="en-US" dirty="0" smtClean="0"/>
              <a:t>Puts them in buffer</a:t>
            </a:r>
          </a:p>
          <a:p>
            <a:r>
              <a:rPr lang="en-US" dirty="0" smtClean="0"/>
              <a:t>5 consumers</a:t>
            </a:r>
          </a:p>
          <a:p>
            <a:pPr lvl="1"/>
            <a:r>
              <a:rPr lang="en-US" dirty="0" smtClean="0"/>
              <a:t>Each retrieves 20 elements from buffer</a:t>
            </a:r>
          </a:p>
          <a:p>
            <a:r>
              <a:rPr lang="en-US" dirty="0" smtClean="0"/>
              <a:t>Main program</a:t>
            </a:r>
          </a:p>
          <a:p>
            <a:pPr lvl="1"/>
            <a:r>
              <a:rPr lang="en-US" dirty="0" smtClean="0"/>
              <a:t>Makes sure each value between 0 and 99 retrieved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semaphores to schedule shared resources</a:t>
            </a:r>
          </a:p>
          <a:p>
            <a:pPr lvl="1"/>
            <a:r>
              <a:rPr lang="en-US" dirty="0" smtClean="0"/>
              <a:t>Producer-consumer problem</a:t>
            </a:r>
          </a:p>
          <a:p>
            <a:pPr lvl="1"/>
            <a:r>
              <a:rPr lang="en-US" b="1" dirty="0" smtClean="0"/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556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 (read/write access)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1143000" y="1462291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2708" y="1870971"/>
            <a:ext cx="818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Read/</a:t>
            </a:r>
          </a:p>
          <a:p>
            <a:r>
              <a:rPr lang="en-US" sz="1800" dirty="0" smtClean="0">
                <a:latin typeface="Calibri" pitchFamily="34" charset="0"/>
              </a:rPr>
              <a:t>Write</a:t>
            </a:r>
          </a:p>
          <a:p>
            <a:r>
              <a:rPr lang="en-US" sz="1800" dirty="0" smtClean="0">
                <a:latin typeface="Calibri" pitchFamily="34" charset="0"/>
              </a:rPr>
              <a:t>Access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2014238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Read-only</a:t>
            </a:r>
          </a:p>
          <a:p>
            <a:r>
              <a:rPr lang="en-US" sz="1800" dirty="0" smtClean="0">
                <a:latin typeface="Calibri" pitchFamily="34" charset="0"/>
              </a:rPr>
              <a:t>Access</a:t>
            </a:r>
          </a:p>
        </p:txBody>
      </p:sp>
      <p:sp>
        <p:nvSpPr>
          <p:cNvPr id="20" name="Left Brace 19"/>
          <p:cNvSpPr/>
          <p:nvPr/>
        </p:nvSpPr>
        <p:spPr bwMode="auto">
          <a:xfrm flipH="1">
            <a:off x="6629400" y="1447800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Readers/Writers Examples</a:t>
            </a:r>
            <a:endParaRPr lang="en-US" dirty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583825" y="4419600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1888375" y="378800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1888375" y="508611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2421775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2437637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2421775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1904237" y="441241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5866637" y="3802498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5866637" y="5100610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4663046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4678908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4663046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5882499" y="442690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9279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object. </a:t>
            </a:r>
          </a:p>
          <a:p>
            <a:pPr lvl="1"/>
            <a:r>
              <a:rPr lang="en-US" dirty="0" smtClean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waiting.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Readers/Writers Examples</a:t>
            </a:r>
            <a:endParaRPr lang="en-US" dirty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3654842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3023249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432136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364765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303774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433585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3662147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5486400" y="5347136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3790950" y="471554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3790950" y="601365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4324350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4340212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4324350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3806812" y="533995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7769212" y="4730034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7769212" y="6028146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6565621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6581483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6565621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7785074" y="535444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0" y="3572857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0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2041538" y="1853118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346088" y="1221525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46088" y="251963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879488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895350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V="1">
            <a:off x="879488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361950" y="184593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37" name="Oval 5"/>
          <p:cNvSpPr>
            <a:spLocks noChangeArrowheads="1"/>
          </p:cNvSpPr>
          <p:nvPr/>
        </p:nvSpPr>
        <p:spPr bwMode="auto">
          <a:xfrm>
            <a:off x="4324350" y="123601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8" name="Oval 5"/>
          <p:cNvSpPr>
            <a:spLocks noChangeArrowheads="1"/>
          </p:cNvSpPr>
          <p:nvPr/>
        </p:nvSpPr>
        <p:spPr bwMode="auto">
          <a:xfrm>
            <a:off x="4324350" y="253412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 flipH="1">
            <a:off x="3120759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>
            <a:off x="3136621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7" name="Line 7"/>
          <p:cNvSpPr>
            <a:spLocks noChangeShapeType="1"/>
          </p:cNvSpPr>
          <p:nvPr/>
        </p:nvSpPr>
        <p:spPr bwMode="auto">
          <a:xfrm flipH="1" flipV="1">
            <a:off x="3120759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4340212" y="1860423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14950" y="1771133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1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041538" y="5234205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0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14141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</p:spTree>
    <p:extLst>
      <p:ext uri="{BB962C8B-B14F-4D97-AF65-F5344CB8AC3E}">
        <p14:creationId xmlns:p14="http://schemas.microsoft.com/office/powerpoint/2010/main" val="2677405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</p:spTree>
    <p:extLst>
      <p:ext uri="{BB962C8B-B14F-4D97-AF65-F5344CB8AC3E}">
        <p14:creationId xmlns:p14="http://schemas.microsoft.com/office/powerpoint/2010/main" val="333591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3429000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29487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 smtClean="0"/>
              <a:t>Review: Using semaphores to protect shared resources via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</a:t>
            </a:r>
          </a:p>
          <a:p>
            <a:pPr lvl="1"/>
            <a:r>
              <a:rPr lang="en-US" dirty="0" smtClean="0"/>
              <a:t>Surround each access to the shared variable(s) with </a:t>
            </a:r>
            <a:r>
              <a:rPr lang="en-US" i="1" dirty="0" smtClean="0"/>
              <a:t>P(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V(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operations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 = 1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  P(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>
                <a:latin typeface="Courier New"/>
                <a:cs typeface="Courier New"/>
              </a:rPr>
              <a:t>++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V(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1345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95250" y="4420731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1865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9824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67735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4913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8358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94286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111209" y="4738062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74574" y="3429000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80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62082" y="5963453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4462" y="4287142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6397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0</a:t>
            </a:r>
          </a:p>
          <a:p>
            <a:r>
              <a:rPr lang="en-US" sz="2000" dirty="0" smtClean="0">
                <a:latin typeface="Calibri" pitchFamily="34" charset="0"/>
              </a:rPr>
              <a:t>W == 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5181" y="5862935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8393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program read-</a:t>
            </a:r>
            <a:r>
              <a:rPr lang="en-US" dirty="0" err="1" smtClean="0"/>
              <a:t>write.c</a:t>
            </a:r>
            <a:endParaRPr lang="en-US" dirty="0" smtClean="0"/>
          </a:p>
          <a:p>
            <a:r>
              <a:rPr lang="en-US" dirty="0" smtClean="0"/>
              <a:t>100 agents</a:t>
            </a:r>
          </a:p>
          <a:p>
            <a:pPr lvl="1"/>
            <a:r>
              <a:rPr lang="en-US" dirty="0" smtClean="0"/>
              <a:t>~20% are writers.  They write their ID to global variable</a:t>
            </a:r>
          </a:p>
          <a:p>
            <a:pPr lvl="1"/>
            <a:r>
              <a:rPr lang="en-US" dirty="0" smtClean="0"/>
              <a:t>Rest are readers.  They read the global variable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575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/>
              <a:t>Races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8888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</a:t>
            </a:r>
            <a:r>
              <a:rPr lang="en-US" dirty="0" smtClean="0"/>
              <a:t> Worry</a:t>
            </a:r>
            <a:r>
              <a:rPr lang="en-US" dirty="0"/>
              <a:t>:</a:t>
            </a:r>
            <a:r>
              <a:rPr lang="en-US" dirty="0" smtClean="0"/>
              <a:t> 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("Hello from thread </a:t>
            </a:r>
            <a:r>
              <a:rPr lang="en-US" sz="1600" dirty="0" smtClean="0">
                <a:latin typeface="Courier New" pitchFamily="49" charset="0"/>
              </a:rPr>
              <a:t>%d</a:t>
            </a:r>
            <a:r>
              <a:rPr lang="en-US" sz="1600" dirty="0">
                <a:latin typeface="Courier New" pitchFamily="49" charset="0"/>
              </a:rPr>
              <a:t>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</a:t>
            </a:r>
            <a:endParaRPr lang="en-US" dirty="0"/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55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Make sure don’t have unintended sharing of state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1629489"/>
            <a:ext cx="6587461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a threaded program without the race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tid[N];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*valp = </a:t>
            </a:r>
            <a:r>
              <a:rPr lang="en-US" sz="1600" dirty="0" err="1" smtClean="0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(sizeof(int));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*</a:t>
            </a:r>
            <a:r>
              <a:rPr lang="en-US" sz="1600" dirty="0">
                <a:latin typeface="Courier New" pitchFamily="49" charset="0"/>
              </a:rPr>
              <a:t>valp = 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valp);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}  </a:t>
            </a: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myid = *((int *)vargp);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</a:rPr>
              <a:t>F</a:t>
            </a:r>
            <a:r>
              <a:rPr lang="en-US" sz="1600" dirty="0" smtClean="0">
                <a:latin typeface="Courier New" pitchFamily="49" charset="0"/>
              </a:rPr>
              <a:t>ree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myid);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64124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semaphores to schedule shared resources</a:t>
            </a:r>
          </a:p>
          <a:p>
            <a:pPr lvl="1"/>
            <a:r>
              <a:rPr lang="en-US" dirty="0" smtClean="0"/>
              <a:t>Producer-consumer problem</a:t>
            </a:r>
          </a:p>
          <a:p>
            <a:pPr lvl="1"/>
            <a:r>
              <a:rPr lang="en-US" dirty="0" smtClean="0"/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901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 smtClean="0"/>
              <a:t>Deadlocks</a:t>
            </a:r>
            <a:endParaRPr lang="en-US" b="1" dirty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903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 smtClean="0"/>
              <a:t>A Worry</a:t>
            </a:r>
            <a:r>
              <a:rPr lang="en-US" dirty="0"/>
              <a:t>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true. 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>
                <a:latin typeface="Courier New"/>
                <a:cs typeface="Courier New"/>
              </a:rPr>
              <a:t>Tid[1]: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cnt++;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 (race)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2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P(&amp;mutex[0]); P(&amp;mutex[1])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[1]: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</a:t>
            </a:r>
            <a:r>
              <a:rPr lang="en-US" sz="1800" dirty="0" smtClean="0">
                <a:latin typeface="Courier New"/>
                <a:cs typeface="Courier New"/>
              </a:rPr>
              <a:t>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</a:t>
            </a:r>
            <a:r>
              <a:rPr lang="en-US" sz="1800" dirty="0" smtClean="0">
                <a:latin typeface="Courier New"/>
                <a:cs typeface="Courier New"/>
              </a:rPr>
              <a:t>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program </a:t>
            </a:r>
            <a:r>
              <a:rPr lang="en-US" dirty="0" err="1" smtClean="0"/>
              <a:t>deadlock.c</a:t>
            </a:r>
            <a:endParaRPr lang="en-US" dirty="0" smtClean="0"/>
          </a:p>
          <a:p>
            <a:r>
              <a:rPr lang="en-US" dirty="0" smtClean="0"/>
              <a:t>100 threads, each acquiring same two locks</a:t>
            </a:r>
          </a:p>
          <a:p>
            <a:r>
              <a:rPr lang="en-US" dirty="0" smtClean="0"/>
              <a:t>Risky mode</a:t>
            </a:r>
          </a:p>
          <a:p>
            <a:pPr lvl="1"/>
            <a:r>
              <a:rPr lang="en-US" dirty="0" smtClean="0"/>
              <a:t>Even numbered threads request locks in opposite order of odd-numbered ones</a:t>
            </a:r>
          </a:p>
          <a:p>
            <a:endParaRPr lang="en-US" dirty="0" smtClean="0"/>
          </a:p>
          <a:p>
            <a:r>
              <a:rPr lang="en-US" dirty="0" smtClean="0"/>
              <a:t>Safe mode</a:t>
            </a:r>
          </a:p>
          <a:p>
            <a:pPr lvl="1"/>
            <a:r>
              <a:rPr lang="en-US" dirty="0" smtClean="0"/>
              <a:t>All threads acquire locks in same order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9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b="1" dirty="0" smtClean="0"/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9785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 </a:t>
            </a:r>
            <a:r>
              <a:rPr lang="en-US" dirty="0"/>
              <a:t>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threads. 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variables</a:t>
            </a:r>
          </a:p>
          <a:p>
            <a:pPr lvl="1"/>
            <a:r>
              <a:rPr lang="en-US" dirty="0" smtClean="0"/>
              <a:t>Class 2: Functions that keep state across multiple invocations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Class 4: Functions that call thread-unsafe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 Coordinate Access 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state.</a:t>
            </a:r>
          </a:p>
          <a:p>
            <a:pPr lvl="1"/>
            <a:r>
              <a:rPr lang="en-US" dirty="0" smtClean="0"/>
              <a:t>Use binary semaphores to notify other threads.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  <a:endParaRPr lang="en-US" sz="1600" dirty="0" smtClean="0">
              <a:latin typeface="Courier New" pitchFamily="49" charset="0"/>
            </a:endParaRPr>
          </a:p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next </a:t>
            </a:r>
            <a:r>
              <a:rPr lang="en-US" sz="1600" dirty="0">
                <a:latin typeface="Courier New" pitchFamily="49" charset="0"/>
              </a:rPr>
              <a:t>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: set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</a:rPr>
              <a:t>nextp = *nextp*1103515245 + 12345;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3399710"/>
            <a:ext cx="4494239" cy="172354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lc_itoa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x, char *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P(&amp;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strcpy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itoa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smtClean="0">
                <a:latin typeface="Courier New" pitchFamily="49" charset="0"/>
              </a:rPr>
              <a:t>x));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V(&amp;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70607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latin typeface="+mn-lt"/>
              </a:rPr>
              <a:t>Warning: Some functions like </a:t>
            </a:r>
            <a:r>
              <a:rPr lang="en-US" sz="1800" dirty="0" err="1" smtClean="0">
                <a:latin typeface="Courier New"/>
                <a:cs typeface="Courier New"/>
              </a:rPr>
              <a:t>gethostbyname</a:t>
            </a:r>
            <a:r>
              <a:rPr lang="en-US" sz="1800" dirty="0" smtClean="0">
                <a:latin typeface="+mn-lt"/>
              </a:rPr>
              <a:t> require a </a:t>
            </a:r>
            <a:r>
              <a:rPr lang="en-US" sz="1800" i="1" dirty="0" smtClean="0">
                <a:latin typeface="+mn-lt"/>
              </a:rPr>
              <a:t>deep copy. </a:t>
            </a:r>
            <a:r>
              <a:rPr lang="en-US" sz="1800" dirty="0" smtClean="0">
                <a:latin typeface="+mn-lt"/>
              </a:rPr>
              <a:t>Use reentrant </a:t>
            </a:r>
            <a:r>
              <a:rPr lang="en-US" sz="1800" i="1" dirty="0" err="1" smtClean="0">
                <a:latin typeface="Courier New"/>
                <a:cs typeface="Courier New"/>
              </a:rPr>
              <a:t>gethostbyname_r</a:t>
            </a:r>
            <a:r>
              <a:rPr lang="en-US" sz="1800" i="1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version instead.</a:t>
            </a:r>
          </a:p>
          <a:p>
            <a:endParaRPr lang="en-US" sz="1800" dirty="0" smtClean="0"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5800" y="1114711"/>
            <a:ext cx="4494239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Convert integer to string */</a:t>
            </a:r>
          </a:p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itoa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x)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static char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[11];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sprintf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>
                <a:latin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</a:rPr>
              <a:t>%d</a:t>
            </a:r>
            <a:r>
              <a:rPr lang="en-US" sz="1600" dirty="0">
                <a:latin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</a:rPr>
              <a:t>, x);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functions</a:t>
            </a:r>
          </a:p>
          <a:p>
            <a:pPr lvl="2"/>
            <a:r>
              <a:rPr lang="en-US" dirty="0" smtClean="0"/>
              <a:t>Require no synchronization operations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8237578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</a:t>
            </a:r>
            <a:r>
              <a:rPr lang="en-US" dirty="0" smtClean="0"/>
              <a:t>1997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</a:t>
            </a:r>
            <a:r>
              <a:rPr lang="en-US" dirty="0" smtClean="0"/>
              <a:t>creates </a:t>
            </a:r>
            <a:r>
              <a:rPr lang="en-US" dirty="0"/>
              <a:t>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two semaphores: </a:t>
            </a:r>
            <a:r>
              <a:rPr lang="en-US" dirty="0" smtClean="0">
                <a:latin typeface="Courier New"/>
                <a:cs typeface="Courier New"/>
              </a:rPr>
              <a:t>full</a:t>
            </a:r>
            <a:r>
              <a:rPr lang="en-US" dirty="0" smtClean="0"/>
              <a:t> + </a:t>
            </a:r>
            <a:r>
              <a:rPr lang="en-US" dirty="0" smtClean="0">
                <a:latin typeface="Courier New"/>
                <a:cs typeface="Courier New"/>
              </a:rPr>
              <a:t>empty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71775" y="2661462"/>
            <a:ext cx="3048000" cy="533400"/>
            <a:chOff x="2771775" y="1600200"/>
            <a:chExt cx="3048000" cy="53340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empty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3864" y="2069068"/>
            <a:ext cx="985071" cy="1495126"/>
            <a:chOff x="1676400" y="1981200"/>
            <a:chExt cx="985071" cy="1495126"/>
          </a:xfrm>
        </p:grpSpPr>
        <p:sp>
          <p:nvSpPr>
            <p:cNvPr id="10" name="TextBox 9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  <a:r>
                <a:rPr lang="en-US" sz="1800" dirty="0">
                  <a:latin typeface="Courier New"/>
                  <a:cs typeface="Courier New"/>
                </a:rPr>
                <a:t>0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</a:t>
              </a:r>
              <a:r>
                <a:rPr lang="en-US" sz="1800" dirty="0" smtClean="0">
                  <a:latin typeface="Courier New"/>
                  <a:cs typeface="Courier New"/>
                </a:rPr>
                <a:t>ull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  <a:r>
                <a:rPr lang="en-US" sz="1800" dirty="0">
                  <a:latin typeface="Courier New"/>
                  <a:cs typeface="Courier New"/>
                </a:rPr>
                <a:t>1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empty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88889" y="4507468"/>
            <a:ext cx="3048000" cy="533400"/>
            <a:chOff x="2771775" y="1600200"/>
            <a:chExt cx="3048000" cy="533400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full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00978" y="3915074"/>
            <a:ext cx="985071" cy="1495126"/>
            <a:chOff x="1676400" y="1981200"/>
            <a:chExt cx="985071" cy="1495126"/>
          </a:xfrm>
        </p:grpSpPr>
        <p:sp>
          <p:nvSpPr>
            <p:cNvPr id="22" name="TextBox 21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</a:rPr>
              <a:t>include "</a:t>
            </a:r>
            <a:r>
              <a:rPr lang="en-US" sz="1600" dirty="0" err="1" smtClean="0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773397"/>
            <a:ext cx="487505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Initialize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Create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return 0;</a:t>
            </a:r>
          </a:p>
          <a:p>
            <a:pPr algn="l"/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75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Produce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    item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Write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shared.buf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item;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Read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Consume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("consumed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smtClean="0">
                <a:latin typeface="Courier New" pitchFamily="49" charset="0"/>
              </a:rPr>
              <a:t>d\n“, item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Courier New"/>
                <a:cs typeface="Courier New"/>
              </a:rPr>
              <a:t>empty==1</a:t>
            </a:r>
            <a:r>
              <a:rPr lang="en-US" b="0" dirty="0">
                <a:latin typeface="Courier New"/>
                <a:cs typeface="Courier New"/>
              </a:rPr>
              <a:t>, </a:t>
            </a:r>
            <a:r>
              <a:rPr lang="en-US" b="0" dirty="0" smtClean="0">
                <a:latin typeface="Courier New"/>
                <a:cs typeface="Courier New"/>
              </a:rPr>
              <a:t>full==0</a:t>
            </a:r>
            <a:endParaRPr lang="en-US" b="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Consumer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25806</TotalTime>
  <Words>5937</Words>
  <Application>Microsoft Macintosh PowerPoint</Application>
  <PresentationFormat>On-screen Show (4:3)</PresentationFormat>
  <Paragraphs>1191</Paragraphs>
  <Slides>57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template2007</vt:lpstr>
      <vt:lpstr>Synchronization: Advanced  15-213 / 18-213: Introduction to Computer Systems 25th Lecture, Nov. 22, 2016</vt:lpstr>
      <vt:lpstr>Reminder: Semaphores</vt:lpstr>
      <vt:lpstr>Review: Using semaphores to protect shared resources via mutual exclusion</vt:lpstr>
      <vt:lpstr>Today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Producer-Consumer on 1-element Buffer</vt:lpstr>
      <vt:lpstr>Why 2 Semaphores for 1-Entry Buffer?</vt:lpstr>
      <vt:lpstr>Producer-Consumer on an n-element Buffer</vt:lpstr>
      <vt:lpstr>Circular Buffer (n = 10)</vt:lpstr>
      <vt:lpstr>Circular Buffer Operation (n = 10)</vt:lpstr>
      <vt:lpstr>Sequential Circular Buffer Code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Demonstration</vt:lpstr>
      <vt:lpstr>Today</vt:lpstr>
      <vt:lpstr>Readers-Writers Problem</vt:lpstr>
      <vt:lpstr>Readers/Writers Examples</vt:lpstr>
      <vt:lpstr>Variants of Readers-Writers </vt:lpstr>
      <vt:lpstr>Solution to First Readers-Writers Problem</vt:lpstr>
      <vt:lpstr>Readers/Writers Examples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Demonstration</vt:lpstr>
      <vt:lpstr>Today</vt:lpstr>
      <vt:lpstr>One Worry: Races</vt:lpstr>
      <vt:lpstr>Data Race</vt:lpstr>
      <vt:lpstr>Race Elimination</vt:lpstr>
      <vt:lpstr>Today</vt:lpstr>
      <vt:lpstr>A Worry: Deadlock</vt:lpstr>
      <vt:lpstr>Deadlocking With Semaphores</vt:lpstr>
      <vt:lpstr>Deadlock Visualized in Progress Graph</vt:lpstr>
      <vt:lpstr>Deadlock</vt:lpstr>
      <vt:lpstr>Avoiding Deadlock</vt:lpstr>
      <vt:lpstr>Avoided Deadlock in Progress Graph</vt:lpstr>
      <vt:lpstr>Demonstration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881</cp:revision>
  <cp:lastPrinted>2016-11-22T12:46:58Z</cp:lastPrinted>
  <dcterms:created xsi:type="dcterms:W3CDTF">2012-11-26T22:46:36Z</dcterms:created>
  <dcterms:modified xsi:type="dcterms:W3CDTF">2016-11-22T20:37:30Z</dcterms:modified>
</cp:coreProperties>
</file>