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542" r:id="rId2"/>
    <p:sldId id="620" r:id="rId3"/>
    <p:sldId id="632" r:id="rId4"/>
    <p:sldId id="633" r:id="rId5"/>
    <p:sldId id="631" r:id="rId6"/>
    <p:sldId id="552" r:id="rId7"/>
    <p:sldId id="553" r:id="rId8"/>
    <p:sldId id="554" r:id="rId9"/>
    <p:sldId id="602" r:id="rId10"/>
    <p:sldId id="555" r:id="rId11"/>
    <p:sldId id="556" r:id="rId12"/>
    <p:sldId id="624" r:id="rId13"/>
    <p:sldId id="618" r:id="rId14"/>
    <p:sldId id="557" r:id="rId15"/>
    <p:sldId id="558" r:id="rId16"/>
    <p:sldId id="559" r:id="rId17"/>
    <p:sldId id="634" r:id="rId18"/>
    <p:sldId id="560" r:id="rId19"/>
    <p:sldId id="561" r:id="rId20"/>
    <p:sldId id="562" r:id="rId21"/>
    <p:sldId id="563" r:id="rId22"/>
    <p:sldId id="625" r:id="rId23"/>
    <p:sldId id="564" r:id="rId24"/>
    <p:sldId id="571" r:id="rId25"/>
    <p:sldId id="626" r:id="rId26"/>
    <p:sldId id="566" r:id="rId27"/>
    <p:sldId id="605" r:id="rId28"/>
    <p:sldId id="627" r:id="rId29"/>
    <p:sldId id="607" r:id="rId30"/>
    <p:sldId id="617" r:id="rId31"/>
    <p:sldId id="608" r:id="rId32"/>
    <p:sldId id="567" r:id="rId33"/>
    <p:sldId id="635" r:id="rId34"/>
    <p:sldId id="568" r:id="rId35"/>
    <p:sldId id="629" r:id="rId36"/>
    <p:sldId id="630" r:id="rId37"/>
    <p:sldId id="628" r:id="rId38"/>
    <p:sldId id="611" r:id="rId39"/>
  </p:sldIdLst>
  <p:sldSz cx="9144000" cy="6858000" type="screen4x3"/>
  <p:notesSz cx="7302500" cy="9586913"/>
  <p:custDataLst>
    <p:tags r:id="rId4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6D6F5"/>
    <a:srgbClr val="D5F1CF"/>
    <a:srgbClr val="AC0000"/>
    <a:srgbClr val="F7F5CD"/>
    <a:srgbClr val="000000"/>
    <a:srgbClr val="9D3E40"/>
    <a:srgbClr val="990000"/>
    <a:srgbClr val="F1C7C7"/>
    <a:srgbClr val="F6F5BD"/>
    <a:srgbClr val="EB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560" autoAdjust="0"/>
    <p:restoredTop sz="94626" autoAdjust="0"/>
  </p:normalViewPr>
  <p:slideViewPr>
    <p:cSldViewPr snapToGrid="0">
      <p:cViewPr>
        <p:scale>
          <a:sx n="108" d="100"/>
          <a:sy n="108" d="100"/>
        </p:scale>
        <p:origin x="-1144" y="-928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tags" Target="tags/tag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68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67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20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24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Basics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0" dirty="0"/>
              <a:t>15-213: Introduction to Computer Systems</a:t>
            </a:r>
            <a:r>
              <a:rPr lang="en-US" b="0" dirty="0"/>
              <a:t/>
            </a:r>
            <a:br>
              <a:rPr lang="en-US" b="0" dirty="0"/>
            </a:br>
            <a:r>
              <a:rPr lang="en-US" sz="2000" b="0" dirty="0"/>
              <a:t>24</a:t>
            </a:r>
            <a:r>
              <a:rPr lang="en-US" sz="2000" b="0" baseline="30000" dirty="0"/>
              <a:t>th</a:t>
            </a:r>
            <a:r>
              <a:rPr lang="en-US" sz="2000" b="0" dirty="0"/>
              <a:t> Lecture, November 17,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Phil Gibbons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 flipH="1">
            <a:off x="987972" y="1450975"/>
            <a:ext cx="307429" cy="446141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H="1" flipV="1">
            <a:off x="5743903" y="4636088"/>
            <a:ext cx="604921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815414" y="1399401"/>
            <a:ext cx="3927485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latin typeface="Courier New" pitchFamily="49" charset="0"/>
              </a:rPr>
              <a:t>myid.p0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myid.p1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5554717" y="2864732"/>
            <a:ext cx="922283" cy="1276076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5" grpId="0"/>
      <p:bldP spid="931846" grpId="0" animBg="1"/>
      <p:bldP spid="931847" grpId="0"/>
      <p:bldP spid="931848" grpId="0" animBg="1"/>
      <p:bldP spid="931849" grpId="0"/>
      <p:bldP spid="931850" grpId="0" animBg="1"/>
      <p:bldP spid="931851" grpId="0"/>
      <p:bldP spid="93185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240302"/>
            <a:ext cx="7592093" cy="762000"/>
          </a:xfrm>
        </p:spPr>
        <p:txBody>
          <a:bodyPr/>
          <a:lstStyle/>
          <a:p>
            <a:r>
              <a:rPr lang="en-US" dirty="0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901714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447814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3734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6401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229149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49001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0" y="4054054"/>
            <a:ext cx="4875600" cy="280076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char **ptr;  </a:t>
            </a:r>
            <a:r>
              <a:rPr lang="en-US" sz="1600" dirty="0">
                <a:solidFill>
                  <a:srgbClr val="AC0000"/>
                </a:solidFill>
                <a:latin typeface="Courier New" pitchFamily="49" charset="0"/>
              </a:rPr>
              <a:t>/* global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 *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[])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int i;</a:t>
            </a:r>
          </a:p>
          <a:p>
            <a:r>
              <a:rPr lang="en-US" sz="1600" dirty="0">
                <a:latin typeface="Courier New" pitchFamily="49" charset="0"/>
              </a:rPr>
              <a:t>  pthread_t tid;</a:t>
            </a:r>
          </a:p>
          <a:p>
            <a:r>
              <a:rPr lang="en-US" sz="1600" dirty="0">
                <a:latin typeface="Courier New" pitchFamily="49" charset="0"/>
              </a:rPr>
              <a:t>  char *</a:t>
            </a:r>
            <a:r>
              <a:rPr lang="en-US" sz="1600" dirty="0" err="1">
                <a:latin typeface="Courier New" pitchFamily="49" charset="0"/>
              </a:rPr>
              <a:t>msgs</a:t>
            </a:r>
            <a:r>
              <a:rPr lang="en-US" sz="1600" dirty="0">
                <a:latin typeface="Courier New" pitchFamily="49" charset="0"/>
              </a:rPr>
              <a:t>[2] = {“Hello from foo",</a:t>
            </a:r>
          </a:p>
          <a:p>
            <a:r>
              <a:rPr lang="en-US" sz="1600" dirty="0">
                <a:latin typeface="Courier New" pitchFamily="49" charset="0"/>
              </a:rPr>
              <a:t>                   "Hello from bar"};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msgs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 for (i = 0; i &lt; 2; i++)</a:t>
            </a:r>
          </a:p>
          <a:p>
            <a:r>
              <a:rPr lang="en-US" sz="1600" dirty="0">
                <a:latin typeface="Courier New" pitchFamily="49" charset="0"/>
              </a:rPr>
              <a:t>   Pthread_create(&amp;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,…, (void *)i);</a:t>
            </a:r>
          </a:p>
          <a:p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Pthread_exit</a:t>
            </a:r>
            <a:r>
              <a:rPr lang="en-US" sz="1600" dirty="0">
                <a:latin typeface="Courier New" pitchFamily="49" charset="0"/>
              </a:rPr>
              <a:t>(NULL);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4865408" y="4563796"/>
            <a:ext cx="4381328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myid = (int)vargp;</a:t>
            </a:r>
          </a:p>
          <a:p>
            <a:r>
              <a:rPr lang="en-US" sz="1600" dirty="0">
                <a:latin typeface="Courier New" pitchFamily="49" charset="0"/>
              </a:rPr>
              <a:t>    static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 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</a:p>
          <a:p>
            <a:r>
              <a:rPr lang="en-US" sz="1600" dirty="0">
                <a:latin typeface="Courier New" pitchFamily="49" charset="0"/>
              </a:rPr>
              <a:t>    printf("[%d]: %s (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=%d)\n", </a:t>
            </a:r>
          </a:p>
          <a:p>
            <a:r>
              <a:rPr lang="en-US" sz="1600" dirty="0">
                <a:latin typeface="Courier New" pitchFamily="49" charset="0"/>
              </a:rPr>
              <a:t>         myid, ptr[myid], ++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909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576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4663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80750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152359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OK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BOOM!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</a:t>
              </a: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 equal 20,000.</a:t>
              </a:r>
            </a:p>
            <a:p>
              <a:pPr algn="ctr"/>
              <a:endParaRPr lang="en-US" sz="1800" dirty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wrong?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436099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79215" y="3507004"/>
            <a:ext cx="1055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+mn-lt"/>
              </a:rPr>
              <a:t>H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79215" y="5739385"/>
            <a:ext cx="790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>
                <a:latin typeface="+mn-lt"/>
              </a:rPr>
              <a:t>T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dirty="0">
                <a:latin typeface="+mn-lt"/>
              </a:rPr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79215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L</a:t>
            </a:r>
            <a:r>
              <a:rPr lang="en-US" sz="1800" i="1" baseline="-25000" dirty="0">
                <a:latin typeface="+mn-lt"/>
              </a:rPr>
              <a:t>i  </a:t>
            </a:r>
            <a:r>
              <a:rPr lang="en-US" sz="1800" dirty="0">
                <a:latin typeface="+mn-lt"/>
              </a:rPr>
              <a:t>: Load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 err="1">
                <a:latin typeface="+mn-lt"/>
              </a:rPr>
              <a:t>U</a:t>
            </a:r>
            <a:r>
              <a:rPr lang="en-US" sz="1800" i="1" baseline="-25000" dirty="0" err="1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Update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>
                <a:latin typeface="+mn-lt"/>
              </a:rPr>
              <a:t>S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Store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869265" y="4327552"/>
            <a:ext cx="146219" cy="1017567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720508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559574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Threads review</a:t>
            </a:r>
          </a:p>
          <a:p>
            <a:r>
              <a:rPr lang="en-US" dirty="0">
                <a:solidFill>
                  <a:srgbClr val="7F7F7F"/>
                </a:solidFill>
              </a:rPr>
              <a:t>Sharing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  <p:extLst>
      <p:ext uri="{BB962C8B-B14F-4D97-AF65-F5344CB8AC3E}">
        <p14:creationId xmlns:p14="http://schemas.microsoft.com/office/powerpoint/2010/main" val="3217763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2201333" y="2151591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1" name="Oval 10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46180" name="Line 4"/>
          <p:cNvSpPr>
            <a:spLocks noChangeAspect="1" noChangeShapeType="1"/>
          </p:cNvSpPr>
          <p:nvPr/>
        </p:nvSpPr>
        <p:spPr bwMode="auto">
          <a:xfrm flipV="1">
            <a:off x="811213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1" name="Line 5"/>
          <p:cNvSpPr>
            <a:spLocks noChangeAspect="1" noChangeShapeType="1"/>
          </p:cNvSpPr>
          <p:nvPr/>
        </p:nvSpPr>
        <p:spPr bwMode="auto">
          <a:xfrm flipH="1" flipV="1">
            <a:off x="811213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2" name="Text Box 6"/>
          <p:cNvSpPr txBox="1">
            <a:spLocks noChangeAspect="1" noChangeArrowheads="1"/>
          </p:cNvSpPr>
          <p:nvPr/>
        </p:nvSpPr>
        <p:spPr bwMode="auto">
          <a:xfrm>
            <a:off x="965200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3" name="Text Box 7"/>
          <p:cNvSpPr txBox="1">
            <a:spLocks noChangeAspect="1" noChangeArrowheads="1"/>
          </p:cNvSpPr>
          <p:nvPr/>
        </p:nvSpPr>
        <p:spPr bwMode="auto">
          <a:xfrm>
            <a:off x="1662113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4" name="Text Box 8"/>
          <p:cNvSpPr txBox="1">
            <a:spLocks noChangeAspect="1" noChangeArrowheads="1"/>
          </p:cNvSpPr>
          <p:nvPr/>
        </p:nvSpPr>
        <p:spPr bwMode="auto">
          <a:xfrm>
            <a:off x="2362200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5" name="Text Box 9"/>
          <p:cNvSpPr txBox="1">
            <a:spLocks noChangeAspect="1" noChangeArrowheads="1"/>
          </p:cNvSpPr>
          <p:nvPr/>
        </p:nvSpPr>
        <p:spPr bwMode="auto">
          <a:xfrm>
            <a:off x="3079750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6" name="Text Box 10"/>
          <p:cNvSpPr txBox="1">
            <a:spLocks noChangeAspect="1" noChangeArrowheads="1"/>
          </p:cNvSpPr>
          <p:nvPr/>
        </p:nvSpPr>
        <p:spPr bwMode="auto">
          <a:xfrm>
            <a:off x="3805238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7" name="Text Box 11"/>
          <p:cNvSpPr txBox="1">
            <a:spLocks noChangeAspect="1" noChangeArrowheads="1"/>
          </p:cNvSpPr>
          <p:nvPr/>
        </p:nvSpPr>
        <p:spPr bwMode="auto">
          <a:xfrm>
            <a:off x="430213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8" name="Text Box 12"/>
          <p:cNvSpPr txBox="1">
            <a:spLocks noChangeAspect="1" noChangeArrowheads="1"/>
          </p:cNvSpPr>
          <p:nvPr/>
        </p:nvSpPr>
        <p:spPr bwMode="auto">
          <a:xfrm>
            <a:off x="458788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9" name="Text Box 13"/>
          <p:cNvSpPr txBox="1">
            <a:spLocks noChangeAspect="1" noChangeArrowheads="1"/>
          </p:cNvSpPr>
          <p:nvPr/>
        </p:nvSpPr>
        <p:spPr bwMode="auto">
          <a:xfrm>
            <a:off x="430213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0" name="Text Box 14"/>
          <p:cNvSpPr txBox="1">
            <a:spLocks noChangeAspect="1" noChangeArrowheads="1"/>
          </p:cNvSpPr>
          <p:nvPr/>
        </p:nvSpPr>
        <p:spPr bwMode="auto">
          <a:xfrm>
            <a:off x="441325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1" name="Text Box 15"/>
          <p:cNvSpPr txBox="1">
            <a:spLocks noChangeAspect="1" noChangeArrowheads="1"/>
          </p:cNvSpPr>
          <p:nvPr/>
        </p:nvSpPr>
        <p:spPr bwMode="auto">
          <a:xfrm>
            <a:off x="452438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217" name="Text Box 41"/>
          <p:cNvSpPr txBox="1">
            <a:spLocks noChangeAspect="1" noChangeArrowheads="1"/>
          </p:cNvSpPr>
          <p:nvPr/>
        </p:nvSpPr>
        <p:spPr bwMode="auto">
          <a:xfrm>
            <a:off x="4600575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46218" name="Text Box 42"/>
          <p:cNvSpPr txBox="1">
            <a:spLocks noChangeAspect="1" noChangeArrowheads="1"/>
          </p:cNvSpPr>
          <p:nvPr/>
        </p:nvSpPr>
        <p:spPr bwMode="auto">
          <a:xfrm>
            <a:off x="255574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70156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6" name="Oval 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84805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4" name="Oval 6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199454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1" name="Oval 7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91410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8" name="Oval 7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62875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5" name="Oval 8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2" name="Oval 9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1713047" y="2373968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57018" y="2779305"/>
            <a:ext cx="4900782" cy="1834000"/>
          </a:xfrm>
          <a:prstGeom prst="rect">
            <a:avLst/>
          </a:prstGeom>
          <a:solidFill>
            <a:srgbClr val="D5F1CF">
              <a:alpha val="41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 bwMode="auto">
          <a:xfrm rot="5400000">
            <a:off x="504081" y="2993005"/>
            <a:ext cx="4900782" cy="1834000"/>
          </a:xfrm>
          <a:prstGeom prst="rect">
            <a:avLst/>
          </a:prstGeom>
          <a:solidFill>
            <a:srgbClr val="D6D6F5">
              <a:alpha val="60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60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critical section </a:t>
            </a:r>
            <a:r>
              <a:rPr lang="en-US" sz="1800" dirty="0">
                <a:latin typeface="Calibri" pitchFamily="34" charset="0"/>
              </a:rPr>
              <a:t>with respect to the shared variable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critical sections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some shared variable) should not be interleaved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does not enter any unsafe region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 correct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is safe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212669"/>
              </p:ext>
            </p:extLst>
          </p:nvPr>
        </p:nvGraphicFramePr>
        <p:xfrm>
          <a:off x="4760813" y="3823186"/>
          <a:ext cx="444338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8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cnt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niters.m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tid1.m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0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for each </a:t>
            </a:r>
            <a:r>
              <a:rPr lang="en-US"/>
              <a:t>critical section.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</a:t>
            </a:r>
            <a:r>
              <a:rPr lang="en-US" dirty="0" err="1"/>
              <a:t>Dijkstra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and condition variables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variable. Manipulated by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nonzero, then decrement </a:t>
            </a:r>
            <a:r>
              <a:rPr lang="en-US" i="1" dirty="0"/>
              <a:t>s</a:t>
            </a:r>
            <a:r>
              <a:rPr lang="en-US" dirty="0"/>
              <a:t> by 1 and return immediately.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Test and decrement operations occur atomically (indivisibly)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then suspend thread until </a:t>
            </a:r>
            <a:r>
              <a:rPr lang="en-US" i="1" dirty="0"/>
              <a:t>s</a:t>
            </a:r>
            <a:r>
              <a:rPr lang="en-US" dirty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After restarting, the P operation decrements </a:t>
            </a:r>
            <a:r>
              <a:rPr lang="en-US" i="1" dirty="0"/>
              <a:t>s</a:t>
            </a:r>
            <a:r>
              <a:rPr lang="en-US" dirty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Increment </a:t>
            </a:r>
            <a:r>
              <a:rPr lang="en-US" i="1" dirty="0"/>
              <a:t>s</a:t>
            </a:r>
            <a:r>
              <a:rPr lang="en-US" dirty="0"/>
              <a:t> by 1.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Increment operation occurs atomically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blocked in a P operation waiting for </a:t>
            </a:r>
            <a:r>
              <a:rPr lang="en-US" i="1" dirty="0"/>
              <a:t>s</a:t>
            </a:r>
            <a:r>
              <a:rPr lang="en-US" dirty="0"/>
              <a:t> to become non-zero, then restart exactly one of those threads, which then completes its P operation by decrementing </a:t>
            </a:r>
            <a:r>
              <a:rPr lang="en-US" i="1" dirty="0"/>
              <a:t>s</a:t>
            </a:r>
            <a:r>
              <a:rPr lang="en-US" dirty="0"/>
              <a:t>. </a:t>
            </a:r>
            <a:endParaRPr lang="en-US" b="1" i="1" dirty="0"/>
          </a:p>
          <a:p>
            <a:pPr marL="457200" lvl="1" indent="0">
              <a:lnSpc>
                <a:spcPct val="97000"/>
              </a:lnSpc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Manipulated by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V</a:t>
            </a:r>
            <a:r>
              <a:rPr lang="en-US" dirty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while 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s++;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OS kernel guarantees that operations between brackets [ ] are executed indivisibly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>
                <a:latin typeface="Courier New" pitchFamily="49" charset="0"/>
              </a:rPr>
              <a:t>s</a:t>
            </a: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  <p:extLst>
      <p:ext uri="{BB962C8B-B14F-4D97-AF65-F5344CB8AC3E}">
        <p14:creationId xmlns:p14="http://schemas.microsoft.com/office/powerpoint/2010/main" val="1606619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Semaphore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Pthreads</a:t>
            </a:r>
            <a:r>
              <a:rPr lang="en-US" dirty="0"/>
              <a:t> functions: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semaphore.h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sem_init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*s, 0, unsigned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);} /* s =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sem_wait(sem_t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P(s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sem_post(sem_t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V(s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csapp.h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P(sem_t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sem_wait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V(sem_t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sem_post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455570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Program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98373" y="2179022"/>
            <a:ext cx="246118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06432" y="2667000"/>
            <a:ext cx="3019881" cy="505857"/>
            <a:chOff x="4306432" y="2667000"/>
            <a:chExt cx="3019881" cy="505857"/>
          </a:xfrm>
        </p:grpSpPr>
        <p:sp>
          <p:nvSpPr>
            <p:cNvPr id="801806" name="Rectangle 14"/>
            <p:cNvSpPr>
              <a:spLocks noChangeAspect="1" noChangeArrowheads="1"/>
            </p:cNvSpPr>
            <p:nvPr/>
          </p:nvSpPr>
          <p:spPr bwMode="auto">
            <a:xfrm>
              <a:off x="5095875" y="2667000"/>
              <a:ext cx="2230438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Stack</a:t>
              </a:r>
            </a:p>
          </p:txBody>
        </p:sp>
        <p:sp>
          <p:nvSpPr>
            <p:cNvPr id="801807" name="Text Box 15"/>
            <p:cNvSpPr txBox="1">
              <a:spLocks noChangeArrowheads="1"/>
            </p:cNvSpPr>
            <p:nvPr/>
          </p:nvSpPr>
          <p:spPr bwMode="auto">
            <a:xfrm>
              <a:off x="4306432" y="2803525"/>
              <a:ext cx="41662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SP</a:t>
              </a:r>
            </a:p>
          </p:txBody>
        </p:sp>
        <p:sp>
          <p:nvSpPr>
            <p:cNvPr id="801808" name="Line 16"/>
            <p:cNvSpPr>
              <a:spLocks noChangeShapeType="1"/>
            </p:cNvSpPr>
            <p:nvPr/>
          </p:nvSpPr>
          <p:spPr bwMode="auto">
            <a:xfrm>
              <a:off x="4737100" y="29845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248380" y="2973388"/>
            <a:ext cx="3079520" cy="2215822"/>
            <a:chOff x="4248380" y="2973388"/>
            <a:chExt cx="3079520" cy="2215822"/>
          </a:xfrm>
        </p:grpSpPr>
        <p:sp>
          <p:nvSpPr>
            <p:cNvPr id="801795" name="Rectangle 3"/>
            <p:cNvSpPr>
              <a:spLocks noChangeAspect="1" noChangeArrowheads="1"/>
            </p:cNvSpPr>
            <p:nvPr/>
          </p:nvSpPr>
          <p:spPr bwMode="auto">
            <a:xfrm>
              <a:off x="5095875" y="3287713"/>
              <a:ext cx="2230438" cy="319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1796" name="Rectangle 4"/>
            <p:cNvSpPr>
              <a:spLocks noChangeAspect="1" noChangeArrowheads="1"/>
            </p:cNvSpPr>
            <p:nvPr/>
          </p:nvSpPr>
          <p:spPr bwMode="auto">
            <a:xfrm>
              <a:off x="5095875" y="36068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797" name="Rectangle 5"/>
            <p:cNvSpPr>
              <a:spLocks noChangeAspect="1" noChangeArrowheads="1"/>
            </p:cNvSpPr>
            <p:nvPr/>
          </p:nvSpPr>
          <p:spPr bwMode="auto">
            <a:xfrm>
              <a:off x="5095875" y="3860800"/>
              <a:ext cx="2230438" cy="28892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Run-time heap</a:t>
              </a:r>
            </a:p>
          </p:txBody>
        </p:sp>
        <p:sp>
          <p:nvSpPr>
            <p:cNvPr id="801798" name="Text Box 6"/>
            <p:cNvSpPr txBox="1">
              <a:spLocks noChangeAspect="1" noChangeArrowheads="1"/>
            </p:cNvSpPr>
            <p:nvPr/>
          </p:nvSpPr>
          <p:spPr bwMode="auto">
            <a:xfrm>
              <a:off x="4867275" y="4927600"/>
              <a:ext cx="256162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00">
                  <a:latin typeface="+mn-lt"/>
                </a:rPr>
                <a:t>0</a:t>
              </a:r>
              <a:endParaRPr lang="en-US" sz="1200">
                <a:latin typeface="+mn-lt"/>
              </a:endParaRPr>
            </a:p>
          </p:txBody>
        </p:sp>
        <p:sp>
          <p:nvSpPr>
            <p:cNvPr id="801799" name="Rectangle 7"/>
            <p:cNvSpPr>
              <a:spLocks noChangeAspect="1" noChangeArrowheads="1"/>
            </p:cNvSpPr>
            <p:nvPr/>
          </p:nvSpPr>
          <p:spPr bwMode="auto">
            <a:xfrm>
              <a:off x="5095875" y="4149725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1803" name="Rectangle 11"/>
            <p:cNvSpPr>
              <a:spLocks noChangeAspect="1" noChangeArrowheads="1"/>
            </p:cNvSpPr>
            <p:nvPr/>
          </p:nvSpPr>
          <p:spPr bwMode="auto">
            <a:xfrm>
              <a:off x="5095875" y="4470400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801804" name="Rectangle 12"/>
            <p:cNvSpPr>
              <a:spLocks noChangeAspect="1" noChangeArrowheads="1"/>
            </p:cNvSpPr>
            <p:nvPr/>
          </p:nvSpPr>
          <p:spPr bwMode="auto">
            <a:xfrm>
              <a:off x="5095875" y="4775200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5" name="Rectangle 13"/>
            <p:cNvSpPr>
              <a:spLocks noChangeAspect="1" noChangeArrowheads="1"/>
            </p:cNvSpPr>
            <p:nvPr/>
          </p:nvSpPr>
          <p:spPr bwMode="auto">
            <a:xfrm>
              <a:off x="5095875" y="2973388"/>
              <a:ext cx="2230438" cy="319087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9" name="Text Box 17"/>
            <p:cNvSpPr txBox="1">
              <a:spLocks noChangeArrowheads="1"/>
            </p:cNvSpPr>
            <p:nvPr/>
          </p:nvSpPr>
          <p:spPr bwMode="auto">
            <a:xfrm>
              <a:off x="4285654" y="4441825"/>
              <a:ext cx="4297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PC</a:t>
              </a:r>
            </a:p>
          </p:txBody>
        </p:sp>
        <p:sp>
          <p:nvSpPr>
            <p:cNvPr id="801810" name="Line 18"/>
            <p:cNvSpPr>
              <a:spLocks noChangeShapeType="1"/>
            </p:cNvSpPr>
            <p:nvPr/>
          </p:nvSpPr>
          <p:spPr bwMode="auto">
            <a:xfrm>
              <a:off x="4724400" y="4622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1811" name="Text Box 19"/>
            <p:cNvSpPr txBox="1">
              <a:spLocks noChangeArrowheads="1"/>
            </p:cNvSpPr>
            <p:nvPr/>
          </p:nvSpPr>
          <p:spPr bwMode="auto">
            <a:xfrm>
              <a:off x="4248380" y="3692525"/>
              <a:ext cx="5013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brk</a:t>
              </a:r>
            </a:p>
          </p:txBody>
        </p:sp>
        <p:sp>
          <p:nvSpPr>
            <p:cNvPr id="801812" name="Line 20"/>
            <p:cNvSpPr>
              <a:spLocks noChangeShapeType="1"/>
            </p:cNvSpPr>
            <p:nvPr/>
          </p:nvSpPr>
          <p:spPr bwMode="auto">
            <a:xfrm>
              <a:off x="4737100" y="3860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08497" y="2038290"/>
            <a:ext cx="185692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57018" y="2438400"/>
            <a:ext cx="3902245" cy="390525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682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20538 -0.05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71548E-7 L -0.41042 9.71548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3354 L 1.66667E-6 0.1924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4666E-6 L 0.40521 0.166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830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5066 L 3.05556E-6 3.379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 animBg="1"/>
      <p:bldP spid="801813" grpId="0"/>
      <p:bldP spid="24" grpId="0" animBg="1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342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4076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+mn-lt"/>
              </a:rPr>
              <a:t>How can we fix this using semaphores?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5510" y="6260068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187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Using Semaphores for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Associate a unique semaphore </a:t>
            </a:r>
            <a:r>
              <a:rPr lang="en-US" i="1" dirty="0"/>
              <a:t>mutex</a:t>
            </a:r>
            <a:r>
              <a:rPr lang="en-US" dirty="0"/>
              <a:t>, initially 1, with each shared variable (or related set of shared variables).</a:t>
            </a:r>
          </a:p>
          <a:p>
            <a:pPr lvl="1"/>
            <a:r>
              <a:rPr lang="en-US" dirty="0"/>
              <a:t>Surround corresponding critical sections with </a:t>
            </a:r>
            <a:r>
              <a:rPr lang="en-US" i="1" dirty="0" err="1"/>
              <a:t>P(mutex</a:t>
            </a:r>
            <a:r>
              <a:rPr lang="en-US" i="1" dirty="0"/>
              <a:t>)</a:t>
            </a:r>
            <a:r>
              <a:rPr lang="en-US" dirty="0"/>
              <a:t> and </a:t>
            </a:r>
          </a:p>
          <a:p>
            <a:pPr lvl="1">
              <a:buNone/>
            </a:pPr>
            <a:r>
              <a:rPr lang="en-US" i="1" dirty="0"/>
              <a:t>	</a:t>
            </a:r>
            <a:r>
              <a:rPr lang="en-US" i="1" dirty="0" err="1"/>
              <a:t>V(mutex</a:t>
            </a:r>
            <a:r>
              <a:rPr lang="en-US" i="1" dirty="0"/>
              <a:t>)</a:t>
            </a:r>
            <a:r>
              <a:rPr lang="en-US" dirty="0"/>
              <a:t> operations.</a:t>
            </a:r>
          </a:p>
          <a:p>
            <a:endParaRPr lang="en-US" dirty="0"/>
          </a:p>
          <a:p>
            <a:r>
              <a:rPr lang="en-US" dirty="0"/>
              <a:t>Terminology: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Binary semaphore</a:t>
            </a:r>
            <a:r>
              <a:rPr lang="en-US" dirty="0"/>
              <a:t>: semaphore whose value is always 0 or 1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Mutex: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binary semaphore used for mutual exclusion</a:t>
            </a:r>
          </a:p>
          <a:p>
            <a:pPr lvl="2"/>
            <a:r>
              <a:rPr lang="en-US" dirty="0"/>
              <a:t>P operation: </a:t>
            </a:r>
            <a:r>
              <a:rPr lang="en-US" dirty="0">
                <a:solidFill>
                  <a:srgbClr val="FF0000"/>
                </a:solidFill>
              </a:rPr>
              <a:t>“locking” </a:t>
            </a:r>
            <a:r>
              <a:rPr lang="en-US" dirty="0"/>
              <a:t>the mutex</a:t>
            </a:r>
          </a:p>
          <a:p>
            <a:pPr lvl="2"/>
            <a:r>
              <a:rPr lang="en-US" dirty="0"/>
              <a:t>V operation: </a:t>
            </a:r>
            <a:r>
              <a:rPr lang="en-US" dirty="0">
                <a:solidFill>
                  <a:srgbClr val="FF0000"/>
                </a:solidFill>
              </a:rPr>
              <a:t>“unlocking”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</a:rPr>
              <a:t>“releasing” </a:t>
            </a:r>
            <a:r>
              <a:rPr lang="en-US" dirty="0"/>
              <a:t>the mutex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“Holding” </a:t>
            </a:r>
            <a:r>
              <a:rPr lang="en-US" dirty="0"/>
              <a:t>a mutex: locked and not yet unlocked. 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Counting semaphore</a:t>
            </a:r>
            <a:r>
              <a:rPr lang="en-US" dirty="0"/>
              <a:t>: used as a counter for set of available resources.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goodcnt.c</a:t>
            </a:r>
            <a:r>
              <a:rPr lang="en-US" dirty="0">
                <a:latin typeface="Courier New"/>
                <a:cs typeface="Courier New"/>
              </a:rPr>
              <a:t>:</a:t>
            </a:r>
            <a:r>
              <a:rPr lang="en-US" dirty="0"/>
              <a:t> Proper Synchronization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/>
              <a:t>Define and initialize a mutex for the shared variable </a:t>
            </a:r>
            <a:r>
              <a:rPr lang="en-US" dirty="0" err="1">
                <a:latin typeface="Courier New"/>
                <a:cs typeface="Courier New"/>
              </a:rPr>
              <a:t>cnt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0;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sem_t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          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Semaphore that protects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sem_init(&amp;mutex, 0, 1); </a:t>
            </a:r>
            <a:r>
              <a:rPr lang="fi-FI" sz="1800" dirty="0">
                <a:solidFill>
                  <a:srgbClr val="CB2418"/>
                </a:solidFill>
                <a:latin typeface="Courier New"/>
                <a:cs typeface="Courier New"/>
              </a:rPr>
              <a:t>/* mutex = 1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>
                <a:latin typeface="Calibri" pitchFamily="34" charset="0"/>
              </a:rPr>
              <a:t>critical section with </a:t>
            </a:r>
            <a:r>
              <a:rPr lang="en-US" i="1" kern="0" dirty="0">
                <a:latin typeface="Calibri" pitchFamily="34" charset="0"/>
              </a:rPr>
              <a:t>P</a:t>
            </a:r>
            <a:r>
              <a:rPr lang="en-US" kern="0" dirty="0">
                <a:latin typeface="Calibri" pitchFamily="34" charset="0"/>
              </a:rPr>
              <a:t> and </a:t>
            </a:r>
            <a:r>
              <a:rPr lang="en-US" i="1" kern="0" dirty="0">
                <a:latin typeface="Calibri" pitchFamily="34" charset="0"/>
              </a:rPr>
              <a:t>V</a:t>
            </a:r>
            <a:r>
              <a:rPr lang="en-US" kern="0" dirty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P(&amp;mutex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V(&amp;mutex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Warning: It’s orders of magnitude slower than </a:t>
            </a:r>
            <a:r>
              <a:rPr lang="en-US" dirty="0" err="1">
                <a:latin typeface="Courier New"/>
                <a:cs typeface="Courier New"/>
              </a:rPr>
              <a:t>badcnt.c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>
                <a:latin typeface="Calibri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goodcnt.c</a:t>
            </a:r>
            <a:r>
              <a:rPr lang="en-US" dirty="0">
                <a:latin typeface="Courier New"/>
                <a:cs typeface="Courier New"/>
              </a:rPr>
              <a:t>:</a:t>
            </a:r>
            <a:r>
              <a:rPr lang="en-US" dirty="0"/>
              <a:t> Proper Synchronization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/>
              <a:t>Define and initialize a mutex for the shared variable </a:t>
            </a:r>
            <a:r>
              <a:rPr lang="en-US" dirty="0" err="1">
                <a:latin typeface="Courier New"/>
                <a:cs typeface="Courier New"/>
              </a:rPr>
              <a:t>cnt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0;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sem_t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          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Semaphore that protects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sem_init(&amp;mutex, 0, 1); </a:t>
            </a:r>
            <a:r>
              <a:rPr lang="fi-FI" sz="1800" dirty="0">
                <a:solidFill>
                  <a:srgbClr val="CB2418"/>
                </a:solidFill>
                <a:latin typeface="Courier New"/>
                <a:cs typeface="Courier New"/>
              </a:rPr>
              <a:t>/* mutex = 1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>
                <a:latin typeface="Calibri" pitchFamily="34" charset="0"/>
              </a:rPr>
              <a:t>critical section with </a:t>
            </a:r>
            <a:r>
              <a:rPr lang="en-US" i="1" kern="0" dirty="0">
                <a:latin typeface="Calibri" pitchFamily="34" charset="0"/>
              </a:rPr>
              <a:t>P</a:t>
            </a:r>
            <a:r>
              <a:rPr lang="en-US" kern="0" dirty="0">
                <a:latin typeface="Calibri" pitchFamily="34" charset="0"/>
              </a:rPr>
              <a:t> and </a:t>
            </a:r>
            <a:r>
              <a:rPr lang="en-US" i="1" kern="0" dirty="0">
                <a:latin typeface="Calibri" pitchFamily="34" charset="0"/>
              </a:rPr>
              <a:t>V</a:t>
            </a:r>
            <a:r>
              <a:rPr lang="en-US" kern="0" dirty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Warning: It’s orders of magnitude slower than </a:t>
            </a:r>
            <a:r>
              <a:rPr lang="en-US" dirty="0" err="1">
                <a:latin typeface="Courier New"/>
                <a:cs typeface="Courier New"/>
              </a:rPr>
              <a:t>badcnt.c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>
                <a:latin typeface="Calibri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5900" y="3586877"/>
            <a:ext cx="8311040" cy="3046988"/>
          </a:xfrm>
          <a:prstGeom prst="rect">
            <a:avLst/>
          </a:prstGeom>
          <a:solidFill>
            <a:srgbClr val="F1C7C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741363" algn="l"/>
                <a:tab pos="3089275" algn="l"/>
                <a:tab pos="6227763" algn="l"/>
              </a:tabLst>
            </a:pPr>
            <a:r>
              <a:rPr lang="en-US" b="0" dirty="0">
                <a:latin typeface="+mn-lt"/>
              </a:rPr>
              <a:t>	OK </a:t>
            </a:r>
            <a:r>
              <a:rPr lang="en-US" b="0" dirty="0" err="1">
                <a:latin typeface="+mn-lt"/>
              </a:rPr>
              <a:t>cnt</a:t>
            </a:r>
            <a:r>
              <a:rPr lang="en-US" b="0" dirty="0">
                <a:latin typeface="+mn-lt"/>
              </a:rPr>
              <a:t>=2000000	BOOM! </a:t>
            </a:r>
            <a:r>
              <a:rPr lang="en-US" b="0" dirty="0" err="1">
                <a:latin typeface="+mn-lt"/>
              </a:rPr>
              <a:t>cnt</a:t>
            </a:r>
            <a:r>
              <a:rPr lang="en-US" b="0" dirty="0">
                <a:latin typeface="+mn-lt"/>
              </a:rPr>
              <a:t>=1036525	Slowdown</a:t>
            </a:r>
          </a:p>
          <a:p>
            <a:pPr>
              <a:tabLst>
                <a:tab pos="741363" algn="l"/>
                <a:tab pos="3089275" algn="l"/>
                <a:tab pos="6227763" algn="l"/>
              </a:tabLst>
            </a:pPr>
            <a:r>
              <a:rPr lang="en-US" b="0" dirty="0">
                <a:latin typeface="+mn-lt"/>
              </a:rPr>
              <a:t> </a:t>
            </a:r>
          </a:p>
          <a:p>
            <a:pPr>
              <a:tabLst>
                <a:tab pos="741363" algn="l"/>
                <a:tab pos="3089275" algn="l"/>
                <a:tab pos="6227763" algn="l"/>
              </a:tabLst>
            </a:pPr>
            <a:r>
              <a:rPr lang="en-US" b="0" dirty="0">
                <a:latin typeface="+mn-lt"/>
              </a:rPr>
              <a:t>real	0m0.138s	0m0.007s	20X</a:t>
            </a:r>
          </a:p>
          <a:p>
            <a:pPr>
              <a:tabLst>
                <a:tab pos="741363" algn="l"/>
                <a:tab pos="3089275" algn="l"/>
                <a:tab pos="6227763" algn="l"/>
              </a:tabLst>
            </a:pPr>
            <a:r>
              <a:rPr lang="en-US" b="0" dirty="0">
                <a:latin typeface="+mn-lt"/>
              </a:rPr>
              <a:t>user	0m0.120s	0m0.008s	15X</a:t>
            </a:r>
          </a:p>
          <a:p>
            <a:pPr>
              <a:tabLst>
                <a:tab pos="741363" algn="l"/>
                <a:tab pos="3089275" algn="l"/>
                <a:tab pos="6227763" algn="l"/>
              </a:tabLst>
            </a:pPr>
            <a:r>
              <a:rPr lang="en-US" b="0" dirty="0">
                <a:latin typeface="+mn-lt"/>
              </a:rPr>
              <a:t>sys	0m0.108s	0m0.000s	</a:t>
            </a:r>
            <a:r>
              <a:rPr lang="en-US" b="0" dirty="0" err="1">
                <a:latin typeface="+mn-lt"/>
              </a:rPr>
              <a:t>NaN</a:t>
            </a:r>
            <a:endParaRPr lang="en-US" b="0" dirty="0">
              <a:latin typeface="+mn-lt"/>
            </a:endParaRPr>
          </a:p>
          <a:p>
            <a:pPr>
              <a:tabLst>
                <a:tab pos="741363" algn="l"/>
                <a:tab pos="3089275" algn="l"/>
                <a:tab pos="6227763" algn="l"/>
              </a:tabLst>
            </a:pPr>
            <a:endParaRPr lang="en-US" b="0" dirty="0">
              <a:latin typeface="+mn-lt"/>
            </a:endParaRPr>
          </a:p>
          <a:p>
            <a:pPr>
              <a:tabLst>
                <a:tab pos="741363" algn="l"/>
                <a:tab pos="3089275" algn="l"/>
                <a:tab pos="6227763" algn="l"/>
              </a:tabLst>
            </a:pPr>
            <a:r>
              <a:rPr lang="en-US" b="0" dirty="0">
                <a:latin typeface="+mn-lt"/>
              </a:rPr>
              <a:t>And slower means much slower!</a:t>
            </a:r>
          </a:p>
          <a:p>
            <a:pPr>
              <a:tabLst>
                <a:tab pos="741363" algn="l"/>
                <a:tab pos="3089275" algn="l"/>
                <a:tab pos="6227763" algn="l"/>
              </a:tabLst>
            </a:pPr>
            <a:r>
              <a:rPr lang="en-US" b="0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260538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166199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1454579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3267075" y="4920974"/>
            <a:ext cx="699362" cy="407439"/>
            <a:chOff x="842164" y="5478314"/>
            <a:chExt cx="699362" cy="407439"/>
          </a:xfrm>
        </p:grpSpPr>
        <p:sp>
          <p:nvSpPr>
            <p:cNvPr id="112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3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862066" y="4920974"/>
            <a:ext cx="699362" cy="407439"/>
            <a:chOff x="842164" y="5478314"/>
            <a:chExt cx="699362" cy="407439"/>
          </a:xfrm>
        </p:grpSpPr>
        <p:sp>
          <p:nvSpPr>
            <p:cNvPr id="115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16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4458494" y="4393148"/>
            <a:ext cx="255198" cy="874038"/>
            <a:chOff x="3235325" y="4990187"/>
            <a:chExt cx="255198" cy="874038"/>
          </a:xfrm>
        </p:grpSpPr>
        <p:sp>
          <p:nvSpPr>
            <p:cNvPr id="118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9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3855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323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21593" y="6061413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flipV="1">
            <a:off x="469793" y="5899151"/>
            <a:ext cx="336126" cy="162262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3658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Programmers need a clear model of how variables are shared by threads. </a:t>
            </a:r>
          </a:p>
          <a:p>
            <a:endParaRPr lang="en-US" dirty="0"/>
          </a:p>
          <a:p>
            <a:r>
              <a:rPr lang="en-US" dirty="0"/>
              <a:t>Variables shared by multiple threads must be protected to ensure mutually exclusive access.</a:t>
            </a:r>
          </a:p>
          <a:p>
            <a:endParaRPr lang="en-US" dirty="0"/>
          </a:p>
          <a:p>
            <a:r>
              <a:rPr lang="en-US" dirty="0"/>
              <a:t>Semaphores are a fundamental mechanism for enforcing mutual exclusion.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code, data, and kernel context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56162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>
                <a:latin typeface="+mn-lt"/>
              </a:rPr>
              <a:t>0</a:t>
            </a:r>
            <a:endParaRPr lang="en-US" sz="1200">
              <a:latin typeface="+mn-lt"/>
            </a:endParaRPr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455570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context:</a:t>
            </a:r>
          </a:p>
          <a:p>
            <a:r>
              <a:rPr lang="en-US" sz="20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  <a:endParaRPr lang="en-US" sz="2000" dirty="0">
              <a:latin typeface="+mn-lt"/>
            </a:endParaRPr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879540" y="2116902"/>
            <a:ext cx="35060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1006020" y="3092450"/>
            <a:ext cx="4166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30154" y="3821113"/>
            <a:ext cx="4297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692880" y="3071813"/>
            <a:ext cx="501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8102" y="2116901"/>
            <a:ext cx="24565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</p:spTree>
    <p:extLst>
      <p:ext uri="{BB962C8B-B14F-4D97-AF65-F5344CB8AC3E}">
        <p14:creationId xmlns:p14="http://schemas.microsoft.com/office/powerpoint/2010/main" val="307193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7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4972050"/>
          </a:xfrm>
        </p:spPr>
        <p:txBody>
          <a:bodyPr/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thread has its own separate thread context</a:t>
            </a:r>
          </a:p>
          <a:p>
            <a:pPr lvl="2"/>
            <a:r>
              <a:rPr lang="en-US" sz="1600" dirty="0"/>
              <a:t>Thread ID, stack, stack pointer, PC, condition codes, and GP registers</a:t>
            </a:r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/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/>
              <a:t>Example Program to Illustrate Sharing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76200" y="1419285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char *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572000" y="1447800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660665" y="3912512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n-lt"/>
              </a:rPr>
              <a:t>Peer threads reference main thread’s stack</a:t>
            </a:r>
          </a:p>
          <a:p>
            <a:r>
              <a:rPr lang="en-US" sz="1800" i="1" dirty="0">
                <a:latin typeface="+mn-lt"/>
              </a:rPr>
              <a:t>indirectly through global </a:t>
            </a:r>
            <a:r>
              <a:rPr lang="en-US" sz="1800" i="1" dirty="0" err="1">
                <a:latin typeface="+mn-lt"/>
              </a:rPr>
              <a:t>ptr</a:t>
            </a:r>
            <a:r>
              <a:rPr lang="en-US" sz="1800" i="1" dirty="0">
                <a:latin typeface="+mn-lt"/>
              </a:rPr>
              <a:t> variable</a:t>
            </a:r>
            <a:endParaRPr lang="en-US" sz="1800" dirty="0">
              <a:latin typeface="+mn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H="1" flipV="1">
            <a:off x="5948855" y="3237185"/>
            <a:ext cx="232635" cy="675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n>
                <a:solidFill>
                  <a:srgbClr val="FF0000"/>
                </a:solidFill>
              </a:ln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879068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16890</TotalTime>
  <Words>3977</Words>
  <Application>Microsoft Macintosh PowerPoint</Application>
  <PresentationFormat>On-screen Show (4:3)</PresentationFormat>
  <Paragraphs>1093</Paragraphs>
  <Slides>38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template2007</vt:lpstr>
      <vt:lpstr>Synchronization: Basics  15-213: Introduction to Computer Systems 24th Lecture, November 17, 2016</vt:lpstr>
      <vt:lpstr>Today</vt:lpstr>
      <vt:lpstr>Traditional View of a Process</vt:lpstr>
      <vt:lpstr>Alternate View of a Process</vt:lpstr>
      <vt:lpstr>A Process With Multiple Threads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Variable Instances to Memory</vt:lpstr>
      <vt:lpstr>Shared Variable Analysis</vt:lpstr>
      <vt:lpstr>Shared Variable Analysis</vt:lpstr>
      <vt:lpstr>Synchronizing Threads  </vt:lpstr>
      <vt:lpstr>badcnt.c: Improper Synchronization</vt:lpstr>
      <vt:lpstr>Assembly Code for Counter Loop</vt:lpstr>
      <vt:lpstr>Concurrent Execution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Trajectories in Progress Graphs</vt:lpstr>
      <vt:lpstr>Critical Sections and Unsafe Regions</vt:lpstr>
      <vt:lpstr>Critical Sections and Unsafe Regions</vt:lpstr>
      <vt:lpstr>badcnt.c: Improper Synchronization</vt:lpstr>
      <vt:lpstr>Enforcing Mutual Exclusion</vt:lpstr>
      <vt:lpstr>Semaphores</vt:lpstr>
      <vt:lpstr>Semaphores</vt:lpstr>
      <vt:lpstr>C Semaphore Operations</vt:lpstr>
      <vt:lpstr>badcnt.c: Improper Synchronization</vt:lpstr>
      <vt:lpstr>Using Semaphores for Mutual Exclusion</vt:lpstr>
      <vt:lpstr>goodcnt.c: Proper Synchronization</vt:lpstr>
      <vt:lpstr>goodcnt.c: Proper Synchronization</vt:lpstr>
      <vt:lpstr>Why Mutexes Work</vt:lpstr>
      <vt:lpstr>Why Mutexes Work</vt:lpstr>
      <vt:lpstr>Why Mutexes Work</vt:lpstr>
      <vt:lpstr>Why Mutexes Work</vt:lpstr>
      <vt:lpstr>Summary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879</cp:revision>
  <cp:lastPrinted>2014-11-12T16:25:33Z</cp:lastPrinted>
  <dcterms:created xsi:type="dcterms:W3CDTF">2012-11-19T20:19:50Z</dcterms:created>
  <dcterms:modified xsi:type="dcterms:W3CDTF">2016-11-18T20:10:27Z</dcterms:modified>
</cp:coreProperties>
</file>