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52"/>
  </p:notesMasterIdLst>
  <p:handoutMasterIdLst>
    <p:handoutMasterId r:id="rId53"/>
  </p:handoutMasterIdLst>
  <p:sldIdLst>
    <p:sldId id="1473" r:id="rId5"/>
    <p:sldId id="1499" r:id="rId6"/>
    <p:sldId id="1501" r:id="rId7"/>
    <p:sldId id="1500" r:id="rId8"/>
    <p:sldId id="1474" r:id="rId9"/>
    <p:sldId id="1467" r:id="rId10"/>
    <p:sldId id="1428" r:id="rId11"/>
    <p:sldId id="1468" r:id="rId12"/>
    <p:sldId id="1429" r:id="rId13"/>
    <p:sldId id="1502" r:id="rId14"/>
    <p:sldId id="1431" r:id="rId15"/>
    <p:sldId id="1433" r:id="rId16"/>
    <p:sldId id="1432" r:id="rId17"/>
    <p:sldId id="1434" r:id="rId18"/>
    <p:sldId id="1503" r:id="rId19"/>
    <p:sldId id="1435" r:id="rId20"/>
    <p:sldId id="1496" r:id="rId21"/>
    <p:sldId id="1437" r:id="rId22"/>
    <p:sldId id="1438" r:id="rId23"/>
    <p:sldId id="1439" r:id="rId24"/>
    <p:sldId id="1440" r:id="rId25"/>
    <p:sldId id="1497" r:id="rId26"/>
    <p:sldId id="1441" r:id="rId27"/>
    <p:sldId id="1442" r:id="rId28"/>
    <p:sldId id="1443" r:id="rId29"/>
    <p:sldId id="1444" r:id="rId30"/>
    <p:sldId id="1446" r:id="rId31"/>
    <p:sldId id="1445" r:id="rId32"/>
    <p:sldId id="1447" r:id="rId33"/>
    <p:sldId id="1448" r:id="rId34"/>
    <p:sldId id="1498" r:id="rId35"/>
    <p:sldId id="1475" r:id="rId36"/>
    <p:sldId id="1493" r:id="rId37"/>
    <p:sldId id="1495" r:id="rId38"/>
    <p:sldId id="1476" r:id="rId39"/>
    <p:sldId id="1477" r:id="rId40"/>
    <p:sldId id="1478" r:id="rId41"/>
    <p:sldId id="1479" r:id="rId42"/>
    <p:sldId id="1480" r:id="rId43"/>
    <p:sldId id="1481" r:id="rId44"/>
    <p:sldId id="1491" r:id="rId45"/>
    <p:sldId id="1482" r:id="rId46"/>
    <p:sldId id="1483" r:id="rId47"/>
    <p:sldId id="1484" r:id="rId48"/>
    <p:sldId id="1485" r:id="rId49"/>
    <p:sldId id="1486" r:id="rId50"/>
    <p:sldId id="1487" r:id="rId51"/>
  </p:sldIdLst>
  <p:sldSz cx="9144000" cy="6858000" type="screen4x3"/>
  <p:notesSz cx="7302500" cy="9586913"/>
  <p:custDataLst>
    <p:tags r:id="rId5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88" d="100"/>
          <a:sy n="88" d="100"/>
        </p:scale>
        <p:origin x="-1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tags" Target="tags/tag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3,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LIFO </a:t>
            </a:r>
            <a:r>
              <a:rPr lang="en-GB" dirty="0"/>
              <a:t>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FIFO (first-</a:t>
            </a:r>
            <a:r>
              <a:rPr lang="en-GB" dirty="0"/>
              <a:t>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</a:t>
            </a:r>
            <a:r>
              <a:rPr lang="en-GB" dirty="0" smtClean="0"/>
              <a:t>end </a:t>
            </a:r>
            <a:r>
              <a:rPr lang="en-GB" dirty="0"/>
              <a:t>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Insert freed blocks so that free list blocks are always in address 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&lt;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curr</a:t>
            </a:r>
            <a:r>
              <a:rPr lang="en-GB" i="1" dirty="0" smtClean="0"/>
              <a:t>) 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Con:</a:t>
            </a:r>
            <a:r>
              <a:rPr lang="en-GB" dirty="0" smtClean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Pro:</a:t>
            </a:r>
            <a:r>
              <a:rPr lang="en-GB" dirty="0" smtClean="0"/>
              <a:t> studies suggest fragmentation is lower than LIFO/FIFO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</a:t>
            </a:r>
            <a:r>
              <a:rPr lang="en-GB" dirty="0" smtClean="0"/>
              <a:t>2)</a:t>
            </a:r>
            <a:endParaRPr lang="en-GB" dirty="0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7476" y="4575175"/>
            <a:ext cx="8151812" cy="2130425"/>
            <a:chOff x="397476" y="4575175"/>
            <a:chExt cx="8151812" cy="2130425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5751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137275"/>
              <a:ext cx="1065213" cy="455613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145088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765675"/>
              <a:ext cx="1065213" cy="455613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49180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4994275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2880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527675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451475"/>
              <a:ext cx="1065213" cy="455613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680075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603875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603875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326063"/>
              <a:ext cx="3213100" cy="354012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656263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2896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49164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476875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5832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  <a:endPara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235575"/>
              <a:ext cx="2662238" cy="436563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</a:t>
            </a:r>
            <a:r>
              <a:rPr lang="en-GB" dirty="0" smtClean="0"/>
              <a:t>3)</a:t>
            </a:r>
            <a:endParaRPr lang="en-GB" dirty="0"/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5329" y="4498975"/>
            <a:ext cx="8151812" cy="2130425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  <a:endPara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Advice: An Implementation Trick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 smtClean="0"/>
              <a:t>Use circular, doubly-linked list</a:t>
            </a:r>
          </a:p>
          <a:p>
            <a:r>
              <a:rPr lang="en-US" dirty="0" smtClean="0"/>
              <a:t>Support multiple approaches with single data structure</a:t>
            </a:r>
          </a:p>
          <a:p>
            <a:r>
              <a:rPr lang="en-US" dirty="0" smtClean="0"/>
              <a:t>First-fit vs. next-fit</a:t>
            </a:r>
          </a:p>
          <a:p>
            <a:pPr lvl="1"/>
            <a:r>
              <a:rPr lang="en-US" dirty="0" smtClean="0"/>
              <a:t>Either keep free pointer fixed or move as search list</a:t>
            </a:r>
          </a:p>
          <a:p>
            <a:r>
              <a:rPr lang="en-US" dirty="0" smtClean="0"/>
              <a:t>LIFO vs. FIFO</a:t>
            </a:r>
          </a:p>
          <a:p>
            <a:pPr lvl="1"/>
            <a:r>
              <a:rPr lang="en-US" dirty="0" smtClean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C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 smtClean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 smtClean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 smtClean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</a:t>
            </a:r>
            <a:r>
              <a:rPr lang="en-GB" dirty="0">
                <a:solidFill>
                  <a:srgbClr val="C00000"/>
                </a:solidFill>
              </a:rPr>
              <a:t>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8390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</a:t>
            </a:r>
            <a:r>
              <a:rPr lang="en-GB" dirty="0" smtClean="0"/>
              <a:t>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Last Lecture: </a:t>
            </a:r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 smtClean="0"/>
              <a:t>C </a:t>
            </a:r>
            <a:r>
              <a:rPr lang="en-US" dirty="0"/>
              <a:t>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</a:t>
            </a:r>
            <a:r>
              <a:rPr lang="en-US" sz="1800" dirty="0">
                <a:latin typeface="Courier New" pitchFamily="49" charset="0"/>
              </a:rPr>
              <a:t>-&gt;  </a:t>
            </a:r>
            <a:r>
              <a:rPr lang="en-US" sz="1800" dirty="0" smtClean="0">
                <a:latin typeface="Courier New" pitchFamily="49" charset="0"/>
              </a:rPr>
              <a:t>. ++ --</a:t>
            </a:r>
            <a:r>
              <a:rPr lang="en-US" sz="1800" dirty="0">
                <a:latin typeface="Courier New" pitchFamily="49" charset="0"/>
              </a:rPr>
              <a:t>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</a:t>
            </a:r>
            <a:r>
              <a:rPr lang="en-US" sz="1800" dirty="0" smtClean="0">
                <a:latin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</a:rPr>
              <a:t>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smtClean="0">
                <a:latin typeface="Courier New" charset="0"/>
              </a:rPr>
              <a:t>*(p[</a:t>
            </a:r>
            <a:r>
              <a:rPr lang="en-US" sz="1800" dirty="0">
                <a:latin typeface="Courier New" charset="0"/>
              </a:rPr>
              <a:t>13</a:t>
            </a:r>
            <a:r>
              <a:rPr lang="en-US" sz="1800" dirty="0" smtClean="0">
                <a:latin typeface="Courier New" charset="0"/>
              </a:rPr>
              <a:t>])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solidFill>
                  <a:srgbClr val="0070C0"/>
                </a:solidFill>
                <a:latin typeface="+mn-lt"/>
              </a:rPr>
              <a:t>p is </a:t>
            </a:r>
            <a:r>
              <a:rPr lang="en-US" sz="1800" b="0" dirty="0" smtClean="0">
                <a:solidFill>
                  <a:srgbClr val="0070C0"/>
                </a:solidFill>
                <a:latin typeface="+mn-lt"/>
              </a:rPr>
              <a:t>an 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array[13] of </a:t>
            </a:r>
            <a:r>
              <a:rPr lang="en-US" sz="1800" b="0" dirty="0" smtClean="0">
                <a:solidFill>
                  <a:srgbClr val="0070C0"/>
                </a:solidFill>
                <a:latin typeface="+mn-lt"/>
              </a:rPr>
              <a:t>pointer to </a:t>
            </a:r>
            <a:r>
              <a:rPr lang="en-US" sz="1800" b="0" dirty="0" err="1" smtClean="0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 pointer to an array[13] of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function returning a pointer to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pointer to a function returning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64146" cy="169495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ru-RU" sz="2000" dirty="0"/>
              <a:t>"</a:t>
            </a:r>
            <a:r>
              <a:rPr lang="en-GB" sz="2000" b="1" dirty="0" smtClean="0">
                <a:latin typeface="Courier New" pitchFamily="49" charset="0"/>
                <a:ea typeface="msgothic" charset="0"/>
                <a:cs typeface="msgothic" charset="0"/>
              </a:rPr>
              <a:t>%d</a:t>
            </a:r>
            <a:r>
              <a:rPr lang="ru-RU" sz="2000" dirty="0"/>
              <a:t>"</a:t>
            </a:r>
            <a:r>
              <a:rPr lang="en-GB" sz="2000" b="1" dirty="0" smtClean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</a:t>
            </a:r>
            <a:r>
              <a:rPr lang="en-GB" dirty="0" smtClean="0"/>
              <a:t>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avoid by using </a:t>
            </a:r>
            <a:r>
              <a:rPr lang="en-GB" dirty="0" err="1" smtClean="0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</a:t>
            </a:r>
            <a:r>
              <a:rPr lang="en-GB" dirty="0" smtClean="0"/>
              <a:t>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you spot the bug?</a:t>
            </a:r>
            <a:endParaRPr lang="en-GB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</a:t>
            </a:r>
            <a:r>
              <a:rPr lang="en-GB" smtClean="0"/>
              <a:t>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smtClean="0">
                <a:latin typeface="Courier New" pitchFamily="49" charset="0"/>
                <a:ea typeface="msgothic" charset="0"/>
                <a:cs typeface="msgothic" charset="0"/>
              </a:rPr>
              <a:t>char </a:t>
            </a:r>
            <a:r>
              <a:rPr lang="en-GB" sz="2000" smtClean="0">
                <a:latin typeface="Courier New" pitchFamily="49" charset="0"/>
                <a:ea typeface="msgothic" charset="0"/>
                <a:cs typeface="msgothic" charset="0"/>
              </a:rPr>
              <a:t>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p 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 *))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}</a:t>
            </a: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char *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p 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(s))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 smtClean="0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);</a:t>
            </a: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00000"/>
                </a:solidFill>
              </a:rPr>
              <a:t>Summary: </a:t>
            </a:r>
            <a:r>
              <a:rPr lang="en-GB" dirty="0" smtClean="0"/>
              <a:t>Implicit Lists</a:t>
            </a:r>
            <a:endParaRPr lang="en-GB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Not </a:t>
            </a:r>
            <a:r>
              <a:rPr lang="en-GB" dirty="0"/>
              <a:t>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However</a:t>
            </a:r>
            <a:r>
              <a:rPr lang="en-GB" dirty="0"/>
              <a:t>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</a:t>
            </a:r>
            <a:r>
              <a:rPr lang="en-GB" sz="2000" dirty="0" smtClean="0">
                <a:latin typeface="Courier New" pitchFamily="49" charset="0"/>
                <a:ea typeface="msgothic" charset="0"/>
                <a:cs typeface="msgothic" charset="0"/>
              </a:rPr>
              <a:t>(p 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Debugger: </a:t>
            </a:r>
            <a:r>
              <a:rPr lang="en-GB" dirty="0" err="1" smtClean="0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</a:t>
            </a:r>
            <a:r>
              <a:rPr lang="en-GB" dirty="0" smtClean="0"/>
              <a:t>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 as a probe to zero in on error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  <a:endParaRPr lang="en-GB" dirty="0" smtClean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Powerful </a:t>
            </a:r>
            <a:r>
              <a:rPr lang="en-GB" dirty="0"/>
              <a:t>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Checks each </a:t>
            </a:r>
            <a:r>
              <a:rPr lang="en-GB" dirty="0"/>
              <a:t>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</a:t>
            </a:r>
            <a:r>
              <a:rPr lang="en-GB" dirty="0" smtClean="0"/>
              <a:t>pointers, overwrites, refs outside of allocated block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 smtClean="0"/>
              <a:t>glibc</a:t>
            </a:r>
            <a:r>
              <a:rPr lang="en-GB" dirty="0" smtClean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  <a:endPara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14392</TotalTime>
  <Words>2963</Words>
  <Application>Microsoft Macintosh PowerPoint</Application>
  <PresentationFormat>On-screen Show (4:3)</PresentationFormat>
  <Paragraphs>605</Paragraphs>
  <Slides>47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template2007</vt:lpstr>
      <vt:lpstr>3_template2007</vt:lpstr>
      <vt:lpstr>1_template2007</vt:lpstr>
      <vt:lpstr>2_template2007</vt:lpstr>
      <vt:lpstr>Dynamic Memory Allocation:  Advanced Concepts  15-213: Introduction to Computer Systems  20th Lecture, Nov. 3, 2016</vt:lpstr>
      <vt:lpstr>Dynamic Memory Allocation </vt:lpstr>
      <vt:lpstr>Last Lecture: Keeping Track of Free Blocks</vt:lpstr>
      <vt:lpstr>Summary: Implicit Lists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691</cp:revision>
  <cp:lastPrinted>2016-11-01T18:34:42Z</cp:lastPrinted>
  <dcterms:created xsi:type="dcterms:W3CDTF">2012-11-01T14:52:42Z</dcterms:created>
  <dcterms:modified xsi:type="dcterms:W3CDTF">2016-11-03T19:23:07Z</dcterms:modified>
</cp:coreProperties>
</file>