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542" r:id="rId2"/>
    <p:sldId id="1454" r:id="rId3"/>
    <p:sldId id="1460" r:id="rId4"/>
    <p:sldId id="1471" r:id="rId5"/>
    <p:sldId id="1462" r:id="rId6"/>
    <p:sldId id="1463" r:id="rId7"/>
    <p:sldId id="1450" r:id="rId8"/>
    <p:sldId id="1437" r:id="rId9"/>
    <p:sldId id="1438" r:id="rId10"/>
    <p:sldId id="1440" r:id="rId11"/>
    <p:sldId id="1439" r:id="rId12"/>
    <p:sldId id="1441" r:id="rId13"/>
    <p:sldId id="1467" r:id="rId14"/>
    <p:sldId id="1444" r:id="rId15"/>
    <p:sldId id="1470" r:id="rId16"/>
    <p:sldId id="1448" r:id="rId17"/>
    <p:sldId id="1400" r:id="rId18"/>
    <p:sldId id="1401" r:id="rId19"/>
    <p:sldId id="1452" r:id="rId20"/>
    <p:sldId id="1453" r:id="rId21"/>
    <p:sldId id="1404" r:id="rId22"/>
    <p:sldId id="1396" r:id="rId23"/>
    <p:sldId id="1405" r:id="rId24"/>
    <p:sldId id="1406" r:id="rId25"/>
    <p:sldId id="1407" r:id="rId26"/>
    <p:sldId id="1449" r:id="rId27"/>
    <p:sldId id="1426" r:id="rId28"/>
    <p:sldId id="1459" r:id="rId29"/>
    <p:sldId id="1434" r:id="rId30"/>
    <p:sldId id="1435" r:id="rId31"/>
    <p:sldId id="1445" r:id="rId32"/>
    <p:sldId id="1446" r:id="rId33"/>
    <p:sldId id="1431" r:id="rId34"/>
    <p:sldId id="1430" r:id="rId35"/>
    <p:sldId id="1428" r:id="rId36"/>
    <p:sldId id="1427" r:id="rId37"/>
    <p:sldId id="1429" r:id="rId38"/>
    <p:sldId id="1472" r:id="rId39"/>
  </p:sldIdLst>
  <p:sldSz cx="9144000" cy="6858000" type="screen4x3"/>
  <p:notesSz cx="7302500" cy="9586913"/>
  <p:custDataLst>
    <p:tags r:id="rId4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6">
          <p15:clr>
            <a:srgbClr val="A4A3A4"/>
          </p15:clr>
        </p15:guide>
        <p15:guide id="2" pos="39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7F7F7F"/>
    <a:srgbClr val="F6D2D2"/>
    <a:srgbClr val="DEDFF5"/>
    <a:srgbClr val="F5F5F5"/>
    <a:srgbClr val="FFFFFF"/>
    <a:srgbClr val="DBF2DA"/>
    <a:srgbClr val="EBEBEB"/>
    <a:srgbClr val="990000"/>
    <a:srgbClr val="F6F5BD"/>
    <a:srgbClr val="D5F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4" autoAdjust="0"/>
    <p:restoredTop sz="94649" autoAdjust="0"/>
  </p:normalViewPr>
  <p:slideViewPr>
    <p:cSldViewPr snapToObjects="1">
      <p:cViewPr varScale="1">
        <p:scale>
          <a:sx n="91" d="100"/>
          <a:sy n="91" d="100"/>
        </p:scale>
        <p:origin x="798" y="48"/>
      </p:cViewPr>
      <p:guideLst>
        <p:guide orient="horz" pos="1296"/>
        <p:guide pos="39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85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133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1264660" y="726233"/>
            <a:ext cx="4774840" cy="35819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924" tIns="47462" rIns="94924" bIns="47462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7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2560" y="4554112"/>
            <a:ext cx="5357380" cy="431640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1288" tIns="45644" rIns="91288" bIns="45644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632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+mj-lt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8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url?sa=i&amp;rct=j&amp;q=&amp;esrc=s&amp;source=images&amp;cd=&amp;cad=rja&amp;uact=8&amp;ved=0ahUKEwinqIG7rtPLAhXEPT4KHZA-AYUQjRwIBw&amp;url=https://en.wikipedia.org/wiki/Boating&amp;psig=AFQjCNEY0iJj5kje-URi9KrYUPw-INP-9A&amp;ust=1458704114480983" TargetMode="External"/><Relationship Id="rId5" Type="http://schemas.openxmlformats.org/officeDocument/2006/relationships/hyperlink" Target="http://www.cs.cmu.edu/~213/oldexams/exam2b-s11-sol.txt" TargetMode="External"/><Relationship Id="rId4" Type="http://schemas.openxmlformats.org/officeDocument/2006/relationships/hyperlink" Target="http://www.cs.cmu.edu/~213/oldexams/exam2b-s11.pdf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Virtual Memory: Systems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15-213: Introduction to Computer Systems	</a:t>
            </a:r>
            <a:br>
              <a:rPr lang="en-US" b="0" dirty="0"/>
            </a:br>
            <a:r>
              <a:rPr lang="en-US" sz="2000" b="0" dirty="0"/>
              <a:t>18</a:t>
            </a:r>
            <a:r>
              <a:rPr lang="en-US" sz="2000" b="0" baseline="30000" dirty="0"/>
              <a:t>th</a:t>
            </a:r>
            <a:r>
              <a:rPr lang="en-US" sz="2000" b="0" dirty="0"/>
              <a:t> Lecture, October 27, 2016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/>
              <a:t>Instructor:</a:t>
            </a:r>
            <a:r>
              <a:rPr lang="en-US"/>
              <a:t> </a:t>
            </a:r>
            <a:endParaRPr lang="en-US" dirty="0"/>
          </a:p>
          <a:p>
            <a:r>
              <a:rPr lang="en-US" dirty="0"/>
              <a:t>Phil Gibbons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9277" y="4763559"/>
            <a:ext cx="8154989" cy="1627189"/>
            <a:chOff x="2211252" y="149729"/>
            <a:chExt cx="8154989" cy="1627189"/>
          </a:xfrm>
        </p:grpSpPr>
        <p:sp>
          <p:nvSpPr>
            <p:cNvPr id="145" name="Rectangle 60"/>
            <p:cNvSpPr>
              <a:spLocks noChangeArrowheads="1"/>
            </p:cNvSpPr>
            <p:nvPr/>
          </p:nvSpPr>
          <p:spPr bwMode="auto">
            <a:xfrm>
              <a:off x="9739177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46" name="Rectangle 61"/>
            <p:cNvSpPr>
              <a:spLocks noChangeArrowheads="1"/>
            </p:cNvSpPr>
            <p:nvPr/>
          </p:nvSpPr>
          <p:spPr bwMode="auto">
            <a:xfrm>
              <a:off x="9108940" y="1449892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47" name="Rectangle 62"/>
            <p:cNvSpPr>
              <a:spLocks noChangeArrowheads="1"/>
            </p:cNvSpPr>
            <p:nvPr/>
          </p:nvSpPr>
          <p:spPr bwMode="auto">
            <a:xfrm>
              <a:off x="8483465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148" name="Rectangle 63"/>
            <p:cNvSpPr>
              <a:spLocks noChangeArrowheads="1"/>
            </p:cNvSpPr>
            <p:nvPr/>
          </p:nvSpPr>
          <p:spPr bwMode="auto">
            <a:xfrm>
              <a:off x="7854815" y="1449892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49" name="Rectangle 64"/>
            <p:cNvSpPr>
              <a:spLocks noChangeArrowheads="1"/>
            </p:cNvSpPr>
            <p:nvPr/>
          </p:nvSpPr>
          <p:spPr bwMode="auto">
            <a:xfrm>
              <a:off x="7229340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34</a:t>
              </a:r>
            </a:p>
          </p:txBody>
        </p:sp>
        <p:sp>
          <p:nvSpPr>
            <p:cNvPr id="150" name="Rectangle 65"/>
            <p:cNvSpPr>
              <a:spLocks noChangeArrowheads="1"/>
            </p:cNvSpPr>
            <p:nvPr/>
          </p:nvSpPr>
          <p:spPr bwMode="auto">
            <a:xfrm>
              <a:off x="6602277" y="1449892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0A</a:t>
              </a:r>
            </a:p>
          </p:txBody>
        </p:sp>
        <p:sp>
          <p:nvSpPr>
            <p:cNvPr id="151" name="Rectangle 66"/>
            <p:cNvSpPr>
              <a:spLocks noChangeArrowheads="1"/>
            </p:cNvSpPr>
            <p:nvPr/>
          </p:nvSpPr>
          <p:spPr bwMode="auto">
            <a:xfrm>
              <a:off x="5973627" y="1449892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52" name="Rectangle 67"/>
            <p:cNvSpPr>
              <a:spLocks noChangeArrowheads="1"/>
            </p:cNvSpPr>
            <p:nvPr/>
          </p:nvSpPr>
          <p:spPr bwMode="auto">
            <a:xfrm>
              <a:off x="5346565" y="1449892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153" name="Rectangle 68"/>
            <p:cNvSpPr>
              <a:spLocks noChangeArrowheads="1"/>
            </p:cNvSpPr>
            <p:nvPr/>
          </p:nvSpPr>
          <p:spPr bwMode="auto">
            <a:xfrm>
              <a:off x="4721090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154" name="Rectangle 69"/>
            <p:cNvSpPr>
              <a:spLocks noChangeArrowheads="1"/>
            </p:cNvSpPr>
            <p:nvPr/>
          </p:nvSpPr>
          <p:spPr bwMode="auto">
            <a:xfrm>
              <a:off x="4092440" y="1449892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55" name="Rectangle 70"/>
            <p:cNvSpPr>
              <a:spLocks noChangeArrowheads="1"/>
            </p:cNvSpPr>
            <p:nvPr/>
          </p:nvSpPr>
          <p:spPr bwMode="auto">
            <a:xfrm>
              <a:off x="3466965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56" name="Rectangle 71"/>
            <p:cNvSpPr>
              <a:spLocks noChangeArrowheads="1"/>
            </p:cNvSpPr>
            <p:nvPr/>
          </p:nvSpPr>
          <p:spPr bwMode="auto">
            <a:xfrm>
              <a:off x="2836727" y="1449892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07</a:t>
              </a:r>
            </a:p>
          </p:txBody>
        </p:sp>
        <p:sp>
          <p:nvSpPr>
            <p:cNvPr id="157" name="Rectangle 72"/>
            <p:cNvSpPr>
              <a:spLocks noChangeArrowheads="1"/>
            </p:cNvSpPr>
            <p:nvPr/>
          </p:nvSpPr>
          <p:spPr bwMode="auto">
            <a:xfrm>
              <a:off x="2211252" y="1449892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158" name="Rectangle 73"/>
            <p:cNvSpPr>
              <a:spLocks noChangeArrowheads="1"/>
            </p:cNvSpPr>
            <p:nvPr/>
          </p:nvSpPr>
          <p:spPr bwMode="auto">
            <a:xfrm>
              <a:off x="9739177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59" name="Rectangle 74"/>
            <p:cNvSpPr>
              <a:spLocks noChangeArrowheads="1"/>
            </p:cNvSpPr>
            <p:nvPr/>
          </p:nvSpPr>
          <p:spPr bwMode="auto">
            <a:xfrm>
              <a:off x="9108940" y="1124454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60" name="Rectangle 75"/>
            <p:cNvSpPr>
              <a:spLocks noChangeArrowheads="1"/>
            </p:cNvSpPr>
            <p:nvPr/>
          </p:nvSpPr>
          <p:spPr bwMode="auto">
            <a:xfrm>
              <a:off x="8483465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161" name="Rectangle 76"/>
            <p:cNvSpPr>
              <a:spLocks noChangeArrowheads="1"/>
            </p:cNvSpPr>
            <p:nvPr/>
          </p:nvSpPr>
          <p:spPr bwMode="auto">
            <a:xfrm>
              <a:off x="7854815" y="1124454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62" name="Rectangle 77"/>
            <p:cNvSpPr>
              <a:spLocks noChangeArrowheads="1"/>
            </p:cNvSpPr>
            <p:nvPr/>
          </p:nvSpPr>
          <p:spPr bwMode="auto">
            <a:xfrm>
              <a:off x="7229340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63" name="Rectangle 78"/>
            <p:cNvSpPr>
              <a:spLocks noChangeArrowheads="1"/>
            </p:cNvSpPr>
            <p:nvPr/>
          </p:nvSpPr>
          <p:spPr bwMode="auto">
            <a:xfrm>
              <a:off x="6602277" y="1124454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06</a:t>
              </a:r>
            </a:p>
          </p:txBody>
        </p:sp>
        <p:sp>
          <p:nvSpPr>
            <p:cNvPr id="164" name="Rectangle 79"/>
            <p:cNvSpPr>
              <a:spLocks noChangeArrowheads="1"/>
            </p:cNvSpPr>
            <p:nvPr/>
          </p:nvSpPr>
          <p:spPr bwMode="auto">
            <a:xfrm>
              <a:off x="5973627" y="1124454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65" name="Rectangle 80"/>
            <p:cNvSpPr>
              <a:spLocks noChangeArrowheads="1"/>
            </p:cNvSpPr>
            <p:nvPr/>
          </p:nvSpPr>
          <p:spPr bwMode="auto">
            <a:xfrm>
              <a:off x="5346565" y="1124454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66" name="Rectangle 81"/>
            <p:cNvSpPr>
              <a:spLocks noChangeArrowheads="1"/>
            </p:cNvSpPr>
            <p:nvPr/>
          </p:nvSpPr>
          <p:spPr bwMode="auto">
            <a:xfrm>
              <a:off x="4721090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08</a:t>
              </a:r>
            </a:p>
          </p:txBody>
        </p:sp>
        <p:sp>
          <p:nvSpPr>
            <p:cNvPr id="167" name="Rectangle 82"/>
            <p:cNvSpPr>
              <a:spLocks noChangeArrowheads="1"/>
            </p:cNvSpPr>
            <p:nvPr/>
          </p:nvSpPr>
          <p:spPr bwMode="auto">
            <a:xfrm>
              <a:off x="4092440" y="1124454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68" name="Rectangle 83"/>
            <p:cNvSpPr>
              <a:spLocks noChangeArrowheads="1"/>
            </p:cNvSpPr>
            <p:nvPr/>
          </p:nvSpPr>
          <p:spPr bwMode="auto">
            <a:xfrm>
              <a:off x="3466965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69" name="Rectangle 84"/>
            <p:cNvSpPr>
              <a:spLocks noChangeArrowheads="1"/>
            </p:cNvSpPr>
            <p:nvPr/>
          </p:nvSpPr>
          <p:spPr bwMode="auto">
            <a:xfrm>
              <a:off x="2836727" y="1124454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170" name="Rectangle 85"/>
            <p:cNvSpPr>
              <a:spLocks noChangeArrowheads="1"/>
            </p:cNvSpPr>
            <p:nvPr/>
          </p:nvSpPr>
          <p:spPr bwMode="auto">
            <a:xfrm>
              <a:off x="2211252" y="1124454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171" name="Rectangle 86"/>
            <p:cNvSpPr>
              <a:spLocks noChangeArrowheads="1"/>
            </p:cNvSpPr>
            <p:nvPr/>
          </p:nvSpPr>
          <p:spPr bwMode="auto">
            <a:xfrm>
              <a:off x="9739177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72" name="Rectangle 87"/>
            <p:cNvSpPr>
              <a:spLocks noChangeArrowheads="1"/>
            </p:cNvSpPr>
            <p:nvPr/>
          </p:nvSpPr>
          <p:spPr bwMode="auto">
            <a:xfrm>
              <a:off x="9108940" y="800604"/>
              <a:ext cx="630238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73" name="Rectangle 88"/>
            <p:cNvSpPr>
              <a:spLocks noChangeArrowheads="1"/>
            </p:cNvSpPr>
            <p:nvPr/>
          </p:nvSpPr>
          <p:spPr bwMode="auto">
            <a:xfrm>
              <a:off x="8483465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0A</a:t>
              </a:r>
            </a:p>
          </p:txBody>
        </p:sp>
        <p:sp>
          <p:nvSpPr>
            <p:cNvPr id="174" name="Rectangle 89"/>
            <p:cNvSpPr>
              <a:spLocks noChangeArrowheads="1"/>
            </p:cNvSpPr>
            <p:nvPr/>
          </p:nvSpPr>
          <p:spPr bwMode="auto">
            <a:xfrm>
              <a:off x="7854815" y="800604"/>
              <a:ext cx="628650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75" name="Rectangle 90"/>
            <p:cNvSpPr>
              <a:spLocks noChangeArrowheads="1"/>
            </p:cNvSpPr>
            <p:nvPr/>
          </p:nvSpPr>
          <p:spPr bwMode="auto">
            <a:xfrm>
              <a:off x="7229340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76" name="Rectangle 91"/>
            <p:cNvSpPr>
              <a:spLocks noChangeArrowheads="1"/>
            </p:cNvSpPr>
            <p:nvPr/>
          </p:nvSpPr>
          <p:spPr bwMode="auto">
            <a:xfrm>
              <a:off x="6602277" y="800604"/>
              <a:ext cx="627063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177" name="Rectangle 92"/>
            <p:cNvSpPr>
              <a:spLocks noChangeArrowheads="1"/>
            </p:cNvSpPr>
            <p:nvPr/>
          </p:nvSpPr>
          <p:spPr bwMode="auto">
            <a:xfrm>
              <a:off x="5973627" y="800604"/>
              <a:ext cx="628650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78" name="Rectangle 93"/>
            <p:cNvSpPr>
              <a:spLocks noChangeArrowheads="1"/>
            </p:cNvSpPr>
            <p:nvPr/>
          </p:nvSpPr>
          <p:spPr bwMode="auto">
            <a:xfrm>
              <a:off x="5346565" y="800604"/>
              <a:ext cx="627063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79" name="Rectangle 94"/>
            <p:cNvSpPr>
              <a:spLocks noChangeArrowheads="1"/>
            </p:cNvSpPr>
            <p:nvPr/>
          </p:nvSpPr>
          <p:spPr bwMode="auto">
            <a:xfrm>
              <a:off x="4721090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180" name="Rectangle 95"/>
            <p:cNvSpPr>
              <a:spLocks noChangeArrowheads="1"/>
            </p:cNvSpPr>
            <p:nvPr/>
          </p:nvSpPr>
          <p:spPr bwMode="auto">
            <a:xfrm>
              <a:off x="4092440" y="800604"/>
              <a:ext cx="628650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1" name="Rectangle 96"/>
            <p:cNvSpPr>
              <a:spLocks noChangeArrowheads="1"/>
            </p:cNvSpPr>
            <p:nvPr/>
          </p:nvSpPr>
          <p:spPr bwMode="auto">
            <a:xfrm>
              <a:off x="3466965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182" name="Rectangle 97"/>
            <p:cNvSpPr>
              <a:spLocks noChangeArrowheads="1"/>
            </p:cNvSpPr>
            <p:nvPr/>
          </p:nvSpPr>
          <p:spPr bwMode="auto">
            <a:xfrm>
              <a:off x="2836727" y="800604"/>
              <a:ext cx="630238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183" name="Rectangle 98"/>
            <p:cNvSpPr>
              <a:spLocks noChangeArrowheads="1"/>
            </p:cNvSpPr>
            <p:nvPr/>
          </p:nvSpPr>
          <p:spPr bwMode="auto">
            <a:xfrm>
              <a:off x="2211252" y="800604"/>
              <a:ext cx="625475" cy="32385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84" name="Rectangle 99"/>
            <p:cNvSpPr>
              <a:spLocks noChangeArrowheads="1"/>
            </p:cNvSpPr>
            <p:nvPr/>
          </p:nvSpPr>
          <p:spPr bwMode="auto">
            <a:xfrm>
              <a:off x="9739177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5" name="Rectangle 100"/>
            <p:cNvSpPr>
              <a:spLocks noChangeArrowheads="1"/>
            </p:cNvSpPr>
            <p:nvPr/>
          </p:nvSpPr>
          <p:spPr bwMode="auto">
            <a:xfrm>
              <a:off x="9108940" y="475167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186" name="Rectangle 101"/>
            <p:cNvSpPr>
              <a:spLocks noChangeArrowheads="1"/>
            </p:cNvSpPr>
            <p:nvPr/>
          </p:nvSpPr>
          <p:spPr bwMode="auto">
            <a:xfrm>
              <a:off x="8483465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07</a:t>
              </a:r>
            </a:p>
          </p:txBody>
        </p:sp>
        <p:sp>
          <p:nvSpPr>
            <p:cNvPr id="187" name="Rectangle 102"/>
            <p:cNvSpPr>
              <a:spLocks noChangeArrowheads="1"/>
            </p:cNvSpPr>
            <p:nvPr/>
          </p:nvSpPr>
          <p:spPr bwMode="auto">
            <a:xfrm>
              <a:off x="7854815" y="475167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8" name="Rectangle 103"/>
            <p:cNvSpPr>
              <a:spLocks noChangeArrowheads="1"/>
            </p:cNvSpPr>
            <p:nvPr/>
          </p:nvSpPr>
          <p:spPr bwMode="auto">
            <a:xfrm>
              <a:off x="7229340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89" name="Rectangle 104"/>
            <p:cNvSpPr>
              <a:spLocks noChangeArrowheads="1"/>
            </p:cNvSpPr>
            <p:nvPr/>
          </p:nvSpPr>
          <p:spPr bwMode="auto">
            <a:xfrm>
              <a:off x="6602277" y="475167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190" name="Rectangle 105"/>
            <p:cNvSpPr>
              <a:spLocks noChangeArrowheads="1"/>
            </p:cNvSpPr>
            <p:nvPr/>
          </p:nvSpPr>
          <p:spPr bwMode="auto">
            <a:xfrm>
              <a:off x="5973627" y="475167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91" name="Rectangle 106"/>
            <p:cNvSpPr>
              <a:spLocks noChangeArrowheads="1"/>
            </p:cNvSpPr>
            <p:nvPr/>
          </p:nvSpPr>
          <p:spPr bwMode="auto">
            <a:xfrm>
              <a:off x="5346565" y="475167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192" name="Rectangle 107"/>
            <p:cNvSpPr>
              <a:spLocks noChangeArrowheads="1"/>
            </p:cNvSpPr>
            <p:nvPr/>
          </p:nvSpPr>
          <p:spPr bwMode="auto">
            <a:xfrm>
              <a:off x="4721090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09</a:t>
              </a:r>
            </a:p>
          </p:txBody>
        </p:sp>
        <p:sp>
          <p:nvSpPr>
            <p:cNvPr id="193" name="Rectangle 108"/>
            <p:cNvSpPr>
              <a:spLocks noChangeArrowheads="1"/>
            </p:cNvSpPr>
            <p:nvPr/>
          </p:nvSpPr>
          <p:spPr bwMode="auto">
            <a:xfrm>
              <a:off x="4092440" y="475167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94" name="Rectangle 109"/>
            <p:cNvSpPr>
              <a:spLocks noChangeArrowheads="1"/>
            </p:cNvSpPr>
            <p:nvPr/>
          </p:nvSpPr>
          <p:spPr bwMode="auto">
            <a:xfrm>
              <a:off x="3466965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95" name="Rectangle 110"/>
            <p:cNvSpPr>
              <a:spLocks noChangeArrowheads="1"/>
            </p:cNvSpPr>
            <p:nvPr/>
          </p:nvSpPr>
          <p:spPr bwMode="auto">
            <a:xfrm>
              <a:off x="2836727" y="475167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196" name="Rectangle 111"/>
            <p:cNvSpPr>
              <a:spLocks noChangeArrowheads="1"/>
            </p:cNvSpPr>
            <p:nvPr/>
          </p:nvSpPr>
          <p:spPr bwMode="auto">
            <a:xfrm>
              <a:off x="2211252" y="475167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197" name="Rectangle 112"/>
            <p:cNvSpPr>
              <a:spLocks noChangeArrowheads="1"/>
            </p:cNvSpPr>
            <p:nvPr/>
          </p:nvSpPr>
          <p:spPr bwMode="auto">
            <a:xfrm>
              <a:off x="9739177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198" name="Rectangle 113"/>
            <p:cNvSpPr>
              <a:spLocks noChangeArrowheads="1"/>
            </p:cNvSpPr>
            <p:nvPr/>
          </p:nvSpPr>
          <p:spPr bwMode="auto">
            <a:xfrm>
              <a:off x="9108940" y="149729"/>
              <a:ext cx="630238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199" name="Rectangle 114"/>
            <p:cNvSpPr>
              <a:spLocks noChangeArrowheads="1"/>
            </p:cNvSpPr>
            <p:nvPr/>
          </p:nvSpPr>
          <p:spPr bwMode="auto">
            <a:xfrm>
              <a:off x="8483465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200" name="Rectangle 115"/>
            <p:cNvSpPr>
              <a:spLocks noChangeArrowheads="1"/>
            </p:cNvSpPr>
            <p:nvPr/>
          </p:nvSpPr>
          <p:spPr bwMode="auto">
            <a:xfrm>
              <a:off x="7854815" y="14972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201" name="Rectangle 116"/>
            <p:cNvSpPr>
              <a:spLocks noChangeArrowheads="1"/>
            </p:cNvSpPr>
            <p:nvPr/>
          </p:nvSpPr>
          <p:spPr bwMode="auto">
            <a:xfrm>
              <a:off x="7229340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202" name="Rectangle 117"/>
            <p:cNvSpPr>
              <a:spLocks noChangeArrowheads="1"/>
            </p:cNvSpPr>
            <p:nvPr/>
          </p:nvSpPr>
          <p:spPr bwMode="auto">
            <a:xfrm>
              <a:off x="6602277" y="149729"/>
              <a:ext cx="627063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203" name="Rectangle 118"/>
            <p:cNvSpPr>
              <a:spLocks noChangeArrowheads="1"/>
            </p:cNvSpPr>
            <p:nvPr/>
          </p:nvSpPr>
          <p:spPr bwMode="auto">
            <a:xfrm>
              <a:off x="5973627" y="14972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204" name="Rectangle 119"/>
            <p:cNvSpPr>
              <a:spLocks noChangeArrowheads="1"/>
            </p:cNvSpPr>
            <p:nvPr/>
          </p:nvSpPr>
          <p:spPr bwMode="auto">
            <a:xfrm>
              <a:off x="5346565" y="149729"/>
              <a:ext cx="627063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205" name="Rectangle 120"/>
            <p:cNvSpPr>
              <a:spLocks noChangeArrowheads="1"/>
            </p:cNvSpPr>
            <p:nvPr/>
          </p:nvSpPr>
          <p:spPr bwMode="auto">
            <a:xfrm>
              <a:off x="4721090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206" name="Rectangle 121"/>
            <p:cNvSpPr>
              <a:spLocks noChangeArrowheads="1"/>
            </p:cNvSpPr>
            <p:nvPr/>
          </p:nvSpPr>
          <p:spPr bwMode="auto">
            <a:xfrm>
              <a:off x="4092440" y="14972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207" name="Rectangle 122"/>
            <p:cNvSpPr>
              <a:spLocks noChangeArrowheads="1"/>
            </p:cNvSpPr>
            <p:nvPr/>
          </p:nvSpPr>
          <p:spPr bwMode="auto">
            <a:xfrm>
              <a:off x="3466965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208" name="Rectangle 123"/>
            <p:cNvSpPr>
              <a:spLocks noChangeArrowheads="1"/>
            </p:cNvSpPr>
            <p:nvPr/>
          </p:nvSpPr>
          <p:spPr bwMode="auto">
            <a:xfrm>
              <a:off x="2836727" y="149729"/>
              <a:ext cx="630238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209" name="Rectangle 124"/>
            <p:cNvSpPr>
              <a:spLocks noChangeArrowheads="1"/>
            </p:cNvSpPr>
            <p:nvPr/>
          </p:nvSpPr>
          <p:spPr bwMode="auto">
            <a:xfrm>
              <a:off x="2211252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Set</a:t>
              </a:r>
            </a:p>
          </p:txBody>
        </p:sp>
        <p:sp>
          <p:nvSpPr>
            <p:cNvPr id="210" name="Line 125"/>
            <p:cNvSpPr>
              <a:spLocks noChangeShapeType="1"/>
            </p:cNvSpPr>
            <p:nvPr/>
          </p:nvSpPr>
          <p:spPr bwMode="auto">
            <a:xfrm>
              <a:off x="2211252" y="475167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211" name="Line 126"/>
            <p:cNvSpPr>
              <a:spLocks noChangeShapeType="1"/>
            </p:cNvSpPr>
            <p:nvPr/>
          </p:nvSpPr>
          <p:spPr bwMode="auto">
            <a:xfrm>
              <a:off x="2211252" y="800604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2" name="Line 127"/>
            <p:cNvSpPr>
              <a:spLocks noChangeShapeType="1"/>
            </p:cNvSpPr>
            <p:nvPr/>
          </p:nvSpPr>
          <p:spPr bwMode="auto">
            <a:xfrm>
              <a:off x="2211252" y="1124454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3" name="Line 128"/>
            <p:cNvSpPr>
              <a:spLocks noChangeShapeType="1"/>
            </p:cNvSpPr>
            <p:nvPr/>
          </p:nvSpPr>
          <p:spPr bwMode="auto">
            <a:xfrm>
              <a:off x="2211252" y="1449892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4" name="Line 129"/>
            <p:cNvSpPr>
              <a:spLocks noChangeShapeType="1"/>
            </p:cNvSpPr>
            <p:nvPr/>
          </p:nvSpPr>
          <p:spPr bwMode="auto">
            <a:xfrm>
              <a:off x="3466965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" name="Line 130"/>
            <p:cNvSpPr>
              <a:spLocks noChangeShapeType="1"/>
            </p:cNvSpPr>
            <p:nvPr/>
          </p:nvSpPr>
          <p:spPr bwMode="auto">
            <a:xfrm>
              <a:off x="4092440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6" name="Line 131"/>
            <p:cNvSpPr>
              <a:spLocks noChangeShapeType="1"/>
            </p:cNvSpPr>
            <p:nvPr/>
          </p:nvSpPr>
          <p:spPr bwMode="auto">
            <a:xfrm>
              <a:off x="5346565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7" name="Line 132"/>
            <p:cNvSpPr>
              <a:spLocks noChangeShapeType="1"/>
            </p:cNvSpPr>
            <p:nvPr/>
          </p:nvSpPr>
          <p:spPr bwMode="auto">
            <a:xfrm>
              <a:off x="5973627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8" name="Line 133"/>
            <p:cNvSpPr>
              <a:spLocks noChangeShapeType="1"/>
            </p:cNvSpPr>
            <p:nvPr/>
          </p:nvSpPr>
          <p:spPr bwMode="auto">
            <a:xfrm>
              <a:off x="7229340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9" name="Line 134"/>
            <p:cNvSpPr>
              <a:spLocks noChangeShapeType="1"/>
            </p:cNvSpPr>
            <p:nvPr/>
          </p:nvSpPr>
          <p:spPr bwMode="auto">
            <a:xfrm>
              <a:off x="7854815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0" name="Line 135"/>
            <p:cNvSpPr>
              <a:spLocks noChangeShapeType="1"/>
            </p:cNvSpPr>
            <p:nvPr/>
          </p:nvSpPr>
          <p:spPr bwMode="auto">
            <a:xfrm>
              <a:off x="9108940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1" name="Line 136"/>
            <p:cNvSpPr>
              <a:spLocks noChangeShapeType="1"/>
            </p:cNvSpPr>
            <p:nvPr/>
          </p:nvSpPr>
          <p:spPr bwMode="auto">
            <a:xfrm>
              <a:off x="9739177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2" name="Line 137"/>
            <p:cNvSpPr>
              <a:spLocks noChangeShapeType="1"/>
            </p:cNvSpPr>
            <p:nvPr/>
          </p:nvSpPr>
          <p:spPr bwMode="auto">
            <a:xfrm>
              <a:off x="2836727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3" name="Line 138"/>
            <p:cNvSpPr>
              <a:spLocks noChangeShapeType="1"/>
            </p:cNvSpPr>
            <p:nvPr/>
          </p:nvSpPr>
          <p:spPr bwMode="auto">
            <a:xfrm>
              <a:off x="4721090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4" name="Line 139"/>
            <p:cNvSpPr>
              <a:spLocks noChangeShapeType="1"/>
            </p:cNvSpPr>
            <p:nvPr/>
          </p:nvSpPr>
          <p:spPr bwMode="auto">
            <a:xfrm>
              <a:off x="2211252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5" name="Line 140"/>
            <p:cNvSpPr>
              <a:spLocks noChangeShapeType="1"/>
            </p:cNvSpPr>
            <p:nvPr/>
          </p:nvSpPr>
          <p:spPr bwMode="auto">
            <a:xfrm>
              <a:off x="6602277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6" name="Line 141"/>
            <p:cNvSpPr>
              <a:spLocks noChangeShapeType="1"/>
            </p:cNvSpPr>
            <p:nvPr/>
          </p:nvSpPr>
          <p:spPr bwMode="auto">
            <a:xfrm>
              <a:off x="8483465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7" name="Line 142"/>
            <p:cNvSpPr>
              <a:spLocks noChangeShapeType="1"/>
            </p:cNvSpPr>
            <p:nvPr/>
          </p:nvSpPr>
          <p:spPr bwMode="auto">
            <a:xfrm>
              <a:off x="2211252" y="149729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228" name="Line 143"/>
            <p:cNvSpPr>
              <a:spLocks noChangeShapeType="1"/>
            </p:cNvSpPr>
            <p:nvPr/>
          </p:nvSpPr>
          <p:spPr bwMode="auto">
            <a:xfrm>
              <a:off x="10364653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" name="Line 144"/>
            <p:cNvSpPr>
              <a:spLocks noChangeShapeType="1"/>
            </p:cNvSpPr>
            <p:nvPr/>
          </p:nvSpPr>
          <p:spPr bwMode="auto">
            <a:xfrm>
              <a:off x="2211252" y="1775330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669448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Simple Memory System TLB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179512"/>
            <a:ext cx="8307387" cy="877888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entries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4-way associative</a:t>
            </a:r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2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1125538" y="2714625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1125538" y="24098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1612900" y="2714625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1612900" y="24098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2100263" y="2714625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2100263" y="24098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2587625" y="2714625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2587625" y="24098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3074988" y="2714625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3074988" y="24098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3562350" y="2714625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3562350" y="24098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4049713" y="2714625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4049713" y="24098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4537075" y="2714625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4537075" y="24098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5024438" y="27146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5024438" y="24098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5511800" y="27146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5511800" y="24098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5999163" y="27146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5999163" y="24098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6486525" y="27146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6486525" y="24098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6973888" y="27146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6973888" y="24098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7461250" y="27146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7461250" y="24098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5024437" y="3171296"/>
            <a:ext cx="2924175" cy="333375"/>
            <a:chOff x="3061" y="2140"/>
            <a:chExt cx="1842" cy="210"/>
          </a:xfrm>
        </p:grpSpPr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3061" y="2231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3768" y="2140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1117071" y="3171825"/>
            <a:ext cx="3916362" cy="333375"/>
            <a:chOff x="605" y="2135"/>
            <a:chExt cx="2467" cy="210"/>
          </a:xfrm>
        </p:grpSpPr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605" y="2226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Text Box 52"/>
            <p:cNvSpPr txBox="1">
              <a:spLocks noChangeArrowheads="1"/>
            </p:cNvSpPr>
            <p:nvPr/>
          </p:nvSpPr>
          <p:spPr bwMode="auto">
            <a:xfrm>
              <a:off x="1553" y="2135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4046538" y="2148416"/>
            <a:ext cx="992187" cy="306388"/>
            <a:chOff x="2445" y="1501"/>
            <a:chExt cx="625" cy="193"/>
          </a:xfrm>
        </p:grpSpPr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2445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5" name="Text Box 55"/>
            <p:cNvSpPr txBox="1">
              <a:spLocks noChangeArrowheads="1"/>
            </p:cNvSpPr>
            <p:nvPr/>
          </p:nvSpPr>
          <p:spPr bwMode="auto">
            <a:xfrm>
              <a:off x="2586" y="1501"/>
              <a:ext cx="340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TLBI</a:t>
              </a:r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1125538" y="2144712"/>
            <a:ext cx="2925762" cy="306388"/>
            <a:chOff x="605" y="1488"/>
            <a:chExt cx="1843" cy="193"/>
          </a:xfrm>
        </p:grpSpPr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605" y="1566"/>
              <a:ext cx="184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1387" y="1488"/>
              <a:ext cx="367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TLBT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129453" y="2714625"/>
            <a:ext cx="3898900" cy="304800"/>
            <a:chOff x="1277938" y="2932113"/>
            <a:chExt cx="3898900" cy="304800"/>
          </a:xfrm>
        </p:grpSpPr>
        <p:sp>
          <p:nvSpPr>
            <p:cNvPr id="129" name="Rectangle 6"/>
            <p:cNvSpPr>
              <a:spLocks noChangeArrowheads="1"/>
            </p:cNvSpPr>
            <p:nvPr/>
          </p:nvSpPr>
          <p:spPr bwMode="auto">
            <a:xfrm>
              <a:off x="1277938" y="2932113"/>
              <a:ext cx="487363" cy="3048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vl="0" algn="ctr"/>
              <a:r>
                <a:rPr lang="en-US" sz="2000" dirty="0">
                  <a:solidFill>
                    <a:srgbClr val="0070C0"/>
                  </a:solidFill>
                  <a:latin typeface="Calibri"/>
                </a:rPr>
                <a:t>0</a:t>
              </a:r>
            </a:p>
          </p:txBody>
        </p:sp>
        <p:sp>
          <p:nvSpPr>
            <p:cNvPr id="130" name="Rectangle 9"/>
            <p:cNvSpPr>
              <a:spLocks noChangeArrowheads="1"/>
            </p:cNvSpPr>
            <p:nvPr/>
          </p:nvSpPr>
          <p:spPr bwMode="auto">
            <a:xfrm>
              <a:off x="1765300" y="2932113"/>
              <a:ext cx="487363" cy="3048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vl="0" algn="ctr"/>
              <a:r>
                <a:rPr lang="en-US" sz="2000" dirty="0">
                  <a:solidFill>
                    <a:srgbClr val="0070C0"/>
                  </a:solidFill>
                  <a:latin typeface="Calibri"/>
                </a:rPr>
                <a:t>0</a:t>
              </a:r>
            </a:p>
          </p:txBody>
        </p:sp>
        <p:sp>
          <p:nvSpPr>
            <p:cNvPr id="131" name="Rectangle 12"/>
            <p:cNvSpPr>
              <a:spLocks noChangeArrowheads="1"/>
            </p:cNvSpPr>
            <p:nvPr/>
          </p:nvSpPr>
          <p:spPr bwMode="auto">
            <a:xfrm>
              <a:off x="2252663" y="2932113"/>
              <a:ext cx="487363" cy="3048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vl="0" algn="ctr"/>
              <a:r>
                <a:rPr lang="en-US" sz="2000" dirty="0">
                  <a:solidFill>
                    <a:srgbClr val="0070C0"/>
                  </a:solidFill>
                  <a:latin typeface="Calibri"/>
                </a:rPr>
                <a:t>0</a:t>
              </a:r>
            </a:p>
          </p:txBody>
        </p:sp>
        <p:sp>
          <p:nvSpPr>
            <p:cNvPr id="132" name="Rectangle 15"/>
            <p:cNvSpPr>
              <a:spLocks noChangeArrowheads="1"/>
            </p:cNvSpPr>
            <p:nvPr/>
          </p:nvSpPr>
          <p:spPr bwMode="auto">
            <a:xfrm>
              <a:off x="2740025" y="2932113"/>
              <a:ext cx="487363" cy="3048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vl="0" algn="ctr"/>
              <a:r>
                <a:rPr lang="en-US" sz="2000" dirty="0">
                  <a:solidFill>
                    <a:srgbClr val="0070C0"/>
                  </a:solidFill>
                  <a:latin typeface="Calibri"/>
                </a:rPr>
                <a:t>0</a:t>
              </a:r>
            </a:p>
          </p:txBody>
        </p:sp>
        <p:sp>
          <p:nvSpPr>
            <p:cNvPr id="133" name="Rectangle 18"/>
            <p:cNvSpPr>
              <a:spLocks noChangeArrowheads="1"/>
            </p:cNvSpPr>
            <p:nvPr/>
          </p:nvSpPr>
          <p:spPr bwMode="auto">
            <a:xfrm>
              <a:off x="3227388" y="2932113"/>
              <a:ext cx="487363" cy="3048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vl="0" algn="ctr"/>
              <a:r>
                <a:rPr lang="en-US" sz="2000" dirty="0">
                  <a:solidFill>
                    <a:srgbClr val="0070C0"/>
                  </a:solidFill>
                  <a:latin typeface="Calibri"/>
                </a:rPr>
                <a:t>1</a:t>
              </a:r>
            </a:p>
          </p:txBody>
        </p:sp>
        <p:sp>
          <p:nvSpPr>
            <p:cNvPr id="134" name="Rectangle 21"/>
            <p:cNvSpPr>
              <a:spLocks noChangeArrowheads="1"/>
            </p:cNvSpPr>
            <p:nvPr/>
          </p:nvSpPr>
          <p:spPr bwMode="auto">
            <a:xfrm>
              <a:off x="3714750" y="2932113"/>
              <a:ext cx="487363" cy="3048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vl="0" algn="ctr"/>
              <a:r>
                <a:rPr lang="en-US" sz="2000" dirty="0">
                  <a:solidFill>
                    <a:srgbClr val="0070C0"/>
                  </a:solidFill>
                  <a:latin typeface="Calibri"/>
                </a:rPr>
                <a:t>1</a:t>
              </a:r>
            </a:p>
          </p:txBody>
        </p:sp>
        <p:sp>
          <p:nvSpPr>
            <p:cNvPr id="135" name="Rectangle 24"/>
            <p:cNvSpPr>
              <a:spLocks noChangeArrowheads="1"/>
            </p:cNvSpPr>
            <p:nvPr/>
          </p:nvSpPr>
          <p:spPr bwMode="auto">
            <a:xfrm>
              <a:off x="4202113" y="2932113"/>
              <a:ext cx="4873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vl="0" algn="ctr"/>
              <a:r>
                <a:rPr lang="en-US" sz="2000" dirty="0">
                  <a:solidFill>
                    <a:srgbClr val="00B050"/>
                  </a:solidFill>
                  <a:latin typeface="Calibri"/>
                </a:rPr>
                <a:t>0</a:t>
              </a:r>
            </a:p>
          </p:txBody>
        </p:sp>
        <p:sp>
          <p:nvSpPr>
            <p:cNvPr id="136" name="Rectangle 27"/>
            <p:cNvSpPr>
              <a:spLocks noChangeArrowheads="1"/>
            </p:cNvSpPr>
            <p:nvPr/>
          </p:nvSpPr>
          <p:spPr bwMode="auto">
            <a:xfrm>
              <a:off x="4689475" y="2932113"/>
              <a:ext cx="4873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dirty="0">
                  <a:solidFill>
                    <a:srgbClr val="00B050"/>
                  </a:solidFill>
                  <a:latin typeface="+mj-lt"/>
                </a:rPr>
                <a:t>1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70865" y="4761971"/>
            <a:ext cx="8154989" cy="1627189"/>
            <a:chOff x="512550" y="4728659"/>
            <a:chExt cx="8154989" cy="1627189"/>
          </a:xfrm>
        </p:grpSpPr>
        <p:sp>
          <p:nvSpPr>
            <p:cNvPr id="35900" name="Rectangle 60"/>
            <p:cNvSpPr>
              <a:spLocks noChangeArrowheads="1"/>
            </p:cNvSpPr>
            <p:nvPr/>
          </p:nvSpPr>
          <p:spPr bwMode="auto">
            <a:xfrm>
              <a:off x="8040475" y="6028822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01" name="Rectangle 61"/>
            <p:cNvSpPr>
              <a:spLocks noChangeArrowheads="1"/>
            </p:cNvSpPr>
            <p:nvPr/>
          </p:nvSpPr>
          <p:spPr bwMode="auto">
            <a:xfrm>
              <a:off x="7410238" y="6028822"/>
              <a:ext cx="630238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02" name="Rectangle 62"/>
            <p:cNvSpPr>
              <a:spLocks noChangeArrowheads="1"/>
            </p:cNvSpPr>
            <p:nvPr/>
          </p:nvSpPr>
          <p:spPr bwMode="auto">
            <a:xfrm>
              <a:off x="6784763" y="6028822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35903" name="Rectangle 63"/>
            <p:cNvSpPr>
              <a:spLocks noChangeArrowheads="1"/>
            </p:cNvSpPr>
            <p:nvPr/>
          </p:nvSpPr>
          <p:spPr bwMode="auto">
            <a:xfrm>
              <a:off x="6156113" y="6028822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5904" name="Rectangle 64"/>
            <p:cNvSpPr>
              <a:spLocks noChangeArrowheads="1"/>
            </p:cNvSpPr>
            <p:nvPr/>
          </p:nvSpPr>
          <p:spPr bwMode="auto">
            <a:xfrm>
              <a:off x="5530638" y="6028822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34</a:t>
              </a:r>
            </a:p>
          </p:txBody>
        </p:sp>
        <p:sp>
          <p:nvSpPr>
            <p:cNvPr id="35905" name="Rectangle 65"/>
            <p:cNvSpPr>
              <a:spLocks noChangeArrowheads="1"/>
            </p:cNvSpPr>
            <p:nvPr/>
          </p:nvSpPr>
          <p:spPr bwMode="auto">
            <a:xfrm>
              <a:off x="4903575" y="6028822"/>
              <a:ext cx="627063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0A</a:t>
              </a:r>
            </a:p>
          </p:txBody>
        </p:sp>
        <p:sp>
          <p:nvSpPr>
            <p:cNvPr id="35906" name="Rectangle 66"/>
            <p:cNvSpPr>
              <a:spLocks noChangeArrowheads="1"/>
            </p:cNvSpPr>
            <p:nvPr/>
          </p:nvSpPr>
          <p:spPr bwMode="auto">
            <a:xfrm>
              <a:off x="4274925" y="6028822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5907" name="Rectangle 67"/>
            <p:cNvSpPr>
              <a:spLocks noChangeArrowheads="1"/>
            </p:cNvSpPr>
            <p:nvPr/>
          </p:nvSpPr>
          <p:spPr bwMode="auto">
            <a:xfrm>
              <a:off x="3647863" y="6028822"/>
              <a:ext cx="627063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35908" name="Rectangle 68"/>
            <p:cNvSpPr>
              <a:spLocks noChangeArrowheads="1"/>
            </p:cNvSpPr>
            <p:nvPr/>
          </p:nvSpPr>
          <p:spPr bwMode="auto">
            <a:xfrm>
              <a:off x="3022388" y="6028822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35909" name="Rectangle 69"/>
            <p:cNvSpPr>
              <a:spLocks noChangeArrowheads="1"/>
            </p:cNvSpPr>
            <p:nvPr/>
          </p:nvSpPr>
          <p:spPr bwMode="auto">
            <a:xfrm>
              <a:off x="2393738" y="6028822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10" name="Rectangle 70"/>
            <p:cNvSpPr>
              <a:spLocks noChangeArrowheads="1"/>
            </p:cNvSpPr>
            <p:nvPr/>
          </p:nvSpPr>
          <p:spPr bwMode="auto">
            <a:xfrm>
              <a:off x="1768263" y="6028822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11" name="Rectangle 71"/>
            <p:cNvSpPr>
              <a:spLocks noChangeArrowheads="1"/>
            </p:cNvSpPr>
            <p:nvPr/>
          </p:nvSpPr>
          <p:spPr bwMode="auto">
            <a:xfrm>
              <a:off x="1138025" y="6028822"/>
              <a:ext cx="630238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07</a:t>
              </a:r>
            </a:p>
          </p:txBody>
        </p:sp>
        <p:sp>
          <p:nvSpPr>
            <p:cNvPr id="35912" name="Rectangle 72"/>
            <p:cNvSpPr>
              <a:spLocks noChangeArrowheads="1"/>
            </p:cNvSpPr>
            <p:nvPr/>
          </p:nvSpPr>
          <p:spPr bwMode="auto">
            <a:xfrm>
              <a:off x="512550" y="6028822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35913" name="Rectangle 73"/>
            <p:cNvSpPr>
              <a:spLocks noChangeArrowheads="1"/>
            </p:cNvSpPr>
            <p:nvPr/>
          </p:nvSpPr>
          <p:spPr bwMode="auto">
            <a:xfrm>
              <a:off x="8040475" y="5703384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14" name="Rectangle 74"/>
            <p:cNvSpPr>
              <a:spLocks noChangeArrowheads="1"/>
            </p:cNvSpPr>
            <p:nvPr/>
          </p:nvSpPr>
          <p:spPr bwMode="auto">
            <a:xfrm>
              <a:off x="7410238" y="5703384"/>
              <a:ext cx="630238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15" name="Rectangle 75"/>
            <p:cNvSpPr>
              <a:spLocks noChangeArrowheads="1"/>
            </p:cNvSpPr>
            <p:nvPr/>
          </p:nvSpPr>
          <p:spPr bwMode="auto">
            <a:xfrm>
              <a:off x="6784763" y="5703384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35916" name="Rectangle 76"/>
            <p:cNvSpPr>
              <a:spLocks noChangeArrowheads="1"/>
            </p:cNvSpPr>
            <p:nvPr/>
          </p:nvSpPr>
          <p:spPr bwMode="auto">
            <a:xfrm>
              <a:off x="6156113" y="5703384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17" name="Rectangle 77"/>
            <p:cNvSpPr>
              <a:spLocks noChangeArrowheads="1"/>
            </p:cNvSpPr>
            <p:nvPr/>
          </p:nvSpPr>
          <p:spPr bwMode="auto">
            <a:xfrm>
              <a:off x="5530638" y="5703384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18" name="Rectangle 78"/>
            <p:cNvSpPr>
              <a:spLocks noChangeArrowheads="1"/>
            </p:cNvSpPr>
            <p:nvPr/>
          </p:nvSpPr>
          <p:spPr bwMode="auto">
            <a:xfrm>
              <a:off x="4903575" y="5703384"/>
              <a:ext cx="627063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06</a:t>
              </a:r>
            </a:p>
          </p:txBody>
        </p:sp>
        <p:sp>
          <p:nvSpPr>
            <p:cNvPr id="35919" name="Rectangle 79"/>
            <p:cNvSpPr>
              <a:spLocks noChangeArrowheads="1"/>
            </p:cNvSpPr>
            <p:nvPr/>
          </p:nvSpPr>
          <p:spPr bwMode="auto">
            <a:xfrm>
              <a:off x="4274925" y="5703384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20" name="Rectangle 80"/>
            <p:cNvSpPr>
              <a:spLocks noChangeArrowheads="1"/>
            </p:cNvSpPr>
            <p:nvPr/>
          </p:nvSpPr>
          <p:spPr bwMode="auto">
            <a:xfrm>
              <a:off x="3647863" y="5703384"/>
              <a:ext cx="627063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21" name="Rectangle 81"/>
            <p:cNvSpPr>
              <a:spLocks noChangeArrowheads="1"/>
            </p:cNvSpPr>
            <p:nvPr/>
          </p:nvSpPr>
          <p:spPr bwMode="auto">
            <a:xfrm>
              <a:off x="3022388" y="5703384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08</a:t>
              </a:r>
            </a:p>
          </p:txBody>
        </p:sp>
        <p:sp>
          <p:nvSpPr>
            <p:cNvPr id="35922" name="Rectangle 82"/>
            <p:cNvSpPr>
              <a:spLocks noChangeArrowheads="1"/>
            </p:cNvSpPr>
            <p:nvPr/>
          </p:nvSpPr>
          <p:spPr bwMode="auto">
            <a:xfrm>
              <a:off x="2393738" y="5703384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23" name="Rectangle 83"/>
            <p:cNvSpPr>
              <a:spLocks noChangeArrowheads="1"/>
            </p:cNvSpPr>
            <p:nvPr/>
          </p:nvSpPr>
          <p:spPr bwMode="auto">
            <a:xfrm>
              <a:off x="1768263" y="5703384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24" name="Rectangle 84"/>
            <p:cNvSpPr>
              <a:spLocks noChangeArrowheads="1"/>
            </p:cNvSpPr>
            <p:nvPr/>
          </p:nvSpPr>
          <p:spPr bwMode="auto">
            <a:xfrm>
              <a:off x="1138025" y="5703384"/>
              <a:ext cx="630238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35925" name="Rectangle 85"/>
            <p:cNvSpPr>
              <a:spLocks noChangeArrowheads="1"/>
            </p:cNvSpPr>
            <p:nvPr/>
          </p:nvSpPr>
          <p:spPr bwMode="auto">
            <a:xfrm>
              <a:off x="512550" y="5703384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35926" name="Rectangle 86"/>
            <p:cNvSpPr>
              <a:spLocks noChangeArrowheads="1"/>
            </p:cNvSpPr>
            <p:nvPr/>
          </p:nvSpPr>
          <p:spPr bwMode="auto">
            <a:xfrm>
              <a:off x="8040475" y="5379534"/>
              <a:ext cx="625475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27" name="Rectangle 87"/>
            <p:cNvSpPr>
              <a:spLocks noChangeArrowheads="1"/>
            </p:cNvSpPr>
            <p:nvPr/>
          </p:nvSpPr>
          <p:spPr bwMode="auto">
            <a:xfrm>
              <a:off x="7410238" y="5379534"/>
              <a:ext cx="630238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28" name="Rectangle 88"/>
            <p:cNvSpPr>
              <a:spLocks noChangeArrowheads="1"/>
            </p:cNvSpPr>
            <p:nvPr/>
          </p:nvSpPr>
          <p:spPr bwMode="auto">
            <a:xfrm>
              <a:off x="6784763" y="5379534"/>
              <a:ext cx="625475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0A</a:t>
              </a:r>
            </a:p>
          </p:txBody>
        </p:sp>
        <p:sp>
          <p:nvSpPr>
            <p:cNvPr id="35929" name="Rectangle 89"/>
            <p:cNvSpPr>
              <a:spLocks noChangeArrowheads="1"/>
            </p:cNvSpPr>
            <p:nvPr/>
          </p:nvSpPr>
          <p:spPr bwMode="auto">
            <a:xfrm>
              <a:off x="6156113" y="5379534"/>
              <a:ext cx="628650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30" name="Rectangle 90"/>
            <p:cNvSpPr>
              <a:spLocks noChangeArrowheads="1"/>
            </p:cNvSpPr>
            <p:nvPr/>
          </p:nvSpPr>
          <p:spPr bwMode="auto">
            <a:xfrm>
              <a:off x="5530638" y="5379534"/>
              <a:ext cx="625475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31" name="Rectangle 91"/>
            <p:cNvSpPr>
              <a:spLocks noChangeArrowheads="1"/>
            </p:cNvSpPr>
            <p:nvPr/>
          </p:nvSpPr>
          <p:spPr bwMode="auto">
            <a:xfrm>
              <a:off x="4903575" y="5379534"/>
              <a:ext cx="627063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35932" name="Rectangle 92"/>
            <p:cNvSpPr>
              <a:spLocks noChangeArrowheads="1"/>
            </p:cNvSpPr>
            <p:nvPr/>
          </p:nvSpPr>
          <p:spPr bwMode="auto">
            <a:xfrm>
              <a:off x="4274925" y="5379534"/>
              <a:ext cx="628650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33" name="Rectangle 93"/>
            <p:cNvSpPr>
              <a:spLocks noChangeArrowheads="1"/>
            </p:cNvSpPr>
            <p:nvPr/>
          </p:nvSpPr>
          <p:spPr bwMode="auto">
            <a:xfrm>
              <a:off x="3647863" y="5379534"/>
              <a:ext cx="627063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34" name="Rectangle 94"/>
            <p:cNvSpPr>
              <a:spLocks noChangeArrowheads="1"/>
            </p:cNvSpPr>
            <p:nvPr/>
          </p:nvSpPr>
          <p:spPr bwMode="auto">
            <a:xfrm>
              <a:off x="3022388" y="5379534"/>
              <a:ext cx="625475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35935" name="Rectangle 95"/>
            <p:cNvSpPr>
              <a:spLocks noChangeArrowheads="1"/>
            </p:cNvSpPr>
            <p:nvPr/>
          </p:nvSpPr>
          <p:spPr bwMode="auto">
            <a:xfrm>
              <a:off x="2393738" y="5379534"/>
              <a:ext cx="628650" cy="323850"/>
            </a:xfrm>
            <a:prstGeom prst="rect">
              <a:avLst/>
            </a:prstGeom>
            <a:solidFill>
              <a:srgbClr val="F6D2D2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5936" name="Rectangle 96"/>
            <p:cNvSpPr>
              <a:spLocks noChangeArrowheads="1"/>
            </p:cNvSpPr>
            <p:nvPr/>
          </p:nvSpPr>
          <p:spPr bwMode="auto">
            <a:xfrm>
              <a:off x="1768263" y="5379534"/>
              <a:ext cx="625475" cy="323850"/>
            </a:xfrm>
            <a:prstGeom prst="rect">
              <a:avLst/>
            </a:prstGeom>
            <a:solidFill>
              <a:srgbClr val="FFC00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35937" name="Rectangle 97"/>
            <p:cNvSpPr>
              <a:spLocks noChangeArrowheads="1"/>
            </p:cNvSpPr>
            <p:nvPr/>
          </p:nvSpPr>
          <p:spPr bwMode="auto">
            <a:xfrm>
              <a:off x="1138025" y="5379534"/>
              <a:ext cx="630238" cy="323850"/>
            </a:xfrm>
            <a:prstGeom prst="rect">
              <a:avLst/>
            </a:prstGeom>
            <a:solidFill>
              <a:srgbClr val="F6D2D2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0070C0"/>
                  </a:solidFill>
                  <a:latin typeface="Calibri" pitchFamily="34" charset="0"/>
                </a:rPr>
                <a:t>03</a:t>
              </a:r>
            </a:p>
          </p:txBody>
        </p:sp>
        <p:sp>
          <p:nvSpPr>
            <p:cNvPr id="35938" name="Rectangle 98"/>
            <p:cNvSpPr>
              <a:spLocks noChangeArrowheads="1"/>
            </p:cNvSpPr>
            <p:nvPr/>
          </p:nvSpPr>
          <p:spPr bwMode="auto">
            <a:xfrm>
              <a:off x="512550" y="5379534"/>
              <a:ext cx="625475" cy="323850"/>
            </a:xfrm>
            <a:prstGeom prst="rect">
              <a:avLst/>
            </a:prstGeom>
            <a:solidFill>
              <a:srgbClr val="F6D2D2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00B05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5939" name="Rectangle 99"/>
            <p:cNvSpPr>
              <a:spLocks noChangeArrowheads="1"/>
            </p:cNvSpPr>
            <p:nvPr/>
          </p:nvSpPr>
          <p:spPr bwMode="auto">
            <a:xfrm>
              <a:off x="8040475" y="5054097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5940" name="Rectangle 100"/>
            <p:cNvSpPr>
              <a:spLocks noChangeArrowheads="1"/>
            </p:cNvSpPr>
            <p:nvPr/>
          </p:nvSpPr>
          <p:spPr bwMode="auto">
            <a:xfrm>
              <a:off x="7410238" y="5054097"/>
              <a:ext cx="630238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35941" name="Rectangle 101"/>
            <p:cNvSpPr>
              <a:spLocks noChangeArrowheads="1"/>
            </p:cNvSpPr>
            <p:nvPr/>
          </p:nvSpPr>
          <p:spPr bwMode="auto">
            <a:xfrm>
              <a:off x="6784763" y="5054097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07</a:t>
              </a:r>
            </a:p>
          </p:txBody>
        </p:sp>
        <p:sp>
          <p:nvSpPr>
            <p:cNvPr id="35942" name="Rectangle 102"/>
            <p:cNvSpPr>
              <a:spLocks noChangeArrowheads="1"/>
            </p:cNvSpPr>
            <p:nvPr/>
          </p:nvSpPr>
          <p:spPr bwMode="auto">
            <a:xfrm>
              <a:off x="6156113" y="5054097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43" name="Rectangle 103"/>
            <p:cNvSpPr>
              <a:spLocks noChangeArrowheads="1"/>
            </p:cNvSpPr>
            <p:nvPr/>
          </p:nvSpPr>
          <p:spPr bwMode="auto">
            <a:xfrm>
              <a:off x="5530638" y="5054097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44" name="Rectangle 104"/>
            <p:cNvSpPr>
              <a:spLocks noChangeArrowheads="1"/>
            </p:cNvSpPr>
            <p:nvPr/>
          </p:nvSpPr>
          <p:spPr bwMode="auto">
            <a:xfrm>
              <a:off x="4903575" y="5054097"/>
              <a:ext cx="627063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35945" name="Rectangle 105"/>
            <p:cNvSpPr>
              <a:spLocks noChangeArrowheads="1"/>
            </p:cNvSpPr>
            <p:nvPr/>
          </p:nvSpPr>
          <p:spPr bwMode="auto">
            <a:xfrm>
              <a:off x="4274925" y="5054097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5946" name="Rectangle 106"/>
            <p:cNvSpPr>
              <a:spLocks noChangeArrowheads="1"/>
            </p:cNvSpPr>
            <p:nvPr/>
          </p:nvSpPr>
          <p:spPr bwMode="auto">
            <a:xfrm>
              <a:off x="3647863" y="5054097"/>
              <a:ext cx="627063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35947" name="Rectangle 107"/>
            <p:cNvSpPr>
              <a:spLocks noChangeArrowheads="1"/>
            </p:cNvSpPr>
            <p:nvPr/>
          </p:nvSpPr>
          <p:spPr bwMode="auto">
            <a:xfrm>
              <a:off x="3022388" y="5054097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09</a:t>
              </a:r>
            </a:p>
          </p:txBody>
        </p:sp>
        <p:sp>
          <p:nvSpPr>
            <p:cNvPr id="35948" name="Rectangle 108"/>
            <p:cNvSpPr>
              <a:spLocks noChangeArrowheads="1"/>
            </p:cNvSpPr>
            <p:nvPr/>
          </p:nvSpPr>
          <p:spPr bwMode="auto">
            <a:xfrm>
              <a:off x="2393738" y="5054097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49" name="Rectangle 109"/>
            <p:cNvSpPr>
              <a:spLocks noChangeArrowheads="1"/>
            </p:cNvSpPr>
            <p:nvPr/>
          </p:nvSpPr>
          <p:spPr bwMode="auto">
            <a:xfrm>
              <a:off x="1768263" y="5054097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50" name="Rectangle 110"/>
            <p:cNvSpPr>
              <a:spLocks noChangeArrowheads="1"/>
            </p:cNvSpPr>
            <p:nvPr/>
          </p:nvSpPr>
          <p:spPr bwMode="auto">
            <a:xfrm>
              <a:off x="1138025" y="5054097"/>
              <a:ext cx="630238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35951" name="Rectangle 111"/>
            <p:cNvSpPr>
              <a:spLocks noChangeArrowheads="1"/>
            </p:cNvSpPr>
            <p:nvPr/>
          </p:nvSpPr>
          <p:spPr bwMode="auto">
            <a:xfrm>
              <a:off x="512550" y="5054097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5952" name="Rectangle 112"/>
            <p:cNvSpPr>
              <a:spLocks noChangeArrowheads="1"/>
            </p:cNvSpPr>
            <p:nvPr/>
          </p:nvSpPr>
          <p:spPr bwMode="auto">
            <a:xfrm>
              <a:off x="8040475" y="472865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35953" name="Rectangle 113"/>
            <p:cNvSpPr>
              <a:spLocks noChangeArrowheads="1"/>
            </p:cNvSpPr>
            <p:nvPr/>
          </p:nvSpPr>
          <p:spPr bwMode="auto">
            <a:xfrm>
              <a:off x="7410238" y="4728659"/>
              <a:ext cx="630238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35954" name="Rectangle 114"/>
            <p:cNvSpPr>
              <a:spLocks noChangeArrowheads="1"/>
            </p:cNvSpPr>
            <p:nvPr/>
          </p:nvSpPr>
          <p:spPr bwMode="auto">
            <a:xfrm>
              <a:off x="6784763" y="472865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35955" name="Rectangle 115"/>
            <p:cNvSpPr>
              <a:spLocks noChangeArrowheads="1"/>
            </p:cNvSpPr>
            <p:nvPr/>
          </p:nvSpPr>
          <p:spPr bwMode="auto">
            <a:xfrm>
              <a:off x="6156113" y="472865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35956" name="Rectangle 116"/>
            <p:cNvSpPr>
              <a:spLocks noChangeArrowheads="1"/>
            </p:cNvSpPr>
            <p:nvPr/>
          </p:nvSpPr>
          <p:spPr bwMode="auto">
            <a:xfrm>
              <a:off x="5530638" y="472865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35957" name="Rectangle 117"/>
            <p:cNvSpPr>
              <a:spLocks noChangeArrowheads="1"/>
            </p:cNvSpPr>
            <p:nvPr/>
          </p:nvSpPr>
          <p:spPr bwMode="auto">
            <a:xfrm>
              <a:off x="4903575" y="4728659"/>
              <a:ext cx="627063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35958" name="Rectangle 118"/>
            <p:cNvSpPr>
              <a:spLocks noChangeArrowheads="1"/>
            </p:cNvSpPr>
            <p:nvPr/>
          </p:nvSpPr>
          <p:spPr bwMode="auto">
            <a:xfrm>
              <a:off x="4274925" y="472865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35959" name="Rectangle 119"/>
            <p:cNvSpPr>
              <a:spLocks noChangeArrowheads="1"/>
            </p:cNvSpPr>
            <p:nvPr/>
          </p:nvSpPr>
          <p:spPr bwMode="auto">
            <a:xfrm>
              <a:off x="3647863" y="4728659"/>
              <a:ext cx="627063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35960" name="Rectangle 120"/>
            <p:cNvSpPr>
              <a:spLocks noChangeArrowheads="1"/>
            </p:cNvSpPr>
            <p:nvPr/>
          </p:nvSpPr>
          <p:spPr bwMode="auto">
            <a:xfrm>
              <a:off x="3022388" y="472865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35961" name="Rectangle 121"/>
            <p:cNvSpPr>
              <a:spLocks noChangeArrowheads="1"/>
            </p:cNvSpPr>
            <p:nvPr/>
          </p:nvSpPr>
          <p:spPr bwMode="auto">
            <a:xfrm>
              <a:off x="2393738" y="472865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35962" name="Rectangle 122"/>
            <p:cNvSpPr>
              <a:spLocks noChangeArrowheads="1"/>
            </p:cNvSpPr>
            <p:nvPr/>
          </p:nvSpPr>
          <p:spPr bwMode="auto">
            <a:xfrm>
              <a:off x="1768263" y="472865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35963" name="Rectangle 123"/>
            <p:cNvSpPr>
              <a:spLocks noChangeArrowheads="1"/>
            </p:cNvSpPr>
            <p:nvPr/>
          </p:nvSpPr>
          <p:spPr bwMode="auto">
            <a:xfrm>
              <a:off x="1138025" y="4728659"/>
              <a:ext cx="630238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35964" name="Rectangle 124"/>
            <p:cNvSpPr>
              <a:spLocks noChangeArrowheads="1"/>
            </p:cNvSpPr>
            <p:nvPr/>
          </p:nvSpPr>
          <p:spPr bwMode="auto">
            <a:xfrm>
              <a:off x="512550" y="472865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Set</a:t>
              </a:r>
            </a:p>
          </p:txBody>
        </p:sp>
        <p:sp>
          <p:nvSpPr>
            <p:cNvPr id="35965" name="Line 125"/>
            <p:cNvSpPr>
              <a:spLocks noChangeShapeType="1"/>
            </p:cNvSpPr>
            <p:nvPr/>
          </p:nvSpPr>
          <p:spPr bwMode="auto">
            <a:xfrm>
              <a:off x="512550" y="5054097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35966" name="Line 126"/>
            <p:cNvSpPr>
              <a:spLocks noChangeShapeType="1"/>
            </p:cNvSpPr>
            <p:nvPr/>
          </p:nvSpPr>
          <p:spPr bwMode="auto">
            <a:xfrm>
              <a:off x="512550" y="5379534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67" name="Line 127"/>
            <p:cNvSpPr>
              <a:spLocks noChangeShapeType="1"/>
            </p:cNvSpPr>
            <p:nvPr/>
          </p:nvSpPr>
          <p:spPr bwMode="auto">
            <a:xfrm>
              <a:off x="512550" y="5703384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68" name="Line 128"/>
            <p:cNvSpPr>
              <a:spLocks noChangeShapeType="1"/>
            </p:cNvSpPr>
            <p:nvPr/>
          </p:nvSpPr>
          <p:spPr bwMode="auto">
            <a:xfrm>
              <a:off x="512550" y="6028822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69" name="Line 129"/>
            <p:cNvSpPr>
              <a:spLocks noChangeShapeType="1"/>
            </p:cNvSpPr>
            <p:nvPr/>
          </p:nvSpPr>
          <p:spPr bwMode="auto">
            <a:xfrm>
              <a:off x="1768263" y="472865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70" name="Line 130"/>
            <p:cNvSpPr>
              <a:spLocks noChangeShapeType="1"/>
            </p:cNvSpPr>
            <p:nvPr/>
          </p:nvSpPr>
          <p:spPr bwMode="auto">
            <a:xfrm>
              <a:off x="2393738" y="472865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71" name="Line 131"/>
            <p:cNvSpPr>
              <a:spLocks noChangeShapeType="1"/>
            </p:cNvSpPr>
            <p:nvPr/>
          </p:nvSpPr>
          <p:spPr bwMode="auto">
            <a:xfrm>
              <a:off x="3647863" y="472865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72" name="Line 132"/>
            <p:cNvSpPr>
              <a:spLocks noChangeShapeType="1"/>
            </p:cNvSpPr>
            <p:nvPr/>
          </p:nvSpPr>
          <p:spPr bwMode="auto">
            <a:xfrm>
              <a:off x="4274925" y="472865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73" name="Line 133"/>
            <p:cNvSpPr>
              <a:spLocks noChangeShapeType="1"/>
            </p:cNvSpPr>
            <p:nvPr/>
          </p:nvSpPr>
          <p:spPr bwMode="auto">
            <a:xfrm>
              <a:off x="5530638" y="472865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74" name="Line 134"/>
            <p:cNvSpPr>
              <a:spLocks noChangeShapeType="1"/>
            </p:cNvSpPr>
            <p:nvPr/>
          </p:nvSpPr>
          <p:spPr bwMode="auto">
            <a:xfrm>
              <a:off x="6156113" y="472865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75" name="Line 135"/>
            <p:cNvSpPr>
              <a:spLocks noChangeShapeType="1"/>
            </p:cNvSpPr>
            <p:nvPr/>
          </p:nvSpPr>
          <p:spPr bwMode="auto">
            <a:xfrm>
              <a:off x="7410238" y="472865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76" name="Line 136"/>
            <p:cNvSpPr>
              <a:spLocks noChangeShapeType="1"/>
            </p:cNvSpPr>
            <p:nvPr/>
          </p:nvSpPr>
          <p:spPr bwMode="auto">
            <a:xfrm>
              <a:off x="8040475" y="472865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77" name="Line 137"/>
            <p:cNvSpPr>
              <a:spLocks noChangeShapeType="1"/>
            </p:cNvSpPr>
            <p:nvPr/>
          </p:nvSpPr>
          <p:spPr bwMode="auto">
            <a:xfrm>
              <a:off x="1138025" y="472865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78" name="Line 138"/>
            <p:cNvSpPr>
              <a:spLocks noChangeShapeType="1"/>
            </p:cNvSpPr>
            <p:nvPr/>
          </p:nvSpPr>
          <p:spPr bwMode="auto">
            <a:xfrm>
              <a:off x="3022388" y="472865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79" name="Line 139"/>
            <p:cNvSpPr>
              <a:spLocks noChangeShapeType="1"/>
            </p:cNvSpPr>
            <p:nvPr/>
          </p:nvSpPr>
          <p:spPr bwMode="auto">
            <a:xfrm>
              <a:off x="512550" y="472865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80" name="Line 140"/>
            <p:cNvSpPr>
              <a:spLocks noChangeShapeType="1"/>
            </p:cNvSpPr>
            <p:nvPr/>
          </p:nvSpPr>
          <p:spPr bwMode="auto">
            <a:xfrm>
              <a:off x="4903575" y="472865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81" name="Line 141"/>
            <p:cNvSpPr>
              <a:spLocks noChangeShapeType="1"/>
            </p:cNvSpPr>
            <p:nvPr/>
          </p:nvSpPr>
          <p:spPr bwMode="auto">
            <a:xfrm>
              <a:off x="6784763" y="472865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82" name="Line 142"/>
            <p:cNvSpPr>
              <a:spLocks noChangeShapeType="1"/>
            </p:cNvSpPr>
            <p:nvPr/>
          </p:nvSpPr>
          <p:spPr bwMode="auto">
            <a:xfrm>
              <a:off x="512550" y="4728659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 dirty="0">
                <a:solidFill>
                  <a:srgbClr val="990000"/>
                </a:solidFill>
              </a:endParaRPr>
            </a:p>
          </p:txBody>
        </p:sp>
        <p:sp>
          <p:nvSpPr>
            <p:cNvPr id="35983" name="Line 143"/>
            <p:cNvSpPr>
              <a:spLocks noChangeShapeType="1"/>
            </p:cNvSpPr>
            <p:nvPr/>
          </p:nvSpPr>
          <p:spPr bwMode="auto">
            <a:xfrm>
              <a:off x="8665951" y="472865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984" name="Line 144"/>
            <p:cNvSpPr>
              <a:spLocks noChangeShapeType="1"/>
            </p:cNvSpPr>
            <p:nvPr/>
          </p:nvSpPr>
          <p:spPr bwMode="auto">
            <a:xfrm>
              <a:off x="512550" y="6354260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55083" y="4347659"/>
            <a:ext cx="3433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Translation Lookaside Buffer (TLB)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31946" y="3706826"/>
            <a:ext cx="2233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VPN 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= 0b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11</a:t>
            </a:r>
            <a:r>
              <a:rPr lang="en-US" sz="1800" dirty="0">
                <a:solidFill>
                  <a:srgbClr val="00B050"/>
                </a:solidFill>
                <a:latin typeface="Calibri" pitchFamily="34" charset="0"/>
              </a:rPr>
              <a:t>01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= 0x0D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431799" y="241300"/>
            <a:ext cx="8110538" cy="1054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Simple Memory System Page Table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1745" y="1298575"/>
            <a:ext cx="8307387" cy="454025"/>
          </a:xfrm>
          <a:ln/>
        </p:spPr>
        <p:txBody>
          <a:bodyPr/>
          <a:lstStyle/>
          <a:p>
            <a:pPr>
              <a:buNone/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000" b="0" dirty="0"/>
              <a:t>Only showing the first 16 entries (out of 256)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6110288" y="437007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5418138" y="437007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0D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4724400" y="437007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0F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6110288" y="4063683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5418138" y="4063683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11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4724400" y="4063683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0E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6110288" y="3757296"/>
            <a:ext cx="692150" cy="307975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5418138" y="3757296"/>
            <a:ext cx="692150" cy="307975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2D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4724400" y="3757296"/>
            <a:ext cx="693738" cy="307975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0D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6110288" y="344932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5418138" y="344932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4724400" y="344932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0C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6110288" y="314134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29"/>
          <p:cNvSpPr>
            <a:spLocks noChangeArrowheads="1"/>
          </p:cNvSpPr>
          <p:nvPr/>
        </p:nvSpPr>
        <p:spPr bwMode="auto">
          <a:xfrm>
            <a:off x="5418138" y="314134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4724400" y="314134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0B</a:t>
            </a:r>
          </a:p>
        </p:txBody>
      </p:sp>
      <p:sp>
        <p:nvSpPr>
          <p:cNvPr id="34850" name="Rectangle 34"/>
          <p:cNvSpPr>
            <a:spLocks noChangeArrowheads="1"/>
          </p:cNvSpPr>
          <p:nvPr/>
        </p:nvSpPr>
        <p:spPr bwMode="auto">
          <a:xfrm>
            <a:off x="6110288" y="2834958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1" name="Rectangle 35"/>
          <p:cNvSpPr>
            <a:spLocks noChangeArrowheads="1"/>
          </p:cNvSpPr>
          <p:nvPr/>
        </p:nvSpPr>
        <p:spPr bwMode="auto">
          <a:xfrm>
            <a:off x="5418138" y="2834958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09</a:t>
            </a:r>
          </a:p>
        </p:txBody>
      </p:sp>
      <p:sp>
        <p:nvSpPr>
          <p:cNvPr id="34852" name="Rectangle 36"/>
          <p:cNvSpPr>
            <a:spLocks noChangeArrowheads="1"/>
          </p:cNvSpPr>
          <p:nvPr/>
        </p:nvSpPr>
        <p:spPr bwMode="auto">
          <a:xfrm>
            <a:off x="4724400" y="2834958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0A</a:t>
            </a:r>
          </a:p>
        </p:txBody>
      </p:sp>
      <p:sp>
        <p:nvSpPr>
          <p:cNvPr id="34856" name="Rectangle 40"/>
          <p:cNvSpPr>
            <a:spLocks noChangeArrowheads="1"/>
          </p:cNvSpPr>
          <p:nvPr/>
        </p:nvSpPr>
        <p:spPr bwMode="auto">
          <a:xfrm>
            <a:off x="6110288" y="252857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7" name="Rectangle 41"/>
          <p:cNvSpPr>
            <a:spLocks noChangeArrowheads="1"/>
          </p:cNvSpPr>
          <p:nvPr/>
        </p:nvSpPr>
        <p:spPr bwMode="auto">
          <a:xfrm>
            <a:off x="5418138" y="252857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17</a:t>
            </a:r>
          </a:p>
        </p:txBody>
      </p:sp>
      <p:sp>
        <p:nvSpPr>
          <p:cNvPr id="34858" name="Rectangle 42"/>
          <p:cNvSpPr>
            <a:spLocks noChangeArrowheads="1"/>
          </p:cNvSpPr>
          <p:nvPr/>
        </p:nvSpPr>
        <p:spPr bwMode="auto">
          <a:xfrm>
            <a:off x="4724400" y="252857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09</a:t>
            </a:r>
          </a:p>
        </p:txBody>
      </p:sp>
      <p:sp>
        <p:nvSpPr>
          <p:cNvPr id="34862" name="Rectangle 46"/>
          <p:cNvSpPr>
            <a:spLocks noChangeArrowheads="1"/>
          </p:cNvSpPr>
          <p:nvPr/>
        </p:nvSpPr>
        <p:spPr bwMode="auto">
          <a:xfrm>
            <a:off x="6110288" y="222059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63" name="Rectangle 47"/>
          <p:cNvSpPr>
            <a:spLocks noChangeArrowheads="1"/>
          </p:cNvSpPr>
          <p:nvPr/>
        </p:nvSpPr>
        <p:spPr bwMode="auto">
          <a:xfrm>
            <a:off x="5418138" y="222059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13</a:t>
            </a:r>
          </a:p>
        </p:txBody>
      </p:sp>
      <p:sp>
        <p:nvSpPr>
          <p:cNvPr id="34864" name="Rectangle 48"/>
          <p:cNvSpPr>
            <a:spLocks noChangeArrowheads="1"/>
          </p:cNvSpPr>
          <p:nvPr/>
        </p:nvSpPr>
        <p:spPr bwMode="auto">
          <a:xfrm>
            <a:off x="4724400" y="222059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08</a:t>
            </a:r>
          </a:p>
        </p:txBody>
      </p:sp>
      <p:sp>
        <p:nvSpPr>
          <p:cNvPr id="34868" name="Rectangle 52"/>
          <p:cNvSpPr>
            <a:spLocks noChangeArrowheads="1"/>
          </p:cNvSpPr>
          <p:nvPr/>
        </p:nvSpPr>
        <p:spPr bwMode="auto">
          <a:xfrm>
            <a:off x="6110288" y="191420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4869" name="Rectangle 53"/>
          <p:cNvSpPr>
            <a:spLocks noChangeArrowheads="1"/>
          </p:cNvSpPr>
          <p:nvPr/>
        </p:nvSpPr>
        <p:spPr bwMode="auto">
          <a:xfrm>
            <a:off x="5418138" y="191420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4870" name="Rectangle 54"/>
          <p:cNvSpPr>
            <a:spLocks noChangeArrowheads="1"/>
          </p:cNvSpPr>
          <p:nvPr/>
        </p:nvSpPr>
        <p:spPr bwMode="auto">
          <a:xfrm>
            <a:off x="4724400" y="191420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34874" name="Line 58"/>
          <p:cNvSpPr>
            <a:spLocks noChangeShapeType="1"/>
          </p:cNvSpPr>
          <p:nvPr/>
        </p:nvSpPr>
        <p:spPr bwMode="auto">
          <a:xfrm>
            <a:off x="4724400" y="222059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5" name="Line 59"/>
          <p:cNvSpPr>
            <a:spLocks noChangeShapeType="1"/>
          </p:cNvSpPr>
          <p:nvPr/>
        </p:nvSpPr>
        <p:spPr bwMode="auto">
          <a:xfrm>
            <a:off x="4724400" y="252857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6" name="Line 60"/>
          <p:cNvSpPr>
            <a:spLocks noChangeShapeType="1"/>
          </p:cNvSpPr>
          <p:nvPr/>
        </p:nvSpPr>
        <p:spPr bwMode="auto">
          <a:xfrm>
            <a:off x="4724400" y="283813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7" name="Line 61"/>
          <p:cNvSpPr>
            <a:spLocks noChangeShapeType="1"/>
          </p:cNvSpPr>
          <p:nvPr/>
        </p:nvSpPr>
        <p:spPr bwMode="auto">
          <a:xfrm>
            <a:off x="4724400" y="314134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>
            <a:off x="4724400" y="344932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9" name="Line 63"/>
          <p:cNvSpPr>
            <a:spLocks noChangeShapeType="1"/>
          </p:cNvSpPr>
          <p:nvPr/>
        </p:nvSpPr>
        <p:spPr bwMode="auto">
          <a:xfrm>
            <a:off x="4724400" y="3745655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>
            <a:off x="4724400" y="4063683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>
            <a:off x="4724400" y="437007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>
            <a:off x="5418138" y="191420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5" name="Line 69"/>
          <p:cNvSpPr>
            <a:spLocks noChangeShapeType="1"/>
          </p:cNvSpPr>
          <p:nvPr/>
        </p:nvSpPr>
        <p:spPr bwMode="auto">
          <a:xfrm>
            <a:off x="6110288" y="191420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>
            <a:off x="4724400" y="1914208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>
            <a:off x="6810905" y="191420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>
            <a:off x="4724400" y="4678046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" name="Line 73"/>
          <p:cNvSpPr>
            <a:spLocks noChangeShapeType="1"/>
          </p:cNvSpPr>
          <p:nvPr/>
        </p:nvSpPr>
        <p:spPr bwMode="auto">
          <a:xfrm>
            <a:off x="4724400" y="1921615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3290888" y="437007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8"/>
          <p:cNvSpPr>
            <a:spLocks noChangeArrowheads="1"/>
          </p:cNvSpPr>
          <p:nvPr/>
        </p:nvSpPr>
        <p:spPr bwMode="auto">
          <a:xfrm>
            <a:off x="2598738" y="437007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0" name="Rectangle 9"/>
          <p:cNvSpPr>
            <a:spLocks noChangeArrowheads="1"/>
          </p:cNvSpPr>
          <p:nvPr/>
        </p:nvSpPr>
        <p:spPr bwMode="auto">
          <a:xfrm>
            <a:off x="1905000" y="437007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07</a:t>
            </a:r>
          </a:p>
        </p:txBody>
      </p:sp>
      <p:sp>
        <p:nvSpPr>
          <p:cNvPr id="151" name="Rectangle 13"/>
          <p:cNvSpPr>
            <a:spLocks noChangeArrowheads="1"/>
          </p:cNvSpPr>
          <p:nvPr/>
        </p:nvSpPr>
        <p:spPr bwMode="auto">
          <a:xfrm>
            <a:off x="3290888" y="4063683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4"/>
          <p:cNvSpPr>
            <a:spLocks noChangeArrowheads="1"/>
          </p:cNvSpPr>
          <p:nvPr/>
        </p:nvSpPr>
        <p:spPr bwMode="auto">
          <a:xfrm>
            <a:off x="2598738" y="4063683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3" name="Rectangle 15"/>
          <p:cNvSpPr>
            <a:spLocks noChangeArrowheads="1"/>
          </p:cNvSpPr>
          <p:nvPr/>
        </p:nvSpPr>
        <p:spPr bwMode="auto">
          <a:xfrm>
            <a:off x="1905000" y="4063683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06</a:t>
            </a:r>
          </a:p>
        </p:txBody>
      </p:sp>
      <p:sp>
        <p:nvSpPr>
          <p:cNvPr id="154" name="Rectangle 19"/>
          <p:cNvSpPr>
            <a:spLocks noChangeArrowheads="1"/>
          </p:cNvSpPr>
          <p:nvPr/>
        </p:nvSpPr>
        <p:spPr bwMode="auto">
          <a:xfrm>
            <a:off x="3290888" y="375729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55" name="Rectangle 20"/>
          <p:cNvSpPr>
            <a:spLocks noChangeArrowheads="1"/>
          </p:cNvSpPr>
          <p:nvPr/>
        </p:nvSpPr>
        <p:spPr bwMode="auto">
          <a:xfrm>
            <a:off x="2598738" y="375729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16</a:t>
            </a:r>
          </a:p>
        </p:txBody>
      </p:sp>
      <p:sp>
        <p:nvSpPr>
          <p:cNvPr id="156" name="Rectangle 21"/>
          <p:cNvSpPr>
            <a:spLocks noChangeArrowheads="1"/>
          </p:cNvSpPr>
          <p:nvPr/>
        </p:nvSpPr>
        <p:spPr bwMode="auto">
          <a:xfrm>
            <a:off x="1905000" y="375729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05</a:t>
            </a:r>
          </a:p>
        </p:txBody>
      </p:sp>
      <p:sp>
        <p:nvSpPr>
          <p:cNvPr id="157" name="Rectangle 25"/>
          <p:cNvSpPr>
            <a:spLocks noChangeArrowheads="1"/>
          </p:cNvSpPr>
          <p:nvPr/>
        </p:nvSpPr>
        <p:spPr bwMode="auto">
          <a:xfrm>
            <a:off x="3290888" y="344932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8" name="Rectangle 26"/>
          <p:cNvSpPr>
            <a:spLocks noChangeArrowheads="1"/>
          </p:cNvSpPr>
          <p:nvPr/>
        </p:nvSpPr>
        <p:spPr bwMode="auto">
          <a:xfrm>
            <a:off x="2598738" y="344932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9" name="Rectangle 27"/>
          <p:cNvSpPr>
            <a:spLocks noChangeArrowheads="1"/>
          </p:cNvSpPr>
          <p:nvPr/>
        </p:nvSpPr>
        <p:spPr bwMode="auto">
          <a:xfrm>
            <a:off x="1905000" y="344932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04</a:t>
            </a:r>
          </a:p>
        </p:txBody>
      </p:sp>
      <p:sp>
        <p:nvSpPr>
          <p:cNvPr id="160" name="Rectangle 31"/>
          <p:cNvSpPr>
            <a:spLocks noChangeArrowheads="1"/>
          </p:cNvSpPr>
          <p:nvPr/>
        </p:nvSpPr>
        <p:spPr bwMode="auto">
          <a:xfrm>
            <a:off x="3290888" y="314134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1" name="Rectangle 32"/>
          <p:cNvSpPr>
            <a:spLocks noChangeArrowheads="1"/>
          </p:cNvSpPr>
          <p:nvPr/>
        </p:nvSpPr>
        <p:spPr bwMode="auto">
          <a:xfrm>
            <a:off x="2598738" y="314134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02</a:t>
            </a:r>
          </a:p>
        </p:txBody>
      </p:sp>
      <p:sp>
        <p:nvSpPr>
          <p:cNvPr id="162" name="Rectangle 33"/>
          <p:cNvSpPr>
            <a:spLocks noChangeArrowheads="1"/>
          </p:cNvSpPr>
          <p:nvPr/>
        </p:nvSpPr>
        <p:spPr bwMode="auto">
          <a:xfrm>
            <a:off x="1905000" y="314134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03</a:t>
            </a:r>
          </a:p>
        </p:txBody>
      </p:sp>
      <p:sp>
        <p:nvSpPr>
          <p:cNvPr id="163" name="Rectangle 37"/>
          <p:cNvSpPr>
            <a:spLocks noChangeArrowheads="1"/>
          </p:cNvSpPr>
          <p:nvPr/>
        </p:nvSpPr>
        <p:spPr bwMode="auto">
          <a:xfrm>
            <a:off x="3290888" y="2834958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4" name="Rectangle 38"/>
          <p:cNvSpPr>
            <a:spLocks noChangeArrowheads="1"/>
          </p:cNvSpPr>
          <p:nvPr/>
        </p:nvSpPr>
        <p:spPr bwMode="auto">
          <a:xfrm>
            <a:off x="2598738" y="2834958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33</a:t>
            </a:r>
          </a:p>
        </p:txBody>
      </p:sp>
      <p:sp>
        <p:nvSpPr>
          <p:cNvPr id="165" name="Rectangle 39"/>
          <p:cNvSpPr>
            <a:spLocks noChangeArrowheads="1"/>
          </p:cNvSpPr>
          <p:nvPr/>
        </p:nvSpPr>
        <p:spPr bwMode="auto">
          <a:xfrm>
            <a:off x="1905000" y="2834958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02</a:t>
            </a:r>
          </a:p>
        </p:txBody>
      </p:sp>
      <p:sp>
        <p:nvSpPr>
          <p:cNvPr id="166" name="Rectangle 43"/>
          <p:cNvSpPr>
            <a:spLocks noChangeArrowheads="1"/>
          </p:cNvSpPr>
          <p:nvPr/>
        </p:nvSpPr>
        <p:spPr bwMode="auto">
          <a:xfrm>
            <a:off x="3290888" y="252857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67" name="Rectangle 44"/>
          <p:cNvSpPr>
            <a:spLocks noChangeArrowheads="1"/>
          </p:cNvSpPr>
          <p:nvPr/>
        </p:nvSpPr>
        <p:spPr bwMode="auto">
          <a:xfrm>
            <a:off x="2598738" y="2528571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68" name="Rectangle 45"/>
          <p:cNvSpPr>
            <a:spLocks noChangeArrowheads="1"/>
          </p:cNvSpPr>
          <p:nvPr/>
        </p:nvSpPr>
        <p:spPr bwMode="auto">
          <a:xfrm>
            <a:off x="1905000" y="2528571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169" name="Rectangle 49"/>
          <p:cNvSpPr>
            <a:spLocks noChangeArrowheads="1"/>
          </p:cNvSpPr>
          <p:nvPr/>
        </p:nvSpPr>
        <p:spPr bwMode="auto">
          <a:xfrm>
            <a:off x="3290888" y="222059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70" name="Rectangle 50"/>
          <p:cNvSpPr>
            <a:spLocks noChangeArrowheads="1"/>
          </p:cNvSpPr>
          <p:nvPr/>
        </p:nvSpPr>
        <p:spPr bwMode="auto">
          <a:xfrm>
            <a:off x="2598738" y="2220596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28</a:t>
            </a:r>
          </a:p>
        </p:txBody>
      </p:sp>
      <p:sp>
        <p:nvSpPr>
          <p:cNvPr id="171" name="Rectangle 51"/>
          <p:cNvSpPr>
            <a:spLocks noChangeArrowheads="1"/>
          </p:cNvSpPr>
          <p:nvPr/>
        </p:nvSpPr>
        <p:spPr bwMode="auto">
          <a:xfrm>
            <a:off x="1905000" y="2220596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172" name="Rectangle 55"/>
          <p:cNvSpPr>
            <a:spLocks noChangeArrowheads="1"/>
          </p:cNvSpPr>
          <p:nvPr/>
        </p:nvSpPr>
        <p:spPr bwMode="auto">
          <a:xfrm>
            <a:off x="3290888" y="191420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73" name="Rectangle 56"/>
          <p:cNvSpPr>
            <a:spLocks noChangeArrowheads="1"/>
          </p:cNvSpPr>
          <p:nvPr/>
        </p:nvSpPr>
        <p:spPr bwMode="auto">
          <a:xfrm>
            <a:off x="2598738" y="191420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174" name="Rectangle 57"/>
          <p:cNvSpPr>
            <a:spLocks noChangeArrowheads="1"/>
          </p:cNvSpPr>
          <p:nvPr/>
        </p:nvSpPr>
        <p:spPr bwMode="auto">
          <a:xfrm>
            <a:off x="1905000" y="191420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175" name="Line 58"/>
          <p:cNvSpPr>
            <a:spLocks noChangeShapeType="1"/>
          </p:cNvSpPr>
          <p:nvPr/>
        </p:nvSpPr>
        <p:spPr bwMode="auto">
          <a:xfrm>
            <a:off x="1905000" y="222059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" name="Line 59"/>
          <p:cNvSpPr>
            <a:spLocks noChangeShapeType="1"/>
          </p:cNvSpPr>
          <p:nvPr/>
        </p:nvSpPr>
        <p:spPr bwMode="auto">
          <a:xfrm>
            <a:off x="1905000" y="252857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" name="Line 60"/>
          <p:cNvSpPr>
            <a:spLocks noChangeShapeType="1"/>
          </p:cNvSpPr>
          <p:nvPr/>
        </p:nvSpPr>
        <p:spPr bwMode="auto">
          <a:xfrm>
            <a:off x="1905000" y="283813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" name="Line 61"/>
          <p:cNvSpPr>
            <a:spLocks noChangeShapeType="1"/>
          </p:cNvSpPr>
          <p:nvPr/>
        </p:nvSpPr>
        <p:spPr bwMode="auto">
          <a:xfrm>
            <a:off x="1905000" y="314134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" name="Line 62"/>
          <p:cNvSpPr>
            <a:spLocks noChangeShapeType="1"/>
          </p:cNvSpPr>
          <p:nvPr/>
        </p:nvSpPr>
        <p:spPr bwMode="auto">
          <a:xfrm>
            <a:off x="1905000" y="344932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0" name="Line 63"/>
          <p:cNvSpPr>
            <a:spLocks noChangeShapeType="1"/>
          </p:cNvSpPr>
          <p:nvPr/>
        </p:nvSpPr>
        <p:spPr bwMode="auto">
          <a:xfrm>
            <a:off x="1905000" y="3760998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" name="Line 64"/>
          <p:cNvSpPr>
            <a:spLocks noChangeShapeType="1"/>
          </p:cNvSpPr>
          <p:nvPr/>
        </p:nvSpPr>
        <p:spPr bwMode="auto">
          <a:xfrm>
            <a:off x="1905000" y="4063683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" name="Line 65"/>
          <p:cNvSpPr>
            <a:spLocks noChangeShapeType="1"/>
          </p:cNvSpPr>
          <p:nvPr/>
        </p:nvSpPr>
        <p:spPr bwMode="auto">
          <a:xfrm>
            <a:off x="1905000" y="437007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" name="Line 66"/>
          <p:cNvSpPr>
            <a:spLocks noChangeShapeType="1"/>
          </p:cNvSpPr>
          <p:nvPr/>
        </p:nvSpPr>
        <p:spPr bwMode="auto">
          <a:xfrm>
            <a:off x="2589212" y="191420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" name="Line 67"/>
          <p:cNvSpPr>
            <a:spLocks noChangeShapeType="1"/>
          </p:cNvSpPr>
          <p:nvPr/>
        </p:nvSpPr>
        <p:spPr bwMode="auto">
          <a:xfrm>
            <a:off x="3290888" y="191420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" name="Line 70"/>
          <p:cNvSpPr>
            <a:spLocks noChangeShapeType="1"/>
          </p:cNvSpPr>
          <p:nvPr/>
        </p:nvSpPr>
        <p:spPr bwMode="auto">
          <a:xfrm>
            <a:off x="1905000" y="191420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" name="Line 72"/>
          <p:cNvSpPr>
            <a:spLocks noChangeShapeType="1"/>
          </p:cNvSpPr>
          <p:nvPr/>
        </p:nvSpPr>
        <p:spPr bwMode="auto">
          <a:xfrm>
            <a:off x="1905000" y="1914208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" name="Line 74"/>
          <p:cNvSpPr>
            <a:spLocks noChangeShapeType="1"/>
          </p:cNvSpPr>
          <p:nvPr/>
        </p:nvSpPr>
        <p:spPr bwMode="auto">
          <a:xfrm>
            <a:off x="1905000" y="4678046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8" name="Line 70"/>
          <p:cNvSpPr>
            <a:spLocks noChangeShapeType="1"/>
          </p:cNvSpPr>
          <p:nvPr/>
        </p:nvSpPr>
        <p:spPr bwMode="auto">
          <a:xfrm>
            <a:off x="3989386" y="1905000"/>
            <a:ext cx="1588" cy="2788920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029200"/>
            <a:ext cx="4195631" cy="903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6" name="TextBox 135"/>
          <p:cNvSpPr txBox="1"/>
          <p:nvPr/>
        </p:nvSpPr>
        <p:spPr>
          <a:xfrm>
            <a:off x="7246576" y="3741429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0x0D </a:t>
            </a:r>
            <a:r>
              <a:rPr lang="en-US" sz="1800" dirty="0">
                <a:solidFill>
                  <a:srgbClr val="C00000"/>
                </a:solidFill>
                <a:latin typeface="Times New Roman"/>
                <a:cs typeface="Times New Roman"/>
              </a:rPr>
              <a:t>→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 0x2D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3602" y="5203674"/>
            <a:ext cx="3588416" cy="68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ight Arrow 2"/>
          <p:cNvSpPr/>
          <p:nvPr/>
        </p:nvSpPr>
        <p:spPr bwMode="auto">
          <a:xfrm>
            <a:off x="4648200" y="5389652"/>
            <a:ext cx="608012" cy="188170"/>
          </a:xfrm>
          <a:prstGeom prst="rightArrow">
            <a:avLst>
              <a:gd name="adj1" fmla="val 50000"/>
              <a:gd name="adj2" fmla="val 105958"/>
            </a:avLst>
          </a:prstGeom>
          <a:solidFill>
            <a:srgbClr val="C00000"/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385284" y="417512"/>
            <a:ext cx="7285038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Simple Memory System Cache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068387"/>
            <a:ext cx="8307387" cy="144621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lines, 4-byte block size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Physically addressed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Direct mapped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1711325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70C0"/>
                </a:solidFill>
                <a:latin typeface="+mj-lt"/>
              </a:rPr>
              <a:t>1</a:t>
            </a: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1711325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2198688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70C0"/>
                </a:solidFill>
                <a:latin typeface="+mj-lt"/>
              </a:rPr>
              <a:t>0</a:t>
            </a:r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2198688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2686051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70C0"/>
                </a:solidFill>
                <a:latin typeface="+mj-lt"/>
              </a:rPr>
              <a:t>1</a:t>
            </a:r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2686051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3173414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70C0"/>
                </a:solidFill>
                <a:latin typeface="+mj-lt"/>
              </a:rPr>
              <a:t>1</a:t>
            </a:r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317341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3660777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70C0"/>
                </a:solidFill>
                <a:latin typeface="+mj-lt"/>
              </a:rPr>
              <a:t>0</a:t>
            </a:r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3660777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4148140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70C0"/>
                </a:solidFill>
                <a:latin typeface="+mj-lt"/>
              </a:rPr>
              <a:t>1</a:t>
            </a:r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4148140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4635503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4635503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6891" name="Rectangle 27"/>
          <p:cNvSpPr>
            <a:spLocks noChangeArrowheads="1"/>
          </p:cNvSpPr>
          <p:nvPr/>
        </p:nvSpPr>
        <p:spPr bwMode="auto">
          <a:xfrm>
            <a:off x="5122866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5122866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5610229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5" name="Rectangle 31"/>
          <p:cNvSpPr>
            <a:spLocks noChangeArrowheads="1"/>
          </p:cNvSpPr>
          <p:nvPr/>
        </p:nvSpPr>
        <p:spPr bwMode="auto">
          <a:xfrm>
            <a:off x="5610229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6897" name="Rectangle 33"/>
          <p:cNvSpPr>
            <a:spLocks noChangeArrowheads="1"/>
          </p:cNvSpPr>
          <p:nvPr/>
        </p:nvSpPr>
        <p:spPr bwMode="auto">
          <a:xfrm>
            <a:off x="6097591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8" name="Rectangle 34"/>
          <p:cNvSpPr>
            <a:spLocks noChangeArrowheads="1"/>
          </p:cNvSpPr>
          <p:nvPr/>
        </p:nvSpPr>
        <p:spPr bwMode="auto">
          <a:xfrm>
            <a:off x="6097591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6900" name="Rectangle 36"/>
          <p:cNvSpPr>
            <a:spLocks noChangeArrowheads="1"/>
          </p:cNvSpPr>
          <p:nvPr/>
        </p:nvSpPr>
        <p:spPr bwMode="auto">
          <a:xfrm>
            <a:off x="6584953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1" name="Rectangle 37"/>
          <p:cNvSpPr>
            <a:spLocks noChangeArrowheads="1"/>
          </p:cNvSpPr>
          <p:nvPr/>
        </p:nvSpPr>
        <p:spPr bwMode="auto">
          <a:xfrm>
            <a:off x="6584953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6903" name="Rectangle 39"/>
          <p:cNvSpPr>
            <a:spLocks noChangeArrowheads="1"/>
          </p:cNvSpPr>
          <p:nvPr/>
        </p:nvSpPr>
        <p:spPr bwMode="auto">
          <a:xfrm>
            <a:off x="7072312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4" name="Rectangle 40"/>
          <p:cNvSpPr>
            <a:spLocks noChangeArrowheads="1"/>
          </p:cNvSpPr>
          <p:nvPr/>
        </p:nvSpPr>
        <p:spPr bwMode="auto">
          <a:xfrm>
            <a:off x="707231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4652964" y="3478212"/>
            <a:ext cx="2924175" cy="333375"/>
            <a:chOff x="2931" y="2156"/>
            <a:chExt cx="1842" cy="210"/>
          </a:xfrm>
        </p:grpSpPr>
        <p:sp>
          <p:nvSpPr>
            <p:cNvPr id="36906" name="Line 42"/>
            <p:cNvSpPr>
              <a:spLocks noChangeShapeType="1"/>
            </p:cNvSpPr>
            <p:nvPr/>
          </p:nvSpPr>
          <p:spPr bwMode="auto">
            <a:xfrm>
              <a:off x="2931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07" name="Text Box 43"/>
            <p:cNvSpPr txBox="1">
              <a:spLocks noChangeArrowheads="1"/>
            </p:cNvSpPr>
            <p:nvPr/>
          </p:nvSpPr>
          <p:spPr bwMode="auto">
            <a:xfrm>
              <a:off x="3638" y="2156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1757364" y="3478212"/>
            <a:ext cx="2924175" cy="333375"/>
            <a:chOff x="1107" y="2156"/>
            <a:chExt cx="1842" cy="210"/>
          </a:xfrm>
        </p:grpSpPr>
        <p:sp>
          <p:nvSpPr>
            <p:cNvPr id="36909" name="Line 45"/>
            <p:cNvSpPr>
              <a:spLocks noChangeShapeType="1"/>
            </p:cNvSpPr>
            <p:nvPr/>
          </p:nvSpPr>
          <p:spPr bwMode="auto">
            <a:xfrm>
              <a:off x="1107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0" name="Text Box 46"/>
            <p:cNvSpPr txBox="1">
              <a:spLocks noChangeArrowheads="1"/>
            </p:cNvSpPr>
            <p:nvPr/>
          </p:nvSpPr>
          <p:spPr bwMode="auto">
            <a:xfrm>
              <a:off x="1814" y="2156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6556382" y="2523067"/>
            <a:ext cx="992189" cy="306388"/>
            <a:chOff x="4130" y="1501"/>
            <a:chExt cx="625" cy="193"/>
          </a:xfrm>
        </p:grpSpPr>
        <p:sp>
          <p:nvSpPr>
            <p:cNvPr id="36912" name="Line 48"/>
            <p:cNvSpPr>
              <a:spLocks noChangeShapeType="1"/>
            </p:cNvSpPr>
            <p:nvPr/>
          </p:nvSpPr>
          <p:spPr bwMode="auto">
            <a:xfrm>
              <a:off x="4130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3" name="Text Box 49"/>
            <p:cNvSpPr txBox="1">
              <a:spLocks noChangeArrowheads="1"/>
            </p:cNvSpPr>
            <p:nvPr/>
          </p:nvSpPr>
          <p:spPr bwMode="auto">
            <a:xfrm>
              <a:off x="4316" y="1501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4627033" y="2519363"/>
            <a:ext cx="1927225" cy="306388"/>
            <a:chOff x="2920" y="1488"/>
            <a:chExt cx="1214" cy="193"/>
          </a:xfrm>
        </p:grpSpPr>
        <p:sp>
          <p:nvSpPr>
            <p:cNvPr id="36915" name="Line 51"/>
            <p:cNvSpPr>
              <a:spLocks noChangeShapeType="1"/>
            </p:cNvSpPr>
            <p:nvPr/>
          </p:nvSpPr>
          <p:spPr bwMode="auto">
            <a:xfrm>
              <a:off x="2920" y="1566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6" name="Text Box 52"/>
            <p:cNvSpPr txBox="1">
              <a:spLocks noChangeArrowheads="1"/>
            </p:cNvSpPr>
            <p:nvPr/>
          </p:nvSpPr>
          <p:spPr bwMode="auto">
            <a:xfrm>
              <a:off x="3460" y="1488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1711325" y="2514600"/>
            <a:ext cx="2894013" cy="306388"/>
            <a:chOff x="1078" y="1501"/>
            <a:chExt cx="1823" cy="193"/>
          </a:xfrm>
        </p:grpSpPr>
        <p:sp>
          <p:nvSpPr>
            <p:cNvPr id="36918" name="Line 54"/>
            <p:cNvSpPr>
              <a:spLocks noChangeShapeType="1"/>
            </p:cNvSpPr>
            <p:nvPr/>
          </p:nvSpPr>
          <p:spPr bwMode="auto">
            <a:xfrm>
              <a:off x="1078" y="1579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9" name="Text Box 55"/>
            <p:cNvSpPr txBox="1">
              <a:spLocks noChangeArrowheads="1"/>
            </p:cNvSpPr>
            <p:nvPr/>
          </p:nvSpPr>
          <p:spPr bwMode="auto">
            <a:xfrm>
              <a:off x="1928" y="1501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6928" name="Rectangle 64"/>
          <p:cNvSpPr>
            <a:spLocks noChangeArrowheads="1"/>
          </p:cNvSpPr>
          <p:nvPr/>
        </p:nvSpPr>
        <p:spPr bwMode="auto">
          <a:xfrm>
            <a:off x="3875088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6929" name="Rectangle 65"/>
          <p:cNvSpPr>
            <a:spLocks noChangeArrowheads="1"/>
          </p:cNvSpPr>
          <p:nvPr/>
        </p:nvSpPr>
        <p:spPr bwMode="auto">
          <a:xfrm>
            <a:off x="3255963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DF</a:t>
            </a:r>
          </a:p>
        </p:txBody>
      </p:sp>
      <p:sp>
        <p:nvSpPr>
          <p:cNvPr id="36930" name="Rectangle 66"/>
          <p:cNvSpPr>
            <a:spLocks noChangeArrowheads="1"/>
          </p:cNvSpPr>
          <p:nvPr/>
        </p:nvSpPr>
        <p:spPr bwMode="auto">
          <a:xfrm>
            <a:off x="2635250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C2</a:t>
            </a:r>
          </a:p>
        </p:txBody>
      </p:sp>
      <p:sp>
        <p:nvSpPr>
          <p:cNvPr id="36931" name="Rectangle 67"/>
          <p:cNvSpPr>
            <a:spLocks noChangeArrowheads="1"/>
          </p:cNvSpPr>
          <p:nvPr/>
        </p:nvSpPr>
        <p:spPr bwMode="auto">
          <a:xfrm>
            <a:off x="20129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932" name="Rectangle 68"/>
          <p:cNvSpPr>
            <a:spLocks noChangeArrowheads="1"/>
          </p:cNvSpPr>
          <p:nvPr/>
        </p:nvSpPr>
        <p:spPr bwMode="auto">
          <a:xfrm>
            <a:off x="1392238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33" name="Rectangle 69"/>
          <p:cNvSpPr>
            <a:spLocks noChangeArrowheads="1"/>
          </p:cNvSpPr>
          <p:nvPr/>
        </p:nvSpPr>
        <p:spPr bwMode="auto">
          <a:xfrm>
            <a:off x="773113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36934" name="Rectangle 70"/>
          <p:cNvSpPr>
            <a:spLocks noChangeArrowheads="1"/>
          </p:cNvSpPr>
          <p:nvPr/>
        </p:nvSpPr>
        <p:spPr bwMode="auto">
          <a:xfrm>
            <a:off x="152400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6942" name="Rectangle 78"/>
          <p:cNvSpPr>
            <a:spLocks noChangeArrowheads="1"/>
          </p:cNvSpPr>
          <p:nvPr/>
        </p:nvSpPr>
        <p:spPr bwMode="auto">
          <a:xfrm>
            <a:off x="3875088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3" name="Rectangle 79"/>
          <p:cNvSpPr>
            <a:spLocks noChangeArrowheads="1"/>
          </p:cNvSpPr>
          <p:nvPr/>
        </p:nvSpPr>
        <p:spPr bwMode="auto">
          <a:xfrm>
            <a:off x="3255963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4" name="Rectangle 80"/>
          <p:cNvSpPr>
            <a:spLocks noChangeArrowheads="1"/>
          </p:cNvSpPr>
          <p:nvPr/>
        </p:nvSpPr>
        <p:spPr bwMode="auto">
          <a:xfrm>
            <a:off x="2635250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5" name="Rectangle 81"/>
          <p:cNvSpPr>
            <a:spLocks noChangeArrowheads="1"/>
          </p:cNvSpPr>
          <p:nvPr/>
        </p:nvSpPr>
        <p:spPr bwMode="auto">
          <a:xfrm>
            <a:off x="20129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6" name="Rectangle 82"/>
          <p:cNvSpPr>
            <a:spLocks noChangeArrowheads="1"/>
          </p:cNvSpPr>
          <p:nvPr/>
        </p:nvSpPr>
        <p:spPr bwMode="auto">
          <a:xfrm>
            <a:off x="1392238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47" name="Rectangle 83"/>
          <p:cNvSpPr>
            <a:spLocks noChangeArrowheads="1"/>
          </p:cNvSpPr>
          <p:nvPr/>
        </p:nvSpPr>
        <p:spPr bwMode="auto">
          <a:xfrm>
            <a:off x="773113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31</a:t>
            </a:r>
          </a:p>
        </p:txBody>
      </p:sp>
      <p:sp>
        <p:nvSpPr>
          <p:cNvPr id="36948" name="Rectangle 84"/>
          <p:cNvSpPr>
            <a:spLocks noChangeArrowheads="1"/>
          </p:cNvSpPr>
          <p:nvPr/>
        </p:nvSpPr>
        <p:spPr bwMode="auto">
          <a:xfrm>
            <a:off x="152400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6956" name="Rectangle 92"/>
          <p:cNvSpPr>
            <a:spLocks noChangeArrowheads="1"/>
          </p:cNvSpPr>
          <p:nvPr/>
        </p:nvSpPr>
        <p:spPr bwMode="auto">
          <a:xfrm>
            <a:off x="3875088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1D</a:t>
            </a:r>
          </a:p>
        </p:txBody>
      </p:sp>
      <p:sp>
        <p:nvSpPr>
          <p:cNvPr id="36957" name="Rectangle 93"/>
          <p:cNvSpPr>
            <a:spLocks noChangeArrowheads="1"/>
          </p:cNvSpPr>
          <p:nvPr/>
        </p:nvSpPr>
        <p:spPr bwMode="auto">
          <a:xfrm>
            <a:off x="3255963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F0</a:t>
            </a:r>
          </a:p>
        </p:txBody>
      </p:sp>
      <p:sp>
        <p:nvSpPr>
          <p:cNvPr id="36958" name="Rectangle 94"/>
          <p:cNvSpPr>
            <a:spLocks noChangeArrowheads="1"/>
          </p:cNvSpPr>
          <p:nvPr/>
        </p:nvSpPr>
        <p:spPr bwMode="auto">
          <a:xfrm>
            <a:off x="2635250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72</a:t>
            </a:r>
          </a:p>
        </p:txBody>
      </p:sp>
      <p:sp>
        <p:nvSpPr>
          <p:cNvPr id="36959" name="Rectangle 95"/>
          <p:cNvSpPr>
            <a:spLocks noChangeArrowheads="1"/>
          </p:cNvSpPr>
          <p:nvPr/>
        </p:nvSpPr>
        <p:spPr bwMode="auto">
          <a:xfrm>
            <a:off x="20129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60" name="Rectangle 96"/>
          <p:cNvSpPr>
            <a:spLocks noChangeArrowheads="1"/>
          </p:cNvSpPr>
          <p:nvPr/>
        </p:nvSpPr>
        <p:spPr bwMode="auto">
          <a:xfrm>
            <a:off x="1392238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61" name="Rectangle 97"/>
          <p:cNvSpPr>
            <a:spLocks noChangeArrowheads="1"/>
          </p:cNvSpPr>
          <p:nvPr/>
        </p:nvSpPr>
        <p:spPr bwMode="auto">
          <a:xfrm>
            <a:off x="773113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6962" name="Rectangle 98"/>
          <p:cNvSpPr>
            <a:spLocks noChangeArrowheads="1"/>
          </p:cNvSpPr>
          <p:nvPr/>
        </p:nvSpPr>
        <p:spPr bwMode="auto">
          <a:xfrm>
            <a:off x="152400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6970" name="Rectangle 106"/>
          <p:cNvSpPr>
            <a:spLocks noChangeArrowheads="1"/>
          </p:cNvSpPr>
          <p:nvPr/>
        </p:nvSpPr>
        <p:spPr bwMode="auto">
          <a:xfrm>
            <a:off x="3875088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6971" name="Rectangle 107"/>
          <p:cNvSpPr>
            <a:spLocks noChangeArrowheads="1"/>
          </p:cNvSpPr>
          <p:nvPr/>
        </p:nvSpPr>
        <p:spPr bwMode="auto">
          <a:xfrm>
            <a:off x="3255963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8F</a:t>
            </a:r>
          </a:p>
        </p:txBody>
      </p:sp>
      <p:sp>
        <p:nvSpPr>
          <p:cNvPr id="36972" name="Rectangle 108"/>
          <p:cNvSpPr>
            <a:spLocks noChangeArrowheads="1"/>
          </p:cNvSpPr>
          <p:nvPr/>
        </p:nvSpPr>
        <p:spPr bwMode="auto">
          <a:xfrm>
            <a:off x="2635250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6D</a:t>
            </a:r>
          </a:p>
        </p:txBody>
      </p:sp>
      <p:sp>
        <p:nvSpPr>
          <p:cNvPr id="36973" name="Rectangle 109"/>
          <p:cNvSpPr>
            <a:spLocks noChangeArrowheads="1"/>
          </p:cNvSpPr>
          <p:nvPr/>
        </p:nvSpPr>
        <p:spPr bwMode="auto">
          <a:xfrm>
            <a:off x="20129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43</a:t>
            </a:r>
          </a:p>
        </p:txBody>
      </p:sp>
      <p:sp>
        <p:nvSpPr>
          <p:cNvPr id="36974" name="Rectangle 110"/>
          <p:cNvSpPr>
            <a:spLocks noChangeArrowheads="1"/>
          </p:cNvSpPr>
          <p:nvPr/>
        </p:nvSpPr>
        <p:spPr bwMode="auto">
          <a:xfrm>
            <a:off x="1392238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75" name="Rectangle 111"/>
          <p:cNvSpPr>
            <a:spLocks noChangeArrowheads="1"/>
          </p:cNvSpPr>
          <p:nvPr/>
        </p:nvSpPr>
        <p:spPr bwMode="auto">
          <a:xfrm>
            <a:off x="773113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32</a:t>
            </a:r>
          </a:p>
        </p:txBody>
      </p:sp>
      <p:sp>
        <p:nvSpPr>
          <p:cNvPr id="36976" name="Rectangle 112"/>
          <p:cNvSpPr>
            <a:spLocks noChangeArrowheads="1"/>
          </p:cNvSpPr>
          <p:nvPr/>
        </p:nvSpPr>
        <p:spPr bwMode="auto">
          <a:xfrm>
            <a:off x="152400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6984" name="Rectangle 120"/>
          <p:cNvSpPr>
            <a:spLocks noChangeArrowheads="1"/>
          </p:cNvSpPr>
          <p:nvPr/>
        </p:nvSpPr>
        <p:spPr bwMode="auto">
          <a:xfrm>
            <a:off x="3875088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5" name="Rectangle 121"/>
          <p:cNvSpPr>
            <a:spLocks noChangeArrowheads="1"/>
          </p:cNvSpPr>
          <p:nvPr/>
        </p:nvSpPr>
        <p:spPr bwMode="auto">
          <a:xfrm>
            <a:off x="3255963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6" name="Rectangle 122"/>
          <p:cNvSpPr>
            <a:spLocks noChangeArrowheads="1"/>
          </p:cNvSpPr>
          <p:nvPr/>
        </p:nvSpPr>
        <p:spPr bwMode="auto">
          <a:xfrm>
            <a:off x="2635250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7" name="Rectangle 123"/>
          <p:cNvSpPr>
            <a:spLocks noChangeArrowheads="1"/>
          </p:cNvSpPr>
          <p:nvPr/>
        </p:nvSpPr>
        <p:spPr bwMode="auto">
          <a:xfrm>
            <a:off x="20129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8" name="Rectangle 124"/>
          <p:cNvSpPr>
            <a:spLocks noChangeArrowheads="1"/>
          </p:cNvSpPr>
          <p:nvPr/>
        </p:nvSpPr>
        <p:spPr bwMode="auto">
          <a:xfrm>
            <a:off x="1392238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89" name="Rectangle 125"/>
          <p:cNvSpPr>
            <a:spLocks noChangeArrowheads="1"/>
          </p:cNvSpPr>
          <p:nvPr/>
        </p:nvSpPr>
        <p:spPr bwMode="auto">
          <a:xfrm>
            <a:off x="773113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90" name="Rectangle 126"/>
          <p:cNvSpPr>
            <a:spLocks noChangeArrowheads="1"/>
          </p:cNvSpPr>
          <p:nvPr/>
        </p:nvSpPr>
        <p:spPr bwMode="auto">
          <a:xfrm>
            <a:off x="152400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6998" name="Rectangle 134"/>
          <p:cNvSpPr>
            <a:spLocks noChangeArrowheads="1"/>
          </p:cNvSpPr>
          <p:nvPr/>
        </p:nvSpPr>
        <p:spPr bwMode="auto">
          <a:xfrm>
            <a:off x="3875088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6999" name="Rectangle 135"/>
          <p:cNvSpPr>
            <a:spLocks noChangeArrowheads="1"/>
          </p:cNvSpPr>
          <p:nvPr/>
        </p:nvSpPr>
        <p:spPr bwMode="auto">
          <a:xfrm>
            <a:off x="3255963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7000" name="Rectangle 136"/>
          <p:cNvSpPr>
            <a:spLocks noChangeArrowheads="1"/>
          </p:cNvSpPr>
          <p:nvPr/>
        </p:nvSpPr>
        <p:spPr bwMode="auto">
          <a:xfrm>
            <a:off x="2635250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7001" name="Rectangle 137"/>
          <p:cNvSpPr>
            <a:spLocks noChangeArrowheads="1"/>
          </p:cNvSpPr>
          <p:nvPr/>
        </p:nvSpPr>
        <p:spPr bwMode="auto">
          <a:xfrm>
            <a:off x="20129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7002" name="Rectangle 138"/>
          <p:cNvSpPr>
            <a:spLocks noChangeArrowheads="1"/>
          </p:cNvSpPr>
          <p:nvPr/>
        </p:nvSpPr>
        <p:spPr bwMode="auto">
          <a:xfrm>
            <a:off x="1392238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03" name="Rectangle 139"/>
          <p:cNvSpPr>
            <a:spLocks noChangeArrowheads="1"/>
          </p:cNvSpPr>
          <p:nvPr/>
        </p:nvSpPr>
        <p:spPr bwMode="auto">
          <a:xfrm>
            <a:off x="773113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37004" name="Rectangle 140"/>
          <p:cNvSpPr>
            <a:spLocks noChangeArrowheads="1"/>
          </p:cNvSpPr>
          <p:nvPr/>
        </p:nvSpPr>
        <p:spPr bwMode="auto">
          <a:xfrm>
            <a:off x="152400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012" name="Rectangle 148"/>
          <p:cNvSpPr>
            <a:spLocks noChangeArrowheads="1"/>
          </p:cNvSpPr>
          <p:nvPr/>
        </p:nvSpPr>
        <p:spPr bwMode="auto">
          <a:xfrm>
            <a:off x="3875088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3" name="Rectangle 149"/>
          <p:cNvSpPr>
            <a:spLocks noChangeArrowheads="1"/>
          </p:cNvSpPr>
          <p:nvPr/>
        </p:nvSpPr>
        <p:spPr bwMode="auto">
          <a:xfrm>
            <a:off x="3255963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4" name="Rectangle 150"/>
          <p:cNvSpPr>
            <a:spLocks noChangeArrowheads="1"/>
          </p:cNvSpPr>
          <p:nvPr/>
        </p:nvSpPr>
        <p:spPr bwMode="auto">
          <a:xfrm>
            <a:off x="2635250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5" name="Rectangle 151"/>
          <p:cNvSpPr>
            <a:spLocks noChangeArrowheads="1"/>
          </p:cNvSpPr>
          <p:nvPr/>
        </p:nvSpPr>
        <p:spPr bwMode="auto">
          <a:xfrm>
            <a:off x="20129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6" name="Rectangle 152"/>
          <p:cNvSpPr>
            <a:spLocks noChangeArrowheads="1"/>
          </p:cNvSpPr>
          <p:nvPr/>
        </p:nvSpPr>
        <p:spPr bwMode="auto">
          <a:xfrm>
            <a:off x="1392238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7017" name="Rectangle 153"/>
          <p:cNvSpPr>
            <a:spLocks noChangeArrowheads="1"/>
          </p:cNvSpPr>
          <p:nvPr/>
        </p:nvSpPr>
        <p:spPr bwMode="auto">
          <a:xfrm>
            <a:off x="773113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37018" name="Rectangle 154"/>
          <p:cNvSpPr>
            <a:spLocks noChangeArrowheads="1"/>
          </p:cNvSpPr>
          <p:nvPr/>
        </p:nvSpPr>
        <p:spPr bwMode="auto">
          <a:xfrm>
            <a:off x="152400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026" name="Rectangle 162"/>
          <p:cNvSpPr>
            <a:spLocks noChangeArrowheads="1"/>
          </p:cNvSpPr>
          <p:nvPr/>
        </p:nvSpPr>
        <p:spPr bwMode="auto">
          <a:xfrm>
            <a:off x="3875088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7" name="Rectangle 163"/>
          <p:cNvSpPr>
            <a:spLocks noChangeArrowheads="1"/>
          </p:cNvSpPr>
          <p:nvPr/>
        </p:nvSpPr>
        <p:spPr bwMode="auto">
          <a:xfrm>
            <a:off x="3255963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23</a:t>
            </a:r>
          </a:p>
        </p:txBody>
      </p:sp>
      <p:sp>
        <p:nvSpPr>
          <p:cNvPr id="37028" name="Rectangle 164"/>
          <p:cNvSpPr>
            <a:spLocks noChangeArrowheads="1"/>
          </p:cNvSpPr>
          <p:nvPr/>
        </p:nvSpPr>
        <p:spPr bwMode="auto">
          <a:xfrm>
            <a:off x="2635250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9" name="Rectangle 165"/>
          <p:cNvSpPr>
            <a:spLocks noChangeArrowheads="1"/>
          </p:cNvSpPr>
          <p:nvPr/>
        </p:nvSpPr>
        <p:spPr bwMode="auto">
          <a:xfrm>
            <a:off x="20129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99</a:t>
            </a:r>
          </a:p>
        </p:txBody>
      </p:sp>
      <p:sp>
        <p:nvSpPr>
          <p:cNvPr id="37030" name="Rectangle 166"/>
          <p:cNvSpPr>
            <a:spLocks noChangeArrowheads="1"/>
          </p:cNvSpPr>
          <p:nvPr/>
        </p:nvSpPr>
        <p:spPr bwMode="auto">
          <a:xfrm>
            <a:off x="1392238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31" name="Rectangle 167"/>
          <p:cNvSpPr>
            <a:spLocks noChangeArrowheads="1"/>
          </p:cNvSpPr>
          <p:nvPr/>
        </p:nvSpPr>
        <p:spPr bwMode="auto">
          <a:xfrm>
            <a:off x="773113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19</a:t>
            </a:r>
          </a:p>
        </p:txBody>
      </p:sp>
      <p:sp>
        <p:nvSpPr>
          <p:cNvPr id="37032" name="Rectangle 168"/>
          <p:cNvSpPr>
            <a:spLocks noChangeArrowheads="1"/>
          </p:cNvSpPr>
          <p:nvPr/>
        </p:nvSpPr>
        <p:spPr bwMode="auto">
          <a:xfrm>
            <a:off x="152400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040" name="Rectangle 176"/>
          <p:cNvSpPr>
            <a:spLocks noChangeArrowheads="1"/>
          </p:cNvSpPr>
          <p:nvPr/>
        </p:nvSpPr>
        <p:spPr bwMode="auto">
          <a:xfrm>
            <a:off x="3875088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37041" name="Rectangle 177"/>
          <p:cNvSpPr>
            <a:spLocks noChangeArrowheads="1"/>
          </p:cNvSpPr>
          <p:nvPr/>
        </p:nvSpPr>
        <p:spPr bwMode="auto">
          <a:xfrm>
            <a:off x="3255963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37042" name="Rectangle 178"/>
          <p:cNvSpPr>
            <a:spLocks noChangeArrowheads="1"/>
          </p:cNvSpPr>
          <p:nvPr/>
        </p:nvSpPr>
        <p:spPr bwMode="auto">
          <a:xfrm>
            <a:off x="2635250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37043" name="Rectangle 179"/>
          <p:cNvSpPr>
            <a:spLocks noChangeArrowheads="1"/>
          </p:cNvSpPr>
          <p:nvPr/>
        </p:nvSpPr>
        <p:spPr bwMode="auto">
          <a:xfrm>
            <a:off x="20129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37044" name="Rectangle 180"/>
          <p:cNvSpPr>
            <a:spLocks noChangeArrowheads="1"/>
          </p:cNvSpPr>
          <p:nvPr/>
        </p:nvSpPr>
        <p:spPr bwMode="auto">
          <a:xfrm>
            <a:off x="1392238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7045" name="Rectangle 181"/>
          <p:cNvSpPr>
            <a:spLocks noChangeArrowheads="1"/>
          </p:cNvSpPr>
          <p:nvPr/>
        </p:nvSpPr>
        <p:spPr bwMode="auto">
          <a:xfrm>
            <a:off x="773113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7046" name="Rectangle 182"/>
          <p:cNvSpPr>
            <a:spLocks noChangeArrowheads="1"/>
          </p:cNvSpPr>
          <p:nvPr/>
        </p:nvSpPr>
        <p:spPr bwMode="auto">
          <a:xfrm>
            <a:off x="152400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7047" name="Line 183"/>
          <p:cNvSpPr>
            <a:spLocks noChangeShapeType="1"/>
          </p:cNvSpPr>
          <p:nvPr/>
        </p:nvSpPr>
        <p:spPr bwMode="auto">
          <a:xfrm>
            <a:off x="152400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48" name="Line 184"/>
          <p:cNvSpPr>
            <a:spLocks noChangeShapeType="1"/>
          </p:cNvSpPr>
          <p:nvPr/>
        </p:nvSpPr>
        <p:spPr bwMode="auto">
          <a:xfrm>
            <a:off x="152400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49" name="Line 185"/>
          <p:cNvSpPr>
            <a:spLocks noChangeShapeType="1"/>
          </p:cNvSpPr>
          <p:nvPr/>
        </p:nvSpPr>
        <p:spPr bwMode="auto">
          <a:xfrm>
            <a:off x="152400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0" name="Line 186"/>
          <p:cNvSpPr>
            <a:spLocks noChangeShapeType="1"/>
          </p:cNvSpPr>
          <p:nvPr/>
        </p:nvSpPr>
        <p:spPr bwMode="auto">
          <a:xfrm>
            <a:off x="152400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1" name="Line 187"/>
          <p:cNvSpPr>
            <a:spLocks noChangeShapeType="1"/>
          </p:cNvSpPr>
          <p:nvPr/>
        </p:nvSpPr>
        <p:spPr bwMode="auto">
          <a:xfrm>
            <a:off x="152400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2" name="Line 188"/>
          <p:cNvSpPr>
            <a:spLocks noChangeShapeType="1"/>
          </p:cNvSpPr>
          <p:nvPr/>
        </p:nvSpPr>
        <p:spPr bwMode="auto">
          <a:xfrm>
            <a:off x="152400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3" name="Line 189"/>
          <p:cNvSpPr>
            <a:spLocks noChangeShapeType="1"/>
          </p:cNvSpPr>
          <p:nvPr/>
        </p:nvSpPr>
        <p:spPr bwMode="auto">
          <a:xfrm>
            <a:off x="152400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4" name="Line 190"/>
          <p:cNvSpPr>
            <a:spLocks noChangeShapeType="1"/>
          </p:cNvSpPr>
          <p:nvPr/>
        </p:nvSpPr>
        <p:spPr bwMode="auto">
          <a:xfrm>
            <a:off x="152400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5" name="Line 191"/>
          <p:cNvSpPr>
            <a:spLocks noChangeShapeType="1"/>
          </p:cNvSpPr>
          <p:nvPr/>
        </p:nvSpPr>
        <p:spPr bwMode="auto">
          <a:xfrm>
            <a:off x="7731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6" name="Line 192"/>
          <p:cNvSpPr>
            <a:spLocks noChangeShapeType="1"/>
          </p:cNvSpPr>
          <p:nvPr/>
        </p:nvSpPr>
        <p:spPr bwMode="auto">
          <a:xfrm>
            <a:off x="13922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7" name="Line 193"/>
          <p:cNvSpPr>
            <a:spLocks noChangeShapeType="1"/>
          </p:cNvSpPr>
          <p:nvPr/>
        </p:nvSpPr>
        <p:spPr bwMode="auto">
          <a:xfrm>
            <a:off x="20129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8" name="Line 194"/>
          <p:cNvSpPr>
            <a:spLocks noChangeShapeType="1"/>
          </p:cNvSpPr>
          <p:nvPr/>
        </p:nvSpPr>
        <p:spPr bwMode="auto">
          <a:xfrm>
            <a:off x="26352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9" name="Line 195"/>
          <p:cNvSpPr>
            <a:spLocks noChangeShapeType="1"/>
          </p:cNvSpPr>
          <p:nvPr/>
        </p:nvSpPr>
        <p:spPr bwMode="auto">
          <a:xfrm>
            <a:off x="32559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0" name="Line 196"/>
          <p:cNvSpPr>
            <a:spLocks noChangeShapeType="1"/>
          </p:cNvSpPr>
          <p:nvPr/>
        </p:nvSpPr>
        <p:spPr bwMode="auto">
          <a:xfrm>
            <a:off x="38750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7" name="Line 203"/>
          <p:cNvSpPr>
            <a:spLocks noChangeShapeType="1"/>
          </p:cNvSpPr>
          <p:nvPr/>
        </p:nvSpPr>
        <p:spPr bwMode="auto">
          <a:xfrm>
            <a:off x="152400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9" name="Line 205"/>
          <p:cNvSpPr>
            <a:spLocks noChangeShapeType="1"/>
          </p:cNvSpPr>
          <p:nvPr/>
        </p:nvSpPr>
        <p:spPr bwMode="auto">
          <a:xfrm>
            <a:off x="152400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71" name="Line 207"/>
          <p:cNvSpPr>
            <a:spLocks noChangeShapeType="1"/>
          </p:cNvSpPr>
          <p:nvPr/>
        </p:nvSpPr>
        <p:spPr bwMode="auto">
          <a:xfrm>
            <a:off x="152400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" name="Line 203"/>
          <p:cNvSpPr>
            <a:spLocks noChangeShapeType="1"/>
          </p:cNvSpPr>
          <p:nvPr/>
        </p:nvSpPr>
        <p:spPr bwMode="auto">
          <a:xfrm>
            <a:off x="4487333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" name="Rectangle 57"/>
          <p:cNvSpPr>
            <a:spLocks noChangeArrowheads="1"/>
          </p:cNvSpPr>
          <p:nvPr/>
        </p:nvSpPr>
        <p:spPr bwMode="auto">
          <a:xfrm>
            <a:off x="8370888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1" name="Rectangle 58"/>
          <p:cNvSpPr>
            <a:spLocks noChangeArrowheads="1"/>
          </p:cNvSpPr>
          <p:nvPr/>
        </p:nvSpPr>
        <p:spPr bwMode="auto">
          <a:xfrm>
            <a:off x="7751763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2" name="Rectangle 59"/>
          <p:cNvSpPr>
            <a:spLocks noChangeArrowheads="1"/>
          </p:cNvSpPr>
          <p:nvPr/>
        </p:nvSpPr>
        <p:spPr bwMode="auto">
          <a:xfrm>
            <a:off x="7131050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3" name="Rectangle 60"/>
          <p:cNvSpPr>
            <a:spLocks noChangeArrowheads="1"/>
          </p:cNvSpPr>
          <p:nvPr/>
        </p:nvSpPr>
        <p:spPr bwMode="auto">
          <a:xfrm>
            <a:off x="65087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4" name="Rectangle 61"/>
          <p:cNvSpPr>
            <a:spLocks noChangeArrowheads="1"/>
          </p:cNvSpPr>
          <p:nvPr/>
        </p:nvSpPr>
        <p:spPr bwMode="auto">
          <a:xfrm>
            <a:off x="5888038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15" name="Rectangle 62"/>
          <p:cNvSpPr>
            <a:spLocks noChangeArrowheads="1"/>
          </p:cNvSpPr>
          <p:nvPr/>
        </p:nvSpPr>
        <p:spPr bwMode="auto">
          <a:xfrm>
            <a:off x="5268913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14</a:t>
            </a:r>
          </a:p>
        </p:txBody>
      </p:sp>
      <p:sp>
        <p:nvSpPr>
          <p:cNvPr id="216" name="Rectangle 63"/>
          <p:cNvSpPr>
            <a:spLocks noChangeArrowheads="1"/>
          </p:cNvSpPr>
          <p:nvPr/>
        </p:nvSpPr>
        <p:spPr bwMode="auto">
          <a:xfrm>
            <a:off x="4648200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17" name="Rectangle 71"/>
          <p:cNvSpPr>
            <a:spLocks noChangeArrowheads="1"/>
          </p:cNvSpPr>
          <p:nvPr/>
        </p:nvSpPr>
        <p:spPr bwMode="auto">
          <a:xfrm>
            <a:off x="8370888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D3</a:t>
            </a:r>
          </a:p>
        </p:txBody>
      </p:sp>
      <p:sp>
        <p:nvSpPr>
          <p:cNvPr id="218" name="Rectangle 72"/>
          <p:cNvSpPr>
            <a:spLocks noChangeArrowheads="1"/>
          </p:cNvSpPr>
          <p:nvPr/>
        </p:nvSpPr>
        <p:spPr bwMode="auto">
          <a:xfrm>
            <a:off x="7751763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219" name="Rectangle 73"/>
          <p:cNvSpPr>
            <a:spLocks noChangeArrowheads="1"/>
          </p:cNvSpPr>
          <p:nvPr/>
        </p:nvSpPr>
        <p:spPr bwMode="auto">
          <a:xfrm>
            <a:off x="7131050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77</a:t>
            </a:r>
          </a:p>
        </p:txBody>
      </p:sp>
      <p:sp>
        <p:nvSpPr>
          <p:cNvPr id="220" name="Rectangle 74"/>
          <p:cNvSpPr>
            <a:spLocks noChangeArrowheads="1"/>
          </p:cNvSpPr>
          <p:nvPr/>
        </p:nvSpPr>
        <p:spPr bwMode="auto">
          <a:xfrm>
            <a:off x="65087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83</a:t>
            </a:r>
          </a:p>
        </p:txBody>
      </p:sp>
      <p:sp>
        <p:nvSpPr>
          <p:cNvPr id="221" name="Rectangle 75"/>
          <p:cNvSpPr>
            <a:spLocks noChangeArrowheads="1"/>
          </p:cNvSpPr>
          <p:nvPr/>
        </p:nvSpPr>
        <p:spPr bwMode="auto">
          <a:xfrm>
            <a:off x="5888038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2" name="Rectangle 76"/>
          <p:cNvSpPr>
            <a:spLocks noChangeArrowheads="1"/>
          </p:cNvSpPr>
          <p:nvPr/>
        </p:nvSpPr>
        <p:spPr bwMode="auto">
          <a:xfrm>
            <a:off x="5268913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223" name="Rectangle 77"/>
          <p:cNvSpPr>
            <a:spLocks noChangeArrowheads="1"/>
          </p:cNvSpPr>
          <p:nvPr/>
        </p:nvSpPr>
        <p:spPr bwMode="auto">
          <a:xfrm>
            <a:off x="4648200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E</a:t>
            </a:r>
          </a:p>
        </p:txBody>
      </p:sp>
      <p:sp>
        <p:nvSpPr>
          <p:cNvPr id="224" name="Rectangle 85"/>
          <p:cNvSpPr>
            <a:spLocks noChangeArrowheads="1"/>
          </p:cNvSpPr>
          <p:nvPr/>
        </p:nvSpPr>
        <p:spPr bwMode="auto">
          <a:xfrm>
            <a:off x="8370888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25" name="Rectangle 86"/>
          <p:cNvSpPr>
            <a:spLocks noChangeArrowheads="1"/>
          </p:cNvSpPr>
          <p:nvPr/>
        </p:nvSpPr>
        <p:spPr bwMode="auto">
          <a:xfrm>
            <a:off x="7751763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226" name="Rectangle 87"/>
          <p:cNvSpPr>
            <a:spLocks noChangeArrowheads="1"/>
          </p:cNvSpPr>
          <p:nvPr/>
        </p:nvSpPr>
        <p:spPr bwMode="auto">
          <a:xfrm>
            <a:off x="7131050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96</a:t>
            </a:r>
          </a:p>
        </p:txBody>
      </p:sp>
      <p:sp>
        <p:nvSpPr>
          <p:cNvPr id="227" name="Rectangle 88"/>
          <p:cNvSpPr>
            <a:spLocks noChangeArrowheads="1"/>
          </p:cNvSpPr>
          <p:nvPr/>
        </p:nvSpPr>
        <p:spPr bwMode="auto">
          <a:xfrm>
            <a:off x="65087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228" name="Rectangle 89"/>
          <p:cNvSpPr>
            <a:spLocks noChangeArrowheads="1"/>
          </p:cNvSpPr>
          <p:nvPr/>
        </p:nvSpPr>
        <p:spPr bwMode="auto">
          <a:xfrm>
            <a:off x="5888038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9" name="Rectangle 90"/>
          <p:cNvSpPr>
            <a:spLocks noChangeArrowheads="1"/>
          </p:cNvSpPr>
          <p:nvPr/>
        </p:nvSpPr>
        <p:spPr bwMode="auto">
          <a:xfrm>
            <a:off x="5268913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230" name="Rectangle 91"/>
          <p:cNvSpPr>
            <a:spLocks noChangeArrowheads="1"/>
          </p:cNvSpPr>
          <p:nvPr/>
        </p:nvSpPr>
        <p:spPr bwMode="auto">
          <a:xfrm>
            <a:off x="4648200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D</a:t>
            </a:r>
          </a:p>
        </p:txBody>
      </p:sp>
      <p:sp>
        <p:nvSpPr>
          <p:cNvPr id="231" name="Rectangle 99"/>
          <p:cNvSpPr>
            <a:spLocks noChangeArrowheads="1"/>
          </p:cNvSpPr>
          <p:nvPr/>
        </p:nvSpPr>
        <p:spPr bwMode="auto">
          <a:xfrm>
            <a:off x="8370888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2" name="Rectangle 100"/>
          <p:cNvSpPr>
            <a:spLocks noChangeArrowheads="1"/>
          </p:cNvSpPr>
          <p:nvPr/>
        </p:nvSpPr>
        <p:spPr bwMode="auto">
          <a:xfrm>
            <a:off x="7751763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3" name="Rectangle 101"/>
          <p:cNvSpPr>
            <a:spLocks noChangeArrowheads="1"/>
          </p:cNvSpPr>
          <p:nvPr/>
        </p:nvSpPr>
        <p:spPr bwMode="auto">
          <a:xfrm>
            <a:off x="7131050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4" name="Rectangle 102"/>
          <p:cNvSpPr>
            <a:spLocks noChangeArrowheads="1"/>
          </p:cNvSpPr>
          <p:nvPr/>
        </p:nvSpPr>
        <p:spPr bwMode="auto">
          <a:xfrm>
            <a:off x="65087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5" name="Rectangle 103"/>
          <p:cNvSpPr>
            <a:spLocks noChangeArrowheads="1"/>
          </p:cNvSpPr>
          <p:nvPr/>
        </p:nvSpPr>
        <p:spPr bwMode="auto">
          <a:xfrm>
            <a:off x="5888038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36" name="Rectangle 104"/>
          <p:cNvSpPr>
            <a:spLocks noChangeArrowheads="1"/>
          </p:cNvSpPr>
          <p:nvPr/>
        </p:nvSpPr>
        <p:spPr bwMode="auto">
          <a:xfrm>
            <a:off x="5268913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237" name="Rectangle 105"/>
          <p:cNvSpPr>
            <a:spLocks noChangeArrowheads="1"/>
          </p:cNvSpPr>
          <p:nvPr/>
        </p:nvSpPr>
        <p:spPr bwMode="auto">
          <a:xfrm>
            <a:off x="4648200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238" name="Rectangle 113"/>
          <p:cNvSpPr>
            <a:spLocks noChangeArrowheads="1"/>
          </p:cNvSpPr>
          <p:nvPr/>
        </p:nvSpPr>
        <p:spPr bwMode="auto">
          <a:xfrm>
            <a:off x="8370888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9" name="Rectangle 114"/>
          <p:cNvSpPr>
            <a:spLocks noChangeArrowheads="1"/>
          </p:cNvSpPr>
          <p:nvPr/>
        </p:nvSpPr>
        <p:spPr bwMode="auto">
          <a:xfrm>
            <a:off x="7751763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0" name="Rectangle 115"/>
          <p:cNvSpPr>
            <a:spLocks noChangeArrowheads="1"/>
          </p:cNvSpPr>
          <p:nvPr/>
        </p:nvSpPr>
        <p:spPr bwMode="auto">
          <a:xfrm>
            <a:off x="7131050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1" name="Rectangle 116"/>
          <p:cNvSpPr>
            <a:spLocks noChangeArrowheads="1"/>
          </p:cNvSpPr>
          <p:nvPr/>
        </p:nvSpPr>
        <p:spPr bwMode="auto">
          <a:xfrm>
            <a:off x="65087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2" name="Rectangle 117"/>
          <p:cNvSpPr>
            <a:spLocks noChangeArrowheads="1"/>
          </p:cNvSpPr>
          <p:nvPr/>
        </p:nvSpPr>
        <p:spPr bwMode="auto">
          <a:xfrm>
            <a:off x="5888038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43" name="Rectangle 118"/>
          <p:cNvSpPr>
            <a:spLocks noChangeArrowheads="1"/>
          </p:cNvSpPr>
          <p:nvPr/>
        </p:nvSpPr>
        <p:spPr bwMode="auto">
          <a:xfrm>
            <a:off x="5268913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0B</a:t>
            </a:r>
          </a:p>
        </p:txBody>
      </p:sp>
      <p:sp>
        <p:nvSpPr>
          <p:cNvPr id="244" name="Rectangle 119"/>
          <p:cNvSpPr>
            <a:spLocks noChangeArrowheads="1"/>
          </p:cNvSpPr>
          <p:nvPr/>
        </p:nvSpPr>
        <p:spPr bwMode="auto">
          <a:xfrm>
            <a:off x="4648200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245" name="Rectangle 127"/>
          <p:cNvSpPr>
            <a:spLocks noChangeArrowheads="1"/>
          </p:cNvSpPr>
          <p:nvPr/>
        </p:nvSpPr>
        <p:spPr bwMode="auto">
          <a:xfrm>
            <a:off x="8370888" y="4919663"/>
            <a:ext cx="620713" cy="280988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3B</a:t>
            </a:r>
          </a:p>
        </p:txBody>
      </p:sp>
      <p:sp>
        <p:nvSpPr>
          <p:cNvPr id="246" name="Rectangle 128"/>
          <p:cNvSpPr>
            <a:spLocks noChangeArrowheads="1"/>
          </p:cNvSpPr>
          <p:nvPr/>
        </p:nvSpPr>
        <p:spPr bwMode="auto">
          <a:xfrm>
            <a:off x="7751763" y="4919663"/>
            <a:ext cx="619125" cy="280988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</a:t>
            </a:r>
          </a:p>
        </p:txBody>
      </p:sp>
      <p:sp>
        <p:nvSpPr>
          <p:cNvPr id="247" name="Rectangle 129"/>
          <p:cNvSpPr>
            <a:spLocks noChangeArrowheads="1"/>
          </p:cNvSpPr>
          <p:nvPr/>
        </p:nvSpPr>
        <p:spPr bwMode="auto">
          <a:xfrm>
            <a:off x="7131050" y="4919663"/>
            <a:ext cx="620713" cy="280988"/>
          </a:xfrm>
          <a:prstGeom prst="rect">
            <a:avLst/>
          </a:prstGeom>
          <a:solidFill>
            <a:srgbClr val="FFC000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48" name="Rectangle 130"/>
          <p:cNvSpPr>
            <a:spLocks noChangeArrowheads="1"/>
          </p:cNvSpPr>
          <p:nvPr/>
        </p:nvSpPr>
        <p:spPr bwMode="auto">
          <a:xfrm>
            <a:off x="6508750" y="4919663"/>
            <a:ext cx="622300" cy="280988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93</a:t>
            </a:r>
          </a:p>
        </p:txBody>
      </p:sp>
      <p:sp>
        <p:nvSpPr>
          <p:cNvPr id="249" name="Rectangle 131"/>
          <p:cNvSpPr>
            <a:spLocks noChangeArrowheads="1"/>
          </p:cNvSpPr>
          <p:nvPr/>
        </p:nvSpPr>
        <p:spPr bwMode="auto">
          <a:xfrm>
            <a:off x="5888038" y="4919663"/>
            <a:ext cx="620713" cy="280988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50" name="Rectangle 132"/>
          <p:cNvSpPr>
            <a:spLocks noChangeArrowheads="1"/>
          </p:cNvSpPr>
          <p:nvPr/>
        </p:nvSpPr>
        <p:spPr bwMode="auto">
          <a:xfrm>
            <a:off x="5268913" y="4919663"/>
            <a:ext cx="619125" cy="280988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70C0"/>
                </a:solidFill>
                <a:latin typeface="Calibri" pitchFamily="34" charset="0"/>
              </a:rPr>
              <a:t>2D</a:t>
            </a:r>
          </a:p>
        </p:txBody>
      </p:sp>
      <p:sp>
        <p:nvSpPr>
          <p:cNvPr id="251" name="Rectangle 133"/>
          <p:cNvSpPr>
            <a:spLocks noChangeArrowheads="1"/>
          </p:cNvSpPr>
          <p:nvPr/>
        </p:nvSpPr>
        <p:spPr bwMode="auto">
          <a:xfrm>
            <a:off x="4648200" y="4919663"/>
            <a:ext cx="620713" cy="280988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B05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252" name="Rectangle 141"/>
          <p:cNvSpPr>
            <a:spLocks noChangeArrowheads="1"/>
          </p:cNvSpPr>
          <p:nvPr/>
        </p:nvSpPr>
        <p:spPr bwMode="auto">
          <a:xfrm>
            <a:off x="8370888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3" name="Rectangle 142"/>
          <p:cNvSpPr>
            <a:spLocks noChangeArrowheads="1"/>
          </p:cNvSpPr>
          <p:nvPr/>
        </p:nvSpPr>
        <p:spPr bwMode="auto">
          <a:xfrm>
            <a:off x="7751763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4" name="Rectangle 143"/>
          <p:cNvSpPr>
            <a:spLocks noChangeArrowheads="1"/>
          </p:cNvSpPr>
          <p:nvPr/>
        </p:nvSpPr>
        <p:spPr bwMode="auto">
          <a:xfrm>
            <a:off x="7131050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5" name="Rectangle 144"/>
          <p:cNvSpPr>
            <a:spLocks noChangeArrowheads="1"/>
          </p:cNvSpPr>
          <p:nvPr/>
        </p:nvSpPr>
        <p:spPr bwMode="auto">
          <a:xfrm>
            <a:off x="65087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6" name="Rectangle 145"/>
          <p:cNvSpPr>
            <a:spLocks noChangeArrowheads="1"/>
          </p:cNvSpPr>
          <p:nvPr/>
        </p:nvSpPr>
        <p:spPr bwMode="auto">
          <a:xfrm>
            <a:off x="5888038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57" name="Rectangle 146"/>
          <p:cNvSpPr>
            <a:spLocks noChangeArrowheads="1"/>
          </p:cNvSpPr>
          <p:nvPr/>
        </p:nvSpPr>
        <p:spPr bwMode="auto">
          <a:xfrm>
            <a:off x="5268913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8" name="Rectangle 147"/>
          <p:cNvSpPr>
            <a:spLocks noChangeArrowheads="1"/>
          </p:cNvSpPr>
          <p:nvPr/>
        </p:nvSpPr>
        <p:spPr bwMode="auto">
          <a:xfrm>
            <a:off x="4648200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59" name="Rectangle 155"/>
          <p:cNvSpPr>
            <a:spLocks noChangeArrowheads="1"/>
          </p:cNvSpPr>
          <p:nvPr/>
        </p:nvSpPr>
        <p:spPr bwMode="auto">
          <a:xfrm>
            <a:off x="8370888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89</a:t>
            </a:r>
          </a:p>
        </p:txBody>
      </p:sp>
      <p:sp>
        <p:nvSpPr>
          <p:cNvPr id="260" name="Rectangle 156"/>
          <p:cNvSpPr>
            <a:spLocks noChangeArrowheads="1"/>
          </p:cNvSpPr>
          <p:nvPr/>
        </p:nvSpPr>
        <p:spPr bwMode="auto">
          <a:xfrm>
            <a:off x="7751763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51</a:t>
            </a:r>
          </a:p>
        </p:txBody>
      </p:sp>
      <p:sp>
        <p:nvSpPr>
          <p:cNvPr id="261" name="Rectangle 157"/>
          <p:cNvSpPr>
            <a:spLocks noChangeArrowheads="1"/>
          </p:cNvSpPr>
          <p:nvPr/>
        </p:nvSpPr>
        <p:spPr bwMode="auto">
          <a:xfrm>
            <a:off x="7131050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262" name="Rectangle 158"/>
          <p:cNvSpPr>
            <a:spLocks noChangeArrowheads="1"/>
          </p:cNvSpPr>
          <p:nvPr/>
        </p:nvSpPr>
        <p:spPr bwMode="auto">
          <a:xfrm>
            <a:off x="65087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3A</a:t>
            </a:r>
          </a:p>
        </p:txBody>
      </p:sp>
      <p:sp>
        <p:nvSpPr>
          <p:cNvPr id="263" name="Rectangle 159"/>
          <p:cNvSpPr>
            <a:spLocks noChangeArrowheads="1"/>
          </p:cNvSpPr>
          <p:nvPr/>
        </p:nvSpPr>
        <p:spPr bwMode="auto">
          <a:xfrm>
            <a:off x="5888038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64" name="Rectangle 160"/>
          <p:cNvSpPr>
            <a:spLocks noChangeArrowheads="1"/>
          </p:cNvSpPr>
          <p:nvPr/>
        </p:nvSpPr>
        <p:spPr bwMode="auto">
          <a:xfrm>
            <a:off x="5268913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24</a:t>
            </a:r>
          </a:p>
        </p:txBody>
      </p:sp>
      <p:sp>
        <p:nvSpPr>
          <p:cNvPr id="265" name="Rectangle 161"/>
          <p:cNvSpPr>
            <a:spLocks noChangeArrowheads="1"/>
          </p:cNvSpPr>
          <p:nvPr/>
        </p:nvSpPr>
        <p:spPr bwMode="auto">
          <a:xfrm>
            <a:off x="4648200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266" name="Rectangle 169"/>
          <p:cNvSpPr>
            <a:spLocks noChangeArrowheads="1"/>
          </p:cNvSpPr>
          <p:nvPr/>
        </p:nvSpPr>
        <p:spPr bwMode="auto">
          <a:xfrm>
            <a:off x="8370888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267" name="Rectangle 170"/>
          <p:cNvSpPr>
            <a:spLocks noChangeArrowheads="1"/>
          </p:cNvSpPr>
          <p:nvPr/>
        </p:nvSpPr>
        <p:spPr bwMode="auto">
          <a:xfrm>
            <a:off x="7751763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268" name="Rectangle 171"/>
          <p:cNvSpPr>
            <a:spLocks noChangeArrowheads="1"/>
          </p:cNvSpPr>
          <p:nvPr/>
        </p:nvSpPr>
        <p:spPr bwMode="auto">
          <a:xfrm>
            <a:off x="7131050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00B0F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269" name="Rectangle 172"/>
          <p:cNvSpPr>
            <a:spLocks noChangeArrowheads="1"/>
          </p:cNvSpPr>
          <p:nvPr/>
        </p:nvSpPr>
        <p:spPr bwMode="auto">
          <a:xfrm>
            <a:off x="65087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270" name="Rectangle 173"/>
          <p:cNvSpPr>
            <a:spLocks noChangeArrowheads="1"/>
          </p:cNvSpPr>
          <p:nvPr/>
        </p:nvSpPr>
        <p:spPr bwMode="auto">
          <a:xfrm>
            <a:off x="5888038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271" name="Rectangle 174"/>
          <p:cNvSpPr>
            <a:spLocks noChangeArrowheads="1"/>
          </p:cNvSpPr>
          <p:nvPr/>
        </p:nvSpPr>
        <p:spPr bwMode="auto">
          <a:xfrm>
            <a:off x="5268913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272" name="Rectangle 175"/>
          <p:cNvSpPr>
            <a:spLocks noChangeArrowheads="1"/>
          </p:cNvSpPr>
          <p:nvPr/>
        </p:nvSpPr>
        <p:spPr bwMode="auto">
          <a:xfrm>
            <a:off x="4648200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273" name="Line 183"/>
          <p:cNvSpPr>
            <a:spLocks noChangeShapeType="1"/>
          </p:cNvSpPr>
          <p:nvPr/>
        </p:nvSpPr>
        <p:spPr bwMode="auto">
          <a:xfrm>
            <a:off x="4666488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74" name="Line 184"/>
          <p:cNvSpPr>
            <a:spLocks noChangeShapeType="1"/>
          </p:cNvSpPr>
          <p:nvPr/>
        </p:nvSpPr>
        <p:spPr bwMode="auto">
          <a:xfrm>
            <a:off x="4666488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5" name="Line 185"/>
          <p:cNvSpPr>
            <a:spLocks noChangeShapeType="1"/>
          </p:cNvSpPr>
          <p:nvPr/>
        </p:nvSpPr>
        <p:spPr bwMode="auto">
          <a:xfrm>
            <a:off x="4666488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" name="Line 186"/>
          <p:cNvSpPr>
            <a:spLocks noChangeShapeType="1"/>
          </p:cNvSpPr>
          <p:nvPr/>
        </p:nvSpPr>
        <p:spPr bwMode="auto">
          <a:xfrm>
            <a:off x="4666488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" name="Line 187"/>
          <p:cNvSpPr>
            <a:spLocks noChangeShapeType="1"/>
          </p:cNvSpPr>
          <p:nvPr/>
        </p:nvSpPr>
        <p:spPr bwMode="auto">
          <a:xfrm>
            <a:off x="4666488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" name="Line 188"/>
          <p:cNvSpPr>
            <a:spLocks noChangeShapeType="1"/>
          </p:cNvSpPr>
          <p:nvPr/>
        </p:nvSpPr>
        <p:spPr bwMode="auto">
          <a:xfrm>
            <a:off x="4666488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" name="Line 189"/>
          <p:cNvSpPr>
            <a:spLocks noChangeShapeType="1"/>
          </p:cNvSpPr>
          <p:nvPr/>
        </p:nvSpPr>
        <p:spPr bwMode="auto">
          <a:xfrm>
            <a:off x="4666488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0" name="Line 190"/>
          <p:cNvSpPr>
            <a:spLocks noChangeShapeType="1"/>
          </p:cNvSpPr>
          <p:nvPr/>
        </p:nvSpPr>
        <p:spPr bwMode="auto">
          <a:xfrm>
            <a:off x="4666488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1" name="Line 197"/>
          <p:cNvSpPr>
            <a:spLocks noChangeShapeType="1"/>
          </p:cNvSpPr>
          <p:nvPr/>
        </p:nvSpPr>
        <p:spPr bwMode="auto">
          <a:xfrm>
            <a:off x="52689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2" name="Line 198"/>
          <p:cNvSpPr>
            <a:spLocks noChangeShapeType="1"/>
          </p:cNvSpPr>
          <p:nvPr/>
        </p:nvSpPr>
        <p:spPr bwMode="auto">
          <a:xfrm>
            <a:off x="58880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3" name="Line 199"/>
          <p:cNvSpPr>
            <a:spLocks noChangeShapeType="1"/>
          </p:cNvSpPr>
          <p:nvPr/>
        </p:nvSpPr>
        <p:spPr bwMode="auto">
          <a:xfrm>
            <a:off x="65087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4" name="Line 200"/>
          <p:cNvSpPr>
            <a:spLocks noChangeShapeType="1"/>
          </p:cNvSpPr>
          <p:nvPr/>
        </p:nvSpPr>
        <p:spPr bwMode="auto">
          <a:xfrm>
            <a:off x="71310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5" name="Line 201"/>
          <p:cNvSpPr>
            <a:spLocks noChangeShapeType="1"/>
          </p:cNvSpPr>
          <p:nvPr/>
        </p:nvSpPr>
        <p:spPr bwMode="auto">
          <a:xfrm>
            <a:off x="77517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" name="Line 202"/>
          <p:cNvSpPr>
            <a:spLocks noChangeShapeType="1"/>
          </p:cNvSpPr>
          <p:nvPr/>
        </p:nvSpPr>
        <p:spPr bwMode="auto">
          <a:xfrm>
            <a:off x="83708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" name="Line 205"/>
          <p:cNvSpPr>
            <a:spLocks noChangeShapeType="1"/>
          </p:cNvSpPr>
          <p:nvPr/>
        </p:nvSpPr>
        <p:spPr bwMode="auto">
          <a:xfrm>
            <a:off x="4666488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88" name="Line 206"/>
          <p:cNvSpPr>
            <a:spLocks noChangeShapeType="1"/>
          </p:cNvSpPr>
          <p:nvPr/>
        </p:nvSpPr>
        <p:spPr bwMode="auto">
          <a:xfrm>
            <a:off x="8991601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" name="Line 207"/>
          <p:cNvSpPr>
            <a:spLocks noChangeShapeType="1"/>
          </p:cNvSpPr>
          <p:nvPr/>
        </p:nvSpPr>
        <p:spPr bwMode="auto">
          <a:xfrm>
            <a:off x="4666488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0" name="Line 206"/>
          <p:cNvSpPr>
            <a:spLocks noChangeShapeType="1"/>
          </p:cNvSpPr>
          <p:nvPr/>
        </p:nvSpPr>
        <p:spPr bwMode="auto">
          <a:xfrm>
            <a:off x="4648200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635503" y="3125787"/>
            <a:ext cx="2924172" cy="304800"/>
            <a:chOff x="4787903" y="3278187"/>
            <a:chExt cx="2924172" cy="304800"/>
          </a:xfrm>
        </p:grpSpPr>
        <p:sp>
          <p:nvSpPr>
            <p:cNvPr id="205" name="Rectangle 24"/>
            <p:cNvSpPr>
              <a:spLocks noChangeArrowheads="1"/>
            </p:cNvSpPr>
            <p:nvPr/>
          </p:nvSpPr>
          <p:spPr bwMode="auto">
            <a:xfrm>
              <a:off x="4787903" y="3278187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206" name="Rectangle 27"/>
            <p:cNvSpPr>
              <a:spLocks noChangeArrowheads="1"/>
            </p:cNvSpPr>
            <p:nvPr/>
          </p:nvSpPr>
          <p:spPr bwMode="auto">
            <a:xfrm>
              <a:off x="5275266" y="3278187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</a:p>
          </p:txBody>
        </p:sp>
        <p:sp>
          <p:nvSpPr>
            <p:cNvPr id="207" name="Rectangle 30"/>
            <p:cNvSpPr>
              <a:spLocks noChangeArrowheads="1"/>
            </p:cNvSpPr>
            <p:nvPr/>
          </p:nvSpPr>
          <p:spPr bwMode="auto">
            <a:xfrm>
              <a:off x="5762629" y="3278187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208" name="Rectangle 33"/>
            <p:cNvSpPr>
              <a:spLocks noChangeArrowheads="1"/>
            </p:cNvSpPr>
            <p:nvPr/>
          </p:nvSpPr>
          <p:spPr bwMode="auto">
            <a:xfrm>
              <a:off x="6249991" y="3278187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</a:p>
          </p:txBody>
        </p:sp>
        <p:sp>
          <p:nvSpPr>
            <p:cNvPr id="291" name="Rectangle 36"/>
            <p:cNvSpPr>
              <a:spLocks noChangeArrowheads="1"/>
            </p:cNvSpPr>
            <p:nvPr/>
          </p:nvSpPr>
          <p:spPr bwMode="auto">
            <a:xfrm>
              <a:off x="6737353" y="3278187"/>
              <a:ext cx="4873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</a:p>
          </p:txBody>
        </p:sp>
        <p:sp>
          <p:nvSpPr>
            <p:cNvPr id="292" name="Rectangle 39"/>
            <p:cNvSpPr>
              <a:spLocks noChangeArrowheads="1"/>
            </p:cNvSpPr>
            <p:nvPr/>
          </p:nvSpPr>
          <p:spPr bwMode="auto">
            <a:xfrm>
              <a:off x="7224712" y="3278187"/>
              <a:ext cx="4873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711325" y="1629578"/>
            <a:ext cx="6343233" cy="1496210"/>
            <a:chOff x="1711325" y="1629578"/>
            <a:chExt cx="6343233" cy="1496210"/>
          </a:xfrm>
        </p:grpSpPr>
        <p:sp>
          <p:nvSpPr>
            <p:cNvPr id="34" name="Rectangle 33"/>
            <p:cNvSpPr/>
            <p:nvPr/>
          </p:nvSpPr>
          <p:spPr bwMode="auto">
            <a:xfrm>
              <a:off x="7441170" y="1906799"/>
              <a:ext cx="542925" cy="369332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noFill/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191000" y="1629578"/>
              <a:ext cx="386355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V[0b</a:t>
              </a:r>
              <a:r>
                <a:rPr lang="en-US" sz="1800" dirty="0">
                  <a:solidFill>
                    <a:srgbClr val="7030A0"/>
                  </a:solidFill>
                  <a:latin typeface="Calibri" pitchFamily="34" charset="0"/>
                </a:rPr>
                <a:t>00001101</a:t>
              </a:r>
              <a:r>
                <a:rPr lang="en-US" sz="1800" dirty="0">
                  <a:solidFill>
                    <a:srgbClr val="FFC000"/>
                  </a:solidFill>
                  <a:latin typeface="Calibri" pitchFamily="34" charset="0"/>
                </a:rPr>
                <a:t>101001</a:t>
              </a:r>
              <a:r>
                <a:rPr lang="en-US" sz="1800" dirty="0">
                  <a:latin typeface="Calibri" pitchFamily="34" charset="0"/>
                </a:rPr>
                <a:t>] = V[0x369]</a:t>
              </a:r>
            </a:p>
            <a:p>
              <a:r>
                <a:rPr lang="en-US" sz="1800" dirty="0">
                  <a:latin typeface="Calibri" pitchFamily="34" charset="0"/>
                </a:rPr>
                <a:t>P[0b</a:t>
              </a:r>
              <a:r>
                <a:rPr lang="en-US" sz="1800" dirty="0">
                  <a:solidFill>
                    <a:srgbClr val="0070C0"/>
                  </a:solidFill>
                  <a:latin typeface="Calibri" pitchFamily="34" charset="0"/>
                </a:rPr>
                <a:t>1011</a:t>
              </a:r>
              <a:r>
                <a:rPr lang="en-US" sz="1800" dirty="0">
                  <a:solidFill>
                    <a:srgbClr val="00B050"/>
                  </a:solidFill>
                  <a:latin typeface="Calibri" pitchFamily="34" charset="0"/>
                </a:rPr>
                <a:t>0110</a:t>
              </a: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1001</a:t>
              </a:r>
              <a:r>
                <a:rPr lang="en-US" sz="1800" dirty="0">
                  <a:latin typeface="Calibri" pitchFamily="34" charset="0"/>
                </a:rPr>
                <a:t>] = P[0x</a:t>
              </a:r>
              <a:r>
                <a:rPr lang="en-US" sz="1800" dirty="0">
                  <a:solidFill>
                    <a:srgbClr val="0070C0"/>
                  </a:solidFill>
                  <a:latin typeface="Calibri" pitchFamily="34" charset="0"/>
                </a:rPr>
                <a:t>B</a:t>
              </a:r>
              <a:r>
                <a:rPr lang="en-US" sz="1800" dirty="0">
                  <a:solidFill>
                    <a:srgbClr val="00B050"/>
                  </a:solidFill>
                  <a:latin typeface="Calibri" pitchFamily="34" charset="0"/>
                </a:rPr>
                <a:t>6</a:t>
              </a: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9</a:t>
              </a:r>
              <a:r>
                <a:rPr lang="en-US" sz="1800" dirty="0">
                  <a:latin typeface="Calibri" pitchFamily="34" charset="0"/>
                </a:rPr>
                <a:t>] = 0x15</a:t>
              </a:r>
            </a:p>
          </p:txBody>
        </p:sp>
        <p:cxnSp>
          <p:nvCxnSpPr>
            <p:cNvPr id="10" name="Straight Connector 9"/>
            <p:cNvCxnSpPr/>
            <p:nvPr/>
          </p:nvCxnSpPr>
          <p:spPr bwMode="auto">
            <a:xfrm flipV="1">
              <a:off x="1711325" y="2209800"/>
              <a:ext cx="3013075" cy="915988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3" name="Straight Connector 292"/>
            <p:cNvCxnSpPr/>
            <p:nvPr/>
          </p:nvCxnSpPr>
          <p:spPr bwMode="auto">
            <a:xfrm flipV="1">
              <a:off x="3660777" y="2209800"/>
              <a:ext cx="1506537" cy="915988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4" name="Straight Connector 293"/>
            <p:cNvCxnSpPr/>
            <p:nvPr/>
          </p:nvCxnSpPr>
          <p:spPr bwMode="auto">
            <a:xfrm flipV="1">
              <a:off x="5610229" y="2209801"/>
              <a:ext cx="44447" cy="915987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5" name="Straight Connector 294"/>
            <p:cNvCxnSpPr/>
            <p:nvPr/>
          </p:nvCxnSpPr>
          <p:spPr bwMode="auto">
            <a:xfrm flipH="1" flipV="1">
              <a:off x="6097591" y="2209801"/>
              <a:ext cx="1479548" cy="915987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4724400" y="2209800"/>
              <a:ext cx="442914" cy="0"/>
            </a:xfrm>
            <a:prstGeom prst="line">
              <a:avLst/>
            </a:prstGeom>
            <a:noFill/>
            <a:ln w="254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6" name="Straight Connector 295"/>
            <p:cNvCxnSpPr/>
            <p:nvPr/>
          </p:nvCxnSpPr>
          <p:spPr bwMode="auto">
            <a:xfrm>
              <a:off x="5654676" y="2209800"/>
              <a:ext cx="442915" cy="0"/>
            </a:xfrm>
            <a:prstGeom prst="line">
              <a:avLst/>
            </a:prstGeom>
            <a:noFill/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7" name="Straight Connector 296"/>
            <p:cNvCxnSpPr/>
            <p:nvPr/>
          </p:nvCxnSpPr>
          <p:spPr bwMode="auto">
            <a:xfrm>
              <a:off x="5167314" y="2209800"/>
              <a:ext cx="487362" cy="0"/>
            </a:xfrm>
            <a:prstGeom prst="line">
              <a:avLst/>
            </a:prstGeom>
            <a:noFill/>
            <a:ln w="254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61" name="Group 460"/>
          <p:cNvGrpSpPr/>
          <p:nvPr/>
        </p:nvGrpSpPr>
        <p:grpSpPr>
          <a:xfrm>
            <a:off x="152400" y="4076700"/>
            <a:ext cx="8840789" cy="2561167"/>
            <a:chOff x="152400" y="4076700"/>
            <a:chExt cx="8840789" cy="2561167"/>
          </a:xfrm>
          <a:solidFill>
            <a:schemeClr val="bg1"/>
          </a:solidFill>
        </p:grpSpPr>
        <p:sp>
          <p:nvSpPr>
            <p:cNvPr id="462" name="Rectangle 64"/>
            <p:cNvSpPr>
              <a:spLocks noChangeArrowheads="1"/>
            </p:cNvSpPr>
            <p:nvPr/>
          </p:nvSpPr>
          <p:spPr bwMode="auto">
            <a:xfrm>
              <a:off x="387508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463" name="Rectangle 65"/>
            <p:cNvSpPr>
              <a:spLocks noChangeArrowheads="1"/>
            </p:cNvSpPr>
            <p:nvPr/>
          </p:nvSpPr>
          <p:spPr bwMode="auto">
            <a:xfrm>
              <a:off x="325596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DF</a:t>
              </a:r>
            </a:p>
          </p:txBody>
        </p:sp>
        <p:sp>
          <p:nvSpPr>
            <p:cNvPr id="464" name="Rectangle 66"/>
            <p:cNvSpPr>
              <a:spLocks noChangeArrowheads="1"/>
            </p:cNvSpPr>
            <p:nvPr/>
          </p:nvSpPr>
          <p:spPr bwMode="auto">
            <a:xfrm>
              <a:off x="2635250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C2</a:t>
              </a:r>
            </a:p>
          </p:txBody>
        </p:sp>
        <p:sp>
          <p:nvSpPr>
            <p:cNvPr id="465" name="Rectangle 67"/>
            <p:cNvSpPr>
              <a:spLocks noChangeArrowheads="1"/>
            </p:cNvSpPr>
            <p:nvPr/>
          </p:nvSpPr>
          <p:spPr bwMode="auto">
            <a:xfrm>
              <a:off x="2012950" y="635000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466" name="Rectangle 68"/>
            <p:cNvSpPr>
              <a:spLocks noChangeArrowheads="1"/>
            </p:cNvSpPr>
            <p:nvPr/>
          </p:nvSpPr>
          <p:spPr bwMode="auto">
            <a:xfrm>
              <a:off x="139223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67" name="Rectangle 69"/>
            <p:cNvSpPr>
              <a:spLocks noChangeArrowheads="1"/>
            </p:cNvSpPr>
            <p:nvPr/>
          </p:nvSpPr>
          <p:spPr bwMode="auto">
            <a:xfrm>
              <a:off x="77311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468" name="Rectangle 70"/>
            <p:cNvSpPr>
              <a:spLocks noChangeArrowheads="1"/>
            </p:cNvSpPr>
            <p:nvPr/>
          </p:nvSpPr>
          <p:spPr bwMode="auto">
            <a:xfrm>
              <a:off x="152400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7</a:t>
              </a:r>
            </a:p>
          </p:txBody>
        </p:sp>
        <p:sp>
          <p:nvSpPr>
            <p:cNvPr id="469" name="Rectangle 78"/>
            <p:cNvSpPr>
              <a:spLocks noChangeArrowheads="1"/>
            </p:cNvSpPr>
            <p:nvPr/>
          </p:nvSpPr>
          <p:spPr bwMode="auto">
            <a:xfrm>
              <a:off x="387508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70" name="Rectangle 79"/>
            <p:cNvSpPr>
              <a:spLocks noChangeArrowheads="1"/>
            </p:cNvSpPr>
            <p:nvPr/>
          </p:nvSpPr>
          <p:spPr bwMode="auto">
            <a:xfrm>
              <a:off x="325596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71" name="Rectangle 80"/>
            <p:cNvSpPr>
              <a:spLocks noChangeArrowheads="1"/>
            </p:cNvSpPr>
            <p:nvPr/>
          </p:nvSpPr>
          <p:spPr bwMode="auto">
            <a:xfrm>
              <a:off x="2635250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72" name="Rectangle 81"/>
            <p:cNvSpPr>
              <a:spLocks noChangeArrowheads="1"/>
            </p:cNvSpPr>
            <p:nvPr/>
          </p:nvSpPr>
          <p:spPr bwMode="auto">
            <a:xfrm>
              <a:off x="2012950" y="606901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73" name="Rectangle 82"/>
            <p:cNvSpPr>
              <a:spLocks noChangeArrowheads="1"/>
            </p:cNvSpPr>
            <p:nvPr/>
          </p:nvSpPr>
          <p:spPr bwMode="auto">
            <a:xfrm>
              <a:off x="139223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474" name="Rectangle 83"/>
            <p:cNvSpPr>
              <a:spLocks noChangeArrowheads="1"/>
            </p:cNvSpPr>
            <p:nvPr/>
          </p:nvSpPr>
          <p:spPr bwMode="auto">
            <a:xfrm>
              <a:off x="77311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31</a:t>
              </a:r>
            </a:p>
          </p:txBody>
        </p:sp>
        <p:sp>
          <p:nvSpPr>
            <p:cNvPr id="475" name="Rectangle 84"/>
            <p:cNvSpPr>
              <a:spLocks noChangeArrowheads="1"/>
            </p:cNvSpPr>
            <p:nvPr/>
          </p:nvSpPr>
          <p:spPr bwMode="auto">
            <a:xfrm>
              <a:off x="152400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6</a:t>
              </a:r>
            </a:p>
          </p:txBody>
        </p:sp>
        <p:sp>
          <p:nvSpPr>
            <p:cNvPr id="476" name="Rectangle 92"/>
            <p:cNvSpPr>
              <a:spLocks noChangeArrowheads="1"/>
            </p:cNvSpPr>
            <p:nvPr/>
          </p:nvSpPr>
          <p:spPr bwMode="auto">
            <a:xfrm>
              <a:off x="387508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1D</a:t>
              </a:r>
            </a:p>
          </p:txBody>
        </p:sp>
        <p:sp>
          <p:nvSpPr>
            <p:cNvPr id="477" name="Rectangle 93"/>
            <p:cNvSpPr>
              <a:spLocks noChangeArrowheads="1"/>
            </p:cNvSpPr>
            <p:nvPr/>
          </p:nvSpPr>
          <p:spPr bwMode="auto">
            <a:xfrm>
              <a:off x="325596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F0</a:t>
              </a:r>
            </a:p>
          </p:txBody>
        </p:sp>
        <p:sp>
          <p:nvSpPr>
            <p:cNvPr id="478" name="Rectangle 94"/>
            <p:cNvSpPr>
              <a:spLocks noChangeArrowheads="1"/>
            </p:cNvSpPr>
            <p:nvPr/>
          </p:nvSpPr>
          <p:spPr bwMode="auto">
            <a:xfrm>
              <a:off x="2635250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72</a:t>
              </a:r>
            </a:p>
          </p:txBody>
        </p:sp>
        <p:sp>
          <p:nvSpPr>
            <p:cNvPr id="479" name="Rectangle 95"/>
            <p:cNvSpPr>
              <a:spLocks noChangeArrowheads="1"/>
            </p:cNvSpPr>
            <p:nvPr/>
          </p:nvSpPr>
          <p:spPr bwMode="auto">
            <a:xfrm>
              <a:off x="2012950" y="578802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36</a:t>
              </a:r>
            </a:p>
          </p:txBody>
        </p:sp>
        <p:sp>
          <p:nvSpPr>
            <p:cNvPr id="480" name="Rectangle 96"/>
            <p:cNvSpPr>
              <a:spLocks noChangeArrowheads="1"/>
            </p:cNvSpPr>
            <p:nvPr/>
          </p:nvSpPr>
          <p:spPr bwMode="auto">
            <a:xfrm>
              <a:off x="139223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81" name="Rectangle 97"/>
            <p:cNvSpPr>
              <a:spLocks noChangeArrowheads="1"/>
            </p:cNvSpPr>
            <p:nvPr/>
          </p:nvSpPr>
          <p:spPr bwMode="auto">
            <a:xfrm>
              <a:off x="77311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482" name="Rectangle 98"/>
            <p:cNvSpPr>
              <a:spLocks noChangeArrowheads="1"/>
            </p:cNvSpPr>
            <p:nvPr/>
          </p:nvSpPr>
          <p:spPr bwMode="auto">
            <a:xfrm>
              <a:off x="152400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5</a:t>
              </a:r>
            </a:p>
          </p:txBody>
        </p:sp>
        <p:sp>
          <p:nvSpPr>
            <p:cNvPr id="483" name="Rectangle 106"/>
            <p:cNvSpPr>
              <a:spLocks noChangeArrowheads="1"/>
            </p:cNvSpPr>
            <p:nvPr/>
          </p:nvSpPr>
          <p:spPr bwMode="auto">
            <a:xfrm>
              <a:off x="387508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09</a:t>
              </a:r>
            </a:p>
          </p:txBody>
        </p:sp>
        <p:sp>
          <p:nvSpPr>
            <p:cNvPr id="484" name="Rectangle 107"/>
            <p:cNvSpPr>
              <a:spLocks noChangeArrowheads="1"/>
            </p:cNvSpPr>
            <p:nvPr/>
          </p:nvSpPr>
          <p:spPr bwMode="auto">
            <a:xfrm>
              <a:off x="325596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8F</a:t>
              </a:r>
            </a:p>
          </p:txBody>
        </p:sp>
        <p:sp>
          <p:nvSpPr>
            <p:cNvPr id="485" name="Rectangle 108"/>
            <p:cNvSpPr>
              <a:spLocks noChangeArrowheads="1"/>
            </p:cNvSpPr>
            <p:nvPr/>
          </p:nvSpPr>
          <p:spPr bwMode="auto">
            <a:xfrm>
              <a:off x="2635250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6D</a:t>
              </a:r>
            </a:p>
          </p:txBody>
        </p:sp>
        <p:sp>
          <p:nvSpPr>
            <p:cNvPr id="486" name="Rectangle 109"/>
            <p:cNvSpPr>
              <a:spLocks noChangeArrowheads="1"/>
            </p:cNvSpPr>
            <p:nvPr/>
          </p:nvSpPr>
          <p:spPr bwMode="auto">
            <a:xfrm>
              <a:off x="2012950" y="5481638"/>
              <a:ext cx="622300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43</a:t>
              </a:r>
            </a:p>
          </p:txBody>
        </p:sp>
        <p:sp>
          <p:nvSpPr>
            <p:cNvPr id="487" name="Rectangle 110"/>
            <p:cNvSpPr>
              <a:spLocks noChangeArrowheads="1"/>
            </p:cNvSpPr>
            <p:nvPr/>
          </p:nvSpPr>
          <p:spPr bwMode="auto">
            <a:xfrm>
              <a:off x="139223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88" name="Rectangle 111"/>
            <p:cNvSpPr>
              <a:spLocks noChangeArrowheads="1"/>
            </p:cNvSpPr>
            <p:nvPr/>
          </p:nvSpPr>
          <p:spPr bwMode="auto">
            <a:xfrm>
              <a:off x="77311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489" name="Rectangle 112"/>
            <p:cNvSpPr>
              <a:spLocks noChangeArrowheads="1"/>
            </p:cNvSpPr>
            <p:nvPr/>
          </p:nvSpPr>
          <p:spPr bwMode="auto">
            <a:xfrm>
              <a:off x="152400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4</a:t>
              </a:r>
            </a:p>
          </p:txBody>
        </p:sp>
        <p:sp>
          <p:nvSpPr>
            <p:cNvPr id="490" name="Rectangle 120"/>
            <p:cNvSpPr>
              <a:spLocks noChangeArrowheads="1"/>
            </p:cNvSpPr>
            <p:nvPr/>
          </p:nvSpPr>
          <p:spPr bwMode="auto">
            <a:xfrm>
              <a:off x="387508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91" name="Rectangle 121"/>
            <p:cNvSpPr>
              <a:spLocks noChangeArrowheads="1"/>
            </p:cNvSpPr>
            <p:nvPr/>
          </p:nvSpPr>
          <p:spPr bwMode="auto">
            <a:xfrm>
              <a:off x="325596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92" name="Rectangle 122"/>
            <p:cNvSpPr>
              <a:spLocks noChangeArrowheads="1"/>
            </p:cNvSpPr>
            <p:nvPr/>
          </p:nvSpPr>
          <p:spPr bwMode="auto">
            <a:xfrm>
              <a:off x="2635250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93" name="Rectangle 123"/>
            <p:cNvSpPr>
              <a:spLocks noChangeArrowheads="1"/>
            </p:cNvSpPr>
            <p:nvPr/>
          </p:nvSpPr>
          <p:spPr bwMode="auto">
            <a:xfrm>
              <a:off x="2012950" y="520065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94" name="Rectangle 124"/>
            <p:cNvSpPr>
              <a:spLocks noChangeArrowheads="1"/>
            </p:cNvSpPr>
            <p:nvPr/>
          </p:nvSpPr>
          <p:spPr bwMode="auto">
            <a:xfrm>
              <a:off x="139223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495" name="Rectangle 125"/>
            <p:cNvSpPr>
              <a:spLocks noChangeArrowheads="1"/>
            </p:cNvSpPr>
            <p:nvPr/>
          </p:nvSpPr>
          <p:spPr bwMode="auto">
            <a:xfrm>
              <a:off x="77311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36</a:t>
              </a:r>
            </a:p>
          </p:txBody>
        </p:sp>
        <p:sp>
          <p:nvSpPr>
            <p:cNvPr id="496" name="Rectangle 126"/>
            <p:cNvSpPr>
              <a:spLocks noChangeArrowheads="1"/>
            </p:cNvSpPr>
            <p:nvPr/>
          </p:nvSpPr>
          <p:spPr bwMode="auto">
            <a:xfrm>
              <a:off x="152400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497" name="Rectangle 134"/>
            <p:cNvSpPr>
              <a:spLocks noChangeArrowheads="1"/>
            </p:cNvSpPr>
            <p:nvPr/>
          </p:nvSpPr>
          <p:spPr bwMode="auto">
            <a:xfrm>
              <a:off x="387508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08</a:t>
              </a:r>
            </a:p>
          </p:txBody>
        </p:sp>
        <p:sp>
          <p:nvSpPr>
            <p:cNvPr id="498" name="Rectangle 135"/>
            <p:cNvSpPr>
              <a:spLocks noChangeArrowheads="1"/>
            </p:cNvSpPr>
            <p:nvPr/>
          </p:nvSpPr>
          <p:spPr bwMode="auto">
            <a:xfrm>
              <a:off x="325596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499" name="Rectangle 136"/>
            <p:cNvSpPr>
              <a:spLocks noChangeArrowheads="1"/>
            </p:cNvSpPr>
            <p:nvPr/>
          </p:nvSpPr>
          <p:spPr bwMode="auto">
            <a:xfrm>
              <a:off x="2635250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500" name="Rectangle 137"/>
            <p:cNvSpPr>
              <a:spLocks noChangeArrowheads="1"/>
            </p:cNvSpPr>
            <p:nvPr/>
          </p:nvSpPr>
          <p:spPr bwMode="auto">
            <a:xfrm>
              <a:off x="2012950" y="491966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501" name="Rectangle 138"/>
            <p:cNvSpPr>
              <a:spLocks noChangeArrowheads="1"/>
            </p:cNvSpPr>
            <p:nvPr/>
          </p:nvSpPr>
          <p:spPr bwMode="auto">
            <a:xfrm>
              <a:off x="139223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02" name="Rectangle 139"/>
            <p:cNvSpPr>
              <a:spLocks noChangeArrowheads="1"/>
            </p:cNvSpPr>
            <p:nvPr/>
          </p:nvSpPr>
          <p:spPr bwMode="auto">
            <a:xfrm>
              <a:off x="77311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1B</a:t>
              </a:r>
            </a:p>
          </p:txBody>
        </p:sp>
        <p:sp>
          <p:nvSpPr>
            <p:cNvPr id="503" name="Rectangle 140"/>
            <p:cNvSpPr>
              <a:spLocks noChangeArrowheads="1"/>
            </p:cNvSpPr>
            <p:nvPr/>
          </p:nvSpPr>
          <p:spPr bwMode="auto">
            <a:xfrm>
              <a:off x="152400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504" name="Rectangle 148"/>
            <p:cNvSpPr>
              <a:spLocks noChangeArrowheads="1"/>
            </p:cNvSpPr>
            <p:nvPr/>
          </p:nvSpPr>
          <p:spPr bwMode="auto">
            <a:xfrm>
              <a:off x="387508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05" name="Rectangle 149"/>
            <p:cNvSpPr>
              <a:spLocks noChangeArrowheads="1"/>
            </p:cNvSpPr>
            <p:nvPr/>
          </p:nvSpPr>
          <p:spPr bwMode="auto">
            <a:xfrm>
              <a:off x="325596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06" name="Rectangle 150"/>
            <p:cNvSpPr>
              <a:spLocks noChangeArrowheads="1"/>
            </p:cNvSpPr>
            <p:nvPr/>
          </p:nvSpPr>
          <p:spPr bwMode="auto">
            <a:xfrm>
              <a:off x="2635250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07" name="Rectangle 151"/>
            <p:cNvSpPr>
              <a:spLocks noChangeArrowheads="1"/>
            </p:cNvSpPr>
            <p:nvPr/>
          </p:nvSpPr>
          <p:spPr bwMode="auto">
            <a:xfrm>
              <a:off x="2012950" y="463867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08" name="Rectangle 152"/>
            <p:cNvSpPr>
              <a:spLocks noChangeArrowheads="1"/>
            </p:cNvSpPr>
            <p:nvPr/>
          </p:nvSpPr>
          <p:spPr bwMode="auto">
            <a:xfrm>
              <a:off x="139223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09" name="Rectangle 153"/>
            <p:cNvSpPr>
              <a:spLocks noChangeArrowheads="1"/>
            </p:cNvSpPr>
            <p:nvPr/>
          </p:nvSpPr>
          <p:spPr bwMode="auto">
            <a:xfrm>
              <a:off x="77311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510" name="Rectangle 154"/>
            <p:cNvSpPr>
              <a:spLocks noChangeArrowheads="1"/>
            </p:cNvSpPr>
            <p:nvPr/>
          </p:nvSpPr>
          <p:spPr bwMode="auto">
            <a:xfrm>
              <a:off x="152400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511" name="Rectangle 162"/>
            <p:cNvSpPr>
              <a:spLocks noChangeArrowheads="1"/>
            </p:cNvSpPr>
            <p:nvPr/>
          </p:nvSpPr>
          <p:spPr bwMode="auto">
            <a:xfrm>
              <a:off x="387508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512" name="Rectangle 163"/>
            <p:cNvSpPr>
              <a:spLocks noChangeArrowheads="1"/>
            </p:cNvSpPr>
            <p:nvPr/>
          </p:nvSpPr>
          <p:spPr bwMode="auto">
            <a:xfrm>
              <a:off x="325596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23</a:t>
              </a:r>
            </a:p>
          </p:txBody>
        </p:sp>
        <p:sp>
          <p:nvSpPr>
            <p:cNvPr id="513" name="Rectangle 164"/>
            <p:cNvSpPr>
              <a:spLocks noChangeArrowheads="1"/>
            </p:cNvSpPr>
            <p:nvPr/>
          </p:nvSpPr>
          <p:spPr bwMode="auto">
            <a:xfrm>
              <a:off x="2635250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514" name="Rectangle 165"/>
            <p:cNvSpPr>
              <a:spLocks noChangeArrowheads="1"/>
            </p:cNvSpPr>
            <p:nvPr/>
          </p:nvSpPr>
          <p:spPr bwMode="auto">
            <a:xfrm>
              <a:off x="2012950" y="4357688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99</a:t>
              </a:r>
            </a:p>
          </p:txBody>
        </p:sp>
        <p:sp>
          <p:nvSpPr>
            <p:cNvPr id="515" name="Rectangle 166"/>
            <p:cNvSpPr>
              <a:spLocks noChangeArrowheads="1"/>
            </p:cNvSpPr>
            <p:nvPr/>
          </p:nvSpPr>
          <p:spPr bwMode="auto">
            <a:xfrm>
              <a:off x="139223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16" name="Rectangle 167"/>
            <p:cNvSpPr>
              <a:spLocks noChangeArrowheads="1"/>
            </p:cNvSpPr>
            <p:nvPr/>
          </p:nvSpPr>
          <p:spPr bwMode="auto">
            <a:xfrm>
              <a:off x="77311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19</a:t>
              </a:r>
            </a:p>
          </p:txBody>
        </p:sp>
        <p:sp>
          <p:nvSpPr>
            <p:cNvPr id="517" name="Rectangle 168"/>
            <p:cNvSpPr>
              <a:spLocks noChangeArrowheads="1"/>
            </p:cNvSpPr>
            <p:nvPr/>
          </p:nvSpPr>
          <p:spPr bwMode="auto">
            <a:xfrm>
              <a:off x="152400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518" name="Rectangle 176"/>
            <p:cNvSpPr>
              <a:spLocks noChangeArrowheads="1"/>
            </p:cNvSpPr>
            <p:nvPr/>
          </p:nvSpPr>
          <p:spPr bwMode="auto">
            <a:xfrm>
              <a:off x="3875088" y="40767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B3</a:t>
              </a:r>
            </a:p>
          </p:txBody>
        </p:sp>
        <p:sp>
          <p:nvSpPr>
            <p:cNvPr id="519" name="Rectangle 177"/>
            <p:cNvSpPr>
              <a:spLocks noChangeArrowheads="1"/>
            </p:cNvSpPr>
            <p:nvPr/>
          </p:nvSpPr>
          <p:spPr bwMode="auto">
            <a:xfrm>
              <a:off x="3255963" y="40767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B2</a:t>
              </a:r>
            </a:p>
          </p:txBody>
        </p:sp>
        <p:sp>
          <p:nvSpPr>
            <p:cNvPr id="520" name="Rectangle 178"/>
            <p:cNvSpPr>
              <a:spLocks noChangeArrowheads="1"/>
            </p:cNvSpPr>
            <p:nvPr/>
          </p:nvSpPr>
          <p:spPr bwMode="auto">
            <a:xfrm>
              <a:off x="2635250" y="40767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B1</a:t>
              </a:r>
            </a:p>
          </p:txBody>
        </p:sp>
        <p:sp>
          <p:nvSpPr>
            <p:cNvPr id="521" name="Rectangle 179"/>
            <p:cNvSpPr>
              <a:spLocks noChangeArrowheads="1"/>
            </p:cNvSpPr>
            <p:nvPr/>
          </p:nvSpPr>
          <p:spPr bwMode="auto">
            <a:xfrm>
              <a:off x="2012950" y="407670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B0</a:t>
              </a:r>
            </a:p>
          </p:txBody>
        </p:sp>
        <p:sp>
          <p:nvSpPr>
            <p:cNvPr id="522" name="Rectangle 180"/>
            <p:cNvSpPr>
              <a:spLocks noChangeArrowheads="1"/>
            </p:cNvSpPr>
            <p:nvPr/>
          </p:nvSpPr>
          <p:spPr bwMode="auto">
            <a:xfrm>
              <a:off x="1392238" y="40767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523" name="Rectangle 181"/>
            <p:cNvSpPr>
              <a:spLocks noChangeArrowheads="1"/>
            </p:cNvSpPr>
            <p:nvPr/>
          </p:nvSpPr>
          <p:spPr bwMode="auto">
            <a:xfrm>
              <a:off x="773113" y="40767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524" name="Rectangle 182"/>
            <p:cNvSpPr>
              <a:spLocks noChangeArrowheads="1"/>
            </p:cNvSpPr>
            <p:nvPr/>
          </p:nvSpPr>
          <p:spPr bwMode="auto">
            <a:xfrm>
              <a:off x="152400" y="40767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 err="1">
                  <a:solidFill>
                    <a:srgbClr val="990000"/>
                  </a:solidFill>
                  <a:latin typeface="Calibri" pitchFamily="34" charset="0"/>
                </a:rPr>
                <a:t>Idx</a:t>
              </a:r>
              <a:endParaRPr lang="en-GB" sz="1400" i="1" dirty="0">
                <a:solidFill>
                  <a:srgbClr val="990000"/>
                </a:solidFill>
                <a:latin typeface="Calibri" pitchFamily="34" charset="0"/>
              </a:endParaRPr>
            </a:p>
          </p:txBody>
        </p:sp>
        <p:sp>
          <p:nvSpPr>
            <p:cNvPr id="525" name="Line 183"/>
            <p:cNvSpPr>
              <a:spLocks noChangeShapeType="1"/>
            </p:cNvSpPr>
            <p:nvPr/>
          </p:nvSpPr>
          <p:spPr bwMode="auto">
            <a:xfrm>
              <a:off x="152400" y="4357688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526" name="Line 184"/>
            <p:cNvSpPr>
              <a:spLocks noChangeShapeType="1"/>
            </p:cNvSpPr>
            <p:nvPr/>
          </p:nvSpPr>
          <p:spPr bwMode="auto">
            <a:xfrm>
              <a:off x="152400" y="463867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7" name="Line 185"/>
            <p:cNvSpPr>
              <a:spLocks noChangeShapeType="1"/>
            </p:cNvSpPr>
            <p:nvPr/>
          </p:nvSpPr>
          <p:spPr bwMode="auto">
            <a:xfrm>
              <a:off x="152400" y="491966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8" name="Line 186"/>
            <p:cNvSpPr>
              <a:spLocks noChangeShapeType="1"/>
            </p:cNvSpPr>
            <p:nvPr/>
          </p:nvSpPr>
          <p:spPr bwMode="auto">
            <a:xfrm>
              <a:off x="152400" y="520065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9" name="Line 187"/>
            <p:cNvSpPr>
              <a:spLocks noChangeShapeType="1"/>
            </p:cNvSpPr>
            <p:nvPr/>
          </p:nvSpPr>
          <p:spPr bwMode="auto">
            <a:xfrm>
              <a:off x="152400" y="5484812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0" name="Line 188"/>
            <p:cNvSpPr>
              <a:spLocks noChangeShapeType="1"/>
            </p:cNvSpPr>
            <p:nvPr/>
          </p:nvSpPr>
          <p:spPr bwMode="auto">
            <a:xfrm>
              <a:off x="152400" y="578802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1" name="Line 189"/>
            <p:cNvSpPr>
              <a:spLocks noChangeShapeType="1"/>
            </p:cNvSpPr>
            <p:nvPr/>
          </p:nvSpPr>
          <p:spPr bwMode="auto">
            <a:xfrm>
              <a:off x="152400" y="606901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2" name="Line 190"/>
            <p:cNvSpPr>
              <a:spLocks noChangeShapeType="1"/>
            </p:cNvSpPr>
            <p:nvPr/>
          </p:nvSpPr>
          <p:spPr bwMode="auto">
            <a:xfrm>
              <a:off x="152400" y="635000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3" name="Line 191"/>
            <p:cNvSpPr>
              <a:spLocks noChangeShapeType="1"/>
            </p:cNvSpPr>
            <p:nvPr/>
          </p:nvSpPr>
          <p:spPr bwMode="auto">
            <a:xfrm>
              <a:off x="77311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4" name="Line 192"/>
            <p:cNvSpPr>
              <a:spLocks noChangeShapeType="1"/>
            </p:cNvSpPr>
            <p:nvPr/>
          </p:nvSpPr>
          <p:spPr bwMode="auto">
            <a:xfrm>
              <a:off x="139223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5" name="Line 193"/>
            <p:cNvSpPr>
              <a:spLocks noChangeShapeType="1"/>
            </p:cNvSpPr>
            <p:nvPr/>
          </p:nvSpPr>
          <p:spPr bwMode="auto">
            <a:xfrm>
              <a:off x="20129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6" name="Line 194"/>
            <p:cNvSpPr>
              <a:spLocks noChangeShapeType="1"/>
            </p:cNvSpPr>
            <p:nvPr/>
          </p:nvSpPr>
          <p:spPr bwMode="auto">
            <a:xfrm>
              <a:off x="26352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7" name="Line 195"/>
            <p:cNvSpPr>
              <a:spLocks noChangeShapeType="1"/>
            </p:cNvSpPr>
            <p:nvPr/>
          </p:nvSpPr>
          <p:spPr bwMode="auto">
            <a:xfrm>
              <a:off x="325596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8" name="Line 196"/>
            <p:cNvSpPr>
              <a:spLocks noChangeShapeType="1"/>
            </p:cNvSpPr>
            <p:nvPr/>
          </p:nvSpPr>
          <p:spPr bwMode="auto">
            <a:xfrm>
              <a:off x="387508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9" name="Line 203"/>
            <p:cNvSpPr>
              <a:spLocks noChangeShapeType="1"/>
            </p:cNvSpPr>
            <p:nvPr/>
          </p:nvSpPr>
          <p:spPr bwMode="auto">
            <a:xfrm>
              <a:off x="152400" y="4076700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0" name="Line 205"/>
            <p:cNvSpPr>
              <a:spLocks noChangeShapeType="1"/>
            </p:cNvSpPr>
            <p:nvPr/>
          </p:nvSpPr>
          <p:spPr bwMode="auto">
            <a:xfrm>
              <a:off x="152400" y="4076700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541" name="Line 207"/>
            <p:cNvSpPr>
              <a:spLocks noChangeShapeType="1"/>
            </p:cNvSpPr>
            <p:nvPr/>
          </p:nvSpPr>
          <p:spPr bwMode="auto">
            <a:xfrm>
              <a:off x="152400" y="6630988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2" name="Line 203"/>
            <p:cNvSpPr>
              <a:spLocks noChangeShapeType="1"/>
            </p:cNvSpPr>
            <p:nvPr/>
          </p:nvSpPr>
          <p:spPr bwMode="auto">
            <a:xfrm>
              <a:off x="4487333" y="4083579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3" name="Rectangle 57"/>
            <p:cNvSpPr>
              <a:spLocks noChangeArrowheads="1"/>
            </p:cNvSpPr>
            <p:nvPr/>
          </p:nvSpPr>
          <p:spPr bwMode="auto">
            <a:xfrm>
              <a:off x="837088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44" name="Rectangle 58"/>
            <p:cNvSpPr>
              <a:spLocks noChangeArrowheads="1"/>
            </p:cNvSpPr>
            <p:nvPr/>
          </p:nvSpPr>
          <p:spPr bwMode="auto">
            <a:xfrm>
              <a:off x="775176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45" name="Rectangle 59"/>
            <p:cNvSpPr>
              <a:spLocks noChangeArrowheads="1"/>
            </p:cNvSpPr>
            <p:nvPr/>
          </p:nvSpPr>
          <p:spPr bwMode="auto">
            <a:xfrm>
              <a:off x="7131050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46" name="Rectangle 60"/>
            <p:cNvSpPr>
              <a:spLocks noChangeArrowheads="1"/>
            </p:cNvSpPr>
            <p:nvPr/>
          </p:nvSpPr>
          <p:spPr bwMode="auto">
            <a:xfrm>
              <a:off x="6508750" y="635000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47" name="Rectangle 61"/>
            <p:cNvSpPr>
              <a:spLocks noChangeArrowheads="1"/>
            </p:cNvSpPr>
            <p:nvPr/>
          </p:nvSpPr>
          <p:spPr bwMode="auto">
            <a:xfrm>
              <a:off x="588803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48" name="Rectangle 62"/>
            <p:cNvSpPr>
              <a:spLocks noChangeArrowheads="1"/>
            </p:cNvSpPr>
            <p:nvPr/>
          </p:nvSpPr>
          <p:spPr bwMode="auto">
            <a:xfrm>
              <a:off x="526891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14</a:t>
              </a:r>
            </a:p>
          </p:txBody>
        </p:sp>
        <p:sp>
          <p:nvSpPr>
            <p:cNvPr id="549" name="Rectangle 63"/>
            <p:cNvSpPr>
              <a:spLocks noChangeArrowheads="1"/>
            </p:cNvSpPr>
            <p:nvPr/>
          </p:nvSpPr>
          <p:spPr bwMode="auto">
            <a:xfrm>
              <a:off x="4648200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F</a:t>
              </a:r>
            </a:p>
          </p:txBody>
        </p:sp>
        <p:sp>
          <p:nvSpPr>
            <p:cNvPr id="550" name="Rectangle 71"/>
            <p:cNvSpPr>
              <a:spLocks noChangeArrowheads="1"/>
            </p:cNvSpPr>
            <p:nvPr/>
          </p:nvSpPr>
          <p:spPr bwMode="auto">
            <a:xfrm>
              <a:off x="837088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D3</a:t>
              </a:r>
            </a:p>
          </p:txBody>
        </p:sp>
        <p:sp>
          <p:nvSpPr>
            <p:cNvPr id="551" name="Rectangle 72"/>
            <p:cNvSpPr>
              <a:spLocks noChangeArrowheads="1"/>
            </p:cNvSpPr>
            <p:nvPr/>
          </p:nvSpPr>
          <p:spPr bwMode="auto">
            <a:xfrm>
              <a:off x="775176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1B</a:t>
              </a:r>
            </a:p>
          </p:txBody>
        </p:sp>
        <p:sp>
          <p:nvSpPr>
            <p:cNvPr id="552" name="Rectangle 73"/>
            <p:cNvSpPr>
              <a:spLocks noChangeArrowheads="1"/>
            </p:cNvSpPr>
            <p:nvPr/>
          </p:nvSpPr>
          <p:spPr bwMode="auto">
            <a:xfrm>
              <a:off x="7131050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77</a:t>
              </a:r>
            </a:p>
          </p:txBody>
        </p:sp>
        <p:sp>
          <p:nvSpPr>
            <p:cNvPr id="553" name="Rectangle 74"/>
            <p:cNvSpPr>
              <a:spLocks noChangeArrowheads="1"/>
            </p:cNvSpPr>
            <p:nvPr/>
          </p:nvSpPr>
          <p:spPr bwMode="auto">
            <a:xfrm>
              <a:off x="6508750" y="606901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83</a:t>
              </a:r>
            </a:p>
          </p:txBody>
        </p:sp>
        <p:sp>
          <p:nvSpPr>
            <p:cNvPr id="554" name="Rectangle 75"/>
            <p:cNvSpPr>
              <a:spLocks noChangeArrowheads="1"/>
            </p:cNvSpPr>
            <p:nvPr/>
          </p:nvSpPr>
          <p:spPr bwMode="auto">
            <a:xfrm>
              <a:off x="588803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55" name="Rectangle 76"/>
            <p:cNvSpPr>
              <a:spLocks noChangeArrowheads="1"/>
            </p:cNvSpPr>
            <p:nvPr/>
          </p:nvSpPr>
          <p:spPr bwMode="auto">
            <a:xfrm>
              <a:off x="526891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13</a:t>
              </a:r>
            </a:p>
          </p:txBody>
        </p:sp>
        <p:sp>
          <p:nvSpPr>
            <p:cNvPr id="556" name="Rectangle 77"/>
            <p:cNvSpPr>
              <a:spLocks noChangeArrowheads="1"/>
            </p:cNvSpPr>
            <p:nvPr/>
          </p:nvSpPr>
          <p:spPr bwMode="auto">
            <a:xfrm>
              <a:off x="4648200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E</a:t>
              </a:r>
            </a:p>
          </p:txBody>
        </p:sp>
        <p:sp>
          <p:nvSpPr>
            <p:cNvPr id="557" name="Rectangle 85"/>
            <p:cNvSpPr>
              <a:spLocks noChangeArrowheads="1"/>
            </p:cNvSpPr>
            <p:nvPr/>
          </p:nvSpPr>
          <p:spPr bwMode="auto">
            <a:xfrm>
              <a:off x="837088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558" name="Rectangle 86"/>
            <p:cNvSpPr>
              <a:spLocks noChangeArrowheads="1"/>
            </p:cNvSpPr>
            <p:nvPr/>
          </p:nvSpPr>
          <p:spPr bwMode="auto">
            <a:xfrm>
              <a:off x="775176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34</a:t>
              </a:r>
            </a:p>
          </p:txBody>
        </p:sp>
        <p:sp>
          <p:nvSpPr>
            <p:cNvPr id="559" name="Rectangle 87"/>
            <p:cNvSpPr>
              <a:spLocks noChangeArrowheads="1"/>
            </p:cNvSpPr>
            <p:nvPr/>
          </p:nvSpPr>
          <p:spPr bwMode="auto">
            <a:xfrm>
              <a:off x="7131050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96</a:t>
              </a:r>
            </a:p>
          </p:txBody>
        </p:sp>
        <p:sp>
          <p:nvSpPr>
            <p:cNvPr id="560" name="Rectangle 88"/>
            <p:cNvSpPr>
              <a:spLocks noChangeArrowheads="1"/>
            </p:cNvSpPr>
            <p:nvPr/>
          </p:nvSpPr>
          <p:spPr bwMode="auto">
            <a:xfrm>
              <a:off x="6508750" y="578802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561" name="Rectangle 89"/>
            <p:cNvSpPr>
              <a:spLocks noChangeArrowheads="1"/>
            </p:cNvSpPr>
            <p:nvPr/>
          </p:nvSpPr>
          <p:spPr bwMode="auto">
            <a:xfrm>
              <a:off x="588803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62" name="Rectangle 90"/>
            <p:cNvSpPr>
              <a:spLocks noChangeArrowheads="1"/>
            </p:cNvSpPr>
            <p:nvPr/>
          </p:nvSpPr>
          <p:spPr bwMode="auto">
            <a:xfrm>
              <a:off x="526891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563" name="Rectangle 91"/>
            <p:cNvSpPr>
              <a:spLocks noChangeArrowheads="1"/>
            </p:cNvSpPr>
            <p:nvPr/>
          </p:nvSpPr>
          <p:spPr bwMode="auto">
            <a:xfrm>
              <a:off x="4648200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D</a:t>
              </a:r>
            </a:p>
          </p:txBody>
        </p:sp>
        <p:sp>
          <p:nvSpPr>
            <p:cNvPr id="564" name="Rectangle 99"/>
            <p:cNvSpPr>
              <a:spLocks noChangeArrowheads="1"/>
            </p:cNvSpPr>
            <p:nvPr/>
          </p:nvSpPr>
          <p:spPr bwMode="auto">
            <a:xfrm>
              <a:off x="837088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65" name="Rectangle 100"/>
            <p:cNvSpPr>
              <a:spLocks noChangeArrowheads="1"/>
            </p:cNvSpPr>
            <p:nvPr/>
          </p:nvSpPr>
          <p:spPr bwMode="auto">
            <a:xfrm>
              <a:off x="775176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66" name="Rectangle 101"/>
            <p:cNvSpPr>
              <a:spLocks noChangeArrowheads="1"/>
            </p:cNvSpPr>
            <p:nvPr/>
          </p:nvSpPr>
          <p:spPr bwMode="auto">
            <a:xfrm>
              <a:off x="7131050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67" name="Rectangle 102"/>
            <p:cNvSpPr>
              <a:spLocks noChangeArrowheads="1"/>
            </p:cNvSpPr>
            <p:nvPr/>
          </p:nvSpPr>
          <p:spPr bwMode="auto">
            <a:xfrm>
              <a:off x="6508750" y="5481638"/>
              <a:ext cx="622300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68" name="Rectangle 103"/>
            <p:cNvSpPr>
              <a:spLocks noChangeArrowheads="1"/>
            </p:cNvSpPr>
            <p:nvPr/>
          </p:nvSpPr>
          <p:spPr bwMode="auto">
            <a:xfrm>
              <a:off x="588803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69" name="Rectangle 104"/>
            <p:cNvSpPr>
              <a:spLocks noChangeArrowheads="1"/>
            </p:cNvSpPr>
            <p:nvPr/>
          </p:nvSpPr>
          <p:spPr bwMode="auto">
            <a:xfrm>
              <a:off x="526891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12</a:t>
              </a:r>
            </a:p>
          </p:txBody>
        </p:sp>
        <p:sp>
          <p:nvSpPr>
            <p:cNvPr id="570" name="Rectangle 105"/>
            <p:cNvSpPr>
              <a:spLocks noChangeArrowheads="1"/>
            </p:cNvSpPr>
            <p:nvPr/>
          </p:nvSpPr>
          <p:spPr bwMode="auto">
            <a:xfrm>
              <a:off x="4648200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C</a:t>
              </a:r>
            </a:p>
          </p:txBody>
        </p:sp>
        <p:sp>
          <p:nvSpPr>
            <p:cNvPr id="571" name="Rectangle 113"/>
            <p:cNvSpPr>
              <a:spLocks noChangeArrowheads="1"/>
            </p:cNvSpPr>
            <p:nvPr/>
          </p:nvSpPr>
          <p:spPr bwMode="auto">
            <a:xfrm>
              <a:off x="837088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72" name="Rectangle 114"/>
            <p:cNvSpPr>
              <a:spLocks noChangeArrowheads="1"/>
            </p:cNvSpPr>
            <p:nvPr/>
          </p:nvSpPr>
          <p:spPr bwMode="auto">
            <a:xfrm>
              <a:off x="775176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73" name="Rectangle 115"/>
            <p:cNvSpPr>
              <a:spLocks noChangeArrowheads="1"/>
            </p:cNvSpPr>
            <p:nvPr/>
          </p:nvSpPr>
          <p:spPr bwMode="auto">
            <a:xfrm>
              <a:off x="7131050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74" name="Rectangle 116"/>
            <p:cNvSpPr>
              <a:spLocks noChangeArrowheads="1"/>
            </p:cNvSpPr>
            <p:nvPr/>
          </p:nvSpPr>
          <p:spPr bwMode="auto">
            <a:xfrm>
              <a:off x="6508750" y="520065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75" name="Rectangle 117"/>
            <p:cNvSpPr>
              <a:spLocks noChangeArrowheads="1"/>
            </p:cNvSpPr>
            <p:nvPr/>
          </p:nvSpPr>
          <p:spPr bwMode="auto">
            <a:xfrm>
              <a:off x="588803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76" name="Rectangle 118"/>
            <p:cNvSpPr>
              <a:spLocks noChangeArrowheads="1"/>
            </p:cNvSpPr>
            <p:nvPr/>
          </p:nvSpPr>
          <p:spPr bwMode="auto">
            <a:xfrm>
              <a:off x="526891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0B</a:t>
              </a:r>
            </a:p>
          </p:txBody>
        </p:sp>
        <p:sp>
          <p:nvSpPr>
            <p:cNvPr id="577" name="Rectangle 119"/>
            <p:cNvSpPr>
              <a:spLocks noChangeArrowheads="1"/>
            </p:cNvSpPr>
            <p:nvPr/>
          </p:nvSpPr>
          <p:spPr bwMode="auto">
            <a:xfrm>
              <a:off x="4648200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B</a:t>
              </a:r>
            </a:p>
          </p:txBody>
        </p:sp>
        <p:sp>
          <p:nvSpPr>
            <p:cNvPr id="578" name="Rectangle 127"/>
            <p:cNvSpPr>
              <a:spLocks noChangeArrowheads="1"/>
            </p:cNvSpPr>
            <p:nvPr/>
          </p:nvSpPr>
          <p:spPr bwMode="auto">
            <a:xfrm>
              <a:off x="837088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3B</a:t>
              </a:r>
            </a:p>
          </p:txBody>
        </p:sp>
        <p:sp>
          <p:nvSpPr>
            <p:cNvPr id="579" name="Rectangle 128"/>
            <p:cNvSpPr>
              <a:spLocks noChangeArrowheads="1"/>
            </p:cNvSpPr>
            <p:nvPr/>
          </p:nvSpPr>
          <p:spPr bwMode="auto">
            <a:xfrm>
              <a:off x="775176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DA</a:t>
              </a:r>
            </a:p>
          </p:txBody>
        </p:sp>
        <p:sp>
          <p:nvSpPr>
            <p:cNvPr id="580" name="Rectangle 129"/>
            <p:cNvSpPr>
              <a:spLocks noChangeArrowheads="1"/>
            </p:cNvSpPr>
            <p:nvPr/>
          </p:nvSpPr>
          <p:spPr bwMode="auto">
            <a:xfrm>
              <a:off x="7131050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581" name="Rectangle 130"/>
            <p:cNvSpPr>
              <a:spLocks noChangeArrowheads="1"/>
            </p:cNvSpPr>
            <p:nvPr/>
          </p:nvSpPr>
          <p:spPr bwMode="auto">
            <a:xfrm>
              <a:off x="6508750" y="491966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93</a:t>
              </a:r>
            </a:p>
          </p:txBody>
        </p:sp>
        <p:sp>
          <p:nvSpPr>
            <p:cNvPr id="582" name="Rectangle 131"/>
            <p:cNvSpPr>
              <a:spLocks noChangeArrowheads="1"/>
            </p:cNvSpPr>
            <p:nvPr/>
          </p:nvSpPr>
          <p:spPr bwMode="auto">
            <a:xfrm>
              <a:off x="588803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83" name="Rectangle 132"/>
            <p:cNvSpPr>
              <a:spLocks noChangeArrowheads="1"/>
            </p:cNvSpPr>
            <p:nvPr/>
          </p:nvSpPr>
          <p:spPr bwMode="auto">
            <a:xfrm>
              <a:off x="526891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584" name="Rectangle 133"/>
            <p:cNvSpPr>
              <a:spLocks noChangeArrowheads="1"/>
            </p:cNvSpPr>
            <p:nvPr/>
          </p:nvSpPr>
          <p:spPr bwMode="auto">
            <a:xfrm>
              <a:off x="4648200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A</a:t>
              </a:r>
            </a:p>
          </p:txBody>
        </p:sp>
        <p:sp>
          <p:nvSpPr>
            <p:cNvPr id="585" name="Rectangle 141"/>
            <p:cNvSpPr>
              <a:spLocks noChangeArrowheads="1"/>
            </p:cNvSpPr>
            <p:nvPr/>
          </p:nvSpPr>
          <p:spPr bwMode="auto">
            <a:xfrm>
              <a:off x="837088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86" name="Rectangle 142"/>
            <p:cNvSpPr>
              <a:spLocks noChangeArrowheads="1"/>
            </p:cNvSpPr>
            <p:nvPr/>
          </p:nvSpPr>
          <p:spPr bwMode="auto">
            <a:xfrm>
              <a:off x="775176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87" name="Rectangle 143"/>
            <p:cNvSpPr>
              <a:spLocks noChangeArrowheads="1"/>
            </p:cNvSpPr>
            <p:nvPr/>
          </p:nvSpPr>
          <p:spPr bwMode="auto">
            <a:xfrm>
              <a:off x="7131050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88" name="Rectangle 144"/>
            <p:cNvSpPr>
              <a:spLocks noChangeArrowheads="1"/>
            </p:cNvSpPr>
            <p:nvPr/>
          </p:nvSpPr>
          <p:spPr bwMode="auto">
            <a:xfrm>
              <a:off x="6508750" y="463867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89" name="Rectangle 145"/>
            <p:cNvSpPr>
              <a:spLocks noChangeArrowheads="1"/>
            </p:cNvSpPr>
            <p:nvPr/>
          </p:nvSpPr>
          <p:spPr bwMode="auto">
            <a:xfrm>
              <a:off x="588803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90" name="Rectangle 146"/>
            <p:cNvSpPr>
              <a:spLocks noChangeArrowheads="1"/>
            </p:cNvSpPr>
            <p:nvPr/>
          </p:nvSpPr>
          <p:spPr bwMode="auto">
            <a:xfrm>
              <a:off x="526891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591" name="Rectangle 147"/>
            <p:cNvSpPr>
              <a:spLocks noChangeArrowheads="1"/>
            </p:cNvSpPr>
            <p:nvPr/>
          </p:nvSpPr>
          <p:spPr bwMode="auto">
            <a:xfrm>
              <a:off x="4648200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592" name="Rectangle 155"/>
            <p:cNvSpPr>
              <a:spLocks noChangeArrowheads="1"/>
            </p:cNvSpPr>
            <p:nvPr/>
          </p:nvSpPr>
          <p:spPr bwMode="auto">
            <a:xfrm>
              <a:off x="837088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89</a:t>
              </a:r>
            </a:p>
          </p:txBody>
        </p:sp>
        <p:sp>
          <p:nvSpPr>
            <p:cNvPr id="593" name="Rectangle 156"/>
            <p:cNvSpPr>
              <a:spLocks noChangeArrowheads="1"/>
            </p:cNvSpPr>
            <p:nvPr/>
          </p:nvSpPr>
          <p:spPr bwMode="auto">
            <a:xfrm>
              <a:off x="775176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51</a:t>
              </a:r>
            </a:p>
          </p:txBody>
        </p:sp>
        <p:sp>
          <p:nvSpPr>
            <p:cNvPr id="594" name="Rectangle 157"/>
            <p:cNvSpPr>
              <a:spLocks noChangeArrowheads="1"/>
            </p:cNvSpPr>
            <p:nvPr/>
          </p:nvSpPr>
          <p:spPr bwMode="auto">
            <a:xfrm>
              <a:off x="7131050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595" name="Rectangle 158"/>
            <p:cNvSpPr>
              <a:spLocks noChangeArrowheads="1"/>
            </p:cNvSpPr>
            <p:nvPr/>
          </p:nvSpPr>
          <p:spPr bwMode="auto">
            <a:xfrm>
              <a:off x="6508750" y="4357688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3A</a:t>
              </a:r>
            </a:p>
          </p:txBody>
        </p:sp>
        <p:sp>
          <p:nvSpPr>
            <p:cNvPr id="596" name="Rectangle 159"/>
            <p:cNvSpPr>
              <a:spLocks noChangeArrowheads="1"/>
            </p:cNvSpPr>
            <p:nvPr/>
          </p:nvSpPr>
          <p:spPr bwMode="auto">
            <a:xfrm>
              <a:off x="588803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97" name="Rectangle 160"/>
            <p:cNvSpPr>
              <a:spLocks noChangeArrowheads="1"/>
            </p:cNvSpPr>
            <p:nvPr/>
          </p:nvSpPr>
          <p:spPr bwMode="auto">
            <a:xfrm>
              <a:off x="526891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24</a:t>
              </a:r>
            </a:p>
          </p:txBody>
        </p:sp>
        <p:sp>
          <p:nvSpPr>
            <p:cNvPr id="598" name="Rectangle 161"/>
            <p:cNvSpPr>
              <a:spLocks noChangeArrowheads="1"/>
            </p:cNvSpPr>
            <p:nvPr/>
          </p:nvSpPr>
          <p:spPr bwMode="auto">
            <a:xfrm>
              <a:off x="4648200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8</a:t>
              </a:r>
            </a:p>
          </p:txBody>
        </p:sp>
        <p:sp>
          <p:nvSpPr>
            <p:cNvPr id="599" name="Rectangle 169"/>
            <p:cNvSpPr>
              <a:spLocks noChangeArrowheads="1"/>
            </p:cNvSpPr>
            <p:nvPr/>
          </p:nvSpPr>
          <p:spPr bwMode="auto">
            <a:xfrm>
              <a:off x="8370888" y="40767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B3</a:t>
              </a:r>
            </a:p>
          </p:txBody>
        </p:sp>
        <p:sp>
          <p:nvSpPr>
            <p:cNvPr id="600" name="Rectangle 170"/>
            <p:cNvSpPr>
              <a:spLocks noChangeArrowheads="1"/>
            </p:cNvSpPr>
            <p:nvPr/>
          </p:nvSpPr>
          <p:spPr bwMode="auto">
            <a:xfrm>
              <a:off x="7751763" y="40767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B2</a:t>
              </a:r>
            </a:p>
          </p:txBody>
        </p:sp>
        <p:sp>
          <p:nvSpPr>
            <p:cNvPr id="601" name="Rectangle 171"/>
            <p:cNvSpPr>
              <a:spLocks noChangeArrowheads="1"/>
            </p:cNvSpPr>
            <p:nvPr/>
          </p:nvSpPr>
          <p:spPr bwMode="auto">
            <a:xfrm>
              <a:off x="7131050" y="40767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B1</a:t>
              </a:r>
            </a:p>
          </p:txBody>
        </p:sp>
        <p:sp>
          <p:nvSpPr>
            <p:cNvPr id="602" name="Rectangle 172"/>
            <p:cNvSpPr>
              <a:spLocks noChangeArrowheads="1"/>
            </p:cNvSpPr>
            <p:nvPr/>
          </p:nvSpPr>
          <p:spPr bwMode="auto">
            <a:xfrm>
              <a:off x="6508750" y="407670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B0</a:t>
              </a:r>
            </a:p>
          </p:txBody>
        </p:sp>
        <p:sp>
          <p:nvSpPr>
            <p:cNvPr id="603" name="Rectangle 173"/>
            <p:cNvSpPr>
              <a:spLocks noChangeArrowheads="1"/>
            </p:cNvSpPr>
            <p:nvPr/>
          </p:nvSpPr>
          <p:spPr bwMode="auto">
            <a:xfrm>
              <a:off x="5888038" y="40767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604" name="Rectangle 174"/>
            <p:cNvSpPr>
              <a:spLocks noChangeArrowheads="1"/>
            </p:cNvSpPr>
            <p:nvPr/>
          </p:nvSpPr>
          <p:spPr bwMode="auto">
            <a:xfrm>
              <a:off x="5268913" y="40767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605" name="Rectangle 175"/>
            <p:cNvSpPr>
              <a:spLocks noChangeArrowheads="1"/>
            </p:cNvSpPr>
            <p:nvPr/>
          </p:nvSpPr>
          <p:spPr bwMode="auto">
            <a:xfrm>
              <a:off x="4648200" y="40767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 err="1">
                  <a:solidFill>
                    <a:srgbClr val="990000"/>
                  </a:solidFill>
                  <a:latin typeface="Calibri" pitchFamily="34" charset="0"/>
                </a:rPr>
                <a:t>Idx</a:t>
              </a:r>
              <a:endParaRPr lang="en-GB" sz="1400" i="1" dirty="0">
                <a:solidFill>
                  <a:srgbClr val="990000"/>
                </a:solidFill>
                <a:latin typeface="Calibri" pitchFamily="34" charset="0"/>
              </a:endParaRPr>
            </a:p>
          </p:txBody>
        </p:sp>
        <p:sp>
          <p:nvSpPr>
            <p:cNvPr id="606" name="Line 183"/>
            <p:cNvSpPr>
              <a:spLocks noChangeShapeType="1"/>
            </p:cNvSpPr>
            <p:nvPr/>
          </p:nvSpPr>
          <p:spPr bwMode="auto">
            <a:xfrm>
              <a:off x="4666488" y="4357688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607" name="Line 184"/>
            <p:cNvSpPr>
              <a:spLocks noChangeShapeType="1"/>
            </p:cNvSpPr>
            <p:nvPr/>
          </p:nvSpPr>
          <p:spPr bwMode="auto">
            <a:xfrm>
              <a:off x="4666488" y="463867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8" name="Line 185"/>
            <p:cNvSpPr>
              <a:spLocks noChangeShapeType="1"/>
            </p:cNvSpPr>
            <p:nvPr/>
          </p:nvSpPr>
          <p:spPr bwMode="auto">
            <a:xfrm>
              <a:off x="4666488" y="491966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9" name="Line 186"/>
            <p:cNvSpPr>
              <a:spLocks noChangeShapeType="1"/>
            </p:cNvSpPr>
            <p:nvPr/>
          </p:nvSpPr>
          <p:spPr bwMode="auto">
            <a:xfrm>
              <a:off x="4666488" y="520065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0" name="Line 187"/>
            <p:cNvSpPr>
              <a:spLocks noChangeShapeType="1"/>
            </p:cNvSpPr>
            <p:nvPr/>
          </p:nvSpPr>
          <p:spPr bwMode="auto">
            <a:xfrm>
              <a:off x="4666488" y="5484812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1" name="Line 188"/>
            <p:cNvSpPr>
              <a:spLocks noChangeShapeType="1"/>
            </p:cNvSpPr>
            <p:nvPr/>
          </p:nvSpPr>
          <p:spPr bwMode="auto">
            <a:xfrm>
              <a:off x="4666488" y="578802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2" name="Line 189"/>
            <p:cNvSpPr>
              <a:spLocks noChangeShapeType="1"/>
            </p:cNvSpPr>
            <p:nvPr/>
          </p:nvSpPr>
          <p:spPr bwMode="auto">
            <a:xfrm>
              <a:off x="4666488" y="606901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3" name="Line 190"/>
            <p:cNvSpPr>
              <a:spLocks noChangeShapeType="1"/>
            </p:cNvSpPr>
            <p:nvPr/>
          </p:nvSpPr>
          <p:spPr bwMode="auto">
            <a:xfrm>
              <a:off x="4666488" y="635000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4" name="Line 197"/>
            <p:cNvSpPr>
              <a:spLocks noChangeShapeType="1"/>
            </p:cNvSpPr>
            <p:nvPr/>
          </p:nvSpPr>
          <p:spPr bwMode="auto">
            <a:xfrm>
              <a:off x="526891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" name="Line 198"/>
            <p:cNvSpPr>
              <a:spLocks noChangeShapeType="1"/>
            </p:cNvSpPr>
            <p:nvPr/>
          </p:nvSpPr>
          <p:spPr bwMode="auto">
            <a:xfrm>
              <a:off x="588803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" name="Line 199"/>
            <p:cNvSpPr>
              <a:spLocks noChangeShapeType="1"/>
            </p:cNvSpPr>
            <p:nvPr/>
          </p:nvSpPr>
          <p:spPr bwMode="auto">
            <a:xfrm>
              <a:off x="65087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7" name="Line 200"/>
            <p:cNvSpPr>
              <a:spLocks noChangeShapeType="1"/>
            </p:cNvSpPr>
            <p:nvPr/>
          </p:nvSpPr>
          <p:spPr bwMode="auto">
            <a:xfrm>
              <a:off x="71310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8" name="Line 201"/>
            <p:cNvSpPr>
              <a:spLocks noChangeShapeType="1"/>
            </p:cNvSpPr>
            <p:nvPr/>
          </p:nvSpPr>
          <p:spPr bwMode="auto">
            <a:xfrm>
              <a:off x="775176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9" name="Line 202"/>
            <p:cNvSpPr>
              <a:spLocks noChangeShapeType="1"/>
            </p:cNvSpPr>
            <p:nvPr/>
          </p:nvSpPr>
          <p:spPr bwMode="auto">
            <a:xfrm>
              <a:off x="837088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0" name="Line 205"/>
            <p:cNvSpPr>
              <a:spLocks noChangeShapeType="1"/>
            </p:cNvSpPr>
            <p:nvPr/>
          </p:nvSpPr>
          <p:spPr bwMode="auto">
            <a:xfrm>
              <a:off x="4666488" y="4076700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621" name="Line 206"/>
            <p:cNvSpPr>
              <a:spLocks noChangeShapeType="1"/>
            </p:cNvSpPr>
            <p:nvPr/>
          </p:nvSpPr>
          <p:spPr bwMode="auto">
            <a:xfrm>
              <a:off x="8991601" y="4076700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2" name="Line 207"/>
            <p:cNvSpPr>
              <a:spLocks noChangeShapeType="1"/>
            </p:cNvSpPr>
            <p:nvPr/>
          </p:nvSpPr>
          <p:spPr bwMode="auto">
            <a:xfrm>
              <a:off x="4666488" y="6630988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3" name="Line 206"/>
            <p:cNvSpPr>
              <a:spLocks noChangeShapeType="1"/>
            </p:cNvSpPr>
            <p:nvPr/>
          </p:nvSpPr>
          <p:spPr bwMode="auto">
            <a:xfrm>
              <a:off x="4648200" y="4083579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" name="TextBox 834"/>
          <p:cNvSpPr txBox="1"/>
          <p:nvPr/>
        </p:nvSpPr>
        <p:spPr>
          <a:xfrm>
            <a:off x="437090" y="4106244"/>
            <a:ext cx="343369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Translation Lookaside Buffer (TLB)</a:t>
            </a:r>
          </a:p>
        </p:txBody>
      </p:sp>
      <p:grpSp>
        <p:nvGrpSpPr>
          <p:cNvPr id="749" name="Group 748"/>
          <p:cNvGrpSpPr/>
          <p:nvPr/>
        </p:nvGrpSpPr>
        <p:grpSpPr>
          <a:xfrm>
            <a:off x="646904" y="4609436"/>
            <a:ext cx="8154989" cy="1627189"/>
            <a:chOff x="2211252" y="149729"/>
            <a:chExt cx="8154989" cy="1627189"/>
          </a:xfrm>
        </p:grpSpPr>
        <p:sp>
          <p:nvSpPr>
            <p:cNvPr id="750" name="Rectangle 60"/>
            <p:cNvSpPr>
              <a:spLocks noChangeArrowheads="1"/>
            </p:cNvSpPr>
            <p:nvPr/>
          </p:nvSpPr>
          <p:spPr bwMode="auto">
            <a:xfrm>
              <a:off x="9739177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51" name="Rectangle 61"/>
            <p:cNvSpPr>
              <a:spLocks noChangeArrowheads="1"/>
            </p:cNvSpPr>
            <p:nvPr/>
          </p:nvSpPr>
          <p:spPr bwMode="auto">
            <a:xfrm>
              <a:off x="9108940" y="1449892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752" name="Rectangle 62"/>
            <p:cNvSpPr>
              <a:spLocks noChangeArrowheads="1"/>
            </p:cNvSpPr>
            <p:nvPr/>
          </p:nvSpPr>
          <p:spPr bwMode="auto">
            <a:xfrm>
              <a:off x="8483465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753" name="Rectangle 63"/>
            <p:cNvSpPr>
              <a:spLocks noChangeArrowheads="1"/>
            </p:cNvSpPr>
            <p:nvPr/>
          </p:nvSpPr>
          <p:spPr bwMode="auto">
            <a:xfrm>
              <a:off x="7854815" y="1449892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54" name="Rectangle 64"/>
            <p:cNvSpPr>
              <a:spLocks noChangeArrowheads="1"/>
            </p:cNvSpPr>
            <p:nvPr/>
          </p:nvSpPr>
          <p:spPr bwMode="auto">
            <a:xfrm>
              <a:off x="7229340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34</a:t>
              </a:r>
            </a:p>
          </p:txBody>
        </p:sp>
        <p:sp>
          <p:nvSpPr>
            <p:cNvPr id="755" name="Rectangle 65"/>
            <p:cNvSpPr>
              <a:spLocks noChangeArrowheads="1"/>
            </p:cNvSpPr>
            <p:nvPr/>
          </p:nvSpPr>
          <p:spPr bwMode="auto">
            <a:xfrm>
              <a:off x="6602277" y="1449892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0A</a:t>
              </a:r>
            </a:p>
          </p:txBody>
        </p:sp>
        <p:sp>
          <p:nvSpPr>
            <p:cNvPr id="756" name="Rectangle 66"/>
            <p:cNvSpPr>
              <a:spLocks noChangeArrowheads="1"/>
            </p:cNvSpPr>
            <p:nvPr/>
          </p:nvSpPr>
          <p:spPr bwMode="auto">
            <a:xfrm>
              <a:off x="5973627" y="1449892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57" name="Rectangle 67"/>
            <p:cNvSpPr>
              <a:spLocks noChangeArrowheads="1"/>
            </p:cNvSpPr>
            <p:nvPr/>
          </p:nvSpPr>
          <p:spPr bwMode="auto">
            <a:xfrm>
              <a:off x="5346565" y="1449892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758" name="Rectangle 68"/>
            <p:cNvSpPr>
              <a:spLocks noChangeArrowheads="1"/>
            </p:cNvSpPr>
            <p:nvPr/>
          </p:nvSpPr>
          <p:spPr bwMode="auto">
            <a:xfrm>
              <a:off x="4721090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759" name="Rectangle 69"/>
            <p:cNvSpPr>
              <a:spLocks noChangeArrowheads="1"/>
            </p:cNvSpPr>
            <p:nvPr/>
          </p:nvSpPr>
          <p:spPr bwMode="auto">
            <a:xfrm>
              <a:off x="4092440" y="1449892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60" name="Rectangle 70"/>
            <p:cNvSpPr>
              <a:spLocks noChangeArrowheads="1"/>
            </p:cNvSpPr>
            <p:nvPr/>
          </p:nvSpPr>
          <p:spPr bwMode="auto">
            <a:xfrm>
              <a:off x="3466965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761" name="Rectangle 71"/>
            <p:cNvSpPr>
              <a:spLocks noChangeArrowheads="1"/>
            </p:cNvSpPr>
            <p:nvPr/>
          </p:nvSpPr>
          <p:spPr bwMode="auto">
            <a:xfrm>
              <a:off x="2836727" y="1449892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07</a:t>
              </a:r>
            </a:p>
          </p:txBody>
        </p:sp>
        <p:sp>
          <p:nvSpPr>
            <p:cNvPr id="762" name="Rectangle 72"/>
            <p:cNvSpPr>
              <a:spLocks noChangeArrowheads="1"/>
            </p:cNvSpPr>
            <p:nvPr/>
          </p:nvSpPr>
          <p:spPr bwMode="auto">
            <a:xfrm>
              <a:off x="2211252" y="1449892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763" name="Rectangle 73"/>
            <p:cNvSpPr>
              <a:spLocks noChangeArrowheads="1"/>
            </p:cNvSpPr>
            <p:nvPr/>
          </p:nvSpPr>
          <p:spPr bwMode="auto">
            <a:xfrm>
              <a:off x="9739177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64" name="Rectangle 74"/>
            <p:cNvSpPr>
              <a:spLocks noChangeArrowheads="1"/>
            </p:cNvSpPr>
            <p:nvPr/>
          </p:nvSpPr>
          <p:spPr bwMode="auto">
            <a:xfrm>
              <a:off x="9108940" y="1124454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765" name="Rectangle 75"/>
            <p:cNvSpPr>
              <a:spLocks noChangeArrowheads="1"/>
            </p:cNvSpPr>
            <p:nvPr/>
          </p:nvSpPr>
          <p:spPr bwMode="auto">
            <a:xfrm>
              <a:off x="8483465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766" name="Rectangle 76"/>
            <p:cNvSpPr>
              <a:spLocks noChangeArrowheads="1"/>
            </p:cNvSpPr>
            <p:nvPr/>
          </p:nvSpPr>
          <p:spPr bwMode="auto">
            <a:xfrm>
              <a:off x="7854815" y="1124454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67" name="Rectangle 77"/>
            <p:cNvSpPr>
              <a:spLocks noChangeArrowheads="1"/>
            </p:cNvSpPr>
            <p:nvPr/>
          </p:nvSpPr>
          <p:spPr bwMode="auto">
            <a:xfrm>
              <a:off x="7229340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768" name="Rectangle 78"/>
            <p:cNvSpPr>
              <a:spLocks noChangeArrowheads="1"/>
            </p:cNvSpPr>
            <p:nvPr/>
          </p:nvSpPr>
          <p:spPr bwMode="auto">
            <a:xfrm>
              <a:off x="6602277" y="1124454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06</a:t>
              </a:r>
            </a:p>
          </p:txBody>
        </p:sp>
        <p:sp>
          <p:nvSpPr>
            <p:cNvPr id="769" name="Rectangle 79"/>
            <p:cNvSpPr>
              <a:spLocks noChangeArrowheads="1"/>
            </p:cNvSpPr>
            <p:nvPr/>
          </p:nvSpPr>
          <p:spPr bwMode="auto">
            <a:xfrm>
              <a:off x="5973627" y="1124454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70" name="Rectangle 80"/>
            <p:cNvSpPr>
              <a:spLocks noChangeArrowheads="1"/>
            </p:cNvSpPr>
            <p:nvPr/>
          </p:nvSpPr>
          <p:spPr bwMode="auto">
            <a:xfrm>
              <a:off x="5346565" y="1124454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771" name="Rectangle 81"/>
            <p:cNvSpPr>
              <a:spLocks noChangeArrowheads="1"/>
            </p:cNvSpPr>
            <p:nvPr/>
          </p:nvSpPr>
          <p:spPr bwMode="auto">
            <a:xfrm>
              <a:off x="4721090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08</a:t>
              </a:r>
            </a:p>
          </p:txBody>
        </p:sp>
        <p:sp>
          <p:nvSpPr>
            <p:cNvPr id="772" name="Rectangle 82"/>
            <p:cNvSpPr>
              <a:spLocks noChangeArrowheads="1"/>
            </p:cNvSpPr>
            <p:nvPr/>
          </p:nvSpPr>
          <p:spPr bwMode="auto">
            <a:xfrm>
              <a:off x="4092440" y="1124454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73" name="Rectangle 83"/>
            <p:cNvSpPr>
              <a:spLocks noChangeArrowheads="1"/>
            </p:cNvSpPr>
            <p:nvPr/>
          </p:nvSpPr>
          <p:spPr bwMode="auto">
            <a:xfrm>
              <a:off x="3466965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774" name="Rectangle 84"/>
            <p:cNvSpPr>
              <a:spLocks noChangeArrowheads="1"/>
            </p:cNvSpPr>
            <p:nvPr/>
          </p:nvSpPr>
          <p:spPr bwMode="auto">
            <a:xfrm>
              <a:off x="2836727" y="1124454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775" name="Rectangle 85"/>
            <p:cNvSpPr>
              <a:spLocks noChangeArrowheads="1"/>
            </p:cNvSpPr>
            <p:nvPr/>
          </p:nvSpPr>
          <p:spPr bwMode="auto">
            <a:xfrm>
              <a:off x="2211252" y="1124454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776" name="Rectangle 86"/>
            <p:cNvSpPr>
              <a:spLocks noChangeArrowheads="1"/>
            </p:cNvSpPr>
            <p:nvPr/>
          </p:nvSpPr>
          <p:spPr bwMode="auto">
            <a:xfrm>
              <a:off x="9739177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77" name="Rectangle 87"/>
            <p:cNvSpPr>
              <a:spLocks noChangeArrowheads="1"/>
            </p:cNvSpPr>
            <p:nvPr/>
          </p:nvSpPr>
          <p:spPr bwMode="auto">
            <a:xfrm>
              <a:off x="9108940" y="800604"/>
              <a:ext cx="630238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778" name="Rectangle 88"/>
            <p:cNvSpPr>
              <a:spLocks noChangeArrowheads="1"/>
            </p:cNvSpPr>
            <p:nvPr/>
          </p:nvSpPr>
          <p:spPr bwMode="auto">
            <a:xfrm>
              <a:off x="8483465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0A</a:t>
              </a:r>
            </a:p>
          </p:txBody>
        </p:sp>
        <p:sp>
          <p:nvSpPr>
            <p:cNvPr id="779" name="Rectangle 89"/>
            <p:cNvSpPr>
              <a:spLocks noChangeArrowheads="1"/>
            </p:cNvSpPr>
            <p:nvPr/>
          </p:nvSpPr>
          <p:spPr bwMode="auto">
            <a:xfrm>
              <a:off x="7854815" y="800604"/>
              <a:ext cx="628650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80" name="Rectangle 90"/>
            <p:cNvSpPr>
              <a:spLocks noChangeArrowheads="1"/>
            </p:cNvSpPr>
            <p:nvPr/>
          </p:nvSpPr>
          <p:spPr bwMode="auto">
            <a:xfrm>
              <a:off x="7229340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781" name="Rectangle 91"/>
            <p:cNvSpPr>
              <a:spLocks noChangeArrowheads="1"/>
            </p:cNvSpPr>
            <p:nvPr/>
          </p:nvSpPr>
          <p:spPr bwMode="auto">
            <a:xfrm>
              <a:off x="6602277" y="800604"/>
              <a:ext cx="627063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782" name="Rectangle 92"/>
            <p:cNvSpPr>
              <a:spLocks noChangeArrowheads="1"/>
            </p:cNvSpPr>
            <p:nvPr/>
          </p:nvSpPr>
          <p:spPr bwMode="auto">
            <a:xfrm>
              <a:off x="5973627" y="800604"/>
              <a:ext cx="628650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83" name="Rectangle 93"/>
            <p:cNvSpPr>
              <a:spLocks noChangeArrowheads="1"/>
            </p:cNvSpPr>
            <p:nvPr/>
          </p:nvSpPr>
          <p:spPr bwMode="auto">
            <a:xfrm>
              <a:off x="5346565" y="800604"/>
              <a:ext cx="627063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784" name="Rectangle 94"/>
            <p:cNvSpPr>
              <a:spLocks noChangeArrowheads="1"/>
            </p:cNvSpPr>
            <p:nvPr/>
          </p:nvSpPr>
          <p:spPr bwMode="auto">
            <a:xfrm>
              <a:off x="4721090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785" name="Rectangle 95"/>
            <p:cNvSpPr>
              <a:spLocks noChangeArrowheads="1"/>
            </p:cNvSpPr>
            <p:nvPr/>
          </p:nvSpPr>
          <p:spPr bwMode="auto">
            <a:xfrm>
              <a:off x="4092440" y="800604"/>
              <a:ext cx="628650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86" name="Rectangle 96"/>
            <p:cNvSpPr>
              <a:spLocks noChangeArrowheads="1"/>
            </p:cNvSpPr>
            <p:nvPr/>
          </p:nvSpPr>
          <p:spPr bwMode="auto">
            <a:xfrm>
              <a:off x="3466965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787" name="Rectangle 97"/>
            <p:cNvSpPr>
              <a:spLocks noChangeArrowheads="1"/>
            </p:cNvSpPr>
            <p:nvPr/>
          </p:nvSpPr>
          <p:spPr bwMode="auto">
            <a:xfrm>
              <a:off x="2836727" y="800604"/>
              <a:ext cx="630238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788" name="Rectangle 98"/>
            <p:cNvSpPr>
              <a:spLocks noChangeArrowheads="1"/>
            </p:cNvSpPr>
            <p:nvPr/>
          </p:nvSpPr>
          <p:spPr bwMode="auto">
            <a:xfrm>
              <a:off x="2211252" y="800604"/>
              <a:ext cx="625475" cy="32385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789" name="Rectangle 99"/>
            <p:cNvSpPr>
              <a:spLocks noChangeArrowheads="1"/>
            </p:cNvSpPr>
            <p:nvPr/>
          </p:nvSpPr>
          <p:spPr bwMode="auto">
            <a:xfrm>
              <a:off x="9739177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90" name="Rectangle 100"/>
            <p:cNvSpPr>
              <a:spLocks noChangeArrowheads="1"/>
            </p:cNvSpPr>
            <p:nvPr/>
          </p:nvSpPr>
          <p:spPr bwMode="auto">
            <a:xfrm>
              <a:off x="9108940" y="475167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791" name="Rectangle 101"/>
            <p:cNvSpPr>
              <a:spLocks noChangeArrowheads="1"/>
            </p:cNvSpPr>
            <p:nvPr/>
          </p:nvSpPr>
          <p:spPr bwMode="auto">
            <a:xfrm>
              <a:off x="8483465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07</a:t>
              </a:r>
            </a:p>
          </p:txBody>
        </p:sp>
        <p:sp>
          <p:nvSpPr>
            <p:cNvPr id="792" name="Rectangle 102"/>
            <p:cNvSpPr>
              <a:spLocks noChangeArrowheads="1"/>
            </p:cNvSpPr>
            <p:nvPr/>
          </p:nvSpPr>
          <p:spPr bwMode="auto">
            <a:xfrm>
              <a:off x="7854815" y="475167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93" name="Rectangle 103"/>
            <p:cNvSpPr>
              <a:spLocks noChangeArrowheads="1"/>
            </p:cNvSpPr>
            <p:nvPr/>
          </p:nvSpPr>
          <p:spPr bwMode="auto">
            <a:xfrm>
              <a:off x="7229340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794" name="Rectangle 104"/>
            <p:cNvSpPr>
              <a:spLocks noChangeArrowheads="1"/>
            </p:cNvSpPr>
            <p:nvPr/>
          </p:nvSpPr>
          <p:spPr bwMode="auto">
            <a:xfrm>
              <a:off x="6602277" y="475167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795" name="Rectangle 105"/>
            <p:cNvSpPr>
              <a:spLocks noChangeArrowheads="1"/>
            </p:cNvSpPr>
            <p:nvPr/>
          </p:nvSpPr>
          <p:spPr bwMode="auto">
            <a:xfrm>
              <a:off x="5973627" y="475167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96" name="Rectangle 106"/>
            <p:cNvSpPr>
              <a:spLocks noChangeArrowheads="1"/>
            </p:cNvSpPr>
            <p:nvPr/>
          </p:nvSpPr>
          <p:spPr bwMode="auto">
            <a:xfrm>
              <a:off x="5346565" y="475167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797" name="Rectangle 107"/>
            <p:cNvSpPr>
              <a:spLocks noChangeArrowheads="1"/>
            </p:cNvSpPr>
            <p:nvPr/>
          </p:nvSpPr>
          <p:spPr bwMode="auto">
            <a:xfrm>
              <a:off x="4721090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09</a:t>
              </a:r>
            </a:p>
          </p:txBody>
        </p:sp>
        <p:sp>
          <p:nvSpPr>
            <p:cNvPr id="798" name="Rectangle 108"/>
            <p:cNvSpPr>
              <a:spLocks noChangeArrowheads="1"/>
            </p:cNvSpPr>
            <p:nvPr/>
          </p:nvSpPr>
          <p:spPr bwMode="auto">
            <a:xfrm>
              <a:off x="4092440" y="475167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99" name="Rectangle 109"/>
            <p:cNvSpPr>
              <a:spLocks noChangeArrowheads="1"/>
            </p:cNvSpPr>
            <p:nvPr/>
          </p:nvSpPr>
          <p:spPr bwMode="auto">
            <a:xfrm>
              <a:off x="3466965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800" name="Rectangle 110"/>
            <p:cNvSpPr>
              <a:spLocks noChangeArrowheads="1"/>
            </p:cNvSpPr>
            <p:nvPr/>
          </p:nvSpPr>
          <p:spPr bwMode="auto">
            <a:xfrm>
              <a:off x="2836727" y="475167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801" name="Rectangle 111"/>
            <p:cNvSpPr>
              <a:spLocks noChangeArrowheads="1"/>
            </p:cNvSpPr>
            <p:nvPr/>
          </p:nvSpPr>
          <p:spPr bwMode="auto">
            <a:xfrm>
              <a:off x="2211252" y="475167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802" name="Rectangle 112"/>
            <p:cNvSpPr>
              <a:spLocks noChangeArrowheads="1"/>
            </p:cNvSpPr>
            <p:nvPr/>
          </p:nvSpPr>
          <p:spPr bwMode="auto">
            <a:xfrm>
              <a:off x="9739177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803" name="Rectangle 113"/>
            <p:cNvSpPr>
              <a:spLocks noChangeArrowheads="1"/>
            </p:cNvSpPr>
            <p:nvPr/>
          </p:nvSpPr>
          <p:spPr bwMode="auto">
            <a:xfrm>
              <a:off x="9108940" y="149729"/>
              <a:ext cx="630238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804" name="Rectangle 114"/>
            <p:cNvSpPr>
              <a:spLocks noChangeArrowheads="1"/>
            </p:cNvSpPr>
            <p:nvPr/>
          </p:nvSpPr>
          <p:spPr bwMode="auto">
            <a:xfrm>
              <a:off x="8483465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805" name="Rectangle 115"/>
            <p:cNvSpPr>
              <a:spLocks noChangeArrowheads="1"/>
            </p:cNvSpPr>
            <p:nvPr/>
          </p:nvSpPr>
          <p:spPr bwMode="auto">
            <a:xfrm>
              <a:off x="7854815" y="14972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806" name="Rectangle 116"/>
            <p:cNvSpPr>
              <a:spLocks noChangeArrowheads="1"/>
            </p:cNvSpPr>
            <p:nvPr/>
          </p:nvSpPr>
          <p:spPr bwMode="auto">
            <a:xfrm>
              <a:off x="7229340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807" name="Rectangle 117"/>
            <p:cNvSpPr>
              <a:spLocks noChangeArrowheads="1"/>
            </p:cNvSpPr>
            <p:nvPr/>
          </p:nvSpPr>
          <p:spPr bwMode="auto">
            <a:xfrm>
              <a:off x="6602277" y="149729"/>
              <a:ext cx="627063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808" name="Rectangle 118"/>
            <p:cNvSpPr>
              <a:spLocks noChangeArrowheads="1"/>
            </p:cNvSpPr>
            <p:nvPr/>
          </p:nvSpPr>
          <p:spPr bwMode="auto">
            <a:xfrm>
              <a:off x="5973627" y="14972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809" name="Rectangle 119"/>
            <p:cNvSpPr>
              <a:spLocks noChangeArrowheads="1"/>
            </p:cNvSpPr>
            <p:nvPr/>
          </p:nvSpPr>
          <p:spPr bwMode="auto">
            <a:xfrm>
              <a:off x="5346565" y="149729"/>
              <a:ext cx="627063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810" name="Rectangle 120"/>
            <p:cNvSpPr>
              <a:spLocks noChangeArrowheads="1"/>
            </p:cNvSpPr>
            <p:nvPr/>
          </p:nvSpPr>
          <p:spPr bwMode="auto">
            <a:xfrm>
              <a:off x="4721090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811" name="Rectangle 121"/>
            <p:cNvSpPr>
              <a:spLocks noChangeArrowheads="1"/>
            </p:cNvSpPr>
            <p:nvPr/>
          </p:nvSpPr>
          <p:spPr bwMode="auto">
            <a:xfrm>
              <a:off x="4092440" y="14972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812" name="Rectangle 122"/>
            <p:cNvSpPr>
              <a:spLocks noChangeArrowheads="1"/>
            </p:cNvSpPr>
            <p:nvPr/>
          </p:nvSpPr>
          <p:spPr bwMode="auto">
            <a:xfrm>
              <a:off x="3466965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813" name="Rectangle 123"/>
            <p:cNvSpPr>
              <a:spLocks noChangeArrowheads="1"/>
            </p:cNvSpPr>
            <p:nvPr/>
          </p:nvSpPr>
          <p:spPr bwMode="auto">
            <a:xfrm>
              <a:off x="2836727" y="149729"/>
              <a:ext cx="630238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814" name="Rectangle 124"/>
            <p:cNvSpPr>
              <a:spLocks noChangeArrowheads="1"/>
            </p:cNvSpPr>
            <p:nvPr/>
          </p:nvSpPr>
          <p:spPr bwMode="auto">
            <a:xfrm>
              <a:off x="2211252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Set</a:t>
              </a:r>
            </a:p>
          </p:txBody>
        </p:sp>
        <p:sp>
          <p:nvSpPr>
            <p:cNvPr id="815" name="Line 125"/>
            <p:cNvSpPr>
              <a:spLocks noChangeShapeType="1"/>
            </p:cNvSpPr>
            <p:nvPr/>
          </p:nvSpPr>
          <p:spPr bwMode="auto">
            <a:xfrm>
              <a:off x="2211252" y="475167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816" name="Line 126"/>
            <p:cNvSpPr>
              <a:spLocks noChangeShapeType="1"/>
            </p:cNvSpPr>
            <p:nvPr/>
          </p:nvSpPr>
          <p:spPr bwMode="auto">
            <a:xfrm>
              <a:off x="2211252" y="800604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7" name="Line 127"/>
            <p:cNvSpPr>
              <a:spLocks noChangeShapeType="1"/>
            </p:cNvSpPr>
            <p:nvPr/>
          </p:nvSpPr>
          <p:spPr bwMode="auto">
            <a:xfrm>
              <a:off x="2211252" y="1124454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8" name="Line 128"/>
            <p:cNvSpPr>
              <a:spLocks noChangeShapeType="1"/>
            </p:cNvSpPr>
            <p:nvPr/>
          </p:nvSpPr>
          <p:spPr bwMode="auto">
            <a:xfrm>
              <a:off x="2211252" y="1449892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9" name="Line 129"/>
            <p:cNvSpPr>
              <a:spLocks noChangeShapeType="1"/>
            </p:cNvSpPr>
            <p:nvPr/>
          </p:nvSpPr>
          <p:spPr bwMode="auto">
            <a:xfrm>
              <a:off x="3466965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0" name="Line 130"/>
            <p:cNvSpPr>
              <a:spLocks noChangeShapeType="1"/>
            </p:cNvSpPr>
            <p:nvPr/>
          </p:nvSpPr>
          <p:spPr bwMode="auto">
            <a:xfrm>
              <a:off x="4092440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1" name="Line 131"/>
            <p:cNvSpPr>
              <a:spLocks noChangeShapeType="1"/>
            </p:cNvSpPr>
            <p:nvPr/>
          </p:nvSpPr>
          <p:spPr bwMode="auto">
            <a:xfrm>
              <a:off x="5346565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2" name="Line 132"/>
            <p:cNvSpPr>
              <a:spLocks noChangeShapeType="1"/>
            </p:cNvSpPr>
            <p:nvPr/>
          </p:nvSpPr>
          <p:spPr bwMode="auto">
            <a:xfrm>
              <a:off x="5973627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3" name="Line 133"/>
            <p:cNvSpPr>
              <a:spLocks noChangeShapeType="1"/>
            </p:cNvSpPr>
            <p:nvPr/>
          </p:nvSpPr>
          <p:spPr bwMode="auto">
            <a:xfrm>
              <a:off x="7229340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4" name="Line 134"/>
            <p:cNvSpPr>
              <a:spLocks noChangeShapeType="1"/>
            </p:cNvSpPr>
            <p:nvPr/>
          </p:nvSpPr>
          <p:spPr bwMode="auto">
            <a:xfrm>
              <a:off x="7854815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5" name="Line 135"/>
            <p:cNvSpPr>
              <a:spLocks noChangeShapeType="1"/>
            </p:cNvSpPr>
            <p:nvPr/>
          </p:nvSpPr>
          <p:spPr bwMode="auto">
            <a:xfrm>
              <a:off x="9108940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6" name="Line 136"/>
            <p:cNvSpPr>
              <a:spLocks noChangeShapeType="1"/>
            </p:cNvSpPr>
            <p:nvPr/>
          </p:nvSpPr>
          <p:spPr bwMode="auto">
            <a:xfrm>
              <a:off x="9739177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7" name="Line 137"/>
            <p:cNvSpPr>
              <a:spLocks noChangeShapeType="1"/>
            </p:cNvSpPr>
            <p:nvPr/>
          </p:nvSpPr>
          <p:spPr bwMode="auto">
            <a:xfrm>
              <a:off x="2836727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8" name="Line 138"/>
            <p:cNvSpPr>
              <a:spLocks noChangeShapeType="1"/>
            </p:cNvSpPr>
            <p:nvPr/>
          </p:nvSpPr>
          <p:spPr bwMode="auto">
            <a:xfrm>
              <a:off x="4721090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9" name="Line 139"/>
            <p:cNvSpPr>
              <a:spLocks noChangeShapeType="1"/>
            </p:cNvSpPr>
            <p:nvPr/>
          </p:nvSpPr>
          <p:spPr bwMode="auto">
            <a:xfrm>
              <a:off x="2211252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0" name="Line 140"/>
            <p:cNvSpPr>
              <a:spLocks noChangeShapeType="1"/>
            </p:cNvSpPr>
            <p:nvPr/>
          </p:nvSpPr>
          <p:spPr bwMode="auto">
            <a:xfrm>
              <a:off x="6602277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1" name="Line 141"/>
            <p:cNvSpPr>
              <a:spLocks noChangeShapeType="1"/>
            </p:cNvSpPr>
            <p:nvPr/>
          </p:nvSpPr>
          <p:spPr bwMode="auto">
            <a:xfrm>
              <a:off x="8483465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2" name="Line 142"/>
            <p:cNvSpPr>
              <a:spLocks noChangeShapeType="1"/>
            </p:cNvSpPr>
            <p:nvPr/>
          </p:nvSpPr>
          <p:spPr bwMode="auto">
            <a:xfrm>
              <a:off x="2211252" y="149729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833" name="Line 143"/>
            <p:cNvSpPr>
              <a:spLocks noChangeShapeType="1"/>
            </p:cNvSpPr>
            <p:nvPr/>
          </p:nvSpPr>
          <p:spPr bwMode="auto">
            <a:xfrm>
              <a:off x="10364653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4" name="Line 144"/>
            <p:cNvSpPr>
              <a:spLocks noChangeShapeType="1"/>
            </p:cNvSpPr>
            <p:nvPr/>
          </p:nvSpPr>
          <p:spPr bwMode="auto">
            <a:xfrm>
              <a:off x="2211252" y="1775330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Rectangle 1"/>
          <p:cNvSpPr/>
          <p:nvPr/>
        </p:nvSpPr>
        <p:spPr bwMode="auto">
          <a:xfrm>
            <a:off x="437090" y="4106244"/>
            <a:ext cx="8478310" cy="2294556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31" name="Rectangle 6"/>
          <p:cNvSpPr>
            <a:spLocks noChangeArrowheads="1"/>
          </p:cNvSpPr>
          <p:nvPr/>
        </p:nvSpPr>
        <p:spPr bwMode="auto">
          <a:xfrm>
            <a:off x="1089025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" name="Rectangle 7"/>
          <p:cNvSpPr>
            <a:spLocks noChangeArrowheads="1"/>
          </p:cNvSpPr>
          <p:nvPr/>
        </p:nvSpPr>
        <p:spPr bwMode="auto">
          <a:xfrm>
            <a:off x="10890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133" name="Rectangle 9"/>
          <p:cNvSpPr>
            <a:spLocks noChangeArrowheads="1"/>
          </p:cNvSpPr>
          <p:nvPr/>
        </p:nvSpPr>
        <p:spPr bwMode="auto">
          <a:xfrm>
            <a:off x="1576387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" name="Rectangle 10"/>
          <p:cNvSpPr>
            <a:spLocks noChangeArrowheads="1"/>
          </p:cNvSpPr>
          <p:nvPr/>
        </p:nvSpPr>
        <p:spPr bwMode="auto">
          <a:xfrm>
            <a:off x="15763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135" name="Rectangle 12"/>
          <p:cNvSpPr>
            <a:spLocks noChangeArrowheads="1"/>
          </p:cNvSpPr>
          <p:nvPr/>
        </p:nvSpPr>
        <p:spPr bwMode="auto">
          <a:xfrm>
            <a:off x="2063750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" name="Rectangle 13"/>
          <p:cNvSpPr>
            <a:spLocks noChangeArrowheads="1"/>
          </p:cNvSpPr>
          <p:nvPr/>
        </p:nvSpPr>
        <p:spPr bwMode="auto">
          <a:xfrm>
            <a:off x="20637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137" name="Rectangle 15"/>
          <p:cNvSpPr>
            <a:spLocks noChangeArrowheads="1"/>
          </p:cNvSpPr>
          <p:nvPr/>
        </p:nvSpPr>
        <p:spPr bwMode="auto">
          <a:xfrm>
            <a:off x="2551112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" name="Rectangle 16"/>
          <p:cNvSpPr>
            <a:spLocks noChangeArrowheads="1"/>
          </p:cNvSpPr>
          <p:nvPr/>
        </p:nvSpPr>
        <p:spPr bwMode="auto">
          <a:xfrm>
            <a:off x="25511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139" name="Rectangle 18"/>
          <p:cNvSpPr>
            <a:spLocks noChangeArrowheads="1"/>
          </p:cNvSpPr>
          <p:nvPr/>
        </p:nvSpPr>
        <p:spPr bwMode="auto">
          <a:xfrm>
            <a:off x="3038475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" name="Rectangle 19"/>
          <p:cNvSpPr>
            <a:spLocks noChangeArrowheads="1"/>
          </p:cNvSpPr>
          <p:nvPr/>
        </p:nvSpPr>
        <p:spPr bwMode="auto">
          <a:xfrm>
            <a:off x="30384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141" name="Rectangle 21"/>
          <p:cNvSpPr>
            <a:spLocks noChangeArrowheads="1"/>
          </p:cNvSpPr>
          <p:nvPr/>
        </p:nvSpPr>
        <p:spPr bwMode="auto">
          <a:xfrm>
            <a:off x="3525837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2" name="Rectangle 22"/>
          <p:cNvSpPr>
            <a:spLocks noChangeArrowheads="1"/>
          </p:cNvSpPr>
          <p:nvPr/>
        </p:nvSpPr>
        <p:spPr bwMode="auto">
          <a:xfrm>
            <a:off x="35258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143" name="Rectangle 24"/>
          <p:cNvSpPr>
            <a:spLocks noChangeArrowheads="1"/>
          </p:cNvSpPr>
          <p:nvPr/>
        </p:nvSpPr>
        <p:spPr bwMode="auto">
          <a:xfrm>
            <a:off x="4013200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" name="Rectangle 25"/>
          <p:cNvSpPr>
            <a:spLocks noChangeArrowheads="1"/>
          </p:cNvSpPr>
          <p:nvPr/>
        </p:nvSpPr>
        <p:spPr bwMode="auto">
          <a:xfrm>
            <a:off x="401320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145" name="Rectangle 27"/>
          <p:cNvSpPr>
            <a:spLocks noChangeArrowheads="1"/>
          </p:cNvSpPr>
          <p:nvPr/>
        </p:nvSpPr>
        <p:spPr bwMode="auto">
          <a:xfrm>
            <a:off x="4500562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" name="Rectangle 28"/>
          <p:cNvSpPr>
            <a:spLocks noChangeArrowheads="1"/>
          </p:cNvSpPr>
          <p:nvPr/>
        </p:nvSpPr>
        <p:spPr bwMode="auto">
          <a:xfrm>
            <a:off x="450056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47" name="Rectangle 30"/>
          <p:cNvSpPr>
            <a:spLocks noChangeArrowheads="1"/>
          </p:cNvSpPr>
          <p:nvPr/>
        </p:nvSpPr>
        <p:spPr bwMode="auto">
          <a:xfrm>
            <a:off x="4987925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" name="Rectangle 31"/>
          <p:cNvSpPr>
            <a:spLocks noChangeArrowheads="1"/>
          </p:cNvSpPr>
          <p:nvPr/>
        </p:nvSpPr>
        <p:spPr bwMode="auto">
          <a:xfrm>
            <a:off x="49879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49" name="Rectangle 33"/>
          <p:cNvSpPr>
            <a:spLocks noChangeArrowheads="1"/>
          </p:cNvSpPr>
          <p:nvPr/>
        </p:nvSpPr>
        <p:spPr bwMode="auto">
          <a:xfrm>
            <a:off x="5475287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0" name="Rectangle 34"/>
          <p:cNvSpPr>
            <a:spLocks noChangeArrowheads="1"/>
          </p:cNvSpPr>
          <p:nvPr/>
        </p:nvSpPr>
        <p:spPr bwMode="auto">
          <a:xfrm>
            <a:off x="54752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51" name="Rectangle 36"/>
          <p:cNvSpPr>
            <a:spLocks noChangeArrowheads="1"/>
          </p:cNvSpPr>
          <p:nvPr/>
        </p:nvSpPr>
        <p:spPr bwMode="auto">
          <a:xfrm>
            <a:off x="5962650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2" name="Rectangle 37"/>
          <p:cNvSpPr>
            <a:spLocks noChangeArrowheads="1"/>
          </p:cNvSpPr>
          <p:nvPr/>
        </p:nvSpPr>
        <p:spPr bwMode="auto">
          <a:xfrm>
            <a:off x="59626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53" name="Rectangle 39"/>
          <p:cNvSpPr>
            <a:spLocks noChangeArrowheads="1"/>
          </p:cNvSpPr>
          <p:nvPr/>
        </p:nvSpPr>
        <p:spPr bwMode="auto">
          <a:xfrm>
            <a:off x="6450012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" name="Rectangle 40"/>
          <p:cNvSpPr>
            <a:spLocks noChangeArrowheads="1"/>
          </p:cNvSpPr>
          <p:nvPr/>
        </p:nvSpPr>
        <p:spPr bwMode="auto">
          <a:xfrm>
            <a:off x="64500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55" name="Rectangle 42"/>
          <p:cNvSpPr>
            <a:spLocks noChangeArrowheads="1"/>
          </p:cNvSpPr>
          <p:nvPr/>
        </p:nvSpPr>
        <p:spPr bwMode="auto">
          <a:xfrm>
            <a:off x="6937375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6" name="Rectangle 43"/>
          <p:cNvSpPr>
            <a:spLocks noChangeArrowheads="1"/>
          </p:cNvSpPr>
          <p:nvPr/>
        </p:nvSpPr>
        <p:spPr bwMode="auto">
          <a:xfrm>
            <a:off x="69373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57" name="Rectangle 45"/>
          <p:cNvSpPr>
            <a:spLocks noChangeArrowheads="1"/>
          </p:cNvSpPr>
          <p:nvPr/>
        </p:nvSpPr>
        <p:spPr bwMode="auto">
          <a:xfrm>
            <a:off x="7424737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" name="Rectangle 46"/>
          <p:cNvSpPr>
            <a:spLocks noChangeArrowheads="1"/>
          </p:cNvSpPr>
          <p:nvPr/>
        </p:nvSpPr>
        <p:spPr bwMode="auto">
          <a:xfrm>
            <a:off x="74247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159" name="Group 47"/>
          <p:cNvGrpSpPr>
            <a:grpSpLocks/>
          </p:cNvGrpSpPr>
          <p:nvPr/>
        </p:nvGrpSpPr>
        <p:grpSpPr bwMode="auto">
          <a:xfrm>
            <a:off x="4987924" y="2924149"/>
            <a:ext cx="2924175" cy="333375"/>
            <a:chOff x="3085" y="1661"/>
            <a:chExt cx="1842" cy="210"/>
          </a:xfrm>
        </p:grpSpPr>
        <p:sp>
          <p:nvSpPr>
            <p:cNvPr id="160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162" name="Group 50"/>
          <p:cNvGrpSpPr>
            <a:grpSpLocks/>
          </p:cNvGrpSpPr>
          <p:nvPr/>
        </p:nvGrpSpPr>
        <p:grpSpPr bwMode="auto">
          <a:xfrm>
            <a:off x="1089025" y="2916211"/>
            <a:ext cx="3916362" cy="333375"/>
            <a:chOff x="629" y="1656"/>
            <a:chExt cx="2467" cy="210"/>
          </a:xfrm>
        </p:grpSpPr>
        <p:sp>
          <p:nvSpPr>
            <p:cNvPr id="163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165" name="Line 54"/>
          <p:cNvSpPr>
            <a:spLocks noChangeShapeType="1"/>
          </p:cNvSpPr>
          <p:nvPr/>
        </p:nvSpPr>
        <p:spPr bwMode="auto">
          <a:xfrm>
            <a:off x="4010025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6" name="Text Box 55"/>
          <p:cNvSpPr txBox="1">
            <a:spLocks noChangeArrowheads="1"/>
          </p:cNvSpPr>
          <p:nvPr/>
        </p:nvSpPr>
        <p:spPr bwMode="auto">
          <a:xfrm>
            <a:off x="4233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167" name="Line 57"/>
          <p:cNvSpPr>
            <a:spLocks noChangeShapeType="1"/>
          </p:cNvSpPr>
          <p:nvPr/>
        </p:nvSpPr>
        <p:spPr bwMode="auto">
          <a:xfrm>
            <a:off x="1089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8" name="Text Box 58"/>
          <p:cNvSpPr txBox="1">
            <a:spLocks noChangeArrowheads="1"/>
          </p:cNvSpPr>
          <p:nvPr/>
        </p:nvSpPr>
        <p:spPr bwMode="auto">
          <a:xfrm>
            <a:off x="2332038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208" name="Text Box 113"/>
          <p:cNvSpPr txBox="1">
            <a:spLocks noChangeArrowheads="1"/>
          </p:cNvSpPr>
          <p:nvPr/>
        </p:nvSpPr>
        <p:spPr bwMode="auto">
          <a:xfrm>
            <a:off x="7558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09" name="Text Box 114"/>
          <p:cNvSpPr txBox="1">
            <a:spLocks noChangeArrowheads="1"/>
          </p:cNvSpPr>
          <p:nvPr/>
        </p:nvSpPr>
        <p:spPr bwMode="auto">
          <a:xfrm>
            <a:off x="7070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10" name="Text Box 115"/>
          <p:cNvSpPr txBox="1">
            <a:spLocks noChangeArrowheads="1"/>
          </p:cNvSpPr>
          <p:nvPr/>
        </p:nvSpPr>
        <p:spPr bwMode="auto">
          <a:xfrm>
            <a:off x="658495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11" name="Text Box 116"/>
          <p:cNvSpPr txBox="1">
            <a:spLocks noChangeArrowheads="1"/>
          </p:cNvSpPr>
          <p:nvPr/>
        </p:nvSpPr>
        <p:spPr bwMode="auto">
          <a:xfrm>
            <a:off x="6097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12" name="Text Box 117"/>
          <p:cNvSpPr txBox="1">
            <a:spLocks noChangeArrowheads="1"/>
          </p:cNvSpPr>
          <p:nvPr/>
        </p:nvSpPr>
        <p:spPr bwMode="auto">
          <a:xfrm>
            <a:off x="5611812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13" name="Text Box 118"/>
          <p:cNvSpPr txBox="1">
            <a:spLocks noChangeArrowheads="1"/>
          </p:cNvSpPr>
          <p:nvPr/>
        </p:nvSpPr>
        <p:spPr bwMode="auto">
          <a:xfrm>
            <a:off x="512445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14" name="Text Box 119"/>
          <p:cNvSpPr txBox="1">
            <a:spLocks noChangeArrowheads="1"/>
          </p:cNvSpPr>
          <p:nvPr/>
        </p:nvSpPr>
        <p:spPr bwMode="auto">
          <a:xfrm>
            <a:off x="4638675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15" name="Text Box 120"/>
          <p:cNvSpPr txBox="1">
            <a:spLocks noChangeArrowheads="1"/>
          </p:cNvSpPr>
          <p:nvPr/>
        </p:nvSpPr>
        <p:spPr bwMode="auto">
          <a:xfrm>
            <a:off x="415131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16" name="Text Box 121"/>
          <p:cNvSpPr txBox="1">
            <a:spLocks noChangeArrowheads="1"/>
          </p:cNvSpPr>
          <p:nvPr/>
        </p:nvSpPr>
        <p:spPr bwMode="auto">
          <a:xfrm>
            <a:off x="36655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17" name="Text Box 122"/>
          <p:cNvSpPr txBox="1">
            <a:spLocks noChangeArrowheads="1"/>
          </p:cNvSpPr>
          <p:nvPr/>
        </p:nvSpPr>
        <p:spPr bwMode="auto">
          <a:xfrm>
            <a:off x="3178175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18" name="Text Box 123"/>
          <p:cNvSpPr txBox="1">
            <a:spLocks noChangeArrowheads="1"/>
          </p:cNvSpPr>
          <p:nvPr/>
        </p:nvSpPr>
        <p:spPr bwMode="auto">
          <a:xfrm>
            <a:off x="2692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19" name="Text Box 124"/>
          <p:cNvSpPr txBox="1">
            <a:spLocks noChangeArrowheads="1"/>
          </p:cNvSpPr>
          <p:nvPr/>
        </p:nvSpPr>
        <p:spPr bwMode="auto">
          <a:xfrm>
            <a:off x="2205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20" name="Text Box 125"/>
          <p:cNvSpPr txBox="1">
            <a:spLocks noChangeArrowheads="1"/>
          </p:cNvSpPr>
          <p:nvPr/>
        </p:nvSpPr>
        <p:spPr bwMode="auto">
          <a:xfrm>
            <a:off x="1719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21" name="Text Box 126"/>
          <p:cNvSpPr txBox="1">
            <a:spLocks noChangeArrowheads="1"/>
          </p:cNvSpPr>
          <p:nvPr/>
        </p:nvSpPr>
        <p:spPr bwMode="auto">
          <a:xfrm>
            <a:off x="1233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22" name="Text Box 128"/>
          <p:cNvSpPr txBox="1">
            <a:spLocks noChangeArrowheads="1"/>
          </p:cNvSpPr>
          <p:nvPr/>
        </p:nvSpPr>
        <p:spPr bwMode="auto">
          <a:xfrm>
            <a:off x="1143000" y="3437965"/>
            <a:ext cx="490538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0x0F</a:t>
            </a:r>
          </a:p>
        </p:txBody>
      </p:sp>
      <p:sp>
        <p:nvSpPr>
          <p:cNvPr id="223" name="Text Box 129"/>
          <p:cNvSpPr txBox="1">
            <a:spLocks noChangeArrowheads="1"/>
          </p:cNvSpPr>
          <p:nvPr/>
        </p:nvSpPr>
        <p:spPr bwMode="auto">
          <a:xfrm>
            <a:off x="2489808" y="3437965"/>
            <a:ext cx="394599" cy="316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0x3</a:t>
            </a:r>
          </a:p>
        </p:txBody>
      </p:sp>
      <p:sp>
        <p:nvSpPr>
          <p:cNvPr id="224" name="Text Box 130"/>
          <p:cNvSpPr txBox="1">
            <a:spLocks noChangeArrowheads="1"/>
          </p:cNvSpPr>
          <p:nvPr/>
        </p:nvSpPr>
        <p:spPr bwMode="auto">
          <a:xfrm>
            <a:off x="3454401" y="3437965"/>
            <a:ext cx="500063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225" name="Text Box 131"/>
          <p:cNvSpPr txBox="1">
            <a:spLocks noChangeArrowheads="1"/>
          </p:cNvSpPr>
          <p:nvPr/>
        </p:nvSpPr>
        <p:spPr bwMode="auto">
          <a:xfrm>
            <a:off x="5142732" y="3437939"/>
            <a:ext cx="19973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226" name="Text Box 133"/>
          <p:cNvSpPr txBox="1">
            <a:spLocks noChangeArrowheads="1"/>
          </p:cNvSpPr>
          <p:nvPr/>
        </p:nvSpPr>
        <p:spPr bwMode="auto">
          <a:xfrm>
            <a:off x="6781800" y="3437965"/>
            <a:ext cx="227012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27" name="Text Box 134"/>
          <p:cNvSpPr txBox="1">
            <a:spLocks noChangeArrowheads="1"/>
          </p:cNvSpPr>
          <p:nvPr/>
        </p:nvSpPr>
        <p:spPr bwMode="auto">
          <a:xfrm>
            <a:off x="7746470" y="3437965"/>
            <a:ext cx="525462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734536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</a:t>
            </a:r>
          </a:p>
        </p:txBody>
      </p:sp>
      <p:sp>
        <p:nvSpPr>
          <p:cNvPr id="130" name="Rectangle 2"/>
          <p:cNvSpPr txBox="1">
            <a:spLocks noChangeArrowheads="1"/>
          </p:cNvSpPr>
          <p:nvPr/>
        </p:nvSpPr>
        <p:spPr bwMode="auto">
          <a:xfrm>
            <a:off x="376640" y="1367323"/>
            <a:ext cx="8307387" cy="5333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22250" indent="-222250">
              <a:lnSpc>
                <a:spcPct val="73000"/>
              </a:lnSpc>
              <a:buSzPct val="100000"/>
              <a:buFont typeface="Wingdings 2" pitchFamily="18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/>
              <a:t>Virtual Address: </a:t>
            </a:r>
            <a:r>
              <a:rPr lang="en-GB" kern="0" dirty="0">
                <a:latin typeface="Courier New" pitchFamily="49" charset="0"/>
              </a:rPr>
              <a:t>0x03D4</a:t>
            </a: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b="0" kern="0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b="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b="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b="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b="0" kern="0" dirty="0"/>
              <a:t>VPN ___	TLBI ___	TLBT ____	          TLB Hit? __	Page Fault? __        PPN: ____</a:t>
            </a:r>
            <a:endParaRPr lang="en-GB" b="0" kern="0" dirty="0"/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/>
              <a:t>Physical Address</a:t>
            </a: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b="0" kern="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b="0" kern="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b="0" kern="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b="0" kern="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b="0" kern="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b="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b="0" kern="0" dirty="0"/>
              <a:t>	CO 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b="0" kern="0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0" y="1143000"/>
            <a:ext cx="9144000" cy="28194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69" name="Rectangle 62"/>
          <p:cNvSpPr>
            <a:spLocks noChangeArrowheads="1"/>
          </p:cNvSpPr>
          <p:nvPr/>
        </p:nvSpPr>
        <p:spPr bwMode="auto">
          <a:xfrm>
            <a:off x="2071687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0" name="Rectangle 63"/>
          <p:cNvSpPr>
            <a:spLocks noChangeArrowheads="1"/>
          </p:cNvSpPr>
          <p:nvPr/>
        </p:nvSpPr>
        <p:spPr bwMode="auto">
          <a:xfrm>
            <a:off x="207168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171" name="Rectangle 65"/>
          <p:cNvSpPr>
            <a:spLocks noChangeArrowheads="1"/>
          </p:cNvSpPr>
          <p:nvPr/>
        </p:nvSpPr>
        <p:spPr bwMode="auto">
          <a:xfrm>
            <a:off x="2559050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2" name="Rectangle 66"/>
          <p:cNvSpPr>
            <a:spLocks noChangeArrowheads="1"/>
          </p:cNvSpPr>
          <p:nvPr/>
        </p:nvSpPr>
        <p:spPr bwMode="auto">
          <a:xfrm>
            <a:off x="255905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173" name="Rectangle 68"/>
          <p:cNvSpPr>
            <a:spLocks noChangeArrowheads="1"/>
          </p:cNvSpPr>
          <p:nvPr/>
        </p:nvSpPr>
        <p:spPr bwMode="auto">
          <a:xfrm>
            <a:off x="3046412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" name="Rectangle 69"/>
          <p:cNvSpPr>
            <a:spLocks noChangeArrowheads="1"/>
          </p:cNvSpPr>
          <p:nvPr/>
        </p:nvSpPr>
        <p:spPr bwMode="auto">
          <a:xfrm>
            <a:off x="304641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175" name="Rectangle 71"/>
          <p:cNvSpPr>
            <a:spLocks noChangeArrowheads="1"/>
          </p:cNvSpPr>
          <p:nvPr/>
        </p:nvSpPr>
        <p:spPr bwMode="auto">
          <a:xfrm>
            <a:off x="3533775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6" name="Rectangle 72"/>
          <p:cNvSpPr>
            <a:spLocks noChangeArrowheads="1"/>
          </p:cNvSpPr>
          <p:nvPr/>
        </p:nvSpPr>
        <p:spPr bwMode="auto">
          <a:xfrm>
            <a:off x="353377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177" name="Rectangle 74"/>
          <p:cNvSpPr>
            <a:spLocks noChangeArrowheads="1"/>
          </p:cNvSpPr>
          <p:nvPr/>
        </p:nvSpPr>
        <p:spPr bwMode="auto">
          <a:xfrm>
            <a:off x="4021137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" name="Rectangle 75"/>
          <p:cNvSpPr>
            <a:spLocks noChangeArrowheads="1"/>
          </p:cNvSpPr>
          <p:nvPr/>
        </p:nvSpPr>
        <p:spPr bwMode="auto">
          <a:xfrm>
            <a:off x="402113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179" name="Rectangle 77"/>
          <p:cNvSpPr>
            <a:spLocks noChangeArrowheads="1"/>
          </p:cNvSpPr>
          <p:nvPr/>
        </p:nvSpPr>
        <p:spPr bwMode="auto">
          <a:xfrm>
            <a:off x="4508500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0" name="Rectangle 78"/>
          <p:cNvSpPr>
            <a:spLocks noChangeArrowheads="1"/>
          </p:cNvSpPr>
          <p:nvPr/>
        </p:nvSpPr>
        <p:spPr bwMode="auto">
          <a:xfrm>
            <a:off x="450850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81" name="Rectangle 80"/>
          <p:cNvSpPr>
            <a:spLocks noChangeArrowheads="1"/>
          </p:cNvSpPr>
          <p:nvPr/>
        </p:nvSpPr>
        <p:spPr bwMode="auto">
          <a:xfrm>
            <a:off x="4995862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" name="Rectangle 81"/>
          <p:cNvSpPr>
            <a:spLocks noChangeArrowheads="1"/>
          </p:cNvSpPr>
          <p:nvPr/>
        </p:nvSpPr>
        <p:spPr bwMode="auto">
          <a:xfrm>
            <a:off x="499586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83" name="Rectangle 83"/>
          <p:cNvSpPr>
            <a:spLocks noChangeArrowheads="1"/>
          </p:cNvSpPr>
          <p:nvPr/>
        </p:nvSpPr>
        <p:spPr bwMode="auto">
          <a:xfrm>
            <a:off x="5483225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" name="Rectangle 84"/>
          <p:cNvSpPr>
            <a:spLocks noChangeArrowheads="1"/>
          </p:cNvSpPr>
          <p:nvPr/>
        </p:nvSpPr>
        <p:spPr bwMode="auto">
          <a:xfrm>
            <a:off x="548322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85" name="Rectangle 86"/>
          <p:cNvSpPr>
            <a:spLocks noChangeArrowheads="1"/>
          </p:cNvSpPr>
          <p:nvPr/>
        </p:nvSpPr>
        <p:spPr bwMode="auto">
          <a:xfrm>
            <a:off x="5970587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" name="Rectangle 87"/>
          <p:cNvSpPr>
            <a:spLocks noChangeArrowheads="1"/>
          </p:cNvSpPr>
          <p:nvPr/>
        </p:nvSpPr>
        <p:spPr bwMode="auto">
          <a:xfrm>
            <a:off x="5970587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87" name="Rectangle 89"/>
          <p:cNvSpPr>
            <a:spLocks noChangeArrowheads="1"/>
          </p:cNvSpPr>
          <p:nvPr/>
        </p:nvSpPr>
        <p:spPr bwMode="auto">
          <a:xfrm>
            <a:off x="6457950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8" name="Rectangle 90"/>
          <p:cNvSpPr>
            <a:spLocks noChangeArrowheads="1"/>
          </p:cNvSpPr>
          <p:nvPr/>
        </p:nvSpPr>
        <p:spPr bwMode="auto">
          <a:xfrm>
            <a:off x="645795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6945312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6945312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91" name="Rectangle 95"/>
          <p:cNvSpPr>
            <a:spLocks noChangeArrowheads="1"/>
          </p:cNvSpPr>
          <p:nvPr/>
        </p:nvSpPr>
        <p:spPr bwMode="auto">
          <a:xfrm>
            <a:off x="7432675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Rectangle 96"/>
          <p:cNvSpPr>
            <a:spLocks noChangeArrowheads="1"/>
          </p:cNvSpPr>
          <p:nvPr/>
        </p:nvSpPr>
        <p:spPr bwMode="auto">
          <a:xfrm>
            <a:off x="743267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193" name="Group 97"/>
          <p:cNvGrpSpPr>
            <a:grpSpLocks/>
          </p:cNvGrpSpPr>
          <p:nvPr/>
        </p:nvGrpSpPr>
        <p:grpSpPr bwMode="auto">
          <a:xfrm>
            <a:off x="5004858" y="5564717"/>
            <a:ext cx="2924175" cy="333375"/>
            <a:chOff x="3101" y="3292"/>
            <a:chExt cx="1842" cy="210"/>
          </a:xfrm>
        </p:grpSpPr>
        <p:sp>
          <p:nvSpPr>
            <p:cNvPr id="194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196" name="Group 100"/>
          <p:cNvGrpSpPr>
            <a:grpSpLocks/>
          </p:cNvGrpSpPr>
          <p:nvPr/>
        </p:nvGrpSpPr>
        <p:grpSpPr bwMode="auto">
          <a:xfrm>
            <a:off x="2092324" y="5556250"/>
            <a:ext cx="2924175" cy="333375"/>
            <a:chOff x="1277" y="3292"/>
            <a:chExt cx="1842" cy="210"/>
          </a:xfrm>
        </p:grpSpPr>
        <p:sp>
          <p:nvSpPr>
            <p:cNvPr id="197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8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199" name="Group 103"/>
          <p:cNvGrpSpPr>
            <a:grpSpLocks/>
          </p:cNvGrpSpPr>
          <p:nvPr/>
        </p:nvGrpSpPr>
        <p:grpSpPr bwMode="auto">
          <a:xfrm>
            <a:off x="6925204" y="4516438"/>
            <a:ext cx="992188" cy="306388"/>
            <a:chOff x="4300" y="2637"/>
            <a:chExt cx="625" cy="193"/>
          </a:xfrm>
        </p:grpSpPr>
        <p:sp>
          <p:nvSpPr>
            <p:cNvPr id="200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1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202" name="Group 106"/>
          <p:cNvGrpSpPr>
            <a:grpSpLocks/>
          </p:cNvGrpSpPr>
          <p:nvPr/>
        </p:nvGrpSpPr>
        <p:grpSpPr bwMode="auto">
          <a:xfrm>
            <a:off x="4987395" y="4512734"/>
            <a:ext cx="1927225" cy="306388"/>
            <a:chOff x="3090" y="2624"/>
            <a:chExt cx="1214" cy="193"/>
          </a:xfrm>
        </p:grpSpPr>
        <p:sp>
          <p:nvSpPr>
            <p:cNvPr id="203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205" name="Group 109"/>
          <p:cNvGrpSpPr>
            <a:grpSpLocks/>
          </p:cNvGrpSpPr>
          <p:nvPr/>
        </p:nvGrpSpPr>
        <p:grpSpPr bwMode="auto">
          <a:xfrm>
            <a:off x="2071687" y="4516438"/>
            <a:ext cx="2894013" cy="306388"/>
            <a:chOff x="1248" y="2637"/>
            <a:chExt cx="1823" cy="193"/>
          </a:xfrm>
        </p:grpSpPr>
        <p:sp>
          <p:nvSpPr>
            <p:cNvPr id="206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7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CT</a:t>
              </a:r>
            </a:p>
          </p:txBody>
        </p:sp>
      </p:grpSp>
      <p:grpSp>
        <p:nvGrpSpPr>
          <p:cNvPr id="228" name="Group 135"/>
          <p:cNvGrpSpPr>
            <a:grpSpLocks/>
          </p:cNvGrpSpPr>
          <p:nvPr/>
        </p:nvGrpSpPr>
        <p:grpSpPr bwMode="auto">
          <a:xfrm>
            <a:off x="2215620" y="5173133"/>
            <a:ext cx="5576888" cy="339725"/>
            <a:chOff x="1344" y="3030"/>
            <a:chExt cx="3513" cy="214"/>
          </a:xfrm>
        </p:grpSpPr>
        <p:sp>
          <p:nvSpPr>
            <p:cNvPr id="229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0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1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2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33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4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35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6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37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38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9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40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241" name="Text Box 149"/>
          <p:cNvSpPr txBox="1">
            <a:spLocks noChangeArrowheads="1"/>
          </p:cNvSpPr>
          <p:nvPr/>
        </p:nvSpPr>
        <p:spPr bwMode="auto">
          <a:xfrm>
            <a:off x="1374773" y="5992801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42" name="Text Box 150"/>
          <p:cNvSpPr txBox="1">
            <a:spLocks noChangeArrowheads="1"/>
          </p:cNvSpPr>
          <p:nvPr/>
        </p:nvSpPr>
        <p:spPr bwMode="auto">
          <a:xfrm>
            <a:off x="2271712" y="5992801"/>
            <a:ext cx="395288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0x5</a:t>
            </a:r>
          </a:p>
        </p:txBody>
      </p:sp>
      <p:sp>
        <p:nvSpPr>
          <p:cNvPr id="243" name="Text Box 151"/>
          <p:cNvSpPr txBox="1">
            <a:spLocks noChangeArrowheads="1"/>
          </p:cNvSpPr>
          <p:nvPr/>
        </p:nvSpPr>
        <p:spPr bwMode="auto">
          <a:xfrm>
            <a:off x="3259139" y="5992801"/>
            <a:ext cx="525463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244" name="Text Box 153"/>
          <p:cNvSpPr txBox="1">
            <a:spLocks noChangeArrowheads="1"/>
          </p:cNvSpPr>
          <p:nvPr/>
        </p:nvSpPr>
        <p:spPr bwMode="auto">
          <a:xfrm>
            <a:off x="4580467" y="5992801"/>
            <a:ext cx="200025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245" name="Text Box 154"/>
          <p:cNvSpPr txBox="1">
            <a:spLocks noChangeArrowheads="1"/>
          </p:cNvSpPr>
          <p:nvPr/>
        </p:nvSpPr>
        <p:spPr bwMode="auto">
          <a:xfrm>
            <a:off x="5850466" y="5992801"/>
            <a:ext cx="500063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0x36</a:t>
            </a:r>
          </a:p>
        </p:txBody>
      </p:sp>
      <p:grpSp>
        <p:nvGrpSpPr>
          <p:cNvPr id="424" name="Group 423"/>
          <p:cNvGrpSpPr/>
          <p:nvPr/>
        </p:nvGrpSpPr>
        <p:grpSpPr>
          <a:xfrm>
            <a:off x="76200" y="1192911"/>
            <a:ext cx="8840789" cy="2561167"/>
            <a:chOff x="152400" y="4076700"/>
            <a:chExt cx="8840789" cy="2561167"/>
          </a:xfrm>
          <a:solidFill>
            <a:schemeClr val="bg1"/>
          </a:solidFill>
        </p:grpSpPr>
        <p:sp>
          <p:nvSpPr>
            <p:cNvPr id="425" name="Rectangle 64"/>
            <p:cNvSpPr>
              <a:spLocks noChangeArrowheads="1"/>
            </p:cNvSpPr>
            <p:nvPr/>
          </p:nvSpPr>
          <p:spPr bwMode="auto">
            <a:xfrm>
              <a:off x="387508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426" name="Rectangle 65"/>
            <p:cNvSpPr>
              <a:spLocks noChangeArrowheads="1"/>
            </p:cNvSpPr>
            <p:nvPr/>
          </p:nvSpPr>
          <p:spPr bwMode="auto">
            <a:xfrm>
              <a:off x="325596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DF</a:t>
              </a:r>
            </a:p>
          </p:txBody>
        </p:sp>
        <p:sp>
          <p:nvSpPr>
            <p:cNvPr id="427" name="Rectangle 66"/>
            <p:cNvSpPr>
              <a:spLocks noChangeArrowheads="1"/>
            </p:cNvSpPr>
            <p:nvPr/>
          </p:nvSpPr>
          <p:spPr bwMode="auto">
            <a:xfrm>
              <a:off x="2635250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C2</a:t>
              </a:r>
            </a:p>
          </p:txBody>
        </p:sp>
        <p:sp>
          <p:nvSpPr>
            <p:cNvPr id="428" name="Rectangle 67"/>
            <p:cNvSpPr>
              <a:spLocks noChangeArrowheads="1"/>
            </p:cNvSpPr>
            <p:nvPr/>
          </p:nvSpPr>
          <p:spPr bwMode="auto">
            <a:xfrm>
              <a:off x="2012950" y="635000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429" name="Rectangle 68"/>
            <p:cNvSpPr>
              <a:spLocks noChangeArrowheads="1"/>
            </p:cNvSpPr>
            <p:nvPr/>
          </p:nvSpPr>
          <p:spPr bwMode="auto">
            <a:xfrm>
              <a:off x="139223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30" name="Rectangle 69"/>
            <p:cNvSpPr>
              <a:spLocks noChangeArrowheads="1"/>
            </p:cNvSpPr>
            <p:nvPr/>
          </p:nvSpPr>
          <p:spPr bwMode="auto">
            <a:xfrm>
              <a:off x="77311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431" name="Rectangle 70"/>
            <p:cNvSpPr>
              <a:spLocks noChangeArrowheads="1"/>
            </p:cNvSpPr>
            <p:nvPr/>
          </p:nvSpPr>
          <p:spPr bwMode="auto">
            <a:xfrm>
              <a:off x="152400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7</a:t>
              </a:r>
            </a:p>
          </p:txBody>
        </p:sp>
        <p:sp>
          <p:nvSpPr>
            <p:cNvPr id="432" name="Rectangle 78"/>
            <p:cNvSpPr>
              <a:spLocks noChangeArrowheads="1"/>
            </p:cNvSpPr>
            <p:nvPr/>
          </p:nvSpPr>
          <p:spPr bwMode="auto">
            <a:xfrm>
              <a:off x="387508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33" name="Rectangle 79"/>
            <p:cNvSpPr>
              <a:spLocks noChangeArrowheads="1"/>
            </p:cNvSpPr>
            <p:nvPr/>
          </p:nvSpPr>
          <p:spPr bwMode="auto">
            <a:xfrm>
              <a:off x="325596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34" name="Rectangle 80"/>
            <p:cNvSpPr>
              <a:spLocks noChangeArrowheads="1"/>
            </p:cNvSpPr>
            <p:nvPr/>
          </p:nvSpPr>
          <p:spPr bwMode="auto">
            <a:xfrm>
              <a:off x="2635250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35" name="Rectangle 81"/>
            <p:cNvSpPr>
              <a:spLocks noChangeArrowheads="1"/>
            </p:cNvSpPr>
            <p:nvPr/>
          </p:nvSpPr>
          <p:spPr bwMode="auto">
            <a:xfrm>
              <a:off x="2012950" y="606901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36" name="Rectangle 82"/>
            <p:cNvSpPr>
              <a:spLocks noChangeArrowheads="1"/>
            </p:cNvSpPr>
            <p:nvPr/>
          </p:nvSpPr>
          <p:spPr bwMode="auto">
            <a:xfrm>
              <a:off x="139223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437" name="Rectangle 83"/>
            <p:cNvSpPr>
              <a:spLocks noChangeArrowheads="1"/>
            </p:cNvSpPr>
            <p:nvPr/>
          </p:nvSpPr>
          <p:spPr bwMode="auto">
            <a:xfrm>
              <a:off x="77311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31</a:t>
              </a:r>
            </a:p>
          </p:txBody>
        </p:sp>
        <p:sp>
          <p:nvSpPr>
            <p:cNvPr id="438" name="Rectangle 84"/>
            <p:cNvSpPr>
              <a:spLocks noChangeArrowheads="1"/>
            </p:cNvSpPr>
            <p:nvPr/>
          </p:nvSpPr>
          <p:spPr bwMode="auto">
            <a:xfrm>
              <a:off x="152400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6</a:t>
              </a:r>
            </a:p>
          </p:txBody>
        </p:sp>
        <p:sp>
          <p:nvSpPr>
            <p:cNvPr id="439" name="Rectangle 92"/>
            <p:cNvSpPr>
              <a:spLocks noChangeArrowheads="1"/>
            </p:cNvSpPr>
            <p:nvPr/>
          </p:nvSpPr>
          <p:spPr bwMode="auto">
            <a:xfrm>
              <a:off x="387508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1D</a:t>
              </a:r>
            </a:p>
          </p:txBody>
        </p:sp>
        <p:sp>
          <p:nvSpPr>
            <p:cNvPr id="440" name="Rectangle 93"/>
            <p:cNvSpPr>
              <a:spLocks noChangeArrowheads="1"/>
            </p:cNvSpPr>
            <p:nvPr/>
          </p:nvSpPr>
          <p:spPr bwMode="auto">
            <a:xfrm>
              <a:off x="325596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F0</a:t>
              </a:r>
            </a:p>
          </p:txBody>
        </p:sp>
        <p:sp>
          <p:nvSpPr>
            <p:cNvPr id="441" name="Rectangle 94"/>
            <p:cNvSpPr>
              <a:spLocks noChangeArrowheads="1"/>
            </p:cNvSpPr>
            <p:nvPr/>
          </p:nvSpPr>
          <p:spPr bwMode="auto">
            <a:xfrm>
              <a:off x="2635250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72</a:t>
              </a:r>
            </a:p>
          </p:txBody>
        </p:sp>
        <p:sp>
          <p:nvSpPr>
            <p:cNvPr id="442" name="Rectangle 95"/>
            <p:cNvSpPr>
              <a:spLocks noChangeArrowheads="1"/>
            </p:cNvSpPr>
            <p:nvPr/>
          </p:nvSpPr>
          <p:spPr bwMode="auto">
            <a:xfrm>
              <a:off x="2012950" y="5788025"/>
              <a:ext cx="622300" cy="280988"/>
            </a:xfrm>
            <a:prstGeom prst="rect">
              <a:avLst/>
            </a:prstGeom>
            <a:solidFill>
              <a:srgbClr val="FFC00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36</a:t>
              </a:r>
            </a:p>
          </p:txBody>
        </p:sp>
        <p:sp>
          <p:nvSpPr>
            <p:cNvPr id="443" name="Rectangle 96"/>
            <p:cNvSpPr>
              <a:spLocks noChangeArrowheads="1"/>
            </p:cNvSpPr>
            <p:nvPr/>
          </p:nvSpPr>
          <p:spPr bwMode="auto">
            <a:xfrm>
              <a:off x="139223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44" name="Rectangle 97"/>
            <p:cNvSpPr>
              <a:spLocks noChangeArrowheads="1"/>
            </p:cNvSpPr>
            <p:nvPr/>
          </p:nvSpPr>
          <p:spPr bwMode="auto">
            <a:xfrm>
              <a:off x="773113" y="5788025"/>
              <a:ext cx="619125" cy="280988"/>
            </a:xfrm>
            <a:prstGeom prst="rect">
              <a:avLst/>
            </a:prstGeom>
            <a:solidFill>
              <a:srgbClr val="F6D2D2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445" name="Rectangle 98"/>
            <p:cNvSpPr>
              <a:spLocks noChangeArrowheads="1"/>
            </p:cNvSpPr>
            <p:nvPr/>
          </p:nvSpPr>
          <p:spPr bwMode="auto">
            <a:xfrm>
              <a:off x="152400" y="5788025"/>
              <a:ext cx="620713" cy="280988"/>
            </a:xfrm>
            <a:prstGeom prst="rect">
              <a:avLst/>
            </a:prstGeom>
            <a:solidFill>
              <a:srgbClr val="F6D2D2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5</a:t>
              </a:r>
            </a:p>
          </p:txBody>
        </p:sp>
        <p:sp>
          <p:nvSpPr>
            <p:cNvPr id="446" name="Rectangle 106"/>
            <p:cNvSpPr>
              <a:spLocks noChangeArrowheads="1"/>
            </p:cNvSpPr>
            <p:nvPr/>
          </p:nvSpPr>
          <p:spPr bwMode="auto">
            <a:xfrm>
              <a:off x="387508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09</a:t>
              </a:r>
            </a:p>
          </p:txBody>
        </p:sp>
        <p:sp>
          <p:nvSpPr>
            <p:cNvPr id="447" name="Rectangle 107"/>
            <p:cNvSpPr>
              <a:spLocks noChangeArrowheads="1"/>
            </p:cNvSpPr>
            <p:nvPr/>
          </p:nvSpPr>
          <p:spPr bwMode="auto">
            <a:xfrm>
              <a:off x="325596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8F</a:t>
              </a:r>
            </a:p>
          </p:txBody>
        </p:sp>
        <p:sp>
          <p:nvSpPr>
            <p:cNvPr id="448" name="Rectangle 108"/>
            <p:cNvSpPr>
              <a:spLocks noChangeArrowheads="1"/>
            </p:cNvSpPr>
            <p:nvPr/>
          </p:nvSpPr>
          <p:spPr bwMode="auto">
            <a:xfrm>
              <a:off x="2635250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6D</a:t>
              </a:r>
            </a:p>
          </p:txBody>
        </p:sp>
        <p:sp>
          <p:nvSpPr>
            <p:cNvPr id="449" name="Rectangle 109"/>
            <p:cNvSpPr>
              <a:spLocks noChangeArrowheads="1"/>
            </p:cNvSpPr>
            <p:nvPr/>
          </p:nvSpPr>
          <p:spPr bwMode="auto">
            <a:xfrm>
              <a:off x="2012950" y="5481638"/>
              <a:ext cx="622300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43</a:t>
              </a:r>
            </a:p>
          </p:txBody>
        </p:sp>
        <p:sp>
          <p:nvSpPr>
            <p:cNvPr id="450" name="Rectangle 110"/>
            <p:cNvSpPr>
              <a:spLocks noChangeArrowheads="1"/>
            </p:cNvSpPr>
            <p:nvPr/>
          </p:nvSpPr>
          <p:spPr bwMode="auto">
            <a:xfrm>
              <a:off x="139223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51" name="Rectangle 111"/>
            <p:cNvSpPr>
              <a:spLocks noChangeArrowheads="1"/>
            </p:cNvSpPr>
            <p:nvPr/>
          </p:nvSpPr>
          <p:spPr bwMode="auto">
            <a:xfrm>
              <a:off x="77311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452" name="Rectangle 112"/>
            <p:cNvSpPr>
              <a:spLocks noChangeArrowheads="1"/>
            </p:cNvSpPr>
            <p:nvPr/>
          </p:nvSpPr>
          <p:spPr bwMode="auto">
            <a:xfrm>
              <a:off x="152400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4</a:t>
              </a:r>
            </a:p>
          </p:txBody>
        </p:sp>
        <p:sp>
          <p:nvSpPr>
            <p:cNvPr id="453" name="Rectangle 120"/>
            <p:cNvSpPr>
              <a:spLocks noChangeArrowheads="1"/>
            </p:cNvSpPr>
            <p:nvPr/>
          </p:nvSpPr>
          <p:spPr bwMode="auto">
            <a:xfrm>
              <a:off x="387508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54" name="Rectangle 121"/>
            <p:cNvSpPr>
              <a:spLocks noChangeArrowheads="1"/>
            </p:cNvSpPr>
            <p:nvPr/>
          </p:nvSpPr>
          <p:spPr bwMode="auto">
            <a:xfrm>
              <a:off x="325596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55" name="Rectangle 122"/>
            <p:cNvSpPr>
              <a:spLocks noChangeArrowheads="1"/>
            </p:cNvSpPr>
            <p:nvPr/>
          </p:nvSpPr>
          <p:spPr bwMode="auto">
            <a:xfrm>
              <a:off x="2635250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56" name="Rectangle 123"/>
            <p:cNvSpPr>
              <a:spLocks noChangeArrowheads="1"/>
            </p:cNvSpPr>
            <p:nvPr/>
          </p:nvSpPr>
          <p:spPr bwMode="auto">
            <a:xfrm>
              <a:off x="2012950" y="520065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57" name="Rectangle 124"/>
            <p:cNvSpPr>
              <a:spLocks noChangeArrowheads="1"/>
            </p:cNvSpPr>
            <p:nvPr/>
          </p:nvSpPr>
          <p:spPr bwMode="auto">
            <a:xfrm>
              <a:off x="139223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458" name="Rectangle 125"/>
            <p:cNvSpPr>
              <a:spLocks noChangeArrowheads="1"/>
            </p:cNvSpPr>
            <p:nvPr/>
          </p:nvSpPr>
          <p:spPr bwMode="auto">
            <a:xfrm>
              <a:off x="77311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36</a:t>
              </a:r>
            </a:p>
          </p:txBody>
        </p:sp>
        <p:sp>
          <p:nvSpPr>
            <p:cNvPr id="459" name="Rectangle 126"/>
            <p:cNvSpPr>
              <a:spLocks noChangeArrowheads="1"/>
            </p:cNvSpPr>
            <p:nvPr/>
          </p:nvSpPr>
          <p:spPr bwMode="auto">
            <a:xfrm>
              <a:off x="152400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460" name="Rectangle 134"/>
            <p:cNvSpPr>
              <a:spLocks noChangeArrowheads="1"/>
            </p:cNvSpPr>
            <p:nvPr/>
          </p:nvSpPr>
          <p:spPr bwMode="auto">
            <a:xfrm>
              <a:off x="387508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08</a:t>
              </a:r>
            </a:p>
          </p:txBody>
        </p:sp>
        <p:sp>
          <p:nvSpPr>
            <p:cNvPr id="461" name="Rectangle 135"/>
            <p:cNvSpPr>
              <a:spLocks noChangeArrowheads="1"/>
            </p:cNvSpPr>
            <p:nvPr/>
          </p:nvSpPr>
          <p:spPr bwMode="auto">
            <a:xfrm>
              <a:off x="325596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462" name="Rectangle 136"/>
            <p:cNvSpPr>
              <a:spLocks noChangeArrowheads="1"/>
            </p:cNvSpPr>
            <p:nvPr/>
          </p:nvSpPr>
          <p:spPr bwMode="auto">
            <a:xfrm>
              <a:off x="2635250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463" name="Rectangle 137"/>
            <p:cNvSpPr>
              <a:spLocks noChangeArrowheads="1"/>
            </p:cNvSpPr>
            <p:nvPr/>
          </p:nvSpPr>
          <p:spPr bwMode="auto">
            <a:xfrm>
              <a:off x="2012950" y="491966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464" name="Rectangle 138"/>
            <p:cNvSpPr>
              <a:spLocks noChangeArrowheads="1"/>
            </p:cNvSpPr>
            <p:nvPr/>
          </p:nvSpPr>
          <p:spPr bwMode="auto">
            <a:xfrm>
              <a:off x="139223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65" name="Rectangle 139"/>
            <p:cNvSpPr>
              <a:spLocks noChangeArrowheads="1"/>
            </p:cNvSpPr>
            <p:nvPr/>
          </p:nvSpPr>
          <p:spPr bwMode="auto">
            <a:xfrm>
              <a:off x="77311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1B</a:t>
              </a:r>
            </a:p>
          </p:txBody>
        </p:sp>
        <p:sp>
          <p:nvSpPr>
            <p:cNvPr id="466" name="Rectangle 140"/>
            <p:cNvSpPr>
              <a:spLocks noChangeArrowheads="1"/>
            </p:cNvSpPr>
            <p:nvPr/>
          </p:nvSpPr>
          <p:spPr bwMode="auto">
            <a:xfrm>
              <a:off x="152400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467" name="Rectangle 148"/>
            <p:cNvSpPr>
              <a:spLocks noChangeArrowheads="1"/>
            </p:cNvSpPr>
            <p:nvPr/>
          </p:nvSpPr>
          <p:spPr bwMode="auto">
            <a:xfrm>
              <a:off x="387508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68" name="Rectangle 149"/>
            <p:cNvSpPr>
              <a:spLocks noChangeArrowheads="1"/>
            </p:cNvSpPr>
            <p:nvPr/>
          </p:nvSpPr>
          <p:spPr bwMode="auto">
            <a:xfrm>
              <a:off x="325596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69" name="Rectangle 150"/>
            <p:cNvSpPr>
              <a:spLocks noChangeArrowheads="1"/>
            </p:cNvSpPr>
            <p:nvPr/>
          </p:nvSpPr>
          <p:spPr bwMode="auto">
            <a:xfrm>
              <a:off x="2635250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70" name="Rectangle 151"/>
            <p:cNvSpPr>
              <a:spLocks noChangeArrowheads="1"/>
            </p:cNvSpPr>
            <p:nvPr/>
          </p:nvSpPr>
          <p:spPr bwMode="auto">
            <a:xfrm>
              <a:off x="2012950" y="463867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71" name="Rectangle 152"/>
            <p:cNvSpPr>
              <a:spLocks noChangeArrowheads="1"/>
            </p:cNvSpPr>
            <p:nvPr/>
          </p:nvSpPr>
          <p:spPr bwMode="auto">
            <a:xfrm>
              <a:off x="139223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472" name="Rectangle 153"/>
            <p:cNvSpPr>
              <a:spLocks noChangeArrowheads="1"/>
            </p:cNvSpPr>
            <p:nvPr/>
          </p:nvSpPr>
          <p:spPr bwMode="auto">
            <a:xfrm>
              <a:off x="77311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473" name="Rectangle 154"/>
            <p:cNvSpPr>
              <a:spLocks noChangeArrowheads="1"/>
            </p:cNvSpPr>
            <p:nvPr/>
          </p:nvSpPr>
          <p:spPr bwMode="auto">
            <a:xfrm>
              <a:off x="152400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474" name="Rectangle 162"/>
            <p:cNvSpPr>
              <a:spLocks noChangeArrowheads="1"/>
            </p:cNvSpPr>
            <p:nvPr/>
          </p:nvSpPr>
          <p:spPr bwMode="auto">
            <a:xfrm>
              <a:off x="387508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475" name="Rectangle 163"/>
            <p:cNvSpPr>
              <a:spLocks noChangeArrowheads="1"/>
            </p:cNvSpPr>
            <p:nvPr/>
          </p:nvSpPr>
          <p:spPr bwMode="auto">
            <a:xfrm>
              <a:off x="325596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23</a:t>
              </a:r>
            </a:p>
          </p:txBody>
        </p:sp>
        <p:sp>
          <p:nvSpPr>
            <p:cNvPr id="476" name="Rectangle 164"/>
            <p:cNvSpPr>
              <a:spLocks noChangeArrowheads="1"/>
            </p:cNvSpPr>
            <p:nvPr/>
          </p:nvSpPr>
          <p:spPr bwMode="auto">
            <a:xfrm>
              <a:off x="2635250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477" name="Rectangle 165"/>
            <p:cNvSpPr>
              <a:spLocks noChangeArrowheads="1"/>
            </p:cNvSpPr>
            <p:nvPr/>
          </p:nvSpPr>
          <p:spPr bwMode="auto">
            <a:xfrm>
              <a:off x="2012950" y="4357688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99</a:t>
              </a:r>
            </a:p>
          </p:txBody>
        </p:sp>
        <p:sp>
          <p:nvSpPr>
            <p:cNvPr id="478" name="Rectangle 166"/>
            <p:cNvSpPr>
              <a:spLocks noChangeArrowheads="1"/>
            </p:cNvSpPr>
            <p:nvPr/>
          </p:nvSpPr>
          <p:spPr bwMode="auto">
            <a:xfrm>
              <a:off x="139223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79" name="Rectangle 167"/>
            <p:cNvSpPr>
              <a:spLocks noChangeArrowheads="1"/>
            </p:cNvSpPr>
            <p:nvPr/>
          </p:nvSpPr>
          <p:spPr bwMode="auto">
            <a:xfrm>
              <a:off x="77311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19</a:t>
              </a:r>
            </a:p>
          </p:txBody>
        </p:sp>
        <p:sp>
          <p:nvSpPr>
            <p:cNvPr id="480" name="Rectangle 168"/>
            <p:cNvSpPr>
              <a:spLocks noChangeArrowheads="1"/>
            </p:cNvSpPr>
            <p:nvPr/>
          </p:nvSpPr>
          <p:spPr bwMode="auto">
            <a:xfrm>
              <a:off x="152400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481" name="Rectangle 176"/>
            <p:cNvSpPr>
              <a:spLocks noChangeArrowheads="1"/>
            </p:cNvSpPr>
            <p:nvPr/>
          </p:nvSpPr>
          <p:spPr bwMode="auto">
            <a:xfrm>
              <a:off x="3875088" y="40767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B3</a:t>
              </a:r>
            </a:p>
          </p:txBody>
        </p:sp>
        <p:sp>
          <p:nvSpPr>
            <p:cNvPr id="482" name="Rectangle 177"/>
            <p:cNvSpPr>
              <a:spLocks noChangeArrowheads="1"/>
            </p:cNvSpPr>
            <p:nvPr/>
          </p:nvSpPr>
          <p:spPr bwMode="auto">
            <a:xfrm>
              <a:off x="3255963" y="40767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B2</a:t>
              </a:r>
            </a:p>
          </p:txBody>
        </p:sp>
        <p:sp>
          <p:nvSpPr>
            <p:cNvPr id="483" name="Rectangle 178"/>
            <p:cNvSpPr>
              <a:spLocks noChangeArrowheads="1"/>
            </p:cNvSpPr>
            <p:nvPr/>
          </p:nvSpPr>
          <p:spPr bwMode="auto">
            <a:xfrm>
              <a:off x="2635250" y="40767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B1</a:t>
              </a:r>
            </a:p>
          </p:txBody>
        </p:sp>
        <p:sp>
          <p:nvSpPr>
            <p:cNvPr id="484" name="Rectangle 179"/>
            <p:cNvSpPr>
              <a:spLocks noChangeArrowheads="1"/>
            </p:cNvSpPr>
            <p:nvPr/>
          </p:nvSpPr>
          <p:spPr bwMode="auto">
            <a:xfrm>
              <a:off x="2012950" y="4076700"/>
              <a:ext cx="622300" cy="280988"/>
            </a:xfrm>
            <a:prstGeom prst="rect">
              <a:avLst/>
            </a:prstGeom>
            <a:solidFill>
              <a:srgbClr val="F6D2D2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B0</a:t>
              </a:r>
            </a:p>
          </p:txBody>
        </p:sp>
        <p:sp>
          <p:nvSpPr>
            <p:cNvPr id="485" name="Rectangle 180"/>
            <p:cNvSpPr>
              <a:spLocks noChangeArrowheads="1"/>
            </p:cNvSpPr>
            <p:nvPr/>
          </p:nvSpPr>
          <p:spPr bwMode="auto">
            <a:xfrm>
              <a:off x="1392238" y="40767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486" name="Rectangle 181"/>
            <p:cNvSpPr>
              <a:spLocks noChangeArrowheads="1"/>
            </p:cNvSpPr>
            <p:nvPr/>
          </p:nvSpPr>
          <p:spPr bwMode="auto">
            <a:xfrm>
              <a:off x="773113" y="40767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487" name="Rectangle 182"/>
            <p:cNvSpPr>
              <a:spLocks noChangeArrowheads="1"/>
            </p:cNvSpPr>
            <p:nvPr/>
          </p:nvSpPr>
          <p:spPr bwMode="auto">
            <a:xfrm>
              <a:off x="152400" y="40767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 err="1">
                  <a:solidFill>
                    <a:srgbClr val="990000"/>
                  </a:solidFill>
                  <a:latin typeface="Calibri" pitchFamily="34" charset="0"/>
                </a:rPr>
                <a:t>Idx</a:t>
              </a:r>
              <a:endParaRPr lang="en-GB" sz="1400" i="1" dirty="0">
                <a:solidFill>
                  <a:srgbClr val="990000"/>
                </a:solidFill>
                <a:latin typeface="Calibri" pitchFamily="34" charset="0"/>
              </a:endParaRPr>
            </a:p>
          </p:txBody>
        </p:sp>
        <p:sp>
          <p:nvSpPr>
            <p:cNvPr id="488" name="Line 183"/>
            <p:cNvSpPr>
              <a:spLocks noChangeShapeType="1"/>
            </p:cNvSpPr>
            <p:nvPr/>
          </p:nvSpPr>
          <p:spPr bwMode="auto">
            <a:xfrm>
              <a:off x="152400" y="4357688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489" name="Line 184"/>
            <p:cNvSpPr>
              <a:spLocks noChangeShapeType="1"/>
            </p:cNvSpPr>
            <p:nvPr/>
          </p:nvSpPr>
          <p:spPr bwMode="auto">
            <a:xfrm>
              <a:off x="152400" y="463867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0" name="Line 185"/>
            <p:cNvSpPr>
              <a:spLocks noChangeShapeType="1"/>
            </p:cNvSpPr>
            <p:nvPr/>
          </p:nvSpPr>
          <p:spPr bwMode="auto">
            <a:xfrm>
              <a:off x="152400" y="491966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1" name="Line 186"/>
            <p:cNvSpPr>
              <a:spLocks noChangeShapeType="1"/>
            </p:cNvSpPr>
            <p:nvPr/>
          </p:nvSpPr>
          <p:spPr bwMode="auto">
            <a:xfrm>
              <a:off x="152400" y="520065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2" name="Line 187"/>
            <p:cNvSpPr>
              <a:spLocks noChangeShapeType="1"/>
            </p:cNvSpPr>
            <p:nvPr/>
          </p:nvSpPr>
          <p:spPr bwMode="auto">
            <a:xfrm>
              <a:off x="152400" y="5484812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3" name="Line 188"/>
            <p:cNvSpPr>
              <a:spLocks noChangeShapeType="1"/>
            </p:cNvSpPr>
            <p:nvPr/>
          </p:nvSpPr>
          <p:spPr bwMode="auto">
            <a:xfrm>
              <a:off x="152400" y="578802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4" name="Line 189"/>
            <p:cNvSpPr>
              <a:spLocks noChangeShapeType="1"/>
            </p:cNvSpPr>
            <p:nvPr/>
          </p:nvSpPr>
          <p:spPr bwMode="auto">
            <a:xfrm>
              <a:off x="152400" y="606901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5" name="Line 190"/>
            <p:cNvSpPr>
              <a:spLocks noChangeShapeType="1"/>
            </p:cNvSpPr>
            <p:nvPr/>
          </p:nvSpPr>
          <p:spPr bwMode="auto">
            <a:xfrm>
              <a:off x="152400" y="635000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6" name="Line 191"/>
            <p:cNvSpPr>
              <a:spLocks noChangeShapeType="1"/>
            </p:cNvSpPr>
            <p:nvPr/>
          </p:nvSpPr>
          <p:spPr bwMode="auto">
            <a:xfrm>
              <a:off x="77311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7" name="Line 192"/>
            <p:cNvSpPr>
              <a:spLocks noChangeShapeType="1"/>
            </p:cNvSpPr>
            <p:nvPr/>
          </p:nvSpPr>
          <p:spPr bwMode="auto">
            <a:xfrm>
              <a:off x="139223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8" name="Line 193"/>
            <p:cNvSpPr>
              <a:spLocks noChangeShapeType="1"/>
            </p:cNvSpPr>
            <p:nvPr/>
          </p:nvSpPr>
          <p:spPr bwMode="auto">
            <a:xfrm>
              <a:off x="20129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9" name="Line 194"/>
            <p:cNvSpPr>
              <a:spLocks noChangeShapeType="1"/>
            </p:cNvSpPr>
            <p:nvPr/>
          </p:nvSpPr>
          <p:spPr bwMode="auto">
            <a:xfrm>
              <a:off x="26352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0" name="Line 195"/>
            <p:cNvSpPr>
              <a:spLocks noChangeShapeType="1"/>
            </p:cNvSpPr>
            <p:nvPr/>
          </p:nvSpPr>
          <p:spPr bwMode="auto">
            <a:xfrm>
              <a:off x="325596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1" name="Line 196"/>
            <p:cNvSpPr>
              <a:spLocks noChangeShapeType="1"/>
            </p:cNvSpPr>
            <p:nvPr/>
          </p:nvSpPr>
          <p:spPr bwMode="auto">
            <a:xfrm>
              <a:off x="387508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2" name="Line 203"/>
            <p:cNvSpPr>
              <a:spLocks noChangeShapeType="1"/>
            </p:cNvSpPr>
            <p:nvPr/>
          </p:nvSpPr>
          <p:spPr bwMode="auto">
            <a:xfrm>
              <a:off x="152400" y="4076700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3" name="Line 205"/>
            <p:cNvSpPr>
              <a:spLocks noChangeShapeType="1"/>
            </p:cNvSpPr>
            <p:nvPr/>
          </p:nvSpPr>
          <p:spPr bwMode="auto">
            <a:xfrm>
              <a:off x="152400" y="4076700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504" name="Line 207"/>
            <p:cNvSpPr>
              <a:spLocks noChangeShapeType="1"/>
            </p:cNvSpPr>
            <p:nvPr/>
          </p:nvSpPr>
          <p:spPr bwMode="auto">
            <a:xfrm>
              <a:off x="152400" y="6630988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5" name="Line 203"/>
            <p:cNvSpPr>
              <a:spLocks noChangeShapeType="1"/>
            </p:cNvSpPr>
            <p:nvPr/>
          </p:nvSpPr>
          <p:spPr bwMode="auto">
            <a:xfrm>
              <a:off x="4487333" y="4083579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6" name="Rectangle 57"/>
            <p:cNvSpPr>
              <a:spLocks noChangeArrowheads="1"/>
            </p:cNvSpPr>
            <p:nvPr/>
          </p:nvSpPr>
          <p:spPr bwMode="auto">
            <a:xfrm>
              <a:off x="837088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07" name="Rectangle 58"/>
            <p:cNvSpPr>
              <a:spLocks noChangeArrowheads="1"/>
            </p:cNvSpPr>
            <p:nvPr/>
          </p:nvSpPr>
          <p:spPr bwMode="auto">
            <a:xfrm>
              <a:off x="775176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08" name="Rectangle 59"/>
            <p:cNvSpPr>
              <a:spLocks noChangeArrowheads="1"/>
            </p:cNvSpPr>
            <p:nvPr/>
          </p:nvSpPr>
          <p:spPr bwMode="auto">
            <a:xfrm>
              <a:off x="7131050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09" name="Rectangle 60"/>
            <p:cNvSpPr>
              <a:spLocks noChangeArrowheads="1"/>
            </p:cNvSpPr>
            <p:nvPr/>
          </p:nvSpPr>
          <p:spPr bwMode="auto">
            <a:xfrm>
              <a:off x="6508750" y="635000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10" name="Rectangle 61"/>
            <p:cNvSpPr>
              <a:spLocks noChangeArrowheads="1"/>
            </p:cNvSpPr>
            <p:nvPr/>
          </p:nvSpPr>
          <p:spPr bwMode="auto">
            <a:xfrm>
              <a:off x="588803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11" name="Rectangle 62"/>
            <p:cNvSpPr>
              <a:spLocks noChangeArrowheads="1"/>
            </p:cNvSpPr>
            <p:nvPr/>
          </p:nvSpPr>
          <p:spPr bwMode="auto">
            <a:xfrm>
              <a:off x="526891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14</a:t>
              </a:r>
            </a:p>
          </p:txBody>
        </p:sp>
        <p:sp>
          <p:nvSpPr>
            <p:cNvPr id="512" name="Rectangle 63"/>
            <p:cNvSpPr>
              <a:spLocks noChangeArrowheads="1"/>
            </p:cNvSpPr>
            <p:nvPr/>
          </p:nvSpPr>
          <p:spPr bwMode="auto">
            <a:xfrm>
              <a:off x="4648200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F</a:t>
              </a:r>
            </a:p>
          </p:txBody>
        </p:sp>
        <p:sp>
          <p:nvSpPr>
            <p:cNvPr id="513" name="Rectangle 71"/>
            <p:cNvSpPr>
              <a:spLocks noChangeArrowheads="1"/>
            </p:cNvSpPr>
            <p:nvPr/>
          </p:nvSpPr>
          <p:spPr bwMode="auto">
            <a:xfrm>
              <a:off x="837088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D3</a:t>
              </a:r>
            </a:p>
          </p:txBody>
        </p:sp>
        <p:sp>
          <p:nvSpPr>
            <p:cNvPr id="514" name="Rectangle 72"/>
            <p:cNvSpPr>
              <a:spLocks noChangeArrowheads="1"/>
            </p:cNvSpPr>
            <p:nvPr/>
          </p:nvSpPr>
          <p:spPr bwMode="auto">
            <a:xfrm>
              <a:off x="775176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1B</a:t>
              </a:r>
            </a:p>
          </p:txBody>
        </p:sp>
        <p:sp>
          <p:nvSpPr>
            <p:cNvPr id="515" name="Rectangle 73"/>
            <p:cNvSpPr>
              <a:spLocks noChangeArrowheads="1"/>
            </p:cNvSpPr>
            <p:nvPr/>
          </p:nvSpPr>
          <p:spPr bwMode="auto">
            <a:xfrm>
              <a:off x="7131050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77</a:t>
              </a:r>
            </a:p>
          </p:txBody>
        </p:sp>
        <p:sp>
          <p:nvSpPr>
            <p:cNvPr id="516" name="Rectangle 74"/>
            <p:cNvSpPr>
              <a:spLocks noChangeArrowheads="1"/>
            </p:cNvSpPr>
            <p:nvPr/>
          </p:nvSpPr>
          <p:spPr bwMode="auto">
            <a:xfrm>
              <a:off x="6508750" y="606901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83</a:t>
              </a:r>
            </a:p>
          </p:txBody>
        </p:sp>
        <p:sp>
          <p:nvSpPr>
            <p:cNvPr id="517" name="Rectangle 75"/>
            <p:cNvSpPr>
              <a:spLocks noChangeArrowheads="1"/>
            </p:cNvSpPr>
            <p:nvPr/>
          </p:nvSpPr>
          <p:spPr bwMode="auto">
            <a:xfrm>
              <a:off x="588803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18" name="Rectangle 76"/>
            <p:cNvSpPr>
              <a:spLocks noChangeArrowheads="1"/>
            </p:cNvSpPr>
            <p:nvPr/>
          </p:nvSpPr>
          <p:spPr bwMode="auto">
            <a:xfrm>
              <a:off x="526891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13</a:t>
              </a:r>
            </a:p>
          </p:txBody>
        </p:sp>
        <p:sp>
          <p:nvSpPr>
            <p:cNvPr id="519" name="Rectangle 77"/>
            <p:cNvSpPr>
              <a:spLocks noChangeArrowheads="1"/>
            </p:cNvSpPr>
            <p:nvPr/>
          </p:nvSpPr>
          <p:spPr bwMode="auto">
            <a:xfrm>
              <a:off x="4648200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E</a:t>
              </a:r>
            </a:p>
          </p:txBody>
        </p:sp>
        <p:sp>
          <p:nvSpPr>
            <p:cNvPr id="520" name="Rectangle 85"/>
            <p:cNvSpPr>
              <a:spLocks noChangeArrowheads="1"/>
            </p:cNvSpPr>
            <p:nvPr/>
          </p:nvSpPr>
          <p:spPr bwMode="auto">
            <a:xfrm>
              <a:off x="837088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521" name="Rectangle 86"/>
            <p:cNvSpPr>
              <a:spLocks noChangeArrowheads="1"/>
            </p:cNvSpPr>
            <p:nvPr/>
          </p:nvSpPr>
          <p:spPr bwMode="auto">
            <a:xfrm>
              <a:off x="775176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34</a:t>
              </a:r>
            </a:p>
          </p:txBody>
        </p:sp>
        <p:sp>
          <p:nvSpPr>
            <p:cNvPr id="522" name="Rectangle 87"/>
            <p:cNvSpPr>
              <a:spLocks noChangeArrowheads="1"/>
            </p:cNvSpPr>
            <p:nvPr/>
          </p:nvSpPr>
          <p:spPr bwMode="auto">
            <a:xfrm>
              <a:off x="7131050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96</a:t>
              </a:r>
            </a:p>
          </p:txBody>
        </p:sp>
        <p:sp>
          <p:nvSpPr>
            <p:cNvPr id="523" name="Rectangle 88"/>
            <p:cNvSpPr>
              <a:spLocks noChangeArrowheads="1"/>
            </p:cNvSpPr>
            <p:nvPr/>
          </p:nvSpPr>
          <p:spPr bwMode="auto">
            <a:xfrm>
              <a:off x="6508750" y="578802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524" name="Rectangle 89"/>
            <p:cNvSpPr>
              <a:spLocks noChangeArrowheads="1"/>
            </p:cNvSpPr>
            <p:nvPr/>
          </p:nvSpPr>
          <p:spPr bwMode="auto">
            <a:xfrm>
              <a:off x="588803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25" name="Rectangle 90"/>
            <p:cNvSpPr>
              <a:spLocks noChangeArrowheads="1"/>
            </p:cNvSpPr>
            <p:nvPr/>
          </p:nvSpPr>
          <p:spPr bwMode="auto">
            <a:xfrm>
              <a:off x="526891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526" name="Rectangle 91"/>
            <p:cNvSpPr>
              <a:spLocks noChangeArrowheads="1"/>
            </p:cNvSpPr>
            <p:nvPr/>
          </p:nvSpPr>
          <p:spPr bwMode="auto">
            <a:xfrm>
              <a:off x="4648200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D</a:t>
              </a:r>
            </a:p>
          </p:txBody>
        </p:sp>
        <p:sp>
          <p:nvSpPr>
            <p:cNvPr id="527" name="Rectangle 99"/>
            <p:cNvSpPr>
              <a:spLocks noChangeArrowheads="1"/>
            </p:cNvSpPr>
            <p:nvPr/>
          </p:nvSpPr>
          <p:spPr bwMode="auto">
            <a:xfrm>
              <a:off x="837088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28" name="Rectangle 100"/>
            <p:cNvSpPr>
              <a:spLocks noChangeArrowheads="1"/>
            </p:cNvSpPr>
            <p:nvPr/>
          </p:nvSpPr>
          <p:spPr bwMode="auto">
            <a:xfrm>
              <a:off x="775176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29" name="Rectangle 101"/>
            <p:cNvSpPr>
              <a:spLocks noChangeArrowheads="1"/>
            </p:cNvSpPr>
            <p:nvPr/>
          </p:nvSpPr>
          <p:spPr bwMode="auto">
            <a:xfrm>
              <a:off x="7131050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30" name="Rectangle 102"/>
            <p:cNvSpPr>
              <a:spLocks noChangeArrowheads="1"/>
            </p:cNvSpPr>
            <p:nvPr/>
          </p:nvSpPr>
          <p:spPr bwMode="auto">
            <a:xfrm>
              <a:off x="6508750" y="5481638"/>
              <a:ext cx="622300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31" name="Rectangle 103"/>
            <p:cNvSpPr>
              <a:spLocks noChangeArrowheads="1"/>
            </p:cNvSpPr>
            <p:nvPr/>
          </p:nvSpPr>
          <p:spPr bwMode="auto">
            <a:xfrm>
              <a:off x="588803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32" name="Rectangle 104"/>
            <p:cNvSpPr>
              <a:spLocks noChangeArrowheads="1"/>
            </p:cNvSpPr>
            <p:nvPr/>
          </p:nvSpPr>
          <p:spPr bwMode="auto">
            <a:xfrm>
              <a:off x="526891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12</a:t>
              </a:r>
            </a:p>
          </p:txBody>
        </p:sp>
        <p:sp>
          <p:nvSpPr>
            <p:cNvPr id="533" name="Rectangle 105"/>
            <p:cNvSpPr>
              <a:spLocks noChangeArrowheads="1"/>
            </p:cNvSpPr>
            <p:nvPr/>
          </p:nvSpPr>
          <p:spPr bwMode="auto">
            <a:xfrm>
              <a:off x="4648200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C</a:t>
              </a:r>
            </a:p>
          </p:txBody>
        </p:sp>
        <p:sp>
          <p:nvSpPr>
            <p:cNvPr id="534" name="Rectangle 113"/>
            <p:cNvSpPr>
              <a:spLocks noChangeArrowheads="1"/>
            </p:cNvSpPr>
            <p:nvPr/>
          </p:nvSpPr>
          <p:spPr bwMode="auto">
            <a:xfrm>
              <a:off x="837088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35" name="Rectangle 114"/>
            <p:cNvSpPr>
              <a:spLocks noChangeArrowheads="1"/>
            </p:cNvSpPr>
            <p:nvPr/>
          </p:nvSpPr>
          <p:spPr bwMode="auto">
            <a:xfrm>
              <a:off x="775176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36" name="Rectangle 115"/>
            <p:cNvSpPr>
              <a:spLocks noChangeArrowheads="1"/>
            </p:cNvSpPr>
            <p:nvPr/>
          </p:nvSpPr>
          <p:spPr bwMode="auto">
            <a:xfrm>
              <a:off x="7131050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37" name="Rectangle 116"/>
            <p:cNvSpPr>
              <a:spLocks noChangeArrowheads="1"/>
            </p:cNvSpPr>
            <p:nvPr/>
          </p:nvSpPr>
          <p:spPr bwMode="auto">
            <a:xfrm>
              <a:off x="6508750" y="520065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38" name="Rectangle 117"/>
            <p:cNvSpPr>
              <a:spLocks noChangeArrowheads="1"/>
            </p:cNvSpPr>
            <p:nvPr/>
          </p:nvSpPr>
          <p:spPr bwMode="auto">
            <a:xfrm>
              <a:off x="588803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39" name="Rectangle 118"/>
            <p:cNvSpPr>
              <a:spLocks noChangeArrowheads="1"/>
            </p:cNvSpPr>
            <p:nvPr/>
          </p:nvSpPr>
          <p:spPr bwMode="auto">
            <a:xfrm>
              <a:off x="526891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0B</a:t>
              </a:r>
            </a:p>
          </p:txBody>
        </p:sp>
        <p:sp>
          <p:nvSpPr>
            <p:cNvPr id="540" name="Rectangle 119"/>
            <p:cNvSpPr>
              <a:spLocks noChangeArrowheads="1"/>
            </p:cNvSpPr>
            <p:nvPr/>
          </p:nvSpPr>
          <p:spPr bwMode="auto">
            <a:xfrm>
              <a:off x="4648200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B</a:t>
              </a:r>
            </a:p>
          </p:txBody>
        </p:sp>
        <p:sp>
          <p:nvSpPr>
            <p:cNvPr id="541" name="Rectangle 127"/>
            <p:cNvSpPr>
              <a:spLocks noChangeArrowheads="1"/>
            </p:cNvSpPr>
            <p:nvPr/>
          </p:nvSpPr>
          <p:spPr bwMode="auto">
            <a:xfrm>
              <a:off x="837088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3B</a:t>
              </a:r>
            </a:p>
          </p:txBody>
        </p:sp>
        <p:sp>
          <p:nvSpPr>
            <p:cNvPr id="542" name="Rectangle 128"/>
            <p:cNvSpPr>
              <a:spLocks noChangeArrowheads="1"/>
            </p:cNvSpPr>
            <p:nvPr/>
          </p:nvSpPr>
          <p:spPr bwMode="auto">
            <a:xfrm>
              <a:off x="775176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DA</a:t>
              </a:r>
            </a:p>
          </p:txBody>
        </p:sp>
        <p:sp>
          <p:nvSpPr>
            <p:cNvPr id="543" name="Rectangle 129"/>
            <p:cNvSpPr>
              <a:spLocks noChangeArrowheads="1"/>
            </p:cNvSpPr>
            <p:nvPr/>
          </p:nvSpPr>
          <p:spPr bwMode="auto">
            <a:xfrm>
              <a:off x="7131050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544" name="Rectangle 130"/>
            <p:cNvSpPr>
              <a:spLocks noChangeArrowheads="1"/>
            </p:cNvSpPr>
            <p:nvPr/>
          </p:nvSpPr>
          <p:spPr bwMode="auto">
            <a:xfrm>
              <a:off x="6508750" y="491966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93</a:t>
              </a:r>
            </a:p>
          </p:txBody>
        </p:sp>
        <p:sp>
          <p:nvSpPr>
            <p:cNvPr id="545" name="Rectangle 131"/>
            <p:cNvSpPr>
              <a:spLocks noChangeArrowheads="1"/>
            </p:cNvSpPr>
            <p:nvPr/>
          </p:nvSpPr>
          <p:spPr bwMode="auto">
            <a:xfrm>
              <a:off x="588803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46" name="Rectangle 132"/>
            <p:cNvSpPr>
              <a:spLocks noChangeArrowheads="1"/>
            </p:cNvSpPr>
            <p:nvPr/>
          </p:nvSpPr>
          <p:spPr bwMode="auto">
            <a:xfrm>
              <a:off x="526891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547" name="Rectangle 133"/>
            <p:cNvSpPr>
              <a:spLocks noChangeArrowheads="1"/>
            </p:cNvSpPr>
            <p:nvPr/>
          </p:nvSpPr>
          <p:spPr bwMode="auto">
            <a:xfrm>
              <a:off x="4648200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A</a:t>
              </a:r>
            </a:p>
          </p:txBody>
        </p:sp>
        <p:sp>
          <p:nvSpPr>
            <p:cNvPr id="548" name="Rectangle 141"/>
            <p:cNvSpPr>
              <a:spLocks noChangeArrowheads="1"/>
            </p:cNvSpPr>
            <p:nvPr/>
          </p:nvSpPr>
          <p:spPr bwMode="auto">
            <a:xfrm>
              <a:off x="837088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49" name="Rectangle 142"/>
            <p:cNvSpPr>
              <a:spLocks noChangeArrowheads="1"/>
            </p:cNvSpPr>
            <p:nvPr/>
          </p:nvSpPr>
          <p:spPr bwMode="auto">
            <a:xfrm>
              <a:off x="775176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50" name="Rectangle 143"/>
            <p:cNvSpPr>
              <a:spLocks noChangeArrowheads="1"/>
            </p:cNvSpPr>
            <p:nvPr/>
          </p:nvSpPr>
          <p:spPr bwMode="auto">
            <a:xfrm>
              <a:off x="7131050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51" name="Rectangle 144"/>
            <p:cNvSpPr>
              <a:spLocks noChangeArrowheads="1"/>
            </p:cNvSpPr>
            <p:nvPr/>
          </p:nvSpPr>
          <p:spPr bwMode="auto">
            <a:xfrm>
              <a:off x="6508750" y="463867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52" name="Rectangle 145"/>
            <p:cNvSpPr>
              <a:spLocks noChangeArrowheads="1"/>
            </p:cNvSpPr>
            <p:nvPr/>
          </p:nvSpPr>
          <p:spPr bwMode="auto">
            <a:xfrm>
              <a:off x="588803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53" name="Rectangle 146"/>
            <p:cNvSpPr>
              <a:spLocks noChangeArrowheads="1"/>
            </p:cNvSpPr>
            <p:nvPr/>
          </p:nvSpPr>
          <p:spPr bwMode="auto">
            <a:xfrm>
              <a:off x="526891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554" name="Rectangle 147"/>
            <p:cNvSpPr>
              <a:spLocks noChangeArrowheads="1"/>
            </p:cNvSpPr>
            <p:nvPr/>
          </p:nvSpPr>
          <p:spPr bwMode="auto">
            <a:xfrm>
              <a:off x="4648200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555" name="Rectangle 155"/>
            <p:cNvSpPr>
              <a:spLocks noChangeArrowheads="1"/>
            </p:cNvSpPr>
            <p:nvPr/>
          </p:nvSpPr>
          <p:spPr bwMode="auto">
            <a:xfrm>
              <a:off x="837088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89</a:t>
              </a:r>
            </a:p>
          </p:txBody>
        </p:sp>
        <p:sp>
          <p:nvSpPr>
            <p:cNvPr id="556" name="Rectangle 156"/>
            <p:cNvSpPr>
              <a:spLocks noChangeArrowheads="1"/>
            </p:cNvSpPr>
            <p:nvPr/>
          </p:nvSpPr>
          <p:spPr bwMode="auto">
            <a:xfrm>
              <a:off x="775176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51</a:t>
              </a:r>
            </a:p>
          </p:txBody>
        </p:sp>
        <p:sp>
          <p:nvSpPr>
            <p:cNvPr id="557" name="Rectangle 157"/>
            <p:cNvSpPr>
              <a:spLocks noChangeArrowheads="1"/>
            </p:cNvSpPr>
            <p:nvPr/>
          </p:nvSpPr>
          <p:spPr bwMode="auto">
            <a:xfrm>
              <a:off x="7131050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558" name="Rectangle 158"/>
            <p:cNvSpPr>
              <a:spLocks noChangeArrowheads="1"/>
            </p:cNvSpPr>
            <p:nvPr/>
          </p:nvSpPr>
          <p:spPr bwMode="auto">
            <a:xfrm>
              <a:off x="6508750" y="4357688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3A</a:t>
              </a:r>
            </a:p>
          </p:txBody>
        </p:sp>
        <p:sp>
          <p:nvSpPr>
            <p:cNvPr id="559" name="Rectangle 159"/>
            <p:cNvSpPr>
              <a:spLocks noChangeArrowheads="1"/>
            </p:cNvSpPr>
            <p:nvPr/>
          </p:nvSpPr>
          <p:spPr bwMode="auto">
            <a:xfrm>
              <a:off x="588803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60" name="Rectangle 160"/>
            <p:cNvSpPr>
              <a:spLocks noChangeArrowheads="1"/>
            </p:cNvSpPr>
            <p:nvPr/>
          </p:nvSpPr>
          <p:spPr bwMode="auto">
            <a:xfrm>
              <a:off x="526891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24</a:t>
              </a:r>
            </a:p>
          </p:txBody>
        </p:sp>
        <p:sp>
          <p:nvSpPr>
            <p:cNvPr id="561" name="Rectangle 161"/>
            <p:cNvSpPr>
              <a:spLocks noChangeArrowheads="1"/>
            </p:cNvSpPr>
            <p:nvPr/>
          </p:nvSpPr>
          <p:spPr bwMode="auto">
            <a:xfrm>
              <a:off x="4648200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8</a:t>
              </a:r>
            </a:p>
          </p:txBody>
        </p:sp>
        <p:sp>
          <p:nvSpPr>
            <p:cNvPr id="562" name="Rectangle 169"/>
            <p:cNvSpPr>
              <a:spLocks noChangeArrowheads="1"/>
            </p:cNvSpPr>
            <p:nvPr/>
          </p:nvSpPr>
          <p:spPr bwMode="auto">
            <a:xfrm>
              <a:off x="8370888" y="40767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B3</a:t>
              </a:r>
            </a:p>
          </p:txBody>
        </p:sp>
        <p:sp>
          <p:nvSpPr>
            <p:cNvPr id="563" name="Rectangle 170"/>
            <p:cNvSpPr>
              <a:spLocks noChangeArrowheads="1"/>
            </p:cNvSpPr>
            <p:nvPr/>
          </p:nvSpPr>
          <p:spPr bwMode="auto">
            <a:xfrm>
              <a:off x="7751763" y="40767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B2</a:t>
              </a:r>
            </a:p>
          </p:txBody>
        </p:sp>
        <p:sp>
          <p:nvSpPr>
            <p:cNvPr id="564" name="Rectangle 171"/>
            <p:cNvSpPr>
              <a:spLocks noChangeArrowheads="1"/>
            </p:cNvSpPr>
            <p:nvPr/>
          </p:nvSpPr>
          <p:spPr bwMode="auto">
            <a:xfrm>
              <a:off x="7131050" y="40767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B1</a:t>
              </a:r>
            </a:p>
          </p:txBody>
        </p:sp>
        <p:sp>
          <p:nvSpPr>
            <p:cNvPr id="565" name="Rectangle 172"/>
            <p:cNvSpPr>
              <a:spLocks noChangeArrowheads="1"/>
            </p:cNvSpPr>
            <p:nvPr/>
          </p:nvSpPr>
          <p:spPr bwMode="auto">
            <a:xfrm>
              <a:off x="6508750" y="407670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B0</a:t>
              </a:r>
            </a:p>
          </p:txBody>
        </p:sp>
        <p:sp>
          <p:nvSpPr>
            <p:cNvPr id="566" name="Rectangle 173"/>
            <p:cNvSpPr>
              <a:spLocks noChangeArrowheads="1"/>
            </p:cNvSpPr>
            <p:nvPr/>
          </p:nvSpPr>
          <p:spPr bwMode="auto">
            <a:xfrm>
              <a:off x="5888038" y="40767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567" name="Rectangle 174"/>
            <p:cNvSpPr>
              <a:spLocks noChangeArrowheads="1"/>
            </p:cNvSpPr>
            <p:nvPr/>
          </p:nvSpPr>
          <p:spPr bwMode="auto">
            <a:xfrm>
              <a:off x="5268913" y="40767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568" name="Rectangle 175"/>
            <p:cNvSpPr>
              <a:spLocks noChangeArrowheads="1"/>
            </p:cNvSpPr>
            <p:nvPr/>
          </p:nvSpPr>
          <p:spPr bwMode="auto">
            <a:xfrm>
              <a:off x="4648200" y="40767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 err="1">
                  <a:solidFill>
                    <a:srgbClr val="990000"/>
                  </a:solidFill>
                  <a:latin typeface="Calibri" pitchFamily="34" charset="0"/>
                </a:rPr>
                <a:t>Idx</a:t>
              </a:r>
              <a:endParaRPr lang="en-GB" sz="1400" i="1" dirty="0">
                <a:solidFill>
                  <a:srgbClr val="990000"/>
                </a:solidFill>
                <a:latin typeface="Calibri" pitchFamily="34" charset="0"/>
              </a:endParaRPr>
            </a:p>
          </p:txBody>
        </p:sp>
        <p:sp>
          <p:nvSpPr>
            <p:cNvPr id="569" name="Line 183"/>
            <p:cNvSpPr>
              <a:spLocks noChangeShapeType="1"/>
            </p:cNvSpPr>
            <p:nvPr/>
          </p:nvSpPr>
          <p:spPr bwMode="auto">
            <a:xfrm>
              <a:off x="4666488" y="4357688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570" name="Line 184"/>
            <p:cNvSpPr>
              <a:spLocks noChangeShapeType="1"/>
            </p:cNvSpPr>
            <p:nvPr/>
          </p:nvSpPr>
          <p:spPr bwMode="auto">
            <a:xfrm>
              <a:off x="4666488" y="463867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1" name="Line 185"/>
            <p:cNvSpPr>
              <a:spLocks noChangeShapeType="1"/>
            </p:cNvSpPr>
            <p:nvPr/>
          </p:nvSpPr>
          <p:spPr bwMode="auto">
            <a:xfrm>
              <a:off x="4666488" y="491966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2" name="Line 186"/>
            <p:cNvSpPr>
              <a:spLocks noChangeShapeType="1"/>
            </p:cNvSpPr>
            <p:nvPr/>
          </p:nvSpPr>
          <p:spPr bwMode="auto">
            <a:xfrm>
              <a:off x="4666488" y="520065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3" name="Line 187"/>
            <p:cNvSpPr>
              <a:spLocks noChangeShapeType="1"/>
            </p:cNvSpPr>
            <p:nvPr/>
          </p:nvSpPr>
          <p:spPr bwMode="auto">
            <a:xfrm>
              <a:off x="4666488" y="5484812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4" name="Line 188"/>
            <p:cNvSpPr>
              <a:spLocks noChangeShapeType="1"/>
            </p:cNvSpPr>
            <p:nvPr/>
          </p:nvSpPr>
          <p:spPr bwMode="auto">
            <a:xfrm>
              <a:off x="4666488" y="578802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5" name="Line 189"/>
            <p:cNvSpPr>
              <a:spLocks noChangeShapeType="1"/>
            </p:cNvSpPr>
            <p:nvPr/>
          </p:nvSpPr>
          <p:spPr bwMode="auto">
            <a:xfrm>
              <a:off x="4666488" y="606901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6" name="Line 190"/>
            <p:cNvSpPr>
              <a:spLocks noChangeShapeType="1"/>
            </p:cNvSpPr>
            <p:nvPr/>
          </p:nvSpPr>
          <p:spPr bwMode="auto">
            <a:xfrm>
              <a:off x="4666488" y="635000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7" name="Line 197"/>
            <p:cNvSpPr>
              <a:spLocks noChangeShapeType="1"/>
            </p:cNvSpPr>
            <p:nvPr/>
          </p:nvSpPr>
          <p:spPr bwMode="auto">
            <a:xfrm>
              <a:off x="526891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8" name="Line 198"/>
            <p:cNvSpPr>
              <a:spLocks noChangeShapeType="1"/>
            </p:cNvSpPr>
            <p:nvPr/>
          </p:nvSpPr>
          <p:spPr bwMode="auto">
            <a:xfrm>
              <a:off x="588803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9" name="Line 199"/>
            <p:cNvSpPr>
              <a:spLocks noChangeShapeType="1"/>
            </p:cNvSpPr>
            <p:nvPr/>
          </p:nvSpPr>
          <p:spPr bwMode="auto">
            <a:xfrm>
              <a:off x="65087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0" name="Line 200"/>
            <p:cNvSpPr>
              <a:spLocks noChangeShapeType="1"/>
            </p:cNvSpPr>
            <p:nvPr/>
          </p:nvSpPr>
          <p:spPr bwMode="auto">
            <a:xfrm>
              <a:off x="71310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1" name="Line 201"/>
            <p:cNvSpPr>
              <a:spLocks noChangeShapeType="1"/>
            </p:cNvSpPr>
            <p:nvPr/>
          </p:nvSpPr>
          <p:spPr bwMode="auto">
            <a:xfrm>
              <a:off x="775176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2" name="Line 202"/>
            <p:cNvSpPr>
              <a:spLocks noChangeShapeType="1"/>
            </p:cNvSpPr>
            <p:nvPr/>
          </p:nvSpPr>
          <p:spPr bwMode="auto">
            <a:xfrm>
              <a:off x="837088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3" name="Line 205"/>
            <p:cNvSpPr>
              <a:spLocks noChangeShapeType="1"/>
            </p:cNvSpPr>
            <p:nvPr/>
          </p:nvSpPr>
          <p:spPr bwMode="auto">
            <a:xfrm>
              <a:off x="4666488" y="4076700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584" name="Line 206"/>
            <p:cNvSpPr>
              <a:spLocks noChangeShapeType="1"/>
            </p:cNvSpPr>
            <p:nvPr/>
          </p:nvSpPr>
          <p:spPr bwMode="auto">
            <a:xfrm>
              <a:off x="8991601" y="4076700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5" name="Line 207"/>
            <p:cNvSpPr>
              <a:spLocks noChangeShapeType="1"/>
            </p:cNvSpPr>
            <p:nvPr/>
          </p:nvSpPr>
          <p:spPr bwMode="auto">
            <a:xfrm>
              <a:off x="4666488" y="6630988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6" name="Line 206"/>
            <p:cNvSpPr>
              <a:spLocks noChangeShapeType="1"/>
            </p:cNvSpPr>
            <p:nvPr/>
          </p:nvSpPr>
          <p:spPr bwMode="auto">
            <a:xfrm>
              <a:off x="4648200" y="4083579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23" name="Group 422"/>
          <p:cNvGrpSpPr/>
          <p:nvPr/>
        </p:nvGrpSpPr>
        <p:grpSpPr>
          <a:xfrm>
            <a:off x="88105" y="1196350"/>
            <a:ext cx="8840789" cy="2561167"/>
            <a:chOff x="152400" y="4076700"/>
            <a:chExt cx="8840789" cy="2561167"/>
          </a:xfrm>
          <a:solidFill>
            <a:schemeClr val="bg1"/>
          </a:solidFill>
        </p:grpSpPr>
        <p:sp>
          <p:nvSpPr>
            <p:cNvPr id="587" name="Rectangle 64"/>
            <p:cNvSpPr>
              <a:spLocks noChangeArrowheads="1"/>
            </p:cNvSpPr>
            <p:nvPr/>
          </p:nvSpPr>
          <p:spPr bwMode="auto">
            <a:xfrm>
              <a:off x="387508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588" name="Rectangle 65"/>
            <p:cNvSpPr>
              <a:spLocks noChangeArrowheads="1"/>
            </p:cNvSpPr>
            <p:nvPr/>
          </p:nvSpPr>
          <p:spPr bwMode="auto">
            <a:xfrm>
              <a:off x="325596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DF</a:t>
              </a:r>
            </a:p>
          </p:txBody>
        </p:sp>
        <p:sp>
          <p:nvSpPr>
            <p:cNvPr id="589" name="Rectangle 66"/>
            <p:cNvSpPr>
              <a:spLocks noChangeArrowheads="1"/>
            </p:cNvSpPr>
            <p:nvPr/>
          </p:nvSpPr>
          <p:spPr bwMode="auto">
            <a:xfrm>
              <a:off x="2635250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C2</a:t>
              </a:r>
            </a:p>
          </p:txBody>
        </p:sp>
        <p:sp>
          <p:nvSpPr>
            <p:cNvPr id="590" name="Rectangle 67"/>
            <p:cNvSpPr>
              <a:spLocks noChangeArrowheads="1"/>
            </p:cNvSpPr>
            <p:nvPr/>
          </p:nvSpPr>
          <p:spPr bwMode="auto">
            <a:xfrm>
              <a:off x="2012950" y="635000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591" name="Rectangle 68"/>
            <p:cNvSpPr>
              <a:spLocks noChangeArrowheads="1"/>
            </p:cNvSpPr>
            <p:nvPr/>
          </p:nvSpPr>
          <p:spPr bwMode="auto">
            <a:xfrm>
              <a:off x="139223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92" name="Rectangle 69"/>
            <p:cNvSpPr>
              <a:spLocks noChangeArrowheads="1"/>
            </p:cNvSpPr>
            <p:nvPr/>
          </p:nvSpPr>
          <p:spPr bwMode="auto">
            <a:xfrm>
              <a:off x="77311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593" name="Rectangle 70"/>
            <p:cNvSpPr>
              <a:spLocks noChangeArrowheads="1"/>
            </p:cNvSpPr>
            <p:nvPr/>
          </p:nvSpPr>
          <p:spPr bwMode="auto">
            <a:xfrm>
              <a:off x="152400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7</a:t>
              </a:r>
            </a:p>
          </p:txBody>
        </p:sp>
        <p:sp>
          <p:nvSpPr>
            <p:cNvPr id="594" name="Rectangle 78"/>
            <p:cNvSpPr>
              <a:spLocks noChangeArrowheads="1"/>
            </p:cNvSpPr>
            <p:nvPr/>
          </p:nvSpPr>
          <p:spPr bwMode="auto">
            <a:xfrm>
              <a:off x="387508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95" name="Rectangle 79"/>
            <p:cNvSpPr>
              <a:spLocks noChangeArrowheads="1"/>
            </p:cNvSpPr>
            <p:nvPr/>
          </p:nvSpPr>
          <p:spPr bwMode="auto">
            <a:xfrm>
              <a:off x="325596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96" name="Rectangle 80"/>
            <p:cNvSpPr>
              <a:spLocks noChangeArrowheads="1"/>
            </p:cNvSpPr>
            <p:nvPr/>
          </p:nvSpPr>
          <p:spPr bwMode="auto">
            <a:xfrm>
              <a:off x="2635250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97" name="Rectangle 81"/>
            <p:cNvSpPr>
              <a:spLocks noChangeArrowheads="1"/>
            </p:cNvSpPr>
            <p:nvPr/>
          </p:nvSpPr>
          <p:spPr bwMode="auto">
            <a:xfrm>
              <a:off x="2012950" y="606901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98" name="Rectangle 82"/>
            <p:cNvSpPr>
              <a:spLocks noChangeArrowheads="1"/>
            </p:cNvSpPr>
            <p:nvPr/>
          </p:nvSpPr>
          <p:spPr bwMode="auto">
            <a:xfrm>
              <a:off x="139223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99" name="Rectangle 83"/>
            <p:cNvSpPr>
              <a:spLocks noChangeArrowheads="1"/>
            </p:cNvSpPr>
            <p:nvPr/>
          </p:nvSpPr>
          <p:spPr bwMode="auto">
            <a:xfrm>
              <a:off x="77311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31</a:t>
              </a:r>
            </a:p>
          </p:txBody>
        </p:sp>
        <p:sp>
          <p:nvSpPr>
            <p:cNvPr id="600" name="Rectangle 84"/>
            <p:cNvSpPr>
              <a:spLocks noChangeArrowheads="1"/>
            </p:cNvSpPr>
            <p:nvPr/>
          </p:nvSpPr>
          <p:spPr bwMode="auto">
            <a:xfrm>
              <a:off x="152400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6</a:t>
              </a:r>
            </a:p>
          </p:txBody>
        </p:sp>
        <p:sp>
          <p:nvSpPr>
            <p:cNvPr id="601" name="Rectangle 92"/>
            <p:cNvSpPr>
              <a:spLocks noChangeArrowheads="1"/>
            </p:cNvSpPr>
            <p:nvPr/>
          </p:nvSpPr>
          <p:spPr bwMode="auto">
            <a:xfrm>
              <a:off x="387508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1D</a:t>
              </a:r>
            </a:p>
          </p:txBody>
        </p:sp>
        <p:sp>
          <p:nvSpPr>
            <p:cNvPr id="602" name="Rectangle 93"/>
            <p:cNvSpPr>
              <a:spLocks noChangeArrowheads="1"/>
            </p:cNvSpPr>
            <p:nvPr/>
          </p:nvSpPr>
          <p:spPr bwMode="auto">
            <a:xfrm>
              <a:off x="325596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F0</a:t>
              </a:r>
            </a:p>
          </p:txBody>
        </p:sp>
        <p:sp>
          <p:nvSpPr>
            <p:cNvPr id="603" name="Rectangle 94"/>
            <p:cNvSpPr>
              <a:spLocks noChangeArrowheads="1"/>
            </p:cNvSpPr>
            <p:nvPr/>
          </p:nvSpPr>
          <p:spPr bwMode="auto">
            <a:xfrm>
              <a:off x="2635250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72</a:t>
              </a:r>
            </a:p>
          </p:txBody>
        </p:sp>
        <p:sp>
          <p:nvSpPr>
            <p:cNvPr id="604" name="Rectangle 95"/>
            <p:cNvSpPr>
              <a:spLocks noChangeArrowheads="1"/>
            </p:cNvSpPr>
            <p:nvPr/>
          </p:nvSpPr>
          <p:spPr bwMode="auto">
            <a:xfrm>
              <a:off x="2012950" y="578802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36</a:t>
              </a:r>
            </a:p>
          </p:txBody>
        </p:sp>
        <p:sp>
          <p:nvSpPr>
            <p:cNvPr id="605" name="Rectangle 96"/>
            <p:cNvSpPr>
              <a:spLocks noChangeArrowheads="1"/>
            </p:cNvSpPr>
            <p:nvPr/>
          </p:nvSpPr>
          <p:spPr bwMode="auto">
            <a:xfrm>
              <a:off x="139223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606" name="Rectangle 97"/>
            <p:cNvSpPr>
              <a:spLocks noChangeArrowheads="1"/>
            </p:cNvSpPr>
            <p:nvPr/>
          </p:nvSpPr>
          <p:spPr bwMode="auto">
            <a:xfrm>
              <a:off x="77311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607" name="Rectangle 98"/>
            <p:cNvSpPr>
              <a:spLocks noChangeArrowheads="1"/>
            </p:cNvSpPr>
            <p:nvPr/>
          </p:nvSpPr>
          <p:spPr bwMode="auto">
            <a:xfrm>
              <a:off x="152400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5</a:t>
              </a:r>
            </a:p>
          </p:txBody>
        </p:sp>
        <p:sp>
          <p:nvSpPr>
            <p:cNvPr id="608" name="Rectangle 106"/>
            <p:cNvSpPr>
              <a:spLocks noChangeArrowheads="1"/>
            </p:cNvSpPr>
            <p:nvPr/>
          </p:nvSpPr>
          <p:spPr bwMode="auto">
            <a:xfrm>
              <a:off x="387508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09</a:t>
              </a:r>
            </a:p>
          </p:txBody>
        </p:sp>
        <p:sp>
          <p:nvSpPr>
            <p:cNvPr id="609" name="Rectangle 107"/>
            <p:cNvSpPr>
              <a:spLocks noChangeArrowheads="1"/>
            </p:cNvSpPr>
            <p:nvPr/>
          </p:nvSpPr>
          <p:spPr bwMode="auto">
            <a:xfrm>
              <a:off x="325596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8F</a:t>
              </a:r>
            </a:p>
          </p:txBody>
        </p:sp>
        <p:sp>
          <p:nvSpPr>
            <p:cNvPr id="610" name="Rectangle 108"/>
            <p:cNvSpPr>
              <a:spLocks noChangeArrowheads="1"/>
            </p:cNvSpPr>
            <p:nvPr/>
          </p:nvSpPr>
          <p:spPr bwMode="auto">
            <a:xfrm>
              <a:off x="2635250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6D</a:t>
              </a:r>
            </a:p>
          </p:txBody>
        </p:sp>
        <p:sp>
          <p:nvSpPr>
            <p:cNvPr id="611" name="Rectangle 109"/>
            <p:cNvSpPr>
              <a:spLocks noChangeArrowheads="1"/>
            </p:cNvSpPr>
            <p:nvPr/>
          </p:nvSpPr>
          <p:spPr bwMode="auto">
            <a:xfrm>
              <a:off x="2012950" y="5481638"/>
              <a:ext cx="622300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43</a:t>
              </a:r>
            </a:p>
          </p:txBody>
        </p:sp>
        <p:sp>
          <p:nvSpPr>
            <p:cNvPr id="612" name="Rectangle 110"/>
            <p:cNvSpPr>
              <a:spLocks noChangeArrowheads="1"/>
            </p:cNvSpPr>
            <p:nvPr/>
          </p:nvSpPr>
          <p:spPr bwMode="auto">
            <a:xfrm>
              <a:off x="139223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613" name="Rectangle 111"/>
            <p:cNvSpPr>
              <a:spLocks noChangeArrowheads="1"/>
            </p:cNvSpPr>
            <p:nvPr/>
          </p:nvSpPr>
          <p:spPr bwMode="auto">
            <a:xfrm>
              <a:off x="77311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614" name="Rectangle 112"/>
            <p:cNvSpPr>
              <a:spLocks noChangeArrowheads="1"/>
            </p:cNvSpPr>
            <p:nvPr/>
          </p:nvSpPr>
          <p:spPr bwMode="auto">
            <a:xfrm>
              <a:off x="152400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4</a:t>
              </a:r>
            </a:p>
          </p:txBody>
        </p:sp>
        <p:sp>
          <p:nvSpPr>
            <p:cNvPr id="615" name="Rectangle 120"/>
            <p:cNvSpPr>
              <a:spLocks noChangeArrowheads="1"/>
            </p:cNvSpPr>
            <p:nvPr/>
          </p:nvSpPr>
          <p:spPr bwMode="auto">
            <a:xfrm>
              <a:off x="387508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616" name="Rectangle 121"/>
            <p:cNvSpPr>
              <a:spLocks noChangeArrowheads="1"/>
            </p:cNvSpPr>
            <p:nvPr/>
          </p:nvSpPr>
          <p:spPr bwMode="auto">
            <a:xfrm>
              <a:off x="325596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617" name="Rectangle 122"/>
            <p:cNvSpPr>
              <a:spLocks noChangeArrowheads="1"/>
            </p:cNvSpPr>
            <p:nvPr/>
          </p:nvSpPr>
          <p:spPr bwMode="auto">
            <a:xfrm>
              <a:off x="2635250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618" name="Rectangle 123"/>
            <p:cNvSpPr>
              <a:spLocks noChangeArrowheads="1"/>
            </p:cNvSpPr>
            <p:nvPr/>
          </p:nvSpPr>
          <p:spPr bwMode="auto">
            <a:xfrm>
              <a:off x="2012950" y="520065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619" name="Rectangle 124"/>
            <p:cNvSpPr>
              <a:spLocks noChangeArrowheads="1"/>
            </p:cNvSpPr>
            <p:nvPr/>
          </p:nvSpPr>
          <p:spPr bwMode="auto">
            <a:xfrm>
              <a:off x="139223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20" name="Rectangle 125"/>
            <p:cNvSpPr>
              <a:spLocks noChangeArrowheads="1"/>
            </p:cNvSpPr>
            <p:nvPr/>
          </p:nvSpPr>
          <p:spPr bwMode="auto">
            <a:xfrm>
              <a:off x="77311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36</a:t>
              </a:r>
            </a:p>
          </p:txBody>
        </p:sp>
        <p:sp>
          <p:nvSpPr>
            <p:cNvPr id="621" name="Rectangle 126"/>
            <p:cNvSpPr>
              <a:spLocks noChangeArrowheads="1"/>
            </p:cNvSpPr>
            <p:nvPr/>
          </p:nvSpPr>
          <p:spPr bwMode="auto">
            <a:xfrm>
              <a:off x="152400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622" name="Rectangle 134"/>
            <p:cNvSpPr>
              <a:spLocks noChangeArrowheads="1"/>
            </p:cNvSpPr>
            <p:nvPr/>
          </p:nvSpPr>
          <p:spPr bwMode="auto">
            <a:xfrm>
              <a:off x="387508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08</a:t>
              </a:r>
            </a:p>
          </p:txBody>
        </p:sp>
        <p:sp>
          <p:nvSpPr>
            <p:cNvPr id="623" name="Rectangle 135"/>
            <p:cNvSpPr>
              <a:spLocks noChangeArrowheads="1"/>
            </p:cNvSpPr>
            <p:nvPr/>
          </p:nvSpPr>
          <p:spPr bwMode="auto">
            <a:xfrm>
              <a:off x="325596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624" name="Rectangle 136"/>
            <p:cNvSpPr>
              <a:spLocks noChangeArrowheads="1"/>
            </p:cNvSpPr>
            <p:nvPr/>
          </p:nvSpPr>
          <p:spPr bwMode="auto">
            <a:xfrm>
              <a:off x="2635250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625" name="Rectangle 137"/>
            <p:cNvSpPr>
              <a:spLocks noChangeArrowheads="1"/>
            </p:cNvSpPr>
            <p:nvPr/>
          </p:nvSpPr>
          <p:spPr bwMode="auto">
            <a:xfrm>
              <a:off x="2012950" y="491966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626" name="Rectangle 138"/>
            <p:cNvSpPr>
              <a:spLocks noChangeArrowheads="1"/>
            </p:cNvSpPr>
            <p:nvPr/>
          </p:nvSpPr>
          <p:spPr bwMode="auto">
            <a:xfrm>
              <a:off x="139223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627" name="Rectangle 139"/>
            <p:cNvSpPr>
              <a:spLocks noChangeArrowheads="1"/>
            </p:cNvSpPr>
            <p:nvPr/>
          </p:nvSpPr>
          <p:spPr bwMode="auto">
            <a:xfrm>
              <a:off x="77311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1B</a:t>
              </a:r>
            </a:p>
          </p:txBody>
        </p:sp>
        <p:sp>
          <p:nvSpPr>
            <p:cNvPr id="628" name="Rectangle 140"/>
            <p:cNvSpPr>
              <a:spLocks noChangeArrowheads="1"/>
            </p:cNvSpPr>
            <p:nvPr/>
          </p:nvSpPr>
          <p:spPr bwMode="auto">
            <a:xfrm>
              <a:off x="152400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629" name="Rectangle 148"/>
            <p:cNvSpPr>
              <a:spLocks noChangeArrowheads="1"/>
            </p:cNvSpPr>
            <p:nvPr/>
          </p:nvSpPr>
          <p:spPr bwMode="auto">
            <a:xfrm>
              <a:off x="387508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630" name="Rectangle 149"/>
            <p:cNvSpPr>
              <a:spLocks noChangeArrowheads="1"/>
            </p:cNvSpPr>
            <p:nvPr/>
          </p:nvSpPr>
          <p:spPr bwMode="auto">
            <a:xfrm>
              <a:off x="325596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631" name="Rectangle 150"/>
            <p:cNvSpPr>
              <a:spLocks noChangeArrowheads="1"/>
            </p:cNvSpPr>
            <p:nvPr/>
          </p:nvSpPr>
          <p:spPr bwMode="auto">
            <a:xfrm>
              <a:off x="2635250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632" name="Rectangle 151"/>
            <p:cNvSpPr>
              <a:spLocks noChangeArrowheads="1"/>
            </p:cNvSpPr>
            <p:nvPr/>
          </p:nvSpPr>
          <p:spPr bwMode="auto">
            <a:xfrm>
              <a:off x="2012950" y="463867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633" name="Rectangle 152"/>
            <p:cNvSpPr>
              <a:spLocks noChangeArrowheads="1"/>
            </p:cNvSpPr>
            <p:nvPr/>
          </p:nvSpPr>
          <p:spPr bwMode="auto">
            <a:xfrm>
              <a:off x="139223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34" name="Rectangle 153"/>
            <p:cNvSpPr>
              <a:spLocks noChangeArrowheads="1"/>
            </p:cNvSpPr>
            <p:nvPr/>
          </p:nvSpPr>
          <p:spPr bwMode="auto">
            <a:xfrm>
              <a:off x="77311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635" name="Rectangle 154"/>
            <p:cNvSpPr>
              <a:spLocks noChangeArrowheads="1"/>
            </p:cNvSpPr>
            <p:nvPr/>
          </p:nvSpPr>
          <p:spPr bwMode="auto">
            <a:xfrm>
              <a:off x="152400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636" name="Rectangle 162"/>
            <p:cNvSpPr>
              <a:spLocks noChangeArrowheads="1"/>
            </p:cNvSpPr>
            <p:nvPr/>
          </p:nvSpPr>
          <p:spPr bwMode="auto">
            <a:xfrm>
              <a:off x="387508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637" name="Rectangle 163"/>
            <p:cNvSpPr>
              <a:spLocks noChangeArrowheads="1"/>
            </p:cNvSpPr>
            <p:nvPr/>
          </p:nvSpPr>
          <p:spPr bwMode="auto">
            <a:xfrm>
              <a:off x="325596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23</a:t>
              </a:r>
            </a:p>
          </p:txBody>
        </p:sp>
        <p:sp>
          <p:nvSpPr>
            <p:cNvPr id="638" name="Rectangle 164"/>
            <p:cNvSpPr>
              <a:spLocks noChangeArrowheads="1"/>
            </p:cNvSpPr>
            <p:nvPr/>
          </p:nvSpPr>
          <p:spPr bwMode="auto">
            <a:xfrm>
              <a:off x="2635250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639" name="Rectangle 165"/>
            <p:cNvSpPr>
              <a:spLocks noChangeArrowheads="1"/>
            </p:cNvSpPr>
            <p:nvPr/>
          </p:nvSpPr>
          <p:spPr bwMode="auto">
            <a:xfrm>
              <a:off x="2012950" y="4357688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99</a:t>
              </a:r>
            </a:p>
          </p:txBody>
        </p:sp>
        <p:sp>
          <p:nvSpPr>
            <p:cNvPr id="640" name="Rectangle 166"/>
            <p:cNvSpPr>
              <a:spLocks noChangeArrowheads="1"/>
            </p:cNvSpPr>
            <p:nvPr/>
          </p:nvSpPr>
          <p:spPr bwMode="auto">
            <a:xfrm>
              <a:off x="139223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641" name="Rectangle 167"/>
            <p:cNvSpPr>
              <a:spLocks noChangeArrowheads="1"/>
            </p:cNvSpPr>
            <p:nvPr/>
          </p:nvSpPr>
          <p:spPr bwMode="auto">
            <a:xfrm>
              <a:off x="77311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19</a:t>
              </a:r>
            </a:p>
          </p:txBody>
        </p:sp>
        <p:sp>
          <p:nvSpPr>
            <p:cNvPr id="642" name="Rectangle 168"/>
            <p:cNvSpPr>
              <a:spLocks noChangeArrowheads="1"/>
            </p:cNvSpPr>
            <p:nvPr/>
          </p:nvSpPr>
          <p:spPr bwMode="auto">
            <a:xfrm>
              <a:off x="152400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643" name="Rectangle 176"/>
            <p:cNvSpPr>
              <a:spLocks noChangeArrowheads="1"/>
            </p:cNvSpPr>
            <p:nvPr/>
          </p:nvSpPr>
          <p:spPr bwMode="auto">
            <a:xfrm>
              <a:off x="3875088" y="40767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B3</a:t>
              </a:r>
            </a:p>
          </p:txBody>
        </p:sp>
        <p:sp>
          <p:nvSpPr>
            <p:cNvPr id="644" name="Rectangle 177"/>
            <p:cNvSpPr>
              <a:spLocks noChangeArrowheads="1"/>
            </p:cNvSpPr>
            <p:nvPr/>
          </p:nvSpPr>
          <p:spPr bwMode="auto">
            <a:xfrm>
              <a:off x="3255963" y="40767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B2</a:t>
              </a:r>
            </a:p>
          </p:txBody>
        </p:sp>
        <p:sp>
          <p:nvSpPr>
            <p:cNvPr id="645" name="Rectangle 178"/>
            <p:cNvSpPr>
              <a:spLocks noChangeArrowheads="1"/>
            </p:cNvSpPr>
            <p:nvPr/>
          </p:nvSpPr>
          <p:spPr bwMode="auto">
            <a:xfrm>
              <a:off x="2635250" y="40767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B1</a:t>
              </a:r>
            </a:p>
          </p:txBody>
        </p:sp>
        <p:sp>
          <p:nvSpPr>
            <p:cNvPr id="646" name="Rectangle 179"/>
            <p:cNvSpPr>
              <a:spLocks noChangeArrowheads="1"/>
            </p:cNvSpPr>
            <p:nvPr/>
          </p:nvSpPr>
          <p:spPr bwMode="auto">
            <a:xfrm>
              <a:off x="2012950" y="407670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B0</a:t>
              </a:r>
            </a:p>
          </p:txBody>
        </p:sp>
        <p:sp>
          <p:nvSpPr>
            <p:cNvPr id="647" name="Rectangle 180"/>
            <p:cNvSpPr>
              <a:spLocks noChangeArrowheads="1"/>
            </p:cNvSpPr>
            <p:nvPr/>
          </p:nvSpPr>
          <p:spPr bwMode="auto">
            <a:xfrm>
              <a:off x="1392238" y="40767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648" name="Rectangle 181"/>
            <p:cNvSpPr>
              <a:spLocks noChangeArrowheads="1"/>
            </p:cNvSpPr>
            <p:nvPr/>
          </p:nvSpPr>
          <p:spPr bwMode="auto">
            <a:xfrm>
              <a:off x="773113" y="40767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649" name="Rectangle 182"/>
            <p:cNvSpPr>
              <a:spLocks noChangeArrowheads="1"/>
            </p:cNvSpPr>
            <p:nvPr/>
          </p:nvSpPr>
          <p:spPr bwMode="auto">
            <a:xfrm>
              <a:off x="152400" y="40767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 err="1">
                  <a:solidFill>
                    <a:srgbClr val="990000"/>
                  </a:solidFill>
                  <a:latin typeface="Calibri" pitchFamily="34" charset="0"/>
                </a:rPr>
                <a:t>Idx</a:t>
              </a:r>
              <a:endParaRPr lang="en-GB" sz="1400" i="1" dirty="0">
                <a:solidFill>
                  <a:srgbClr val="990000"/>
                </a:solidFill>
                <a:latin typeface="Calibri" pitchFamily="34" charset="0"/>
              </a:endParaRPr>
            </a:p>
          </p:txBody>
        </p:sp>
        <p:sp>
          <p:nvSpPr>
            <p:cNvPr id="650" name="Line 183"/>
            <p:cNvSpPr>
              <a:spLocks noChangeShapeType="1"/>
            </p:cNvSpPr>
            <p:nvPr/>
          </p:nvSpPr>
          <p:spPr bwMode="auto">
            <a:xfrm>
              <a:off x="152400" y="4357688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651" name="Line 184"/>
            <p:cNvSpPr>
              <a:spLocks noChangeShapeType="1"/>
            </p:cNvSpPr>
            <p:nvPr/>
          </p:nvSpPr>
          <p:spPr bwMode="auto">
            <a:xfrm>
              <a:off x="152400" y="463867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2" name="Line 185"/>
            <p:cNvSpPr>
              <a:spLocks noChangeShapeType="1"/>
            </p:cNvSpPr>
            <p:nvPr/>
          </p:nvSpPr>
          <p:spPr bwMode="auto">
            <a:xfrm>
              <a:off x="152400" y="491966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3" name="Line 186"/>
            <p:cNvSpPr>
              <a:spLocks noChangeShapeType="1"/>
            </p:cNvSpPr>
            <p:nvPr/>
          </p:nvSpPr>
          <p:spPr bwMode="auto">
            <a:xfrm>
              <a:off x="152400" y="520065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4" name="Line 187"/>
            <p:cNvSpPr>
              <a:spLocks noChangeShapeType="1"/>
            </p:cNvSpPr>
            <p:nvPr/>
          </p:nvSpPr>
          <p:spPr bwMode="auto">
            <a:xfrm>
              <a:off x="152400" y="5484812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5" name="Line 188"/>
            <p:cNvSpPr>
              <a:spLocks noChangeShapeType="1"/>
            </p:cNvSpPr>
            <p:nvPr/>
          </p:nvSpPr>
          <p:spPr bwMode="auto">
            <a:xfrm>
              <a:off x="152400" y="578802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6" name="Line 189"/>
            <p:cNvSpPr>
              <a:spLocks noChangeShapeType="1"/>
            </p:cNvSpPr>
            <p:nvPr/>
          </p:nvSpPr>
          <p:spPr bwMode="auto">
            <a:xfrm>
              <a:off x="152400" y="606901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7" name="Line 190"/>
            <p:cNvSpPr>
              <a:spLocks noChangeShapeType="1"/>
            </p:cNvSpPr>
            <p:nvPr/>
          </p:nvSpPr>
          <p:spPr bwMode="auto">
            <a:xfrm>
              <a:off x="152400" y="635000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8" name="Line 191"/>
            <p:cNvSpPr>
              <a:spLocks noChangeShapeType="1"/>
            </p:cNvSpPr>
            <p:nvPr/>
          </p:nvSpPr>
          <p:spPr bwMode="auto">
            <a:xfrm>
              <a:off x="77311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9" name="Line 192"/>
            <p:cNvSpPr>
              <a:spLocks noChangeShapeType="1"/>
            </p:cNvSpPr>
            <p:nvPr/>
          </p:nvSpPr>
          <p:spPr bwMode="auto">
            <a:xfrm>
              <a:off x="139223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0" name="Line 193"/>
            <p:cNvSpPr>
              <a:spLocks noChangeShapeType="1"/>
            </p:cNvSpPr>
            <p:nvPr/>
          </p:nvSpPr>
          <p:spPr bwMode="auto">
            <a:xfrm>
              <a:off x="20129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1" name="Line 194"/>
            <p:cNvSpPr>
              <a:spLocks noChangeShapeType="1"/>
            </p:cNvSpPr>
            <p:nvPr/>
          </p:nvSpPr>
          <p:spPr bwMode="auto">
            <a:xfrm>
              <a:off x="26352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2" name="Line 195"/>
            <p:cNvSpPr>
              <a:spLocks noChangeShapeType="1"/>
            </p:cNvSpPr>
            <p:nvPr/>
          </p:nvSpPr>
          <p:spPr bwMode="auto">
            <a:xfrm>
              <a:off x="325596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3" name="Line 196"/>
            <p:cNvSpPr>
              <a:spLocks noChangeShapeType="1"/>
            </p:cNvSpPr>
            <p:nvPr/>
          </p:nvSpPr>
          <p:spPr bwMode="auto">
            <a:xfrm>
              <a:off x="387508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4" name="Line 203"/>
            <p:cNvSpPr>
              <a:spLocks noChangeShapeType="1"/>
            </p:cNvSpPr>
            <p:nvPr/>
          </p:nvSpPr>
          <p:spPr bwMode="auto">
            <a:xfrm>
              <a:off x="152400" y="4076700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5" name="Line 205"/>
            <p:cNvSpPr>
              <a:spLocks noChangeShapeType="1"/>
            </p:cNvSpPr>
            <p:nvPr/>
          </p:nvSpPr>
          <p:spPr bwMode="auto">
            <a:xfrm>
              <a:off x="152400" y="4076700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666" name="Line 207"/>
            <p:cNvSpPr>
              <a:spLocks noChangeShapeType="1"/>
            </p:cNvSpPr>
            <p:nvPr/>
          </p:nvSpPr>
          <p:spPr bwMode="auto">
            <a:xfrm>
              <a:off x="152400" y="6630988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7" name="Line 203"/>
            <p:cNvSpPr>
              <a:spLocks noChangeShapeType="1"/>
            </p:cNvSpPr>
            <p:nvPr/>
          </p:nvSpPr>
          <p:spPr bwMode="auto">
            <a:xfrm>
              <a:off x="4487333" y="4083579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8" name="Rectangle 57"/>
            <p:cNvSpPr>
              <a:spLocks noChangeArrowheads="1"/>
            </p:cNvSpPr>
            <p:nvPr/>
          </p:nvSpPr>
          <p:spPr bwMode="auto">
            <a:xfrm>
              <a:off x="837088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669" name="Rectangle 58"/>
            <p:cNvSpPr>
              <a:spLocks noChangeArrowheads="1"/>
            </p:cNvSpPr>
            <p:nvPr/>
          </p:nvSpPr>
          <p:spPr bwMode="auto">
            <a:xfrm>
              <a:off x="775176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670" name="Rectangle 59"/>
            <p:cNvSpPr>
              <a:spLocks noChangeArrowheads="1"/>
            </p:cNvSpPr>
            <p:nvPr/>
          </p:nvSpPr>
          <p:spPr bwMode="auto">
            <a:xfrm>
              <a:off x="7131050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671" name="Rectangle 60"/>
            <p:cNvSpPr>
              <a:spLocks noChangeArrowheads="1"/>
            </p:cNvSpPr>
            <p:nvPr/>
          </p:nvSpPr>
          <p:spPr bwMode="auto">
            <a:xfrm>
              <a:off x="6508750" y="635000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672" name="Rectangle 61"/>
            <p:cNvSpPr>
              <a:spLocks noChangeArrowheads="1"/>
            </p:cNvSpPr>
            <p:nvPr/>
          </p:nvSpPr>
          <p:spPr bwMode="auto">
            <a:xfrm>
              <a:off x="588803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73" name="Rectangle 62"/>
            <p:cNvSpPr>
              <a:spLocks noChangeArrowheads="1"/>
            </p:cNvSpPr>
            <p:nvPr/>
          </p:nvSpPr>
          <p:spPr bwMode="auto">
            <a:xfrm>
              <a:off x="526891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14</a:t>
              </a:r>
            </a:p>
          </p:txBody>
        </p:sp>
        <p:sp>
          <p:nvSpPr>
            <p:cNvPr id="674" name="Rectangle 63"/>
            <p:cNvSpPr>
              <a:spLocks noChangeArrowheads="1"/>
            </p:cNvSpPr>
            <p:nvPr/>
          </p:nvSpPr>
          <p:spPr bwMode="auto">
            <a:xfrm>
              <a:off x="4648200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F</a:t>
              </a:r>
            </a:p>
          </p:txBody>
        </p:sp>
        <p:sp>
          <p:nvSpPr>
            <p:cNvPr id="675" name="Rectangle 71"/>
            <p:cNvSpPr>
              <a:spLocks noChangeArrowheads="1"/>
            </p:cNvSpPr>
            <p:nvPr/>
          </p:nvSpPr>
          <p:spPr bwMode="auto">
            <a:xfrm>
              <a:off x="837088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D3</a:t>
              </a:r>
            </a:p>
          </p:txBody>
        </p:sp>
        <p:sp>
          <p:nvSpPr>
            <p:cNvPr id="676" name="Rectangle 72"/>
            <p:cNvSpPr>
              <a:spLocks noChangeArrowheads="1"/>
            </p:cNvSpPr>
            <p:nvPr/>
          </p:nvSpPr>
          <p:spPr bwMode="auto">
            <a:xfrm>
              <a:off x="775176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1B</a:t>
              </a:r>
            </a:p>
          </p:txBody>
        </p:sp>
        <p:sp>
          <p:nvSpPr>
            <p:cNvPr id="677" name="Rectangle 73"/>
            <p:cNvSpPr>
              <a:spLocks noChangeArrowheads="1"/>
            </p:cNvSpPr>
            <p:nvPr/>
          </p:nvSpPr>
          <p:spPr bwMode="auto">
            <a:xfrm>
              <a:off x="7131050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77</a:t>
              </a:r>
            </a:p>
          </p:txBody>
        </p:sp>
        <p:sp>
          <p:nvSpPr>
            <p:cNvPr id="678" name="Rectangle 74"/>
            <p:cNvSpPr>
              <a:spLocks noChangeArrowheads="1"/>
            </p:cNvSpPr>
            <p:nvPr/>
          </p:nvSpPr>
          <p:spPr bwMode="auto">
            <a:xfrm>
              <a:off x="6508750" y="606901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83</a:t>
              </a:r>
            </a:p>
          </p:txBody>
        </p:sp>
        <p:sp>
          <p:nvSpPr>
            <p:cNvPr id="679" name="Rectangle 75"/>
            <p:cNvSpPr>
              <a:spLocks noChangeArrowheads="1"/>
            </p:cNvSpPr>
            <p:nvPr/>
          </p:nvSpPr>
          <p:spPr bwMode="auto">
            <a:xfrm>
              <a:off x="588803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680" name="Rectangle 76"/>
            <p:cNvSpPr>
              <a:spLocks noChangeArrowheads="1"/>
            </p:cNvSpPr>
            <p:nvPr/>
          </p:nvSpPr>
          <p:spPr bwMode="auto">
            <a:xfrm>
              <a:off x="526891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13</a:t>
              </a:r>
            </a:p>
          </p:txBody>
        </p:sp>
        <p:sp>
          <p:nvSpPr>
            <p:cNvPr id="681" name="Rectangle 77"/>
            <p:cNvSpPr>
              <a:spLocks noChangeArrowheads="1"/>
            </p:cNvSpPr>
            <p:nvPr/>
          </p:nvSpPr>
          <p:spPr bwMode="auto">
            <a:xfrm>
              <a:off x="4648200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E</a:t>
              </a:r>
            </a:p>
          </p:txBody>
        </p:sp>
        <p:sp>
          <p:nvSpPr>
            <p:cNvPr id="682" name="Rectangle 85"/>
            <p:cNvSpPr>
              <a:spLocks noChangeArrowheads="1"/>
            </p:cNvSpPr>
            <p:nvPr/>
          </p:nvSpPr>
          <p:spPr bwMode="auto">
            <a:xfrm>
              <a:off x="837088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683" name="Rectangle 86"/>
            <p:cNvSpPr>
              <a:spLocks noChangeArrowheads="1"/>
            </p:cNvSpPr>
            <p:nvPr/>
          </p:nvSpPr>
          <p:spPr bwMode="auto">
            <a:xfrm>
              <a:off x="775176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34</a:t>
              </a:r>
            </a:p>
          </p:txBody>
        </p:sp>
        <p:sp>
          <p:nvSpPr>
            <p:cNvPr id="684" name="Rectangle 87"/>
            <p:cNvSpPr>
              <a:spLocks noChangeArrowheads="1"/>
            </p:cNvSpPr>
            <p:nvPr/>
          </p:nvSpPr>
          <p:spPr bwMode="auto">
            <a:xfrm>
              <a:off x="7131050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96</a:t>
              </a:r>
            </a:p>
          </p:txBody>
        </p:sp>
        <p:sp>
          <p:nvSpPr>
            <p:cNvPr id="685" name="Rectangle 88"/>
            <p:cNvSpPr>
              <a:spLocks noChangeArrowheads="1"/>
            </p:cNvSpPr>
            <p:nvPr/>
          </p:nvSpPr>
          <p:spPr bwMode="auto">
            <a:xfrm>
              <a:off x="6508750" y="578802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686" name="Rectangle 89"/>
            <p:cNvSpPr>
              <a:spLocks noChangeArrowheads="1"/>
            </p:cNvSpPr>
            <p:nvPr/>
          </p:nvSpPr>
          <p:spPr bwMode="auto">
            <a:xfrm>
              <a:off x="588803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687" name="Rectangle 90"/>
            <p:cNvSpPr>
              <a:spLocks noChangeArrowheads="1"/>
            </p:cNvSpPr>
            <p:nvPr/>
          </p:nvSpPr>
          <p:spPr bwMode="auto">
            <a:xfrm>
              <a:off x="526891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688" name="Rectangle 91"/>
            <p:cNvSpPr>
              <a:spLocks noChangeArrowheads="1"/>
            </p:cNvSpPr>
            <p:nvPr/>
          </p:nvSpPr>
          <p:spPr bwMode="auto">
            <a:xfrm>
              <a:off x="4648200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D</a:t>
              </a:r>
            </a:p>
          </p:txBody>
        </p:sp>
        <p:sp>
          <p:nvSpPr>
            <p:cNvPr id="689" name="Rectangle 99"/>
            <p:cNvSpPr>
              <a:spLocks noChangeArrowheads="1"/>
            </p:cNvSpPr>
            <p:nvPr/>
          </p:nvSpPr>
          <p:spPr bwMode="auto">
            <a:xfrm>
              <a:off x="837088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690" name="Rectangle 100"/>
            <p:cNvSpPr>
              <a:spLocks noChangeArrowheads="1"/>
            </p:cNvSpPr>
            <p:nvPr/>
          </p:nvSpPr>
          <p:spPr bwMode="auto">
            <a:xfrm>
              <a:off x="775176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691" name="Rectangle 101"/>
            <p:cNvSpPr>
              <a:spLocks noChangeArrowheads="1"/>
            </p:cNvSpPr>
            <p:nvPr/>
          </p:nvSpPr>
          <p:spPr bwMode="auto">
            <a:xfrm>
              <a:off x="7131050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692" name="Rectangle 102"/>
            <p:cNvSpPr>
              <a:spLocks noChangeArrowheads="1"/>
            </p:cNvSpPr>
            <p:nvPr/>
          </p:nvSpPr>
          <p:spPr bwMode="auto">
            <a:xfrm>
              <a:off x="6508750" y="5481638"/>
              <a:ext cx="622300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693" name="Rectangle 103"/>
            <p:cNvSpPr>
              <a:spLocks noChangeArrowheads="1"/>
            </p:cNvSpPr>
            <p:nvPr/>
          </p:nvSpPr>
          <p:spPr bwMode="auto">
            <a:xfrm>
              <a:off x="588803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694" name="Rectangle 104"/>
            <p:cNvSpPr>
              <a:spLocks noChangeArrowheads="1"/>
            </p:cNvSpPr>
            <p:nvPr/>
          </p:nvSpPr>
          <p:spPr bwMode="auto">
            <a:xfrm>
              <a:off x="526891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12</a:t>
              </a:r>
            </a:p>
          </p:txBody>
        </p:sp>
        <p:sp>
          <p:nvSpPr>
            <p:cNvPr id="695" name="Rectangle 105"/>
            <p:cNvSpPr>
              <a:spLocks noChangeArrowheads="1"/>
            </p:cNvSpPr>
            <p:nvPr/>
          </p:nvSpPr>
          <p:spPr bwMode="auto">
            <a:xfrm>
              <a:off x="4648200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C</a:t>
              </a:r>
            </a:p>
          </p:txBody>
        </p:sp>
        <p:sp>
          <p:nvSpPr>
            <p:cNvPr id="696" name="Rectangle 113"/>
            <p:cNvSpPr>
              <a:spLocks noChangeArrowheads="1"/>
            </p:cNvSpPr>
            <p:nvPr/>
          </p:nvSpPr>
          <p:spPr bwMode="auto">
            <a:xfrm>
              <a:off x="837088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697" name="Rectangle 114"/>
            <p:cNvSpPr>
              <a:spLocks noChangeArrowheads="1"/>
            </p:cNvSpPr>
            <p:nvPr/>
          </p:nvSpPr>
          <p:spPr bwMode="auto">
            <a:xfrm>
              <a:off x="775176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698" name="Rectangle 115"/>
            <p:cNvSpPr>
              <a:spLocks noChangeArrowheads="1"/>
            </p:cNvSpPr>
            <p:nvPr/>
          </p:nvSpPr>
          <p:spPr bwMode="auto">
            <a:xfrm>
              <a:off x="7131050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699" name="Rectangle 116"/>
            <p:cNvSpPr>
              <a:spLocks noChangeArrowheads="1"/>
            </p:cNvSpPr>
            <p:nvPr/>
          </p:nvSpPr>
          <p:spPr bwMode="auto">
            <a:xfrm>
              <a:off x="6508750" y="520065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700" name="Rectangle 117"/>
            <p:cNvSpPr>
              <a:spLocks noChangeArrowheads="1"/>
            </p:cNvSpPr>
            <p:nvPr/>
          </p:nvSpPr>
          <p:spPr bwMode="auto">
            <a:xfrm>
              <a:off x="588803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01" name="Rectangle 118"/>
            <p:cNvSpPr>
              <a:spLocks noChangeArrowheads="1"/>
            </p:cNvSpPr>
            <p:nvPr/>
          </p:nvSpPr>
          <p:spPr bwMode="auto">
            <a:xfrm>
              <a:off x="526891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0B</a:t>
              </a:r>
            </a:p>
          </p:txBody>
        </p:sp>
        <p:sp>
          <p:nvSpPr>
            <p:cNvPr id="702" name="Rectangle 119"/>
            <p:cNvSpPr>
              <a:spLocks noChangeArrowheads="1"/>
            </p:cNvSpPr>
            <p:nvPr/>
          </p:nvSpPr>
          <p:spPr bwMode="auto">
            <a:xfrm>
              <a:off x="4648200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B</a:t>
              </a:r>
            </a:p>
          </p:txBody>
        </p:sp>
        <p:sp>
          <p:nvSpPr>
            <p:cNvPr id="703" name="Rectangle 127"/>
            <p:cNvSpPr>
              <a:spLocks noChangeArrowheads="1"/>
            </p:cNvSpPr>
            <p:nvPr/>
          </p:nvSpPr>
          <p:spPr bwMode="auto">
            <a:xfrm>
              <a:off x="837088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3B</a:t>
              </a:r>
            </a:p>
          </p:txBody>
        </p:sp>
        <p:sp>
          <p:nvSpPr>
            <p:cNvPr id="704" name="Rectangle 128"/>
            <p:cNvSpPr>
              <a:spLocks noChangeArrowheads="1"/>
            </p:cNvSpPr>
            <p:nvPr/>
          </p:nvSpPr>
          <p:spPr bwMode="auto">
            <a:xfrm>
              <a:off x="775176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DA</a:t>
              </a:r>
            </a:p>
          </p:txBody>
        </p:sp>
        <p:sp>
          <p:nvSpPr>
            <p:cNvPr id="705" name="Rectangle 129"/>
            <p:cNvSpPr>
              <a:spLocks noChangeArrowheads="1"/>
            </p:cNvSpPr>
            <p:nvPr/>
          </p:nvSpPr>
          <p:spPr bwMode="auto">
            <a:xfrm>
              <a:off x="7131050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706" name="Rectangle 130"/>
            <p:cNvSpPr>
              <a:spLocks noChangeArrowheads="1"/>
            </p:cNvSpPr>
            <p:nvPr/>
          </p:nvSpPr>
          <p:spPr bwMode="auto">
            <a:xfrm>
              <a:off x="6508750" y="491966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93</a:t>
              </a:r>
            </a:p>
          </p:txBody>
        </p:sp>
        <p:sp>
          <p:nvSpPr>
            <p:cNvPr id="707" name="Rectangle 131"/>
            <p:cNvSpPr>
              <a:spLocks noChangeArrowheads="1"/>
            </p:cNvSpPr>
            <p:nvPr/>
          </p:nvSpPr>
          <p:spPr bwMode="auto">
            <a:xfrm>
              <a:off x="588803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08" name="Rectangle 132"/>
            <p:cNvSpPr>
              <a:spLocks noChangeArrowheads="1"/>
            </p:cNvSpPr>
            <p:nvPr/>
          </p:nvSpPr>
          <p:spPr bwMode="auto">
            <a:xfrm>
              <a:off x="526891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709" name="Rectangle 133"/>
            <p:cNvSpPr>
              <a:spLocks noChangeArrowheads="1"/>
            </p:cNvSpPr>
            <p:nvPr/>
          </p:nvSpPr>
          <p:spPr bwMode="auto">
            <a:xfrm>
              <a:off x="4648200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A</a:t>
              </a:r>
            </a:p>
          </p:txBody>
        </p:sp>
        <p:sp>
          <p:nvSpPr>
            <p:cNvPr id="710" name="Rectangle 141"/>
            <p:cNvSpPr>
              <a:spLocks noChangeArrowheads="1"/>
            </p:cNvSpPr>
            <p:nvPr/>
          </p:nvSpPr>
          <p:spPr bwMode="auto">
            <a:xfrm>
              <a:off x="837088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711" name="Rectangle 142"/>
            <p:cNvSpPr>
              <a:spLocks noChangeArrowheads="1"/>
            </p:cNvSpPr>
            <p:nvPr/>
          </p:nvSpPr>
          <p:spPr bwMode="auto">
            <a:xfrm>
              <a:off x="775176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712" name="Rectangle 143"/>
            <p:cNvSpPr>
              <a:spLocks noChangeArrowheads="1"/>
            </p:cNvSpPr>
            <p:nvPr/>
          </p:nvSpPr>
          <p:spPr bwMode="auto">
            <a:xfrm>
              <a:off x="7131050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713" name="Rectangle 144"/>
            <p:cNvSpPr>
              <a:spLocks noChangeArrowheads="1"/>
            </p:cNvSpPr>
            <p:nvPr/>
          </p:nvSpPr>
          <p:spPr bwMode="auto">
            <a:xfrm>
              <a:off x="6508750" y="463867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714" name="Rectangle 145"/>
            <p:cNvSpPr>
              <a:spLocks noChangeArrowheads="1"/>
            </p:cNvSpPr>
            <p:nvPr/>
          </p:nvSpPr>
          <p:spPr bwMode="auto">
            <a:xfrm>
              <a:off x="588803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15" name="Rectangle 146"/>
            <p:cNvSpPr>
              <a:spLocks noChangeArrowheads="1"/>
            </p:cNvSpPr>
            <p:nvPr/>
          </p:nvSpPr>
          <p:spPr bwMode="auto">
            <a:xfrm>
              <a:off x="526891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716" name="Rectangle 147"/>
            <p:cNvSpPr>
              <a:spLocks noChangeArrowheads="1"/>
            </p:cNvSpPr>
            <p:nvPr/>
          </p:nvSpPr>
          <p:spPr bwMode="auto">
            <a:xfrm>
              <a:off x="4648200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717" name="Rectangle 155"/>
            <p:cNvSpPr>
              <a:spLocks noChangeArrowheads="1"/>
            </p:cNvSpPr>
            <p:nvPr/>
          </p:nvSpPr>
          <p:spPr bwMode="auto">
            <a:xfrm>
              <a:off x="837088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89</a:t>
              </a:r>
            </a:p>
          </p:txBody>
        </p:sp>
        <p:sp>
          <p:nvSpPr>
            <p:cNvPr id="718" name="Rectangle 156"/>
            <p:cNvSpPr>
              <a:spLocks noChangeArrowheads="1"/>
            </p:cNvSpPr>
            <p:nvPr/>
          </p:nvSpPr>
          <p:spPr bwMode="auto">
            <a:xfrm>
              <a:off x="775176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51</a:t>
              </a:r>
            </a:p>
          </p:txBody>
        </p:sp>
        <p:sp>
          <p:nvSpPr>
            <p:cNvPr id="719" name="Rectangle 157"/>
            <p:cNvSpPr>
              <a:spLocks noChangeArrowheads="1"/>
            </p:cNvSpPr>
            <p:nvPr/>
          </p:nvSpPr>
          <p:spPr bwMode="auto">
            <a:xfrm>
              <a:off x="7131050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720" name="Rectangle 158"/>
            <p:cNvSpPr>
              <a:spLocks noChangeArrowheads="1"/>
            </p:cNvSpPr>
            <p:nvPr/>
          </p:nvSpPr>
          <p:spPr bwMode="auto">
            <a:xfrm>
              <a:off x="6508750" y="4357688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3A</a:t>
              </a:r>
            </a:p>
          </p:txBody>
        </p:sp>
        <p:sp>
          <p:nvSpPr>
            <p:cNvPr id="721" name="Rectangle 159"/>
            <p:cNvSpPr>
              <a:spLocks noChangeArrowheads="1"/>
            </p:cNvSpPr>
            <p:nvPr/>
          </p:nvSpPr>
          <p:spPr bwMode="auto">
            <a:xfrm>
              <a:off x="588803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22" name="Rectangle 160"/>
            <p:cNvSpPr>
              <a:spLocks noChangeArrowheads="1"/>
            </p:cNvSpPr>
            <p:nvPr/>
          </p:nvSpPr>
          <p:spPr bwMode="auto">
            <a:xfrm>
              <a:off x="526891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24</a:t>
              </a:r>
            </a:p>
          </p:txBody>
        </p:sp>
        <p:sp>
          <p:nvSpPr>
            <p:cNvPr id="723" name="Rectangle 161"/>
            <p:cNvSpPr>
              <a:spLocks noChangeArrowheads="1"/>
            </p:cNvSpPr>
            <p:nvPr/>
          </p:nvSpPr>
          <p:spPr bwMode="auto">
            <a:xfrm>
              <a:off x="4648200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8</a:t>
              </a:r>
            </a:p>
          </p:txBody>
        </p:sp>
        <p:sp>
          <p:nvSpPr>
            <p:cNvPr id="724" name="Rectangle 169"/>
            <p:cNvSpPr>
              <a:spLocks noChangeArrowheads="1"/>
            </p:cNvSpPr>
            <p:nvPr/>
          </p:nvSpPr>
          <p:spPr bwMode="auto">
            <a:xfrm>
              <a:off x="8370888" y="40767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B3</a:t>
              </a:r>
            </a:p>
          </p:txBody>
        </p:sp>
        <p:sp>
          <p:nvSpPr>
            <p:cNvPr id="725" name="Rectangle 170"/>
            <p:cNvSpPr>
              <a:spLocks noChangeArrowheads="1"/>
            </p:cNvSpPr>
            <p:nvPr/>
          </p:nvSpPr>
          <p:spPr bwMode="auto">
            <a:xfrm>
              <a:off x="7751763" y="40767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B2</a:t>
              </a:r>
            </a:p>
          </p:txBody>
        </p:sp>
        <p:sp>
          <p:nvSpPr>
            <p:cNvPr id="726" name="Rectangle 171"/>
            <p:cNvSpPr>
              <a:spLocks noChangeArrowheads="1"/>
            </p:cNvSpPr>
            <p:nvPr/>
          </p:nvSpPr>
          <p:spPr bwMode="auto">
            <a:xfrm>
              <a:off x="7131050" y="40767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B1</a:t>
              </a:r>
            </a:p>
          </p:txBody>
        </p:sp>
        <p:sp>
          <p:nvSpPr>
            <p:cNvPr id="727" name="Rectangle 172"/>
            <p:cNvSpPr>
              <a:spLocks noChangeArrowheads="1"/>
            </p:cNvSpPr>
            <p:nvPr/>
          </p:nvSpPr>
          <p:spPr bwMode="auto">
            <a:xfrm>
              <a:off x="6508750" y="407670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B0</a:t>
              </a:r>
            </a:p>
          </p:txBody>
        </p:sp>
        <p:sp>
          <p:nvSpPr>
            <p:cNvPr id="728" name="Rectangle 173"/>
            <p:cNvSpPr>
              <a:spLocks noChangeArrowheads="1"/>
            </p:cNvSpPr>
            <p:nvPr/>
          </p:nvSpPr>
          <p:spPr bwMode="auto">
            <a:xfrm>
              <a:off x="5888038" y="40767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729" name="Rectangle 174"/>
            <p:cNvSpPr>
              <a:spLocks noChangeArrowheads="1"/>
            </p:cNvSpPr>
            <p:nvPr/>
          </p:nvSpPr>
          <p:spPr bwMode="auto">
            <a:xfrm>
              <a:off x="5268913" y="40767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730" name="Rectangle 175"/>
            <p:cNvSpPr>
              <a:spLocks noChangeArrowheads="1"/>
            </p:cNvSpPr>
            <p:nvPr/>
          </p:nvSpPr>
          <p:spPr bwMode="auto">
            <a:xfrm>
              <a:off x="4648200" y="40767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 err="1">
                  <a:solidFill>
                    <a:srgbClr val="990000"/>
                  </a:solidFill>
                  <a:latin typeface="Calibri" pitchFamily="34" charset="0"/>
                </a:rPr>
                <a:t>Idx</a:t>
              </a:r>
              <a:endParaRPr lang="en-GB" sz="1400" i="1" dirty="0">
                <a:solidFill>
                  <a:srgbClr val="990000"/>
                </a:solidFill>
                <a:latin typeface="Calibri" pitchFamily="34" charset="0"/>
              </a:endParaRPr>
            </a:p>
          </p:txBody>
        </p:sp>
        <p:sp>
          <p:nvSpPr>
            <p:cNvPr id="731" name="Line 183"/>
            <p:cNvSpPr>
              <a:spLocks noChangeShapeType="1"/>
            </p:cNvSpPr>
            <p:nvPr/>
          </p:nvSpPr>
          <p:spPr bwMode="auto">
            <a:xfrm>
              <a:off x="4666488" y="4357688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732" name="Line 184"/>
            <p:cNvSpPr>
              <a:spLocks noChangeShapeType="1"/>
            </p:cNvSpPr>
            <p:nvPr/>
          </p:nvSpPr>
          <p:spPr bwMode="auto">
            <a:xfrm>
              <a:off x="4666488" y="463867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3" name="Line 185"/>
            <p:cNvSpPr>
              <a:spLocks noChangeShapeType="1"/>
            </p:cNvSpPr>
            <p:nvPr/>
          </p:nvSpPr>
          <p:spPr bwMode="auto">
            <a:xfrm>
              <a:off x="4666488" y="491966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4" name="Line 186"/>
            <p:cNvSpPr>
              <a:spLocks noChangeShapeType="1"/>
            </p:cNvSpPr>
            <p:nvPr/>
          </p:nvSpPr>
          <p:spPr bwMode="auto">
            <a:xfrm>
              <a:off x="4666488" y="520065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5" name="Line 187"/>
            <p:cNvSpPr>
              <a:spLocks noChangeShapeType="1"/>
            </p:cNvSpPr>
            <p:nvPr/>
          </p:nvSpPr>
          <p:spPr bwMode="auto">
            <a:xfrm>
              <a:off x="4666488" y="5484812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6" name="Line 188"/>
            <p:cNvSpPr>
              <a:spLocks noChangeShapeType="1"/>
            </p:cNvSpPr>
            <p:nvPr/>
          </p:nvSpPr>
          <p:spPr bwMode="auto">
            <a:xfrm>
              <a:off x="4666488" y="578802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7" name="Line 189"/>
            <p:cNvSpPr>
              <a:spLocks noChangeShapeType="1"/>
            </p:cNvSpPr>
            <p:nvPr/>
          </p:nvSpPr>
          <p:spPr bwMode="auto">
            <a:xfrm>
              <a:off x="4666488" y="606901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8" name="Line 190"/>
            <p:cNvSpPr>
              <a:spLocks noChangeShapeType="1"/>
            </p:cNvSpPr>
            <p:nvPr/>
          </p:nvSpPr>
          <p:spPr bwMode="auto">
            <a:xfrm>
              <a:off x="4666488" y="635000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9" name="Line 197"/>
            <p:cNvSpPr>
              <a:spLocks noChangeShapeType="1"/>
            </p:cNvSpPr>
            <p:nvPr/>
          </p:nvSpPr>
          <p:spPr bwMode="auto">
            <a:xfrm>
              <a:off x="526891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0" name="Line 198"/>
            <p:cNvSpPr>
              <a:spLocks noChangeShapeType="1"/>
            </p:cNvSpPr>
            <p:nvPr/>
          </p:nvSpPr>
          <p:spPr bwMode="auto">
            <a:xfrm>
              <a:off x="588803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1" name="Line 199"/>
            <p:cNvSpPr>
              <a:spLocks noChangeShapeType="1"/>
            </p:cNvSpPr>
            <p:nvPr/>
          </p:nvSpPr>
          <p:spPr bwMode="auto">
            <a:xfrm>
              <a:off x="65087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2" name="Line 200"/>
            <p:cNvSpPr>
              <a:spLocks noChangeShapeType="1"/>
            </p:cNvSpPr>
            <p:nvPr/>
          </p:nvSpPr>
          <p:spPr bwMode="auto">
            <a:xfrm>
              <a:off x="71310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3" name="Line 201"/>
            <p:cNvSpPr>
              <a:spLocks noChangeShapeType="1"/>
            </p:cNvSpPr>
            <p:nvPr/>
          </p:nvSpPr>
          <p:spPr bwMode="auto">
            <a:xfrm>
              <a:off x="775176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4" name="Line 202"/>
            <p:cNvSpPr>
              <a:spLocks noChangeShapeType="1"/>
            </p:cNvSpPr>
            <p:nvPr/>
          </p:nvSpPr>
          <p:spPr bwMode="auto">
            <a:xfrm>
              <a:off x="837088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5" name="Line 205"/>
            <p:cNvSpPr>
              <a:spLocks noChangeShapeType="1"/>
            </p:cNvSpPr>
            <p:nvPr/>
          </p:nvSpPr>
          <p:spPr bwMode="auto">
            <a:xfrm>
              <a:off x="4666488" y="4076700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746" name="Line 206"/>
            <p:cNvSpPr>
              <a:spLocks noChangeShapeType="1"/>
            </p:cNvSpPr>
            <p:nvPr/>
          </p:nvSpPr>
          <p:spPr bwMode="auto">
            <a:xfrm>
              <a:off x="8991601" y="4076700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7" name="Line 207"/>
            <p:cNvSpPr>
              <a:spLocks noChangeShapeType="1"/>
            </p:cNvSpPr>
            <p:nvPr/>
          </p:nvSpPr>
          <p:spPr bwMode="auto">
            <a:xfrm>
              <a:off x="4666488" y="6630988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8" name="Line 206"/>
            <p:cNvSpPr>
              <a:spLocks noChangeShapeType="1"/>
            </p:cNvSpPr>
            <p:nvPr/>
          </p:nvSpPr>
          <p:spPr bwMode="auto">
            <a:xfrm>
              <a:off x="4648200" y="4083579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36" name="Group 835"/>
          <p:cNvGrpSpPr/>
          <p:nvPr/>
        </p:nvGrpSpPr>
        <p:grpSpPr>
          <a:xfrm>
            <a:off x="469277" y="4763559"/>
            <a:ext cx="8154989" cy="1627189"/>
            <a:chOff x="2211252" y="149729"/>
            <a:chExt cx="8154989" cy="1627189"/>
          </a:xfrm>
        </p:grpSpPr>
        <p:sp>
          <p:nvSpPr>
            <p:cNvPr id="837" name="Rectangle 60"/>
            <p:cNvSpPr>
              <a:spLocks noChangeArrowheads="1"/>
            </p:cNvSpPr>
            <p:nvPr/>
          </p:nvSpPr>
          <p:spPr bwMode="auto">
            <a:xfrm>
              <a:off x="9739177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838" name="Rectangle 61"/>
            <p:cNvSpPr>
              <a:spLocks noChangeArrowheads="1"/>
            </p:cNvSpPr>
            <p:nvPr/>
          </p:nvSpPr>
          <p:spPr bwMode="auto">
            <a:xfrm>
              <a:off x="9108940" y="1449892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839" name="Rectangle 62"/>
            <p:cNvSpPr>
              <a:spLocks noChangeArrowheads="1"/>
            </p:cNvSpPr>
            <p:nvPr/>
          </p:nvSpPr>
          <p:spPr bwMode="auto">
            <a:xfrm>
              <a:off x="8483465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840" name="Rectangle 63"/>
            <p:cNvSpPr>
              <a:spLocks noChangeArrowheads="1"/>
            </p:cNvSpPr>
            <p:nvPr/>
          </p:nvSpPr>
          <p:spPr bwMode="auto">
            <a:xfrm>
              <a:off x="7854815" y="1449892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841" name="Rectangle 64"/>
            <p:cNvSpPr>
              <a:spLocks noChangeArrowheads="1"/>
            </p:cNvSpPr>
            <p:nvPr/>
          </p:nvSpPr>
          <p:spPr bwMode="auto">
            <a:xfrm>
              <a:off x="7229340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34</a:t>
              </a:r>
            </a:p>
          </p:txBody>
        </p:sp>
        <p:sp>
          <p:nvSpPr>
            <p:cNvPr id="842" name="Rectangle 65"/>
            <p:cNvSpPr>
              <a:spLocks noChangeArrowheads="1"/>
            </p:cNvSpPr>
            <p:nvPr/>
          </p:nvSpPr>
          <p:spPr bwMode="auto">
            <a:xfrm>
              <a:off x="6602277" y="1449892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0A</a:t>
              </a:r>
            </a:p>
          </p:txBody>
        </p:sp>
        <p:sp>
          <p:nvSpPr>
            <p:cNvPr id="843" name="Rectangle 66"/>
            <p:cNvSpPr>
              <a:spLocks noChangeArrowheads="1"/>
            </p:cNvSpPr>
            <p:nvPr/>
          </p:nvSpPr>
          <p:spPr bwMode="auto">
            <a:xfrm>
              <a:off x="5973627" y="1449892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844" name="Rectangle 67"/>
            <p:cNvSpPr>
              <a:spLocks noChangeArrowheads="1"/>
            </p:cNvSpPr>
            <p:nvPr/>
          </p:nvSpPr>
          <p:spPr bwMode="auto">
            <a:xfrm>
              <a:off x="5346565" y="1449892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845" name="Rectangle 68"/>
            <p:cNvSpPr>
              <a:spLocks noChangeArrowheads="1"/>
            </p:cNvSpPr>
            <p:nvPr/>
          </p:nvSpPr>
          <p:spPr bwMode="auto">
            <a:xfrm>
              <a:off x="4721090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846" name="Rectangle 69"/>
            <p:cNvSpPr>
              <a:spLocks noChangeArrowheads="1"/>
            </p:cNvSpPr>
            <p:nvPr/>
          </p:nvSpPr>
          <p:spPr bwMode="auto">
            <a:xfrm>
              <a:off x="4092440" y="1449892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847" name="Rectangle 70"/>
            <p:cNvSpPr>
              <a:spLocks noChangeArrowheads="1"/>
            </p:cNvSpPr>
            <p:nvPr/>
          </p:nvSpPr>
          <p:spPr bwMode="auto">
            <a:xfrm>
              <a:off x="3466965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848" name="Rectangle 71"/>
            <p:cNvSpPr>
              <a:spLocks noChangeArrowheads="1"/>
            </p:cNvSpPr>
            <p:nvPr/>
          </p:nvSpPr>
          <p:spPr bwMode="auto">
            <a:xfrm>
              <a:off x="2836727" y="1449892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07</a:t>
              </a:r>
            </a:p>
          </p:txBody>
        </p:sp>
        <p:sp>
          <p:nvSpPr>
            <p:cNvPr id="849" name="Rectangle 72"/>
            <p:cNvSpPr>
              <a:spLocks noChangeArrowheads="1"/>
            </p:cNvSpPr>
            <p:nvPr/>
          </p:nvSpPr>
          <p:spPr bwMode="auto">
            <a:xfrm>
              <a:off x="2211252" y="1449892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850" name="Rectangle 73"/>
            <p:cNvSpPr>
              <a:spLocks noChangeArrowheads="1"/>
            </p:cNvSpPr>
            <p:nvPr/>
          </p:nvSpPr>
          <p:spPr bwMode="auto">
            <a:xfrm>
              <a:off x="9739177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851" name="Rectangle 74"/>
            <p:cNvSpPr>
              <a:spLocks noChangeArrowheads="1"/>
            </p:cNvSpPr>
            <p:nvPr/>
          </p:nvSpPr>
          <p:spPr bwMode="auto">
            <a:xfrm>
              <a:off x="9108940" y="1124454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852" name="Rectangle 75"/>
            <p:cNvSpPr>
              <a:spLocks noChangeArrowheads="1"/>
            </p:cNvSpPr>
            <p:nvPr/>
          </p:nvSpPr>
          <p:spPr bwMode="auto">
            <a:xfrm>
              <a:off x="8483465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853" name="Rectangle 76"/>
            <p:cNvSpPr>
              <a:spLocks noChangeArrowheads="1"/>
            </p:cNvSpPr>
            <p:nvPr/>
          </p:nvSpPr>
          <p:spPr bwMode="auto">
            <a:xfrm>
              <a:off x="7854815" y="1124454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854" name="Rectangle 77"/>
            <p:cNvSpPr>
              <a:spLocks noChangeArrowheads="1"/>
            </p:cNvSpPr>
            <p:nvPr/>
          </p:nvSpPr>
          <p:spPr bwMode="auto">
            <a:xfrm>
              <a:off x="7229340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855" name="Rectangle 78"/>
            <p:cNvSpPr>
              <a:spLocks noChangeArrowheads="1"/>
            </p:cNvSpPr>
            <p:nvPr/>
          </p:nvSpPr>
          <p:spPr bwMode="auto">
            <a:xfrm>
              <a:off x="6602277" y="1124454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06</a:t>
              </a:r>
            </a:p>
          </p:txBody>
        </p:sp>
        <p:sp>
          <p:nvSpPr>
            <p:cNvPr id="856" name="Rectangle 79"/>
            <p:cNvSpPr>
              <a:spLocks noChangeArrowheads="1"/>
            </p:cNvSpPr>
            <p:nvPr/>
          </p:nvSpPr>
          <p:spPr bwMode="auto">
            <a:xfrm>
              <a:off x="5973627" y="1124454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857" name="Rectangle 80"/>
            <p:cNvSpPr>
              <a:spLocks noChangeArrowheads="1"/>
            </p:cNvSpPr>
            <p:nvPr/>
          </p:nvSpPr>
          <p:spPr bwMode="auto">
            <a:xfrm>
              <a:off x="5346565" y="1124454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858" name="Rectangle 81"/>
            <p:cNvSpPr>
              <a:spLocks noChangeArrowheads="1"/>
            </p:cNvSpPr>
            <p:nvPr/>
          </p:nvSpPr>
          <p:spPr bwMode="auto">
            <a:xfrm>
              <a:off x="4721090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08</a:t>
              </a:r>
            </a:p>
          </p:txBody>
        </p:sp>
        <p:sp>
          <p:nvSpPr>
            <p:cNvPr id="859" name="Rectangle 82"/>
            <p:cNvSpPr>
              <a:spLocks noChangeArrowheads="1"/>
            </p:cNvSpPr>
            <p:nvPr/>
          </p:nvSpPr>
          <p:spPr bwMode="auto">
            <a:xfrm>
              <a:off x="4092440" y="1124454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860" name="Rectangle 83"/>
            <p:cNvSpPr>
              <a:spLocks noChangeArrowheads="1"/>
            </p:cNvSpPr>
            <p:nvPr/>
          </p:nvSpPr>
          <p:spPr bwMode="auto">
            <a:xfrm>
              <a:off x="3466965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861" name="Rectangle 84"/>
            <p:cNvSpPr>
              <a:spLocks noChangeArrowheads="1"/>
            </p:cNvSpPr>
            <p:nvPr/>
          </p:nvSpPr>
          <p:spPr bwMode="auto">
            <a:xfrm>
              <a:off x="2836727" y="1124454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862" name="Rectangle 85"/>
            <p:cNvSpPr>
              <a:spLocks noChangeArrowheads="1"/>
            </p:cNvSpPr>
            <p:nvPr/>
          </p:nvSpPr>
          <p:spPr bwMode="auto">
            <a:xfrm>
              <a:off x="2211252" y="1124454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863" name="Rectangle 86"/>
            <p:cNvSpPr>
              <a:spLocks noChangeArrowheads="1"/>
            </p:cNvSpPr>
            <p:nvPr/>
          </p:nvSpPr>
          <p:spPr bwMode="auto">
            <a:xfrm>
              <a:off x="9739177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864" name="Rectangle 87"/>
            <p:cNvSpPr>
              <a:spLocks noChangeArrowheads="1"/>
            </p:cNvSpPr>
            <p:nvPr/>
          </p:nvSpPr>
          <p:spPr bwMode="auto">
            <a:xfrm>
              <a:off x="9108940" y="800604"/>
              <a:ext cx="630238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865" name="Rectangle 88"/>
            <p:cNvSpPr>
              <a:spLocks noChangeArrowheads="1"/>
            </p:cNvSpPr>
            <p:nvPr/>
          </p:nvSpPr>
          <p:spPr bwMode="auto">
            <a:xfrm>
              <a:off x="8483465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0A</a:t>
              </a:r>
            </a:p>
          </p:txBody>
        </p:sp>
        <p:sp>
          <p:nvSpPr>
            <p:cNvPr id="866" name="Rectangle 89"/>
            <p:cNvSpPr>
              <a:spLocks noChangeArrowheads="1"/>
            </p:cNvSpPr>
            <p:nvPr/>
          </p:nvSpPr>
          <p:spPr bwMode="auto">
            <a:xfrm>
              <a:off x="7854815" y="800604"/>
              <a:ext cx="628650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867" name="Rectangle 90"/>
            <p:cNvSpPr>
              <a:spLocks noChangeArrowheads="1"/>
            </p:cNvSpPr>
            <p:nvPr/>
          </p:nvSpPr>
          <p:spPr bwMode="auto">
            <a:xfrm>
              <a:off x="7229340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868" name="Rectangle 91"/>
            <p:cNvSpPr>
              <a:spLocks noChangeArrowheads="1"/>
            </p:cNvSpPr>
            <p:nvPr/>
          </p:nvSpPr>
          <p:spPr bwMode="auto">
            <a:xfrm>
              <a:off x="6602277" y="800604"/>
              <a:ext cx="627063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869" name="Rectangle 92"/>
            <p:cNvSpPr>
              <a:spLocks noChangeArrowheads="1"/>
            </p:cNvSpPr>
            <p:nvPr/>
          </p:nvSpPr>
          <p:spPr bwMode="auto">
            <a:xfrm>
              <a:off x="5973627" y="800604"/>
              <a:ext cx="628650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870" name="Rectangle 93"/>
            <p:cNvSpPr>
              <a:spLocks noChangeArrowheads="1"/>
            </p:cNvSpPr>
            <p:nvPr/>
          </p:nvSpPr>
          <p:spPr bwMode="auto">
            <a:xfrm>
              <a:off x="5346565" y="800604"/>
              <a:ext cx="627063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871" name="Rectangle 94"/>
            <p:cNvSpPr>
              <a:spLocks noChangeArrowheads="1"/>
            </p:cNvSpPr>
            <p:nvPr/>
          </p:nvSpPr>
          <p:spPr bwMode="auto">
            <a:xfrm>
              <a:off x="4721090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872" name="Rectangle 95"/>
            <p:cNvSpPr>
              <a:spLocks noChangeArrowheads="1"/>
            </p:cNvSpPr>
            <p:nvPr/>
          </p:nvSpPr>
          <p:spPr bwMode="auto">
            <a:xfrm>
              <a:off x="4092440" y="800604"/>
              <a:ext cx="628650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873" name="Rectangle 96"/>
            <p:cNvSpPr>
              <a:spLocks noChangeArrowheads="1"/>
            </p:cNvSpPr>
            <p:nvPr/>
          </p:nvSpPr>
          <p:spPr bwMode="auto">
            <a:xfrm>
              <a:off x="3466965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874" name="Rectangle 97"/>
            <p:cNvSpPr>
              <a:spLocks noChangeArrowheads="1"/>
            </p:cNvSpPr>
            <p:nvPr/>
          </p:nvSpPr>
          <p:spPr bwMode="auto">
            <a:xfrm>
              <a:off x="2836727" y="800604"/>
              <a:ext cx="630238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875" name="Rectangle 98"/>
            <p:cNvSpPr>
              <a:spLocks noChangeArrowheads="1"/>
            </p:cNvSpPr>
            <p:nvPr/>
          </p:nvSpPr>
          <p:spPr bwMode="auto">
            <a:xfrm>
              <a:off x="2211252" y="800604"/>
              <a:ext cx="625475" cy="32385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876" name="Rectangle 99"/>
            <p:cNvSpPr>
              <a:spLocks noChangeArrowheads="1"/>
            </p:cNvSpPr>
            <p:nvPr/>
          </p:nvSpPr>
          <p:spPr bwMode="auto">
            <a:xfrm>
              <a:off x="9739177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877" name="Rectangle 100"/>
            <p:cNvSpPr>
              <a:spLocks noChangeArrowheads="1"/>
            </p:cNvSpPr>
            <p:nvPr/>
          </p:nvSpPr>
          <p:spPr bwMode="auto">
            <a:xfrm>
              <a:off x="9108940" y="475167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878" name="Rectangle 101"/>
            <p:cNvSpPr>
              <a:spLocks noChangeArrowheads="1"/>
            </p:cNvSpPr>
            <p:nvPr/>
          </p:nvSpPr>
          <p:spPr bwMode="auto">
            <a:xfrm>
              <a:off x="8483465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07</a:t>
              </a:r>
            </a:p>
          </p:txBody>
        </p:sp>
        <p:sp>
          <p:nvSpPr>
            <p:cNvPr id="879" name="Rectangle 102"/>
            <p:cNvSpPr>
              <a:spLocks noChangeArrowheads="1"/>
            </p:cNvSpPr>
            <p:nvPr/>
          </p:nvSpPr>
          <p:spPr bwMode="auto">
            <a:xfrm>
              <a:off x="7854815" y="475167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880" name="Rectangle 103"/>
            <p:cNvSpPr>
              <a:spLocks noChangeArrowheads="1"/>
            </p:cNvSpPr>
            <p:nvPr/>
          </p:nvSpPr>
          <p:spPr bwMode="auto">
            <a:xfrm>
              <a:off x="7229340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881" name="Rectangle 104"/>
            <p:cNvSpPr>
              <a:spLocks noChangeArrowheads="1"/>
            </p:cNvSpPr>
            <p:nvPr/>
          </p:nvSpPr>
          <p:spPr bwMode="auto">
            <a:xfrm>
              <a:off x="6602277" y="475167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882" name="Rectangle 105"/>
            <p:cNvSpPr>
              <a:spLocks noChangeArrowheads="1"/>
            </p:cNvSpPr>
            <p:nvPr/>
          </p:nvSpPr>
          <p:spPr bwMode="auto">
            <a:xfrm>
              <a:off x="5973627" y="475167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883" name="Rectangle 106"/>
            <p:cNvSpPr>
              <a:spLocks noChangeArrowheads="1"/>
            </p:cNvSpPr>
            <p:nvPr/>
          </p:nvSpPr>
          <p:spPr bwMode="auto">
            <a:xfrm>
              <a:off x="5346565" y="475167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884" name="Rectangle 107"/>
            <p:cNvSpPr>
              <a:spLocks noChangeArrowheads="1"/>
            </p:cNvSpPr>
            <p:nvPr/>
          </p:nvSpPr>
          <p:spPr bwMode="auto">
            <a:xfrm>
              <a:off x="4721090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09</a:t>
              </a:r>
            </a:p>
          </p:txBody>
        </p:sp>
        <p:sp>
          <p:nvSpPr>
            <p:cNvPr id="885" name="Rectangle 108"/>
            <p:cNvSpPr>
              <a:spLocks noChangeArrowheads="1"/>
            </p:cNvSpPr>
            <p:nvPr/>
          </p:nvSpPr>
          <p:spPr bwMode="auto">
            <a:xfrm>
              <a:off x="4092440" y="475167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886" name="Rectangle 109"/>
            <p:cNvSpPr>
              <a:spLocks noChangeArrowheads="1"/>
            </p:cNvSpPr>
            <p:nvPr/>
          </p:nvSpPr>
          <p:spPr bwMode="auto">
            <a:xfrm>
              <a:off x="3466965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887" name="Rectangle 110"/>
            <p:cNvSpPr>
              <a:spLocks noChangeArrowheads="1"/>
            </p:cNvSpPr>
            <p:nvPr/>
          </p:nvSpPr>
          <p:spPr bwMode="auto">
            <a:xfrm>
              <a:off x="2836727" y="475167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888" name="Rectangle 111"/>
            <p:cNvSpPr>
              <a:spLocks noChangeArrowheads="1"/>
            </p:cNvSpPr>
            <p:nvPr/>
          </p:nvSpPr>
          <p:spPr bwMode="auto">
            <a:xfrm>
              <a:off x="2211252" y="475167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889" name="Rectangle 112"/>
            <p:cNvSpPr>
              <a:spLocks noChangeArrowheads="1"/>
            </p:cNvSpPr>
            <p:nvPr/>
          </p:nvSpPr>
          <p:spPr bwMode="auto">
            <a:xfrm>
              <a:off x="9739177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890" name="Rectangle 113"/>
            <p:cNvSpPr>
              <a:spLocks noChangeArrowheads="1"/>
            </p:cNvSpPr>
            <p:nvPr/>
          </p:nvSpPr>
          <p:spPr bwMode="auto">
            <a:xfrm>
              <a:off x="9108940" y="149729"/>
              <a:ext cx="630238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891" name="Rectangle 114"/>
            <p:cNvSpPr>
              <a:spLocks noChangeArrowheads="1"/>
            </p:cNvSpPr>
            <p:nvPr/>
          </p:nvSpPr>
          <p:spPr bwMode="auto">
            <a:xfrm>
              <a:off x="8483465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892" name="Rectangle 115"/>
            <p:cNvSpPr>
              <a:spLocks noChangeArrowheads="1"/>
            </p:cNvSpPr>
            <p:nvPr/>
          </p:nvSpPr>
          <p:spPr bwMode="auto">
            <a:xfrm>
              <a:off x="7854815" y="14972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893" name="Rectangle 116"/>
            <p:cNvSpPr>
              <a:spLocks noChangeArrowheads="1"/>
            </p:cNvSpPr>
            <p:nvPr/>
          </p:nvSpPr>
          <p:spPr bwMode="auto">
            <a:xfrm>
              <a:off x="7229340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894" name="Rectangle 117"/>
            <p:cNvSpPr>
              <a:spLocks noChangeArrowheads="1"/>
            </p:cNvSpPr>
            <p:nvPr/>
          </p:nvSpPr>
          <p:spPr bwMode="auto">
            <a:xfrm>
              <a:off x="6602277" y="149729"/>
              <a:ext cx="627063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895" name="Rectangle 118"/>
            <p:cNvSpPr>
              <a:spLocks noChangeArrowheads="1"/>
            </p:cNvSpPr>
            <p:nvPr/>
          </p:nvSpPr>
          <p:spPr bwMode="auto">
            <a:xfrm>
              <a:off x="5973627" y="14972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896" name="Rectangle 119"/>
            <p:cNvSpPr>
              <a:spLocks noChangeArrowheads="1"/>
            </p:cNvSpPr>
            <p:nvPr/>
          </p:nvSpPr>
          <p:spPr bwMode="auto">
            <a:xfrm>
              <a:off x="5346565" y="149729"/>
              <a:ext cx="627063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897" name="Rectangle 120"/>
            <p:cNvSpPr>
              <a:spLocks noChangeArrowheads="1"/>
            </p:cNvSpPr>
            <p:nvPr/>
          </p:nvSpPr>
          <p:spPr bwMode="auto">
            <a:xfrm>
              <a:off x="4721090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898" name="Rectangle 121"/>
            <p:cNvSpPr>
              <a:spLocks noChangeArrowheads="1"/>
            </p:cNvSpPr>
            <p:nvPr/>
          </p:nvSpPr>
          <p:spPr bwMode="auto">
            <a:xfrm>
              <a:off x="4092440" y="14972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899" name="Rectangle 122"/>
            <p:cNvSpPr>
              <a:spLocks noChangeArrowheads="1"/>
            </p:cNvSpPr>
            <p:nvPr/>
          </p:nvSpPr>
          <p:spPr bwMode="auto">
            <a:xfrm>
              <a:off x="3466965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900" name="Rectangle 123"/>
            <p:cNvSpPr>
              <a:spLocks noChangeArrowheads="1"/>
            </p:cNvSpPr>
            <p:nvPr/>
          </p:nvSpPr>
          <p:spPr bwMode="auto">
            <a:xfrm>
              <a:off x="2836727" y="149729"/>
              <a:ext cx="630238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901" name="Rectangle 124"/>
            <p:cNvSpPr>
              <a:spLocks noChangeArrowheads="1"/>
            </p:cNvSpPr>
            <p:nvPr/>
          </p:nvSpPr>
          <p:spPr bwMode="auto">
            <a:xfrm>
              <a:off x="2211252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Set</a:t>
              </a:r>
            </a:p>
          </p:txBody>
        </p:sp>
        <p:sp>
          <p:nvSpPr>
            <p:cNvPr id="902" name="Line 125"/>
            <p:cNvSpPr>
              <a:spLocks noChangeShapeType="1"/>
            </p:cNvSpPr>
            <p:nvPr/>
          </p:nvSpPr>
          <p:spPr bwMode="auto">
            <a:xfrm>
              <a:off x="2211252" y="475167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903" name="Line 126"/>
            <p:cNvSpPr>
              <a:spLocks noChangeShapeType="1"/>
            </p:cNvSpPr>
            <p:nvPr/>
          </p:nvSpPr>
          <p:spPr bwMode="auto">
            <a:xfrm>
              <a:off x="2211252" y="800604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4" name="Line 127"/>
            <p:cNvSpPr>
              <a:spLocks noChangeShapeType="1"/>
            </p:cNvSpPr>
            <p:nvPr/>
          </p:nvSpPr>
          <p:spPr bwMode="auto">
            <a:xfrm>
              <a:off x="2211252" y="1124454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5" name="Line 128"/>
            <p:cNvSpPr>
              <a:spLocks noChangeShapeType="1"/>
            </p:cNvSpPr>
            <p:nvPr/>
          </p:nvSpPr>
          <p:spPr bwMode="auto">
            <a:xfrm>
              <a:off x="2211252" y="1449892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6" name="Line 129"/>
            <p:cNvSpPr>
              <a:spLocks noChangeShapeType="1"/>
            </p:cNvSpPr>
            <p:nvPr/>
          </p:nvSpPr>
          <p:spPr bwMode="auto">
            <a:xfrm>
              <a:off x="3466965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7" name="Line 130"/>
            <p:cNvSpPr>
              <a:spLocks noChangeShapeType="1"/>
            </p:cNvSpPr>
            <p:nvPr/>
          </p:nvSpPr>
          <p:spPr bwMode="auto">
            <a:xfrm>
              <a:off x="4092440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8" name="Line 131"/>
            <p:cNvSpPr>
              <a:spLocks noChangeShapeType="1"/>
            </p:cNvSpPr>
            <p:nvPr/>
          </p:nvSpPr>
          <p:spPr bwMode="auto">
            <a:xfrm>
              <a:off x="5346565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9" name="Line 132"/>
            <p:cNvSpPr>
              <a:spLocks noChangeShapeType="1"/>
            </p:cNvSpPr>
            <p:nvPr/>
          </p:nvSpPr>
          <p:spPr bwMode="auto">
            <a:xfrm>
              <a:off x="5973627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0" name="Line 133"/>
            <p:cNvSpPr>
              <a:spLocks noChangeShapeType="1"/>
            </p:cNvSpPr>
            <p:nvPr/>
          </p:nvSpPr>
          <p:spPr bwMode="auto">
            <a:xfrm>
              <a:off x="7229340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1" name="Line 134"/>
            <p:cNvSpPr>
              <a:spLocks noChangeShapeType="1"/>
            </p:cNvSpPr>
            <p:nvPr/>
          </p:nvSpPr>
          <p:spPr bwMode="auto">
            <a:xfrm>
              <a:off x="7854815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2" name="Line 135"/>
            <p:cNvSpPr>
              <a:spLocks noChangeShapeType="1"/>
            </p:cNvSpPr>
            <p:nvPr/>
          </p:nvSpPr>
          <p:spPr bwMode="auto">
            <a:xfrm>
              <a:off x="9108940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3" name="Line 136"/>
            <p:cNvSpPr>
              <a:spLocks noChangeShapeType="1"/>
            </p:cNvSpPr>
            <p:nvPr/>
          </p:nvSpPr>
          <p:spPr bwMode="auto">
            <a:xfrm>
              <a:off x="9739177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4" name="Line 137"/>
            <p:cNvSpPr>
              <a:spLocks noChangeShapeType="1"/>
            </p:cNvSpPr>
            <p:nvPr/>
          </p:nvSpPr>
          <p:spPr bwMode="auto">
            <a:xfrm>
              <a:off x="2836727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5" name="Line 138"/>
            <p:cNvSpPr>
              <a:spLocks noChangeShapeType="1"/>
            </p:cNvSpPr>
            <p:nvPr/>
          </p:nvSpPr>
          <p:spPr bwMode="auto">
            <a:xfrm>
              <a:off x="4721090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6" name="Line 139"/>
            <p:cNvSpPr>
              <a:spLocks noChangeShapeType="1"/>
            </p:cNvSpPr>
            <p:nvPr/>
          </p:nvSpPr>
          <p:spPr bwMode="auto">
            <a:xfrm>
              <a:off x="2211252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7" name="Line 140"/>
            <p:cNvSpPr>
              <a:spLocks noChangeShapeType="1"/>
            </p:cNvSpPr>
            <p:nvPr/>
          </p:nvSpPr>
          <p:spPr bwMode="auto">
            <a:xfrm>
              <a:off x="6602277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8" name="Line 141"/>
            <p:cNvSpPr>
              <a:spLocks noChangeShapeType="1"/>
            </p:cNvSpPr>
            <p:nvPr/>
          </p:nvSpPr>
          <p:spPr bwMode="auto">
            <a:xfrm>
              <a:off x="8483465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9" name="Line 142"/>
            <p:cNvSpPr>
              <a:spLocks noChangeShapeType="1"/>
            </p:cNvSpPr>
            <p:nvPr/>
          </p:nvSpPr>
          <p:spPr bwMode="auto">
            <a:xfrm>
              <a:off x="2211252" y="149729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920" name="Line 143"/>
            <p:cNvSpPr>
              <a:spLocks noChangeShapeType="1"/>
            </p:cNvSpPr>
            <p:nvPr/>
          </p:nvSpPr>
          <p:spPr bwMode="auto">
            <a:xfrm>
              <a:off x="10364653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1" name="Line 144"/>
            <p:cNvSpPr>
              <a:spLocks noChangeShapeType="1"/>
            </p:cNvSpPr>
            <p:nvPr/>
          </p:nvSpPr>
          <p:spPr bwMode="auto">
            <a:xfrm>
              <a:off x="2211252" y="1775330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474444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 animBg="1"/>
      <p:bldP spid="166" grpId="0" animBg="1"/>
      <p:bldP spid="167" grpId="0" animBg="1"/>
      <p:bldP spid="168" grpId="0" animBg="1"/>
      <p:bldP spid="222" grpId="0"/>
      <p:bldP spid="223" grpId="0"/>
      <p:bldP spid="224" grpId="0"/>
      <p:bldP spid="225" grpId="0"/>
      <p:bldP spid="226" grpId="0"/>
      <p:bldP spid="227" grpId="0"/>
      <p:bldP spid="23" grpId="0" animBg="1"/>
      <p:bldP spid="169" grpId="0" animBg="1"/>
      <p:bldP spid="170" grpId="0"/>
      <p:bldP spid="171" grpId="0" animBg="1"/>
      <p:bldP spid="172" grpId="0"/>
      <p:bldP spid="173" grpId="0" animBg="1"/>
      <p:bldP spid="174" grpId="0"/>
      <p:bldP spid="175" grpId="0" animBg="1"/>
      <p:bldP spid="176" grpId="0"/>
      <p:bldP spid="177" grpId="0" animBg="1"/>
      <p:bldP spid="178" grpId="0"/>
      <p:bldP spid="179" grpId="0" animBg="1"/>
      <p:bldP spid="180" grpId="0"/>
      <p:bldP spid="181" grpId="0" animBg="1"/>
      <p:bldP spid="182" grpId="0"/>
      <p:bldP spid="183" grpId="0" animBg="1"/>
      <p:bldP spid="184" grpId="0"/>
      <p:bldP spid="185" grpId="0" animBg="1"/>
      <p:bldP spid="186" grpId="0"/>
      <p:bldP spid="187" grpId="0" animBg="1"/>
      <p:bldP spid="188" grpId="0"/>
      <p:bldP spid="189" grpId="0" animBg="1"/>
      <p:bldP spid="190" grpId="0"/>
      <p:bldP spid="191" grpId="0" animBg="1"/>
      <p:bldP spid="192" grpId="0"/>
      <p:bldP spid="241" grpId="0"/>
      <p:bldP spid="242" grpId="0"/>
      <p:bldP spid="243" grpId="0"/>
      <p:bldP spid="244" grpId="0"/>
      <p:bldP spid="24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auto">
          <a:xfrm>
            <a:off x="7008812" y="4018002"/>
            <a:ext cx="2135188" cy="283999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/>
              <a:t>Address Translation Example: </a:t>
            </a:r>
            <a:r>
              <a:rPr lang="en-GB" sz="3200" dirty="0">
                <a:solidFill>
                  <a:srgbClr val="0070C0"/>
                </a:solidFill>
              </a:rPr>
              <a:t>TLB/Cache Miss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VPN ___	TLBI ___	TLBT ____	          TLB Hit? __	Page Fault? __        PPN: ____</a:t>
            </a:r>
            <a:endParaRPr lang="en-GB" dirty="0">
              <a:effectLst/>
            </a:endParaRPr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SzPct val="75000"/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838200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83820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1325562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132556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1812925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18129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2300287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23002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2787650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27876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3275012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32750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3762375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376237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4249737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424973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4737100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473710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5224462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522446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5711825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5711825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6199187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6199187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6686550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6686550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7173912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7173912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4737099" y="2924149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838200" y="2916211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3759200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3983037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838200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2081213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914400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91440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1401763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14017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1889125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188912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237648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23764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2863850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286385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3351213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33512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3838575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383857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432593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43259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4813300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4813300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53006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53006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5788025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5788025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62753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62753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3847571" y="5564717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935037" y="5556250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5767917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3830108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914400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7307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681990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6334125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5846762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5360987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4873625" y="2447899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C00000"/>
                </a:solidFill>
                <a:latin typeface="Calibri" pitchFamily="34" charset="0"/>
              </a:rPr>
              <a:t>1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4387850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3900487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3414712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2927350" y="2449487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2441575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195421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14684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9826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1143000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2588682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3454401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5142732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70C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6781800" y="3437965"/>
            <a:ext cx="227012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7746470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FFC000"/>
                </a:solidFill>
                <a:latin typeface="Calibri" pitchFamily="34" charset="0"/>
              </a:rPr>
              <a:t>0x28</a:t>
            </a: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1058333" y="5173133"/>
            <a:ext cx="5576888" cy="339725"/>
            <a:chOff x="1344" y="3030"/>
            <a:chExt cx="3513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7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28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9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0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034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5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endParaRPr lang="en-GB" sz="1800" b="1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</p:grpSp>
      <p:sp>
        <p:nvSpPr>
          <p:cNvPr id="38037" name="Text Box 149"/>
          <p:cNvSpPr txBox="1">
            <a:spLocks noChangeArrowheads="1"/>
          </p:cNvSpPr>
          <p:nvPr/>
        </p:nvSpPr>
        <p:spPr bwMode="auto">
          <a:xfrm>
            <a:off x="1352551" y="5992801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38" name="Text Box 150"/>
          <p:cNvSpPr txBox="1">
            <a:spLocks noChangeArrowheads="1"/>
          </p:cNvSpPr>
          <p:nvPr/>
        </p:nvSpPr>
        <p:spPr bwMode="auto">
          <a:xfrm>
            <a:off x="2271712" y="5992801"/>
            <a:ext cx="395301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0x8</a:t>
            </a:r>
          </a:p>
        </p:txBody>
      </p:sp>
      <p:sp>
        <p:nvSpPr>
          <p:cNvPr id="38039" name="Text Box 151"/>
          <p:cNvSpPr txBox="1">
            <a:spLocks noChangeArrowheads="1"/>
          </p:cNvSpPr>
          <p:nvPr/>
        </p:nvSpPr>
        <p:spPr bwMode="auto">
          <a:xfrm>
            <a:off x="3259139" y="5992801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0x28</a:t>
            </a:r>
          </a:p>
        </p:txBody>
      </p:sp>
      <p:sp>
        <p:nvSpPr>
          <p:cNvPr id="38041" name="Text Box 153"/>
          <p:cNvSpPr txBox="1">
            <a:spLocks noChangeArrowheads="1"/>
          </p:cNvSpPr>
          <p:nvPr/>
        </p:nvSpPr>
        <p:spPr bwMode="auto">
          <a:xfrm>
            <a:off x="4580467" y="5992801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70C0"/>
                </a:solidFill>
                <a:latin typeface="Calibri" pitchFamily="34" charset="0"/>
              </a:rPr>
              <a:t>N</a:t>
            </a:r>
            <a:endParaRPr lang="en-GB" sz="1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38042" name="Text Box 154"/>
          <p:cNvSpPr txBox="1">
            <a:spLocks noChangeArrowheads="1"/>
          </p:cNvSpPr>
          <p:nvPr/>
        </p:nvSpPr>
        <p:spPr bwMode="auto">
          <a:xfrm>
            <a:off x="5850466" y="5992801"/>
            <a:ext cx="54117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solidFill>
                  <a:srgbClr val="0070C0"/>
                </a:solidFill>
                <a:latin typeface="Calibri" pitchFamily="34" charset="0"/>
              </a:rPr>
              <a:t>Mem</a:t>
            </a:r>
            <a:endParaRPr lang="en-GB" sz="1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232246" y="4327689"/>
            <a:ext cx="1835554" cy="2454111"/>
            <a:chOff x="-2376488" y="2585718"/>
            <a:chExt cx="2085974" cy="2788920"/>
          </a:xfrm>
        </p:grpSpPr>
        <p:sp>
          <p:nvSpPr>
            <p:cNvPr id="119" name="Rectangle 7"/>
            <p:cNvSpPr>
              <a:spLocks noChangeArrowheads="1"/>
            </p:cNvSpPr>
            <p:nvPr/>
          </p:nvSpPr>
          <p:spPr bwMode="auto">
            <a:xfrm>
              <a:off x="-990600" y="5050789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20" name="Rectangle 8"/>
            <p:cNvSpPr>
              <a:spLocks noChangeArrowheads="1"/>
            </p:cNvSpPr>
            <p:nvPr/>
          </p:nvSpPr>
          <p:spPr bwMode="auto">
            <a:xfrm>
              <a:off x="-1682750" y="5050789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21" name="Rectangle 9"/>
            <p:cNvSpPr>
              <a:spLocks noChangeArrowheads="1"/>
            </p:cNvSpPr>
            <p:nvPr/>
          </p:nvSpPr>
          <p:spPr bwMode="auto">
            <a:xfrm>
              <a:off x="-2376488" y="5050789"/>
              <a:ext cx="693738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07</a:t>
              </a:r>
            </a:p>
          </p:txBody>
        </p:sp>
        <p:sp>
          <p:nvSpPr>
            <p:cNvPr id="122" name="Rectangle 13"/>
            <p:cNvSpPr>
              <a:spLocks noChangeArrowheads="1"/>
            </p:cNvSpPr>
            <p:nvPr/>
          </p:nvSpPr>
          <p:spPr bwMode="auto">
            <a:xfrm>
              <a:off x="-990600" y="4744401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23" name="Rectangle 14"/>
            <p:cNvSpPr>
              <a:spLocks noChangeArrowheads="1"/>
            </p:cNvSpPr>
            <p:nvPr/>
          </p:nvSpPr>
          <p:spPr bwMode="auto">
            <a:xfrm>
              <a:off x="-1682750" y="4744401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24" name="Rectangle 15"/>
            <p:cNvSpPr>
              <a:spLocks noChangeArrowheads="1"/>
            </p:cNvSpPr>
            <p:nvPr/>
          </p:nvSpPr>
          <p:spPr bwMode="auto">
            <a:xfrm>
              <a:off x="-2376488" y="4744401"/>
              <a:ext cx="693738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06</a:t>
              </a:r>
            </a:p>
          </p:txBody>
        </p:sp>
        <p:sp>
          <p:nvSpPr>
            <p:cNvPr id="125" name="Rectangle 19"/>
            <p:cNvSpPr>
              <a:spLocks noChangeArrowheads="1"/>
            </p:cNvSpPr>
            <p:nvPr/>
          </p:nvSpPr>
          <p:spPr bwMode="auto">
            <a:xfrm>
              <a:off x="-990600" y="4438014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26" name="Rectangle 20"/>
            <p:cNvSpPr>
              <a:spLocks noChangeArrowheads="1"/>
            </p:cNvSpPr>
            <p:nvPr/>
          </p:nvSpPr>
          <p:spPr bwMode="auto">
            <a:xfrm>
              <a:off x="-1682750" y="4438014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127" name="Rectangle 21"/>
            <p:cNvSpPr>
              <a:spLocks noChangeArrowheads="1"/>
            </p:cNvSpPr>
            <p:nvPr/>
          </p:nvSpPr>
          <p:spPr bwMode="auto">
            <a:xfrm>
              <a:off x="-2376488" y="4438014"/>
              <a:ext cx="693738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05</a:t>
              </a:r>
            </a:p>
          </p:txBody>
        </p:sp>
        <p:sp>
          <p:nvSpPr>
            <p:cNvPr id="128" name="Rectangle 25"/>
            <p:cNvSpPr>
              <a:spLocks noChangeArrowheads="1"/>
            </p:cNvSpPr>
            <p:nvPr/>
          </p:nvSpPr>
          <p:spPr bwMode="auto">
            <a:xfrm>
              <a:off x="-990600" y="4130039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29" name="Rectangle 26"/>
            <p:cNvSpPr>
              <a:spLocks noChangeArrowheads="1"/>
            </p:cNvSpPr>
            <p:nvPr/>
          </p:nvSpPr>
          <p:spPr bwMode="auto">
            <a:xfrm>
              <a:off x="-1682750" y="4130039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30" name="Rectangle 27"/>
            <p:cNvSpPr>
              <a:spLocks noChangeArrowheads="1"/>
            </p:cNvSpPr>
            <p:nvPr/>
          </p:nvSpPr>
          <p:spPr bwMode="auto">
            <a:xfrm>
              <a:off x="-2376488" y="4130039"/>
              <a:ext cx="693738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04</a:t>
              </a:r>
            </a:p>
          </p:txBody>
        </p:sp>
        <p:sp>
          <p:nvSpPr>
            <p:cNvPr id="131" name="Rectangle 31"/>
            <p:cNvSpPr>
              <a:spLocks noChangeArrowheads="1"/>
            </p:cNvSpPr>
            <p:nvPr/>
          </p:nvSpPr>
          <p:spPr bwMode="auto">
            <a:xfrm>
              <a:off x="-990600" y="3822064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32" name="Rectangle 32"/>
            <p:cNvSpPr>
              <a:spLocks noChangeArrowheads="1"/>
            </p:cNvSpPr>
            <p:nvPr/>
          </p:nvSpPr>
          <p:spPr bwMode="auto">
            <a:xfrm>
              <a:off x="-1682750" y="3822064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133" name="Rectangle 33"/>
            <p:cNvSpPr>
              <a:spLocks noChangeArrowheads="1"/>
            </p:cNvSpPr>
            <p:nvPr/>
          </p:nvSpPr>
          <p:spPr bwMode="auto">
            <a:xfrm>
              <a:off x="-2376488" y="3822064"/>
              <a:ext cx="693738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03</a:t>
              </a:r>
            </a:p>
          </p:txBody>
        </p:sp>
        <p:sp>
          <p:nvSpPr>
            <p:cNvPr id="134" name="Rectangle 37"/>
            <p:cNvSpPr>
              <a:spLocks noChangeArrowheads="1"/>
            </p:cNvSpPr>
            <p:nvPr/>
          </p:nvSpPr>
          <p:spPr bwMode="auto">
            <a:xfrm>
              <a:off x="-990600" y="3515676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35" name="Rectangle 38"/>
            <p:cNvSpPr>
              <a:spLocks noChangeArrowheads="1"/>
            </p:cNvSpPr>
            <p:nvPr/>
          </p:nvSpPr>
          <p:spPr bwMode="auto">
            <a:xfrm>
              <a:off x="-1682750" y="3515676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33</a:t>
              </a:r>
            </a:p>
          </p:txBody>
        </p:sp>
        <p:sp>
          <p:nvSpPr>
            <p:cNvPr id="136" name="Rectangle 39"/>
            <p:cNvSpPr>
              <a:spLocks noChangeArrowheads="1"/>
            </p:cNvSpPr>
            <p:nvPr/>
          </p:nvSpPr>
          <p:spPr bwMode="auto">
            <a:xfrm>
              <a:off x="-2376488" y="3515676"/>
              <a:ext cx="693738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02</a:t>
              </a:r>
            </a:p>
          </p:txBody>
        </p:sp>
        <p:sp>
          <p:nvSpPr>
            <p:cNvPr id="137" name="Rectangle 43"/>
            <p:cNvSpPr>
              <a:spLocks noChangeArrowheads="1"/>
            </p:cNvSpPr>
            <p:nvPr/>
          </p:nvSpPr>
          <p:spPr bwMode="auto">
            <a:xfrm>
              <a:off x="-990600" y="3209289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38" name="Rectangle 44"/>
            <p:cNvSpPr>
              <a:spLocks noChangeArrowheads="1"/>
            </p:cNvSpPr>
            <p:nvPr/>
          </p:nvSpPr>
          <p:spPr bwMode="auto">
            <a:xfrm>
              <a:off x="-1682750" y="3209289"/>
              <a:ext cx="692150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39" name="Rectangle 45"/>
            <p:cNvSpPr>
              <a:spLocks noChangeArrowheads="1"/>
            </p:cNvSpPr>
            <p:nvPr/>
          </p:nvSpPr>
          <p:spPr bwMode="auto">
            <a:xfrm>
              <a:off x="-2376488" y="3209289"/>
              <a:ext cx="693738" cy="307975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01</a:t>
              </a:r>
            </a:p>
          </p:txBody>
        </p:sp>
        <p:sp>
          <p:nvSpPr>
            <p:cNvPr id="140" name="Rectangle 49"/>
            <p:cNvSpPr>
              <a:spLocks noChangeArrowheads="1"/>
            </p:cNvSpPr>
            <p:nvPr/>
          </p:nvSpPr>
          <p:spPr bwMode="auto">
            <a:xfrm>
              <a:off x="-990600" y="2901314"/>
              <a:ext cx="692150" cy="307975"/>
            </a:xfrm>
            <a:prstGeom prst="rect">
              <a:avLst/>
            </a:prstGeom>
            <a:solidFill>
              <a:srgbClr val="F6D2D2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41" name="Rectangle 50"/>
            <p:cNvSpPr>
              <a:spLocks noChangeArrowheads="1"/>
            </p:cNvSpPr>
            <p:nvPr/>
          </p:nvSpPr>
          <p:spPr bwMode="auto">
            <a:xfrm>
              <a:off x="-1682750" y="2901314"/>
              <a:ext cx="692150" cy="307975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FFC000"/>
              </a:solidFill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28</a:t>
              </a:r>
            </a:p>
          </p:txBody>
        </p:sp>
        <p:sp>
          <p:nvSpPr>
            <p:cNvPr id="142" name="Rectangle 51"/>
            <p:cNvSpPr>
              <a:spLocks noChangeArrowheads="1"/>
            </p:cNvSpPr>
            <p:nvPr/>
          </p:nvSpPr>
          <p:spPr bwMode="auto">
            <a:xfrm>
              <a:off x="-2376488" y="2901314"/>
              <a:ext cx="693738" cy="307975"/>
            </a:xfrm>
            <a:prstGeom prst="rect">
              <a:avLst/>
            </a:prstGeom>
            <a:solidFill>
              <a:srgbClr val="F6D2D2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990000"/>
                  </a:solidFill>
                  <a:latin typeface="Calibri" pitchFamily="34" charset="0"/>
                </a:rPr>
                <a:t>00</a:t>
              </a:r>
            </a:p>
          </p:txBody>
        </p:sp>
        <p:sp>
          <p:nvSpPr>
            <p:cNvPr id="143" name="Rectangle 55"/>
            <p:cNvSpPr>
              <a:spLocks noChangeArrowheads="1"/>
            </p:cNvSpPr>
            <p:nvPr/>
          </p:nvSpPr>
          <p:spPr bwMode="auto">
            <a:xfrm>
              <a:off x="-990600" y="2594926"/>
              <a:ext cx="692150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144" name="Rectangle 56"/>
            <p:cNvSpPr>
              <a:spLocks noChangeArrowheads="1"/>
            </p:cNvSpPr>
            <p:nvPr/>
          </p:nvSpPr>
          <p:spPr bwMode="auto">
            <a:xfrm>
              <a:off x="-1682750" y="2594926"/>
              <a:ext cx="692150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145" name="Rectangle 57"/>
            <p:cNvSpPr>
              <a:spLocks noChangeArrowheads="1"/>
            </p:cNvSpPr>
            <p:nvPr/>
          </p:nvSpPr>
          <p:spPr bwMode="auto">
            <a:xfrm>
              <a:off x="-2376488" y="2594926"/>
              <a:ext cx="693738" cy="3063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10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i="1" dirty="0">
                  <a:solidFill>
                    <a:srgbClr val="990000"/>
                  </a:solidFill>
                  <a:latin typeface="Calibri" pitchFamily="34" charset="0"/>
                </a:rPr>
                <a:t>VPN</a:t>
              </a:r>
            </a:p>
          </p:txBody>
        </p:sp>
        <p:sp>
          <p:nvSpPr>
            <p:cNvPr id="146" name="Line 58"/>
            <p:cNvSpPr>
              <a:spLocks noChangeShapeType="1"/>
            </p:cNvSpPr>
            <p:nvPr/>
          </p:nvSpPr>
          <p:spPr bwMode="auto">
            <a:xfrm>
              <a:off x="-2376488" y="2901314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Line 59"/>
            <p:cNvSpPr>
              <a:spLocks noChangeShapeType="1"/>
            </p:cNvSpPr>
            <p:nvPr/>
          </p:nvSpPr>
          <p:spPr bwMode="auto">
            <a:xfrm>
              <a:off x="-2376488" y="3209289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Line 60"/>
            <p:cNvSpPr>
              <a:spLocks noChangeShapeType="1"/>
            </p:cNvSpPr>
            <p:nvPr/>
          </p:nvSpPr>
          <p:spPr bwMode="auto">
            <a:xfrm>
              <a:off x="-2376488" y="3518849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Line 61"/>
            <p:cNvSpPr>
              <a:spLocks noChangeShapeType="1"/>
            </p:cNvSpPr>
            <p:nvPr/>
          </p:nvSpPr>
          <p:spPr bwMode="auto">
            <a:xfrm>
              <a:off x="-2376488" y="3822064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Line 62"/>
            <p:cNvSpPr>
              <a:spLocks noChangeShapeType="1"/>
            </p:cNvSpPr>
            <p:nvPr/>
          </p:nvSpPr>
          <p:spPr bwMode="auto">
            <a:xfrm>
              <a:off x="-2376488" y="4130039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Line 63"/>
            <p:cNvSpPr>
              <a:spLocks noChangeShapeType="1"/>
            </p:cNvSpPr>
            <p:nvPr/>
          </p:nvSpPr>
          <p:spPr bwMode="auto">
            <a:xfrm>
              <a:off x="-2376488" y="4441716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Line 64"/>
            <p:cNvSpPr>
              <a:spLocks noChangeShapeType="1"/>
            </p:cNvSpPr>
            <p:nvPr/>
          </p:nvSpPr>
          <p:spPr bwMode="auto">
            <a:xfrm>
              <a:off x="-2376488" y="4744401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Line 65"/>
            <p:cNvSpPr>
              <a:spLocks noChangeShapeType="1"/>
            </p:cNvSpPr>
            <p:nvPr/>
          </p:nvSpPr>
          <p:spPr bwMode="auto">
            <a:xfrm>
              <a:off x="-2376488" y="5050789"/>
              <a:ext cx="2075688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Line 66"/>
            <p:cNvSpPr>
              <a:spLocks noChangeShapeType="1"/>
            </p:cNvSpPr>
            <p:nvPr/>
          </p:nvSpPr>
          <p:spPr bwMode="auto">
            <a:xfrm>
              <a:off x="-1692276" y="2594926"/>
              <a:ext cx="1588" cy="276383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Line 67"/>
            <p:cNvSpPr>
              <a:spLocks noChangeShapeType="1"/>
            </p:cNvSpPr>
            <p:nvPr/>
          </p:nvSpPr>
          <p:spPr bwMode="auto">
            <a:xfrm>
              <a:off x="-990600" y="2594926"/>
              <a:ext cx="1588" cy="276383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Line 70"/>
            <p:cNvSpPr>
              <a:spLocks noChangeShapeType="1"/>
            </p:cNvSpPr>
            <p:nvPr/>
          </p:nvSpPr>
          <p:spPr bwMode="auto">
            <a:xfrm>
              <a:off x="-2376488" y="2594926"/>
              <a:ext cx="1588" cy="276383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Line 72"/>
            <p:cNvSpPr>
              <a:spLocks noChangeShapeType="1"/>
            </p:cNvSpPr>
            <p:nvPr/>
          </p:nvSpPr>
          <p:spPr bwMode="auto">
            <a:xfrm>
              <a:off x="-2376488" y="2594926"/>
              <a:ext cx="2075688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Line 74"/>
            <p:cNvSpPr>
              <a:spLocks noChangeShapeType="1"/>
            </p:cNvSpPr>
            <p:nvPr/>
          </p:nvSpPr>
          <p:spPr bwMode="auto">
            <a:xfrm>
              <a:off x="-2376488" y="5358764"/>
              <a:ext cx="2075688" cy="158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Line 70"/>
            <p:cNvSpPr>
              <a:spLocks noChangeShapeType="1"/>
            </p:cNvSpPr>
            <p:nvPr/>
          </p:nvSpPr>
          <p:spPr bwMode="auto">
            <a:xfrm>
              <a:off x="-292102" y="2585718"/>
              <a:ext cx="1588" cy="278892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7167808" y="4018003"/>
            <a:ext cx="1178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Page table</a:t>
            </a:r>
          </a:p>
        </p:txBody>
      </p:sp>
      <p:grpSp>
        <p:nvGrpSpPr>
          <p:cNvPr id="163" name="Group 162"/>
          <p:cNvGrpSpPr/>
          <p:nvPr/>
        </p:nvGrpSpPr>
        <p:grpSpPr>
          <a:xfrm>
            <a:off x="88105" y="1196350"/>
            <a:ext cx="8840789" cy="2561167"/>
            <a:chOff x="152400" y="4076700"/>
            <a:chExt cx="8840789" cy="2561167"/>
          </a:xfrm>
          <a:solidFill>
            <a:schemeClr val="bg1"/>
          </a:solidFill>
        </p:grpSpPr>
        <p:sp>
          <p:nvSpPr>
            <p:cNvPr id="164" name="Rectangle 64"/>
            <p:cNvSpPr>
              <a:spLocks noChangeArrowheads="1"/>
            </p:cNvSpPr>
            <p:nvPr/>
          </p:nvSpPr>
          <p:spPr bwMode="auto">
            <a:xfrm>
              <a:off x="387508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165" name="Rectangle 65"/>
            <p:cNvSpPr>
              <a:spLocks noChangeArrowheads="1"/>
            </p:cNvSpPr>
            <p:nvPr/>
          </p:nvSpPr>
          <p:spPr bwMode="auto">
            <a:xfrm>
              <a:off x="325596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DF</a:t>
              </a:r>
            </a:p>
          </p:txBody>
        </p:sp>
        <p:sp>
          <p:nvSpPr>
            <p:cNvPr id="166" name="Rectangle 66"/>
            <p:cNvSpPr>
              <a:spLocks noChangeArrowheads="1"/>
            </p:cNvSpPr>
            <p:nvPr/>
          </p:nvSpPr>
          <p:spPr bwMode="auto">
            <a:xfrm>
              <a:off x="2635250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C2</a:t>
              </a:r>
            </a:p>
          </p:txBody>
        </p:sp>
        <p:sp>
          <p:nvSpPr>
            <p:cNvPr id="167" name="Rectangle 67"/>
            <p:cNvSpPr>
              <a:spLocks noChangeArrowheads="1"/>
            </p:cNvSpPr>
            <p:nvPr/>
          </p:nvSpPr>
          <p:spPr bwMode="auto">
            <a:xfrm>
              <a:off x="2012950" y="635000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168" name="Rectangle 68"/>
            <p:cNvSpPr>
              <a:spLocks noChangeArrowheads="1"/>
            </p:cNvSpPr>
            <p:nvPr/>
          </p:nvSpPr>
          <p:spPr bwMode="auto">
            <a:xfrm>
              <a:off x="139223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69" name="Rectangle 69"/>
            <p:cNvSpPr>
              <a:spLocks noChangeArrowheads="1"/>
            </p:cNvSpPr>
            <p:nvPr/>
          </p:nvSpPr>
          <p:spPr bwMode="auto">
            <a:xfrm>
              <a:off x="77311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170" name="Rectangle 70"/>
            <p:cNvSpPr>
              <a:spLocks noChangeArrowheads="1"/>
            </p:cNvSpPr>
            <p:nvPr/>
          </p:nvSpPr>
          <p:spPr bwMode="auto">
            <a:xfrm>
              <a:off x="152400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7</a:t>
              </a:r>
            </a:p>
          </p:txBody>
        </p:sp>
        <p:sp>
          <p:nvSpPr>
            <p:cNvPr id="171" name="Rectangle 78"/>
            <p:cNvSpPr>
              <a:spLocks noChangeArrowheads="1"/>
            </p:cNvSpPr>
            <p:nvPr/>
          </p:nvSpPr>
          <p:spPr bwMode="auto">
            <a:xfrm>
              <a:off x="387508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72" name="Rectangle 79"/>
            <p:cNvSpPr>
              <a:spLocks noChangeArrowheads="1"/>
            </p:cNvSpPr>
            <p:nvPr/>
          </p:nvSpPr>
          <p:spPr bwMode="auto">
            <a:xfrm>
              <a:off x="325596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73" name="Rectangle 80"/>
            <p:cNvSpPr>
              <a:spLocks noChangeArrowheads="1"/>
            </p:cNvSpPr>
            <p:nvPr/>
          </p:nvSpPr>
          <p:spPr bwMode="auto">
            <a:xfrm>
              <a:off x="2635250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74" name="Rectangle 81"/>
            <p:cNvSpPr>
              <a:spLocks noChangeArrowheads="1"/>
            </p:cNvSpPr>
            <p:nvPr/>
          </p:nvSpPr>
          <p:spPr bwMode="auto">
            <a:xfrm>
              <a:off x="2012950" y="606901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75" name="Rectangle 82"/>
            <p:cNvSpPr>
              <a:spLocks noChangeArrowheads="1"/>
            </p:cNvSpPr>
            <p:nvPr/>
          </p:nvSpPr>
          <p:spPr bwMode="auto">
            <a:xfrm>
              <a:off x="139223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76" name="Rectangle 83"/>
            <p:cNvSpPr>
              <a:spLocks noChangeArrowheads="1"/>
            </p:cNvSpPr>
            <p:nvPr/>
          </p:nvSpPr>
          <p:spPr bwMode="auto">
            <a:xfrm>
              <a:off x="77311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31</a:t>
              </a:r>
            </a:p>
          </p:txBody>
        </p:sp>
        <p:sp>
          <p:nvSpPr>
            <p:cNvPr id="177" name="Rectangle 84"/>
            <p:cNvSpPr>
              <a:spLocks noChangeArrowheads="1"/>
            </p:cNvSpPr>
            <p:nvPr/>
          </p:nvSpPr>
          <p:spPr bwMode="auto">
            <a:xfrm>
              <a:off x="152400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6</a:t>
              </a:r>
            </a:p>
          </p:txBody>
        </p:sp>
        <p:sp>
          <p:nvSpPr>
            <p:cNvPr id="178" name="Rectangle 92"/>
            <p:cNvSpPr>
              <a:spLocks noChangeArrowheads="1"/>
            </p:cNvSpPr>
            <p:nvPr/>
          </p:nvSpPr>
          <p:spPr bwMode="auto">
            <a:xfrm>
              <a:off x="387508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1D</a:t>
              </a:r>
            </a:p>
          </p:txBody>
        </p:sp>
        <p:sp>
          <p:nvSpPr>
            <p:cNvPr id="179" name="Rectangle 93"/>
            <p:cNvSpPr>
              <a:spLocks noChangeArrowheads="1"/>
            </p:cNvSpPr>
            <p:nvPr/>
          </p:nvSpPr>
          <p:spPr bwMode="auto">
            <a:xfrm>
              <a:off x="325596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F0</a:t>
              </a:r>
            </a:p>
          </p:txBody>
        </p:sp>
        <p:sp>
          <p:nvSpPr>
            <p:cNvPr id="180" name="Rectangle 94"/>
            <p:cNvSpPr>
              <a:spLocks noChangeArrowheads="1"/>
            </p:cNvSpPr>
            <p:nvPr/>
          </p:nvSpPr>
          <p:spPr bwMode="auto">
            <a:xfrm>
              <a:off x="2635250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72</a:t>
              </a:r>
            </a:p>
          </p:txBody>
        </p:sp>
        <p:sp>
          <p:nvSpPr>
            <p:cNvPr id="181" name="Rectangle 95"/>
            <p:cNvSpPr>
              <a:spLocks noChangeArrowheads="1"/>
            </p:cNvSpPr>
            <p:nvPr/>
          </p:nvSpPr>
          <p:spPr bwMode="auto">
            <a:xfrm>
              <a:off x="2012950" y="578802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36</a:t>
              </a:r>
            </a:p>
          </p:txBody>
        </p:sp>
        <p:sp>
          <p:nvSpPr>
            <p:cNvPr id="182" name="Rectangle 96"/>
            <p:cNvSpPr>
              <a:spLocks noChangeArrowheads="1"/>
            </p:cNvSpPr>
            <p:nvPr/>
          </p:nvSpPr>
          <p:spPr bwMode="auto">
            <a:xfrm>
              <a:off x="139223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3" name="Rectangle 97"/>
            <p:cNvSpPr>
              <a:spLocks noChangeArrowheads="1"/>
            </p:cNvSpPr>
            <p:nvPr/>
          </p:nvSpPr>
          <p:spPr bwMode="auto">
            <a:xfrm>
              <a:off x="77311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184" name="Rectangle 98"/>
            <p:cNvSpPr>
              <a:spLocks noChangeArrowheads="1"/>
            </p:cNvSpPr>
            <p:nvPr/>
          </p:nvSpPr>
          <p:spPr bwMode="auto">
            <a:xfrm>
              <a:off x="152400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5</a:t>
              </a:r>
            </a:p>
          </p:txBody>
        </p:sp>
        <p:sp>
          <p:nvSpPr>
            <p:cNvPr id="185" name="Rectangle 106"/>
            <p:cNvSpPr>
              <a:spLocks noChangeArrowheads="1"/>
            </p:cNvSpPr>
            <p:nvPr/>
          </p:nvSpPr>
          <p:spPr bwMode="auto">
            <a:xfrm>
              <a:off x="387508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09</a:t>
              </a:r>
            </a:p>
          </p:txBody>
        </p:sp>
        <p:sp>
          <p:nvSpPr>
            <p:cNvPr id="186" name="Rectangle 107"/>
            <p:cNvSpPr>
              <a:spLocks noChangeArrowheads="1"/>
            </p:cNvSpPr>
            <p:nvPr/>
          </p:nvSpPr>
          <p:spPr bwMode="auto">
            <a:xfrm>
              <a:off x="325596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8F</a:t>
              </a:r>
            </a:p>
          </p:txBody>
        </p:sp>
        <p:sp>
          <p:nvSpPr>
            <p:cNvPr id="187" name="Rectangle 108"/>
            <p:cNvSpPr>
              <a:spLocks noChangeArrowheads="1"/>
            </p:cNvSpPr>
            <p:nvPr/>
          </p:nvSpPr>
          <p:spPr bwMode="auto">
            <a:xfrm>
              <a:off x="2635250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6D</a:t>
              </a:r>
            </a:p>
          </p:txBody>
        </p:sp>
        <p:sp>
          <p:nvSpPr>
            <p:cNvPr id="188" name="Rectangle 109"/>
            <p:cNvSpPr>
              <a:spLocks noChangeArrowheads="1"/>
            </p:cNvSpPr>
            <p:nvPr/>
          </p:nvSpPr>
          <p:spPr bwMode="auto">
            <a:xfrm>
              <a:off x="2012950" y="5481638"/>
              <a:ext cx="622300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43</a:t>
              </a:r>
            </a:p>
          </p:txBody>
        </p:sp>
        <p:sp>
          <p:nvSpPr>
            <p:cNvPr id="189" name="Rectangle 110"/>
            <p:cNvSpPr>
              <a:spLocks noChangeArrowheads="1"/>
            </p:cNvSpPr>
            <p:nvPr/>
          </p:nvSpPr>
          <p:spPr bwMode="auto">
            <a:xfrm>
              <a:off x="139223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90" name="Rectangle 111"/>
            <p:cNvSpPr>
              <a:spLocks noChangeArrowheads="1"/>
            </p:cNvSpPr>
            <p:nvPr/>
          </p:nvSpPr>
          <p:spPr bwMode="auto">
            <a:xfrm>
              <a:off x="77311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191" name="Rectangle 112"/>
            <p:cNvSpPr>
              <a:spLocks noChangeArrowheads="1"/>
            </p:cNvSpPr>
            <p:nvPr/>
          </p:nvSpPr>
          <p:spPr bwMode="auto">
            <a:xfrm>
              <a:off x="152400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4</a:t>
              </a:r>
            </a:p>
          </p:txBody>
        </p:sp>
        <p:sp>
          <p:nvSpPr>
            <p:cNvPr id="192" name="Rectangle 120"/>
            <p:cNvSpPr>
              <a:spLocks noChangeArrowheads="1"/>
            </p:cNvSpPr>
            <p:nvPr/>
          </p:nvSpPr>
          <p:spPr bwMode="auto">
            <a:xfrm>
              <a:off x="387508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93" name="Rectangle 121"/>
            <p:cNvSpPr>
              <a:spLocks noChangeArrowheads="1"/>
            </p:cNvSpPr>
            <p:nvPr/>
          </p:nvSpPr>
          <p:spPr bwMode="auto">
            <a:xfrm>
              <a:off x="325596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94" name="Rectangle 122"/>
            <p:cNvSpPr>
              <a:spLocks noChangeArrowheads="1"/>
            </p:cNvSpPr>
            <p:nvPr/>
          </p:nvSpPr>
          <p:spPr bwMode="auto">
            <a:xfrm>
              <a:off x="2635250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95" name="Rectangle 123"/>
            <p:cNvSpPr>
              <a:spLocks noChangeArrowheads="1"/>
            </p:cNvSpPr>
            <p:nvPr/>
          </p:nvSpPr>
          <p:spPr bwMode="auto">
            <a:xfrm>
              <a:off x="2012950" y="520065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96" name="Rectangle 124"/>
            <p:cNvSpPr>
              <a:spLocks noChangeArrowheads="1"/>
            </p:cNvSpPr>
            <p:nvPr/>
          </p:nvSpPr>
          <p:spPr bwMode="auto">
            <a:xfrm>
              <a:off x="139223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97" name="Rectangle 125"/>
            <p:cNvSpPr>
              <a:spLocks noChangeArrowheads="1"/>
            </p:cNvSpPr>
            <p:nvPr/>
          </p:nvSpPr>
          <p:spPr bwMode="auto">
            <a:xfrm>
              <a:off x="77311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36</a:t>
              </a:r>
            </a:p>
          </p:txBody>
        </p:sp>
        <p:sp>
          <p:nvSpPr>
            <p:cNvPr id="198" name="Rectangle 126"/>
            <p:cNvSpPr>
              <a:spLocks noChangeArrowheads="1"/>
            </p:cNvSpPr>
            <p:nvPr/>
          </p:nvSpPr>
          <p:spPr bwMode="auto">
            <a:xfrm>
              <a:off x="152400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199" name="Rectangle 134"/>
            <p:cNvSpPr>
              <a:spLocks noChangeArrowheads="1"/>
            </p:cNvSpPr>
            <p:nvPr/>
          </p:nvSpPr>
          <p:spPr bwMode="auto">
            <a:xfrm>
              <a:off x="387508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08</a:t>
              </a:r>
            </a:p>
          </p:txBody>
        </p:sp>
        <p:sp>
          <p:nvSpPr>
            <p:cNvPr id="200" name="Rectangle 135"/>
            <p:cNvSpPr>
              <a:spLocks noChangeArrowheads="1"/>
            </p:cNvSpPr>
            <p:nvPr/>
          </p:nvSpPr>
          <p:spPr bwMode="auto">
            <a:xfrm>
              <a:off x="325596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201" name="Rectangle 136"/>
            <p:cNvSpPr>
              <a:spLocks noChangeArrowheads="1"/>
            </p:cNvSpPr>
            <p:nvPr/>
          </p:nvSpPr>
          <p:spPr bwMode="auto">
            <a:xfrm>
              <a:off x="2635250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202" name="Rectangle 137"/>
            <p:cNvSpPr>
              <a:spLocks noChangeArrowheads="1"/>
            </p:cNvSpPr>
            <p:nvPr/>
          </p:nvSpPr>
          <p:spPr bwMode="auto">
            <a:xfrm>
              <a:off x="2012950" y="491966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203" name="Rectangle 138"/>
            <p:cNvSpPr>
              <a:spLocks noChangeArrowheads="1"/>
            </p:cNvSpPr>
            <p:nvPr/>
          </p:nvSpPr>
          <p:spPr bwMode="auto">
            <a:xfrm>
              <a:off x="139223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04" name="Rectangle 139"/>
            <p:cNvSpPr>
              <a:spLocks noChangeArrowheads="1"/>
            </p:cNvSpPr>
            <p:nvPr/>
          </p:nvSpPr>
          <p:spPr bwMode="auto">
            <a:xfrm>
              <a:off x="77311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1B</a:t>
              </a:r>
            </a:p>
          </p:txBody>
        </p:sp>
        <p:sp>
          <p:nvSpPr>
            <p:cNvPr id="205" name="Rectangle 140"/>
            <p:cNvSpPr>
              <a:spLocks noChangeArrowheads="1"/>
            </p:cNvSpPr>
            <p:nvPr/>
          </p:nvSpPr>
          <p:spPr bwMode="auto">
            <a:xfrm>
              <a:off x="152400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206" name="Rectangle 148"/>
            <p:cNvSpPr>
              <a:spLocks noChangeArrowheads="1"/>
            </p:cNvSpPr>
            <p:nvPr/>
          </p:nvSpPr>
          <p:spPr bwMode="auto">
            <a:xfrm>
              <a:off x="387508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07" name="Rectangle 149"/>
            <p:cNvSpPr>
              <a:spLocks noChangeArrowheads="1"/>
            </p:cNvSpPr>
            <p:nvPr/>
          </p:nvSpPr>
          <p:spPr bwMode="auto">
            <a:xfrm>
              <a:off x="325596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08" name="Rectangle 150"/>
            <p:cNvSpPr>
              <a:spLocks noChangeArrowheads="1"/>
            </p:cNvSpPr>
            <p:nvPr/>
          </p:nvSpPr>
          <p:spPr bwMode="auto">
            <a:xfrm>
              <a:off x="2635250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09" name="Rectangle 151"/>
            <p:cNvSpPr>
              <a:spLocks noChangeArrowheads="1"/>
            </p:cNvSpPr>
            <p:nvPr/>
          </p:nvSpPr>
          <p:spPr bwMode="auto">
            <a:xfrm>
              <a:off x="2012950" y="463867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10" name="Rectangle 152"/>
            <p:cNvSpPr>
              <a:spLocks noChangeArrowheads="1"/>
            </p:cNvSpPr>
            <p:nvPr/>
          </p:nvSpPr>
          <p:spPr bwMode="auto">
            <a:xfrm>
              <a:off x="139223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11" name="Rectangle 153"/>
            <p:cNvSpPr>
              <a:spLocks noChangeArrowheads="1"/>
            </p:cNvSpPr>
            <p:nvPr/>
          </p:nvSpPr>
          <p:spPr bwMode="auto">
            <a:xfrm>
              <a:off x="77311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212" name="Rectangle 154"/>
            <p:cNvSpPr>
              <a:spLocks noChangeArrowheads="1"/>
            </p:cNvSpPr>
            <p:nvPr/>
          </p:nvSpPr>
          <p:spPr bwMode="auto">
            <a:xfrm>
              <a:off x="152400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13" name="Rectangle 162"/>
            <p:cNvSpPr>
              <a:spLocks noChangeArrowheads="1"/>
            </p:cNvSpPr>
            <p:nvPr/>
          </p:nvSpPr>
          <p:spPr bwMode="auto">
            <a:xfrm>
              <a:off x="387508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214" name="Rectangle 163"/>
            <p:cNvSpPr>
              <a:spLocks noChangeArrowheads="1"/>
            </p:cNvSpPr>
            <p:nvPr/>
          </p:nvSpPr>
          <p:spPr bwMode="auto">
            <a:xfrm>
              <a:off x="325596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23</a:t>
              </a:r>
            </a:p>
          </p:txBody>
        </p:sp>
        <p:sp>
          <p:nvSpPr>
            <p:cNvPr id="215" name="Rectangle 164"/>
            <p:cNvSpPr>
              <a:spLocks noChangeArrowheads="1"/>
            </p:cNvSpPr>
            <p:nvPr/>
          </p:nvSpPr>
          <p:spPr bwMode="auto">
            <a:xfrm>
              <a:off x="2635250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216" name="Rectangle 165"/>
            <p:cNvSpPr>
              <a:spLocks noChangeArrowheads="1"/>
            </p:cNvSpPr>
            <p:nvPr/>
          </p:nvSpPr>
          <p:spPr bwMode="auto">
            <a:xfrm>
              <a:off x="2012950" y="4357688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99</a:t>
              </a:r>
            </a:p>
          </p:txBody>
        </p:sp>
        <p:sp>
          <p:nvSpPr>
            <p:cNvPr id="217" name="Rectangle 166"/>
            <p:cNvSpPr>
              <a:spLocks noChangeArrowheads="1"/>
            </p:cNvSpPr>
            <p:nvPr/>
          </p:nvSpPr>
          <p:spPr bwMode="auto">
            <a:xfrm>
              <a:off x="139223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18" name="Rectangle 167"/>
            <p:cNvSpPr>
              <a:spLocks noChangeArrowheads="1"/>
            </p:cNvSpPr>
            <p:nvPr/>
          </p:nvSpPr>
          <p:spPr bwMode="auto">
            <a:xfrm>
              <a:off x="77311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19</a:t>
              </a:r>
            </a:p>
          </p:txBody>
        </p:sp>
        <p:sp>
          <p:nvSpPr>
            <p:cNvPr id="219" name="Rectangle 168"/>
            <p:cNvSpPr>
              <a:spLocks noChangeArrowheads="1"/>
            </p:cNvSpPr>
            <p:nvPr/>
          </p:nvSpPr>
          <p:spPr bwMode="auto">
            <a:xfrm>
              <a:off x="152400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20" name="Rectangle 176"/>
            <p:cNvSpPr>
              <a:spLocks noChangeArrowheads="1"/>
            </p:cNvSpPr>
            <p:nvPr/>
          </p:nvSpPr>
          <p:spPr bwMode="auto">
            <a:xfrm>
              <a:off x="3875088" y="40767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B3</a:t>
              </a:r>
            </a:p>
          </p:txBody>
        </p:sp>
        <p:sp>
          <p:nvSpPr>
            <p:cNvPr id="221" name="Rectangle 177"/>
            <p:cNvSpPr>
              <a:spLocks noChangeArrowheads="1"/>
            </p:cNvSpPr>
            <p:nvPr/>
          </p:nvSpPr>
          <p:spPr bwMode="auto">
            <a:xfrm>
              <a:off x="3255963" y="40767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B2</a:t>
              </a:r>
            </a:p>
          </p:txBody>
        </p:sp>
        <p:sp>
          <p:nvSpPr>
            <p:cNvPr id="222" name="Rectangle 178"/>
            <p:cNvSpPr>
              <a:spLocks noChangeArrowheads="1"/>
            </p:cNvSpPr>
            <p:nvPr/>
          </p:nvSpPr>
          <p:spPr bwMode="auto">
            <a:xfrm>
              <a:off x="2635250" y="40767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B1</a:t>
              </a:r>
            </a:p>
          </p:txBody>
        </p:sp>
        <p:sp>
          <p:nvSpPr>
            <p:cNvPr id="223" name="Rectangle 179"/>
            <p:cNvSpPr>
              <a:spLocks noChangeArrowheads="1"/>
            </p:cNvSpPr>
            <p:nvPr/>
          </p:nvSpPr>
          <p:spPr bwMode="auto">
            <a:xfrm>
              <a:off x="2012950" y="407670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B0</a:t>
              </a:r>
            </a:p>
          </p:txBody>
        </p:sp>
        <p:sp>
          <p:nvSpPr>
            <p:cNvPr id="224" name="Rectangle 180"/>
            <p:cNvSpPr>
              <a:spLocks noChangeArrowheads="1"/>
            </p:cNvSpPr>
            <p:nvPr/>
          </p:nvSpPr>
          <p:spPr bwMode="auto">
            <a:xfrm>
              <a:off x="1392238" y="40767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225" name="Rectangle 181"/>
            <p:cNvSpPr>
              <a:spLocks noChangeArrowheads="1"/>
            </p:cNvSpPr>
            <p:nvPr/>
          </p:nvSpPr>
          <p:spPr bwMode="auto">
            <a:xfrm>
              <a:off x="773113" y="40767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226" name="Rectangle 182"/>
            <p:cNvSpPr>
              <a:spLocks noChangeArrowheads="1"/>
            </p:cNvSpPr>
            <p:nvPr/>
          </p:nvSpPr>
          <p:spPr bwMode="auto">
            <a:xfrm>
              <a:off x="152400" y="40767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 err="1">
                  <a:solidFill>
                    <a:srgbClr val="990000"/>
                  </a:solidFill>
                  <a:latin typeface="Calibri" pitchFamily="34" charset="0"/>
                </a:rPr>
                <a:t>Idx</a:t>
              </a:r>
              <a:endParaRPr lang="en-GB" sz="1400" i="1" dirty="0">
                <a:solidFill>
                  <a:srgbClr val="990000"/>
                </a:solidFill>
                <a:latin typeface="Calibri" pitchFamily="34" charset="0"/>
              </a:endParaRPr>
            </a:p>
          </p:txBody>
        </p:sp>
        <p:sp>
          <p:nvSpPr>
            <p:cNvPr id="227" name="Line 183"/>
            <p:cNvSpPr>
              <a:spLocks noChangeShapeType="1"/>
            </p:cNvSpPr>
            <p:nvPr/>
          </p:nvSpPr>
          <p:spPr bwMode="auto">
            <a:xfrm>
              <a:off x="152400" y="4357688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228" name="Line 184"/>
            <p:cNvSpPr>
              <a:spLocks noChangeShapeType="1"/>
            </p:cNvSpPr>
            <p:nvPr/>
          </p:nvSpPr>
          <p:spPr bwMode="auto">
            <a:xfrm>
              <a:off x="152400" y="463867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9" name="Line 185"/>
            <p:cNvSpPr>
              <a:spLocks noChangeShapeType="1"/>
            </p:cNvSpPr>
            <p:nvPr/>
          </p:nvSpPr>
          <p:spPr bwMode="auto">
            <a:xfrm>
              <a:off x="152400" y="491966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0" name="Line 186"/>
            <p:cNvSpPr>
              <a:spLocks noChangeShapeType="1"/>
            </p:cNvSpPr>
            <p:nvPr/>
          </p:nvSpPr>
          <p:spPr bwMode="auto">
            <a:xfrm>
              <a:off x="152400" y="520065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1" name="Line 187"/>
            <p:cNvSpPr>
              <a:spLocks noChangeShapeType="1"/>
            </p:cNvSpPr>
            <p:nvPr/>
          </p:nvSpPr>
          <p:spPr bwMode="auto">
            <a:xfrm>
              <a:off x="152400" y="5484812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2" name="Line 188"/>
            <p:cNvSpPr>
              <a:spLocks noChangeShapeType="1"/>
            </p:cNvSpPr>
            <p:nvPr/>
          </p:nvSpPr>
          <p:spPr bwMode="auto">
            <a:xfrm>
              <a:off x="152400" y="578802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3" name="Line 189"/>
            <p:cNvSpPr>
              <a:spLocks noChangeShapeType="1"/>
            </p:cNvSpPr>
            <p:nvPr/>
          </p:nvSpPr>
          <p:spPr bwMode="auto">
            <a:xfrm>
              <a:off x="152400" y="606901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4" name="Line 190"/>
            <p:cNvSpPr>
              <a:spLocks noChangeShapeType="1"/>
            </p:cNvSpPr>
            <p:nvPr/>
          </p:nvSpPr>
          <p:spPr bwMode="auto">
            <a:xfrm>
              <a:off x="152400" y="635000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" name="Line 191"/>
            <p:cNvSpPr>
              <a:spLocks noChangeShapeType="1"/>
            </p:cNvSpPr>
            <p:nvPr/>
          </p:nvSpPr>
          <p:spPr bwMode="auto">
            <a:xfrm>
              <a:off x="77311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6" name="Line 192"/>
            <p:cNvSpPr>
              <a:spLocks noChangeShapeType="1"/>
            </p:cNvSpPr>
            <p:nvPr/>
          </p:nvSpPr>
          <p:spPr bwMode="auto">
            <a:xfrm>
              <a:off x="139223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7" name="Line 193"/>
            <p:cNvSpPr>
              <a:spLocks noChangeShapeType="1"/>
            </p:cNvSpPr>
            <p:nvPr/>
          </p:nvSpPr>
          <p:spPr bwMode="auto">
            <a:xfrm>
              <a:off x="20129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8" name="Line 194"/>
            <p:cNvSpPr>
              <a:spLocks noChangeShapeType="1"/>
            </p:cNvSpPr>
            <p:nvPr/>
          </p:nvSpPr>
          <p:spPr bwMode="auto">
            <a:xfrm>
              <a:off x="26352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9" name="Line 195"/>
            <p:cNvSpPr>
              <a:spLocks noChangeShapeType="1"/>
            </p:cNvSpPr>
            <p:nvPr/>
          </p:nvSpPr>
          <p:spPr bwMode="auto">
            <a:xfrm>
              <a:off x="325596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0" name="Line 196"/>
            <p:cNvSpPr>
              <a:spLocks noChangeShapeType="1"/>
            </p:cNvSpPr>
            <p:nvPr/>
          </p:nvSpPr>
          <p:spPr bwMode="auto">
            <a:xfrm>
              <a:off x="387508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1" name="Line 203"/>
            <p:cNvSpPr>
              <a:spLocks noChangeShapeType="1"/>
            </p:cNvSpPr>
            <p:nvPr/>
          </p:nvSpPr>
          <p:spPr bwMode="auto">
            <a:xfrm>
              <a:off x="152400" y="4076700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2" name="Line 205"/>
            <p:cNvSpPr>
              <a:spLocks noChangeShapeType="1"/>
            </p:cNvSpPr>
            <p:nvPr/>
          </p:nvSpPr>
          <p:spPr bwMode="auto">
            <a:xfrm>
              <a:off x="152400" y="4076700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243" name="Line 207"/>
            <p:cNvSpPr>
              <a:spLocks noChangeShapeType="1"/>
            </p:cNvSpPr>
            <p:nvPr/>
          </p:nvSpPr>
          <p:spPr bwMode="auto">
            <a:xfrm>
              <a:off x="152400" y="6630988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4" name="Line 203"/>
            <p:cNvSpPr>
              <a:spLocks noChangeShapeType="1"/>
            </p:cNvSpPr>
            <p:nvPr/>
          </p:nvSpPr>
          <p:spPr bwMode="auto">
            <a:xfrm>
              <a:off x="4487333" y="4083579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" name="Rectangle 57"/>
            <p:cNvSpPr>
              <a:spLocks noChangeArrowheads="1"/>
            </p:cNvSpPr>
            <p:nvPr/>
          </p:nvSpPr>
          <p:spPr bwMode="auto">
            <a:xfrm>
              <a:off x="837088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46" name="Rectangle 58"/>
            <p:cNvSpPr>
              <a:spLocks noChangeArrowheads="1"/>
            </p:cNvSpPr>
            <p:nvPr/>
          </p:nvSpPr>
          <p:spPr bwMode="auto">
            <a:xfrm>
              <a:off x="775176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47" name="Rectangle 59"/>
            <p:cNvSpPr>
              <a:spLocks noChangeArrowheads="1"/>
            </p:cNvSpPr>
            <p:nvPr/>
          </p:nvSpPr>
          <p:spPr bwMode="auto">
            <a:xfrm>
              <a:off x="7131050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48" name="Rectangle 60"/>
            <p:cNvSpPr>
              <a:spLocks noChangeArrowheads="1"/>
            </p:cNvSpPr>
            <p:nvPr/>
          </p:nvSpPr>
          <p:spPr bwMode="auto">
            <a:xfrm>
              <a:off x="6508750" y="635000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49" name="Rectangle 61"/>
            <p:cNvSpPr>
              <a:spLocks noChangeArrowheads="1"/>
            </p:cNvSpPr>
            <p:nvPr/>
          </p:nvSpPr>
          <p:spPr bwMode="auto">
            <a:xfrm>
              <a:off x="588803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50" name="Rectangle 62"/>
            <p:cNvSpPr>
              <a:spLocks noChangeArrowheads="1"/>
            </p:cNvSpPr>
            <p:nvPr/>
          </p:nvSpPr>
          <p:spPr bwMode="auto">
            <a:xfrm>
              <a:off x="526891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14</a:t>
              </a:r>
            </a:p>
          </p:txBody>
        </p:sp>
        <p:sp>
          <p:nvSpPr>
            <p:cNvPr id="251" name="Rectangle 63"/>
            <p:cNvSpPr>
              <a:spLocks noChangeArrowheads="1"/>
            </p:cNvSpPr>
            <p:nvPr/>
          </p:nvSpPr>
          <p:spPr bwMode="auto">
            <a:xfrm>
              <a:off x="4648200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F</a:t>
              </a:r>
            </a:p>
          </p:txBody>
        </p:sp>
        <p:sp>
          <p:nvSpPr>
            <p:cNvPr id="252" name="Rectangle 71"/>
            <p:cNvSpPr>
              <a:spLocks noChangeArrowheads="1"/>
            </p:cNvSpPr>
            <p:nvPr/>
          </p:nvSpPr>
          <p:spPr bwMode="auto">
            <a:xfrm>
              <a:off x="837088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D3</a:t>
              </a:r>
            </a:p>
          </p:txBody>
        </p:sp>
        <p:sp>
          <p:nvSpPr>
            <p:cNvPr id="253" name="Rectangle 72"/>
            <p:cNvSpPr>
              <a:spLocks noChangeArrowheads="1"/>
            </p:cNvSpPr>
            <p:nvPr/>
          </p:nvSpPr>
          <p:spPr bwMode="auto">
            <a:xfrm>
              <a:off x="775176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1B</a:t>
              </a:r>
            </a:p>
          </p:txBody>
        </p:sp>
        <p:sp>
          <p:nvSpPr>
            <p:cNvPr id="254" name="Rectangle 73"/>
            <p:cNvSpPr>
              <a:spLocks noChangeArrowheads="1"/>
            </p:cNvSpPr>
            <p:nvPr/>
          </p:nvSpPr>
          <p:spPr bwMode="auto">
            <a:xfrm>
              <a:off x="7131050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77</a:t>
              </a:r>
            </a:p>
          </p:txBody>
        </p:sp>
        <p:sp>
          <p:nvSpPr>
            <p:cNvPr id="255" name="Rectangle 74"/>
            <p:cNvSpPr>
              <a:spLocks noChangeArrowheads="1"/>
            </p:cNvSpPr>
            <p:nvPr/>
          </p:nvSpPr>
          <p:spPr bwMode="auto">
            <a:xfrm>
              <a:off x="6508750" y="606901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83</a:t>
              </a:r>
            </a:p>
          </p:txBody>
        </p:sp>
        <p:sp>
          <p:nvSpPr>
            <p:cNvPr id="256" name="Rectangle 75"/>
            <p:cNvSpPr>
              <a:spLocks noChangeArrowheads="1"/>
            </p:cNvSpPr>
            <p:nvPr/>
          </p:nvSpPr>
          <p:spPr bwMode="auto">
            <a:xfrm>
              <a:off x="588803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57" name="Rectangle 76"/>
            <p:cNvSpPr>
              <a:spLocks noChangeArrowheads="1"/>
            </p:cNvSpPr>
            <p:nvPr/>
          </p:nvSpPr>
          <p:spPr bwMode="auto">
            <a:xfrm>
              <a:off x="526891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13</a:t>
              </a:r>
            </a:p>
          </p:txBody>
        </p:sp>
        <p:sp>
          <p:nvSpPr>
            <p:cNvPr id="258" name="Rectangle 77"/>
            <p:cNvSpPr>
              <a:spLocks noChangeArrowheads="1"/>
            </p:cNvSpPr>
            <p:nvPr/>
          </p:nvSpPr>
          <p:spPr bwMode="auto">
            <a:xfrm>
              <a:off x="4648200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E</a:t>
              </a:r>
            </a:p>
          </p:txBody>
        </p:sp>
        <p:sp>
          <p:nvSpPr>
            <p:cNvPr id="259" name="Rectangle 85"/>
            <p:cNvSpPr>
              <a:spLocks noChangeArrowheads="1"/>
            </p:cNvSpPr>
            <p:nvPr/>
          </p:nvSpPr>
          <p:spPr bwMode="auto">
            <a:xfrm>
              <a:off x="837088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260" name="Rectangle 86"/>
            <p:cNvSpPr>
              <a:spLocks noChangeArrowheads="1"/>
            </p:cNvSpPr>
            <p:nvPr/>
          </p:nvSpPr>
          <p:spPr bwMode="auto">
            <a:xfrm>
              <a:off x="775176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34</a:t>
              </a:r>
            </a:p>
          </p:txBody>
        </p:sp>
        <p:sp>
          <p:nvSpPr>
            <p:cNvPr id="261" name="Rectangle 87"/>
            <p:cNvSpPr>
              <a:spLocks noChangeArrowheads="1"/>
            </p:cNvSpPr>
            <p:nvPr/>
          </p:nvSpPr>
          <p:spPr bwMode="auto">
            <a:xfrm>
              <a:off x="7131050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96</a:t>
              </a:r>
            </a:p>
          </p:txBody>
        </p:sp>
        <p:sp>
          <p:nvSpPr>
            <p:cNvPr id="262" name="Rectangle 88"/>
            <p:cNvSpPr>
              <a:spLocks noChangeArrowheads="1"/>
            </p:cNvSpPr>
            <p:nvPr/>
          </p:nvSpPr>
          <p:spPr bwMode="auto">
            <a:xfrm>
              <a:off x="6508750" y="578802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263" name="Rectangle 89"/>
            <p:cNvSpPr>
              <a:spLocks noChangeArrowheads="1"/>
            </p:cNvSpPr>
            <p:nvPr/>
          </p:nvSpPr>
          <p:spPr bwMode="auto">
            <a:xfrm>
              <a:off x="588803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64" name="Rectangle 90"/>
            <p:cNvSpPr>
              <a:spLocks noChangeArrowheads="1"/>
            </p:cNvSpPr>
            <p:nvPr/>
          </p:nvSpPr>
          <p:spPr bwMode="auto">
            <a:xfrm>
              <a:off x="526891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265" name="Rectangle 91"/>
            <p:cNvSpPr>
              <a:spLocks noChangeArrowheads="1"/>
            </p:cNvSpPr>
            <p:nvPr/>
          </p:nvSpPr>
          <p:spPr bwMode="auto">
            <a:xfrm>
              <a:off x="4648200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D</a:t>
              </a:r>
            </a:p>
          </p:txBody>
        </p:sp>
        <p:sp>
          <p:nvSpPr>
            <p:cNvPr id="266" name="Rectangle 99"/>
            <p:cNvSpPr>
              <a:spLocks noChangeArrowheads="1"/>
            </p:cNvSpPr>
            <p:nvPr/>
          </p:nvSpPr>
          <p:spPr bwMode="auto">
            <a:xfrm>
              <a:off x="837088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67" name="Rectangle 100"/>
            <p:cNvSpPr>
              <a:spLocks noChangeArrowheads="1"/>
            </p:cNvSpPr>
            <p:nvPr/>
          </p:nvSpPr>
          <p:spPr bwMode="auto">
            <a:xfrm>
              <a:off x="775176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68" name="Rectangle 101"/>
            <p:cNvSpPr>
              <a:spLocks noChangeArrowheads="1"/>
            </p:cNvSpPr>
            <p:nvPr/>
          </p:nvSpPr>
          <p:spPr bwMode="auto">
            <a:xfrm>
              <a:off x="7131050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69" name="Rectangle 102"/>
            <p:cNvSpPr>
              <a:spLocks noChangeArrowheads="1"/>
            </p:cNvSpPr>
            <p:nvPr/>
          </p:nvSpPr>
          <p:spPr bwMode="auto">
            <a:xfrm>
              <a:off x="6508750" y="5481638"/>
              <a:ext cx="622300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70" name="Rectangle 103"/>
            <p:cNvSpPr>
              <a:spLocks noChangeArrowheads="1"/>
            </p:cNvSpPr>
            <p:nvPr/>
          </p:nvSpPr>
          <p:spPr bwMode="auto">
            <a:xfrm>
              <a:off x="588803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71" name="Rectangle 104"/>
            <p:cNvSpPr>
              <a:spLocks noChangeArrowheads="1"/>
            </p:cNvSpPr>
            <p:nvPr/>
          </p:nvSpPr>
          <p:spPr bwMode="auto">
            <a:xfrm>
              <a:off x="526891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12</a:t>
              </a:r>
            </a:p>
          </p:txBody>
        </p:sp>
        <p:sp>
          <p:nvSpPr>
            <p:cNvPr id="272" name="Rectangle 105"/>
            <p:cNvSpPr>
              <a:spLocks noChangeArrowheads="1"/>
            </p:cNvSpPr>
            <p:nvPr/>
          </p:nvSpPr>
          <p:spPr bwMode="auto">
            <a:xfrm>
              <a:off x="4648200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C</a:t>
              </a:r>
            </a:p>
          </p:txBody>
        </p:sp>
        <p:sp>
          <p:nvSpPr>
            <p:cNvPr id="273" name="Rectangle 113"/>
            <p:cNvSpPr>
              <a:spLocks noChangeArrowheads="1"/>
            </p:cNvSpPr>
            <p:nvPr/>
          </p:nvSpPr>
          <p:spPr bwMode="auto">
            <a:xfrm>
              <a:off x="837088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74" name="Rectangle 114"/>
            <p:cNvSpPr>
              <a:spLocks noChangeArrowheads="1"/>
            </p:cNvSpPr>
            <p:nvPr/>
          </p:nvSpPr>
          <p:spPr bwMode="auto">
            <a:xfrm>
              <a:off x="775176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75" name="Rectangle 115"/>
            <p:cNvSpPr>
              <a:spLocks noChangeArrowheads="1"/>
            </p:cNvSpPr>
            <p:nvPr/>
          </p:nvSpPr>
          <p:spPr bwMode="auto">
            <a:xfrm>
              <a:off x="7131050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76" name="Rectangle 116"/>
            <p:cNvSpPr>
              <a:spLocks noChangeArrowheads="1"/>
            </p:cNvSpPr>
            <p:nvPr/>
          </p:nvSpPr>
          <p:spPr bwMode="auto">
            <a:xfrm>
              <a:off x="6508750" y="520065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77" name="Rectangle 117"/>
            <p:cNvSpPr>
              <a:spLocks noChangeArrowheads="1"/>
            </p:cNvSpPr>
            <p:nvPr/>
          </p:nvSpPr>
          <p:spPr bwMode="auto">
            <a:xfrm>
              <a:off x="588803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78" name="Rectangle 118"/>
            <p:cNvSpPr>
              <a:spLocks noChangeArrowheads="1"/>
            </p:cNvSpPr>
            <p:nvPr/>
          </p:nvSpPr>
          <p:spPr bwMode="auto">
            <a:xfrm>
              <a:off x="526891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0B</a:t>
              </a:r>
            </a:p>
          </p:txBody>
        </p:sp>
        <p:sp>
          <p:nvSpPr>
            <p:cNvPr id="279" name="Rectangle 119"/>
            <p:cNvSpPr>
              <a:spLocks noChangeArrowheads="1"/>
            </p:cNvSpPr>
            <p:nvPr/>
          </p:nvSpPr>
          <p:spPr bwMode="auto">
            <a:xfrm>
              <a:off x="4648200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B</a:t>
              </a:r>
            </a:p>
          </p:txBody>
        </p:sp>
        <p:sp>
          <p:nvSpPr>
            <p:cNvPr id="280" name="Rectangle 127"/>
            <p:cNvSpPr>
              <a:spLocks noChangeArrowheads="1"/>
            </p:cNvSpPr>
            <p:nvPr/>
          </p:nvSpPr>
          <p:spPr bwMode="auto">
            <a:xfrm>
              <a:off x="837088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3B</a:t>
              </a:r>
            </a:p>
          </p:txBody>
        </p:sp>
        <p:sp>
          <p:nvSpPr>
            <p:cNvPr id="281" name="Rectangle 128"/>
            <p:cNvSpPr>
              <a:spLocks noChangeArrowheads="1"/>
            </p:cNvSpPr>
            <p:nvPr/>
          </p:nvSpPr>
          <p:spPr bwMode="auto">
            <a:xfrm>
              <a:off x="775176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DA</a:t>
              </a:r>
            </a:p>
          </p:txBody>
        </p:sp>
        <p:sp>
          <p:nvSpPr>
            <p:cNvPr id="282" name="Rectangle 129"/>
            <p:cNvSpPr>
              <a:spLocks noChangeArrowheads="1"/>
            </p:cNvSpPr>
            <p:nvPr/>
          </p:nvSpPr>
          <p:spPr bwMode="auto">
            <a:xfrm>
              <a:off x="7131050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283" name="Rectangle 130"/>
            <p:cNvSpPr>
              <a:spLocks noChangeArrowheads="1"/>
            </p:cNvSpPr>
            <p:nvPr/>
          </p:nvSpPr>
          <p:spPr bwMode="auto">
            <a:xfrm>
              <a:off x="6508750" y="491966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93</a:t>
              </a:r>
            </a:p>
          </p:txBody>
        </p:sp>
        <p:sp>
          <p:nvSpPr>
            <p:cNvPr id="284" name="Rectangle 131"/>
            <p:cNvSpPr>
              <a:spLocks noChangeArrowheads="1"/>
            </p:cNvSpPr>
            <p:nvPr/>
          </p:nvSpPr>
          <p:spPr bwMode="auto">
            <a:xfrm>
              <a:off x="588803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5" name="Rectangle 132"/>
            <p:cNvSpPr>
              <a:spLocks noChangeArrowheads="1"/>
            </p:cNvSpPr>
            <p:nvPr/>
          </p:nvSpPr>
          <p:spPr bwMode="auto">
            <a:xfrm>
              <a:off x="526891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286" name="Rectangle 133"/>
            <p:cNvSpPr>
              <a:spLocks noChangeArrowheads="1"/>
            </p:cNvSpPr>
            <p:nvPr/>
          </p:nvSpPr>
          <p:spPr bwMode="auto">
            <a:xfrm>
              <a:off x="4648200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A</a:t>
              </a:r>
            </a:p>
          </p:txBody>
        </p:sp>
        <p:sp>
          <p:nvSpPr>
            <p:cNvPr id="287" name="Rectangle 141"/>
            <p:cNvSpPr>
              <a:spLocks noChangeArrowheads="1"/>
            </p:cNvSpPr>
            <p:nvPr/>
          </p:nvSpPr>
          <p:spPr bwMode="auto">
            <a:xfrm>
              <a:off x="837088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88" name="Rectangle 142"/>
            <p:cNvSpPr>
              <a:spLocks noChangeArrowheads="1"/>
            </p:cNvSpPr>
            <p:nvPr/>
          </p:nvSpPr>
          <p:spPr bwMode="auto">
            <a:xfrm>
              <a:off x="775176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89" name="Rectangle 143"/>
            <p:cNvSpPr>
              <a:spLocks noChangeArrowheads="1"/>
            </p:cNvSpPr>
            <p:nvPr/>
          </p:nvSpPr>
          <p:spPr bwMode="auto">
            <a:xfrm>
              <a:off x="7131050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90" name="Rectangle 144"/>
            <p:cNvSpPr>
              <a:spLocks noChangeArrowheads="1"/>
            </p:cNvSpPr>
            <p:nvPr/>
          </p:nvSpPr>
          <p:spPr bwMode="auto">
            <a:xfrm>
              <a:off x="6508750" y="463867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291" name="Rectangle 145"/>
            <p:cNvSpPr>
              <a:spLocks noChangeArrowheads="1"/>
            </p:cNvSpPr>
            <p:nvPr/>
          </p:nvSpPr>
          <p:spPr bwMode="auto">
            <a:xfrm>
              <a:off x="588803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92" name="Rectangle 146"/>
            <p:cNvSpPr>
              <a:spLocks noChangeArrowheads="1"/>
            </p:cNvSpPr>
            <p:nvPr/>
          </p:nvSpPr>
          <p:spPr bwMode="auto">
            <a:xfrm>
              <a:off x="526891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293" name="Rectangle 147"/>
            <p:cNvSpPr>
              <a:spLocks noChangeArrowheads="1"/>
            </p:cNvSpPr>
            <p:nvPr/>
          </p:nvSpPr>
          <p:spPr bwMode="auto">
            <a:xfrm>
              <a:off x="4648200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294" name="Rectangle 155"/>
            <p:cNvSpPr>
              <a:spLocks noChangeArrowheads="1"/>
            </p:cNvSpPr>
            <p:nvPr/>
          </p:nvSpPr>
          <p:spPr bwMode="auto">
            <a:xfrm>
              <a:off x="837088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89</a:t>
              </a:r>
            </a:p>
          </p:txBody>
        </p:sp>
        <p:sp>
          <p:nvSpPr>
            <p:cNvPr id="295" name="Rectangle 156"/>
            <p:cNvSpPr>
              <a:spLocks noChangeArrowheads="1"/>
            </p:cNvSpPr>
            <p:nvPr/>
          </p:nvSpPr>
          <p:spPr bwMode="auto">
            <a:xfrm>
              <a:off x="775176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51</a:t>
              </a:r>
            </a:p>
          </p:txBody>
        </p:sp>
        <p:sp>
          <p:nvSpPr>
            <p:cNvPr id="296" name="Rectangle 157"/>
            <p:cNvSpPr>
              <a:spLocks noChangeArrowheads="1"/>
            </p:cNvSpPr>
            <p:nvPr/>
          </p:nvSpPr>
          <p:spPr bwMode="auto">
            <a:xfrm>
              <a:off x="7131050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297" name="Rectangle 158"/>
            <p:cNvSpPr>
              <a:spLocks noChangeArrowheads="1"/>
            </p:cNvSpPr>
            <p:nvPr/>
          </p:nvSpPr>
          <p:spPr bwMode="auto">
            <a:xfrm>
              <a:off x="6508750" y="4357688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3A</a:t>
              </a:r>
            </a:p>
          </p:txBody>
        </p:sp>
        <p:sp>
          <p:nvSpPr>
            <p:cNvPr id="298" name="Rectangle 159"/>
            <p:cNvSpPr>
              <a:spLocks noChangeArrowheads="1"/>
            </p:cNvSpPr>
            <p:nvPr/>
          </p:nvSpPr>
          <p:spPr bwMode="auto">
            <a:xfrm>
              <a:off x="588803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99" name="Rectangle 160"/>
            <p:cNvSpPr>
              <a:spLocks noChangeArrowheads="1"/>
            </p:cNvSpPr>
            <p:nvPr/>
          </p:nvSpPr>
          <p:spPr bwMode="auto">
            <a:xfrm>
              <a:off x="526891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24</a:t>
              </a:r>
            </a:p>
          </p:txBody>
        </p:sp>
        <p:sp>
          <p:nvSpPr>
            <p:cNvPr id="300" name="Rectangle 161"/>
            <p:cNvSpPr>
              <a:spLocks noChangeArrowheads="1"/>
            </p:cNvSpPr>
            <p:nvPr/>
          </p:nvSpPr>
          <p:spPr bwMode="auto">
            <a:xfrm>
              <a:off x="4648200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rgbClr val="990000"/>
                  </a:solidFill>
                  <a:latin typeface="Calibri" pitchFamily="34" charset="0"/>
                </a:rPr>
                <a:t>8</a:t>
              </a:r>
            </a:p>
          </p:txBody>
        </p:sp>
        <p:sp>
          <p:nvSpPr>
            <p:cNvPr id="301" name="Rectangle 169"/>
            <p:cNvSpPr>
              <a:spLocks noChangeArrowheads="1"/>
            </p:cNvSpPr>
            <p:nvPr/>
          </p:nvSpPr>
          <p:spPr bwMode="auto">
            <a:xfrm>
              <a:off x="8370888" y="40767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B3</a:t>
              </a:r>
            </a:p>
          </p:txBody>
        </p:sp>
        <p:sp>
          <p:nvSpPr>
            <p:cNvPr id="302" name="Rectangle 170"/>
            <p:cNvSpPr>
              <a:spLocks noChangeArrowheads="1"/>
            </p:cNvSpPr>
            <p:nvPr/>
          </p:nvSpPr>
          <p:spPr bwMode="auto">
            <a:xfrm>
              <a:off x="7751763" y="40767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B2</a:t>
              </a:r>
            </a:p>
          </p:txBody>
        </p:sp>
        <p:sp>
          <p:nvSpPr>
            <p:cNvPr id="303" name="Rectangle 171"/>
            <p:cNvSpPr>
              <a:spLocks noChangeArrowheads="1"/>
            </p:cNvSpPr>
            <p:nvPr/>
          </p:nvSpPr>
          <p:spPr bwMode="auto">
            <a:xfrm>
              <a:off x="7131050" y="40767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B1</a:t>
              </a:r>
            </a:p>
          </p:txBody>
        </p:sp>
        <p:sp>
          <p:nvSpPr>
            <p:cNvPr id="304" name="Rectangle 172"/>
            <p:cNvSpPr>
              <a:spLocks noChangeArrowheads="1"/>
            </p:cNvSpPr>
            <p:nvPr/>
          </p:nvSpPr>
          <p:spPr bwMode="auto">
            <a:xfrm>
              <a:off x="6508750" y="407670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B0</a:t>
              </a:r>
            </a:p>
          </p:txBody>
        </p:sp>
        <p:sp>
          <p:nvSpPr>
            <p:cNvPr id="305" name="Rectangle 173"/>
            <p:cNvSpPr>
              <a:spLocks noChangeArrowheads="1"/>
            </p:cNvSpPr>
            <p:nvPr/>
          </p:nvSpPr>
          <p:spPr bwMode="auto">
            <a:xfrm>
              <a:off x="5888038" y="40767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306" name="Rectangle 174"/>
            <p:cNvSpPr>
              <a:spLocks noChangeArrowheads="1"/>
            </p:cNvSpPr>
            <p:nvPr/>
          </p:nvSpPr>
          <p:spPr bwMode="auto">
            <a:xfrm>
              <a:off x="5268913" y="40767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307" name="Rectangle 175"/>
            <p:cNvSpPr>
              <a:spLocks noChangeArrowheads="1"/>
            </p:cNvSpPr>
            <p:nvPr/>
          </p:nvSpPr>
          <p:spPr bwMode="auto">
            <a:xfrm>
              <a:off x="4648200" y="40767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90360" tIns="44280" rIns="90360" bIns="44280"/>
            <a:lstStyle/>
            <a:p>
              <a:pPr algn="ctr" eaLnBrk="1" hangingPunct="1">
                <a:spcBef>
                  <a:spcPts val="8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i="1" dirty="0" err="1">
                  <a:solidFill>
                    <a:srgbClr val="990000"/>
                  </a:solidFill>
                  <a:latin typeface="Calibri" pitchFamily="34" charset="0"/>
                </a:rPr>
                <a:t>Idx</a:t>
              </a:r>
              <a:endParaRPr lang="en-GB" sz="1400" i="1" dirty="0">
                <a:solidFill>
                  <a:srgbClr val="990000"/>
                </a:solidFill>
                <a:latin typeface="Calibri" pitchFamily="34" charset="0"/>
              </a:endParaRPr>
            </a:p>
          </p:txBody>
        </p:sp>
        <p:sp>
          <p:nvSpPr>
            <p:cNvPr id="308" name="Line 183"/>
            <p:cNvSpPr>
              <a:spLocks noChangeShapeType="1"/>
            </p:cNvSpPr>
            <p:nvPr/>
          </p:nvSpPr>
          <p:spPr bwMode="auto">
            <a:xfrm>
              <a:off x="4666488" y="4357688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309" name="Line 184"/>
            <p:cNvSpPr>
              <a:spLocks noChangeShapeType="1"/>
            </p:cNvSpPr>
            <p:nvPr/>
          </p:nvSpPr>
          <p:spPr bwMode="auto">
            <a:xfrm>
              <a:off x="4666488" y="463867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" name="Line 185"/>
            <p:cNvSpPr>
              <a:spLocks noChangeShapeType="1"/>
            </p:cNvSpPr>
            <p:nvPr/>
          </p:nvSpPr>
          <p:spPr bwMode="auto">
            <a:xfrm>
              <a:off x="4666488" y="491966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1" name="Line 186"/>
            <p:cNvSpPr>
              <a:spLocks noChangeShapeType="1"/>
            </p:cNvSpPr>
            <p:nvPr/>
          </p:nvSpPr>
          <p:spPr bwMode="auto">
            <a:xfrm>
              <a:off x="4666488" y="520065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2" name="Line 187"/>
            <p:cNvSpPr>
              <a:spLocks noChangeShapeType="1"/>
            </p:cNvSpPr>
            <p:nvPr/>
          </p:nvSpPr>
          <p:spPr bwMode="auto">
            <a:xfrm>
              <a:off x="4666488" y="5484812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" name="Line 188"/>
            <p:cNvSpPr>
              <a:spLocks noChangeShapeType="1"/>
            </p:cNvSpPr>
            <p:nvPr/>
          </p:nvSpPr>
          <p:spPr bwMode="auto">
            <a:xfrm>
              <a:off x="4666488" y="578802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4" name="Line 189"/>
            <p:cNvSpPr>
              <a:spLocks noChangeShapeType="1"/>
            </p:cNvSpPr>
            <p:nvPr/>
          </p:nvSpPr>
          <p:spPr bwMode="auto">
            <a:xfrm>
              <a:off x="4666488" y="606901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5" name="Line 190"/>
            <p:cNvSpPr>
              <a:spLocks noChangeShapeType="1"/>
            </p:cNvSpPr>
            <p:nvPr/>
          </p:nvSpPr>
          <p:spPr bwMode="auto">
            <a:xfrm>
              <a:off x="4666488" y="635000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6" name="Line 197"/>
            <p:cNvSpPr>
              <a:spLocks noChangeShapeType="1"/>
            </p:cNvSpPr>
            <p:nvPr/>
          </p:nvSpPr>
          <p:spPr bwMode="auto">
            <a:xfrm>
              <a:off x="526891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" name="Line 198"/>
            <p:cNvSpPr>
              <a:spLocks noChangeShapeType="1"/>
            </p:cNvSpPr>
            <p:nvPr/>
          </p:nvSpPr>
          <p:spPr bwMode="auto">
            <a:xfrm>
              <a:off x="588803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" name="Line 199"/>
            <p:cNvSpPr>
              <a:spLocks noChangeShapeType="1"/>
            </p:cNvSpPr>
            <p:nvPr/>
          </p:nvSpPr>
          <p:spPr bwMode="auto">
            <a:xfrm>
              <a:off x="65087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9" name="Line 200"/>
            <p:cNvSpPr>
              <a:spLocks noChangeShapeType="1"/>
            </p:cNvSpPr>
            <p:nvPr/>
          </p:nvSpPr>
          <p:spPr bwMode="auto">
            <a:xfrm>
              <a:off x="71310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0" name="Line 201"/>
            <p:cNvSpPr>
              <a:spLocks noChangeShapeType="1"/>
            </p:cNvSpPr>
            <p:nvPr/>
          </p:nvSpPr>
          <p:spPr bwMode="auto">
            <a:xfrm>
              <a:off x="775176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1" name="Line 202"/>
            <p:cNvSpPr>
              <a:spLocks noChangeShapeType="1"/>
            </p:cNvSpPr>
            <p:nvPr/>
          </p:nvSpPr>
          <p:spPr bwMode="auto">
            <a:xfrm>
              <a:off x="837088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2" name="Line 205"/>
            <p:cNvSpPr>
              <a:spLocks noChangeShapeType="1"/>
            </p:cNvSpPr>
            <p:nvPr/>
          </p:nvSpPr>
          <p:spPr bwMode="auto">
            <a:xfrm>
              <a:off x="4666488" y="4076700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i="1">
                <a:solidFill>
                  <a:srgbClr val="990000"/>
                </a:solidFill>
              </a:endParaRPr>
            </a:p>
          </p:txBody>
        </p:sp>
        <p:sp>
          <p:nvSpPr>
            <p:cNvPr id="323" name="Line 206"/>
            <p:cNvSpPr>
              <a:spLocks noChangeShapeType="1"/>
            </p:cNvSpPr>
            <p:nvPr/>
          </p:nvSpPr>
          <p:spPr bwMode="auto">
            <a:xfrm>
              <a:off x="8991601" y="4076700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4" name="Line 207"/>
            <p:cNvSpPr>
              <a:spLocks noChangeShapeType="1"/>
            </p:cNvSpPr>
            <p:nvPr/>
          </p:nvSpPr>
          <p:spPr bwMode="auto">
            <a:xfrm>
              <a:off x="4666488" y="6630988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5" name="Line 206"/>
            <p:cNvSpPr>
              <a:spLocks noChangeShapeType="1"/>
            </p:cNvSpPr>
            <p:nvPr/>
          </p:nvSpPr>
          <p:spPr bwMode="auto">
            <a:xfrm>
              <a:off x="4648200" y="4083579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7950" grpId="0" animBg="1"/>
      <p:bldP spid="37951" grpId="0"/>
      <p:bldP spid="37953" grpId="0" animBg="1"/>
      <p:bldP spid="37954" grpId="0"/>
      <p:bldP spid="37956" grpId="0" animBg="1"/>
      <p:bldP spid="37957" grpId="0"/>
      <p:bldP spid="37959" grpId="0" animBg="1"/>
      <p:bldP spid="37960" grpId="0"/>
      <p:bldP spid="37962" grpId="0" animBg="1"/>
      <p:bldP spid="37963" grpId="0"/>
      <p:bldP spid="37965" grpId="0" animBg="1"/>
      <p:bldP spid="37966" grpId="0"/>
      <p:bldP spid="37968" grpId="0" animBg="1"/>
      <p:bldP spid="37969" grpId="0"/>
      <p:bldP spid="37971" grpId="0" animBg="1"/>
      <p:bldP spid="37972" grpId="0"/>
      <p:bldP spid="37974" grpId="0" animBg="1"/>
      <p:bldP spid="37975" grpId="0"/>
      <p:bldP spid="37977" grpId="0" animBg="1"/>
      <p:bldP spid="37978" grpId="0"/>
      <p:bldP spid="37980" grpId="0" animBg="1"/>
      <p:bldP spid="37981" grpId="0"/>
      <p:bldP spid="37983" grpId="0" animBg="1"/>
      <p:bldP spid="37984" grpId="0"/>
      <p:bldP spid="38016" grpId="0"/>
      <p:bldP spid="38017" grpId="0"/>
      <p:bldP spid="38018" grpId="0"/>
      <p:bldP spid="38019" grpId="0"/>
      <p:bldP spid="38021" grpId="0"/>
      <p:bldP spid="38022" grpId="0"/>
      <p:bldP spid="38037" grpId="0"/>
      <p:bldP spid="38038" grpId="0"/>
      <p:bldP spid="38039" grpId="0"/>
      <p:bldP spid="38041" grpId="0"/>
      <p:bldP spid="38042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30" t="20144" r="7570" b="17831"/>
          <a:stretch/>
        </p:blipFill>
        <p:spPr bwMode="auto">
          <a:xfrm>
            <a:off x="357018" y="1197678"/>
            <a:ext cx="5738982" cy="5405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 Exam Question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1981200" y="5628640"/>
            <a:ext cx="66556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------</a:t>
            </a:r>
            <a:endParaRPr lang="en-US" sz="1050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81200" y="5928276"/>
            <a:ext cx="66556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------</a:t>
            </a:r>
            <a:endParaRPr lang="en-US" sz="1050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5786078"/>
            <a:ext cx="66556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0x4C20</a:t>
            </a:r>
            <a:endParaRPr lang="en-US" sz="1050" dirty="0">
              <a:solidFill>
                <a:srgbClr val="C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76960" y="6085714"/>
            <a:ext cx="66556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------</a:t>
            </a:r>
            <a:endParaRPr lang="en-US" sz="105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6344542"/>
            <a:ext cx="49463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alibri" pitchFamily="34" charset="0"/>
              </a:rPr>
              <a:t>Exam: </a:t>
            </a:r>
            <a:r>
              <a:rPr lang="en-US" sz="1200" dirty="0">
                <a:latin typeface="Calibri" pitchFamily="34" charset="0"/>
                <a:hlinkClick r:id="rId4"/>
              </a:rPr>
              <a:t>http://www.cs.cmu.edu/~213/oldexams/exam2b-s11.pdf</a:t>
            </a:r>
            <a:r>
              <a:rPr lang="en-US" sz="1200" dirty="0">
                <a:latin typeface="Calibri" pitchFamily="34" charset="0"/>
              </a:rPr>
              <a:t> (</a:t>
            </a:r>
            <a:r>
              <a:rPr lang="en-US" sz="1200" dirty="0">
                <a:latin typeface="Calibri" pitchFamily="34" charset="0"/>
                <a:hlinkClick r:id="rId5"/>
              </a:rPr>
              <a:t>solution</a:t>
            </a:r>
            <a:r>
              <a:rPr lang="en-US" sz="1200" dirty="0">
                <a:latin typeface="Calibri" pitchFamily="34" charset="0"/>
              </a:rPr>
              <a:t>)</a:t>
            </a:r>
          </a:p>
        </p:txBody>
      </p:sp>
      <p:pic>
        <p:nvPicPr>
          <p:cNvPr id="2050" name="Picture 2" descr="https://upload.wikimedia.org/wikipedia/commons/5/57/Boating_-_Hythe_-_July_2004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325561"/>
            <a:ext cx="3088568" cy="231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 bwMode="auto">
          <a:xfrm>
            <a:off x="685800" y="2895600"/>
            <a:ext cx="1295400" cy="228600"/>
          </a:xfrm>
          <a:prstGeom prst="rect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grpSp>
        <p:nvGrpSpPr>
          <p:cNvPr id="85" name="Group 84"/>
          <p:cNvGrpSpPr/>
          <p:nvPr/>
        </p:nvGrpSpPr>
        <p:grpSpPr>
          <a:xfrm>
            <a:off x="3100405" y="4114800"/>
            <a:ext cx="5866602" cy="658751"/>
            <a:chOff x="3100405" y="4114800"/>
            <a:chExt cx="5866602" cy="658751"/>
          </a:xfrm>
        </p:grpSpPr>
        <p:grpSp>
          <p:nvGrpSpPr>
            <p:cNvPr id="82" name="Group 81"/>
            <p:cNvGrpSpPr/>
            <p:nvPr/>
          </p:nvGrpSpPr>
          <p:grpSpPr>
            <a:xfrm>
              <a:off x="3100405" y="4544420"/>
              <a:ext cx="5866602" cy="229131"/>
              <a:chOff x="3100405" y="4544420"/>
              <a:chExt cx="5866602" cy="229131"/>
            </a:xfrm>
          </p:grpSpPr>
          <p:sp>
            <p:nvSpPr>
              <p:cNvPr id="13" name="Rectangle 6"/>
              <p:cNvSpPr>
                <a:spLocks noChangeArrowheads="1"/>
              </p:cNvSpPr>
              <p:nvPr/>
            </p:nvSpPr>
            <p:spPr bwMode="auto">
              <a:xfrm>
                <a:off x="3100405" y="4544420"/>
                <a:ext cx="366371" cy="229131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36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5" name="Rectangle 9"/>
              <p:cNvSpPr>
                <a:spLocks noChangeArrowheads="1"/>
              </p:cNvSpPr>
              <p:nvPr/>
            </p:nvSpPr>
            <p:spPr bwMode="auto">
              <a:xfrm>
                <a:off x="3466776" y="4544420"/>
                <a:ext cx="366371" cy="229131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36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7" name="Rectangle 12"/>
              <p:cNvSpPr>
                <a:spLocks noChangeArrowheads="1"/>
              </p:cNvSpPr>
              <p:nvPr/>
            </p:nvSpPr>
            <p:spPr bwMode="auto">
              <a:xfrm>
                <a:off x="3833147" y="4544420"/>
                <a:ext cx="366371" cy="229131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936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9" name="Rectangle 15"/>
              <p:cNvSpPr>
                <a:spLocks noChangeArrowheads="1"/>
              </p:cNvSpPr>
              <p:nvPr/>
            </p:nvSpPr>
            <p:spPr bwMode="auto">
              <a:xfrm>
                <a:off x="4199518" y="4544420"/>
                <a:ext cx="366371" cy="229131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936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21" name="Rectangle 18"/>
              <p:cNvSpPr>
                <a:spLocks noChangeArrowheads="1"/>
              </p:cNvSpPr>
              <p:nvPr/>
            </p:nvSpPr>
            <p:spPr bwMode="auto">
              <a:xfrm>
                <a:off x="4565889" y="4544420"/>
                <a:ext cx="366371" cy="229131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936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4932260" y="4544420"/>
                <a:ext cx="366371" cy="229131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936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25" name="Rectangle 24"/>
              <p:cNvSpPr>
                <a:spLocks noChangeArrowheads="1"/>
              </p:cNvSpPr>
              <p:nvPr/>
            </p:nvSpPr>
            <p:spPr bwMode="auto">
              <a:xfrm>
                <a:off x="5298631" y="4544420"/>
                <a:ext cx="366371" cy="22913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27" name="Rectangle 27"/>
              <p:cNvSpPr>
                <a:spLocks noChangeArrowheads="1"/>
              </p:cNvSpPr>
              <p:nvPr/>
            </p:nvSpPr>
            <p:spPr bwMode="auto">
              <a:xfrm>
                <a:off x="5665002" y="4544420"/>
                <a:ext cx="366371" cy="22913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36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29" name="Rectangle 30"/>
              <p:cNvSpPr>
                <a:spLocks noChangeArrowheads="1"/>
              </p:cNvSpPr>
              <p:nvPr/>
            </p:nvSpPr>
            <p:spPr bwMode="auto">
              <a:xfrm>
                <a:off x="6031374" y="4544420"/>
                <a:ext cx="366371" cy="229131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36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31" name="Rectangle 33"/>
              <p:cNvSpPr>
                <a:spLocks noChangeArrowheads="1"/>
              </p:cNvSpPr>
              <p:nvPr/>
            </p:nvSpPr>
            <p:spPr bwMode="auto">
              <a:xfrm>
                <a:off x="6397744" y="4544420"/>
                <a:ext cx="366371" cy="229131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36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33" name="Rectangle 36"/>
              <p:cNvSpPr>
                <a:spLocks noChangeArrowheads="1"/>
              </p:cNvSpPr>
              <p:nvPr/>
            </p:nvSpPr>
            <p:spPr bwMode="auto">
              <a:xfrm>
                <a:off x="6764116" y="4544420"/>
                <a:ext cx="366371" cy="229131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36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35" name="Rectangle 39"/>
              <p:cNvSpPr>
                <a:spLocks noChangeArrowheads="1"/>
              </p:cNvSpPr>
              <p:nvPr/>
            </p:nvSpPr>
            <p:spPr bwMode="auto">
              <a:xfrm>
                <a:off x="7130486" y="4544420"/>
                <a:ext cx="366371" cy="229131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36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37" name="Rectangle 42"/>
              <p:cNvSpPr>
                <a:spLocks noChangeArrowheads="1"/>
              </p:cNvSpPr>
              <p:nvPr/>
            </p:nvSpPr>
            <p:spPr bwMode="auto">
              <a:xfrm>
                <a:off x="7496858" y="4544420"/>
                <a:ext cx="366371" cy="229131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36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39" name="Rectangle 45"/>
              <p:cNvSpPr>
                <a:spLocks noChangeArrowheads="1"/>
              </p:cNvSpPr>
              <p:nvPr/>
            </p:nvSpPr>
            <p:spPr bwMode="auto">
              <a:xfrm>
                <a:off x="7863229" y="4544420"/>
                <a:ext cx="366371" cy="229131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36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60" name="Rectangle 42"/>
              <p:cNvSpPr>
                <a:spLocks noChangeArrowheads="1"/>
              </p:cNvSpPr>
              <p:nvPr/>
            </p:nvSpPr>
            <p:spPr bwMode="auto">
              <a:xfrm>
                <a:off x="8234265" y="4544420"/>
                <a:ext cx="366371" cy="229131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36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61" name="Rectangle 45"/>
              <p:cNvSpPr>
                <a:spLocks noChangeArrowheads="1"/>
              </p:cNvSpPr>
              <p:nvPr/>
            </p:nvSpPr>
            <p:spPr bwMode="auto">
              <a:xfrm>
                <a:off x="8600636" y="4544420"/>
                <a:ext cx="366371" cy="229131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36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3100405" y="4114800"/>
              <a:ext cx="5862424" cy="429620"/>
              <a:chOff x="3100405" y="4114800"/>
              <a:chExt cx="5862424" cy="429620"/>
            </a:xfrm>
            <a:noFill/>
          </p:grpSpPr>
          <p:sp>
            <p:nvSpPr>
              <p:cNvPr id="14" name="Rectangle 7"/>
              <p:cNvSpPr>
                <a:spLocks noChangeArrowheads="1"/>
              </p:cNvSpPr>
              <p:nvPr/>
            </p:nvSpPr>
            <p:spPr bwMode="auto">
              <a:xfrm>
                <a:off x="3833634" y="4315289"/>
                <a:ext cx="366371" cy="229131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lnSpc>
                    <a:spcPct val="88000"/>
                  </a:lnSpc>
                  <a:spcBef>
                    <a:spcPts val="52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100" b="1" dirty="0">
                    <a:solidFill>
                      <a:srgbClr val="003300"/>
                    </a:solidFill>
                    <a:latin typeface="Calibri" pitchFamily="34" charset="0"/>
                  </a:rPr>
                  <a:t>13</a:t>
                </a:r>
              </a:p>
            </p:txBody>
          </p:sp>
          <p:sp>
            <p:nvSpPr>
              <p:cNvPr id="16" name="Rectangle 10"/>
              <p:cNvSpPr>
                <a:spLocks noChangeArrowheads="1"/>
              </p:cNvSpPr>
              <p:nvPr/>
            </p:nvSpPr>
            <p:spPr bwMode="auto">
              <a:xfrm>
                <a:off x="4200005" y="4315289"/>
                <a:ext cx="366371" cy="229131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lnSpc>
                    <a:spcPct val="88000"/>
                  </a:lnSpc>
                  <a:spcBef>
                    <a:spcPts val="52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100" b="1" dirty="0">
                    <a:solidFill>
                      <a:srgbClr val="003300"/>
                    </a:solidFill>
                    <a:latin typeface="Calibri" pitchFamily="34" charset="0"/>
                  </a:rPr>
                  <a:t>12</a:t>
                </a:r>
              </a:p>
            </p:txBody>
          </p:sp>
          <p:sp>
            <p:nvSpPr>
              <p:cNvPr id="18" name="Rectangle 13"/>
              <p:cNvSpPr>
                <a:spLocks noChangeArrowheads="1"/>
              </p:cNvSpPr>
              <p:nvPr/>
            </p:nvSpPr>
            <p:spPr bwMode="auto">
              <a:xfrm>
                <a:off x="4566376" y="4315289"/>
                <a:ext cx="366371" cy="229131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lnSpc>
                    <a:spcPct val="88000"/>
                  </a:lnSpc>
                  <a:spcBef>
                    <a:spcPts val="52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100" b="1" dirty="0">
                    <a:solidFill>
                      <a:srgbClr val="003300"/>
                    </a:solidFill>
                    <a:latin typeface="Calibri" pitchFamily="34" charset="0"/>
                  </a:rPr>
                  <a:t>11</a:t>
                </a:r>
              </a:p>
            </p:txBody>
          </p:sp>
          <p:sp>
            <p:nvSpPr>
              <p:cNvPr id="20" name="Rectangle 16"/>
              <p:cNvSpPr>
                <a:spLocks noChangeArrowheads="1"/>
              </p:cNvSpPr>
              <p:nvPr/>
            </p:nvSpPr>
            <p:spPr bwMode="auto">
              <a:xfrm>
                <a:off x="4932747" y="4315289"/>
                <a:ext cx="366371" cy="229131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lnSpc>
                    <a:spcPct val="88000"/>
                  </a:lnSpc>
                  <a:spcBef>
                    <a:spcPts val="52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100" b="1" dirty="0">
                    <a:solidFill>
                      <a:srgbClr val="003300"/>
                    </a:solidFill>
                    <a:latin typeface="Calibri" pitchFamily="34" charset="0"/>
                  </a:rPr>
                  <a:t>10</a:t>
                </a:r>
              </a:p>
            </p:txBody>
          </p:sp>
          <p:sp>
            <p:nvSpPr>
              <p:cNvPr id="22" name="Rectangle 19"/>
              <p:cNvSpPr>
                <a:spLocks noChangeArrowheads="1"/>
              </p:cNvSpPr>
              <p:nvPr/>
            </p:nvSpPr>
            <p:spPr bwMode="auto">
              <a:xfrm>
                <a:off x="5299118" y="4315289"/>
                <a:ext cx="366371" cy="229131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lnSpc>
                    <a:spcPct val="88000"/>
                  </a:lnSpc>
                  <a:spcBef>
                    <a:spcPts val="52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100" b="1" dirty="0">
                    <a:solidFill>
                      <a:srgbClr val="003300"/>
                    </a:solidFill>
                    <a:latin typeface="Calibri" pitchFamily="34" charset="0"/>
                  </a:rPr>
                  <a:t>9</a:t>
                </a:r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5665489" y="4315289"/>
                <a:ext cx="366371" cy="229131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lnSpc>
                    <a:spcPct val="88000"/>
                  </a:lnSpc>
                  <a:spcBef>
                    <a:spcPts val="52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100" b="1" dirty="0">
                    <a:solidFill>
                      <a:srgbClr val="003300"/>
                    </a:solidFill>
                    <a:latin typeface="Calibri" pitchFamily="34" charset="0"/>
                  </a:rPr>
                  <a:t>8</a:t>
                </a:r>
              </a:p>
            </p:txBody>
          </p:sp>
          <p:sp>
            <p:nvSpPr>
              <p:cNvPr id="26" name="Rectangle 25"/>
              <p:cNvSpPr>
                <a:spLocks noChangeArrowheads="1"/>
              </p:cNvSpPr>
              <p:nvPr/>
            </p:nvSpPr>
            <p:spPr bwMode="auto">
              <a:xfrm>
                <a:off x="6031860" y="4315289"/>
                <a:ext cx="366371" cy="229131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lnSpc>
                    <a:spcPct val="88000"/>
                  </a:lnSpc>
                  <a:spcBef>
                    <a:spcPts val="52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100" b="1" dirty="0">
                    <a:solidFill>
                      <a:srgbClr val="003300"/>
                    </a:solidFill>
                    <a:latin typeface="Calibri" pitchFamily="34" charset="0"/>
                  </a:rPr>
                  <a:t>7</a:t>
                </a:r>
              </a:p>
            </p:txBody>
          </p:sp>
          <p:sp>
            <p:nvSpPr>
              <p:cNvPr id="28" name="Rectangle 28"/>
              <p:cNvSpPr>
                <a:spLocks noChangeArrowheads="1"/>
              </p:cNvSpPr>
              <p:nvPr/>
            </p:nvSpPr>
            <p:spPr bwMode="auto">
              <a:xfrm>
                <a:off x="6398231" y="4315289"/>
                <a:ext cx="366371" cy="229131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lnSpc>
                    <a:spcPct val="88000"/>
                  </a:lnSpc>
                  <a:spcBef>
                    <a:spcPts val="52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100" b="1" dirty="0">
                    <a:solidFill>
                      <a:srgbClr val="003300"/>
                    </a:solidFill>
                    <a:latin typeface="Calibri" pitchFamily="34" charset="0"/>
                  </a:rPr>
                  <a:t>6</a:t>
                </a:r>
              </a:p>
            </p:txBody>
          </p:sp>
          <p:sp>
            <p:nvSpPr>
              <p:cNvPr id="30" name="Rectangle 31"/>
              <p:cNvSpPr>
                <a:spLocks noChangeArrowheads="1"/>
              </p:cNvSpPr>
              <p:nvPr/>
            </p:nvSpPr>
            <p:spPr bwMode="auto">
              <a:xfrm>
                <a:off x="6764603" y="4315289"/>
                <a:ext cx="366371" cy="229131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lnSpc>
                    <a:spcPct val="88000"/>
                  </a:lnSpc>
                  <a:spcBef>
                    <a:spcPts val="52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100" b="1" dirty="0">
                    <a:solidFill>
                      <a:srgbClr val="003300"/>
                    </a:solidFill>
                    <a:latin typeface="Calibri" pitchFamily="34" charset="0"/>
                  </a:rPr>
                  <a:t>5</a:t>
                </a:r>
              </a:p>
            </p:txBody>
          </p:sp>
          <p:sp>
            <p:nvSpPr>
              <p:cNvPr id="32" name="Rectangle 34"/>
              <p:cNvSpPr>
                <a:spLocks noChangeArrowheads="1"/>
              </p:cNvSpPr>
              <p:nvPr/>
            </p:nvSpPr>
            <p:spPr bwMode="auto">
              <a:xfrm>
                <a:off x="7130973" y="4315289"/>
                <a:ext cx="366371" cy="229131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lnSpc>
                    <a:spcPct val="88000"/>
                  </a:lnSpc>
                  <a:spcBef>
                    <a:spcPts val="52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100" b="1" dirty="0">
                    <a:solidFill>
                      <a:srgbClr val="003300"/>
                    </a:solidFill>
                    <a:latin typeface="Calibri" pitchFamily="34" charset="0"/>
                  </a:rPr>
                  <a:t>4</a:t>
                </a:r>
              </a:p>
            </p:txBody>
          </p:sp>
          <p:sp>
            <p:nvSpPr>
              <p:cNvPr id="34" name="Rectangle 37"/>
              <p:cNvSpPr>
                <a:spLocks noChangeArrowheads="1"/>
              </p:cNvSpPr>
              <p:nvPr/>
            </p:nvSpPr>
            <p:spPr bwMode="auto">
              <a:xfrm>
                <a:off x="7497345" y="4315289"/>
                <a:ext cx="366371" cy="229131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lnSpc>
                    <a:spcPct val="88000"/>
                  </a:lnSpc>
                  <a:spcBef>
                    <a:spcPts val="52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100" b="1" dirty="0">
                    <a:solidFill>
                      <a:srgbClr val="003300"/>
                    </a:solidFill>
                    <a:latin typeface="Calibri" pitchFamily="34" charset="0"/>
                  </a:rPr>
                  <a:t>3</a:t>
                </a:r>
              </a:p>
            </p:txBody>
          </p:sp>
          <p:sp>
            <p:nvSpPr>
              <p:cNvPr id="36" name="Rectangle 40"/>
              <p:cNvSpPr>
                <a:spLocks noChangeArrowheads="1"/>
              </p:cNvSpPr>
              <p:nvPr/>
            </p:nvSpPr>
            <p:spPr bwMode="auto">
              <a:xfrm>
                <a:off x="7863715" y="4315289"/>
                <a:ext cx="366371" cy="229131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lnSpc>
                    <a:spcPct val="88000"/>
                  </a:lnSpc>
                  <a:spcBef>
                    <a:spcPts val="52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100" b="1" dirty="0">
                    <a:solidFill>
                      <a:srgbClr val="003300"/>
                    </a:solidFill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38" name="Rectangle 43"/>
              <p:cNvSpPr>
                <a:spLocks noChangeArrowheads="1"/>
              </p:cNvSpPr>
              <p:nvPr/>
            </p:nvSpPr>
            <p:spPr bwMode="auto">
              <a:xfrm>
                <a:off x="8230087" y="4315289"/>
                <a:ext cx="366371" cy="229131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lnSpc>
                    <a:spcPct val="88000"/>
                  </a:lnSpc>
                  <a:spcBef>
                    <a:spcPts val="52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100" b="1" dirty="0">
                    <a:solidFill>
                      <a:srgbClr val="003300"/>
                    </a:solidFill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40" name="Rectangle 46"/>
              <p:cNvSpPr>
                <a:spLocks noChangeArrowheads="1"/>
              </p:cNvSpPr>
              <p:nvPr/>
            </p:nvSpPr>
            <p:spPr bwMode="auto">
              <a:xfrm>
                <a:off x="8596458" y="4315289"/>
                <a:ext cx="366371" cy="229131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lnSpc>
                    <a:spcPct val="88000"/>
                  </a:lnSpc>
                  <a:spcBef>
                    <a:spcPts val="52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100" b="1" dirty="0">
                    <a:solidFill>
                      <a:srgbClr val="003300"/>
                    </a:solidFill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41" name="Line 54"/>
              <p:cNvSpPr>
                <a:spLocks noChangeShapeType="1"/>
              </p:cNvSpPr>
              <p:nvPr/>
            </p:nvSpPr>
            <p:spPr bwMode="auto">
              <a:xfrm>
                <a:off x="5296245" y="4210669"/>
                <a:ext cx="745869" cy="1194"/>
              </a:xfrm>
              <a:prstGeom prst="line">
                <a:avLst/>
              </a:prstGeom>
              <a:grp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42" name="Text Box 55"/>
              <p:cNvSpPr txBox="1">
                <a:spLocks noChangeArrowheads="1"/>
              </p:cNvSpPr>
              <p:nvPr/>
            </p:nvSpPr>
            <p:spPr bwMode="auto">
              <a:xfrm>
                <a:off x="5459633" y="4117584"/>
                <a:ext cx="415511" cy="23085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00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 dirty="0">
                    <a:solidFill>
                      <a:srgbClr val="003300"/>
                    </a:solidFill>
                    <a:latin typeface="Calibri" pitchFamily="34" charset="0"/>
                  </a:rPr>
                  <a:t>TLBI</a:t>
                </a:r>
              </a:p>
            </p:txBody>
          </p:sp>
          <p:sp>
            <p:nvSpPr>
              <p:cNvPr id="43" name="Line 57"/>
              <p:cNvSpPr>
                <a:spLocks noChangeShapeType="1"/>
              </p:cNvSpPr>
              <p:nvPr/>
            </p:nvSpPr>
            <p:spPr bwMode="auto">
              <a:xfrm>
                <a:off x="3100405" y="4207884"/>
                <a:ext cx="2200613" cy="1194"/>
              </a:xfrm>
              <a:prstGeom prst="line">
                <a:avLst/>
              </a:prstGeom>
              <a:grp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44" name="Text Box 58"/>
              <p:cNvSpPr txBox="1">
                <a:spLocks noChangeArrowheads="1"/>
              </p:cNvSpPr>
              <p:nvPr/>
            </p:nvSpPr>
            <p:spPr bwMode="auto">
              <a:xfrm>
                <a:off x="4031460" y="4114800"/>
                <a:ext cx="444716" cy="23085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00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200" b="1" dirty="0">
                    <a:solidFill>
                      <a:srgbClr val="003300"/>
                    </a:solidFill>
                    <a:latin typeface="Calibri" pitchFamily="34" charset="0"/>
                  </a:rPr>
                  <a:t>TLBT</a:t>
                </a:r>
              </a:p>
            </p:txBody>
          </p:sp>
          <p:sp>
            <p:nvSpPr>
              <p:cNvPr id="78" name="Rectangle 7"/>
              <p:cNvSpPr>
                <a:spLocks noChangeArrowheads="1"/>
              </p:cNvSpPr>
              <p:nvPr/>
            </p:nvSpPr>
            <p:spPr bwMode="auto">
              <a:xfrm>
                <a:off x="3108649" y="4315289"/>
                <a:ext cx="366371" cy="229131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lnSpc>
                    <a:spcPct val="88000"/>
                  </a:lnSpc>
                  <a:spcBef>
                    <a:spcPts val="52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100" b="1" dirty="0">
                    <a:solidFill>
                      <a:srgbClr val="003300"/>
                    </a:solidFill>
                    <a:latin typeface="Calibri" pitchFamily="34" charset="0"/>
                  </a:rPr>
                  <a:t>15</a:t>
                </a:r>
              </a:p>
            </p:txBody>
          </p:sp>
          <p:sp>
            <p:nvSpPr>
              <p:cNvPr id="79" name="Rectangle 10"/>
              <p:cNvSpPr>
                <a:spLocks noChangeArrowheads="1"/>
              </p:cNvSpPr>
              <p:nvPr/>
            </p:nvSpPr>
            <p:spPr bwMode="auto">
              <a:xfrm>
                <a:off x="3475020" y="4315289"/>
                <a:ext cx="366371" cy="229131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 anchor="ctr"/>
              <a:lstStyle/>
              <a:p>
                <a:pPr algn="ctr">
                  <a:lnSpc>
                    <a:spcPct val="88000"/>
                  </a:lnSpc>
                  <a:spcBef>
                    <a:spcPts val="52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100" b="1" dirty="0">
                    <a:solidFill>
                      <a:srgbClr val="003300"/>
                    </a:solidFill>
                    <a:latin typeface="Calibri" pitchFamily="34" charset="0"/>
                  </a:rPr>
                  <a:t>14</a:t>
                </a:r>
              </a:p>
            </p:txBody>
          </p:sp>
        </p:grpSp>
      </p:grpSp>
      <p:sp>
        <p:nvSpPr>
          <p:cNvPr id="11" name="TextBox 10"/>
          <p:cNvSpPr txBox="1"/>
          <p:nvPr/>
        </p:nvSpPr>
        <p:spPr>
          <a:xfrm>
            <a:off x="3318000" y="5606145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0x7E85</a:t>
            </a:r>
            <a:endParaRPr lang="en-US" sz="18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81" name="Picture 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5605" y="723987"/>
            <a:ext cx="1291515" cy="3066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 bwMode="auto">
          <a:xfrm>
            <a:off x="923730" y="5514390"/>
            <a:ext cx="914400" cy="152400"/>
          </a:xfrm>
          <a:prstGeom prst="rect">
            <a:avLst/>
          </a:prstGeom>
          <a:solidFill>
            <a:srgbClr val="F6D2D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05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0x7E85</a:t>
            </a:r>
          </a:p>
        </p:txBody>
      </p:sp>
      <p:grpSp>
        <p:nvGrpSpPr>
          <p:cNvPr id="2078" name="Group 2077"/>
          <p:cNvGrpSpPr/>
          <p:nvPr/>
        </p:nvGrpSpPr>
        <p:grpSpPr>
          <a:xfrm>
            <a:off x="3100405" y="4773551"/>
            <a:ext cx="5853112" cy="865249"/>
            <a:chOff x="3100405" y="4773551"/>
            <a:chExt cx="5853112" cy="865249"/>
          </a:xfrm>
        </p:grpSpPr>
        <p:cxnSp>
          <p:nvCxnSpPr>
            <p:cNvPr id="2049" name="Straight Connector 2048"/>
            <p:cNvCxnSpPr/>
            <p:nvPr/>
          </p:nvCxnSpPr>
          <p:spPr bwMode="auto">
            <a:xfrm>
              <a:off x="3100405" y="4773551"/>
              <a:ext cx="1832342" cy="865249"/>
            </a:xfrm>
            <a:prstGeom prst="line">
              <a:avLst/>
            </a:prstGeom>
            <a:noFill/>
            <a:ln w="25400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52" name="Straight Connector 2051"/>
            <p:cNvCxnSpPr/>
            <p:nvPr/>
          </p:nvCxnSpPr>
          <p:spPr bwMode="auto">
            <a:xfrm>
              <a:off x="4561711" y="4773551"/>
              <a:ext cx="893257" cy="855089"/>
            </a:xfrm>
            <a:prstGeom prst="line">
              <a:avLst/>
            </a:prstGeom>
            <a:noFill/>
            <a:ln w="25400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flipH="1">
              <a:off x="5963822" y="4797640"/>
              <a:ext cx="67552" cy="841160"/>
            </a:xfrm>
            <a:prstGeom prst="line">
              <a:avLst/>
            </a:prstGeom>
            <a:noFill/>
            <a:ln w="25400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7" name="Straight Connector 96"/>
            <p:cNvCxnSpPr/>
            <p:nvPr/>
          </p:nvCxnSpPr>
          <p:spPr bwMode="auto">
            <a:xfrm>
              <a:off x="5459633" y="5638800"/>
              <a:ext cx="504189" cy="0"/>
            </a:xfrm>
            <a:prstGeom prst="line">
              <a:avLst/>
            </a:prstGeom>
            <a:noFill/>
            <a:ln w="25400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/>
            <p:nvPr/>
          </p:nvCxnSpPr>
          <p:spPr bwMode="auto">
            <a:xfrm>
              <a:off x="4932260" y="5638800"/>
              <a:ext cx="504189" cy="0"/>
            </a:xfrm>
            <a:prstGeom prst="line">
              <a:avLst/>
            </a:prstGeom>
            <a:noFill/>
            <a:ln w="25400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7" name="Straight Connector 126"/>
            <p:cNvCxnSpPr/>
            <p:nvPr/>
          </p:nvCxnSpPr>
          <p:spPr bwMode="auto">
            <a:xfrm flipH="1">
              <a:off x="7086600" y="4780515"/>
              <a:ext cx="1866917" cy="858285"/>
            </a:xfrm>
            <a:prstGeom prst="line">
              <a:avLst/>
            </a:prstGeom>
            <a:noFill/>
            <a:ln w="25400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>
              <a:off x="5983098" y="5638800"/>
              <a:ext cx="1103502" cy="0"/>
            </a:xfrm>
            <a:prstGeom prst="line">
              <a:avLst/>
            </a:prstGeom>
            <a:noFill/>
            <a:ln w="25400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067" name="Oval 2066"/>
          <p:cNvSpPr/>
          <p:nvPr/>
        </p:nvSpPr>
        <p:spPr bwMode="auto">
          <a:xfrm>
            <a:off x="752670" y="4291964"/>
            <a:ext cx="180511" cy="180511"/>
          </a:xfrm>
          <a:prstGeom prst="ellips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068" name="Rectangle 2067"/>
          <p:cNvSpPr/>
          <p:nvPr/>
        </p:nvSpPr>
        <p:spPr bwMode="auto">
          <a:xfrm>
            <a:off x="1124340" y="4230229"/>
            <a:ext cx="304800" cy="151990"/>
          </a:xfrm>
          <a:prstGeom prst="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grpSp>
        <p:nvGrpSpPr>
          <p:cNvPr id="2079" name="Group 2078"/>
          <p:cNvGrpSpPr/>
          <p:nvPr/>
        </p:nvGrpSpPr>
        <p:grpSpPr>
          <a:xfrm>
            <a:off x="7260316" y="5391555"/>
            <a:ext cx="1731284" cy="768698"/>
            <a:chOff x="6215045" y="5391555"/>
            <a:chExt cx="1731284" cy="768698"/>
          </a:xfrm>
        </p:grpSpPr>
        <p:sp>
          <p:nvSpPr>
            <p:cNvPr id="83" name="TextBox 82"/>
            <p:cNvSpPr txBox="1"/>
            <p:nvPr/>
          </p:nvSpPr>
          <p:spPr>
            <a:xfrm>
              <a:off x="6752220" y="5391555"/>
              <a:ext cx="10021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+mj-lt"/>
                  <a:cs typeface="Courier New" panose="02070309020205020404" pitchFamily="49" charset="0"/>
                </a:rPr>
                <a:t>CI = </a:t>
              </a:r>
              <a:r>
                <a:rPr lang="en-US" sz="18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0x2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752220" y="5790921"/>
              <a:ext cx="11941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+mj-lt"/>
                  <a:cs typeface="Courier New" panose="02070309020205020404" pitchFamily="49" charset="0"/>
                </a:rPr>
                <a:t>CT = </a:t>
              </a:r>
              <a:r>
                <a:rPr lang="en-US" sz="180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0x1F</a:t>
              </a:r>
            </a:p>
          </p:txBody>
        </p:sp>
        <p:sp>
          <p:nvSpPr>
            <p:cNvPr id="2069" name="Right Arrow 2068"/>
            <p:cNvSpPr/>
            <p:nvPr/>
          </p:nvSpPr>
          <p:spPr bwMode="auto">
            <a:xfrm>
              <a:off x="6215045" y="5680785"/>
              <a:ext cx="414355" cy="205241"/>
            </a:xfrm>
            <a:prstGeom prst="rightArrow">
              <a:avLst/>
            </a:prstGeom>
            <a:solidFill>
              <a:srgbClr val="C00000"/>
            </a:solidFill>
            <a:ln w="12700" cap="flat" cmpd="sng" algn="ctr">
              <a:noFill/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5597955" y="6252209"/>
            <a:ext cx="234230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0x</a:t>
            </a:r>
            <a:r>
              <a:rPr lang="en-US" sz="1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7E</a:t>
            </a:r>
            <a:r>
              <a:rPr lang="en-US" sz="18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85 </a:t>
            </a:r>
            <a:r>
              <a:rPr lang="en-US" sz="18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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0x</a:t>
            </a:r>
            <a:r>
              <a:rPr lang="en-US" sz="18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95</a:t>
            </a:r>
            <a:r>
              <a:rPr lang="en-US" sz="18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85</a:t>
            </a:r>
            <a:endParaRPr lang="en-US" sz="18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1742527" y="4230229"/>
            <a:ext cx="314873" cy="151990"/>
          </a:xfrm>
          <a:prstGeom prst="rect">
            <a:avLst/>
          </a:prstGeom>
          <a:noFill/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1838130" y="5517328"/>
            <a:ext cx="981271" cy="152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r>
              <a:rPr lang="en-US" sz="105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0x9585</a:t>
            </a:r>
            <a:endParaRPr lang="en-US" sz="1050" dirty="0">
              <a:solidFill>
                <a:srgbClr val="C00000"/>
              </a:solidFill>
            </a:endParaRPr>
          </a:p>
        </p:txBody>
      </p:sp>
      <p:grpSp>
        <p:nvGrpSpPr>
          <p:cNvPr id="2076" name="Group 2075"/>
          <p:cNvGrpSpPr/>
          <p:nvPr/>
        </p:nvGrpSpPr>
        <p:grpSpPr>
          <a:xfrm>
            <a:off x="5389368" y="4537261"/>
            <a:ext cx="550076" cy="284118"/>
            <a:chOff x="5389368" y="4537261"/>
            <a:chExt cx="550076" cy="284118"/>
          </a:xfrm>
          <a:noFill/>
        </p:grpSpPr>
        <p:sp>
          <p:nvSpPr>
            <p:cNvPr id="51" name="Text Box 119"/>
            <p:cNvSpPr txBox="1">
              <a:spLocks noChangeArrowheads="1"/>
            </p:cNvSpPr>
            <p:nvPr/>
          </p:nvSpPr>
          <p:spPr bwMode="auto">
            <a:xfrm>
              <a:off x="5755739" y="4537261"/>
              <a:ext cx="183705" cy="28411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52" name="Text Box 120"/>
            <p:cNvSpPr txBox="1">
              <a:spLocks noChangeArrowheads="1"/>
            </p:cNvSpPr>
            <p:nvPr/>
          </p:nvSpPr>
          <p:spPr bwMode="auto">
            <a:xfrm>
              <a:off x="5389368" y="4537261"/>
              <a:ext cx="183705" cy="28411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rgbClr val="0070C0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2077" name="Group 2076"/>
          <p:cNvGrpSpPr/>
          <p:nvPr/>
        </p:nvGrpSpPr>
        <p:grpSpPr>
          <a:xfrm>
            <a:off x="3203589" y="4537261"/>
            <a:ext cx="1996631" cy="284118"/>
            <a:chOff x="3203589" y="4537261"/>
            <a:chExt cx="1996631" cy="284118"/>
          </a:xfrm>
          <a:noFill/>
        </p:grpSpPr>
        <p:sp>
          <p:nvSpPr>
            <p:cNvPr id="53" name="Text Box 121"/>
            <p:cNvSpPr txBox="1">
              <a:spLocks noChangeArrowheads="1"/>
            </p:cNvSpPr>
            <p:nvPr/>
          </p:nvSpPr>
          <p:spPr bwMode="auto">
            <a:xfrm>
              <a:off x="5031864" y="4537261"/>
              <a:ext cx="168356" cy="260379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54" name="Text Box 122"/>
            <p:cNvSpPr txBox="1">
              <a:spLocks noChangeArrowheads="1"/>
            </p:cNvSpPr>
            <p:nvPr/>
          </p:nvSpPr>
          <p:spPr bwMode="auto">
            <a:xfrm>
              <a:off x="4665494" y="4537261"/>
              <a:ext cx="168356" cy="260379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55" name="Text Box 123"/>
            <p:cNvSpPr txBox="1">
              <a:spLocks noChangeArrowheads="1"/>
            </p:cNvSpPr>
            <p:nvPr/>
          </p:nvSpPr>
          <p:spPr bwMode="auto">
            <a:xfrm>
              <a:off x="4292641" y="4537261"/>
              <a:ext cx="183705" cy="28411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56" name="Text Box 124"/>
            <p:cNvSpPr txBox="1">
              <a:spLocks noChangeArrowheads="1"/>
            </p:cNvSpPr>
            <p:nvPr/>
          </p:nvSpPr>
          <p:spPr bwMode="auto">
            <a:xfrm>
              <a:off x="3926271" y="4537261"/>
              <a:ext cx="183705" cy="28411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57" name="Text Box 125"/>
            <p:cNvSpPr txBox="1">
              <a:spLocks noChangeArrowheads="1"/>
            </p:cNvSpPr>
            <p:nvPr/>
          </p:nvSpPr>
          <p:spPr bwMode="auto">
            <a:xfrm>
              <a:off x="3561093" y="4537261"/>
              <a:ext cx="183705" cy="28411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58" name="Text Box 126"/>
            <p:cNvSpPr txBox="1">
              <a:spLocks noChangeArrowheads="1"/>
            </p:cNvSpPr>
            <p:nvPr/>
          </p:nvSpPr>
          <p:spPr bwMode="auto">
            <a:xfrm>
              <a:off x="3203589" y="4537261"/>
              <a:ext cx="168356" cy="260379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grpSp>
        <p:nvGrpSpPr>
          <p:cNvPr id="2075" name="Group 2074"/>
          <p:cNvGrpSpPr/>
          <p:nvPr/>
        </p:nvGrpSpPr>
        <p:grpSpPr>
          <a:xfrm>
            <a:off x="6120916" y="4536067"/>
            <a:ext cx="2750581" cy="285312"/>
            <a:chOff x="6120916" y="4536067"/>
            <a:chExt cx="2750581" cy="285312"/>
          </a:xfrm>
          <a:noFill/>
        </p:grpSpPr>
        <p:sp>
          <p:nvSpPr>
            <p:cNvPr id="45" name="Text Box 113"/>
            <p:cNvSpPr txBox="1">
              <a:spLocks noChangeArrowheads="1"/>
            </p:cNvSpPr>
            <p:nvPr/>
          </p:nvSpPr>
          <p:spPr bwMode="auto">
            <a:xfrm>
              <a:off x="7950385" y="4537261"/>
              <a:ext cx="183705" cy="28411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rgbClr val="00B05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46" name="Text Box 114"/>
            <p:cNvSpPr txBox="1">
              <a:spLocks noChangeArrowheads="1"/>
            </p:cNvSpPr>
            <p:nvPr/>
          </p:nvSpPr>
          <p:spPr bwMode="auto">
            <a:xfrm>
              <a:off x="7584015" y="4536067"/>
              <a:ext cx="183705" cy="28411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rgbClr val="00B05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47" name="Text Box 115"/>
            <p:cNvSpPr txBox="1">
              <a:spLocks noChangeArrowheads="1"/>
            </p:cNvSpPr>
            <p:nvPr/>
          </p:nvSpPr>
          <p:spPr bwMode="auto">
            <a:xfrm>
              <a:off x="7218836" y="4536067"/>
              <a:ext cx="183705" cy="28411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rgbClr val="00B05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48" name="Text Box 116"/>
            <p:cNvSpPr txBox="1">
              <a:spLocks noChangeArrowheads="1"/>
            </p:cNvSpPr>
            <p:nvPr/>
          </p:nvSpPr>
          <p:spPr bwMode="auto">
            <a:xfrm>
              <a:off x="6852466" y="4536067"/>
              <a:ext cx="183705" cy="28411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rgbClr val="00B05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49" name="Text Box 117"/>
            <p:cNvSpPr txBox="1">
              <a:spLocks noChangeArrowheads="1"/>
            </p:cNvSpPr>
            <p:nvPr/>
          </p:nvSpPr>
          <p:spPr bwMode="auto">
            <a:xfrm>
              <a:off x="6487287" y="4536067"/>
              <a:ext cx="183705" cy="28411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rgbClr val="00B05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50" name="Text Box 118"/>
            <p:cNvSpPr txBox="1">
              <a:spLocks noChangeArrowheads="1"/>
            </p:cNvSpPr>
            <p:nvPr/>
          </p:nvSpPr>
          <p:spPr bwMode="auto">
            <a:xfrm>
              <a:off x="6120916" y="4536067"/>
              <a:ext cx="183705" cy="28411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rgbClr val="00B05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62" name="Text Box 113"/>
            <p:cNvSpPr txBox="1">
              <a:spLocks noChangeArrowheads="1"/>
            </p:cNvSpPr>
            <p:nvPr/>
          </p:nvSpPr>
          <p:spPr bwMode="auto">
            <a:xfrm>
              <a:off x="8687792" y="4537261"/>
              <a:ext cx="183705" cy="28411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rgbClr val="00B05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63" name="Text Box 114"/>
            <p:cNvSpPr txBox="1">
              <a:spLocks noChangeArrowheads="1"/>
            </p:cNvSpPr>
            <p:nvPr/>
          </p:nvSpPr>
          <p:spPr bwMode="auto">
            <a:xfrm>
              <a:off x="8321422" y="4536067"/>
              <a:ext cx="183705" cy="28411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rgbClr val="00B050"/>
                  </a:solidFill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133" name="TextBox 132"/>
          <p:cNvSpPr txBox="1"/>
          <p:nvPr/>
        </p:nvSpPr>
        <p:spPr>
          <a:xfrm>
            <a:off x="4264150" y="5598739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0x</a:t>
            </a:r>
            <a:r>
              <a:rPr lang="en-US" sz="1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011111</a:t>
            </a:r>
            <a:r>
              <a:rPr lang="en-US" sz="18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8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10000101</a:t>
            </a:r>
          </a:p>
        </p:txBody>
      </p:sp>
    </p:spTree>
    <p:extLst>
      <p:ext uri="{BB962C8B-B14F-4D97-AF65-F5344CB8AC3E}">
        <p14:creationId xmlns:p14="http://schemas.microsoft.com/office/powerpoint/2010/main" val="3399081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5" grpId="0" animBg="1"/>
      <p:bldP spid="11" grpId="0"/>
      <p:bldP spid="12" grpId="0" animBg="1"/>
      <p:bldP spid="2067" grpId="0" animBg="1"/>
      <p:bldP spid="2068" grpId="0" animBg="1"/>
      <p:bldP spid="109" grpId="0" animBg="1"/>
      <p:bldP spid="110" grpId="0" animBg="1"/>
      <p:bldP spid="111" grpId="0" animBg="1"/>
      <p:bldP spid="13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Simple memory system example</a:t>
            </a:r>
          </a:p>
          <a:p>
            <a:r>
              <a:rPr lang="en-US" dirty="0"/>
              <a:t>Case study: Core i7/Linux memory system</a:t>
            </a:r>
          </a:p>
          <a:p>
            <a:r>
              <a:rPr lang="en-US" dirty="0">
                <a:solidFill>
                  <a:srgbClr val="7F7F7F"/>
                </a:solidFill>
              </a:rPr>
              <a:t>Memory mapping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 Core i7 Memory System</a:t>
            </a:r>
          </a:p>
        </p:txBody>
      </p:sp>
      <p:sp>
        <p:nvSpPr>
          <p:cNvPr id="43" name="Rectangle 406"/>
          <p:cNvSpPr>
            <a:spLocks noChangeArrowheads="1"/>
          </p:cNvSpPr>
          <p:nvPr/>
        </p:nvSpPr>
        <p:spPr bwMode="auto">
          <a:xfrm>
            <a:off x="512763" y="2600289"/>
            <a:ext cx="1481137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L1 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d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-cache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32 KB, 8-way</a:t>
            </a:r>
          </a:p>
        </p:txBody>
      </p:sp>
      <p:sp>
        <p:nvSpPr>
          <p:cNvPr id="44" name="Rectangle 408"/>
          <p:cNvSpPr>
            <a:spLocks noChangeArrowheads="1"/>
          </p:cNvSpPr>
          <p:nvPr/>
        </p:nvSpPr>
        <p:spPr bwMode="auto">
          <a:xfrm>
            <a:off x="838200" y="3353229"/>
            <a:ext cx="2578100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L2 unified cache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256 KB, 8-way</a:t>
            </a:r>
          </a:p>
        </p:txBody>
      </p:sp>
      <p:sp>
        <p:nvSpPr>
          <p:cNvPr id="45" name="Line 409"/>
          <p:cNvSpPr>
            <a:spLocks noChangeShapeType="1"/>
          </p:cNvSpPr>
          <p:nvPr/>
        </p:nvSpPr>
        <p:spPr bwMode="auto">
          <a:xfrm>
            <a:off x="1257300" y="2302251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6" name="Line 410"/>
          <p:cNvSpPr>
            <a:spLocks noChangeShapeType="1"/>
          </p:cNvSpPr>
          <p:nvPr/>
        </p:nvSpPr>
        <p:spPr bwMode="auto">
          <a:xfrm>
            <a:off x="1244600" y="307087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7" name="Line 411"/>
          <p:cNvSpPr>
            <a:spLocks noChangeShapeType="1"/>
          </p:cNvSpPr>
          <p:nvPr/>
        </p:nvSpPr>
        <p:spPr bwMode="auto">
          <a:xfrm>
            <a:off x="2938463" y="307087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8" name="Rectangle 426"/>
          <p:cNvSpPr>
            <a:spLocks noChangeArrowheads="1"/>
          </p:cNvSpPr>
          <p:nvPr/>
        </p:nvSpPr>
        <p:spPr bwMode="auto">
          <a:xfrm>
            <a:off x="1008063" y="5059108"/>
            <a:ext cx="2166937" cy="755306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L3 unified cache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8 MB, 16-way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(shared by all cores)</a:t>
            </a:r>
          </a:p>
        </p:txBody>
      </p:sp>
      <p:sp>
        <p:nvSpPr>
          <p:cNvPr id="49" name="Rectangle 427"/>
          <p:cNvSpPr>
            <a:spLocks noChangeArrowheads="1"/>
          </p:cNvSpPr>
          <p:nvPr/>
        </p:nvSpPr>
        <p:spPr bwMode="auto">
          <a:xfrm>
            <a:off x="4533900" y="6227553"/>
            <a:ext cx="2781300" cy="554247"/>
          </a:xfrm>
          <a:prstGeom prst="rect">
            <a:avLst/>
          </a:prstGeom>
          <a:solidFill>
            <a:srgbClr val="E5E6F6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Main memory</a:t>
            </a:r>
          </a:p>
        </p:txBody>
      </p:sp>
      <p:sp>
        <p:nvSpPr>
          <p:cNvPr id="50" name="Line 432"/>
          <p:cNvSpPr>
            <a:spLocks noChangeShapeType="1"/>
          </p:cNvSpPr>
          <p:nvPr/>
        </p:nvSpPr>
        <p:spPr bwMode="auto">
          <a:xfrm>
            <a:off x="2938463" y="231793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1" name="Rectangle 434"/>
          <p:cNvSpPr>
            <a:spLocks noChangeArrowheads="1"/>
          </p:cNvSpPr>
          <p:nvPr/>
        </p:nvSpPr>
        <p:spPr bwMode="auto">
          <a:xfrm>
            <a:off x="754063" y="1836892"/>
            <a:ext cx="1054100" cy="470587"/>
          </a:xfrm>
          <a:prstGeom prst="rect">
            <a:avLst/>
          </a:prstGeom>
          <a:solidFill>
            <a:srgbClr val="DBF2DA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Registers</a:t>
            </a:r>
          </a:p>
        </p:txBody>
      </p:sp>
      <p:sp>
        <p:nvSpPr>
          <p:cNvPr id="52" name="Rectangle 435"/>
          <p:cNvSpPr>
            <a:spLocks noChangeArrowheads="1"/>
          </p:cNvSpPr>
          <p:nvPr/>
        </p:nvSpPr>
        <p:spPr bwMode="auto">
          <a:xfrm>
            <a:off x="4064000" y="2600289"/>
            <a:ext cx="18240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L1 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d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-TLB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64 entries, 4-way</a:t>
            </a:r>
          </a:p>
        </p:txBody>
      </p:sp>
      <p:sp>
        <p:nvSpPr>
          <p:cNvPr id="53" name="Rectangle 436"/>
          <p:cNvSpPr>
            <a:spLocks noChangeArrowheads="1"/>
          </p:cNvSpPr>
          <p:nvPr/>
        </p:nvSpPr>
        <p:spPr bwMode="auto">
          <a:xfrm>
            <a:off x="6045200" y="2600289"/>
            <a:ext cx="18240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L1 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i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-TLB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128 entries, 4-way</a:t>
            </a:r>
          </a:p>
        </p:txBody>
      </p:sp>
      <p:sp>
        <p:nvSpPr>
          <p:cNvPr id="54" name="Rectangle 438"/>
          <p:cNvSpPr>
            <a:spLocks noChangeArrowheads="1"/>
          </p:cNvSpPr>
          <p:nvPr/>
        </p:nvSpPr>
        <p:spPr bwMode="auto">
          <a:xfrm>
            <a:off x="4394200" y="3363686"/>
            <a:ext cx="31575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L2  unified TLB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512 entries, 4-way</a:t>
            </a:r>
          </a:p>
        </p:txBody>
      </p:sp>
      <p:sp>
        <p:nvSpPr>
          <p:cNvPr id="55" name="Line 439"/>
          <p:cNvSpPr>
            <a:spLocks noChangeShapeType="1"/>
          </p:cNvSpPr>
          <p:nvPr/>
        </p:nvSpPr>
        <p:spPr bwMode="auto">
          <a:xfrm>
            <a:off x="4983163" y="3076105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6" name="Line 440"/>
          <p:cNvSpPr>
            <a:spLocks noChangeShapeType="1"/>
          </p:cNvSpPr>
          <p:nvPr/>
        </p:nvSpPr>
        <p:spPr bwMode="auto">
          <a:xfrm>
            <a:off x="6964363" y="3081334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7" name="Rectangle 441"/>
          <p:cNvSpPr>
            <a:spLocks noChangeArrowheads="1"/>
          </p:cNvSpPr>
          <p:nvPr/>
        </p:nvSpPr>
        <p:spPr bwMode="auto">
          <a:xfrm>
            <a:off x="2201863" y="2610747"/>
            <a:ext cx="1481137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L1 i-cache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32 KB, 8-way</a:t>
            </a:r>
          </a:p>
        </p:txBody>
      </p:sp>
      <p:sp>
        <p:nvSpPr>
          <p:cNvPr id="58" name="Line 442"/>
          <p:cNvSpPr>
            <a:spLocks noChangeShapeType="1"/>
          </p:cNvSpPr>
          <p:nvPr/>
        </p:nvSpPr>
        <p:spPr bwMode="auto">
          <a:xfrm>
            <a:off x="4995863" y="2302251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9" name="Line 444"/>
          <p:cNvSpPr>
            <a:spLocks noChangeShapeType="1"/>
          </p:cNvSpPr>
          <p:nvPr/>
        </p:nvSpPr>
        <p:spPr bwMode="auto">
          <a:xfrm>
            <a:off x="6964363" y="231793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0" name="Rectangle 445"/>
          <p:cNvSpPr>
            <a:spLocks noChangeArrowheads="1"/>
          </p:cNvSpPr>
          <p:nvPr/>
        </p:nvSpPr>
        <p:spPr bwMode="auto">
          <a:xfrm>
            <a:off x="4813300" y="1847350"/>
            <a:ext cx="2336800" cy="470587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MMU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(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addr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translation)</a:t>
            </a:r>
          </a:p>
        </p:txBody>
      </p:sp>
      <p:sp>
        <p:nvSpPr>
          <p:cNvPr id="61" name="Rectangle 450"/>
          <p:cNvSpPr>
            <a:spLocks noChangeArrowheads="1"/>
          </p:cNvSpPr>
          <p:nvPr/>
        </p:nvSpPr>
        <p:spPr bwMode="auto">
          <a:xfrm>
            <a:off x="2405063" y="1836892"/>
            <a:ext cx="1054100" cy="470587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Instruction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fetch</a:t>
            </a:r>
          </a:p>
        </p:txBody>
      </p:sp>
      <p:sp>
        <p:nvSpPr>
          <p:cNvPr id="62" name="Rectangle 452"/>
          <p:cNvSpPr>
            <a:spLocks noChangeArrowheads="1"/>
          </p:cNvSpPr>
          <p:nvPr/>
        </p:nvSpPr>
        <p:spPr bwMode="auto">
          <a:xfrm>
            <a:off x="368300" y="1763690"/>
            <a:ext cx="7607300" cy="3116334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3" name="Text Box 458"/>
          <p:cNvSpPr txBox="1">
            <a:spLocks noChangeArrowheads="1"/>
          </p:cNvSpPr>
          <p:nvPr/>
        </p:nvSpPr>
        <p:spPr bwMode="auto">
          <a:xfrm>
            <a:off x="251289" y="1447800"/>
            <a:ext cx="119651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Core x4</a:t>
            </a:r>
          </a:p>
        </p:txBody>
      </p:sp>
      <p:sp>
        <p:nvSpPr>
          <p:cNvPr id="64" name="Rectangle 459"/>
          <p:cNvSpPr>
            <a:spLocks noChangeArrowheads="1"/>
          </p:cNvSpPr>
          <p:nvPr/>
        </p:nvSpPr>
        <p:spPr bwMode="auto">
          <a:xfrm>
            <a:off x="4216400" y="5059108"/>
            <a:ext cx="3441700" cy="755306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DDR3 Memory controller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3 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x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64 bit @ 10.66 GB/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s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32 GB/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s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total (shared by all cores)</a:t>
            </a:r>
          </a:p>
        </p:txBody>
      </p:sp>
      <p:sp>
        <p:nvSpPr>
          <p:cNvPr id="65" name="Rectangle 460"/>
          <p:cNvSpPr>
            <a:spLocks noChangeArrowheads="1"/>
          </p:cNvSpPr>
          <p:nvPr/>
        </p:nvSpPr>
        <p:spPr bwMode="auto">
          <a:xfrm>
            <a:off x="139700" y="1470880"/>
            <a:ext cx="8064500" cy="4548920"/>
          </a:xfrm>
          <a:prstGeom prst="rect">
            <a:avLst/>
          </a:prstGeom>
          <a:noFill/>
          <a:ln w="1270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6" name="Text Box 461"/>
          <p:cNvSpPr txBox="1">
            <a:spLocks noChangeArrowheads="1"/>
          </p:cNvSpPr>
          <p:nvPr/>
        </p:nvSpPr>
        <p:spPr bwMode="auto">
          <a:xfrm>
            <a:off x="0" y="1143000"/>
            <a:ext cx="293740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Processor package</a:t>
            </a:r>
          </a:p>
        </p:txBody>
      </p:sp>
      <p:sp>
        <p:nvSpPr>
          <p:cNvPr id="67" name="Rectangle 462"/>
          <p:cNvSpPr>
            <a:spLocks noChangeArrowheads="1"/>
          </p:cNvSpPr>
          <p:nvPr/>
        </p:nvSpPr>
        <p:spPr bwMode="auto">
          <a:xfrm>
            <a:off x="5422900" y="4053881"/>
            <a:ext cx="2328863" cy="648365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QuickPath</a:t>
            </a: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interconnect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4 links @ 25.6 GB/</a:t>
            </a:r>
            <a:r>
              <a:rPr kumimoji="0" lang="en-US" sz="160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s</a:t>
            </a:r>
            <a:r>
              <a:rPr kumimoji="0" lang="en-US" sz="1600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 each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8" name="Line 464"/>
          <p:cNvSpPr>
            <a:spLocks noChangeShapeType="1"/>
          </p:cNvSpPr>
          <p:nvPr/>
        </p:nvSpPr>
        <p:spPr bwMode="auto">
          <a:xfrm>
            <a:off x="2074863" y="3813359"/>
            <a:ext cx="0" cy="123398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9" name="Line 474"/>
          <p:cNvSpPr>
            <a:spLocks noChangeShapeType="1"/>
          </p:cNvSpPr>
          <p:nvPr/>
        </p:nvSpPr>
        <p:spPr bwMode="auto">
          <a:xfrm flipH="1">
            <a:off x="5805488" y="5814414"/>
            <a:ext cx="7937" cy="43398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0" name="Line 475"/>
          <p:cNvSpPr>
            <a:spLocks noChangeShapeType="1"/>
          </p:cNvSpPr>
          <p:nvPr/>
        </p:nvSpPr>
        <p:spPr bwMode="auto">
          <a:xfrm>
            <a:off x="5965825" y="5814414"/>
            <a:ext cx="0" cy="43398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1" name="Line 476"/>
          <p:cNvSpPr>
            <a:spLocks noChangeShapeType="1"/>
          </p:cNvSpPr>
          <p:nvPr/>
        </p:nvSpPr>
        <p:spPr bwMode="auto">
          <a:xfrm>
            <a:off x="6118225" y="5806571"/>
            <a:ext cx="0" cy="44182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2" name="Line 479"/>
          <p:cNvSpPr>
            <a:spLocks noChangeShapeType="1"/>
          </p:cNvSpPr>
          <p:nvPr/>
        </p:nvSpPr>
        <p:spPr bwMode="auto">
          <a:xfrm>
            <a:off x="4957763" y="3834274"/>
            <a:ext cx="0" cy="122352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3" name="Text Box 497"/>
          <p:cNvSpPr txBox="1">
            <a:spLocks noChangeArrowheads="1"/>
          </p:cNvSpPr>
          <p:nvPr/>
        </p:nvSpPr>
        <p:spPr bwMode="auto">
          <a:xfrm>
            <a:off x="8331200" y="3886200"/>
            <a:ext cx="965200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To other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cores</a:t>
            </a:r>
          </a:p>
        </p:txBody>
      </p:sp>
      <p:grpSp>
        <p:nvGrpSpPr>
          <p:cNvPr id="74" name="Group 501"/>
          <p:cNvGrpSpPr>
            <a:grpSpLocks/>
          </p:cNvGrpSpPr>
          <p:nvPr/>
        </p:nvGrpSpPr>
        <p:grpSpPr bwMode="auto">
          <a:xfrm>
            <a:off x="7735888" y="4111397"/>
            <a:ext cx="595312" cy="501960"/>
            <a:chOff x="4785" y="2300"/>
            <a:chExt cx="343" cy="384"/>
          </a:xfrm>
        </p:grpSpPr>
        <p:sp>
          <p:nvSpPr>
            <p:cNvPr id="75" name="Line 480"/>
            <p:cNvSpPr>
              <a:spLocks noChangeShapeType="1"/>
            </p:cNvSpPr>
            <p:nvPr/>
          </p:nvSpPr>
          <p:spPr bwMode="auto">
            <a:xfrm rot="5400000">
              <a:off x="4953" y="2132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76" name="Line 495"/>
            <p:cNvSpPr>
              <a:spLocks noChangeShapeType="1"/>
            </p:cNvSpPr>
            <p:nvPr/>
          </p:nvSpPr>
          <p:spPr bwMode="auto">
            <a:xfrm rot="5400000">
              <a:off x="4953" y="2208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77" name="Line 496"/>
            <p:cNvSpPr>
              <a:spLocks noChangeShapeType="1"/>
            </p:cNvSpPr>
            <p:nvPr/>
          </p:nvSpPr>
          <p:spPr bwMode="auto">
            <a:xfrm rot="5400000">
              <a:off x="4953" y="2284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78" name="Line 498"/>
            <p:cNvSpPr>
              <a:spLocks noChangeShapeType="1"/>
            </p:cNvSpPr>
            <p:nvPr/>
          </p:nvSpPr>
          <p:spPr bwMode="auto">
            <a:xfrm rot="5400000">
              <a:off x="4961" y="2516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endParaRPr>
            </a:p>
          </p:txBody>
        </p:sp>
      </p:grpSp>
      <p:sp>
        <p:nvSpPr>
          <p:cNvPr id="79" name="Text Box 499"/>
          <p:cNvSpPr txBox="1">
            <a:spLocks noChangeArrowheads="1"/>
          </p:cNvSpPr>
          <p:nvPr/>
        </p:nvSpPr>
        <p:spPr bwMode="auto">
          <a:xfrm>
            <a:off x="8361422" y="4418587"/>
            <a:ext cx="934977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To I/O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</a:rPr>
              <a:t>bridge</a:t>
            </a:r>
          </a:p>
        </p:txBody>
      </p:sp>
      <p:sp>
        <p:nvSpPr>
          <p:cNvPr id="80" name="Line 500"/>
          <p:cNvSpPr>
            <a:spLocks noChangeShapeType="1"/>
          </p:cNvSpPr>
          <p:nvPr/>
        </p:nvSpPr>
        <p:spPr bwMode="auto">
          <a:xfrm>
            <a:off x="6565900" y="4691788"/>
            <a:ext cx="0" cy="35555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81" name="Line 502"/>
          <p:cNvSpPr>
            <a:spLocks noChangeShapeType="1"/>
          </p:cNvSpPr>
          <p:nvPr/>
        </p:nvSpPr>
        <p:spPr bwMode="auto">
          <a:xfrm flipV="1">
            <a:off x="3175000" y="5381983"/>
            <a:ext cx="1041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228600"/>
            <a:ext cx="7936082" cy="762000"/>
          </a:xfrm>
        </p:spPr>
        <p:txBody>
          <a:bodyPr/>
          <a:lstStyle/>
          <a:p>
            <a:r>
              <a:rPr lang="en-US" dirty="0"/>
              <a:t>End-to-end Core i7 Address Translation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1177925" y="1066800"/>
            <a:ext cx="609600" cy="4572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>
                <a:solidFill>
                  <a:schemeClr val="tx2"/>
                </a:solidFill>
                <a:latin typeface="+mn-lt"/>
              </a:rPr>
              <a:t>CPU</a:t>
            </a:r>
          </a:p>
        </p:txBody>
      </p:sp>
      <p:sp>
        <p:nvSpPr>
          <p:cNvPr id="5" name="Rectangle 380"/>
          <p:cNvSpPr>
            <a:spLocks noChangeArrowheads="1"/>
          </p:cNvSpPr>
          <p:nvPr/>
        </p:nvSpPr>
        <p:spPr bwMode="auto">
          <a:xfrm>
            <a:off x="568325" y="19812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VPN</a:t>
            </a:r>
          </a:p>
        </p:txBody>
      </p:sp>
      <p:sp>
        <p:nvSpPr>
          <p:cNvPr id="6" name="Rectangle 381"/>
          <p:cNvSpPr>
            <a:spLocks noChangeArrowheads="1"/>
          </p:cNvSpPr>
          <p:nvPr/>
        </p:nvSpPr>
        <p:spPr bwMode="auto">
          <a:xfrm>
            <a:off x="1635125" y="19812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VPO</a:t>
            </a:r>
          </a:p>
        </p:txBody>
      </p:sp>
      <p:sp>
        <p:nvSpPr>
          <p:cNvPr id="7" name="Text Box 382"/>
          <p:cNvSpPr txBox="1">
            <a:spLocks noChangeArrowheads="1"/>
          </p:cNvSpPr>
          <p:nvPr/>
        </p:nvSpPr>
        <p:spPr bwMode="auto">
          <a:xfrm>
            <a:off x="876300" y="1752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36</a:t>
            </a:r>
          </a:p>
        </p:txBody>
      </p:sp>
      <p:sp>
        <p:nvSpPr>
          <p:cNvPr id="8" name="Text Box 383"/>
          <p:cNvSpPr txBox="1">
            <a:spLocks noChangeArrowheads="1"/>
          </p:cNvSpPr>
          <p:nvPr/>
        </p:nvSpPr>
        <p:spPr bwMode="auto">
          <a:xfrm>
            <a:off x="1714500" y="1752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9" name="Line 384"/>
          <p:cNvSpPr>
            <a:spLocks noChangeShapeType="1"/>
          </p:cNvSpPr>
          <p:nvPr/>
        </p:nvSpPr>
        <p:spPr bwMode="auto">
          <a:xfrm>
            <a:off x="1406525" y="22860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" name="Rectangle 385"/>
          <p:cNvSpPr>
            <a:spLocks noChangeArrowheads="1"/>
          </p:cNvSpPr>
          <p:nvPr/>
        </p:nvSpPr>
        <p:spPr bwMode="auto">
          <a:xfrm>
            <a:off x="949325" y="2667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TLBT</a:t>
            </a:r>
          </a:p>
        </p:txBody>
      </p:sp>
      <p:sp>
        <p:nvSpPr>
          <p:cNvPr id="11" name="Rectangle 386"/>
          <p:cNvSpPr>
            <a:spLocks noChangeArrowheads="1"/>
          </p:cNvSpPr>
          <p:nvPr/>
        </p:nvSpPr>
        <p:spPr bwMode="auto">
          <a:xfrm>
            <a:off x="1482725" y="2667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TLBI</a:t>
            </a:r>
          </a:p>
        </p:txBody>
      </p:sp>
      <p:sp>
        <p:nvSpPr>
          <p:cNvPr id="12" name="Text Box 387"/>
          <p:cNvSpPr txBox="1">
            <a:spLocks noChangeArrowheads="1"/>
          </p:cNvSpPr>
          <p:nvPr/>
        </p:nvSpPr>
        <p:spPr bwMode="auto">
          <a:xfrm>
            <a:off x="1635125" y="2438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</a:t>
            </a:r>
          </a:p>
        </p:txBody>
      </p:sp>
      <p:sp>
        <p:nvSpPr>
          <p:cNvPr id="13" name="Text Box 388"/>
          <p:cNvSpPr txBox="1">
            <a:spLocks noChangeArrowheads="1"/>
          </p:cNvSpPr>
          <p:nvPr/>
        </p:nvSpPr>
        <p:spPr bwMode="auto">
          <a:xfrm>
            <a:off x="1025525" y="24384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32</a:t>
            </a:r>
          </a:p>
        </p:txBody>
      </p:sp>
      <p:sp>
        <p:nvSpPr>
          <p:cNvPr id="14" name="Rectangle 390"/>
          <p:cNvSpPr>
            <a:spLocks noChangeArrowheads="1"/>
          </p:cNvSpPr>
          <p:nvPr/>
        </p:nvSpPr>
        <p:spPr bwMode="auto">
          <a:xfrm>
            <a:off x="22447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5" name="Rectangle 391"/>
          <p:cNvSpPr>
            <a:spLocks noChangeArrowheads="1"/>
          </p:cNvSpPr>
          <p:nvPr/>
        </p:nvSpPr>
        <p:spPr bwMode="auto">
          <a:xfrm>
            <a:off x="27781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" name="Rectangle 392"/>
          <p:cNvSpPr>
            <a:spLocks noChangeArrowheads="1"/>
          </p:cNvSpPr>
          <p:nvPr/>
        </p:nvSpPr>
        <p:spPr bwMode="auto">
          <a:xfrm>
            <a:off x="33115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7" name="Rectangle 393"/>
          <p:cNvSpPr>
            <a:spLocks noChangeArrowheads="1"/>
          </p:cNvSpPr>
          <p:nvPr/>
        </p:nvSpPr>
        <p:spPr bwMode="auto">
          <a:xfrm>
            <a:off x="38449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8" name="Rectangle 394"/>
          <p:cNvSpPr>
            <a:spLocks noChangeArrowheads="1"/>
          </p:cNvSpPr>
          <p:nvPr/>
        </p:nvSpPr>
        <p:spPr bwMode="auto">
          <a:xfrm>
            <a:off x="22447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9" name="Rectangle 395"/>
          <p:cNvSpPr>
            <a:spLocks noChangeArrowheads="1"/>
          </p:cNvSpPr>
          <p:nvPr/>
        </p:nvSpPr>
        <p:spPr bwMode="auto">
          <a:xfrm>
            <a:off x="27781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0" name="Rectangle 396"/>
          <p:cNvSpPr>
            <a:spLocks noChangeArrowheads="1"/>
          </p:cNvSpPr>
          <p:nvPr/>
        </p:nvSpPr>
        <p:spPr bwMode="auto">
          <a:xfrm>
            <a:off x="33115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1" name="Rectangle 397"/>
          <p:cNvSpPr>
            <a:spLocks noChangeArrowheads="1"/>
          </p:cNvSpPr>
          <p:nvPr/>
        </p:nvSpPr>
        <p:spPr bwMode="auto">
          <a:xfrm>
            <a:off x="38449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2" name="Rectangle 398"/>
          <p:cNvSpPr>
            <a:spLocks noChangeArrowheads="1"/>
          </p:cNvSpPr>
          <p:nvPr/>
        </p:nvSpPr>
        <p:spPr bwMode="auto">
          <a:xfrm>
            <a:off x="22447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3" name="Rectangle 399"/>
          <p:cNvSpPr>
            <a:spLocks noChangeArrowheads="1"/>
          </p:cNvSpPr>
          <p:nvPr/>
        </p:nvSpPr>
        <p:spPr bwMode="auto">
          <a:xfrm>
            <a:off x="27781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4" name="Rectangle 400"/>
          <p:cNvSpPr>
            <a:spLocks noChangeArrowheads="1"/>
          </p:cNvSpPr>
          <p:nvPr/>
        </p:nvSpPr>
        <p:spPr bwMode="auto">
          <a:xfrm>
            <a:off x="33115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5" name="Rectangle 401"/>
          <p:cNvSpPr>
            <a:spLocks noChangeArrowheads="1"/>
          </p:cNvSpPr>
          <p:nvPr/>
        </p:nvSpPr>
        <p:spPr bwMode="auto">
          <a:xfrm>
            <a:off x="38449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6" name="Rectangle 402"/>
          <p:cNvSpPr>
            <a:spLocks noChangeArrowheads="1"/>
          </p:cNvSpPr>
          <p:nvPr/>
        </p:nvSpPr>
        <p:spPr bwMode="auto">
          <a:xfrm>
            <a:off x="22447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7" name="Rectangle 403"/>
          <p:cNvSpPr>
            <a:spLocks noChangeArrowheads="1"/>
          </p:cNvSpPr>
          <p:nvPr/>
        </p:nvSpPr>
        <p:spPr bwMode="auto">
          <a:xfrm>
            <a:off x="27781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8" name="Rectangle 404"/>
          <p:cNvSpPr>
            <a:spLocks noChangeArrowheads="1"/>
          </p:cNvSpPr>
          <p:nvPr/>
        </p:nvSpPr>
        <p:spPr bwMode="auto">
          <a:xfrm>
            <a:off x="33115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9" name="Rectangle 405"/>
          <p:cNvSpPr>
            <a:spLocks noChangeArrowheads="1"/>
          </p:cNvSpPr>
          <p:nvPr/>
        </p:nvSpPr>
        <p:spPr bwMode="auto">
          <a:xfrm>
            <a:off x="38449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0" name="Text Box 406"/>
          <p:cNvSpPr txBox="1">
            <a:spLocks noChangeArrowheads="1"/>
          </p:cNvSpPr>
          <p:nvPr/>
        </p:nvSpPr>
        <p:spPr bwMode="auto">
          <a:xfrm>
            <a:off x="3214231" y="3863975"/>
            <a:ext cx="408444" cy="25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...</a:t>
            </a:r>
          </a:p>
        </p:txBody>
      </p:sp>
      <p:sp>
        <p:nvSpPr>
          <p:cNvPr id="31" name="Line 407"/>
          <p:cNvSpPr>
            <a:spLocks noChangeShapeType="1"/>
          </p:cNvSpPr>
          <p:nvPr/>
        </p:nvSpPr>
        <p:spPr bwMode="auto">
          <a:xfrm>
            <a:off x="1787525" y="2971800"/>
            <a:ext cx="0" cy="1219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2" name="Line 408"/>
          <p:cNvSpPr>
            <a:spLocks noChangeShapeType="1"/>
          </p:cNvSpPr>
          <p:nvPr/>
        </p:nvSpPr>
        <p:spPr bwMode="auto">
          <a:xfrm>
            <a:off x="1787525" y="35052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3" name="Line 409"/>
          <p:cNvSpPr>
            <a:spLocks noChangeShapeType="1"/>
          </p:cNvSpPr>
          <p:nvPr/>
        </p:nvSpPr>
        <p:spPr bwMode="auto">
          <a:xfrm>
            <a:off x="1787525" y="41910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4" name="Line 410"/>
          <p:cNvSpPr>
            <a:spLocks noChangeShapeType="1"/>
          </p:cNvSpPr>
          <p:nvPr/>
        </p:nvSpPr>
        <p:spPr bwMode="auto">
          <a:xfrm>
            <a:off x="1787525" y="36576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5" name="Line 411"/>
          <p:cNvSpPr>
            <a:spLocks noChangeShapeType="1"/>
          </p:cNvSpPr>
          <p:nvPr/>
        </p:nvSpPr>
        <p:spPr bwMode="auto">
          <a:xfrm>
            <a:off x="1787525" y="38100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6" name="Line 412"/>
          <p:cNvSpPr>
            <a:spLocks noChangeShapeType="1"/>
          </p:cNvSpPr>
          <p:nvPr/>
        </p:nvSpPr>
        <p:spPr bwMode="auto">
          <a:xfrm>
            <a:off x="1254125" y="2971800"/>
            <a:ext cx="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7" name="Line 413"/>
          <p:cNvSpPr>
            <a:spLocks noChangeShapeType="1"/>
          </p:cNvSpPr>
          <p:nvPr/>
        </p:nvSpPr>
        <p:spPr bwMode="auto">
          <a:xfrm>
            <a:off x="1254125" y="3124200"/>
            <a:ext cx="2895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8" name="Line 414"/>
          <p:cNvSpPr>
            <a:spLocks noChangeShapeType="1"/>
          </p:cNvSpPr>
          <p:nvPr/>
        </p:nvSpPr>
        <p:spPr bwMode="auto">
          <a:xfrm>
            <a:off x="25495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9" name="Line 415"/>
          <p:cNvSpPr>
            <a:spLocks noChangeShapeType="1"/>
          </p:cNvSpPr>
          <p:nvPr/>
        </p:nvSpPr>
        <p:spPr bwMode="auto">
          <a:xfrm>
            <a:off x="30829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0" name="Line 416"/>
          <p:cNvSpPr>
            <a:spLocks noChangeShapeType="1"/>
          </p:cNvSpPr>
          <p:nvPr/>
        </p:nvSpPr>
        <p:spPr bwMode="auto">
          <a:xfrm>
            <a:off x="36163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1" name="Line 417"/>
          <p:cNvSpPr>
            <a:spLocks noChangeShapeType="1"/>
          </p:cNvSpPr>
          <p:nvPr/>
        </p:nvSpPr>
        <p:spPr bwMode="auto">
          <a:xfrm>
            <a:off x="41497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2" name="Line 418"/>
          <p:cNvSpPr>
            <a:spLocks noChangeShapeType="1"/>
          </p:cNvSpPr>
          <p:nvPr/>
        </p:nvSpPr>
        <p:spPr bwMode="auto">
          <a:xfrm>
            <a:off x="720725" y="2286000"/>
            <a:ext cx="0" cy="265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3" name="Line 419"/>
          <p:cNvSpPr>
            <a:spLocks noChangeShapeType="1"/>
          </p:cNvSpPr>
          <p:nvPr/>
        </p:nvSpPr>
        <p:spPr bwMode="auto">
          <a:xfrm>
            <a:off x="1482725" y="1524000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4" name="Text Box 420"/>
          <p:cNvSpPr txBox="1">
            <a:spLocks noChangeArrowheads="1"/>
          </p:cNvSpPr>
          <p:nvPr/>
        </p:nvSpPr>
        <p:spPr bwMode="auto">
          <a:xfrm>
            <a:off x="1712913" y="4311650"/>
            <a:ext cx="3078162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L1 TLB (16 sets, 4 entries/set)</a:t>
            </a:r>
          </a:p>
        </p:txBody>
      </p:sp>
      <p:sp>
        <p:nvSpPr>
          <p:cNvPr id="45" name="Rectangle 421"/>
          <p:cNvSpPr>
            <a:spLocks noChangeArrowheads="1"/>
          </p:cNvSpPr>
          <p:nvPr/>
        </p:nvSpPr>
        <p:spPr bwMode="auto">
          <a:xfrm>
            <a:off x="5683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VPN1</a:t>
            </a:r>
          </a:p>
        </p:txBody>
      </p:sp>
      <p:sp>
        <p:nvSpPr>
          <p:cNvPr id="46" name="Rectangle 422"/>
          <p:cNvSpPr>
            <a:spLocks noChangeArrowheads="1"/>
          </p:cNvSpPr>
          <p:nvPr/>
        </p:nvSpPr>
        <p:spPr bwMode="auto">
          <a:xfrm>
            <a:off x="11017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VPN2</a:t>
            </a:r>
          </a:p>
        </p:txBody>
      </p:sp>
      <p:sp>
        <p:nvSpPr>
          <p:cNvPr id="47" name="Text Box 423"/>
          <p:cNvSpPr txBox="1">
            <a:spLocks noChangeArrowheads="1"/>
          </p:cNvSpPr>
          <p:nvPr/>
        </p:nvSpPr>
        <p:spPr bwMode="auto">
          <a:xfrm>
            <a:off x="1181100" y="4724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48" name="Text Box 424"/>
          <p:cNvSpPr txBox="1">
            <a:spLocks noChangeArrowheads="1"/>
          </p:cNvSpPr>
          <p:nvPr/>
        </p:nvSpPr>
        <p:spPr bwMode="auto">
          <a:xfrm>
            <a:off x="720725" y="4724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0" name="Rectangle 425"/>
          <p:cNvSpPr>
            <a:spLocks noChangeArrowheads="1"/>
          </p:cNvSpPr>
          <p:nvPr/>
        </p:nvSpPr>
        <p:spPr bwMode="auto">
          <a:xfrm>
            <a:off x="792163" y="5626100"/>
            <a:ext cx="315912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1" name="Rectangle 426"/>
          <p:cNvSpPr>
            <a:spLocks noChangeArrowheads="1"/>
          </p:cNvSpPr>
          <p:nvPr/>
        </p:nvSpPr>
        <p:spPr bwMode="auto">
          <a:xfrm>
            <a:off x="792163" y="5905500"/>
            <a:ext cx="315912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52" name="Text Box 431"/>
          <p:cNvSpPr txBox="1">
            <a:spLocks noChangeArrowheads="1"/>
          </p:cNvSpPr>
          <p:nvPr/>
        </p:nvSpPr>
        <p:spPr bwMode="auto">
          <a:xfrm>
            <a:off x="0" y="5497513"/>
            <a:ext cx="536575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CR3</a:t>
            </a:r>
          </a:p>
        </p:txBody>
      </p:sp>
      <p:sp>
        <p:nvSpPr>
          <p:cNvPr id="53" name="Rectangle 436"/>
          <p:cNvSpPr>
            <a:spLocks noChangeArrowheads="1"/>
          </p:cNvSpPr>
          <p:nvPr/>
        </p:nvSpPr>
        <p:spPr bwMode="auto">
          <a:xfrm>
            <a:off x="4302125" y="5040313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PPN</a:t>
            </a:r>
          </a:p>
        </p:txBody>
      </p:sp>
      <p:sp>
        <p:nvSpPr>
          <p:cNvPr id="54" name="Rectangle 437"/>
          <p:cNvSpPr>
            <a:spLocks noChangeArrowheads="1"/>
          </p:cNvSpPr>
          <p:nvPr/>
        </p:nvSpPr>
        <p:spPr bwMode="auto">
          <a:xfrm>
            <a:off x="5368925" y="5040313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PPO</a:t>
            </a:r>
          </a:p>
        </p:txBody>
      </p:sp>
      <p:sp>
        <p:nvSpPr>
          <p:cNvPr id="55" name="Text Box 438"/>
          <p:cNvSpPr txBox="1">
            <a:spLocks noChangeArrowheads="1"/>
          </p:cNvSpPr>
          <p:nvPr/>
        </p:nvSpPr>
        <p:spPr bwMode="auto">
          <a:xfrm>
            <a:off x="4610100" y="4800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56" name="Text Box 439"/>
          <p:cNvSpPr txBox="1">
            <a:spLocks noChangeArrowheads="1"/>
          </p:cNvSpPr>
          <p:nvPr/>
        </p:nvSpPr>
        <p:spPr bwMode="auto">
          <a:xfrm>
            <a:off x="5486400" y="4800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57" name="Line 440"/>
          <p:cNvSpPr>
            <a:spLocks noChangeShapeType="1"/>
          </p:cNvSpPr>
          <p:nvPr/>
        </p:nvSpPr>
        <p:spPr bwMode="auto">
          <a:xfrm>
            <a:off x="4378325" y="3762375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8" name="Line 441"/>
          <p:cNvSpPr>
            <a:spLocks noChangeShapeType="1"/>
          </p:cNvSpPr>
          <p:nvPr/>
        </p:nvSpPr>
        <p:spPr bwMode="auto">
          <a:xfrm>
            <a:off x="4987925" y="3759200"/>
            <a:ext cx="0" cy="1270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9" name="Line 442"/>
          <p:cNvSpPr>
            <a:spLocks noChangeShapeType="1"/>
          </p:cNvSpPr>
          <p:nvPr/>
        </p:nvSpPr>
        <p:spPr bwMode="auto">
          <a:xfrm>
            <a:off x="3035300" y="6083300"/>
            <a:ext cx="19526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0" name="Line 443"/>
          <p:cNvSpPr>
            <a:spLocks noChangeShapeType="1"/>
          </p:cNvSpPr>
          <p:nvPr/>
        </p:nvSpPr>
        <p:spPr bwMode="auto">
          <a:xfrm flipH="1" flipV="1">
            <a:off x="4978400" y="5349875"/>
            <a:ext cx="9525" cy="733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1" name="Text Box 448"/>
          <p:cNvSpPr txBox="1">
            <a:spLocks noChangeArrowheads="1"/>
          </p:cNvSpPr>
          <p:nvPr/>
        </p:nvSpPr>
        <p:spPr bwMode="auto">
          <a:xfrm>
            <a:off x="1244600" y="6477000"/>
            <a:ext cx="1150053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Page tables</a:t>
            </a:r>
          </a:p>
        </p:txBody>
      </p:sp>
      <p:sp>
        <p:nvSpPr>
          <p:cNvPr id="62" name="Text Box 449"/>
          <p:cNvSpPr txBox="1">
            <a:spLocks noChangeArrowheads="1"/>
          </p:cNvSpPr>
          <p:nvPr/>
        </p:nvSpPr>
        <p:spPr bwMode="auto">
          <a:xfrm>
            <a:off x="685800" y="3613150"/>
            <a:ext cx="605718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miss</a:t>
            </a:r>
          </a:p>
        </p:txBody>
      </p:sp>
      <p:sp>
        <p:nvSpPr>
          <p:cNvPr id="63" name="Text Box 450"/>
          <p:cNvSpPr txBox="1">
            <a:spLocks noChangeArrowheads="1"/>
          </p:cNvSpPr>
          <p:nvPr/>
        </p:nvSpPr>
        <p:spPr bwMode="auto">
          <a:xfrm>
            <a:off x="4514850" y="3175000"/>
            <a:ext cx="549212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hit</a:t>
            </a:r>
          </a:p>
        </p:txBody>
      </p:sp>
      <p:sp>
        <p:nvSpPr>
          <p:cNvPr id="64" name="Line 451"/>
          <p:cNvSpPr>
            <a:spLocks noChangeShapeType="1"/>
          </p:cNvSpPr>
          <p:nvPr/>
        </p:nvSpPr>
        <p:spPr bwMode="auto">
          <a:xfrm>
            <a:off x="2168525" y="2209800"/>
            <a:ext cx="3276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5" name="Line 452"/>
          <p:cNvSpPr>
            <a:spLocks noChangeShapeType="1"/>
          </p:cNvSpPr>
          <p:nvPr/>
        </p:nvSpPr>
        <p:spPr bwMode="auto">
          <a:xfrm>
            <a:off x="5445125" y="2209800"/>
            <a:ext cx="0" cy="2819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6" name="Text Box 453"/>
          <p:cNvSpPr txBox="1">
            <a:spLocks noChangeArrowheads="1"/>
          </p:cNvSpPr>
          <p:nvPr/>
        </p:nvSpPr>
        <p:spPr bwMode="auto">
          <a:xfrm>
            <a:off x="5915025" y="5283200"/>
            <a:ext cx="865621" cy="906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Physical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address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(PA)</a:t>
            </a:r>
          </a:p>
        </p:txBody>
      </p:sp>
      <p:sp>
        <p:nvSpPr>
          <p:cNvPr id="67" name="Rectangle 454"/>
          <p:cNvSpPr>
            <a:spLocks noChangeArrowheads="1"/>
          </p:cNvSpPr>
          <p:nvPr/>
        </p:nvSpPr>
        <p:spPr bwMode="auto">
          <a:xfrm>
            <a:off x="5445125" y="12954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Result</a:t>
            </a:r>
          </a:p>
        </p:txBody>
      </p:sp>
      <p:sp>
        <p:nvSpPr>
          <p:cNvPr id="68" name="Text Box 455"/>
          <p:cNvSpPr txBox="1">
            <a:spLocks noChangeArrowheads="1"/>
          </p:cNvSpPr>
          <p:nvPr/>
        </p:nvSpPr>
        <p:spPr bwMode="auto">
          <a:xfrm>
            <a:off x="5810250" y="1066800"/>
            <a:ext cx="560850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32/64</a:t>
            </a:r>
          </a:p>
        </p:txBody>
      </p:sp>
      <p:sp>
        <p:nvSpPr>
          <p:cNvPr id="69" name="Rectangle 456"/>
          <p:cNvSpPr>
            <a:spLocks noChangeArrowheads="1"/>
          </p:cNvSpPr>
          <p:nvPr/>
        </p:nvSpPr>
        <p:spPr bwMode="auto">
          <a:xfrm>
            <a:off x="57499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0" name="Rectangle 457"/>
          <p:cNvSpPr>
            <a:spLocks noChangeArrowheads="1"/>
          </p:cNvSpPr>
          <p:nvPr/>
        </p:nvSpPr>
        <p:spPr bwMode="auto">
          <a:xfrm>
            <a:off x="62833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1" name="Rectangle 458"/>
          <p:cNvSpPr>
            <a:spLocks noChangeArrowheads="1"/>
          </p:cNvSpPr>
          <p:nvPr/>
        </p:nvSpPr>
        <p:spPr bwMode="auto">
          <a:xfrm>
            <a:off x="68167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2" name="Rectangle 459"/>
          <p:cNvSpPr>
            <a:spLocks noChangeArrowheads="1"/>
          </p:cNvSpPr>
          <p:nvPr/>
        </p:nvSpPr>
        <p:spPr bwMode="auto">
          <a:xfrm>
            <a:off x="73501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3" name="Rectangle 460"/>
          <p:cNvSpPr>
            <a:spLocks noChangeArrowheads="1"/>
          </p:cNvSpPr>
          <p:nvPr/>
        </p:nvSpPr>
        <p:spPr bwMode="auto">
          <a:xfrm>
            <a:off x="57499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4" name="Rectangle 461"/>
          <p:cNvSpPr>
            <a:spLocks noChangeArrowheads="1"/>
          </p:cNvSpPr>
          <p:nvPr/>
        </p:nvSpPr>
        <p:spPr bwMode="auto">
          <a:xfrm>
            <a:off x="62833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5" name="Rectangle 462"/>
          <p:cNvSpPr>
            <a:spLocks noChangeArrowheads="1"/>
          </p:cNvSpPr>
          <p:nvPr/>
        </p:nvSpPr>
        <p:spPr bwMode="auto">
          <a:xfrm>
            <a:off x="68167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6" name="Rectangle 463"/>
          <p:cNvSpPr>
            <a:spLocks noChangeArrowheads="1"/>
          </p:cNvSpPr>
          <p:nvPr/>
        </p:nvSpPr>
        <p:spPr bwMode="auto">
          <a:xfrm>
            <a:off x="73501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7" name="Rectangle 464"/>
          <p:cNvSpPr>
            <a:spLocks noChangeArrowheads="1"/>
          </p:cNvSpPr>
          <p:nvPr/>
        </p:nvSpPr>
        <p:spPr bwMode="auto">
          <a:xfrm>
            <a:off x="57499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8" name="Rectangle 465"/>
          <p:cNvSpPr>
            <a:spLocks noChangeArrowheads="1"/>
          </p:cNvSpPr>
          <p:nvPr/>
        </p:nvSpPr>
        <p:spPr bwMode="auto">
          <a:xfrm>
            <a:off x="62833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9" name="Rectangle 466"/>
          <p:cNvSpPr>
            <a:spLocks noChangeArrowheads="1"/>
          </p:cNvSpPr>
          <p:nvPr/>
        </p:nvSpPr>
        <p:spPr bwMode="auto">
          <a:xfrm>
            <a:off x="68167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0" name="Rectangle 467"/>
          <p:cNvSpPr>
            <a:spLocks noChangeArrowheads="1"/>
          </p:cNvSpPr>
          <p:nvPr/>
        </p:nvSpPr>
        <p:spPr bwMode="auto">
          <a:xfrm>
            <a:off x="73501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1" name="Rectangle 468"/>
          <p:cNvSpPr>
            <a:spLocks noChangeArrowheads="1"/>
          </p:cNvSpPr>
          <p:nvPr/>
        </p:nvSpPr>
        <p:spPr bwMode="auto">
          <a:xfrm>
            <a:off x="57499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2" name="Rectangle 469"/>
          <p:cNvSpPr>
            <a:spLocks noChangeArrowheads="1"/>
          </p:cNvSpPr>
          <p:nvPr/>
        </p:nvSpPr>
        <p:spPr bwMode="auto">
          <a:xfrm>
            <a:off x="62833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3" name="Rectangle 470"/>
          <p:cNvSpPr>
            <a:spLocks noChangeArrowheads="1"/>
          </p:cNvSpPr>
          <p:nvPr/>
        </p:nvSpPr>
        <p:spPr bwMode="auto">
          <a:xfrm>
            <a:off x="68167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4" name="Rectangle 471"/>
          <p:cNvSpPr>
            <a:spLocks noChangeArrowheads="1"/>
          </p:cNvSpPr>
          <p:nvPr/>
        </p:nvSpPr>
        <p:spPr bwMode="auto">
          <a:xfrm>
            <a:off x="73501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5" name="Text Box 472"/>
          <p:cNvSpPr txBox="1">
            <a:spLocks noChangeArrowheads="1"/>
          </p:cNvSpPr>
          <p:nvPr/>
        </p:nvSpPr>
        <p:spPr bwMode="auto">
          <a:xfrm>
            <a:off x="6719431" y="3863975"/>
            <a:ext cx="408444" cy="256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...</a:t>
            </a:r>
          </a:p>
        </p:txBody>
      </p:sp>
      <p:sp>
        <p:nvSpPr>
          <p:cNvPr id="86" name="Line 473"/>
          <p:cNvSpPr>
            <a:spLocks noChangeShapeType="1"/>
          </p:cNvSpPr>
          <p:nvPr/>
        </p:nvSpPr>
        <p:spPr bwMode="auto">
          <a:xfrm>
            <a:off x="6130925" y="5181600"/>
            <a:ext cx="4572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7" name="Line 474"/>
          <p:cNvSpPr>
            <a:spLocks noChangeShapeType="1"/>
          </p:cNvSpPr>
          <p:nvPr/>
        </p:nvSpPr>
        <p:spPr bwMode="auto">
          <a:xfrm flipV="1">
            <a:off x="7121525" y="4648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8" name="Line 475"/>
          <p:cNvSpPr>
            <a:spLocks noChangeShapeType="1"/>
          </p:cNvSpPr>
          <p:nvPr/>
        </p:nvSpPr>
        <p:spPr bwMode="auto">
          <a:xfrm flipV="1">
            <a:off x="8493125" y="4648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9" name="Line 476"/>
          <p:cNvSpPr>
            <a:spLocks noChangeShapeType="1"/>
          </p:cNvSpPr>
          <p:nvPr/>
        </p:nvSpPr>
        <p:spPr bwMode="auto">
          <a:xfrm>
            <a:off x="5888038" y="4643438"/>
            <a:ext cx="26050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0" name="Line 477"/>
          <p:cNvSpPr>
            <a:spLocks noChangeShapeType="1"/>
          </p:cNvSpPr>
          <p:nvPr/>
        </p:nvSpPr>
        <p:spPr bwMode="auto">
          <a:xfrm flipV="1">
            <a:off x="5889625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1" name="Line 478"/>
          <p:cNvSpPr>
            <a:spLocks noChangeShapeType="1"/>
          </p:cNvSpPr>
          <p:nvPr/>
        </p:nvSpPr>
        <p:spPr bwMode="auto">
          <a:xfrm flipV="1">
            <a:off x="6435725" y="4267200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2" name="Line 479"/>
          <p:cNvSpPr>
            <a:spLocks noChangeShapeType="1"/>
          </p:cNvSpPr>
          <p:nvPr/>
        </p:nvSpPr>
        <p:spPr bwMode="auto">
          <a:xfrm flipV="1">
            <a:off x="6959600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3" name="Line 480"/>
          <p:cNvSpPr>
            <a:spLocks noChangeShapeType="1"/>
          </p:cNvSpPr>
          <p:nvPr/>
        </p:nvSpPr>
        <p:spPr bwMode="auto">
          <a:xfrm flipV="1">
            <a:off x="7493000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4" name="Line 481"/>
          <p:cNvSpPr>
            <a:spLocks noChangeShapeType="1"/>
          </p:cNvSpPr>
          <p:nvPr/>
        </p:nvSpPr>
        <p:spPr bwMode="auto">
          <a:xfrm flipV="1">
            <a:off x="8188325" y="3505200"/>
            <a:ext cx="0" cy="1524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5" name="Line 482"/>
          <p:cNvSpPr>
            <a:spLocks noChangeShapeType="1"/>
          </p:cNvSpPr>
          <p:nvPr/>
        </p:nvSpPr>
        <p:spPr bwMode="auto">
          <a:xfrm flipH="1">
            <a:off x="7883525" y="35052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6" name="Line 483"/>
          <p:cNvSpPr>
            <a:spLocks noChangeShapeType="1"/>
          </p:cNvSpPr>
          <p:nvPr/>
        </p:nvSpPr>
        <p:spPr bwMode="auto">
          <a:xfrm flipH="1">
            <a:off x="7883525" y="36576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7" name="Line 484"/>
          <p:cNvSpPr>
            <a:spLocks noChangeShapeType="1"/>
          </p:cNvSpPr>
          <p:nvPr/>
        </p:nvSpPr>
        <p:spPr bwMode="auto">
          <a:xfrm flipH="1">
            <a:off x="7883525" y="38100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8" name="Line 485"/>
          <p:cNvSpPr>
            <a:spLocks noChangeShapeType="1"/>
          </p:cNvSpPr>
          <p:nvPr/>
        </p:nvSpPr>
        <p:spPr bwMode="auto">
          <a:xfrm flipH="1">
            <a:off x="7883525" y="41910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9" name="Line 429"/>
          <p:cNvSpPr>
            <a:spLocks noChangeShapeType="1"/>
          </p:cNvSpPr>
          <p:nvPr/>
        </p:nvSpPr>
        <p:spPr bwMode="auto">
          <a:xfrm>
            <a:off x="658813" y="5245100"/>
            <a:ext cx="0" cy="776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0" name="Line 430"/>
          <p:cNvSpPr>
            <a:spLocks noChangeShapeType="1"/>
          </p:cNvSpPr>
          <p:nvPr/>
        </p:nvSpPr>
        <p:spPr bwMode="auto">
          <a:xfrm flipV="1">
            <a:off x="658813" y="6021388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01" name="Oval 486"/>
          <p:cNvSpPr>
            <a:spLocks noChangeArrowheads="1"/>
          </p:cNvSpPr>
          <p:nvPr/>
        </p:nvSpPr>
        <p:spPr bwMode="auto">
          <a:xfrm>
            <a:off x="623888" y="5207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2" name="Oval 487"/>
          <p:cNvSpPr>
            <a:spLocks noChangeArrowheads="1"/>
          </p:cNvSpPr>
          <p:nvPr/>
        </p:nvSpPr>
        <p:spPr bwMode="auto">
          <a:xfrm>
            <a:off x="695325" y="2260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3" name="Oval 488"/>
          <p:cNvSpPr>
            <a:spLocks noChangeArrowheads="1"/>
          </p:cNvSpPr>
          <p:nvPr/>
        </p:nvSpPr>
        <p:spPr bwMode="auto">
          <a:xfrm>
            <a:off x="2130425" y="2159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4" name="Oval 489"/>
          <p:cNvSpPr>
            <a:spLocks noChangeArrowheads="1"/>
          </p:cNvSpPr>
          <p:nvPr/>
        </p:nvSpPr>
        <p:spPr bwMode="auto">
          <a:xfrm>
            <a:off x="1368425" y="2260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5" name="Line 491"/>
          <p:cNvSpPr>
            <a:spLocks noChangeShapeType="1"/>
          </p:cNvSpPr>
          <p:nvPr/>
        </p:nvSpPr>
        <p:spPr bwMode="auto">
          <a:xfrm flipH="1" flipV="1">
            <a:off x="6054725" y="1600200"/>
            <a:ext cx="0" cy="1828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6" name="Rectangle 492"/>
          <p:cNvSpPr>
            <a:spLocks noChangeArrowheads="1"/>
          </p:cNvSpPr>
          <p:nvPr/>
        </p:nvSpPr>
        <p:spPr bwMode="auto">
          <a:xfrm>
            <a:off x="6892925" y="50292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CT</a:t>
            </a:r>
          </a:p>
        </p:txBody>
      </p:sp>
      <p:sp>
        <p:nvSpPr>
          <p:cNvPr id="107" name="Rectangle 493"/>
          <p:cNvSpPr>
            <a:spLocks noChangeArrowheads="1"/>
          </p:cNvSpPr>
          <p:nvPr/>
        </p:nvSpPr>
        <p:spPr bwMode="auto">
          <a:xfrm>
            <a:off x="8264525" y="5029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CO</a:t>
            </a:r>
          </a:p>
        </p:txBody>
      </p:sp>
      <p:sp>
        <p:nvSpPr>
          <p:cNvPr id="108" name="Text Box 494"/>
          <p:cNvSpPr txBox="1">
            <a:spLocks noChangeArrowheads="1"/>
          </p:cNvSpPr>
          <p:nvPr/>
        </p:nvSpPr>
        <p:spPr bwMode="auto">
          <a:xfrm>
            <a:off x="7251700" y="4800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109" name="Text Box 495"/>
          <p:cNvSpPr txBox="1">
            <a:spLocks noChangeArrowheads="1"/>
          </p:cNvSpPr>
          <p:nvPr/>
        </p:nvSpPr>
        <p:spPr bwMode="auto">
          <a:xfrm>
            <a:off x="8289925" y="48006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6</a:t>
            </a:r>
          </a:p>
        </p:txBody>
      </p:sp>
      <p:sp>
        <p:nvSpPr>
          <p:cNvPr id="110" name="Rectangle 496"/>
          <p:cNvSpPr>
            <a:spLocks noChangeArrowheads="1"/>
          </p:cNvSpPr>
          <p:nvPr/>
        </p:nvSpPr>
        <p:spPr bwMode="auto">
          <a:xfrm>
            <a:off x="7959725" y="5029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CI</a:t>
            </a:r>
          </a:p>
        </p:txBody>
      </p:sp>
      <p:sp>
        <p:nvSpPr>
          <p:cNvPr id="111" name="Text Box 497"/>
          <p:cNvSpPr txBox="1">
            <a:spLocks noChangeArrowheads="1"/>
          </p:cNvSpPr>
          <p:nvPr/>
        </p:nvSpPr>
        <p:spPr bwMode="auto">
          <a:xfrm>
            <a:off x="7959725" y="48006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6</a:t>
            </a:r>
          </a:p>
        </p:txBody>
      </p:sp>
      <p:sp>
        <p:nvSpPr>
          <p:cNvPr id="112" name="Oval 498"/>
          <p:cNvSpPr>
            <a:spLocks noChangeArrowheads="1"/>
          </p:cNvSpPr>
          <p:nvPr/>
        </p:nvSpPr>
        <p:spPr bwMode="auto">
          <a:xfrm>
            <a:off x="70834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3" name="Oval 499"/>
          <p:cNvSpPr>
            <a:spLocks noChangeArrowheads="1"/>
          </p:cNvSpPr>
          <p:nvPr/>
        </p:nvSpPr>
        <p:spPr bwMode="auto">
          <a:xfrm>
            <a:off x="81375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4" name="Oval 500"/>
          <p:cNvSpPr>
            <a:spLocks noChangeArrowheads="1"/>
          </p:cNvSpPr>
          <p:nvPr/>
        </p:nvSpPr>
        <p:spPr bwMode="auto">
          <a:xfrm>
            <a:off x="84550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5" name="Line 501"/>
          <p:cNvSpPr>
            <a:spLocks noChangeShapeType="1"/>
          </p:cNvSpPr>
          <p:nvPr/>
        </p:nvSpPr>
        <p:spPr bwMode="auto">
          <a:xfrm>
            <a:off x="7883525" y="5715000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6" name="Line 502"/>
          <p:cNvSpPr>
            <a:spLocks noChangeShapeType="1"/>
          </p:cNvSpPr>
          <p:nvPr/>
        </p:nvSpPr>
        <p:spPr bwMode="auto">
          <a:xfrm flipV="1">
            <a:off x="8874125" y="2590800"/>
            <a:ext cx="0" cy="3124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7" name="Rectangle 503"/>
          <p:cNvSpPr>
            <a:spLocks noChangeArrowheads="1"/>
          </p:cNvSpPr>
          <p:nvPr/>
        </p:nvSpPr>
        <p:spPr bwMode="auto">
          <a:xfrm>
            <a:off x="7426325" y="1066800"/>
            <a:ext cx="1524000" cy="8382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L2, L3,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main memory</a:t>
            </a:r>
            <a:endParaRPr lang="en-US" sz="16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18" name="Text Box 504"/>
          <p:cNvSpPr txBox="1">
            <a:spLocks noChangeArrowheads="1"/>
          </p:cNvSpPr>
          <p:nvPr/>
        </p:nvSpPr>
        <p:spPr bwMode="auto">
          <a:xfrm>
            <a:off x="5724525" y="2806700"/>
            <a:ext cx="2773363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L1 </a:t>
            </a:r>
            <a:r>
              <a:rPr lang="en-US" sz="1600" b="1" dirty="0" err="1">
                <a:solidFill>
                  <a:schemeClr val="tx2"/>
                </a:solidFill>
                <a:latin typeface="+mn-lt"/>
              </a:rPr>
              <a:t>d</a:t>
            </a:r>
            <a:r>
              <a:rPr lang="en-US" sz="1600" b="1" dirty="0">
                <a:solidFill>
                  <a:schemeClr val="tx2"/>
                </a:solidFill>
                <a:latin typeface="+mn-lt"/>
              </a:rPr>
              <a:t>-cache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b="1" dirty="0">
                <a:solidFill>
                  <a:schemeClr val="tx2"/>
                </a:solidFill>
                <a:latin typeface="+mn-lt"/>
              </a:rPr>
              <a:t>(64 sets, 8 lines/set)</a:t>
            </a:r>
          </a:p>
        </p:txBody>
      </p:sp>
      <p:sp>
        <p:nvSpPr>
          <p:cNvPr id="119" name="Line 505"/>
          <p:cNvSpPr>
            <a:spLocks noChangeShapeType="1"/>
          </p:cNvSpPr>
          <p:nvPr/>
        </p:nvSpPr>
        <p:spPr bwMode="auto">
          <a:xfrm flipH="1">
            <a:off x="8264525" y="2590800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0" name="Line 506"/>
          <p:cNvSpPr>
            <a:spLocks noChangeShapeType="1"/>
          </p:cNvSpPr>
          <p:nvPr/>
        </p:nvSpPr>
        <p:spPr bwMode="auto">
          <a:xfrm flipV="1">
            <a:off x="8264525" y="1905000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1" name="Line 507"/>
          <p:cNvSpPr>
            <a:spLocks noChangeShapeType="1"/>
          </p:cNvSpPr>
          <p:nvPr/>
        </p:nvSpPr>
        <p:spPr bwMode="auto">
          <a:xfrm flipH="1">
            <a:off x="6511925" y="1447800"/>
            <a:ext cx="914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2" name="Text Box 508"/>
          <p:cNvSpPr txBox="1">
            <a:spLocks noChangeArrowheads="1"/>
          </p:cNvSpPr>
          <p:nvPr/>
        </p:nvSpPr>
        <p:spPr bwMode="auto">
          <a:xfrm>
            <a:off x="6013450" y="2057400"/>
            <a:ext cx="461251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hit</a:t>
            </a:r>
          </a:p>
        </p:txBody>
      </p:sp>
      <p:sp>
        <p:nvSpPr>
          <p:cNvPr id="123" name="Text Box 509"/>
          <p:cNvSpPr txBox="1">
            <a:spLocks noChangeArrowheads="1"/>
          </p:cNvSpPr>
          <p:nvPr/>
        </p:nvSpPr>
        <p:spPr bwMode="auto">
          <a:xfrm>
            <a:off x="8229600" y="1981200"/>
            <a:ext cx="605718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miss</a:t>
            </a:r>
          </a:p>
        </p:txBody>
      </p:sp>
      <p:sp>
        <p:nvSpPr>
          <p:cNvPr id="124" name="Line 510"/>
          <p:cNvSpPr>
            <a:spLocks noChangeShapeType="1"/>
          </p:cNvSpPr>
          <p:nvPr/>
        </p:nvSpPr>
        <p:spPr bwMode="auto">
          <a:xfrm flipH="1">
            <a:off x="1787525" y="1447800"/>
            <a:ext cx="3657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5" name="Line 511"/>
          <p:cNvSpPr>
            <a:spLocks noChangeShapeType="1"/>
          </p:cNvSpPr>
          <p:nvPr/>
        </p:nvSpPr>
        <p:spPr bwMode="auto">
          <a:xfrm flipV="1">
            <a:off x="7731125" y="5486400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6" name="Line 512"/>
          <p:cNvSpPr>
            <a:spLocks noChangeShapeType="1"/>
          </p:cNvSpPr>
          <p:nvPr/>
        </p:nvSpPr>
        <p:spPr bwMode="auto">
          <a:xfrm>
            <a:off x="7883525" y="54864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7" name="Text Box 513"/>
          <p:cNvSpPr txBox="1">
            <a:spLocks noChangeArrowheads="1"/>
          </p:cNvSpPr>
          <p:nvPr/>
        </p:nvSpPr>
        <p:spPr bwMode="auto">
          <a:xfrm>
            <a:off x="1411288" y="1529348"/>
            <a:ext cx="188956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+mn-lt"/>
              </a:rPr>
              <a:t>Virtual address (VA)</a:t>
            </a:r>
          </a:p>
        </p:txBody>
      </p:sp>
      <p:sp>
        <p:nvSpPr>
          <p:cNvPr id="128" name="Rectangle 514"/>
          <p:cNvSpPr>
            <a:spLocks noChangeArrowheads="1"/>
          </p:cNvSpPr>
          <p:nvPr/>
        </p:nvSpPr>
        <p:spPr bwMode="auto">
          <a:xfrm>
            <a:off x="16351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VPN3</a:t>
            </a:r>
          </a:p>
        </p:txBody>
      </p:sp>
      <p:sp>
        <p:nvSpPr>
          <p:cNvPr id="129" name="Rectangle 515"/>
          <p:cNvSpPr>
            <a:spLocks noChangeArrowheads="1"/>
          </p:cNvSpPr>
          <p:nvPr/>
        </p:nvSpPr>
        <p:spPr bwMode="auto">
          <a:xfrm>
            <a:off x="21685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VPN4</a:t>
            </a:r>
          </a:p>
        </p:txBody>
      </p:sp>
      <p:sp>
        <p:nvSpPr>
          <p:cNvPr id="130" name="Text Box 516"/>
          <p:cNvSpPr txBox="1">
            <a:spLocks noChangeArrowheads="1"/>
          </p:cNvSpPr>
          <p:nvPr/>
        </p:nvSpPr>
        <p:spPr bwMode="auto">
          <a:xfrm>
            <a:off x="2247900" y="4724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131" name="Text Box 517"/>
          <p:cNvSpPr txBox="1">
            <a:spLocks noChangeArrowheads="1"/>
          </p:cNvSpPr>
          <p:nvPr/>
        </p:nvSpPr>
        <p:spPr bwMode="auto">
          <a:xfrm>
            <a:off x="1787525" y="4724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grpSp>
        <p:nvGrpSpPr>
          <p:cNvPr id="132" name="Group 641"/>
          <p:cNvGrpSpPr>
            <a:grpSpLocks/>
          </p:cNvGrpSpPr>
          <p:nvPr/>
        </p:nvGrpSpPr>
        <p:grpSpPr bwMode="auto">
          <a:xfrm>
            <a:off x="1106488" y="5632450"/>
            <a:ext cx="276225" cy="450850"/>
            <a:chOff x="739" y="2900"/>
            <a:chExt cx="174" cy="284"/>
          </a:xfrm>
        </p:grpSpPr>
        <p:sp>
          <p:nvSpPr>
            <p:cNvPr id="133" name="Line 43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34" name="Line 43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35" name="Line 523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  <p:sp>
        <p:nvSpPr>
          <p:cNvPr id="136" name="Rectangle 525"/>
          <p:cNvSpPr>
            <a:spLocks noChangeArrowheads="1"/>
          </p:cNvSpPr>
          <p:nvPr/>
        </p:nvSpPr>
        <p:spPr bwMode="auto">
          <a:xfrm>
            <a:off x="1387475" y="5626100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37" name="Rectangle 526"/>
          <p:cNvSpPr>
            <a:spLocks noChangeArrowheads="1"/>
          </p:cNvSpPr>
          <p:nvPr/>
        </p:nvSpPr>
        <p:spPr bwMode="auto">
          <a:xfrm>
            <a:off x="1387475" y="59055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38" name="Line 542"/>
          <p:cNvSpPr>
            <a:spLocks noChangeShapeType="1"/>
          </p:cNvSpPr>
          <p:nvPr/>
        </p:nvSpPr>
        <p:spPr bwMode="auto">
          <a:xfrm>
            <a:off x="1249363" y="5254625"/>
            <a:ext cx="0" cy="784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39" name="Line 543"/>
          <p:cNvSpPr>
            <a:spLocks noChangeShapeType="1"/>
          </p:cNvSpPr>
          <p:nvPr/>
        </p:nvSpPr>
        <p:spPr bwMode="auto">
          <a:xfrm flipV="1">
            <a:off x="1249363" y="6030913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40" name="Oval 544"/>
          <p:cNvSpPr>
            <a:spLocks noChangeArrowheads="1"/>
          </p:cNvSpPr>
          <p:nvPr/>
        </p:nvSpPr>
        <p:spPr bwMode="auto">
          <a:xfrm>
            <a:off x="1214438" y="52165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1" name="Rectangle 610"/>
          <p:cNvSpPr>
            <a:spLocks noChangeArrowheads="1"/>
          </p:cNvSpPr>
          <p:nvPr/>
        </p:nvSpPr>
        <p:spPr bwMode="auto">
          <a:xfrm>
            <a:off x="2025650" y="5626100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2" name="Rectangle 611"/>
          <p:cNvSpPr>
            <a:spLocks noChangeArrowheads="1"/>
          </p:cNvSpPr>
          <p:nvPr/>
        </p:nvSpPr>
        <p:spPr bwMode="auto">
          <a:xfrm>
            <a:off x="2025650" y="59055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43" name="Line 612"/>
          <p:cNvSpPr>
            <a:spLocks noChangeShapeType="1"/>
          </p:cNvSpPr>
          <p:nvPr/>
        </p:nvSpPr>
        <p:spPr bwMode="auto">
          <a:xfrm flipH="1">
            <a:off x="1885950" y="5254625"/>
            <a:ext cx="1588" cy="790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4" name="Line 613"/>
          <p:cNvSpPr>
            <a:spLocks noChangeShapeType="1"/>
          </p:cNvSpPr>
          <p:nvPr/>
        </p:nvSpPr>
        <p:spPr bwMode="auto">
          <a:xfrm flipV="1">
            <a:off x="1887538" y="6035675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45" name="Oval 614"/>
          <p:cNvSpPr>
            <a:spLocks noChangeArrowheads="1"/>
          </p:cNvSpPr>
          <p:nvPr/>
        </p:nvSpPr>
        <p:spPr bwMode="auto">
          <a:xfrm>
            <a:off x="1852613" y="52165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6" name="Rectangle 619"/>
          <p:cNvSpPr>
            <a:spLocks noChangeArrowheads="1"/>
          </p:cNvSpPr>
          <p:nvPr/>
        </p:nvSpPr>
        <p:spPr bwMode="auto">
          <a:xfrm>
            <a:off x="2663825" y="5621338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7" name="Rectangle 620"/>
          <p:cNvSpPr>
            <a:spLocks noChangeArrowheads="1"/>
          </p:cNvSpPr>
          <p:nvPr/>
        </p:nvSpPr>
        <p:spPr bwMode="auto">
          <a:xfrm>
            <a:off x="2663825" y="5900738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48" name="Line 621"/>
          <p:cNvSpPr>
            <a:spLocks noChangeShapeType="1"/>
          </p:cNvSpPr>
          <p:nvPr/>
        </p:nvSpPr>
        <p:spPr bwMode="auto">
          <a:xfrm>
            <a:off x="2525713" y="5249863"/>
            <a:ext cx="0" cy="788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9" name="Line 622"/>
          <p:cNvSpPr>
            <a:spLocks noChangeShapeType="1"/>
          </p:cNvSpPr>
          <p:nvPr/>
        </p:nvSpPr>
        <p:spPr bwMode="auto">
          <a:xfrm flipV="1">
            <a:off x="2525713" y="6035675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50" name="Oval 623"/>
          <p:cNvSpPr>
            <a:spLocks noChangeArrowheads="1"/>
          </p:cNvSpPr>
          <p:nvPr/>
        </p:nvSpPr>
        <p:spPr bwMode="auto">
          <a:xfrm>
            <a:off x="2490788" y="52117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1" name="Line 626"/>
          <p:cNvSpPr>
            <a:spLocks noChangeShapeType="1"/>
          </p:cNvSpPr>
          <p:nvPr/>
        </p:nvSpPr>
        <p:spPr bwMode="auto">
          <a:xfrm>
            <a:off x="6016625" y="34385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2" name="Line 627"/>
          <p:cNvSpPr>
            <a:spLocks noChangeShapeType="1"/>
          </p:cNvSpPr>
          <p:nvPr/>
        </p:nvSpPr>
        <p:spPr bwMode="auto">
          <a:xfrm>
            <a:off x="6540500" y="34385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3" name="Line 628"/>
          <p:cNvSpPr>
            <a:spLocks noChangeShapeType="1"/>
          </p:cNvSpPr>
          <p:nvPr/>
        </p:nvSpPr>
        <p:spPr bwMode="auto">
          <a:xfrm>
            <a:off x="7064375" y="3429000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4" name="Line 629"/>
          <p:cNvSpPr>
            <a:spLocks noChangeShapeType="1"/>
          </p:cNvSpPr>
          <p:nvPr/>
        </p:nvSpPr>
        <p:spPr bwMode="auto">
          <a:xfrm>
            <a:off x="7616825" y="3438525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5" name="Line 631"/>
          <p:cNvSpPr>
            <a:spLocks noChangeShapeType="1"/>
          </p:cNvSpPr>
          <p:nvPr/>
        </p:nvSpPr>
        <p:spPr bwMode="auto">
          <a:xfrm>
            <a:off x="6019800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6" name="Line 632"/>
          <p:cNvSpPr>
            <a:spLocks noChangeShapeType="1"/>
          </p:cNvSpPr>
          <p:nvPr/>
        </p:nvSpPr>
        <p:spPr bwMode="auto">
          <a:xfrm>
            <a:off x="6550025" y="4119563"/>
            <a:ext cx="0" cy="147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7" name="Line 633"/>
          <p:cNvSpPr>
            <a:spLocks noChangeShapeType="1"/>
          </p:cNvSpPr>
          <p:nvPr/>
        </p:nvSpPr>
        <p:spPr bwMode="auto">
          <a:xfrm>
            <a:off x="7086600" y="4117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8" name="Line 634"/>
          <p:cNvSpPr>
            <a:spLocks noChangeShapeType="1"/>
          </p:cNvSpPr>
          <p:nvPr/>
        </p:nvSpPr>
        <p:spPr bwMode="auto">
          <a:xfrm>
            <a:off x="7616825" y="4117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9" name="Line 635"/>
          <p:cNvSpPr>
            <a:spLocks noChangeShapeType="1"/>
          </p:cNvSpPr>
          <p:nvPr/>
        </p:nvSpPr>
        <p:spPr bwMode="auto">
          <a:xfrm flipV="1">
            <a:off x="6162675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0" name="Line 636"/>
          <p:cNvSpPr>
            <a:spLocks noChangeShapeType="1"/>
          </p:cNvSpPr>
          <p:nvPr/>
        </p:nvSpPr>
        <p:spPr bwMode="auto">
          <a:xfrm flipV="1">
            <a:off x="6683375" y="4268788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1" name="Line 637"/>
          <p:cNvSpPr>
            <a:spLocks noChangeShapeType="1"/>
          </p:cNvSpPr>
          <p:nvPr/>
        </p:nvSpPr>
        <p:spPr bwMode="auto">
          <a:xfrm flipV="1">
            <a:off x="7223125" y="426085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2" name="Line 638"/>
          <p:cNvSpPr>
            <a:spLocks noChangeShapeType="1"/>
          </p:cNvSpPr>
          <p:nvPr/>
        </p:nvSpPr>
        <p:spPr bwMode="auto">
          <a:xfrm flipV="1">
            <a:off x="7759700" y="4270375"/>
            <a:ext cx="0" cy="373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3" name="Line 639"/>
          <p:cNvSpPr>
            <a:spLocks noChangeShapeType="1"/>
          </p:cNvSpPr>
          <p:nvPr/>
        </p:nvSpPr>
        <p:spPr bwMode="auto">
          <a:xfrm>
            <a:off x="536575" y="5626100"/>
            <a:ext cx="234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grpSp>
        <p:nvGrpSpPr>
          <p:cNvPr id="164" name="Group 642"/>
          <p:cNvGrpSpPr>
            <a:grpSpLocks/>
          </p:cNvGrpSpPr>
          <p:nvPr/>
        </p:nvGrpSpPr>
        <p:grpSpPr bwMode="auto">
          <a:xfrm>
            <a:off x="1754188" y="5627688"/>
            <a:ext cx="276225" cy="450850"/>
            <a:chOff x="739" y="2900"/>
            <a:chExt cx="174" cy="284"/>
          </a:xfrm>
        </p:grpSpPr>
        <p:sp>
          <p:nvSpPr>
            <p:cNvPr id="165" name="Line 64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66" name="Line 64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67" name="Line 645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  <p:grpSp>
        <p:nvGrpSpPr>
          <p:cNvPr id="168" name="Group 646"/>
          <p:cNvGrpSpPr>
            <a:grpSpLocks/>
          </p:cNvGrpSpPr>
          <p:nvPr/>
        </p:nvGrpSpPr>
        <p:grpSpPr bwMode="auto">
          <a:xfrm>
            <a:off x="2392363" y="5627688"/>
            <a:ext cx="276225" cy="450850"/>
            <a:chOff x="739" y="2900"/>
            <a:chExt cx="174" cy="284"/>
          </a:xfrm>
        </p:grpSpPr>
        <p:sp>
          <p:nvSpPr>
            <p:cNvPr id="169" name="Line 647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70" name="Line 648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71" name="Line 649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73485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Core i7 Level 1-3 Page Table Entries</a:t>
            </a: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828800" y="1524000"/>
            <a:ext cx="2667000" cy="3810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Page table physical base address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4958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486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G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867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PS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248400" y="1524000"/>
            <a:ext cx="3810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629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010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CD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7391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WT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7772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U/S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8153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R/W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8534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P=1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57200" y="2712466"/>
            <a:ext cx="6934200" cy="354637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Each entry references a 4K child page table. </a:t>
            </a:r>
            <a:r>
              <a:rPr lang="en-GB" sz="2000" dirty="0">
                <a:latin typeface="Calibri" pitchFamily="34" charset="0"/>
                <a:ea typeface="msgothic" charset="0"/>
                <a:cs typeface="msgothic" charset="0"/>
              </a:rPr>
              <a:t>Significant fields:</a:t>
            </a:r>
            <a:endParaRPr lang="en-GB" sz="2000" b="1" dirty="0">
              <a:latin typeface="Calibri" pitchFamily="34" charset="0"/>
              <a:ea typeface="msgothic" charset="0"/>
              <a:cs typeface="msgothic" charset="0"/>
            </a:endParaRP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Child page table present in physical memory (1) or not (0).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R/W: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Read-only or read-write access access permission for all reachable pages.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U/S: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user or supervisor (kernel) mode access permission for all reachable pages.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WT: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Write-through or write-back cache policy for the child page table. 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A: 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Reference bit (set by MMU on reads and writes, cleared by software).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PS: 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Page size either 4 KB or 4 MB (defined for Level 1 </a:t>
            </a:r>
            <a:r>
              <a:rPr lang="en-GB" sz="1600" b="0" dirty="0" err="1">
                <a:latin typeface="Calibri" pitchFamily="34" charset="0"/>
                <a:ea typeface="msgothic" charset="0"/>
                <a:cs typeface="msgothic" charset="0"/>
              </a:rPr>
              <a:t>PTEs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 only).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Page table physical base address: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40 most significant bits of physical page table address (forces page tables to be 4KB aligned)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XD: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 Disable or enable instruction fetches from all pages reachable from this PTE.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1769124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51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189413" y="1299695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422775" y="1299695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11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5256213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9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5562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8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5943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7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62738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66929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5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7086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7467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7847013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2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8229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8610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8382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4572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XD</a:t>
            </a: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457200" y="2133600"/>
            <a:ext cx="8093075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Available for OS (page table location on disk)</a:t>
            </a: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8550275" y="2133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P=0</a:t>
            </a: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1524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52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762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62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4572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63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517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357018" y="1219200"/>
            <a:ext cx="8101182" cy="2971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Academic Integrity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10200"/>
          </a:xfrm>
        </p:spPr>
        <p:txBody>
          <a:bodyPr>
            <a:normAutofit/>
          </a:bodyPr>
          <a:lstStyle/>
          <a:p>
            <a:r>
              <a:rPr lang="en-US" dirty="0"/>
              <a:t>What is cheating?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Sharing code: </a:t>
            </a:r>
            <a:r>
              <a:rPr lang="en-US" dirty="0"/>
              <a:t>by copying, retyping, </a:t>
            </a:r>
            <a:r>
              <a:rPr lang="en-US" b="1" dirty="0"/>
              <a:t>looking at</a:t>
            </a:r>
            <a:r>
              <a:rPr lang="en-US" dirty="0"/>
              <a:t>, or supplying a file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Describing:</a:t>
            </a:r>
            <a:r>
              <a:rPr lang="en-US" dirty="0"/>
              <a:t> verbal description of code from one person to another.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Coaching: </a:t>
            </a:r>
            <a:r>
              <a:rPr lang="en-US" dirty="0"/>
              <a:t>helping your friend to write a lab, line by line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Searching the Web </a:t>
            </a:r>
            <a:r>
              <a:rPr lang="en-US" dirty="0"/>
              <a:t>for solutions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Copying code</a:t>
            </a:r>
            <a:r>
              <a:rPr lang="en-US" dirty="0"/>
              <a:t> from a previous course or online solution</a:t>
            </a:r>
          </a:p>
          <a:p>
            <a:pPr lvl="2"/>
            <a:r>
              <a:rPr lang="en-US" dirty="0"/>
              <a:t>You are only allowed to use code we supply, or from the CS:APP website</a:t>
            </a:r>
          </a:p>
          <a:p>
            <a:pPr>
              <a:spcBef>
                <a:spcPts val="1200"/>
              </a:spcBef>
            </a:pPr>
            <a:r>
              <a:rPr lang="en-US" dirty="0"/>
              <a:t>What is NOT cheating?</a:t>
            </a:r>
          </a:p>
          <a:p>
            <a:pPr lvl="1"/>
            <a:r>
              <a:rPr lang="en-US" dirty="0"/>
              <a:t>Explaining how to use systems or tools</a:t>
            </a:r>
          </a:p>
          <a:p>
            <a:pPr lvl="1"/>
            <a:r>
              <a:rPr lang="en-US" dirty="0"/>
              <a:t>Helping others with high-level design issues</a:t>
            </a:r>
          </a:p>
          <a:p>
            <a:pPr>
              <a:spcBef>
                <a:spcPts val="1200"/>
              </a:spcBef>
            </a:pPr>
            <a:r>
              <a:rPr lang="en-US" dirty="0"/>
              <a:t>See the course syllabus &amp; Lecture 1 slides for details.</a:t>
            </a:r>
          </a:p>
          <a:p>
            <a:pPr lvl="1"/>
            <a:r>
              <a:rPr lang="en-US" dirty="0"/>
              <a:t>Ignorance is not an excuse</a:t>
            </a:r>
          </a:p>
        </p:txBody>
      </p:sp>
    </p:spTree>
    <p:extLst>
      <p:ext uri="{BB962C8B-B14F-4D97-AF65-F5344CB8AC3E}">
        <p14:creationId xmlns:p14="http://schemas.microsoft.com/office/powerpoint/2010/main" val="11160942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73485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Core i7 Level 4 Page Table Entries</a:t>
            </a: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828800" y="1524000"/>
            <a:ext cx="2667000" cy="3810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Page physical base address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4958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486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G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867400" y="1524000"/>
            <a:ext cx="3810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248400" y="1524000"/>
            <a:ext cx="381000" cy="381000"/>
          </a:xfrm>
          <a:prstGeom prst="rect">
            <a:avLst/>
          </a:prstGeom>
          <a:solidFill>
            <a:srgbClr val="F6D2D2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/>
              <a:t>D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629400" y="1524000"/>
            <a:ext cx="381000" cy="381000"/>
          </a:xfrm>
          <a:prstGeom prst="rect">
            <a:avLst/>
          </a:prstGeom>
          <a:solidFill>
            <a:srgbClr val="F6D2D2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010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CD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7391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WT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7772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U/S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8153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R/W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8534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P=1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57200" y="2712466"/>
            <a:ext cx="6934200" cy="354637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Each entry references a 4K child page. Significant fields: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Child page is present in memory (1) or not (0)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R/W: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Read-only or read-write access permission for child page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U/S: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User or supervisor mode access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WT: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Write-through or write-back cache policy for this page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A: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Reference bit (set by MMU on reads and writes, cleared by software) 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D: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Dirty bit (set by MMU on writes, cleared by software)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Page physical base address: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40 most significant bits of physical page address (forces pages to be 4KB aligned)</a:t>
            </a:r>
          </a:p>
          <a:p>
            <a:pPr marL="341313" indent="-341313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XD: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 Disable or enable instruction fetches from this page.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1769124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51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189413" y="1299695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422775" y="1299695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11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5256213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9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5562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8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5943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7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62738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66929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5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7086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7467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7847013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2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8229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1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8610600" y="1299695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8382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4572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XD</a:t>
            </a: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457200" y="2133600"/>
            <a:ext cx="8093075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Available for OS (page </a:t>
            </a: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l</a:t>
            </a: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ocation on disk)</a:t>
            </a: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8550275" y="2133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P=0</a:t>
            </a: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1524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52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762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62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4572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63</a:t>
            </a:r>
            <a:endParaRPr lang="en-GB" sz="14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0873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i7 Page Table Translation</a:t>
            </a:r>
          </a:p>
        </p:txBody>
      </p:sp>
      <p:sp>
        <p:nvSpPr>
          <p:cNvPr id="4" name="Text Box 381"/>
          <p:cNvSpPr txBox="1">
            <a:spLocks noChangeArrowheads="1"/>
          </p:cNvSpPr>
          <p:nvPr/>
        </p:nvSpPr>
        <p:spPr bwMode="auto">
          <a:xfrm>
            <a:off x="158750" y="2967038"/>
            <a:ext cx="469842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CR3</a:t>
            </a:r>
          </a:p>
        </p:txBody>
      </p:sp>
      <p:sp>
        <p:nvSpPr>
          <p:cNvPr id="5" name="Text Box 387"/>
          <p:cNvSpPr txBox="1">
            <a:spLocks noChangeArrowheads="1"/>
          </p:cNvSpPr>
          <p:nvPr/>
        </p:nvSpPr>
        <p:spPr bwMode="auto">
          <a:xfrm>
            <a:off x="6407150" y="4224338"/>
            <a:ext cx="824431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Physical 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address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of page</a:t>
            </a:r>
          </a:p>
        </p:txBody>
      </p:sp>
      <p:sp>
        <p:nvSpPr>
          <p:cNvPr id="6" name="Text Box 388"/>
          <p:cNvSpPr txBox="1">
            <a:spLocks noChangeArrowheads="1"/>
          </p:cNvSpPr>
          <p:nvPr/>
        </p:nvSpPr>
        <p:spPr bwMode="auto">
          <a:xfrm>
            <a:off x="53975" y="3181350"/>
            <a:ext cx="824431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Physical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address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of L1 PT</a:t>
            </a:r>
          </a:p>
        </p:txBody>
      </p:sp>
      <p:sp>
        <p:nvSpPr>
          <p:cNvPr id="7" name="Text Box 394"/>
          <p:cNvSpPr txBox="1">
            <a:spLocks noChangeAspect="1" noChangeArrowheads="1"/>
          </p:cNvSpPr>
          <p:nvPr/>
        </p:nvSpPr>
        <p:spPr bwMode="auto">
          <a:xfrm>
            <a:off x="2901801" y="1295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8" name="Rectangle 395"/>
          <p:cNvSpPr>
            <a:spLocks noChangeAspect="1" noChangeArrowheads="1"/>
          </p:cNvSpPr>
          <p:nvPr/>
        </p:nvSpPr>
        <p:spPr bwMode="auto">
          <a:xfrm>
            <a:off x="6142038" y="1525588"/>
            <a:ext cx="1843087" cy="27305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VPO</a:t>
            </a:r>
          </a:p>
        </p:txBody>
      </p:sp>
      <p:sp>
        <p:nvSpPr>
          <p:cNvPr id="9" name="Text Box 396"/>
          <p:cNvSpPr txBox="1">
            <a:spLocks noChangeAspect="1" noChangeArrowheads="1"/>
          </p:cNvSpPr>
          <p:nvPr/>
        </p:nvSpPr>
        <p:spPr bwMode="auto">
          <a:xfrm>
            <a:off x="5454501" y="1304925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10" name="Text Box 397"/>
          <p:cNvSpPr txBox="1">
            <a:spLocks noChangeAspect="1" noChangeArrowheads="1"/>
          </p:cNvSpPr>
          <p:nvPr/>
        </p:nvSpPr>
        <p:spPr bwMode="auto">
          <a:xfrm>
            <a:off x="6878339" y="1304925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11" name="Text Box 399"/>
          <p:cNvSpPr txBox="1">
            <a:spLocks noChangeAspect="1" noChangeArrowheads="1"/>
          </p:cNvSpPr>
          <p:nvPr/>
        </p:nvSpPr>
        <p:spPr bwMode="auto">
          <a:xfrm>
            <a:off x="8053388" y="1306513"/>
            <a:ext cx="926535" cy="67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solidFill>
                  <a:schemeClr val="tx2"/>
                </a:solidFill>
                <a:latin typeface="+mn-lt"/>
              </a:rPr>
              <a:t>Virtual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solidFill>
                  <a:schemeClr val="tx2"/>
                </a:solidFill>
                <a:latin typeface="+mn-lt"/>
              </a:rPr>
              <a:t>address</a:t>
            </a:r>
          </a:p>
        </p:txBody>
      </p:sp>
      <p:sp>
        <p:nvSpPr>
          <p:cNvPr id="12" name="Line 403"/>
          <p:cNvSpPr>
            <a:spLocks noChangeShapeType="1"/>
          </p:cNvSpPr>
          <p:nvPr/>
        </p:nvSpPr>
        <p:spPr bwMode="auto">
          <a:xfrm>
            <a:off x="6102350" y="3944938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3" name="Line 404"/>
          <p:cNvSpPr>
            <a:spLocks noChangeShapeType="1"/>
          </p:cNvSpPr>
          <p:nvPr/>
        </p:nvSpPr>
        <p:spPr bwMode="auto">
          <a:xfrm>
            <a:off x="6407150" y="3944938"/>
            <a:ext cx="0" cy="18399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4" name="Line 406"/>
          <p:cNvSpPr>
            <a:spLocks noChangeShapeType="1"/>
          </p:cNvSpPr>
          <p:nvPr/>
        </p:nvSpPr>
        <p:spPr bwMode="auto">
          <a:xfrm>
            <a:off x="5113338" y="3970338"/>
            <a:ext cx="2651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5" name="Rectangle 382"/>
          <p:cNvSpPr>
            <a:spLocks noChangeArrowheads="1"/>
          </p:cNvSpPr>
          <p:nvPr/>
        </p:nvSpPr>
        <p:spPr bwMode="auto">
          <a:xfrm>
            <a:off x="5378450" y="3081338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6" name="Text Box 392"/>
          <p:cNvSpPr txBox="1">
            <a:spLocks noChangeArrowheads="1"/>
          </p:cNvSpPr>
          <p:nvPr/>
        </p:nvSpPr>
        <p:spPr bwMode="auto">
          <a:xfrm>
            <a:off x="5446713" y="2295525"/>
            <a:ext cx="608339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L4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table</a:t>
            </a:r>
          </a:p>
        </p:txBody>
      </p:sp>
      <p:sp>
        <p:nvSpPr>
          <p:cNvPr id="17" name="Rectangle 405"/>
          <p:cNvSpPr>
            <a:spLocks noChangeArrowheads="1"/>
          </p:cNvSpPr>
          <p:nvPr/>
        </p:nvSpPr>
        <p:spPr bwMode="auto">
          <a:xfrm>
            <a:off x="5381625" y="3843338"/>
            <a:ext cx="758825" cy="2286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L4 PTE</a:t>
            </a:r>
          </a:p>
        </p:txBody>
      </p:sp>
      <p:sp>
        <p:nvSpPr>
          <p:cNvPr id="18" name="Line 407"/>
          <p:cNvSpPr>
            <a:spLocks noChangeShapeType="1"/>
          </p:cNvSpPr>
          <p:nvPr/>
        </p:nvSpPr>
        <p:spPr bwMode="auto">
          <a:xfrm>
            <a:off x="5113338" y="1798638"/>
            <a:ext cx="7937" cy="2168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9" name="Line 408"/>
          <p:cNvSpPr>
            <a:spLocks noChangeShapeType="1"/>
          </p:cNvSpPr>
          <p:nvPr/>
        </p:nvSpPr>
        <p:spPr bwMode="auto">
          <a:xfrm>
            <a:off x="7639050" y="1798638"/>
            <a:ext cx="0" cy="4437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0" name="Rectangle 409"/>
          <p:cNvSpPr>
            <a:spLocks noChangeAspect="1" noChangeArrowheads="1"/>
          </p:cNvSpPr>
          <p:nvPr/>
        </p:nvSpPr>
        <p:spPr bwMode="auto">
          <a:xfrm>
            <a:off x="1589088" y="6235700"/>
            <a:ext cx="4495800" cy="287338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PPN</a:t>
            </a:r>
          </a:p>
        </p:txBody>
      </p:sp>
      <p:sp>
        <p:nvSpPr>
          <p:cNvPr id="21" name="Rectangle 410"/>
          <p:cNvSpPr>
            <a:spLocks noChangeAspect="1" noChangeArrowheads="1"/>
          </p:cNvSpPr>
          <p:nvPr/>
        </p:nvSpPr>
        <p:spPr bwMode="auto">
          <a:xfrm>
            <a:off x="6084888" y="6235700"/>
            <a:ext cx="1874837" cy="287338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PPO</a:t>
            </a:r>
          </a:p>
        </p:txBody>
      </p:sp>
      <p:sp>
        <p:nvSpPr>
          <p:cNvPr id="22" name="Text Box 411"/>
          <p:cNvSpPr txBox="1">
            <a:spLocks noChangeAspect="1" noChangeArrowheads="1"/>
          </p:cNvSpPr>
          <p:nvPr/>
        </p:nvSpPr>
        <p:spPr bwMode="auto">
          <a:xfrm>
            <a:off x="3665239" y="602615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23" name="Text Box 412"/>
          <p:cNvSpPr txBox="1">
            <a:spLocks noChangeAspect="1" noChangeArrowheads="1"/>
          </p:cNvSpPr>
          <p:nvPr/>
        </p:nvSpPr>
        <p:spPr bwMode="auto">
          <a:xfrm>
            <a:off x="6852939" y="602615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24" name="Text Box 413"/>
          <p:cNvSpPr txBox="1">
            <a:spLocks noChangeAspect="1" noChangeArrowheads="1"/>
          </p:cNvSpPr>
          <p:nvPr/>
        </p:nvSpPr>
        <p:spPr bwMode="auto">
          <a:xfrm>
            <a:off x="8053388" y="6038850"/>
            <a:ext cx="947825" cy="67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solidFill>
                  <a:schemeClr val="tx2"/>
                </a:solidFill>
                <a:latin typeface="+mn-lt"/>
              </a:rPr>
              <a:t>Physical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solidFill>
                  <a:schemeClr val="tx2"/>
                </a:solidFill>
                <a:latin typeface="+mn-lt"/>
              </a:rPr>
              <a:t>address</a:t>
            </a:r>
          </a:p>
        </p:txBody>
      </p:sp>
      <p:sp>
        <p:nvSpPr>
          <p:cNvPr id="25" name="Line 414"/>
          <p:cNvSpPr>
            <a:spLocks noChangeShapeType="1"/>
          </p:cNvSpPr>
          <p:nvPr/>
        </p:nvSpPr>
        <p:spPr bwMode="auto">
          <a:xfrm flipH="1">
            <a:off x="4578350" y="5786438"/>
            <a:ext cx="1828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6" name="Line 415"/>
          <p:cNvSpPr>
            <a:spLocks noChangeShapeType="1"/>
          </p:cNvSpPr>
          <p:nvPr/>
        </p:nvSpPr>
        <p:spPr bwMode="auto">
          <a:xfrm>
            <a:off x="4578350" y="5784850"/>
            <a:ext cx="0" cy="433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7" name="Text Box 416"/>
          <p:cNvSpPr txBox="1">
            <a:spLocks noChangeArrowheads="1"/>
          </p:cNvSpPr>
          <p:nvPr/>
        </p:nvSpPr>
        <p:spPr bwMode="auto">
          <a:xfrm>
            <a:off x="7842250" y="3373438"/>
            <a:ext cx="1148438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Offset into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physical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virtual page</a:t>
            </a:r>
          </a:p>
        </p:txBody>
      </p:sp>
      <p:sp>
        <p:nvSpPr>
          <p:cNvPr id="28" name="Rectangle 417"/>
          <p:cNvSpPr>
            <a:spLocks noChangeAspect="1" noChangeArrowheads="1"/>
          </p:cNvSpPr>
          <p:nvPr/>
        </p:nvSpPr>
        <p:spPr bwMode="auto">
          <a:xfrm>
            <a:off x="3586163" y="1519238"/>
            <a:ext cx="1277937" cy="280987"/>
          </a:xfrm>
          <a:prstGeom prst="rect">
            <a:avLst/>
          </a:prstGeom>
          <a:solidFill>
            <a:srgbClr val="E6E6E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3</a:t>
            </a:r>
          </a:p>
        </p:txBody>
      </p:sp>
      <p:sp>
        <p:nvSpPr>
          <p:cNvPr id="29" name="Rectangle 418"/>
          <p:cNvSpPr>
            <a:spLocks noChangeAspect="1" noChangeArrowheads="1"/>
          </p:cNvSpPr>
          <p:nvPr/>
        </p:nvSpPr>
        <p:spPr bwMode="auto">
          <a:xfrm>
            <a:off x="4864100" y="1525588"/>
            <a:ext cx="1277938" cy="27305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4</a:t>
            </a:r>
          </a:p>
        </p:txBody>
      </p:sp>
      <p:sp>
        <p:nvSpPr>
          <p:cNvPr id="30" name="Rectangle 419"/>
          <p:cNvSpPr>
            <a:spLocks noChangeAspect="1" noChangeArrowheads="1"/>
          </p:cNvSpPr>
          <p:nvPr/>
        </p:nvSpPr>
        <p:spPr bwMode="auto">
          <a:xfrm>
            <a:off x="2314575" y="1519238"/>
            <a:ext cx="1277938" cy="280987"/>
          </a:xfrm>
          <a:prstGeom prst="rect">
            <a:avLst/>
          </a:prstGeom>
          <a:solidFill>
            <a:srgbClr val="DBF2D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2</a:t>
            </a:r>
          </a:p>
        </p:txBody>
      </p:sp>
      <p:sp>
        <p:nvSpPr>
          <p:cNvPr id="31" name="Rectangle 420"/>
          <p:cNvSpPr>
            <a:spLocks noChangeAspect="1" noChangeArrowheads="1"/>
          </p:cNvSpPr>
          <p:nvPr/>
        </p:nvSpPr>
        <p:spPr bwMode="auto">
          <a:xfrm>
            <a:off x="1036638" y="1517650"/>
            <a:ext cx="1277937" cy="280988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1</a:t>
            </a:r>
          </a:p>
        </p:txBody>
      </p:sp>
      <p:sp>
        <p:nvSpPr>
          <p:cNvPr id="32" name="Line 430"/>
          <p:cNvSpPr>
            <a:spLocks noChangeShapeType="1"/>
          </p:cNvSpPr>
          <p:nvPr/>
        </p:nvSpPr>
        <p:spPr bwMode="auto">
          <a:xfrm>
            <a:off x="4841875" y="3967163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3" name="Line 431"/>
          <p:cNvSpPr>
            <a:spLocks noChangeShapeType="1"/>
          </p:cNvSpPr>
          <p:nvPr/>
        </p:nvSpPr>
        <p:spPr bwMode="auto">
          <a:xfrm>
            <a:off x="5021263" y="3086100"/>
            <a:ext cx="9525" cy="881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4" name="Line 432"/>
          <p:cNvSpPr>
            <a:spLocks noChangeShapeType="1"/>
          </p:cNvSpPr>
          <p:nvPr/>
        </p:nvSpPr>
        <p:spPr bwMode="auto">
          <a:xfrm>
            <a:off x="5030788" y="3086100"/>
            <a:ext cx="344487" cy="47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5" name="Rectangle 435"/>
          <p:cNvSpPr>
            <a:spLocks noChangeArrowheads="1"/>
          </p:cNvSpPr>
          <p:nvPr/>
        </p:nvSpPr>
        <p:spPr bwMode="auto">
          <a:xfrm>
            <a:off x="410210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6" name="Text Box 437"/>
          <p:cNvSpPr txBox="1">
            <a:spLocks noChangeArrowheads="1"/>
          </p:cNvSpPr>
          <p:nvPr/>
        </p:nvSpPr>
        <p:spPr bwMode="auto">
          <a:xfrm>
            <a:off x="3916363" y="2295525"/>
            <a:ext cx="1148087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L3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middle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</a:p>
        </p:txBody>
      </p:sp>
      <p:sp>
        <p:nvSpPr>
          <p:cNvPr id="37" name="Rectangle 438"/>
          <p:cNvSpPr>
            <a:spLocks noChangeArrowheads="1"/>
          </p:cNvSpPr>
          <p:nvPr/>
        </p:nvSpPr>
        <p:spPr bwMode="auto">
          <a:xfrm>
            <a:off x="4105275" y="3852863"/>
            <a:ext cx="758825" cy="228600"/>
          </a:xfrm>
          <a:prstGeom prst="rect">
            <a:avLst/>
          </a:prstGeom>
          <a:solidFill>
            <a:srgbClr val="E6E6E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L3 PTE</a:t>
            </a:r>
          </a:p>
        </p:txBody>
      </p:sp>
      <p:sp>
        <p:nvSpPr>
          <p:cNvPr id="38" name="Line 439"/>
          <p:cNvSpPr>
            <a:spLocks noChangeShapeType="1"/>
          </p:cNvSpPr>
          <p:nvPr/>
        </p:nvSpPr>
        <p:spPr bwMode="auto">
          <a:xfrm flipH="1">
            <a:off x="3833813" y="1808163"/>
            <a:ext cx="11112" cy="2159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9" name="Line 440"/>
          <p:cNvSpPr>
            <a:spLocks noChangeShapeType="1"/>
          </p:cNvSpPr>
          <p:nvPr/>
        </p:nvSpPr>
        <p:spPr bwMode="auto">
          <a:xfrm>
            <a:off x="3844925" y="397351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0" name="Line 444"/>
          <p:cNvSpPr>
            <a:spLocks noChangeShapeType="1"/>
          </p:cNvSpPr>
          <p:nvPr/>
        </p:nvSpPr>
        <p:spPr bwMode="auto">
          <a:xfrm>
            <a:off x="3546475" y="3971925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1" name="Line 445"/>
          <p:cNvSpPr>
            <a:spLocks noChangeShapeType="1"/>
          </p:cNvSpPr>
          <p:nvPr/>
        </p:nvSpPr>
        <p:spPr bwMode="auto">
          <a:xfrm>
            <a:off x="3727450" y="3089275"/>
            <a:ext cx="0" cy="881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2" name="Rectangle 447"/>
          <p:cNvSpPr>
            <a:spLocks noChangeArrowheads="1"/>
          </p:cNvSpPr>
          <p:nvPr/>
        </p:nvSpPr>
        <p:spPr bwMode="auto">
          <a:xfrm>
            <a:off x="280670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3" name="Text Box 449"/>
          <p:cNvSpPr txBox="1">
            <a:spLocks noChangeArrowheads="1"/>
          </p:cNvSpPr>
          <p:nvPr/>
        </p:nvSpPr>
        <p:spPr bwMode="auto">
          <a:xfrm>
            <a:off x="2654300" y="2295525"/>
            <a:ext cx="1073485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L2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upper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</a:p>
        </p:txBody>
      </p:sp>
      <p:sp>
        <p:nvSpPr>
          <p:cNvPr id="44" name="Rectangle 450"/>
          <p:cNvSpPr>
            <a:spLocks noChangeArrowheads="1"/>
          </p:cNvSpPr>
          <p:nvPr/>
        </p:nvSpPr>
        <p:spPr bwMode="auto">
          <a:xfrm>
            <a:off x="2809875" y="3852863"/>
            <a:ext cx="758825" cy="228600"/>
          </a:xfrm>
          <a:prstGeom prst="rect">
            <a:avLst/>
          </a:prstGeom>
          <a:solidFill>
            <a:srgbClr val="DBF2D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L2 PTE</a:t>
            </a:r>
          </a:p>
        </p:txBody>
      </p:sp>
      <p:sp>
        <p:nvSpPr>
          <p:cNvPr id="45" name="Line 451"/>
          <p:cNvSpPr>
            <a:spLocks noChangeShapeType="1"/>
          </p:cNvSpPr>
          <p:nvPr/>
        </p:nvSpPr>
        <p:spPr bwMode="auto">
          <a:xfrm>
            <a:off x="2549525" y="1808163"/>
            <a:ext cx="0" cy="2147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6" name="Line 452"/>
          <p:cNvSpPr>
            <a:spLocks noChangeShapeType="1"/>
          </p:cNvSpPr>
          <p:nvPr/>
        </p:nvSpPr>
        <p:spPr bwMode="auto">
          <a:xfrm>
            <a:off x="2549525" y="396716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7" name="Line 456"/>
          <p:cNvSpPr>
            <a:spLocks noChangeShapeType="1"/>
          </p:cNvSpPr>
          <p:nvPr/>
        </p:nvSpPr>
        <p:spPr bwMode="auto">
          <a:xfrm>
            <a:off x="2270125" y="3967163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8" name="Rectangle 459"/>
          <p:cNvSpPr>
            <a:spLocks noChangeArrowheads="1"/>
          </p:cNvSpPr>
          <p:nvPr/>
        </p:nvSpPr>
        <p:spPr bwMode="auto">
          <a:xfrm>
            <a:off x="153035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9" name="Text Box 461"/>
          <p:cNvSpPr txBox="1">
            <a:spLocks noChangeArrowheads="1"/>
          </p:cNvSpPr>
          <p:nvPr/>
        </p:nvSpPr>
        <p:spPr bwMode="auto">
          <a:xfrm>
            <a:off x="1357313" y="2295525"/>
            <a:ext cx="1105044" cy="80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L1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global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  <a:endParaRPr lang="en-US" sz="14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0" name="Rectangle 462"/>
          <p:cNvSpPr>
            <a:spLocks noChangeArrowheads="1"/>
          </p:cNvSpPr>
          <p:nvPr/>
        </p:nvSpPr>
        <p:spPr bwMode="auto">
          <a:xfrm>
            <a:off x="1533525" y="3852863"/>
            <a:ext cx="758825" cy="2286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L1 PTE</a:t>
            </a:r>
          </a:p>
        </p:txBody>
      </p:sp>
      <p:sp>
        <p:nvSpPr>
          <p:cNvPr id="51" name="Line 463"/>
          <p:cNvSpPr>
            <a:spLocks noChangeShapeType="1"/>
          </p:cNvSpPr>
          <p:nvPr/>
        </p:nvSpPr>
        <p:spPr bwMode="auto">
          <a:xfrm flipH="1">
            <a:off x="1260475" y="1808163"/>
            <a:ext cx="12700" cy="2147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2" name="Line 464"/>
          <p:cNvSpPr>
            <a:spLocks noChangeShapeType="1"/>
          </p:cNvSpPr>
          <p:nvPr/>
        </p:nvSpPr>
        <p:spPr bwMode="auto">
          <a:xfrm>
            <a:off x="1273175" y="396081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3" name="Text Box 465"/>
          <p:cNvSpPr txBox="1">
            <a:spLocks noChangeAspect="1" noChangeArrowheads="1"/>
          </p:cNvSpPr>
          <p:nvPr/>
        </p:nvSpPr>
        <p:spPr bwMode="auto">
          <a:xfrm>
            <a:off x="4159101" y="1295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4" name="Text Box 466"/>
          <p:cNvSpPr txBox="1">
            <a:spLocks noChangeAspect="1" noChangeArrowheads="1"/>
          </p:cNvSpPr>
          <p:nvPr/>
        </p:nvSpPr>
        <p:spPr bwMode="auto">
          <a:xfrm>
            <a:off x="1568301" y="1295400"/>
            <a:ext cx="260737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5" name="Line 467"/>
          <p:cNvSpPr>
            <a:spLocks noChangeShapeType="1"/>
          </p:cNvSpPr>
          <p:nvPr/>
        </p:nvSpPr>
        <p:spPr bwMode="auto">
          <a:xfrm flipV="1">
            <a:off x="695325" y="3106738"/>
            <a:ext cx="822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6" name="Text Box 471"/>
          <p:cNvSpPr txBox="1">
            <a:spLocks noChangeAspect="1" noChangeArrowheads="1"/>
          </p:cNvSpPr>
          <p:nvPr/>
        </p:nvSpPr>
        <p:spPr bwMode="auto">
          <a:xfrm>
            <a:off x="936326" y="2895600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57" name="Text Box 473"/>
          <p:cNvSpPr txBox="1">
            <a:spLocks noChangeArrowheads="1"/>
          </p:cNvSpPr>
          <p:nvPr/>
        </p:nvSpPr>
        <p:spPr bwMode="auto">
          <a:xfrm>
            <a:off x="987425" y="2997200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58" name="Line 457"/>
          <p:cNvSpPr>
            <a:spLocks noChangeShapeType="1"/>
          </p:cNvSpPr>
          <p:nvPr/>
        </p:nvSpPr>
        <p:spPr bwMode="auto">
          <a:xfrm>
            <a:off x="2449513" y="3089275"/>
            <a:ext cx="0" cy="877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9" name="Line 458"/>
          <p:cNvSpPr>
            <a:spLocks noChangeShapeType="1"/>
          </p:cNvSpPr>
          <p:nvPr/>
        </p:nvSpPr>
        <p:spPr bwMode="auto">
          <a:xfrm>
            <a:off x="2459038" y="3090863"/>
            <a:ext cx="3444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0" name="Text Box 476"/>
          <p:cNvSpPr txBox="1">
            <a:spLocks noChangeAspect="1" noChangeArrowheads="1"/>
          </p:cNvSpPr>
          <p:nvPr/>
        </p:nvSpPr>
        <p:spPr bwMode="auto">
          <a:xfrm>
            <a:off x="2466676" y="2859088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1" name="Text Box 477"/>
          <p:cNvSpPr txBox="1">
            <a:spLocks noChangeArrowheads="1"/>
          </p:cNvSpPr>
          <p:nvPr/>
        </p:nvSpPr>
        <p:spPr bwMode="auto">
          <a:xfrm>
            <a:off x="2525713" y="2960688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2" name="Line 446"/>
          <p:cNvSpPr>
            <a:spLocks noChangeShapeType="1"/>
          </p:cNvSpPr>
          <p:nvPr/>
        </p:nvSpPr>
        <p:spPr bwMode="auto">
          <a:xfrm>
            <a:off x="3725863" y="3089275"/>
            <a:ext cx="392112" cy="12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3" name="Text Box 479"/>
          <p:cNvSpPr txBox="1">
            <a:spLocks noChangeAspect="1" noChangeArrowheads="1"/>
          </p:cNvSpPr>
          <p:nvPr/>
        </p:nvSpPr>
        <p:spPr bwMode="auto">
          <a:xfrm>
            <a:off x="3787476" y="2878138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4" name="Text Box 480"/>
          <p:cNvSpPr txBox="1">
            <a:spLocks noChangeArrowheads="1"/>
          </p:cNvSpPr>
          <p:nvPr/>
        </p:nvSpPr>
        <p:spPr bwMode="auto">
          <a:xfrm>
            <a:off x="3833813" y="2979738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5" name="Text Box 482"/>
          <p:cNvSpPr txBox="1">
            <a:spLocks noChangeAspect="1" noChangeArrowheads="1"/>
          </p:cNvSpPr>
          <p:nvPr/>
        </p:nvSpPr>
        <p:spPr bwMode="auto">
          <a:xfrm>
            <a:off x="5062239" y="2854325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6" name="Text Box 483"/>
          <p:cNvSpPr txBox="1">
            <a:spLocks noChangeArrowheads="1"/>
          </p:cNvSpPr>
          <p:nvPr/>
        </p:nvSpPr>
        <p:spPr bwMode="auto">
          <a:xfrm>
            <a:off x="5121275" y="2955925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7" name="Text Box 485"/>
          <p:cNvSpPr txBox="1">
            <a:spLocks noChangeAspect="1" noChangeArrowheads="1"/>
          </p:cNvSpPr>
          <p:nvPr/>
        </p:nvSpPr>
        <p:spPr bwMode="auto">
          <a:xfrm>
            <a:off x="5208289" y="5559425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8" name="Text Box 486"/>
          <p:cNvSpPr txBox="1">
            <a:spLocks noChangeArrowheads="1"/>
          </p:cNvSpPr>
          <p:nvPr/>
        </p:nvSpPr>
        <p:spPr bwMode="auto">
          <a:xfrm>
            <a:off x="5267325" y="5648325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9" name="Text Box 488"/>
          <p:cNvSpPr txBox="1">
            <a:spLocks noChangeAspect="1" noChangeArrowheads="1"/>
          </p:cNvSpPr>
          <p:nvPr/>
        </p:nvSpPr>
        <p:spPr bwMode="auto">
          <a:xfrm>
            <a:off x="7587951" y="3667125"/>
            <a:ext cx="338734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70" name="Text Box 489"/>
          <p:cNvSpPr txBox="1">
            <a:spLocks noChangeArrowheads="1"/>
          </p:cNvSpPr>
          <p:nvPr/>
        </p:nvSpPr>
        <p:spPr bwMode="auto">
          <a:xfrm>
            <a:off x="7527925" y="3656013"/>
            <a:ext cx="26161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79" name="Text Box 505"/>
          <p:cNvSpPr txBox="1">
            <a:spLocks noChangeArrowheads="1"/>
          </p:cNvSpPr>
          <p:nvPr/>
        </p:nvSpPr>
        <p:spPr bwMode="auto">
          <a:xfrm>
            <a:off x="1419225" y="4689475"/>
            <a:ext cx="1019175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/>
            <a:r>
              <a:rPr lang="en-US" sz="1400" i="1">
                <a:latin typeface="+mn-lt"/>
              </a:rPr>
              <a:t>512 GB </a:t>
            </a:r>
          </a:p>
          <a:p>
            <a:pPr marL="457200" indent="-457200" algn="ctr"/>
            <a:r>
              <a:rPr lang="en-US" sz="1400" i="1">
                <a:latin typeface="+mn-lt"/>
              </a:rPr>
              <a:t>region </a:t>
            </a:r>
          </a:p>
          <a:p>
            <a:pPr marL="457200" indent="-457200" algn="ctr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0" name="Text Box 507"/>
          <p:cNvSpPr txBox="1">
            <a:spLocks noChangeArrowheads="1"/>
          </p:cNvSpPr>
          <p:nvPr/>
        </p:nvSpPr>
        <p:spPr bwMode="auto">
          <a:xfrm>
            <a:off x="2649538" y="4689475"/>
            <a:ext cx="1019175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/>
            <a:r>
              <a:rPr lang="en-US" sz="1400" i="1">
                <a:latin typeface="+mn-lt"/>
              </a:rPr>
              <a:t>1 GB </a:t>
            </a:r>
          </a:p>
          <a:p>
            <a:pPr marL="457200" indent="-457200" algn="ctr"/>
            <a:r>
              <a:rPr lang="en-US" sz="1400" i="1">
                <a:latin typeface="+mn-lt"/>
              </a:rPr>
              <a:t>region </a:t>
            </a:r>
          </a:p>
          <a:p>
            <a:pPr marL="457200" indent="-457200" algn="ctr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1" name="Text Box 508"/>
          <p:cNvSpPr txBox="1">
            <a:spLocks noChangeArrowheads="1"/>
          </p:cNvSpPr>
          <p:nvPr/>
        </p:nvSpPr>
        <p:spPr bwMode="auto">
          <a:xfrm>
            <a:off x="3998913" y="4689475"/>
            <a:ext cx="1019175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/>
            <a:r>
              <a:rPr lang="en-US" sz="1400" i="1">
                <a:latin typeface="+mn-lt"/>
              </a:rPr>
              <a:t>2 MB </a:t>
            </a:r>
          </a:p>
          <a:p>
            <a:pPr marL="457200" indent="-457200" algn="ctr"/>
            <a:r>
              <a:rPr lang="en-US" sz="1400" i="1">
                <a:latin typeface="+mn-lt"/>
              </a:rPr>
              <a:t>region </a:t>
            </a:r>
          </a:p>
          <a:p>
            <a:pPr marL="457200" indent="-457200" algn="ctr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2" name="Text Box 509"/>
          <p:cNvSpPr txBox="1">
            <a:spLocks noChangeArrowheads="1"/>
          </p:cNvSpPr>
          <p:nvPr/>
        </p:nvSpPr>
        <p:spPr bwMode="auto">
          <a:xfrm>
            <a:off x="5221288" y="4689475"/>
            <a:ext cx="1019175" cy="7386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 algn="ctr"/>
            <a:r>
              <a:rPr lang="en-US" sz="1400" i="1">
                <a:latin typeface="+mn-lt"/>
              </a:rPr>
              <a:t>4 KB</a:t>
            </a:r>
          </a:p>
          <a:p>
            <a:pPr marL="457200" indent="-457200" algn="ctr"/>
            <a:r>
              <a:rPr lang="en-US" sz="1400" i="1">
                <a:latin typeface="+mn-lt"/>
              </a:rPr>
              <a:t>region </a:t>
            </a:r>
          </a:p>
          <a:p>
            <a:pPr marL="457200" indent="-457200" algn="ctr"/>
            <a:r>
              <a:rPr lang="en-US" sz="1400" i="1">
                <a:latin typeface="+mn-lt"/>
              </a:rPr>
              <a:t>per entry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57200"/>
            <a:ext cx="7924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Cute Trick for Speeding Up L1 Access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289425"/>
            <a:ext cx="8548687" cy="2339975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Observation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Bits that determine CI identical in virtual and physical address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index into cache while address translation taking place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Generally we hit in TLB, so PPN bits (CT bits) available next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“Virtually indexed, physically tagged”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Cache carefully sized to make this possible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76200" y="1958930"/>
            <a:ext cx="2500313" cy="898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Physical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address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(PA)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874735" y="1980406"/>
            <a:ext cx="1066800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CT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4246335" y="1980406"/>
            <a:ext cx="304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CO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181123" y="1751806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40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271735" y="1751806"/>
            <a:ext cx="273480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3941535" y="1980406"/>
            <a:ext cx="304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CI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3941535" y="1751806"/>
            <a:ext cx="273480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1503135" y="3422868"/>
            <a:ext cx="1073378" cy="898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Virtual</a:t>
            </a: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address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(VA)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2874735" y="3885406"/>
            <a:ext cx="1066800" cy="3048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VPN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3941535" y="3885406"/>
            <a:ext cx="609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VPO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3177948" y="4266406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36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938360" y="4266406"/>
            <a:ext cx="609600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3941535" y="2590006"/>
            <a:ext cx="609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PPO</a:t>
            </a: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2874735" y="2590006"/>
            <a:ext cx="1066800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PPN</a:t>
            </a:r>
          </a:p>
        </p:txBody>
      </p:sp>
      <p:sp>
        <p:nvSpPr>
          <p:cNvPr id="26641" name="AutoShape 17"/>
          <p:cNvSpPr>
            <a:spLocks/>
          </p:cNvSpPr>
          <p:nvPr/>
        </p:nvSpPr>
        <p:spPr bwMode="auto">
          <a:xfrm>
            <a:off x="2569935" y="1980406"/>
            <a:ext cx="228600" cy="914400"/>
          </a:xfrm>
          <a:prstGeom prst="leftBrace">
            <a:avLst>
              <a:gd name="adj1" fmla="val 33333"/>
              <a:gd name="adj2" fmla="val 50000"/>
            </a:avLst>
          </a:prstGeom>
          <a:noFill/>
          <a:ln w="93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V="1">
            <a:off x="3484335" y="3655218"/>
            <a:ext cx="1588" cy="231775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3" name="AutoShape 19"/>
          <p:cNvSpPr>
            <a:spLocks noChangeArrowheads="1"/>
          </p:cNvSpPr>
          <p:nvPr/>
        </p:nvSpPr>
        <p:spPr bwMode="auto">
          <a:xfrm>
            <a:off x="2798535" y="3123406"/>
            <a:ext cx="1143000" cy="609600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19080">
            <a:noFill/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</a:t>
            </a: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ess</a:t>
            </a:r>
            <a:endParaRPr lang="en-GB" sz="1600" b="1" dirty="0">
              <a:solidFill>
                <a:srgbClr val="0033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Translation</a:t>
            </a:r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V="1">
            <a:off x="3484335" y="2893218"/>
            <a:ext cx="1588" cy="274320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 flipV="1">
            <a:off x="4246335" y="2893219"/>
            <a:ext cx="1588" cy="993775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4243160" y="3093244"/>
            <a:ext cx="733918" cy="5370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No</a:t>
            </a:r>
          </a:p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Change</a:t>
            </a:r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5236935" y="2590006"/>
            <a:ext cx="2667000" cy="1143000"/>
          </a:xfrm>
          <a:prstGeom prst="rect">
            <a:avLst/>
          </a:prstGeom>
          <a:solidFill>
            <a:srgbClr val="F6F5BD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 flipV="1">
            <a:off x="4551135" y="3047205"/>
            <a:ext cx="934753" cy="992187"/>
          </a:xfrm>
          <a:prstGeom prst="line">
            <a:avLst/>
          </a:prstGeom>
          <a:noFill/>
          <a:ln w="19080">
            <a:solidFill>
              <a:srgbClr val="000066"/>
            </a:solidFill>
            <a:prstDash val="sysDot"/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53" name="Rectangle 29"/>
          <p:cNvSpPr>
            <a:spLocks noChangeArrowheads="1"/>
          </p:cNvSpPr>
          <p:nvPr/>
        </p:nvSpPr>
        <p:spPr bwMode="auto">
          <a:xfrm>
            <a:off x="4835582" y="3606377"/>
            <a:ext cx="325153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CI</a:t>
            </a:r>
          </a:p>
        </p:txBody>
      </p:sp>
      <p:sp>
        <p:nvSpPr>
          <p:cNvPr id="26658" name="Freeform 34"/>
          <p:cNvSpPr>
            <a:spLocks/>
          </p:cNvSpPr>
          <p:nvPr/>
        </p:nvSpPr>
        <p:spPr bwMode="auto">
          <a:xfrm>
            <a:off x="3636734" y="1523206"/>
            <a:ext cx="1600201" cy="6096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192" y="0"/>
              </a:cxn>
              <a:cxn ang="0">
                <a:pos x="1200" y="0"/>
              </a:cxn>
            </a:cxnLst>
            <a:rect l="0" t="0" r="r" b="b"/>
            <a:pathLst>
              <a:path w="1200" h="240">
                <a:moveTo>
                  <a:pt x="0" y="240"/>
                </a:moveTo>
                <a:lnTo>
                  <a:pt x="192" y="0"/>
                </a:lnTo>
                <a:lnTo>
                  <a:pt x="1200" y="0"/>
                </a:lnTo>
              </a:path>
            </a:pathLst>
          </a:custGeom>
          <a:noFill/>
          <a:ln w="19080">
            <a:solidFill>
              <a:srgbClr val="000066"/>
            </a:solidFill>
            <a:prstDash val="sysDot"/>
            <a:round/>
            <a:headEnd type="oval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075135" y="382087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L1 Cache</a:t>
            </a:r>
          </a:p>
        </p:txBody>
      </p:sp>
      <p:sp>
        <p:nvSpPr>
          <p:cNvPr id="39" name="Rectangle 29"/>
          <p:cNvSpPr>
            <a:spLocks noChangeArrowheads="1"/>
          </p:cNvSpPr>
          <p:nvPr/>
        </p:nvSpPr>
        <p:spPr bwMode="auto">
          <a:xfrm>
            <a:off x="4388558" y="1244177"/>
            <a:ext cx="367281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CT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5485888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5770335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019288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303735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573041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6857488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7106441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7390888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 flipV="1">
            <a:off x="59211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" name="Line 30"/>
          <p:cNvSpPr>
            <a:spLocks noChangeShapeType="1"/>
          </p:cNvSpPr>
          <p:nvPr/>
        </p:nvSpPr>
        <p:spPr bwMode="auto">
          <a:xfrm flipV="1">
            <a:off x="61497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" name="Line 30"/>
          <p:cNvSpPr>
            <a:spLocks noChangeShapeType="1"/>
          </p:cNvSpPr>
          <p:nvPr/>
        </p:nvSpPr>
        <p:spPr bwMode="auto">
          <a:xfrm flipV="1">
            <a:off x="64545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Line 30"/>
          <p:cNvSpPr>
            <a:spLocks noChangeShapeType="1"/>
          </p:cNvSpPr>
          <p:nvPr/>
        </p:nvSpPr>
        <p:spPr bwMode="auto">
          <a:xfrm flipV="1">
            <a:off x="5616347" y="1677194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" name="Line 30"/>
          <p:cNvSpPr>
            <a:spLocks noChangeShapeType="1"/>
          </p:cNvSpPr>
          <p:nvPr/>
        </p:nvSpPr>
        <p:spPr bwMode="auto">
          <a:xfrm flipV="1">
            <a:off x="7522935" y="1677194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" name="Line 30"/>
          <p:cNvSpPr>
            <a:spLocks noChangeShapeType="1"/>
          </p:cNvSpPr>
          <p:nvPr/>
        </p:nvSpPr>
        <p:spPr bwMode="auto">
          <a:xfrm flipV="1">
            <a:off x="66847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" name="Line 30"/>
          <p:cNvSpPr>
            <a:spLocks noChangeShapeType="1"/>
          </p:cNvSpPr>
          <p:nvPr/>
        </p:nvSpPr>
        <p:spPr bwMode="auto">
          <a:xfrm flipV="1">
            <a:off x="69895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" name="Line 30"/>
          <p:cNvSpPr>
            <a:spLocks noChangeShapeType="1"/>
          </p:cNvSpPr>
          <p:nvPr/>
        </p:nvSpPr>
        <p:spPr bwMode="auto">
          <a:xfrm flipV="1">
            <a:off x="72181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" name="AutoShape 19"/>
          <p:cNvSpPr>
            <a:spLocks noChangeArrowheads="1"/>
          </p:cNvSpPr>
          <p:nvPr/>
        </p:nvSpPr>
        <p:spPr bwMode="auto">
          <a:xfrm>
            <a:off x="5236935" y="1244178"/>
            <a:ext cx="2667000" cy="432222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19080">
            <a:noFill/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Tag Check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024982" cy="762000"/>
          </a:xfrm>
        </p:spPr>
        <p:txBody>
          <a:bodyPr/>
          <a:lstStyle/>
          <a:p>
            <a:r>
              <a:rPr lang="en-US" dirty="0"/>
              <a:t>Virtual Address Space of a Linux Process</a:t>
            </a:r>
          </a:p>
        </p:txBody>
      </p:sp>
      <p:sp>
        <p:nvSpPr>
          <p:cNvPr id="4" name="Rectangle 379"/>
          <p:cNvSpPr>
            <a:spLocks noChangeAspect="1" noChangeArrowheads="1"/>
          </p:cNvSpPr>
          <p:nvPr/>
        </p:nvSpPr>
        <p:spPr bwMode="auto">
          <a:xfrm>
            <a:off x="3482975" y="2976563"/>
            <a:ext cx="2174875" cy="523875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Kernel code and data</a:t>
            </a:r>
          </a:p>
        </p:txBody>
      </p:sp>
      <p:sp>
        <p:nvSpPr>
          <p:cNvPr id="5" name="Rectangle 380"/>
          <p:cNvSpPr>
            <a:spLocks noChangeAspect="1" noChangeArrowheads="1"/>
          </p:cNvSpPr>
          <p:nvPr/>
        </p:nvSpPr>
        <p:spPr bwMode="auto">
          <a:xfrm>
            <a:off x="3482975" y="4325938"/>
            <a:ext cx="2174875" cy="45561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Memory mapped region </a:t>
            </a:r>
          </a:p>
          <a:p>
            <a:r>
              <a:rPr lang="en-US" sz="1600" dirty="0">
                <a:latin typeface="+mn-lt"/>
              </a:rPr>
              <a:t>for shared libraries</a:t>
            </a:r>
          </a:p>
        </p:txBody>
      </p:sp>
      <p:sp>
        <p:nvSpPr>
          <p:cNvPr id="6" name="Rectangle 381"/>
          <p:cNvSpPr>
            <a:spLocks noChangeAspect="1" noChangeArrowheads="1"/>
          </p:cNvSpPr>
          <p:nvPr/>
        </p:nvSpPr>
        <p:spPr bwMode="auto">
          <a:xfrm>
            <a:off x="3482975" y="4778375"/>
            <a:ext cx="2174875" cy="49212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7" name="Rectangle 382"/>
          <p:cNvSpPr>
            <a:spLocks noChangeAspect="1" noChangeArrowheads="1"/>
          </p:cNvSpPr>
          <p:nvPr/>
        </p:nvSpPr>
        <p:spPr bwMode="auto">
          <a:xfrm>
            <a:off x="3482975" y="5273675"/>
            <a:ext cx="2174875" cy="454025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Runtime heap (</a:t>
            </a:r>
            <a:r>
              <a:rPr lang="en-US" sz="1600" dirty="0" err="1">
                <a:latin typeface="+mn-lt"/>
              </a:rPr>
              <a:t>malloc</a:t>
            </a:r>
            <a:r>
              <a:rPr lang="en-US" sz="1600" dirty="0">
                <a:latin typeface="+mn-lt"/>
              </a:rPr>
              <a:t>)</a:t>
            </a:r>
          </a:p>
        </p:txBody>
      </p:sp>
      <p:sp>
        <p:nvSpPr>
          <p:cNvPr id="8" name="Rectangle 383"/>
          <p:cNvSpPr>
            <a:spLocks noChangeAspect="1" noChangeArrowheads="1"/>
          </p:cNvSpPr>
          <p:nvPr/>
        </p:nvSpPr>
        <p:spPr bwMode="auto">
          <a:xfrm>
            <a:off x="3482975" y="3708400"/>
            <a:ext cx="2174875" cy="61595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9" name="Rectangle 384"/>
          <p:cNvSpPr>
            <a:spLocks noChangeAspect="1" noChangeArrowheads="1"/>
          </p:cNvSpPr>
          <p:nvPr/>
        </p:nvSpPr>
        <p:spPr bwMode="auto">
          <a:xfrm>
            <a:off x="3482975" y="6235700"/>
            <a:ext cx="2174875" cy="2698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Program text (.text)</a:t>
            </a:r>
          </a:p>
        </p:txBody>
      </p:sp>
      <p:sp>
        <p:nvSpPr>
          <p:cNvPr id="10" name="Rectangle 385"/>
          <p:cNvSpPr>
            <a:spLocks noChangeAspect="1" noChangeArrowheads="1"/>
          </p:cNvSpPr>
          <p:nvPr/>
        </p:nvSpPr>
        <p:spPr bwMode="auto">
          <a:xfrm>
            <a:off x="3482975" y="5976938"/>
            <a:ext cx="2174875" cy="269875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Initialized data (.data)</a:t>
            </a:r>
          </a:p>
        </p:txBody>
      </p:sp>
      <p:sp>
        <p:nvSpPr>
          <p:cNvPr id="11" name="Rectangle 386"/>
          <p:cNvSpPr>
            <a:spLocks noChangeAspect="1" noChangeArrowheads="1"/>
          </p:cNvSpPr>
          <p:nvPr/>
        </p:nvSpPr>
        <p:spPr bwMode="auto">
          <a:xfrm>
            <a:off x="3482975" y="5718175"/>
            <a:ext cx="2174875" cy="268288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Uninitialized data (.</a:t>
            </a:r>
            <a:r>
              <a:rPr lang="en-US" sz="1600" dirty="0" err="1">
                <a:latin typeface="+mn-lt"/>
              </a:rPr>
              <a:t>bss</a:t>
            </a:r>
            <a:r>
              <a:rPr lang="en-US" sz="1600" dirty="0">
                <a:latin typeface="+mn-lt"/>
              </a:rPr>
              <a:t>)</a:t>
            </a:r>
          </a:p>
        </p:txBody>
      </p:sp>
      <p:sp>
        <p:nvSpPr>
          <p:cNvPr id="12" name="Line 387"/>
          <p:cNvSpPr>
            <a:spLocks noChangeAspect="1" noChangeShapeType="1"/>
          </p:cNvSpPr>
          <p:nvPr/>
        </p:nvSpPr>
        <p:spPr bwMode="auto">
          <a:xfrm flipV="1">
            <a:off x="4508500" y="5026025"/>
            <a:ext cx="0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3" name="Rectangle 388"/>
          <p:cNvSpPr>
            <a:spLocks noChangeAspect="1" noChangeArrowheads="1"/>
          </p:cNvSpPr>
          <p:nvPr/>
        </p:nvSpPr>
        <p:spPr bwMode="auto">
          <a:xfrm>
            <a:off x="3482975" y="3479800"/>
            <a:ext cx="2174875" cy="32488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User stack</a:t>
            </a:r>
          </a:p>
        </p:txBody>
      </p:sp>
      <p:sp>
        <p:nvSpPr>
          <p:cNvPr id="15" name="Line 390"/>
          <p:cNvSpPr>
            <a:spLocks noChangeAspect="1" noChangeShapeType="1"/>
          </p:cNvSpPr>
          <p:nvPr/>
        </p:nvSpPr>
        <p:spPr bwMode="auto">
          <a:xfrm>
            <a:off x="4529137" y="3805237"/>
            <a:ext cx="0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6" name="Rectangle 391"/>
          <p:cNvSpPr>
            <a:spLocks noChangeAspect="1" noChangeArrowheads="1"/>
          </p:cNvSpPr>
          <p:nvPr/>
        </p:nvSpPr>
        <p:spPr bwMode="auto">
          <a:xfrm>
            <a:off x="3482975" y="6494463"/>
            <a:ext cx="2174875" cy="26987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17" name="Text Box 392"/>
          <p:cNvSpPr txBox="1">
            <a:spLocks noChangeAspect="1" noChangeArrowheads="1"/>
          </p:cNvSpPr>
          <p:nvPr/>
        </p:nvSpPr>
        <p:spPr bwMode="auto">
          <a:xfrm>
            <a:off x="3276600" y="6659563"/>
            <a:ext cx="268287" cy="274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>
                <a:latin typeface="+mn-lt"/>
              </a:rPr>
              <a:t>0</a:t>
            </a:r>
          </a:p>
        </p:txBody>
      </p:sp>
      <p:sp>
        <p:nvSpPr>
          <p:cNvPr id="18" name="Text Box 393"/>
          <p:cNvSpPr txBox="1">
            <a:spLocks noChangeAspect="1" noChangeArrowheads="1"/>
          </p:cNvSpPr>
          <p:nvPr/>
        </p:nvSpPr>
        <p:spPr bwMode="auto">
          <a:xfrm>
            <a:off x="2514600" y="3593068"/>
            <a:ext cx="73111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latin typeface="+mn-lt"/>
              </a:rPr>
              <a:t>%</a:t>
            </a:r>
            <a:r>
              <a:rPr lang="en-US" sz="1800" dirty="0" err="1">
                <a:latin typeface="Courier New"/>
                <a:cs typeface="Courier New"/>
              </a:rPr>
              <a:t>rsp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19" name="Line 394"/>
          <p:cNvSpPr>
            <a:spLocks noChangeAspect="1" noChangeShapeType="1"/>
          </p:cNvSpPr>
          <p:nvPr/>
        </p:nvSpPr>
        <p:spPr bwMode="auto">
          <a:xfrm>
            <a:off x="3224212" y="3808412"/>
            <a:ext cx="2587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0" name="Text Box 395"/>
          <p:cNvSpPr txBox="1">
            <a:spLocks noChangeAspect="1" noChangeArrowheads="1"/>
          </p:cNvSpPr>
          <p:nvPr/>
        </p:nvSpPr>
        <p:spPr bwMode="auto">
          <a:xfrm>
            <a:off x="5995987" y="4732814"/>
            <a:ext cx="1038578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i="1" dirty="0">
                <a:latin typeface="+mn-lt"/>
              </a:rPr>
              <a:t>Process</a:t>
            </a:r>
          </a:p>
          <a:p>
            <a:pPr algn="l"/>
            <a:r>
              <a:rPr lang="en-US" sz="1800" i="1" dirty="0">
                <a:latin typeface="+mn-lt"/>
              </a:rPr>
              <a:t>virtual</a:t>
            </a:r>
          </a:p>
          <a:p>
            <a:pPr algn="l"/>
            <a:r>
              <a:rPr lang="en-US" sz="1800" i="1" dirty="0">
                <a:latin typeface="+mn-lt"/>
              </a:rPr>
              <a:t>memory</a:t>
            </a:r>
          </a:p>
        </p:txBody>
      </p:sp>
      <p:sp>
        <p:nvSpPr>
          <p:cNvPr id="21" name="Text Box 397"/>
          <p:cNvSpPr txBox="1">
            <a:spLocks noChangeAspect="1" noChangeArrowheads="1"/>
          </p:cNvSpPr>
          <p:nvPr/>
        </p:nvSpPr>
        <p:spPr bwMode="auto">
          <a:xfrm>
            <a:off x="2667000" y="5035550"/>
            <a:ext cx="60023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brk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" name="Line 398"/>
          <p:cNvSpPr>
            <a:spLocks noChangeAspect="1" noChangeShapeType="1"/>
          </p:cNvSpPr>
          <p:nvPr/>
        </p:nvSpPr>
        <p:spPr bwMode="auto">
          <a:xfrm>
            <a:off x="3209925" y="5262563"/>
            <a:ext cx="258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3" name="Rectangle 400"/>
          <p:cNvSpPr>
            <a:spLocks noChangeAspect="1" noChangeArrowheads="1"/>
          </p:cNvSpPr>
          <p:nvPr/>
        </p:nvSpPr>
        <p:spPr bwMode="auto">
          <a:xfrm>
            <a:off x="3482975" y="2580214"/>
            <a:ext cx="2174875" cy="399524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Physical memory</a:t>
            </a:r>
          </a:p>
        </p:txBody>
      </p:sp>
      <p:sp>
        <p:nvSpPr>
          <p:cNvPr id="24" name="AutoShape 401"/>
          <p:cNvSpPr>
            <a:spLocks/>
          </p:cNvSpPr>
          <p:nvPr/>
        </p:nvSpPr>
        <p:spPr bwMode="auto">
          <a:xfrm flipH="1">
            <a:off x="3240086" y="2580213"/>
            <a:ext cx="150813" cy="878949"/>
          </a:xfrm>
          <a:prstGeom prst="rightBrace">
            <a:avLst>
              <a:gd name="adj1" fmla="val 55438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5" name="Text Box 402"/>
          <p:cNvSpPr txBox="1">
            <a:spLocks noChangeArrowheads="1"/>
          </p:cNvSpPr>
          <p:nvPr/>
        </p:nvSpPr>
        <p:spPr bwMode="auto">
          <a:xfrm>
            <a:off x="1676400" y="2705100"/>
            <a:ext cx="1589087" cy="592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r">
              <a:lnSpc>
                <a:spcPct val="90000"/>
              </a:lnSpc>
              <a:spcBef>
                <a:spcPct val="30000"/>
              </a:spcBef>
            </a:pPr>
            <a:r>
              <a:rPr lang="en-US" sz="1800" i="1" dirty="0">
                <a:solidFill>
                  <a:schemeClr val="tx2"/>
                </a:solidFill>
                <a:latin typeface="+mn-lt"/>
              </a:rPr>
              <a:t>Identical  for each process</a:t>
            </a:r>
          </a:p>
        </p:txBody>
      </p:sp>
      <p:sp>
        <p:nvSpPr>
          <p:cNvPr id="26" name="Rectangle 403"/>
          <p:cNvSpPr>
            <a:spLocks noChangeAspect="1" noChangeArrowheads="1"/>
          </p:cNvSpPr>
          <p:nvPr/>
        </p:nvSpPr>
        <p:spPr bwMode="auto">
          <a:xfrm>
            <a:off x="3481387" y="1256775"/>
            <a:ext cx="2171700" cy="1323439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latin typeface="+mn-lt"/>
              </a:rPr>
              <a:t>Process-specific data</a:t>
            </a:r>
          </a:p>
          <a:p>
            <a:pPr algn="ctr"/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structs</a:t>
            </a:r>
            <a:r>
              <a:rPr lang="en-US" sz="1600" dirty="0">
                <a:latin typeface="+mn-lt"/>
              </a:rPr>
              <a:t>  (</a:t>
            </a:r>
            <a:r>
              <a:rPr lang="en-US" sz="1600" dirty="0" err="1">
                <a:latin typeface="+mn-lt"/>
              </a:rPr>
              <a:t>ptables</a:t>
            </a:r>
            <a:r>
              <a:rPr lang="en-US" sz="1600" dirty="0">
                <a:latin typeface="+mn-lt"/>
              </a:rPr>
              <a:t>,</a:t>
            </a:r>
          </a:p>
          <a:p>
            <a:pPr algn="ctr"/>
            <a:r>
              <a:rPr lang="en-US" sz="1600" dirty="0">
                <a:latin typeface="+mn-lt"/>
              </a:rPr>
              <a:t>task and mm </a:t>
            </a:r>
            <a:r>
              <a:rPr lang="en-US" sz="1600" dirty="0" err="1">
                <a:latin typeface="+mn-lt"/>
              </a:rPr>
              <a:t>structs</a:t>
            </a:r>
            <a:r>
              <a:rPr lang="en-US" sz="1600" dirty="0">
                <a:latin typeface="+mn-lt"/>
              </a:rPr>
              <a:t>, kernel stack)</a:t>
            </a:r>
          </a:p>
        </p:txBody>
      </p:sp>
      <p:sp>
        <p:nvSpPr>
          <p:cNvPr id="27" name="Text Box 405"/>
          <p:cNvSpPr txBox="1">
            <a:spLocks noChangeAspect="1" noChangeArrowheads="1"/>
          </p:cNvSpPr>
          <p:nvPr/>
        </p:nvSpPr>
        <p:spPr bwMode="auto">
          <a:xfrm>
            <a:off x="6034087" y="1987550"/>
            <a:ext cx="1038578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i="1" dirty="0">
                <a:latin typeface="+mn-lt"/>
              </a:rPr>
              <a:t>Kernel</a:t>
            </a:r>
          </a:p>
          <a:p>
            <a:pPr algn="l"/>
            <a:r>
              <a:rPr lang="en-US" sz="1800" i="1" dirty="0">
                <a:latin typeface="+mn-lt"/>
              </a:rPr>
              <a:t>virtual </a:t>
            </a:r>
          </a:p>
          <a:p>
            <a:pPr algn="l"/>
            <a:r>
              <a:rPr lang="en-US" sz="1800" i="1" dirty="0">
                <a:latin typeface="+mn-lt"/>
              </a:rPr>
              <a:t>memory</a:t>
            </a:r>
          </a:p>
        </p:txBody>
      </p:sp>
      <p:sp>
        <p:nvSpPr>
          <p:cNvPr id="28" name="AutoShape 421"/>
          <p:cNvSpPr>
            <a:spLocks/>
          </p:cNvSpPr>
          <p:nvPr/>
        </p:nvSpPr>
        <p:spPr bwMode="auto">
          <a:xfrm>
            <a:off x="5754687" y="3484563"/>
            <a:ext cx="190500" cy="3289300"/>
          </a:xfrm>
          <a:prstGeom prst="rightBrace">
            <a:avLst>
              <a:gd name="adj1" fmla="val 14388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9" name="AutoShape 422"/>
          <p:cNvSpPr>
            <a:spLocks/>
          </p:cNvSpPr>
          <p:nvPr/>
        </p:nvSpPr>
        <p:spPr bwMode="auto">
          <a:xfrm>
            <a:off x="5741987" y="1389063"/>
            <a:ext cx="215900" cy="2032000"/>
          </a:xfrm>
          <a:prstGeom prst="rightBrace">
            <a:avLst>
              <a:gd name="adj1" fmla="val 7843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0" name="Text Box 424"/>
          <p:cNvSpPr txBox="1">
            <a:spLocks noChangeArrowheads="1"/>
          </p:cNvSpPr>
          <p:nvPr/>
        </p:nvSpPr>
        <p:spPr bwMode="auto">
          <a:xfrm>
            <a:off x="2016465" y="6324600"/>
            <a:ext cx="1260135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Courier New"/>
                <a:cs typeface="Courier New"/>
              </a:rPr>
              <a:t>0x00400000</a:t>
            </a:r>
          </a:p>
        </p:txBody>
      </p:sp>
      <p:sp>
        <p:nvSpPr>
          <p:cNvPr id="31" name="AutoShape 425"/>
          <p:cNvSpPr>
            <a:spLocks/>
          </p:cNvSpPr>
          <p:nvPr/>
        </p:nvSpPr>
        <p:spPr bwMode="auto">
          <a:xfrm flipH="1">
            <a:off x="3214687" y="1280228"/>
            <a:ext cx="176212" cy="1162935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2" name="Text Box 426"/>
          <p:cNvSpPr txBox="1">
            <a:spLocks noChangeArrowheads="1"/>
          </p:cNvSpPr>
          <p:nvPr/>
        </p:nvSpPr>
        <p:spPr bwMode="auto">
          <a:xfrm>
            <a:off x="1676400" y="1757363"/>
            <a:ext cx="1576387" cy="592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r">
              <a:lnSpc>
                <a:spcPct val="90000"/>
              </a:lnSpc>
              <a:spcBef>
                <a:spcPct val="30000"/>
              </a:spcBef>
            </a:pPr>
            <a:r>
              <a:rPr lang="en-US" sz="1800" i="1" dirty="0">
                <a:solidFill>
                  <a:schemeClr val="tx2"/>
                </a:solidFill>
                <a:latin typeface="+mn-lt"/>
              </a:rPr>
              <a:t>Different for each process</a:t>
            </a:r>
          </a:p>
        </p:txBody>
      </p:sp>
      <p:sp>
        <p:nvSpPr>
          <p:cNvPr id="33" name="Line 427"/>
          <p:cNvSpPr>
            <a:spLocks noChangeShapeType="1"/>
          </p:cNvSpPr>
          <p:nvPr/>
        </p:nvSpPr>
        <p:spPr bwMode="auto">
          <a:xfrm>
            <a:off x="3468687" y="3473450"/>
            <a:ext cx="218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4" name="Line 428"/>
          <p:cNvSpPr>
            <a:spLocks noChangeAspect="1" noChangeShapeType="1"/>
          </p:cNvSpPr>
          <p:nvPr/>
        </p:nvSpPr>
        <p:spPr bwMode="auto">
          <a:xfrm>
            <a:off x="3222625" y="6481763"/>
            <a:ext cx="258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015647" y="4648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4015647" y="2819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228600"/>
            <a:ext cx="8610600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Linux Organizes VM as Collection of “Areas” 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77703" y="1443038"/>
            <a:ext cx="1540229" cy="3134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/>
                <a:cs typeface="Courier New"/>
              </a:rPr>
              <a:t>task_struct</a:t>
            </a:r>
            <a:endParaRPr lang="en-GB" sz="1600" b="1" dirty="0">
              <a:latin typeface="Courier New"/>
              <a:cs typeface="Courier New"/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105885" y="1600200"/>
            <a:ext cx="1290661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/>
                <a:cs typeface="Courier New"/>
              </a:rPr>
              <a:t>mm_struct</a:t>
            </a:r>
            <a:endParaRPr lang="en-GB" sz="1600" b="1" dirty="0">
              <a:latin typeface="Courier New"/>
              <a:cs typeface="Courier New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2186847" y="2006600"/>
            <a:ext cx="1066800" cy="157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2186847" y="198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pgd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662847" y="1778000"/>
            <a:ext cx="762000" cy="18034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662847" y="1981200"/>
            <a:ext cx="7620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mm</a:t>
            </a: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2186847" y="243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mmap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3707672" y="1295400"/>
            <a:ext cx="1906314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/>
                <a:cs typeface="Courier New"/>
              </a:rPr>
              <a:t>vm_area_struct</a:t>
            </a:r>
            <a:endParaRPr lang="en-GB" sz="1600" b="1" dirty="0">
              <a:latin typeface="Courier New"/>
              <a:cs typeface="Courier New"/>
            </a:endParaRP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4015647" y="17018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4015647" y="1676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4015647" y="2133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4015647" y="1905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015647" y="35306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4015647" y="3505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4015647" y="3962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4015647" y="3733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4015647" y="5359400"/>
            <a:ext cx="1066800" cy="111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4015647" y="5334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4015647" y="579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4015647" y="624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4015647" y="5562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5920647" y="1524000"/>
            <a:ext cx="1981200" cy="4800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5791200" y="1143000"/>
            <a:ext cx="2191448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rocess virtual memory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5920647" y="4572000"/>
            <a:ext cx="1981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</a:t>
            </a:r>
            <a:r>
              <a:rPr lang="en-GB" sz="1600" b="1" dirty="0">
                <a:latin typeface="Calibri" pitchFamily="34" charset="0"/>
              </a:rPr>
              <a:t>ext</a:t>
            </a:r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5920647" y="3810000"/>
            <a:ext cx="19812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</a:t>
            </a:r>
            <a:r>
              <a:rPr lang="en-GB" sz="1600" b="1" dirty="0">
                <a:latin typeface="Calibri" pitchFamily="34" charset="0"/>
              </a:rPr>
              <a:t>ata</a:t>
            </a:r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5920647" y="2514600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hared libraries</a:t>
            </a:r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>
            <a:off x="5082447" y="1828800"/>
            <a:ext cx="838200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1" name="Line 35"/>
          <p:cNvSpPr>
            <a:spLocks noChangeShapeType="1"/>
          </p:cNvSpPr>
          <p:nvPr/>
        </p:nvSpPr>
        <p:spPr bwMode="auto">
          <a:xfrm>
            <a:off x="5082447" y="2057400"/>
            <a:ext cx="8382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>
            <a:off x="5082447" y="3657600"/>
            <a:ext cx="838200" cy="152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3" name="Line 37"/>
          <p:cNvSpPr>
            <a:spLocks noChangeShapeType="1"/>
          </p:cNvSpPr>
          <p:nvPr/>
        </p:nvSpPr>
        <p:spPr bwMode="auto">
          <a:xfrm>
            <a:off x="5082447" y="3810000"/>
            <a:ext cx="838200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 flipV="1">
            <a:off x="5082447" y="4572000"/>
            <a:ext cx="838200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5" name="Line 39"/>
          <p:cNvSpPr>
            <a:spLocks noChangeShapeType="1"/>
          </p:cNvSpPr>
          <p:nvPr/>
        </p:nvSpPr>
        <p:spPr bwMode="auto">
          <a:xfrm>
            <a:off x="5082447" y="5715000"/>
            <a:ext cx="838200" cy="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6" name="Line 40"/>
          <p:cNvSpPr>
            <a:spLocks noChangeShapeType="1"/>
          </p:cNvSpPr>
          <p:nvPr/>
        </p:nvSpPr>
        <p:spPr bwMode="auto">
          <a:xfrm flipH="1">
            <a:off x="3785460" y="29718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7" name="Line 41"/>
          <p:cNvSpPr>
            <a:spLocks noChangeShapeType="1"/>
          </p:cNvSpPr>
          <p:nvPr/>
        </p:nvSpPr>
        <p:spPr bwMode="auto">
          <a:xfrm>
            <a:off x="3787047" y="2971800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8" name="Line 42"/>
          <p:cNvSpPr>
            <a:spLocks noChangeShapeType="1"/>
          </p:cNvSpPr>
          <p:nvPr/>
        </p:nvSpPr>
        <p:spPr bwMode="auto">
          <a:xfrm>
            <a:off x="3787047" y="35052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9" name="Line 43"/>
          <p:cNvSpPr>
            <a:spLocks noChangeShapeType="1"/>
          </p:cNvSpPr>
          <p:nvPr/>
        </p:nvSpPr>
        <p:spPr bwMode="auto">
          <a:xfrm flipH="1">
            <a:off x="3785460" y="47244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0" name="Line 44"/>
          <p:cNvSpPr>
            <a:spLocks noChangeShapeType="1"/>
          </p:cNvSpPr>
          <p:nvPr/>
        </p:nvSpPr>
        <p:spPr bwMode="auto">
          <a:xfrm>
            <a:off x="3787047" y="472440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1" name="Line 45"/>
          <p:cNvSpPr>
            <a:spLocks noChangeShapeType="1"/>
          </p:cNvSpPr>
          <p:nvPr/>
        </p:nvSpPr>
        <p:spPr bwMode="auto">
          <a:xfrm>
            <a:off x="3787047" y="53340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2" name="Text Box 46"/>
          <p:cNvSpPr txBox="1">
            <a:spLocks noChangeArrowheads="1"/>
          </p:cNvSpPr>
          <p:nvPr/>
        </p:nvSpPr>
        <p:spPr bwMode="auto">
          <a:xfrm>
            <a:off x="7932010" y="6170613"/>
            <a:ext cx="281871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29746" name="Rectangle 50"/>
          <p:cNvSpPr>
            <a:spLocks noGrp="1" noChangeArrowheads="1"/>
          </p:cNvSpPr>
          <p:nvPr>
            <p:ph type="body" idx="1"/>
          </p:nvPr>
        </p:nvSpPr>
        <p:spPr>
          <a:xfrm>
            <a:off x="358774" y="3657600"/>
            <a:ext cx="3197225" cy="2894013"/>
          </a:xfrm>
          <a:ln/>
        </p:spPr>
        <p:txBody>
          <a:bodyPr/>
          <a:lstStyle/>
          <a:p>
            <a:pPr>
              <a:spcBef>
                <a:spcPts val="563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pgd</a:t>
            </a:r>
            <a:r>
              <a:rPr lang="en-GB" sz="2200" dirty="0"/>
              <a:t>: </a:t>
            </a:r>
          </a:p>
          <a:p>
            <a:pPr marL="576263" lvl="1" indent="-228600">
              <a:spcBef>
                <a:spcPts val="20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Page global directory address</a:t>
            </a:r>
          </a:p>
          <a:p>
            <a:pPr marL="576263" lvl="1" indent="-228600">
              <a:spcBef>
                <a:spcPts val="20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Points to L1 page table</a:t>
            </a:r>
          </a:p>
          <a:p>
            <a:pPr>
              <a:spcBef>
                <a:spcPts val="563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vm_prot</a:t>
            </a:r>
            <a:r>
              <a:rPr lang="en-GB" sz="2200" dirty="0"/>
              <a:t>:</a:t>
            </a:r>
          </a:p>
          <a:p>
            <a:pPr marL="576263" lvl="1" indent="-228600">
              <a:spcBef>
                <a:spcPts val="20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Read/write permissions for </a:t>
            </a:r>
            <a:br>
              <a:rPr lang="en-GB" sz="1600" dirty="0"/>
            </a:br>
            <a:r>
              <a:rPr lang="en-GB" sz="1600" dirty="0"/>
              <a:t>this area</a:t>
            </a:r>
          </a:p>
          <a:p>
            <a:pPr>
              <a:spcBef>
                <a:spcPts val="563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vm_flags</a:t>
            </a:r>
            <a:endParaRPr lang="en-GB" sz="2200" dirty="0"/>
          </a:p>
          <a:p>
            <a:pPr marL="576263" lvl="1" indent="-228600">
              <a:spcBef>
                <a:spcPts val="20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Pages </a:t>
            </a:r>
            <a:r>
              <a:rPr lang="en-GB" sz="1600" b="1" dirty="0"/>
              <a:t>shared</a:t>
            </a:r>
            <a:r>
              <a:rPr lang="en-GB" sz="1600" dirty="0"/>
              <a:t> with other processes or </a:t>
            </a:r>
            <a:r>
              <a:rPr lang="en-GB" sz="1600" b="1" dirty="0"/>
              <a:t>private</a:t>
            </a:r>
            <a:r>
              <a:rPr lang="en-GB" sz="1600" dirty="0"/>
              <a:t> to this process</a:t>
            </a:r>
          </a:p>
        </p:txBody>
      </p:sp>
      <p:sp>
        <p:nvSpPr>
          <p:cNvPr id="29747" name="Rectangle 51"/>
          <p:cNvSpPr>
            <a:spLocks noChangeArrowheads="1"/>
          </p:cNvSpPr>
          <p:nvPr/>
        </p:nvSpPr>
        <p:spPr bwMode="auto">
          <a:xfrm>
            <a:off x="4015647" y="2362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48" name="Rectangle 52"/>
          <p:cNvSpPr>
            <a:spLocks noChangeArrowheads="1"/>
          </p:cNvSpPr>
          <p:nvPr/>
        </p:nvSpPr>
        <p:spPr bwMode="auto">
          <a:xfrm>
            <a:off x="4015647" y="4191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9749" name="Rectangle 53"/>
          <p:cNvSpPr>
            <a:spLocks noChangeArrowheads="1"/>
          </p:cNvSpPr>
          <p:nvPr/>
        </p:nvSpPr>
        <p:spPr bwMode="auto">
          <a:xfrm>
            <a:off x="4015647" y="6019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cxnSp>
        <p:nvCxnSpPr>
          <p:cNvPr id="63" name="Elbow Connector 62"/>
          <p:cNvCxnSpPr>
            <a:stCxn id="29707" idx="3"/>
          </p:cNvCxnSpPr>
          <p:nvPr/>
        </p:nvCxnSpPr>
        <p:spPr bwMode="auto">
          <a:xfrm flipV="1">
            <a:off x="3253647" y="1676400"/>
            <a:ext cx="758952" cy="8763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66" name="Straight Arrow Connector 65"/>
          <p:cNvCxnSpPr>
            <a:stCxn id="29706" idx="3"/>
          </p:cNvCxnSpPr>
          <p:nvPr/>
        </p:nvCxnSpPr>
        <p:spPr bwMode="auto">
          <a:xfrm flipV="1">
            <a:off x="1424847" y="1981200"/>
            <a:ext cx="762000" cy="11430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50" name="Text Box 30"/>
          <p:cNvSpPr txBox="1">
            <a:spLocks noChangeArrowheads="1"/>
          </p:cNvSpPr>
          <p:nvPr/>
        </p:nvSpPr>
        <p:spPr bwMode="auto">
          <a:xfrm>
            <a:off x="5257800" y="6436969"/>
            <a:ext cx="3750834" cy="3134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itchFamily="34" charset="0"/>
              </a:rPr>
              <a:t>Each process has own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task_struct</a:t>
            </a:r>
            <a:r>
              <a:rPr lang="en-GB" sz="1600" b="0" dirty="0">
                <a:latin typeface="Calibri" pitchFamily="34" charset="0"/>
              </a:rPr>
              <a:t>, </a:t>
            </a:r>
            <a:r>
              <a:rPr lang="en-GB" sz="1600" b="0" dirty="0" err="1">
                <a:latin typeface="Calibri" pitchFamily="34" charset="0"/>
              </a:rPr>
              <a:t>etc</a:t>
            </a:r>
            <a:endParaRPr lang="en-GB" sz="1600" b="0" dirty="0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12763" y="457200"/>
            <a:ext cx="70310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Linux Page Fault Handling </a:t>
            </a:r>
          </a:p>
        </p:txBody>
      </p:sp>
      <p:grpSp>
        <p:nvGrpSpPr>
          <p:cNvPr id="92" name="Group 91"/>
          <p:cNvGrpSpPr/>
          <p:nvPr/>
        </p:nvGrpSpPr>
        <p:grpSpPr>
          <a:xfrm>
            <a:off x="4343400" y="2895600"/>
            <a:ext cx="838200" cy="534687"/>
            <a:chOff x="4343400" y="2895600"/>
            <a:chExt cx="838200" cy="534687"/>
          </a:xfrm>
        </p:grpSpPr>
        <p:sp>
          <p:nvSpPr>
            <p:cNvPr id="30764" name="Line 44"/>
            <p:cNvSpPr>
              <a:spLocks noChangeShapeType="1"/>
            </p:cNvSpPr>
            <p:nvPr/>
          </p:nvSpPr>
          <p:spPr bwMode="auto">
            <a:xfrm>
              <a:off x="4343400" y="3362325"/>
              <a:ext cx="838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5" name="Text Box 45"/>
            <p:cNvSpPr txBox="1">
              <a:spLocks noChangeArrowheads="1"/>
            </p:cNvSpPr>
            <p:nvPr/>
          </p:nvSpPr>
          <p:spPr bwMode="auto">
            <a:xfrm>
              <a:off x="4479925" y="3124200"/>
              <a:ext cx="568103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read</a:t>
              </a:r>
            </a:p>
          </p:txBody>
        </p:sp>
        <p:sp>
          <p:nvSpPr>
            <p:cNvPr id="30766" name="Oval 46"/>
            <p:cNvSpPr>
              <a:spLocks noChangeArrowheads="1"/>
            </p:cNvSpPr>
            <p:nvPr/>
          </p:nvSpPr>
          <p:spPr bwMode="auto">
            <a:xfrm>
              <a:off x="4648200" y="2895600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chemeClr val="bg1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4343400" y="4880275"/>
            <a:ext cx="838200" cy="606125"/>
            <a:chOff x="4343400" y="4880275"/>
            <a:chExt cx="838200" cy="606125"/>
          </a:xfrm>
        </p:grpSpPr>
        <p:sp>
          <p:nvSpPr>
            <p:cNvPr id="30760" name="Line 40"/>
            <p:cNvSpPr>
              <a:spLocks noChangeShapeType="1"/>
            </p:cNvSpPr>
            <p:nvPr/>
          </p:nvSpPr>
          <p:spPr bwMode="auto">
            <a:xfrm>
              <a:off x="4343400" y="5413675"/>
              <a:ext cx="838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1" name="Text Box 41"/>
            <p:cNvSpPr txBox="1">
              <a:spLocks noChangeArrowheads="1"/>
            </p:cNvSpPr>
            <p:nvPr/>
          </p:nvSpPr>
          <p:spPr bwMode="auto">
            <a:xfrm>
              <a:off x="4483100" y="5180313"/>
              <a:ext cx="628825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write</a:t>
              </a:r>
            </a:p>
          </p:txBody>
        </p:sp>
        <p:sp>
          <p:nvSpPr>
            <p:cNvPr id="30767" name="Oval 47"/>
            <p:cNvSpPr>
              <a:spLocks noChangeArrowheads="1"/>
            </p:cNvSpPr>
            <p:nvPr/>
          </p:nvSpPr>
          <p:spPr bwMode="auto">
            <a:xfrm>
              <a:off x="4648200" y="4880275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343400" y="3737275"/>
            <a:ext cx="838200" cy="606125"/>
            <a:chOff x="4343400" y="3737275"/>
            <a:chExt cx="838200" cy="606125"/>
          </a:xfrm>
        </p:grpSpPr>
        <p:sp>
          <p:nvSpPr>
            <p:cNvPr id="30762" name="Line 42"/>
            <p:cNvSpPr>
              <a:spLocks noChangeShapeType="1"/>
            </p:cNvSpPr>
            <p:nvPr/>
          </p:nvSpPr>
          <p:spPr bwMode="auto">
            <a:xfrm>
              <a:off x="4343400" y="4275438"/>
              <a:ext cx="838200" cy="158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3" name="Text Box 43"/>
            <p:cNvSpPr txBox="1">
              <a:spLocks noChangeArrowheads="1"/>
            </p:cNvSpPr>
            <p:nvPr/>
          </p:nvSpPr>
          <p:spPr bwMode="auto">
            <a:xfrm>
              <a:off x="4479925" y="4037313"/>
              <a:ext cx="568103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read</a:t>
              </a:r>
            </a:p>
          </p:txBody>
        </p:sp>
        <p:sp>
          <p:nvSpPr>
            <p:cNvPr id="30768" name="Oval 48"/>
            <p:cNvSpPr>
              <a:spLocks noChangeArrowheads="1"/>
            </p:cNvSpPr>
            <p:nvPr/>
          </p:nvSpPr>
          <p:spPr bwMode="auto">
            <a:xfrm>
              <a:off x="4648200" y="3737275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3</a:t>
              </a:r>
            </a:p>
          </p:txBody>
        </p:sp>
      </p:grpSp>
      <p:sp>
        <p:nvSpPr>
          <p:cNvPr id="50" name="Rectangle 1"/>
          <p:cNvSpPr>
            <a:spLocks noChangeArrowheads="1"/>
          </p:cNvSpPr>
          <p:nvPr/>
        </p:nvSpPr>
        <p:spPr bwMode="auto">
          <a:xfrm>
            <a:off x="460375" y="4648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1" name="Rectangle 2"/>
          <p:cNvSpPr>
            <a:spLocks noChangeArrowheads="1"/>
          </p:cNvSpPr>
          <p:nvPr/>
        </p:nvSpPr>
        <p:spPr bwMode="auto">
          <a:xfrm>
            <a:off x="460375" y="2819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152400" y="1295400"/>
            <a:ext cx="151958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vm_area_struct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3" name="Rectangle 13"/>
          <p:cNvSpPr>
            <a:spLocks noChangeArrowheads="1"/>
          </p:cNvSpPr>
          <p:nvPr/>
        </p:nvSpPr>
        <p:spPr bwMode="auto">
          <a:xfrm>
            <a:off x="460375" y="17018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14"/>
          <p:cNvSpPr>
            <a:spLocks noChangeArrowheads="1"/>
          </p:cNvSpPr>
          <p:nvPr/>
        </p:nvSpPr>
        <p:spPr bwMode="auto">
          <a:xfrm>
            <a:off x="460375" y="1676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5" name="Rectangle 15"/>
          <p:cNvSpPr>
            <a:spLocks noChangeArrowheads="1"/>
          </p:cNvSpPr>
          <p:nvPr/>
        </p:nvSpPr>
        <p:spPr bwMode="auto">
          <a:xfrm>
            <a:off x="460375" y="2133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6" name="Rectangle 16"/>
          <p:cNvSpPr>
            <a:spLocks noChangeArrowheads="1"/>
          </p:cNvSpPr>
          <p:nvPr/>
        </p:nvSpPr>
        <p:spPr bwMode="auto">
          <a:xfrm>
            <a:off x="460375" y="1905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7" name="Rectangle 20"/>
          <p:cNvSpPr>
            <a:spLocks noChangeArrowheads="1"/>
          </p:cNvSpPr>
          <p:nvPr/>
        </p:nvSpPr>
        <p:spPr bwMode="auto">
          <a:xfrm>
            <a:off x="460375" y="35306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21"/>
          <p:cNvSpPr>
            <a:spLocks noChangeArrowheads="1"/>
          </p:cNvSpPr>
          <p:nvPr/>
        </p:nvSpPr>
        <p:spPr bwMode="auto">
          <a:xfrm>
            <a:off x="460375" y="3505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60375" y="3962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0" name="Rectangle 23"/>
          <p:cNvSpPr>
            <a:spLocks noChangeArrowheads="1"/>
          </p:cNvSpPr>
          <p:nvPr/>
        </p:nvSpPr>
        <p:spPr bwMode="auto">
          <a:xfrm>
            <a:off x="460375" y="3733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1" name="Rectangle 24"/>
          <p:cNvSpPr>
            <a:spLocks noChangeArrowheads="1"/>
          </p:cNvSpPr>
          <p:nvPr/>
        </p:nvSpPr>
        <p:spPr bwMode="auto">
          <a:xfrm>
            <a:off x="460375" y="5359400"/>
            <a:ext cx="1066800" cy="111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25"/>
          <p:cNvSpPr>
            <a:spLocks noChangeArrowheads="1"/>
          </p:cNvSpPr>
          <p:nvPr/>
        </p:nvSpPr>
        <p:spPr bwMode="auto">
          <a:xfrm>
            <a:off x="460375" y="5334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vm_end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3" name="Rectangle 26"/>
          <p:cNvSpPr>
            <a:spLocks noChangeArrowheads="1"/>
          </p:cNvSpPr>
          <p:nvPr/>
        </p:nvSpPr>
        <p:spPr bwMode="auto">
          <a:xfrm>
            <a:off x="460375" y="579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vm_prot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4" name="Rectangle 27"/>
          <p:cNvSpPr>
            <a:spLocks noChangeArrowheads="1"/>
          </p:cNvSpPr>
          <p:nvPr/>
        </p:nvSpPr>
        <p:spPr bwMode="auto">
          <a:xfrm>
            <a:off x="460375" y="624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vm_next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5" name="Rectangle 28"/>
          <p:cNvSpPr>
            <a:spLocks noChangeArrowheads="1"/>
          </p:cNvSpPr>
          <p:nvPr/>
        </p:nvSpPr>
        <p:spPr bwMode="auto">
          <a:xfrm>
            <a:off x="460375" y="5562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vm_start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6" name="Rectangle 29"/>
          <p:cNvSpPr>
            <a:spLocks noChangeArrowheads="1"/>
          </p:cNvSpPr>
          <p:nvPr/>
        </p:nvSpPr>
        <p:spPr bwMode="auto">
          <a:xfrm>
            <a:off x="2365375" y="1524000"/>
            <a:ext cx="1981200" cy="4800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30"/>
          <p:cNvSpPr txBox="1">
            <a:spLocks noChangeArrowheads="1"/>
          </p:cNvSpPr>
          <p:nvPr/>
        </p:nvSpPr>
        <p:spPr bwMode="auto">
          <a:xfrm>
            <a:off x="2253077" y="1219200"/>
            <a:ext cx="218984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rocess virtual memory</a:t>
            </a:r>
          </a:p>
        </p:txBody>
      </p:sp>
      <p:sp>
        <p:nvSpPr>
          <p:cNvPr id="68" name="Rectangle 31"/>
          <p:cNvSpPr>
            <a:spLocks noChangeArrowheads="1"/>
          </p:cNvSpPr>
          <p:nvPr/>
        </p:nvSpPr>
        <p:spPr bwMode="auto">
          <a:xfrm>
            <a:off x="2365375" y="4572000"/>
            <a:ext cx="1981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text</a:t>
            </a:r>
          </a:p>
        </p:txBody>
      </p:sp>
      <p:sp>
        <p:nvSpPr>
          <p:cNvPr id="69" name="Rectangle 32"/>
          <p:cNvSpPr>
            <a:spLocks noChangeArrowheads="1"/>
          </p:cNvSpPr>
          <p:nvPr/>
        </p:nvSpPr>
        <p:spPr bwMode="auto">
          <a:xfrm>
            <a:off x="2365375" y="3810000"/>
            <a:ext cx="19812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data</a:t>
            </a:r>
          </a:p>
        </p:txBody>
      </p:sp>
      <p:sp>
        <p:nvSpPr>
          <p:cNvPr id="70" name="Rectangle 33"/>
          <p:cNvSpPr>
            <a:spLocks noChangeArrowheads="1"/>
          </p:cNvSpPr>
          <p:nvPr/>
        </p:nvSpPr>
        <p:spPr bwMode="auto">
          <a:xfrm>
            <a:off x="2365375" y="2514600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shared libraries</a:t>
            </a:r>
          </a:p>
        </p:txBody>
      </p:sp>
      <p:sp>
        <p:nvSpPr>
          <p:cNvPr id="71" name="Line 34"/>
          <p:cNvSpPr>
            <a:spLocks noChangeShapeType="1"/>
          </p:cNvSpPr>
          <p:nvPr/>
        </p:nvSpPr>
        <p:spPr bwMode="auto">
          <a:xfrm>
            <a:off x="1527175" y="1828800"/>
            <a:ext cx="838200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" name="Line 35"/>
          <p:cNvSpPr>
            <a:spLocks noChangeShapeType="1"/>
          </p:cNvSpPr>
          <p:nvPr/>
        </p:nvSpPr>
        <p:spPr bwMode="auto">
          <a:xfrm>
            <a:off x="1527175" y="2057400"/>
            <a:ext cx="8382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Line 36"/>
          <p:cNvSpPr>
            <a:spLocks noChangeShapeType="1"/>
          </p:cNvSpPr>
          <p:nvPr/>
        </p:nvSpPr>
        <p:spPr bwMode="auto">
          <a:xfrm>
            <a:off x="1527175" y="3657600"/>
            <a:ext cx="838200" cy="152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" name="Line 37"/>
          <p:cNvSpPr>
            <a:spLocks noChangeShapeType="1"/>
          </p:cNvSpPr>
          <p:nvPr/>
        </p:nvSpPr>
        <p:spPr bwMode="auto">
          <a:xfrm>
            <a:off x="1527175" y="3810000"/>
            <a:ext cx="838200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" name="Line 38"/>
          <p:cNvSpPr>
            <a:spLocks noChangeShapeType="1"/>
          </p:cNvSpPr>
          <p:nvPr/>
        </p:nvSpPr>
        <p:spPr bwMode="auto">
          <a:xfrm flipV="1">
            <a:off x="1527175" y="4572000"/>
            <a:ext cx="838200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" name="Line 39"/>
          <p:cNvSpPr>
            <a:spLocks noChangeShapeType="1"/>
          </p:cNvSpPr>
          <p:nvPr/>
        </p:nvSpPr>
        <p:spPr bwMode="auto">
          <a:xfrm>
            <a:off x="1527175" y="5638800"/>
            <a:ext cx="838200" cy="76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" name="Line 40"/>
          <p:cNvSpPr>
            <a:spLocks noChangeShapeType="1"/>
          </p:cNvSpPr>
          <p:nvPr/>
        </p:nvSpPr>
        <p:spPr bwMode="auto">
          <a:xfrm flipH="1">
            <a:off x="230188" y="29718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" name="Line 41"/>
          <p:cNvSpPr>
            <a:spLocks noChangeShapeType="1"/>
          </p:cNvSpPr>
          <p:nvPr/>
        </p:nvSpPr>
        <p:spPr bwMode="auto">
          <a:xfrm>
            <a:off x="231775" y="2971800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" name="Line 42"/>
          <p:cNvSpPr>
            <a:spLocks noChangeShapeType="1"/>
          </p:cNvSpPr>
          <p:nvPr/>
        </p:nvSpPr>
        <p:spPr bwMode="auto">
          <a:xfrm>
            <a:off x="231775" y="35052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" name="Line 43"/>
          <p:cNvSpPr>
            <a:spLocks noChangeShapeType="1"/>
          </p:cNvSpPr>
          <p:nvPr/>
        </p:nvSpPr>
        <p:spPr bwMode="auto">
          <a:xfrm flipH="1">
            <a:off x="230188" y="47244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" name="Line 44"/>
          <p:cNvSpPr>
            <a:spLocks noChangeShapeType="1"/>
          </p:cNvSpPr>
          <p:nvPr/>
        </p:nvSpPr>
        <p:spPr bwMode="auto">
          <a:xfrm>
            <a:off x="231775" y="472440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" name="Line 45"/>
          <p:cNvSpPr>
            <a:spLocks noChangeShapeType="1"/>
          </p:cNvSpPr>
          <p:nvPr/>
        </p:nvSpPr>
        <p:spPr bwMode="auto">
          <a:xfrm>
            <a:off x="231775" y="53340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" name="Rectangle 51"/>
          <p:cNvSpPr>
            <a:spLocks noChangeArrowheads="1"/>
          </p:cNvSpPr>
          <p:nvPr/>
        </p:nvSpPr>
        <p:spPr bwMode="auto">
          <a:xfrm>
            <a:off x="460375" y="2362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84" name="Rectangle 52"/>
          <p:cNvSpPr>
            <a:spLocks noChangeArrowheads="1"/>
          </p:cNvSpPr>
          <p:nvPr/>
        </p:nvSpPr>
        <p:spPr bwMode="auto">
          <a:xfrm>
            <a:off x="460375" y="4191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85" name="Rectangle 53"/>
          <p:cNvSpPr>
            <a:spLocks noChangeArrowheads="1"/>
          </p:cNvSpPr>
          <p:nvPr/>
        </p:nvSpPr>
        <p:spPr bwMode="auto">
          <a:xfrm>
            <a:off x="460375" y="6019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</a:rPr>
              <a:t>vm_flags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528573" y="2971800"/>
            <a:ext cx="2993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990000"/>
                </a:solidFill>
                <a:latin typeface="+mj-lt"/>
              </a:rPr>
              <a:t>Segmentation fault:</a:t>
            </a:r>
          </a:p>
          <a:p>
            <a:r>
              <a:rPr lang="en-US" sz="1800" dirty="0">
                <a:latin typeface="+mj-lt"/>
              </a:rPr>
              <a:t>accessing a non-existing page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528573" y="4050268"/>
            <a:ext cx="1910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990000"/>
                </a:solidFill>
                <a:latin typeface="Calibri" pitchFamily="34" charset="0"/>
              </a:rPr>
              <a:t>Normal page fault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528573" y="4876800"/>
            <a:ext cx="33868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990000"/>
                </a:solidFill>
                <a:latin typeface="Calibri" pitchFamily="34" charset="0"/>
              </a:rPr>
              <a:t>Protection exception:</a:t>
            </a:r>
          </a:p>
          <a:p>
            <a:r>
              <a:rPr lang="en-US" sz="1800" dirty="0">
                <a:latin typeface="Calibri" pitchFamily="34" charset="0"/>
              </a:rPr>
              <a:t>e.g., violating permission by writing to a read-only page (Linux reports as Segmentation fault)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7" grpId="0"/>
      <p:bldP spid="8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Simple memory system example</a:t>
            </a:r>
          </a:p>
          <a:p>
            <a:r>
              <a:rPr lang="en-US" dirty="0">
                <a:solidFill>
                  <a:srgbClr val="7F7F7F"/>
                </a:solidFill>
              </a:rPr>
              <a:t>Case study: Core i7/Linux memory system</a:t>
            </a:r>
          </a:p>
          <a:p>
            <a:r>
              <a:rPr lang="en-US" dirty="0">
                <a:solidFill>
                  <a:srgbClr val="000000"/>
                </a:solidFill>
              </a:rPr>
              <a:t>Memory mapping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5763" y="493713"/>
            <a:ext cx="55578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Memory Mapping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7880" y="1220788"/>
            <a:ext cx="8527520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VM areas initialized by associating them with disk objects.</a:t>
            </a:r>
            <a:endParaRPr lang="en-GB" dirty="0">
              <a:effectLst/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Called </a:t>
            </a:r>
            <a:r>
              <a:rPr lang="en-GB" b="1" i="1" dirty="0">
                <a:solidFill>
                  <a:srgbClr val="990000"/>
                </a:solidFill>
              </a:rPr>
              <a:t>memory mapping</a:t>
            </a:r>
            <a:endParaRPr lang="en-GB" i="1" dirty="0">
              <a:solidFill>
                <a:srgbClr val="990000"/>
              </a:solidFill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Area can be </a:t>
            </a:r>
            <a:r>
              <a:rPr lang="en-GB" i="1" dirty="0"/>
              <a:t>backed by </a:t>
            </a:r>
            <a:r>
              <a:rPr lang="en-GB" dirty="0"/>
              <a:t>(i.e., get its initial values from) 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990000"/>
                </a:solidFill>
              </a:rPr>
              <a:t>Regular file</a:t>
            </a:r>
            <a:r>
              <a:rPr lang="en-GB" b="1" dirty="0"/>
              <a:t> </a:t>
            </a:r>
            <a:r>
              <a:rPr lang="en-GB" dirty="0"/>
              <a:t>on disk (e.g., an executable object file)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Initial page bytes come from a section of a file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990000"/>
                </a:solidFill>
              </a:rPr>
              <a:t>Anonymous file </a:t>
            </a:r>
            <a:r>
              <a:rPr lang="en-GB" dirty="0"/>
              <a:t>(e.g., nothing)</a:t>
            </a:r>
            <a:endParaRPr lang="en-GB" i="1" dirty="0"/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 fault will allocate a physical page full of 0's (</a:t>
            </a:r>
            <a:r>
              <a:rPr lang="en-GB" b="1" i="1" dirty="0">
                <a:solidFill>
                  <a:srgbClr val="990000"/>
                </a:solidFill>
              </a:rPr>
              <a:t>demand-zero page</a:t>
            </a:r>
            <a:r>
              <a:rPr lang="en-GB" dirty="0"/>
              <a:t>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Once the page is written to (</a:t>
            </a:r>
            <a:r>
              <a:rPr lang="en-GB" b="1" i="1" dirty="0">
                <a:solidFill>
                  <a:srgbClr val="990000"/>
                </a:solidFill>
              </a:rPr>
              <a:t>dirtied</a:t>
            </a:r>
            <a:r>
              <a:rPr lang="en-GB" dirty="0"/>
              <a:t>), it is like any other page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Dirty pages are copied back and forth between memory and a special </a:t>
            </a:r>
            <a:r>
              <a:rPr lang="en-GB" i="1" dirty="0">
                <a:solidFill>
                  <a:srgbClr val="990000"/>
                </a:solidFill>
              </a:rPr>
              <a:t>swap file</a:t>
            </a:r>
            <a:r>
              <a:rPr lang="en-GB" dirty="0"/>
              <a:t>.</a:t>
            </a:r>
            <a:endParaRPr lang="en-GB" i="1" dirty="0">
              <a:solidFill>
                <a:srgbClr val="990000"/>
              </a:solidFill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54000" y="418065"/>
            <a:ext cx="8813799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Review: Memory Management &amp; Protection 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763000" cy="838200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Code and data can be isolated or shared among processes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993775" y="246048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731356" y="2434562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2359919" y="23842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2192338" y="368391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6629400" y="3948241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(e.g., read-only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library 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993775" y="444168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616556" y="253959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616556" y="2795182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616556" y="304723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616556" y="355718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2838717" y="3176158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2359919" y="43654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2192338" y="566511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616556" y="451699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616556" y="477258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616556" y="502464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616556" y="553458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2838717" y="5153559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5715000" y="253668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715000" y="279068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715000" y="305076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715000" y="330389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715000" y="355948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715000" y="381797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715000" y="407356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5715000" y="433312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715000" y="458871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715000" y="484721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715000" y="550848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5960177" y="5056470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5474234" y="23842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5261580" y="5658674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M</a:t>
            </a:r>
            <a:r>
              <a:rPr lang="en-GB" sz="1400" b="1" dirty="0">
                <a:latin typeface="Calibri" pitchFamily="34" charset="0"/>
              </a:rPr>
              <a:t>-1</a:t>
            </a: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3530956" y="2922976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3530956" y="3175033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3530956" y="4201358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3530956" y="4716509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3911530" y="2286000"/>
            <a:ext cx="13500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856103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Revisited: Shared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8400" y="2097772"/>
            <a:ext cx="2651125" cy="4607828"/>
          </a:xfrm>
        </p:spPr>
        <p:txBody>
          <a:bodyPr/>
          <a:lstStyle/>
          <a:p>
            <a:r>
              <a:rPr lang="en-US" dirty="0"/>
              <a:t>Process 1 maps the shared object (on disk). 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355850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2174875" y="6059269"/>
            <a:ext cx="82633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Shared</a:t>
            </a:r>
          </a:p>
          <a:p>
            <a:pPr algn="ctr"/>
            <a:r>
              <a:rPr lang="en-US" sz="1800" dirty="0"/>
              <a:t>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2355850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2103438" y="2065119"/>
            <a:ext cx="95290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Physical</a:t>
            </a:r>
          </a:p>
          <a:p>
            <a:pPr algn="ctr"/>
            <a:r>
              <a:rPr lang="en-US" sz="1800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6794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40322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2355850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679450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391"/>
          <p:cNvSpPr>
            <a:spLocks noChangeShapeType="1"/>
          </p:cNvSpPr>
          <p:nvPr/>
        </p:nvSpPr>
        <p:spPr bwMode="auto">
          <a:xfrm flipH="1" flipV="1">
            <a:off x="1060450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392"/>
          <p:cNvSpPr>
            <a:spLocks noChangeShapeType="1"/>
          </p:cNvSpPr>
          <p:nvPr/>
        </p:nvSpPr>
        <p:spPr bwMode="auto">
          <a:xfrm flipH="1" flipV="1">
            <a:off x="1060450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396"/>
          <p:cNvSpPr>
            <a:spLocks noChangeShapeType="1"/>
          </p:cNvSpPr>
          <p:nvPr/>
        </p:nvSpPr>
        <p:spPr bwMode="auto">
          <a:xfrm flipV="1">
            <a:off x="1060450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397"/>
          <p:cNvSpPr>
            <a:spLocks noChangeShapeType="1"/>
          </p:cNvSpPr>
          <p:nvPr/>
        </p:nvSpPr>
        <p:spPr bwMode="auto">
          <a:xfrm flipV="1">
            <a:off x="1060450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 Box 400"/>
          <p:cNvSpPr txBox="1">
            <a:spLocks noChangeArrowheads="1"/>
          </p:cNvSpPr>
          <p:nvPr/>
        </p:nvSpPr>
        <p:spPr bwMode="auto">
          <a:xfrm>
            <a:off x="152400" y="2079407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Process 1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17" name="Text Box 401"/>
          <p:cNvSpPr txBox="1">
            <a:spLocks noChangeArrowheads="1"/>
          </p:cNvSpPr>
          <p:nvPr/>
        </p:nvSpPr>
        <p:spPr bwMode="auto">
          <a:xfrm>
            <a:off x="3505200" y="2065119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Process 2</a:t>
            </a:r>
          </a:p>
          <a:p>
            <a:pPr algn="ctr"/>
            <a:r>
              <a:rPr lang="en-US" sz="1800"/>
              <a:t>virtual memory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693239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Review: Virtual Memory &amp; Physical Memory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46852" y="35337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46852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46852" y="3305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46852" y="2162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46852" y="2390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46852" y="2619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46852" y="2847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46852" y="30765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199583" y="40321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0000"/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74240" y="12192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591715" y="22576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591715" y="24669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72352" y="36544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72352" y="22844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097752" y="20558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46952" y="18272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26627" y="32162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42052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42052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42052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42052" y="2162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42052" y="2390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42052" y="2619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42052" y="2847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42052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13452" y="18573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50079" y="21320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50872" y="23649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50079" y="28307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50872" y="30378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50079" y="32772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50872" y="37366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50079" y="35037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50872" y="25978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13527" y="13684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35449" y="20969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32274" y="37098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56965" y="17668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591715" y="20320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591715" y="1803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21552" y="38608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21552" y="3632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21552" y="27241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21552" y="2489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69665" y="2427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599652" y="38449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599652" y="41554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599652" y="47764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599652" y="50869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599652" y="53975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21552" y="29333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34252" y="29780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21552" y="31432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66002" y="25003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599652" y="44659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42913" y="15240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1" name="Shape 60"/>
          <p:cNvCxnSpPr>
            <a:stCxn id="59" idx="2"/>
            <a:endCxn id="14372" idx="1"/>
          </p:cNvCxnSpPr>
          <p:nvPr/>
        </p:nvCxnSpPr>
        <p:spPr bwMode="auto">
          <a:xfrm rot="16200000" flipH="1">
            <a:off x="1605271" y="1404629"/>
            <a:ext cx="983343" cy="170785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2" name="Rectangle 2"/>
          <p:cNvSpPr txBox="1">
            <a:spLocks noChangeArrowheads="1"/>
          </p:cNvSpPr>
          <p:nvPr/>
        </p:nvSpPr>
        <p:spPr bwMode="auto">
          <a:xfrm>
            <a:off x="200026" y="5791200"/>
            <a:ext cx="8307387" cy="874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kern="0" dirty="0"/>
              <a:t>A </a:t>
            </a:r>
            <a:r>
              <a:rPr lang="en-GB" i="1" kern="0" dirty="0">
                <a:solidFill>
                  <a:srgbClr val="C00000"/>
                </a:solidFill>
              </a:rPr>
              <a:t>page table </a:t>
            </a:r>
            <a:r>
              <a:rPr lang="en-GB" kern="0" dirty="0"/>
              <a:t>contains page table entries (PTEs) that map virtual pages to physical pages.</a:t>
            </a:r>
          </a:p>
        </p:txBody>
      </p:sp>
    </p:spTree>
    <p:extLst>
      <p:ext uri="{BB962C8B-B14F-4D97-AF65-F5344CB8AC3E}">
        <p14:creationId xmlns:p14="http://schemas.microsoft.com/office/powerpoint/2010/main" val="215993679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Revisited: Shared Objects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355850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2224078" y="6059269"/>
            <a:ext cx="82633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Shared</a:t>
            </a:r>
          </a:p>
          <a:p>
            <a:pPr algn="ctr"/>
            <a:r>
              <a:rPr lang="en-US" sz="1800" dirty="0"/>
              <a:t>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2355850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2103438" y="2065119"/>
            <a:ext cx="95290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Physical</a:t>
            </a:r>
          </a:p>
          <a:p>
            <a:pPr algn="ctr"/>
            <a:r>
              <a:rPr lang="en-US" sz="1800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6794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40322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2355850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679450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4032250" y="37741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1060450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1060450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2736850" y="37741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2736850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1060450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1060450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2736850" y="28597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2736850" y="33931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400" y="2079407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Process 1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3505200" y="2065119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Process 2</a:t>
            </a:r>
          </a:p>
          <a:p>
            <a:pPr algn="ctr"/>
            <a:r>
              <a:rPr lang="en-US" sz="1800"/>
              <a:t>virtual memory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6248400" y="2097772"/>
            <a:ext cx="2651125" cy="4607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Process 2 maps the same shared object.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lang="en-US" kern="0" dirty="0">
                <a:latin typeface="Calibri" pitchFamily="34" charset="0"/>
              </a:rPr>
              <a:t>Notice how the virtual addresses can be different.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1088322"/>
          </a:xfrm>
        </p:spPr>
        <p:txBody>
          <a:bodyPr/>
          <a:lstStyle/>
          <a:p>
            <a:pPr marL="0" indent="0"/>
            <a:r>
              <a:rPr lang="en-US" sz="3200" dirty="0"/>
              <a:t>Sharing Revisited: </a:t>
            </a:r>
            <a:br>
              <a:rPr lang="en-US" dirty="0"/>
            </a:br>
            <a:r>
              <a:rPr lang="en-US" dirty="0"/>
              <a:t>Private Copy-on-write (COW)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8400" y="2097772"/>
            <a:ext cx="2895600" cy="4191000"/>
          </a:xfrm>
        </p:spPr>
        <p:txBody>
          <a:bodyPr/>
          <a:lstStyle/>
          <a:p>
            <a:r>
              <a:rPr lang="en-US" dirty="0"/>
              <a:t>Two processes mapping a </a:t>
            </a:r>
            <a:r>
              <a:rPr lang="en-US" i="1" dirty="0">
                <a:solidFill>
                  <a:srgbClr val="990000"/>
                </a:solidFill>
              </a:rPr>
              <a:t>private copy-on-write (COW)  </a:t>
            </a:r>
            <a:r>
              <a:rPr lang="en-US" dirty="0"/>
              <a:t>object</a:t>
            </a:r>
          </a:p>
          <a:p>
            <a:r>
              <a:rPr lang="en-US" dirty="0"/>
              <a:t>Area flagged as private copy-on-write</a:t>
            </a:r>
          </a:p>
          <a:p>
            <a:r>
              <a:rPr lang="en-US" dirty="0" err="1"/>
              <a:t>PTEs</a:t>
            </a:r>
            <a:r>
              <a:rPr lang="en-US" dirty="0"/>
              <a:t> in private areas are flagged as read-only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369031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1575802" y="6059269"/>
            <a:ext cx="2035721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Private </a:t>
            </a:r>
          </a:p>
          <a:p>
            <a:pPr algn="ctr"/>
            <a:r>
              <a:rPr lang="en-US" sz="1800"/>
              <a:t>copy-on-write 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2369031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2109273" y="2065119"/>
            <a:ext cx="95290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Physical</a:t>
            </a:r>
          </a:p>
          <a:p>
            <a:pPr algn="ctr"/>
            <a:r>
              <a:rPr lang="en-US" sz="1800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6926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40454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2369031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692631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4045431" y="37741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1073631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1073631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2750031" y="37741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2750031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1073631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1073631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2750031" y="28597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2750031" y="33931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400" y="2079407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Process 1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3505200" y="2065119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Process 2</a:t>
            </a:r>
          </a:p>
          <a:p>
            <a:pPr algn="ctr"/>
            <a:r>
              <a:rPr lang="en-US" sz="1800"/>
              <a:t>virtual memory</a:t>
            </a:r>
          </a:p>
        </p:txBody>
      </p:sp>
      <p:sp>
        <p:nvSpPr>
          <p:cNvPr id="23" name="Text Box 410"/>
          <p:cNvSpPr txBox="1">
            <a:spLocks noChangeArrowheads="1"/>
          </p:cNvSpPr>
          <p:nvPr/>
        </p:nvSpPr>
        <p:spPr bwMode="auto">
          <a:xfrm>
            <a:off x="4724400" y="3581400"/>
            <a:ext cx="1443537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800" dirty="0"/>
              <a:t> Private</a:t>
            </a:r>
          </a:p>
          <a:p>
            <a:r>
              <a:rPr lang="en-US" sz="1800" dirty="0"/>
              <a:t>copy-on-write</a:t>
            </a:r>
          </a:p>
          <a:p>
            <a:r>
              <a:rPr lang="en-US" sz="1800" dirty="0"/>
              <a:t>area</a:t>
            </a:r>
          </a:p>
        </p:txBody>
      </p:sp>
      <p:sp>
        <p:nvSpPr>
          <p:cNvPr id="24" name="Right Brace 23"/>
          <p:cNvSpPr/>
          <p:nvPr/>
        </p:nvSpPr>
        <p:spPr bwMode="auto">
          <a:xfrm>
            <a:off x="4502631" y="3774172"/>
            <a:ext cx="145569" cy="533400"/>
          </a:xfrm>
          <a:prstGeom prst="righ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1164522"/>
          </a:xfrm>
        </p:spPr>
        <p:txBody>
          <a:bodyPr/>
          <a:lstStyle/>
          <a:p>
            <a:r>
              <a:rPr lang="en-US" dirty="0"/>
              <a:t>Sharing Revisited: </a:t>
            </a:r>
            <a:br>
              <a:rPr lang="en-US" dirty="0"/>
            </a:br>
            <a:r>
              <a:rPr lang="en-US" dirty="0"/>
              <a:t>Private Copy-on-write (COW)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1232" y="2057400"/>
            <a:ext cx="2872768" cy="4505325"/>
          </a:xfrm>
        </p:spPr>
        <p:txBody>
          <a:bodyPr/>
          <a:lstStyle/>
          <a:p>
            <a:r>
              <a:rPr lang="en-US" dirty="0"/>
              <a:t>Instruction writing to private page triggers protection fault. </a:t>
            </a:r>
          </a:p>
          <a:p>
            <a:r>
              <a:rPr lang="en-US" dirty="0"/>
              <a:t>Handler creates new R/W page. </a:t>
            </a:r>
          </a:p>
          <a:p>
            <a:r>
              <a:rPr lang="en-US" dirty="0"/>
              <a:t>Instruction restarts upon handler return. </a:t>
            </a:r>
          </a:p>
          <a:p>
            <a:r>
              <a:rPr lang="en-US" dirty="0"/>
              <a:t>Copying deferred as long as possible!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369031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1594852" y="6059269"/>
            <a:ext cx="2035721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Private  </a:t>
            </a:r>
          </a:p>
          <a:p>
            <a:pPr algn="ctr"/>
            <a:r>
              <a:rPr lang="en-US" sz="1800"/>
              <a:t>copy-on-write 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2369031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2109273" y="2065119"/>
            <a:ext cx="95290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Physical</a:t>
            </a:r>
          </a:p>
          <a:p>
            <a:pPr algn="ctr"/>
            <a:r>
              <a:rPr lang="en-US" sz="1800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6926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40454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2369031" y="289152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692631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4045431" y="380592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1073631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1073631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2750031" y="3805922"/>
            <a:ext cx="1301750" cy="17208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2750031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1073631" y="2891522"/>
            <a:ext cx="1301750" cy="4254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1073631" y="3424922"/>
            <a:ext cx="1301750" cy="4254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2756381" y="2891522"/>
            <a:ext cx="1289050" cy="8826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2766725" y="32788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400" y="2079407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Process 1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3505200" y="2065119"/>
            <a:ext cx="15440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/>
              <a:t>Process 2</a:t>
            </a:r>
          </a:p>
          <a:p>
            <a:pPr algn="ctr"/>
            <a:r>
              <a:rPr lang="en-US" sz="1800"/>
              <a:t>virtual memory</a:t>
            </a:r>
          </a:p>
        </p:txBody>
      </p:sp>
      <p:sp>
        <p:nvSpPr>
          <p:cNvPr id="23" name="AutoShape 403"/>
          <p:cNvSpPr>
            <a:spLocks noChangeArrowheads="1"/>
          </p:cNvSpPr>
          <p:nvPr/>
        </p:nvSpPr>
        <p:spPr bwMode="auto">
          <a:xfrm>
            <a:off x="2826231" y="3272522"/>
            <a:ext cx="304800" cy="914400"/>
          </a:xfrm>
          <a:prstGeom prst="curvedLeftArrow">
            <a:avLst>
              <a:gd name="adj1" fmla="val 60000"/>
              <a:gd name="adj2" fmla="val 120000"/>
              <a:gd name="adj3" fmla="val 33333"/>
            </a:avLst>
          </a:prstGeom>
          <a:solidFill>
            <a:srgbClr val="990000"/>
          </a:solidFill>
          <a:ln w="12700">
            <a:solidFill>
              <a:srgbClr val="D5F1C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4" name="Text Box 404"/>
          <p:cNvSpPr txBox="1">
            <a:spLocks noChangeArrowheads="1"/>
          </p:cNvSpPr>
          <p:nvPr/>
        </p:nvSpPr>
        <p:spPr bwMode="auto">
          <a:xfrm>
            <a:off x="2835228" y="3103553"/>
            <a:ext cx="1174220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/>
              <a:t>Copy-on-write</a:t>
            </a:r>
          </a:p>
        </p:txBody>
      </p:sp>
      <p:sp>
        <p:nvSpPr>
          <p:cNvPr id="25" name="Rectangle 405" descr="Wide upward diagonal"/>
          <p:cNvSpPr>
            <a:spLocks noChangeArrowheads="1"/>
          </p:cNvSpPr>
          <p:nvPr/>
        </p:nvSpPr>
        <p:spPr bwMode="auto">
          <a:xfrm>
            <a:off x="2375381" y="3272522"/>
            <a:ext cx="381000" cy="152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6" name="Rectangle 406" descr="Wide upward diagonal"/>
          <p:cNvSpPr>
            <a:spLocks noChangeArrowheads="1"/>
          </p:cNvSpPr>
          <p:nvPr/>
        </p:nvSpPr>
        <p:spPr bwMode="auto">
          <a:xfrm>
            <a:off x="4051781" y="4186922"/>
            <a:ext cx="381000" cy="152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7" name="Rectangle 407" descr="Wide upward diagonal"/>
          <p:cNvSpPr>
            <a:spLocks noChangeArrowheads="1"/>
          </p:cNvSpPr>
          <p:nvPr/>
        </p:nvSpPr>
        <p:spPr bwMode="auto">
          <a:xfrm>
            <a:off x="2375381" y="3964220"/>
            <a:ext cx="381000" cy="152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8" name="Line 408"/>
          <p:cNvSpPr>
            <a:spLocks noChangeShapeType="1"/>
          </p:cNvSpPr>
          <p:nvPr/>
        </p:nvSpPr>
        <p:spPr bwMode="auto">
          <a:xfrm flipH="1" flipV="1">
            <a:off x="2756381" y="3958322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9" name="Line 409"/>
          <p:cNvSpPr>
            <a:spLocks noChangeShapeType="1"/>
          </p:cNvSpPr>
          <p:nvPr/>
        </p:nvSpPr>
        <p:spPr bwMode="auto">
          <a:xfrm flipH="1" flipV="1">
            <a:off x="2756381" y="4110722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30" name="Text Box 410"/>
          <p:cNvSpPr txBox="1">
            <a:spLocks noChangeArrowheads="1"/>
          </p:cNvSpPr>
          <p:nvPr/>
        </p:nvSpPr>
        <p:spPr bwMode="auto">
          <a:xfrm>
            <a:off x="4712054" y="3833207"/>
            <a:ext cx="1559178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Write to private</a:t>
            </a:r>
          </a:p>
          <a:p>
            <a:pPr algn="ctr"/>
            <a:r>
              <a:rPr lang="en-US" sz="1800" dirty="0"/>
              <a:t>copy-on-write</a:t>
            </a:r>
          </a:p>
          <a:p>
            <a:pPr algn="ctr"/>
            <a:r>
              <a:rPr lang="en-US" sz="1800" dirty="0"/>
              <a:t>page</a:t>
            </a:r>
          </a:p>
        </p:txBody>
      </p:sp>
      <p:sp>
        <p:nvSpPr>
          <p:cNvPr id="31" name="Line 411"/>
          <p:cNvSpPr>
            <a:spLocks noChangeShapeType="1"/>
          </p:cNvSpPr>
          <p:nvPr/>
        </p:nvSpPr>
        <p:spPr bwMode="auto">
          <a:xfrm flipH="1">
            <a:off x="4432781" y="4263122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32" name="Line 399"/>
          <p:cNvSpPr>
            <a:spLocks noChangeShapeType="1"/>
          </p:cNvSpPr>
          <p:nvPr/>
        </p:nvSpPr>
        <p:spPr bwMode="auto">
          <a:xfrm flipH="1" flipV="1">
            <a:off x="2766725" y="342492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3" grpId="0" animBg="1"/>
      <p:bldP spid="24" grpId="0"/>
      <p:bldP spid="27" grpId="0" animBg="1"/>
      <p:bldP spid="28" grpId="0" animBg="1"/>
      <p:bldP spid="29" grpId="0" animBg="1"/>
      <p:bldP spid="3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>
                <a:latin typeface="Courier New"/>
                <a:cs typeface="Courier New"/>
              </a:rPr>
              <a:t>fork</a:t>
            </a:r>
            <a:r>
              <a:rPr lang="en-GB" dirty="0"/>
              <a:t> Function Revisited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518525" cy="4972050"/>
          </a:xfrm>
        </p:spPr>
        <p:txBody>
          <a:bodyPr/>
          <a:lstStyle/>
          <a:p>
            <a:r>
              <a:rPr lang="en-GB" dirty="0"/>
              <a:t>VM and memory mapping explain how </a:t>
            </a:r>
            <a:r>
              <a:rPr lang="en-GB" dirty="0">
                <a:latin typeface="Courier New"/>
                <a:cs typeface="Courier New"/>
              </a:rPr>
              <a:t>fork</a:t>
            </a:r>
            <a:r>
              <a:rPr lang="en-GB" dirty="0"/>
              <a:t> provides private address space for each process. </a:t>
            </a:r>
          </a:p>
          <a:p>
            <a:pPr>
              <a:buNone/>
            </a:pPr>
            <a:endParaRPr lang="en-GB" dirty="0"/>
          </a:p>
          <a:p>
            <a:r>
              <a:rPr lang="en-GB" dirty="0"/>
              <a:t>To create virtual address for new process:</a:t>
            </a:r>
          </a:p>
          <a:p>
            <a:pPr lvl="1"/>
            <a:r>
              <a:rPr lang="en-GB" dirty="0"/>
              <a:t>Create exact copies of current </a:t>
            </a:r>
            <a:r>
              <a:rPr lang="en-GB" b="1" dirty="0" err="1">
                <a:latin typeface="Courier New"/>
                <a:cs typeface="Courier New"/>
              </a:rPr>
              <a:t>mm_struct</a:t>
            </a:r>
            <a:r>
              <a:rPr lang="en-GB" dirty="0"/>
              <a:t>, </a:t>
            </a:r>
            <a:r>
              <a:rPr lang="en-GB" b="1" dirty="0" err="1">
                <a:latin typeface="Courier New"/>
                <a:cs typeface="Courier New"/>
              </a:rPr>
              <a:t>vm_area_struct</a:t>
            </a:r>
            <a:r>
              <a:rPr lang="en-GB" dirty="0"/>
              <a:t>, and page tables. </a:t>
            </a:r>
          </a:p>
          <a:p>
            <a:pPr lvl="1"/>
            <a:r>
              <a:rPr lang="en-GB" dirty="0"/>
              <a:t>Flag each page in both processes as read-only</a:t>
            </a:r>
          </a:p>
          <a:p>
            <a:pPr lvl="1"/>
            <a:r>
              <a:rPr lang="en-GB" dirty="0"/>
              <a:t>Flag each </a:t>
            </a:r>
            <a:r>
              <a:rPr lang="en-GB" b="1" dirty="0" err="1">
                <a:latin typeface="Courier New"/>
                <a:cs typeface="Courier New"/>
              </a:rPr>
              <a:t>vm_area_struct</a:t>
            </a:r>
            <a:r>
              <a:rPr lang="en-GB" dirty="0">
                <a:latin typeface="+mn-lt"/>
                <a:cs typeface="Courier New"/>
              </a:rPr>
              <a:t> i</a:t>
            </a:r>
            <a:r>
              <a:rPr lang="en-GB" dirty="0">
                <a:latin typeface="+mn-lt"/>
              </a:rPr>
              <a:t>n</a:t>
            </a:r>
            <a:r>
              <a:rPr lang="en-GB" dirty="0"/>
              <a:t> both processes as private COW</a:t>
            </a:r>
          </a:p>
          <a:p>
            <a:pPr lvl="1"/>
            <a:endParaRPr lang="en-GB" dirty="0"/>
          </a:p>
          <a:p>
            <a:r>
              <a:rPr lang="en-GB" dirty="0"/>
              <a:t>On return, each process has exact copy of virtual memory.</a:t>
            </a:r>
          </a:p>
          <a:p>
            <a:endParaRPr lang="en-GB" dirty="0"/>
          </a:p>
          <a:p>
            <a:r>
              <a:rPr lang="en-GB" dirty="0"/>
              <a:t>Subsequent writes create new pages using COW mechanism.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 err="1">
                <a:latin typeface="Courier New"/>
                <a:cs typeface="Courier New"/>
              </a:rPr>
              <a:t>execve</a:t>
            </a:r>
            <a:r>
              <a:rPr lang="en-GB" dirty="0"/>
              <a:t> Function Revisited</a:t>
            </a:r>
          </a:p>
        </p:txBody>
      </p:sp>
      <p:sp>
        <p:nvSpPr>
          <p:cNvPr id="34845" name="Rectangle 29"/>
          <p:cNvSpPr>
            <a:spLocks noGrp="1" noChangeArrowheads="1"/>
          </p:cNvSpPr>
          <p:nvPr>
            <p:ph type="body" idx="1"/>
          </p:nvPr>
        </p:nvSpPr>
        <p:spPr>
          <a:xfrm>
            <a:off x="5534024" y="1362074"/>
            <a:ext cx="3609975" cy="5495926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To load and run a new program </a:t>
            </a:r>
            <a:r>
              <a:rPr lang="en-GB" dirty="0" err="1">
                <a:latin typeface="Courier New"/>
                <a:cs typeface="Courier New"/>
              </a:rPr>
              <a:t>a.out</a:t>
            </a:r>
            <a:r>
              <a:rPr lang="en-GB" dirty="0"/>
              <a:t> in the current process using </a:t>
            </a:r>
            <a:r>
              <a:rPr lang="en-GB" dirty="0" err="1">
                <a:latin typeface="Courier New"/>
                <a:cs typeface="Courier New"/>
              </a:rPr>
              <a:t>execve</a:t>
            </a:r>
            <a:r>
              <a:rPr lang="en-GB" dirty="0"/>
              <a:t>:</a:t>
            </a:r>
          </a:p>
          <a:p>
            <a:endParaRPr lang="en-GB" dirty="0"/>
          </a:p>
          <a:p>
            <a:r>
              <a:rPr lang="en-GB" dirty="0">
                <a:latin typeface="+mn-lt"/>
                <a:cs typeface="Courier New"/>
              </a:rPr>
              <a:t>Free</a:t>
            </a:r>
            <a:r>
              <a:rPr lang="en-GB" dirty="0">
                <a:latin typeface="+mj-lt"/>
                <a:cs typeface="Courier New"/>
              </a:rPr>
              <a:t> </a:t>
            </a:r>
            <a:r>
              <a:rPr lang="en-GB" dirty="0" err="1">
                <a:latin typeface="Courier New"/>
                <a:cs typeface="Courier New"/>
              </a:rPr>
              <a:t>vm_area_struct</a:t>
            </a:r>
            <a:r>
              <a:rPr lang="en-GB" dirty="0" err="1"/>
              <a:t>’s</a:t>
            </a:r>
            <a:r>
              <a:rPr lang="en-GB" dirty="0"/>
              <a:t> and page tables for old areas</a:t>
            </a:r>
          </a:p>
          <a:p>
            <a:endParaRPr lang="en-GB" dirty="0"/>
          </a:p>
          <a:p>
            <a:r>
              <a:rPr lang="en-GB" dirty="0"/>
              <a:t>Create </a:t>
            </a:r>
            <a:r>
              <a:rPr lang="en-GB" dirty="0" err="1">
                <a:latin typeface="Courier New"/>
                <a:cs typeface="Courier New"/>
              </a:rPr>
              <a:t>vm_area_struct</a:t>
            </a:r>
            <a:r>
              <a:rPr lang="en-GB" dirty="0" err="1"/>
              <a:t>’s</a:t>
            </a:r>
            <a:r>
              <a:rPr lang="en-GB" dirty="0"/>
              <a:t> and page tables for new areas</a:t>
            </a:r>
          </a:p>
          <a:p>
            <a:pPr lvl="1"/>
            <a:r>
              <a:rPr lang="en-GB" dirty="0"/>
              <a:t>Programs and initialized data backed by object files.</a:t>
            </a:r>
          </a:p>
          <a:p>
            <a:pPr lvl="1"/>
            <a:r>
              <a:rPr lang="en-GB" b="1" dirty="0">
                <a:latin typeface="Courier New"/>
                <a:cs typeface="Courier New"/>
              </a:rPr>
              <a:t>.</a:t>
            </a:r>
            <a:r>
              <a:rPr lang="en-GB" b="1" dirty="0" err="1">
                <a:latin typeface="Courier New"/>
                <a:cs typeface="Courier New"/>
              </a:rPr>
              <a:t>bss</a:t>
            </a:r>
            <a:r>
              <a:rPr lang="en-GB" dirty="0">
                <a:latin typeface="+mj-lt"/>
                <a:cs typeface="Courier New"/>
              </a:rPr>
              <a:t> </a:t>
            </a:r>
            <a:r>
              <a:rPr lang="en-GB" dirty="0"/>
              <a:t>and stack backed by anonymous files. </a:t>
            </a:r>
          </a:p>
          <a:p>
            <a:endParaRPr lang="en-GB" dirty="0"/>
          </a:p>
          <a:p>
            <a:r>
              <a:rPr lang="en-GB" dirty="0"/>
              <a:t>Set PC to entry point in </a:t>
            </a:r>
            <a:r>
              <a:rPr lang="en-GB" dirty="0">
                <a:latin typeface="Courier New"/>
                <a:cs typeface="Courier New"/>
              </a:rPr>
              <a:t>.text</a:t>
            </a:r>
          </a:p>
          <a:p>
            <a:pPr lvl="1"/>
            <a:r>
              <a:rPr lang="en-GB" dirty="0"/>
              <a:t>Linux will fault in code and data pages as needed.</a:t>
            </a:r>
          </a:p>
        </p:txBody>
      </p:sp>
      <p:sp>
        <p:nvSpPr>
          <p:cNvPr id="48" name="Rectangle 380"/>
          <p:cNvSpPr>
            <a:spLocks noChangeAspect="1" noChangeArrowheads="1"/>
          </p:cNvSpPr>
          <p:nvPr/>
        </p:nvSpPr>
        <p:spPr bwMode="auto">
          <a:xfrm>
            <a:off x="1514475" y="2627312"/>
            <a:ext cx="2174875" cy="6381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Memory mapped region </a:t>
            </a:r>
          </a:p>
          <a:p>
            <a:pPr algn="ctr"/>
            <a:r>
              <a:rPr lang="en-US" sz="1400"/>
              <a:t>for shared libraries</a:t>
            </a:r>
          </a:p>
        </p:txBody>
      </p:sp>
      <p:sp>
        <p:nvSpPr>
          <p:cNvPr id="49" name="Rectangle 381"/>
          <p:cNvSpPr>
            <a:spLocks noChangeAspect="1" noChangeArrowheads="1"/>
          </p:cNvSpPr>
          <p:nvPr/>
        </p:nvSpPr>
        <p:spPr bwMode="auto">
          <a:xfrm>
            <a:off x="1514475" y="3262312"/>
            <a:ext cx="2174875" cy="68897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50" name="Rectangle 382"/>
          <p:cNvSpPr>
            <a:spLocks noChangeAspect="1" noChangeArrowheads="1"/>
          </p:cNvSpPr>
          <p:nvPr/>
        </p:nvSpPr>
        <p:spPr bwMode="auto">
          <a:xfrm>
            <a:off x="1514475" y="3956050"/>
            <a:ext cx="2174875" cy="636587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Runtime heap (via </a:t>
            </a:r>
            <a:r>
              <a:rPr lang="en-US" sz="1400" dirty="0" err="1"/>
              <a:t>malloc</a:t>
            </a:r>
            <a:r>
              <a:rPr lang="en-US" sz="1400" dirty="0"/>
              <a:t>)</a:t>
            </a:r>
          </a:p>
        </p:txBody>
      </p:sp>
      <p:sp>
        <p:nvSpPr>
          <p:cNvPr id="51" name="Rectangle 383"/>
          <p:cNvSpPr>
            <a:spLocks noChangeAspect="1" noChangeArrowheads="1"/>
          </p:cNvSpPr>
          <p:nvPr/>
        </p:nvSpPr>
        <p:spPr bwMode="auto">
          <a:xfrm>
            <a:off x="1514475" y="1770062"/>
            <a:ext cx="2174875" cy="8636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52" name="Rectangle 384"/>
          <p:cNvSpPr>
            <a:spLocks noChangeAspect="1" noChangeArrowheads="1"/>
          </p:cNvSpPr>
          <p:nvPr/>
        </p:nvSpPr>
        <p:spPr bwMode="auto">
          <a:xfrm>
            <a:off x="1514475" y="5305425"/>
            <a:ext cx="2174875" cy="37941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Program text (.text)</a:t>
            </a:r>
          </a:p>
        </p:txBody>
      </p:sp>
      <p:sp>
        <p:nvSpPr>
          <p:cNvPr id="53" name="Rectangle 385"/>
          <p:cNvSpPr>
            <a:spLocks noChangeAspect="1" noChangeArrowheads="1"/>
          </p:cNvSpPr>
          <p:nvPr/>
        </p:nvSpPr>
        <p:spPr bwMode="auto">
          <a:xfrm>
            <a:off x="1514475" y="4943475"/>
            <a:ext cx="2174875" cy="3778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Initialized data (.data)</a:t>
            </a:r>
          </a:p>
        </p:txBody>
      </p:sp>
      <p:sp>
        <p:nvSpPr>
          <p:cNvPr id="54" name="Rectangle 386"/>
          <p:cNvSpPr>
            <a:spLocks noChangeAspect="1" noChangeArrowheads="1"/>
          </p:cNvSpPr>
          <p:nvPr/>
        </p:nvSpPr>
        <p:spPr bwMode="auto">
          <a:xfrm>
            <a:off x="1514475" y="4579937"/>
            <a:ext cx="2174875" cy="376238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Uninitialized data (.bss)</a:t>
            </a:r>
          </a:p>
        </p:txBody>
      </p:sp>
      <p:sp>
        <p:nvSpPr>
          <p:cNvPr id="55" name="Line 387"/>
          <p:cNvSpPr>
            <a:spLocks noChangeAspect="1" noChangeShapeType="1"/>
          </p:cNvSpPr>
          <p:nvPr/>
        </p:nvSpPr>
        <p:spPr bwMode="auto">
          <a:xfrm flipV="1">
            <a:off x="2540000" y="3633787"/>
            <a:ext cx="0" cy="336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6" name="Rectangle 388"/>
          <p:cNvSpPr>
            <a:spLocks noChangeAspect="1" noChangeArrowheads="1"/>
          </p:cNvSpPr>
          <p:nvPr/>
        </p:nvSpPr>
        <p:spPr bwMode="auto">
          <a:xfrm>
            <a:off x="1514475" y="1452562"/>
            <a:ext cx="2174875" cy="320675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User stack</a:t>
            </a:r>
          </a:p>
        </p:txBody>
      </p:sp>
      <p:sp>
        <p:nvSpPr>
          <p:cNvPr id="57" name="Line 389"/>
          <p:cNvSpPr>
            <a:spLocks noChangeAspect="1" noChangeShapeType="1"/>
          </p:cNvSpPr>
          <p:nvPr/>
        </p:nvSpPr>
        <p:spPr bwMode="auto">
          <a:xfrm flipV="1">
            <a:off x="2551113" y="2297112"/>
            <a:ext cx="0" cy="334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8" name="Line 390"/>
          <p:cNvSpPr>
            <a:spLocks noChangeAspect="1" noChangeShapeType="1"/>
          </p:cNvSpPr>
          <p:nvPr/>
        </p:nvSpPr>
        <p:spPr bwMode="auto">
          <a:xfrm>
            <a:off x="2560638" y="1773237"/>
            <a:ext cx="0" cy="336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9" name="Rectangle 391"/>
          <p:cNvSpPr>
            <a:spLocks noChangeAspect="1" noChangeArrowheads="1"/>
          </p:cNvSpPr>
          <p:nvPr/>
        </p:nvSpPr>
        <p:spPr bwMode="auto">
          <a:xfrm>
            <a:off x="1514475" y="5668962"/>
            <a:ext cx="2174875" cy="37782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60" name="Text Box 392"/>
          <p:cNvSpPr txBox="1">
            <a:spLocks noChangeAspect="1" noChangeArrowheads="1"/>
          </p:cNvSpPr>
          <p:nvPr/>
        </p:nvSpPr>
        <p:spPr bwMode="auto">
          <a:xfrm>
            <a:off x="1316115" y="5867400"/>
            <a:ext cx="266544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/>
              <a:t>0</a:t>
            </a:r>
          </a:p>
        </p:txBody>
      </p:sp>
      <p:sp>
        <p:nvSpPr>
          <p:cNvPr id="61" name="AutoShape 411"/>
          <p:cNvSpPr>
            <a:spLocks/>
          </p:cNvSpPr>
          <p:nvPr/>
        </p:nvSpPr>
        <p:spPr bwMode="auto">
          <a:xfrm>
            <a:off x="3746500" y="1439862"/>
            <a:ext cx="76200" cy="304800"/>
          </a:xfrm>
          <a:prstGeom prst="rightBrace">
            <a:avLst>
              <a:gd name="adj1" fmla="val 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2" name="AutoShape 412"/>
          <p:cNvSpPr>
            <a:spLocks/>
          </p:cNvSpPr>
          <p:nvPr/>
        </p:nvSpPr>
        <p:spPr bwMode="auto">
          <a:xfrm>
            <a:off x="3746500" y="2659062"/>
            <a:ext cx="76200" cy="609600"/>
          </a:xfrm>
          <a:prstGeom prst="rightBrace">
            <a:avLst>
              <a:gd name="adj1" fmla="val 66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3" name="AutoShape 415"/>
          <p:cNvSpPr>
            <a:spLocks/>
          </p:cNvSpPr>
          <p:nvPr/>
        </p:nvSpPr>
        <p:spPr bwMode="auto">
          <a:xfrm>
            <a:off x="3746500" y="3967162"/>
            <a:ext cx="74613" cy="584200"/>
          </a:xfrm>
          <a:prstGeom prst="rightBrace">
            <a:avLst>
              <a:gd name="adj1" fmla="val 65248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4" name="AutoShape 416"/>
          <p:cNvSpPr>
            <a:spLocks/>
          </p:cNvSpPr>
          <p:nvPr/>
        </p:nvSpPr>
        <p:spPr bwMode="auto">
          <a:xfrm>
            <a:off x="3746500" y="4576762"/>
            <a:ext cx="76200" cy="355600"/>
          </a:xfrm>
          <a:prstGeom prst="rightBrace">
            <a:avLst>
              <a:gd name="adj1" fmla="val 3888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5" name="AutoShape 417"/>
          <p:cNvSpPr>
            <a:spLocks/>
          </p:cNvSpPr>
          <p:nvPr/>
        </p:nvSpPr>
        <p:spPr bwMode="auto">
          <a:xfrm>
            <a:off x="3746500" y="4983162"/>
            <a:ext cx="76200" cy="647700"/>
          </a:xfrm>
          <a:prstGeom prst="rightBrace">
            <a:avLst>
              <a:gd name="adj1" fmla="val 70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6" name="Text Box 420"/>
          <p:cNvSpPr txBox="1">
            <a:spLocks noChangeArrowheads="1"/>
          </p:cNvSpPr>
          <p:nvPr/>
        </p:nvSpPr>
        <p:spPr bwMode="auto">
          <a:xfrm>
            <a:off x="3822700" y="1439862"/>
            <a:ext cx="18780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67" name="Text Box 423"/>
          <p:cNvSpPr txBox="1">
            <a:spLocks noChangeArrowheads="1"/>
          </p:cNvSpPr>
          <p:nvPr/>
        </p:nvSpPr>
        <p:spPr bwMode="auto">
          <a:xfrm>
            <a:off x="211180" y="2430462"/>
            <a:ext cx="649203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b="1">
                <a:solidFill>
                  <a:schemeClr val="tx2"/>
                </a:solidFill>
              </a:rPr>
              <a:t>libc.so</a:t>
            </a:r>
          </a:p>
        </p:txBody>
      </p:sp>
      <p:sp>
        <p:nvSpPr>
          <p:cNvPr id="68" name="Rectangle 424"/>
          <p:cNvSpPr>
            <a:spLocks noChangeArrowheads="1"/>
          </p:cNvSpPr>
          <p:nvPr/>
        </p:nvSpPr>
        <p:spPr bwMode="auto">
          <a:xfrm>
            <a:off x="88900" y="2735262"/>
            <a:ext cx="914400" cy="228600"/>
          </a:xfrm>
          <a:prstGeom prst="rect">
            <a:avLst/>
          </a:prstGeom>
          <a:solidFill>
            <a:srgbClr val="D5F1C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</a:rPr>
              <a:t>.data</a:t>
            </a:r>
          </a:p>
        </p:txBody>
      </p:sp>
      <p:sp>
        <p:nvSpPr>
          <p:cNvPr id="69" name="Rectangle 425"/>
          <p:cNvSpPr>
            <a:spLocks noChangeArrowheads="1"/>
          </p:cNvSpPr>
          <p:nvPr/>
        </p:nvSpPr>
        <p:spPr bwMode="auto">
          <a:xfrm>
            <a:off x="88900" y="2963862"/>
            <a:ext cx="914400" cy="228600"/>
          </a:xfrm>
          <a:prstGeom prst="rect">
            <a:avLst/>
          </a:prstGeom>
          <a:solidFill>
            <a:srgbClr val="D5F1C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.text</a:t>
            </a:r>
          </a:p>
        </p:txBody>
      </p:sp>
      <p:sp>
        <p:nvSpPr>
          <p:cNvPr id="70" name="Line 428"/>
          <p:cNvSpPr>
            <a:spLocks noChangeShapeType="1"/>
          </p:cNvSpPr>
          <p:nvPr/>
        </p:nvSpPr>
        <p:spPr bwMode="auto">
          <a:xfrm>
            <a:off x="1003300" y="28114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1" name="Line 429"/>
          <p:cNvSpPr>
            <a:spLocks noChangeShapeType="1"/>
          </p:cNvSpPr>
          <p:nvPr/>
        </p:nvSpPr>
        <p:spPr bwMode="auto">
          <a:xfrm>
            <a:off x="1003300" y="31162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2" name="Text Box 430"/>
          <p:cNvSpPr txBox="1">
            <a:spLocks noChangeArrowheads="1"/>
          </p:cNvSpPr>
          <p:nvPr/>
        </p:nvSpPr>
        <p:spPr bwMode="auto">
          <a:xfrm>
            <a:off x="3822700" y="2811462"/>
            <a:ext cx="1711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Shared, file-backed</a:t>
            </a:r>
          </a:p>
        </p:txBody>
      </p:sp>
      <p:sp>
        <p:nvSpPr>
          <p:cNvPr id="73" name="Text Box 431"/>
          <p:cNvSpPr txBox="1">
            <a:spLocks noChangeArrowheads="1"/>
          </p:cNvSpPr>
          <p:nvPr/>
        </p:nvSpPr>
        <p:spPr bwMode="auto">
          <a:xfrm>
            <a:off x="3822700" y="4106862"/>
            <a:ext cx="18780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74" name="Text Box 432"/>
          <p:cNvSpPr txBox="1">
            <a:spLocks noChangeArrowheads="1"/>
          </p:cNvSpPr>
          <p:nvPr/>
        </p:nvSpPr>
        <p:spPr bwMode="auto">
          <a:xfrm>
            <a:off x="3822700" y="4564062"/>
            <a:ext cx="18780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75" name="Text Box 434"/>
          <p:cNvSpPr txBox="1">
            <a:spLocks noChangeArrowheads="1"/>
          </p:cNvSpPr>
          <p:nvPr/>
        </p:nvSpPr>
        <p:spPr bwMode="auto">
          <a:xfrm>
            <a:off x="3822700" y="5173662"/>
            <a:ext cx="16922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file-backed</a:t>
            </a:r>
          </a:p>
        </p:txBody>
      </p:sp>
      <p:sp>
        <p:nvSpPr>
          <p:cNvPr id="76" name="Text Box 435"/>
          <p:cNvSpPr txBox="1">
            <a:spLocks noChangeArrowheads="1"/>
          </p:cNvSpPr>
          <p:nvPr/>
        </p:nvSpPr>
        <p:spPr bwMode="auto">
          <a:xfrm>
            <a:off x="275700" y="4792662"/>
            <a:ext cx="534450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b="1">
                <a:solidFill>
                  <a:schemeClr val="tx2"/>
                </a:solidFill>
              </a:rPr>
              <a:t>a.out</a:t>
            </a:r>
          </a:p>
        </p:txBody>
      </p:sp>
      <p:sp>
        <p:nvSpPr>
          <p:cNvPr id="77" name="Rectangle 436"/>
          <p:cNvSpPr>
            <a:spLocks noChangeArrowheads="1"/>
          </p:cNvSpPr>
          <p:nvPr/>
        </p:nvSpPr>
        <p:spPr bwMode="auto">
          <a:xfrm>
            <a:off x="88900" y="5097462"/>
            <a:ext cx="914400" cy="2286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.data</a:t>
            </a:r>
          </a:p>
        </p:txBody>
      </p:sp>
      <p:sp>
        <p:nvSpPr>
          <p:cNvPr id="78" name="Rectangle 437"/>
          <p:cNvSpPr>
            <a:spLocks noChangeArrowheads="1"/>
          </p:cNvSpPr>
          <p:nvPr/>
        </p:nvSpPr>
        <p:spPr bwMode="auto">
          <a:xfrm>
            <a:off x="88900" y="5326062"/>
            <a:ext cx="914400" cy="228600"/>
          </a:xfrm>
          <a:prstGeom prst="rect">
            <a:avLst/>
          </a:prstGeom>
          <a:solidFill>
            <a:srgbClr val="F1C7C7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.text</a:t>
            </a:r>
          </a:p>
        </p:txBody>
      </p:sp>
      <p:sp>
        <p:nvSpPr>
          <p:cNvPr id="79" name="Line 438"/>
          <p:cNvSpPr>
            <a:spLocks noChangeShapeType="1"/>
          </p:cNvSpPr>
          <p:nvPr/>
        </p:nvSpPr>
        <p:spPr bwMode="auto">
          <a:xfrm>
            <a:off x="1003300" y="51736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0" name="Line 439"/>
          <p:cNvSpPr>
            <a:spLocks noChangeShapeType="1"/>
          </p:cNvSpPr>
          <p:nvPr/>
        </p:nvSpPr>
        <p:spPr bwMode="auto">
          <a:xfrm>
            <a:off x="1003300" y="54784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3497" y="434447"/>
            <a:ext cx="72596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User-Level Memory Mapping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220788"/>
            <a:ext cx="8459787" cy="5637212"/>
          </a:xfrm>
          <a:ln/>
        </p:spPr>
        <p:txBody>
          <a:bodyPr/>
          <a:lstStyle/>
          <a:p>
            <a:pPr>
              <a:lnSpc>
                <a:spcPct val="94000"/>
              </a:lnSpc>
              <a:spcBef>
                <a:spcPct val="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void *</a:t>
            </a:r>
            <a:r>
              <a:rPr lang="en-GB" sz="1800" dirty="0" err="1">
                <a:effectLst/>
                <a:latin typeface="Courier New" pitchFamily="49" charset="0"/>
              </a:rPr>
              <a:t>mmap</a:t>
            </a:r>
            <a:r>
              <a:rPr lang="en-GB" sz="1800" dirty="0">
                <a:effectLst/>
                <a:latin typeface="Courier New" pitchFamily="49" charset="0"/>
              </a:rPr>
              <a:t>(void *start,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len</a:t>
            </a:r>
            <a:r>
              <a:rPr lang="en-GB" sz="1800" dirty="0">
                <a:effectLst/>
                <a:latin typeface="Courier New" pitchFamily="49" charset="0"/>
              </a:rPr>
              <a:t>,</a:t>
            </a:r>
          </a:p>
          <a:p>
            <a:pPr>
              <a:lnSpc>
                <a:spcPct val="94000"/>
              </a:lnSpc>
              <a:spcBef>
                <a:spcPct val="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          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prot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flags,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fd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offset</a:t>
            </a:r>
            <a:r>
              <a:rPr lang="en-GB" sz="2000" dirty="0">
                <a:effectLst/>
              </a:rPr>
              <a:t>)</a:t>
            </a:r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 </a:t>
            </a:r>
            <a:r>
              <a:rPr lang="en-GB" b="1" dirty="0" err="1">
                <a:latin typeface="Courier New" pitchFamily="49" charset="0"/>
              </a:rPr>
              <a:t>len</a:t>
            </a:r>
            <a:r>
              <a:rPr lang="en-GB" dirty="0"/>
              <a:t> bytes starting at offset </a:t>
            </a:r>
            <a:r>
              <a:rPr lang="en-GB" b="1" dirty="0" err="1">
                <a:latin typeface="Courier New" pitchFamily="49" charset="0"/>
              </a:rPr>
              <a:t>offset</a:t>
            </a:r>
            <a:r>
              <a:rPr lang="en-GB" dirty="0">
                <a:latin typeface="+mj-lt"/>
              </a:rPr>
              <a:t> </a:t>
            </a:r>
            <a:r>
              <a:rPr lang="en-GB" dirty="0"/>
              <a:t>of the file specified by file description </a:t>
            </a:r>
            <a:r>
              <a:rPr lang="en-GB" b="1" dirty="0" err="1">
                <a:latin typeface="Courier New" pitchFamily="49" charset="0"/>
              </a:rPr>
              <a:t>fd</a:t>
            </a:r>
            <a:r>
              <a:rPr lang="en-GB" dirty="0"/>
              <a:t>, preferably at address </a:t>
            </a: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/>
              <a:t> 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>
                <a:latin typeface="Courier New" pitchFamily="49" charset="0"/>
              </a:rPr>
              <a:t>:</a:t>
            </a:r>
            <a:r>
              <a:rPr lang="en-GB" dirty="0"/>
              <a:t> may be 0 for “pick an address”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 pitchFamily="49" charset="0"/>
              </a:rPr>
              <a:t>prot</a:t>
            </a:r>
            <a:r>
              <a:rPr lang="en-GB" dirty="0"/>
              <a:t>: PROT_READ, PROT_WRITE, PROT_EXEC, ...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latin typeface="Courier New" pitchFamily="49" charset="0"/>
              </a:rPr>
              <a:t>flags</a:t>
            </a:r>
            <a:r>
              <a:rPr lang="en-GB" dirty="0"/>
              <a:t>: MAP_ANON, MAP_PRIVATE, MAP_SHARED, ...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Return a pointer to start of mapped area (may not be </a:t>
            </a: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/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93713"/>
            <a:ext cx="7259637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User-Level Memory Mapping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0201" y="1220789"/>
            <a:ext cx="8307387" cy="836612"/>
          </a:xfrm>
          <a:ln/>
        </p:spPr>
        <p:txBody>
          <a:bodyPr/>
          <a:lstStyle/>
          <a:p>
            <a:pPr>
              <a:lnSpc>
                <a:spcPct val="94000"/>
              </a:lnSpc>
              <a:spcBef>
                <a:spcPct val="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void *</a:t>
            </a:r>
            <a:r>
              <a:rPr lang="en-GB" sz="1800" dirty="0" err="1">
                <a:effectLst/>
                <a:latin typeface="Courier New" pitchFamily="49" charset="0"/>
              </a:rPr>
              <a:t>mmap</a:t>
            </a:r>
            <a:r>
              <a:rPr lang="en-GB" sz="1800" dirty="0">
                <a:effectLst/>
                <a:latin typeface="Courier New" pitchFamily="49" charset="0"/>
              </a:rPr>
              <a:t>(void *start,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len</a:t>
            </a:r>
            <a:r>
              <a:rPr lang="en-GB" sz="1800" dirty="0">
                <a:effectLst/>
                <a:latin typeface="Courier New" pitchFamily="49" charset="0"/>
              </a:rPr>
              <a:t>,</a:t>
            </a:r>
          </a:p>
          <a:p>
            <a:pPr>
              <a:lnSpc>
                <a:spcPct val="94000"/>
              </a:lnSpc>
              <a:spcBef>
                <a:spcPct val="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          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prot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flags,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fd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offset</a:t>
            </a:r>
            <a:r>
              <a:rPr lang="en-GB" sz="2000" dirty="0">
                <a:effectLst/>
              </a:rPr>
              <a:t>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057400" y="2362200"/>
            <a:ext cx="990600" cy="3657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057400" y="3733800"/>
            <a:ext cx="9906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638800" y="1981200"/>
            <a:ext cx="990600" cy="403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638800" y="2590800"/>
            <a:ext cx="9906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flipV="1">
            <a:off x="3048000" y="2590800"/>
            <a:ext cx="25908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3048000" y="3733800"/>
            <a:ext cx="25908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AutoShape 51"/>
          <p:cNvSpPr>
            <a:spLocks/>
          </p:cNvSpPr>
          <p:nvPr/>
        </p:nvSpPr>
        <p:spPr bwMode="auto">
          <a:xfrm>
            <a:off x="6705600" y="2590800"/>
            <a:ext cx="228600" cy="11430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934200" y="2963336"/>
            <a:ext cx="13773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err="1">
                <a:latin typeface="Courier New" pitchFamily="49" charset="0"/>
              </a:rPr>
              <a:t>len</a:t>
            </a:r>
            <a:r>
              <a:rPr lang="en-GB" sz="2000" dirty="0">
                <a:latin typeface="Courier New" pitchFamily="49" charset="0"/>
              </a:rPr>
              <a:t> </a:t>
            </a:r>
            <a:r>
              <a:rPr lang="en-GB" sz="2000" dirty="0">
                <a:latin typeface="+mn-lt"/>
              </a:rPr>
              <a:t>bytes</a:t>
            </a:r>
            <a:endParaRPr lang="en-US" sz="2000" dirty="0">
              <a:latin typeface="+mn-lt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rot="10800000">
            <a:off x="6629400" y="3733800"/>
            <a:ext cx="6096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7239000" y="3536889"/>
            <a:ext cx="954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Courier New" pitchFamily="49" charset="0"/>
              </a:rPr>
              <a:t>start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6781800" y="3857936"/>
            <a:ext cx="18635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(or address 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chosen by kernel)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34468" y="6031468"/>
            <a:ext cx="26722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virtual memory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371753" y="6019800"/>
            <a:ext cx="23874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Disk file specified by </a:t>
            </a:r>
          </a:p>
          <a:p>
            <a:pPr algn="ctr"/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file descriptor </a:t>
            </a:r>
            <a:r>
              <a:rPr lang="en-US" sz="2000" dirty="0" err="1">
                <a:latin typeface="Courier New" pitchFamily="49" charset="0"/>
              </a:rPr>
              <a:t>fd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20" name="AutoShape 51"/>
          <p:cNvSpPr>
            <a:spLocks/>
          </p:cNvSpPr>
          <p:nvPr/>
        </p:nvSpPr>
        <p:spPr bwMode="auto">
          <a:xfrm flipH="1">
            <a:off x="1752600" y="3733800"/>
            <a:ext cx="228600" cy="11430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58366" y="4104157"/>
            <a:ext cx="13773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err="1">
                <a:latin typeface="Courier New" pitchFamily="49" charset="0"/>
              </a:rPr>
              <a:t>len</a:t>
            </a:r>
            <a:r>
              <a:rPr lang="en-GB" sz="2000" dirty="0">
                <a:latin typeface="Courier New" pitchFamily="49" charset="0"/>
              </a:rPr>
              <a:t> </a:t>
            </a:r>
            <a:r>
              <a:rPr lang="en-GB" sz="2000" dirty="0">
                <a:latin typeface="+mn-lt"/>
              </a:rPr>
              <a:t>bytes</a:t>
            </a:r>
            <a:endParaRPr lang="en-US" sz="2000" dirty="0"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52400" y="4676745"/>
            <a:ext cx="11079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Courier New" pitchFamily="49" charset="0"/>
              </a:rPr>
              <a:t>offset</a:t>
            </a:r>
            <a:endParaRPr lang="en-US" sz="2000" dirty="0"/>
          </a:p>
        </p:txBody>
      </p:sp>
      <p:cxnSp>
        <p:nvCxnSpPr>
          <p:cNvPr id="24" name="Straight Arrow Connector 23"/>
          <p:cNvCxnSpPr>
            <a:stCxn id="22" idx="3"/>
          </p:cNvCxnSpPr>
          <p:nvPr/>
        </p:nvCxnSpPr>
        <p:spPr bwMode="auto">
          <a:xfrm>
            <a:off x="1260396" y="4876800"/>
            <a:ext cx="797004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62468" y="5003799"/>
            <a:ext cx="84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(bytes)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90004" y="5819001"/>
            <a:ext cx="2924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latin typeface="Courier New"/>
                <a:cs typeface="Courier New"/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351542" y="5791200"/>
            <a:ext cx="2924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latin typeface="Courier New"/>
                <a:cs typeface="Courier New"/>
              </a:rPr>
              <a:t>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61963"/>
            <a:ext cx="9144000" cy="604837"/>
          </a:xfrm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+mn-lt"/>
              </a:rPr>
              <a:t>Example: Using </a:t>
            </a:r>
            <a:r>
              <a:rPr lang="en-GB" dirty="0" err="1">
                <a:latin typeface="Courier New"/>
                <a:cs typeface="Courier New"/>
              </a:rPr>
              <a:t>mmap</a:t>
            </a:r>
            <a:r>
              <a:rPr lang="en-GB" dirty="0">
                <a:latin typeface="+mn-lt"/>
              </a:rPr>
              <a:t> to Copy Files</a:t>
            </a:r>
            <a:endParaRPr lang="en-GB" dirty="0">
              <a:latin typeface="Courier New"/>
              <a:cs typeface="Courier New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419600" y="2436812"/>
            <a:ext cx="4572000" cy="4116388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/>
          <a:lstStyle/>
          <a:p>
            <a:r>
              <a:rPr lang="en-US" sz="14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400" dirty="0" err="1">
                <a:solidFill>
                  <a:srgbClr val="CB2418"/>
                </a:solidFill>
                <a:latin typeface="Menlo-Regular"/>
              </a:rPr>
              <a:t>mmapcopy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 driver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2D961E"/>
                </a:solidFill>
                <a:latin typeface="Menlo-Regular"/>
              </a:rPr>
              <a:t>stat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stat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1651C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nl-NL" sz="14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/* Check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for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required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cmd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line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arg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*/</a:t>
            </a:r>
            <a:endParaRPr lang="nl-NL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argc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!= 2) {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"usage: %s &lt;filename&gt;\n"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   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[0]);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exit(0);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Copy input file to </a:t>
            </a:r>
            <a:r>
              <a:rPr lang="en-US" sz="1400" dirty="0" err="1">
                <a:solidFill>
                  <a:srgbClr val="CB2418"/>
                </a:solidFill>
                <a:latin typeface="Menlo-Regular"/>
              </a:rPr>
              <a:t>stdout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 = Open(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[1], O_RDONLY, 0);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fstat(fd, &amp;stat);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mmapcopy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stat.st_size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}</a:t>
            </a:r>
            <a:endParaRPr lang="en-GB" sz="1400" dirty="0">
              <a:latin typeface="Courier New" pitchFamily="49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96875" y="1362075"/>
            <a:ext cx="78962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28600" y="1362075"/>
            <a:ext cx="8763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lang="en-GB" kern="0" dirty="0">
                <a:latin typeface="Calibri" pitchFamily="34" charset="0"/>
              </a:rPr>
              <a:t>Copying a file to </a:t>
            </a:r>
            <a:r>
              <a:rPr lang="en-GB" kern="0" dirty="0" err="1">
                <a:latin typeface="Courier New"/>
                <a:cs typeface="Courier New"/>
              </a:rPr>
              <a:t>stdout</a:t>
            </a:r>
            <a:r>
              <a:rPr lang="en-GB" kern="0" dirty="0">
                <a:latin typeface="Calibri" pitchFamily="34" charset="0"/>
              </a:rPr>
              <a:t> without transferring data to user space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23318" y="2436812"/>
            <a:ext cx="3991482" cy="4116388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/>
          <a:lstStyle/>
          <a:p>
            <a:r>
              <a:rPr lang="en-US" sz="14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400" dirty="0" err="1">
                <a:solidFill>
                  <a:srgbClr val="9D206F"/>
                </a:solidFill>
                <a:latin typeface="Menlo-Regular"/>
              </a:rPr>
              <a:t>csapp.h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4A00FF"/>
                </a:solidFill>
                <a:latin typeface="Menlo-Regular"/>
              </a:rPr>
              <a:t>mmapcopy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fd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size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400" dirty="0" err="1">
                <a:solidFill>
                  <a:srgbClr val="CB2418"/>
                </a:solidFill>
                <a:latin typeface="Menlo-Regular"/>
              </a:rPr>
              <a:t>Ptr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 to memory mapped area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400" dirty="0" err="1">
                <a:solidFill>
                  <a:srgbClr val="2D961E"/>
                </a:solidFill>
                <a:latin typeface="Menlo-Regular"/>
              </a:rPr>
              <a:t>char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400" dirty="0" err="1">
                <a:solidFill>
                  <a:srgbClr val="C1651C"/>
                </a:solidFill>
                <a:latin typeface="Menlo-Regular"/>
              </a:rPr>
              <a:t>bufp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da-DK" sz="14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bufp = mmap(</a:t>
            </a:r>
            <a:r>
              <a:rPr lang="da-DK" sz="14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, size, </a:t>
            </a:r>
          </a:p>
          <a:p>
            <a:r>
              <a:rPr lang="da-DK" sz="1400" dirty="0">
                <a:solidFill>
                  <a:srgbClr val="000000"/>
                </a:solidFill>
                <a:latin typeface="Menlo-Regular"/>
              </a:rPr>
              <a:t>                PROT_READ,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            MAP_PRIVATE, </a:t>
            </a:r>
          </a:p>
          <a:p>
            <a:r>
              <a:rPr lang="nl-NL" sz="1400" dirty="0">
                <a:solidFill>
                  <a:srgbClr val="000000"/>
                </a:solidFill>
                <a:latin typeface="Menlo-Regular"/>
              </a:rPr>
              <a:t>            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, 0);</a:t>
            </a:r>
          </a:p>
          <a:p>
            <a:r>
              <a:rPr lang="de-DE" sz="1400" dirty="0">
                <a:solidFill>
                  <a:srgbClr val="000000"/>
                </a:solidFill>
                <a:latin typeface="Menlo-Regular"/>
              </a:rPr>
              <a:t>    write(1, bufp, size);</a:t>
            </a:r>
          </a:p>
          <a:p>
            <a:r>
              <a:rPr lang="is-I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4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is-IS" sz="14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67000" y="6172200"/>
            <a:ext cx="1410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mmapcopy.c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81426" y="6183868"/>
            <a:ext cx="1410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mmapcopy.c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Today: Virtual Memory Systems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Simple memory system example</a:t>
            </a:r>
          </a:p>
          <a:p>
            <a:r>
              <a:rPr lang="en-US" dirty="0">
                <a:solidFill>
                  <a:srgbClr val="7F7F7F"/>
                </a:solidFill>
              </a:rPr>
              <a:t>Case study: Core i7/Linux memory system</a:t>
            </a:r>
          </a:p>
          <a:p>
            <a:r>
              <a:rPr lang="en-US" dirty="0">
                <a:solidFill>
                  <a:srgbClr val="7F7F7F"/>
                </a:solidFill>
              </a:rPr>
              <a:t>Memory mapping</a:t>
            </a:r>
          </a:p>
          <a:p>
            <a:endParaRPr lang="en-US" dirty="0">
              <a:solidFill>
                <a:srgbClr val="7F7F7F"/>
              </a:solidFill>
            </a:endParaRPr>
          </a:p>
          <a:p>
            <a:endParaRPr lang="en-US" dirty="0">
              <a:solidFill>
                <a:srgbClr val="7F7F7F"/>
              </a:solidFill>
            </a:endParaRPr>
          </a:p>
          <a:p>
            <a:pPr marL="0" indent="0">
              <a:buNone/>
            </a:pPr>
            <a:r>
              <a:rPr lang="en-US" sz="3600" dirty="0"/>
              <a:t>Next Lecture</a:t>
            </a:r>
            <a:endParaRPr lang="en-US" sz="3600" dirty="0">
              <a:solidFill>
                <a:srgbClr val="7F7F7F"/>
              </a:solidFill>
            </a:endParaRPr>
          </a:p>
          <a:p>
            <a:r>
              <a:rPr lang="en-US" dirty="0"/>
              <a:t>Dynamic Memory Allocation</a:t>
            </a:r>
          </a:p>
        </p:txBody>
      </p:sp>
    </p:spTree>
    <p:extLst>
      <p:ext uri="{BB962C8B-B14F-4D97-AF65-F5344CB8AC3E}">
        <p14:creationId xmlns:p14="http://schemas.microsoft.com/office/powerpoint/2010/main" val="4053474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Translating with a k-level Page Table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163087" y="1833361"/>
            <a:ext cx="2656313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Page table base register</a:t>
            </a:r>
          </a:p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(part of the process’ context)</a:t>
            </a:r>
          </a:p>
        </p:txBody>
      </p:sp>
      <p:cxnSp>
        <p:nvCxnSpPr>
          <p:cNvPr id="5" name="Straight Connector 4"/>
          <p:cNvCxnSpPr>
            <a:stCxn id="51" idx="2"/>
          </p:cNvCxnSpPr>
          <p:nvPr/>
        </p:nvCxnSpPr>
        <p:spPr bwMode="auto">
          <a:xfrm flipH="1">
            <a:off x="1404158" y="2552424"/>
            <a:ext cx="87086" cy="1495701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1404158" y="4048125"/>
            <a:ext cx="729442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4" name="Rectangle 379"/>
          <p:cNvSpPr>
            <a:spLocks noChangeArrowheads="1"/>
          </p:cNvSpPr>
          <p:nvPr/>
        </p:nvSpPr>
        <p:spPr bwMode="auto">
          <a:xfrm>
            <a:off x="1630362" y="2981325"/>
            <a:ext cx="123983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VPN 1</a:t>
            </a:r>
          </a:p>
        </p:txBody>
      </p:sp>
      <p:sp>
        <p:nvSpPr>
          <p:cNvPr id="105" name="Text Box 381"/>
          <p:cNvSpPr txBox="1">
            <a:spLocks noChangeArrowheads="1"/>
          </p:cNvSpPr>
          <p:nvPr/>
        </p:nvSpPr>
        <p:spPr bwMode="auto">
          <a:xfrm>
            <a:off x="7388225" y="2692986"/>
            <a:ext cx="27824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0</a:t>
            </a:r>
          </a:p>
        </p:txBody>
      </p:sp>
      <p:sp>
        <p:nvSpPr>
          <p:cNvPr id="106" name="Text Box 382"/>
          <p:cNvSpPr txBox="1">
            <a:spLocks noChangeArrowheads="1"/>
          </p:cNvSpPr>
          <p:nvPr/>
        </p:nvSpPr>
        <p:spPr bwMode="auto">
          <a:xfrm>
            <a:off x="6559550" y="2692986"/>
            <a:ext cx="4370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p-1</a:t>
            </a:r>
          </a:p>
        </p:txBody>
      </p:sp>
      <p:sp>
        <p:nvSpPr>
          <p:cNvPr id="107" name="Text Box 384"/>
          <p:cNvSpPr txBox="1">
            <a:spLocks noChangeArrowheads="1"/>
          </p:cNvSpPr>
          <p:nvPr/>
        </p:nvSpPr>
        <p:spPr bwMode="auto">
          <a:xfrm>
            <a:off x="1524000" y="2654886"/>
            <a:ext cx="4370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n-1</a:t>
            </a:r>
          </a:p>
        </p:txBody>
      </p:sp>
      <p:sp>
        <p:nvSpPr>
          <p:cNvPr id="108" name="Rectangle 385"/>
          <p:cNvSpPr>
            <a:spLocks noChangeArrowheads="1"/>
          </p:cNvSpPr>
          <p:nvPr/>
        </p:nvSpPr>
        <p:spPr bwMode="auto">
          <a:xfrm>
            <a:off x="6610350" y="2981325"/>
            <a:ext cx="919162" cy="304800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/>
              <a:t>VPO</a:t>
            </a:r>
          </a:p>
        </p:txBody>
      </p:sp>
      <p:sp>
        <p:nvSpPr>
          <p:cNvPr id="109" name="Rectangle 390"/>
          <p:cNvSpPr>
            <a:spLocks noChangeArrowheads="1"/>
          </p:cNvSpPr>
          <p:nvPr/>
        </p:nvSpPr>
        <p:spPr bwMode="auto">
          <a:xfrm>
            <a:off x="2879725" y="2981325"/>
            <a:ext cx="1239837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VPN 2</a:t>
            </a:r>
          </a:p>
        </p:txBody>
      </p:sp>
      <p:sp>
        <p:nvSpPr>
          <p:cNvPr id="110" name="Rectangle 391"/>
          <p:cNvSpPr>
            <a:spLocks noChangeArrowheads="1"/>
          </p:cNvSpPr>
          <p:nvPr/>
        </p:nvSpPr>
        <p:spPr bwMode="auto">
          <a:xfrm>
            <a:off x="4124325" y="2981325"/>
            <a:ext cx="1239837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...</a:t>
            </a:r>
          </a:p>
        </p:txBody>
      </p:sp>
      <p:sp>
        <p:nvSpPr>
          <p:cNvPr id="111" name="Rectangle 392"/>
          <p:cNvSpPr>
            <a:spLocks noChangeArrowheads="1"/>
          </p:cNvSpPr>
          <p:nvPr/>
        </p:nvSpPr>
        <p:spPr bwMode="auto">
          <a:xfrm>
            <a:off x="5364162" y="2981325"/>
            <a:ext cx="123983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/>
              <a:t>VPN k</a:t>
            </a:r>
          </a:p>
        </p:txBody>
      </p:sp>
      <p:sp>
        <p:nvSpPr>
          <p:cNvPr id="112" name="Line 393"/>
          <p:cNvSpPr>
            <a:spLocks noChangeShapeType="1"/>
          </p:cNvSpPr>
          <p:nvPr/>
        </p:nvSpPr>
        <p:spPr bwMode="auto">
          <a:xfrm>
            <a:off x="1820862" y="3143250"/>
            <a:ext cx="0" cy="13451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3" name="Rectangle 395"/>
          <p:cNvSpPr>
            <a:spLocks noChangeArrowheads="1"/>
          </p:cNvSpPr>
          <p:nvPr/>
        </p:nvSpPr>
        <p:spPr bwMode="auto">
          <a:xfrm>
            <a:off x="21637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4" name="Line 396"/>
          <p:cNvSpPr>
            <a:spLocks noChangeShapeType="1"/>
          </p:cNvSpPr>
          <p:nvPr/>
        </p:nvSpPr>
        <p:spPr bwMode="auto">
          <a:xfrm>
            <a:off x="1820862" y="44884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5" name="Rectangle 397"/>
          <p:cNvSpPr>
            <a:spLocks noChangeArrowheads="1"/>
          </p:cNvSpPr>
          <p:nvPr/>
        </p:nvSpPr>
        <p:spPr bwMode="auto">
          <a:xfrm>
            <a:off x="2163762" y="4424948"/>
            <a:ext cx="520700" cy="114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6" name="Line 398"/>
          <p:cNvSpPr>
            <a:spLocks noChangeShapeType="1"/>
          </p:cNvSpPr>
          <p:nvPr/>
        </p:nvSpPr>
        <p:spPr bwMode="auto">
          <a:xfrm>
            <a:off x="3027362" y="3143250"/>
            <a:ext cx="0" cy="11038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7" name="Rectangle 399"/>
          <p:cNvSpPr>
            <a:spLocks noChangeArrowheads="1"/>
          </p:cNvSpPr>
          <p:nvPr/>
        </p:nvSpPr>
        <p:spPr bwMode="auto">
          <a:xfrm>
            <a:off x="33702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8" name="Line 400"/>
          <p:cNvSpPr>
            <a:spLocks noChangeShapeType="1"/>
          </p:cNvSpPr>
          <p:nvPr/>
        </p:nvSpPr>
        <p:spPr bwMode="auto">
          <a:xfrm>
            <a:off x="3027362" y="42471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19" name="Rectangle 401"/>
          <p:cNvSpPr>
            <a:spLocks noChangeArrowheads="1"/>
          </p:cNvSpPr>
          <p:nvPr/>
        </p:nvSpPr>
        <p:spPr bwMode="auto">
          <a:xfrm>
            <a:off x="3370262" y="4196348"/>
            <a:ext cx="520700" cy="114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0" name="Line 402"/>
          <p:cNvSpPr>
            <a:spLocks noChangeShapeType="1"/>
          </p:cNvSpPr>
          <p:nvPr/>
        </p:nvSpPr>
        <p:spPr bwMode="auto">
          <a:xfrm>
            <a:off x="5541962" y="3143250"/>
            <a:ext cx="0" cy="14848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1" name="Rectangle 403"/>
          <p:cNvSpPr>
            <a:spLocks noChangeArrowheads="1"/>
          </p:cNvSpPr>
          <p:nvPr/>
        </p:nvSpPr>
        <p:spPr bwMode="auto">
          <a:xfrm>
            <a:off x="58848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2" name="Line 404"/>
          <p:cNvSpPr>
            <a:spLocks noChangeShapeType="1"/>
          </p:cNvSpPr>
          <p:nvPr/>
        </p:nvSpPr>
        <p:spPr bwMode="auto">
          <a:xfrm>
            <a:off x="5541962" y="46281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23" name="Rectangle 405"/>
          <p:cNvSpPr>
            <a:spLocks noChangeArrowheads="1"/>
          </p:cNvSpPr>
          <p:nvPr/>
        </p:nvSpPr>
        <p:spPr bwMode="auto">
          <a:xfrm>
            <a:off x="5884862" y="4539248"/>
            <a:ext cx="520700" cy="152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 dirty="0"/>
              <a:t>PPN</a:t>
            </a:r>
          </a:p>
        </p:txBody>
      </p:sp>
      <p:sp>
        <p:nvSpPr>
          <p:cNvPr id="124" name="Text Box 407"/>
          <p:cNvSpPr txBox="1">
            <a:spLocks noChangeArrowheads="1"/>
          </p:cNvSpPr>
          <p:nvPr/>
        </p:nvSpPr>
        <p:spPr bwMode="auto">
          <a:xfrm>
            <a:off x="7388225" y="5101809"/>
            <a:ext cx="27824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0</a:t>
            </a:r>
          </a:p>
        </p:txBody>
      </p:sp>
      <p:sp>
        <p:nvSpPr>
          <p:cNvPr id="125" name="Text Box 408"/>
          <p:cNvSpPr txBox="1">
            <a:spLocks noChangeArrowheads="1"/>
          </p:cNvSpPr>
          <p:nvPr/>
        </p:nvSpPr>
        <p:spPr bwMode="auto">
          <a:xfrm>
            <a:off x="6559550" y="5101809"/>
            <a:ext cx="43703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p-1</a:t>
            </a:r>
          </a:p>
        </p:txBody>
      </p:sp>
      <p:sp>
        <p:nvSpPr>
          <p:cNvPr id="126" name="Text Box 409"/>
          <p:cNvSpPr txBox="1">
            <a:spLocks noChangeArrowheads="1"/>
          </p:cNvSpPr>
          <p:nvPr/>
        </p:nvSpPr>
        <p:spPr bwMode="auto">
          <a:xfrm>
            <a:off x="2751137" y="5098634"/>
            <a:ext cx="48382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m-1</a:t>
            </a:r>
          </a:p>
        </p:txBody>
      </p:sp>
      <p:sp>
        <p:nvSpPr>
          <p:cNvPr id="127" name="Rectangle 410"/>
          <p:cNvSpPr>
            <a:spLocks noChangeArrowheads="1"/>
          </p:cNvSpPr>
          <p:nvPr/>
        </p:nvSpPr>
        <p:spPr bwMode="auto">
          <a:xfrm>
            <a:off x="6610350" y="5390148"/>
            <a:ext cx="919162" cy="304800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/>
              <a:t>PPO</a:t>
            </a:r>
          </a:p>
        </p:txBody>
      </p:sp>
      <p:sp>
        <p:nvSpPr>
          <p:cNvPr id="128" name="Rectangle 411"/>
          <p:cNvSpPr>
            <a:spLocks noChangeArrowheads="1"/>
          </p:cNvSpPr>
          <p:nvPr/>
        </p:nvSpPr>
        <p:spPr bwMode="auto">
          <a:xfrm>
            <a:off x="2879725" y="5390148"/>
            <a:ext cx="372427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1600"/>
              <a:t>PPN</a:t>
            </a:r>
          </a:p>
        </p:txBody>
      </p:sp>
      <p:sp>
        <p:nvSpPr>
          <p:cNvPr id="129" name="Line 414"/>
          <p:cNvSpPr>
            <a:spLocks noChangeShapeType="1"/>
          </p:cNvSpPr>
          <p:nvPr/>
        </p:nvSpPr>
        <p:spPr bwMode="auto">
          <a:xfrm>
            <a:off x="2570162" y="4488448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0" name="Line 415"/>
          <p:cNvSpPr>
            <a:spLocks noChangeShapeType="1"/>
          </p:cNvSpPr>
          <p:nvPr/>
        </p:nvSpPr>
        <p:spPr bwMode="auto">
          <a:xfrm flipH="1" flipV="1">
            <a:off x="2874962" y="4034423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1" name="Line 416"/>
          <p:cNvSpPr>
            <a:spLocks noChangeShapeType="1"/>
          </p:cNvSpPr>
          <p:nvPr/>
        </p:nvSpPr>
        <p:spPr bwMode="auto">
          <a:xfrm>
            <a:off x="2879725" y="4031248"/>
            <a:ext cx="490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2" name="Line 417"/>
          <p:cNvSpPr>
            <a:spLocks noChangeShapeType="1"/>
          </p:cNvSpPr>
          <p:nvPr/>
        </p:nvSpPr>
        <p:spPr bwMode="auto">
          <a:xfrm>
            <a:off x="3789362" y="4247148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3" name="Line 418"/>
          <p:cNvSpPr>
            <a:spLocks noChangeShapeType="1"/>
          </p:cNvSpPr>
          <p:nvPr/>
        </p:nvSpPr>
        <p:spPr bwMode="auto">
          <a:xfrm flipV="1">
            <a:off x="4090987" y="4031248"/>
            <a:ext cx="4763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4" name="Line 419"/>
          <p:cNvSpPr>
            <a:spLocks noChangeShapeType="1"/>
          </p:cNvSpPr>
          <p:nvPr/>
        </p:nvSpPr>
        <p:spPr bwMode="auto">
          <a:xfrm>
            <a:off x="4098925" y="4031248"/>
            <a:ext cx="490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5" name="Text Box 420"/>
          <p:cNvSpPr txBox="1">
            <a:spLocks noChangeArrowheads="1"/>
          </p:cNvSpPr>
          <p:nvPr/>
        </p:nvSpPr>
        <p:spPr bwMode="auto">
          <a:xfrm>
            <a:off x="3695700" y="2548523"/>
            <a:ext cx="17748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VIRTUAL ADDRESS</a:t>
            </a:r>
          </a:p>
        </p:txBody>
      </p:sp>
      <p:sp>
        <p:nvSpPr>
          <p:cNvPr id="136" name="Text Box 421"/>
          <p:cNvSpPr txBox="1">
            <a:spLocks noChangeArrowheads="1"/>
          </p:cNvSpPr>
          <p:nvPr/>
        </p:nvSpPr>
        <p:spPr bwMode="auto">
          <a:xfrm>
            <a:off x="4200525" y="5757446"/>
            <a:ext cx="190308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PHYSICAL ADDRESS</a:t>
            </a:r>
          </a:p>
        </p:txBody>
      </p:sp>
      <p:sp>
        <p:nvSpPr>
          <p:cNvPr id="137" name="Line 422"/>
          <p:cNvSpPr>
            <a:spLocks noChangeShapeType="1"/>
          </p:cNvSpPr>
          <p:nvPr/>
        </p:nvSpPr>
        <p:spPr bwMode="auto">
          <a:xfrm flipH="1">
            <a:off x="7062787" y="3419475"/>
            <a:ext cx="0" cy="197067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8" name="Line 423"/>
          <p:cNvSpPr>
            <a:spLocks noChangeShapeType="1"/>
          </p:cNvSpPr>
          <p:nvPr/>
        </p:nvSpPr>
        <p:spPr bwMode="auto">
          <a:xfrm>
            <a:off x="6557962" y="4609098"/>
            <a:ext cx="2206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39" name="Line 424"/>
          <p:cNvSpPr>
            <a:spLocks noChangeShapeType="1"/>
          </p:cNvSpPr>
          <p:nvPr/>
        </p:nvSpPr>
        <p:spPr bwMode="auto">
          <a:xfrm>
            <a:off x="6773862" y="4613861"/>
            <a:ext cx="0" cy="5349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0" name="Line 425"/>
          <p:cNvSpPr>
            <a:spLocks noChangeShapeType="1"/>
          </p:cNvSpPr>
          <p:nvPr/>
        </p:nvSpPr>
        <p:spPr bwMode="auto">
          <a:xfrm flipH="1">
            <a:off x="4779962" y="5145673"/>
            <a:ext cx="1993900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1" name="Line 426"/>
          <p:cNvSpPr>
            <a:spLocks noChangeShapeType="1"/>
          </p:cNvSpPr>
          <p:nvPr/>
        </p:nvSpPr>
        <p:spPr bwMode="auto">
          <a:xfrm>
            <a:off x="4779962" y="5148848"/>
            <a:ext cx="0" cy="241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2" name="Line 427"/>
          <p:cNvSpPr>
            <a:spLocks noChangeShapeType="1"/>
          </p:cNvSpPr>
          <p:nvPr/>
        </p:nvSpPr>
        <p:spPr bwMode="auto">
          <a:xfrm>
            <a:off x="5186362" y="4031248"/>
            <a:ext cx="711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3" name="Text Box 428"/>
          <p:cNvSpPr txBox="1">
            <a:spLocks noChangeArrowheads="1"/>
          </p:cNvSpPr>
          <p:nvPr/>
        </p:nvSpPr>
        <p:spPr bwMode="auto">
          <a:xfrm>
            <a:off x="4525962" y="3801646"/>
            <a:ext cx="32502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...</a:t>
            </a:r>
          </a:p>
        </p:txBody>
      </p:sp>
      <p:sp>
        <p:nvSpPr>
          <p:cNvPr id="144" name="Text Box 429"/>
          <p:cNvSpPr txBox="1">
            <a:spLocks noChangeArrowheads="1"/>
          </p:cNvSpPr>
          <p:nvPr/>
        </p:nvSpPr>
        <p:spPr bwMode="auto">
          <a:xfrm>
            <a:off x="4894262" y="3801646"/>
            <a:ext cx="32502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/>
              <a:t>...</a:t>
            </a:r>
          </a:p>
        </p:txBody>
      </p:sp>
      <p:sp>
        <p:nvSpPr>
          <p:cNvPr id="145" name="Text Box 430"/>
          <p:cNvSpPr txBox="1">
            <a:spLocks noChangeArrowheads="1"/>
          </p:cNvSpPr>
          <p:nvPr/>
        </p:nvSpPr>
        <p:spPr bwMode="auto">
          <a:xfrm>
            <a:off x="1940705" y="3371562"/>
            <a:ext cx="10502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/>
              <a:t>the Level 1</a:t>
            </a:r>
          </a:p>
          <a:p>
            <a:pPr algn="ctr"/>
            <a:r>
              <a:rPr lang="en-US" sz="1600" dirty="0"/>
              <a:t>page table</a:t>
            </a:r>
          </a:p>
        </p:txBody>
      </p:sp>
      <p:sp>
        <p:nvSpPr>
          <p:cNvPr id="146" name="Text Box 431"/>
          <p:cNvSpPr txBox="1">
            <a:spLocks noChangeArrowheads="1"/>
          </p:cNvSpPr>
          <p:nvPr/>
        </p:nvSpPr>
        <p:spPr bwMode="auto">
          <a:xfrm>
            <a:off x="3176587" y="3362037"/>
            <a:ext cx="1016925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/>
              <a:t>a Level 2</a:t>
            </a:r>
          </a:p>
          <a:p>
            <a:pPr algn="ctr"/>
            <a:r>
              <a:rPr lang="en-US" sz="1600" dirty="0"/>
              <a:t>page table</a:t>
            </a:r>
          </a:p>
        </p:txBody>
      </p:sp>
      <p:sp>
        <p:nvSpPr>
          <p:cNvPr id="147" name="Text Box 432"/>
          <p:cNvSpPr txBox="1">
            <a:spLocks noChangeArrowheads="1"/>
          </p:cNvSpPr>
          <p:nvPr/>
        </p:nvSpPr>
        <p:spPr bwMode="auto">
          <a:xfrm>
            <a:off x="5681662" y="3352512"/>
            <a:ext cx="1016925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/>
              <a:t>a Level k</a:t>
            </a:r>
          </a:p>
          <a:p>
            <a:pPr algn="ctr"/>
            <a:r>
              <a:rPr lang="en-US" sz="1600" dirty="0"/>
              <a:t>page table</a:t>
            </a:r>
          </a:p>
        </p:txBody>
      </p:sp>
      <p:sp>
        <p:nvSpPr>
          <p:cNvPr id="148" name="AutoShape 433"/>
          <p:cNvSpPr>
            <a:spLocks/>
          </p:cNvSpPr>
          <p:nvPr/>
        </p:nvSpPr>
        <p:spPr bwMode="auto">
          <a:xfrm rot="5400000">
            <a:off x="7014369" y="2905919"/>
            <a:ext cx="112712" cy="914400"/>
          </a:xfrm>
          <a:prstGeom prst="rightBrace">
            <a:avLst>
              <a:gd name="adj1" fmla="val 67606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149" name="AutoShape 434"/>
          <p:cNvSpPr>
            <a:spLocks/>
          </p:cNvSpPr>
          <p:nvPr/>
        </p:nvSpPr>
        <p:spPr bwMode="auto">
          <a:xfrm>
            <a:off x="6446837" y="4539248"/>
            <a:ext cx="74613" cy="142875"/>
          </a:xfrm>
          <a:prstGeom prst="rightBrace">
            <a:avLst>
              <a:gd name="adj1" fmla="val 1595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52" name="Rectangle 2"/>
          <p:cNvSpPr txBox="1">
            <a:spLocks noChangeArrowheads="1"/>
          </p:cNvSpPr>
          <p:nvPr/>
        </p:nvSpPr>
        <p:spPr bwMode="auto">
          <a:xfrm>
            <a:off x="201527" y="1077721"/>
            <a:ext cx="8763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kern="0" dirty="0"/>
              <a:t>Having multiple levels greatly reduces page table size</a:t>
            </a:r>
          </a:p>
        </p:txBody>
      </p:sp>
    </p:spTree>
    <p:extLst>
      <p:ext uri="{BB962C8B-B14F-4D97-AF65-F5344CB8AC3E}">
        <p14:creationId xmlns:p14="http://schemas.microsoft.com/office/powerpoint/2010/main" val="2285319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Translation Lookaside Buffer (TLB)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3159659"/>
            <a:ext cx="1066800" cy="1237384"/>
          </a:xfrm>
          <a:prstGeom prst="rect">
            <a:avLst/>
          </a:prstGeom>
          <a:solidFill>
            <a:srgbClr val="DBF2DA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28746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3512138"/>
            <a:ext cx="1066800" cy="533400"/>
          </a:xfrm>
          <a:prstGeom prst="rect">
            <a:avLst/>
          </a:prstGeom>
          <a:solidFill>
            <a:srgbClr val="F6D2D2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592387" y="3779758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049587" y="3504338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VA</a:t>
            </a:r>
          </a:p>
        </p:txBody>
      </p: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19780" y="3838604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5030787" y="3505200"/>
            <a:ext cx="1522413" cy="594390"/>
            <a:chOff x="5030787" y="3352800"/>
            <a:chExt cx="1522413" cy="594390"/>
          </a:xfrm>
        </p:grpSpPr>
        <p:sp>
          <p:nvSpPr>
            <p:cNvPr id="9225" name="Text Box 9"/>
            <p:cNvSpPr txBox="1">
              <a:spLocks noChangeArrowheads="1"/>
            </p:cNvSpPr>
            <p:nvPr/>
          </p:nvSpPr>
          <p:spPr bwMode="auto">
            <a:xfrm>
              <a:off x="5606298" y="3352800"/>
              <a:ext cx="374759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PA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 flipV="1">
              <a:off x="5030787" y="3605659"/>
              <a:ext cx="1522413" cy="1376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4" name="Oval 20"/>
            <p:cNvSpPr>
              <a:spLocks noChangeArrowheads="1"/>
            </p:cNvSpPr>
            <p:nvPr/>
          </p:nvSpPr>
          <p:spPr bwMode="auto">
            <a:xfrm>
              <a:off x="5656358" y="3672552"/>
              <a:ext cx="274638" cy="27463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chemeClr val="bg1"/>
                  </a:solidFill>
                  <a:latin typeface="Calibri" pitchFamily="34" charset="0"/>
                </a:rPr>
                <a:t>4</a:t>
              </a:r>
            </a:p>
          </p:txBody>
        </p:sp>
      </p:grp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77996" y="4648200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Data</a:t>
            </a:r>
          </a:p>
        </p:txBody>
      </p: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2049197" y="4069764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11875" y="499064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277811" y="5750538"/>
            <a:ext cx="8180389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Typically, a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TLB hit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eliminates the k memory accesses required to </a:t>
            </a:r>
            <a:r>
              <a:rPr lang="en-GB" kern="0" dirty="0">
                <a:latin typeface="Calibri" pitchFamily="34" charset="0"/>
              </a:rPr>
              <a:t>do a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page table lookup.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3962400" y="20574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TLB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928532" y="2438400"/>
            <a:ext cx="502358" cy="721259"/>
            <a:chOff x="3928532" y="2286000"/>
            <a:chExt cx="502358" cy="721259"/>
          </a:xfrm>
        </p:grpSpPr>
        <p:sp>
          <p:nvSpPr>
            <p:cNvPr id="52" name="Oval 18"/>
            <p:cNvSpPr>
              <a:spLocks noChangeArrowheads="1"/>
            </p:cNvSpPr>
            <p:nvPr/>
          </p:nvSpPr>
          <p:spPr bwMode="auto">
            <a:xfrm>
              <a:off x="4038600" y="2362200"/>
              <a:ext cx="274638" cy="27463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 bwMode="auto">
            <a:xfrm rot="16200000" flipV="1">
              <a:off x="4058177" y="2645836"/>
              <a:ext cx="721259" cy="158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Text Box 9"/>
            <p:cNvSpPr txBox="1">
              <a:spLocks noChangeArrowheads="1"/>
            </p:cNvSpPr>
            <p:nvPr/>
          </p:nvSpPr>
          <p:spPr bwMode="auto">
            <a:xfrm>
              <a:off x="3928532" y="2667000"/>
              <a:ext cx="502358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646613" y="2438400"/>
            <a:ext cx="455342" cy="721259"/>
            <a:chOff x="4646613" y="2286000"/>
            <a:chExt cx="455342" cy="721259"/>
          </a:xfrm>
        </p:grpSpPr>
        <p:sp>
          <p:nvSpPr>
            <p:cNvPr id="47" name="Text Box 9"/>
            <p:cNvSpPr txBox="1">
              <a:spLocks noChangeArrowheads="1"/>
            </p:cNvSpPr>
            <p:nvPr/>
          </p:nvSpPr>
          <p:spPr bwMode="auto">
            <a:xfrm>
              <a:off x="4648200" y="2311401"/>
              <a:ext cx="453755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PTE</a:t>
              </a:r>
            </a:p>
          </p:txBody>
        </p:sp>
        <p:cxnSp>
          <p:nvCxnSpPr>
            <p:cNvPr id="29" name="Straight Arrow Connector 28"/>
            <p:cNvCxnSpPr/>
            <p:nvPr/>
          </p:nvCxnSpPr>
          <p:spPr bwMode="auto">
            <a:xfrm rot="5400000">
              <a:off x="4286777" y="2645836"/>
              <a:ext cx="721259" cy="158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3" name="Oval 19"/>
            <p:cNvSpPr>
              <a:spLocks noChangeArrowheads="1"/>
            </p:cNvSpPr>
            <p:nvPr/>
          </p:nvSpPr>
          <p:spPr bwMode="auto">
            <a:xfrm>
              <a:off x="4737628" y="2633132"/>
              <a:ext cx="274638" cy="27463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chemeClr val="bg1"/>
                  </a:solidFill>
                  <a:latin typeface="Calibri" pitchFamily="34" charset="0"/>
                </a:rPr>
                <a:t>3</a:t>
              </a:r>
            </a:p>
          </p:txBody>
        </p:sp>
      </p:grpSp>
      <p:sp>
        <p:nvSpPr>
          <p:cNvPr id="31" name="Rectangle 2"/>
          <p:cNvSpPr txBox="1">
            <a:spLocks noChangeArrowheads="1"/>
          </p:cNvSpPr>
          <p:nvPr/>
        </p:nvSpPr>
        <p:spPr bwMode="auto">
          <a:xfrm>
            <a:off x="201527" y="1286806"/>
            <a:ext cx="8763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kern="0" dirty="0"/>
              <a:t>A small cache of page table entries with fast access by MMU </a:t>
            </a:r>
          </a:p>
        </p:txBody>
      </p:sp>
    </p:spTree>
    <p:extLst>
      <p:ext uri="{BB962C8B-B14F-4D97-AF65-F5344CB8AC3E}">
        <p14:creationId xmlns:p14="http://schemas.microsoft.com/office/powerpoint/2010/main" val="117348130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Associative Cache: Read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76200" y="1344634"/>
            <a:ext cx="8699678" cy="5399600"/>
            <a:chOff x="76200" y="1344634"/>
            <a:chExt cx="8699678" cy="5399600"/>
          </a:xfrm>
        </p:grpSpPr>
        <p:sp>
          <p:nvSpPr>
            <p:cNvPr id="78" name="TextBox 77"/>
            <p:cNvSpPr txBox="1"/>
            <p:nvPr/>
          </p:nvSpPr>
          <p:spPr>
            <a:xfrm>
              <a:off x="3485097" y="6374902"/>
              <a:ext cx="38341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B = 2</a:t>
              </a:r>
              <a:r>
                <a:rPr lang="en-US" sz="1800" baseline="30000" dirty="0">
                  <a:latin typeface="Calibri" pitchFamily="34" charset="0"/>
                </a:rPr>
                <a:t>b</a:t>
              </a:r>
              <a:r>
                <a:rPr lang="en-US" sz="1800" dirty="0">
                  <a:latin typeface="Calibri" pitchFamily="34" charset="0"/>
                </a:rPr>
                <a:t> bytes per cache block (the data)</a:t>
              </a: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76200" y="1344634"/>
              <a:ext cx="8699678" cy="5132366"/>
              <a:chOff x="76200" y="1344634"/>
              <a:chExt cx="8699678" cy="5132366"/>
            </a:xfrm>
          </p:grpSpPr>
          <p:sp>
            <p:nvSpPr>
              <p:cNvPr id="8" name="AutoShape 16"/>
              <p:cNvSpPr>
                <a:spLocks/>
              </p:cNvSpPr>
              <p:nvPr/>
            </p:nvSpPr>
            <p:spPr bwMode="auto">
              <a:xfrm rot="5400000">
                <a:off x="3558235" y="-290401"/>
                <a:ext cx="228600" cy="4237334"/>
              </a:xfrm>
              <a:prstGeom prst="leftBrace">
                <a:avLst>
                  <a:gd name="adj1" fmla="val 75000"/>
                  <a:gd name="adj2" fmla="val 50000"/>
                </a:avLst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dirty="0">
                  <a:latin typeface="Calibri" pitchFamily="34" charset="0"/>
                </a:endParaRPr>
              </a:p>
            </p:txBody>
          </p:sp>
          <p:grpSp>
            <p:nvGrpSpPr>
              <p:cNvPr id="3" name="Group 79"/>
              <p:cNvGrpSpPr/>
              <p:nvPr/>
            </p:nvGrpSpPr>
            <p:grpSpPr>
              <a:xfrm>
                <a:off x="1553867" y="2078999"/>
                <a:ext cx="4237333" cy="492484"/>
                <a:chOff x="1637766" y="1995289"/>
                <a:chExt cx="4648200" cy="492484"/>
              </a:xfrm>
            </p:grpSpPr>
            <p:sp>
              <p:nvSpPr>
                <p:cNvPr id="34" name="Rectangle 33"/>
                <p:cNvSpPr/>
                <p:nvPr/>
              </p:nvSpPr>
              <p:spPr bwMode="auto">
                <a:xfrm>
                  <a:off x="1637766" y="1995289"/>
                  <a:ext cx="4648200" cy="492484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8575" cap="flat" cmpd="sng" algn="ctr">
                  <a:noFill/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35" name="Rectangle 34"/>
                <p:cNvSpPr/>
                <p:nvPr/>
              </p:nvSpPr>
              <p:spPr bwMode="auto">
                <a:xfrm>
                  <a:off x="1784795" y="2090806"/>
                  <a:ext cx="1187005" cy="31237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36" name="Rectangle 35"/>
                <p:cNvSpPr/>
                <p:nvPr/>
              </p:nvSpPr>
              <p:spPr bwMode="auto">
                <a:xfrm>
                  <a:off x="3048000" y="2090806"/>
                  <a:ext cx="1187005" cy="31237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37" name="Rectangle 36"/>
                <p:cNvSpPr/>
                <p:nvPr/>
              </p:nvSpPr>
              <p:spPr bwMode="auto">
                <a:xfrm>
                  <a:off x="4953000" y="2090806"/>
                  <a:ext cx="1187005" cy="31237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cxnSp>
              <p:nvCxnSpPr>
                <p:cNvPr id="38" name="Straight Connector 37"/>
                <p:cNvCxnSpPr/>
                <p:nvPr/>
              </p:nvCxnSpPr>
              <p:spPr bwMode="auto">
                <a:xfrm>
                  <a:off x="4349839" y="2254873"/>
                  <a:ext cx="609600" cy="1588"/>
                </a:xfrm>
                <a:prstGeom prst="line">
                  <a:avLst/>
                </a:prstGeom>
                <a:noFill/>
                <a:ln w="76200" cap="rnd" cmpd="sng" algn="ctr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cxnSp>
            <p:nvCxnSpPr>
              <p:cNvPr id="45" name="Straight Connector 44"/>
              <p:cNvCxnSpPr/>
              <p:nvPr/>
            </p:nvCxnSpPr>
            <p:spPr bwMode="auto">
              <a:xfrm>
                <a:off x="1782467" y="4019283"/>
                <a:ext cx="3875673" cy="10096"/>
              </a:xfrm>
              <a:prstGeom prst="line">
                <a:avLst/>
              </a:prstGeom>
              <a:noFill/>
              <a:ln w="76200" cap="rnd" cmpd="sng" algn="ctr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4" name="AutoShape 16"/>
              <p:cNvSpPr>
                <a:spLocks/>
              </p:cNvSpPr>
              <p:nvPr/>
            </p:nvSpPr>
            <p:spPr bwMode="auto">
              <a:xfrm>
                <a:off x="1172867" y="2067735"/>
                <a:ext cx="228600" cy="2732865"/>
              </a:xfrm>
              <a:prstGeom prst="leftBrace">
                <a:avLst>
                  <a:gd name="adj1" fmla="val 75000"/>
                  <a:gd name="adj2" fmla="val 50000"/>
                </a:avLst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3300213" y="1344634"/>
                <a:ext cx="19575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latin typeface="Calibri" pitchFamily="34" charset="0"/>
                  </a:rPr>
                  <a:t>E = 2</a:t>
                </a:r>
                <a:r>
                  <a:rPr lang="en-US" sz="1800" baseline="30000" dirty="0">
                    <a:latin typeface="Calibri" pitchFamily="34" charset="0"/>
                  </a:rPr>
                  <a:t>e</a:t>
                </a:r>
                <a:r>
                  <a:rPr lang="en-US" sz="1800" dirty="0">
                    <a:latin typeface="Calibri" pitchFamily="34" charset="0"/>
                  </a:rPr>
                  <a:t> lines per set</a:t>
                </a: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76200" y="3244405"/>
                <a:ext cx="1122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latin typeface="Calibri" pitchFamily="34" charset="0"/>
                  </a:rPr>
                  <a:t>S = 2</a:t>
                </a:r>
                <a:r>
                  <a:rPr lang="en-US" sz="1800" baseline="30000" dirty="0">
                    <a:latin typeface="Calibri" pitchFamily="34" charset="0"/>
                  </a:rPr>
                  <a:t>s</a:t>
                </a:r>
                <a:r>
                  <a:rPr lang="en-US" sz="1800" dirty="0">
                    <a:latin typeface="Calibri" pitchFamily="34" charset="0"/>
                  </a:rPr>
                  <a:t> sets</a:t>
                </a:r>
              </a:p>
            </p:txBody>
          </p:sp>
          <p:grpSp>
            <p:nvGrpSpPr>
              <p:cNvPr id="4" name="Group 80"/>
              <p:cNvGrpSpPr/>
              <p:nvPr/>
            </p:nvGrpSpPr>
            <p:grpSpPr>
              <a:xfrm>
                <a:off x="1553867" y="2647683"/>
                <a:ext cx="4237333" cy="492484"/>
                <a:chOff x="1637766" y="1995289"/>
                <a:chExt cx="4648200" cy="492484"/>
              </a:xfrm>
            </p:grpSpPr>
            <p:sp>
              <p:nvSpPr>
                <p:cNvPr id="82" name="Rectangle 81"/>
                <p:cNvSpPr/>
                <p:nvPr/>
              </p:nvSpPr>
              <p:spPr bwMode="auto">
                <a:xfrm>
                  <a:off x="1637766" y="1995289"/>
                  <a:ext cx="4648200" cy="492484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8575" cap="flat" cmpd="sng" algn="ctr">
                  <a:noFill/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 bwMode="auto">
                <a:xfrm>
                  <a:off x="1784795" y="2090806"/>
                  <a:ext cx="1187005" cy="31237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84" name="Rectangle 83"/>
                <p:cNvSpPr/>
                <p:nvPr/>
              </p:nvSpPr>
              <p:spPr bwMode="auto">
                <a:xfrm>
                  <a:off x="3048000" y="2090806"/>
                  <a:ext cx="1187005" cy="31237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 bwMode="auto">
                <a:xfrm>
                  <a:off x="4953000" y="2090806"/>
                  <a:ext cx="1187005" cy="31237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cxnSp>
              <p:nvCxnSpPr>
                <p:cNvPr id="86" name="Straight Connector 85"/>
                <p:cNvCxnSpPr/>
                <p:nvPr/>
              </p:nvCxnSpPr>
              <p:spPr bwMode="auto">
                <a:xfrm>
                  <a:off x="4349839" y="2254873"/>
                  <a:ext cx="609600" cy="1588"/>
                </a:xfrm>
                <a:prstGeom prst="line">
                  <a:avLst/>
                </a:prstGeom>
                <a:noFill/>
                <a:ln w="76200" cap="rnd" cmpd="sng" algn="ctr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5" name="Group 86"/>
              <p:cNvGrpSpPr/>
              <p:nvPr/>
            </p:nvGrpSpPr>
            <p:grpSpPr>
              <a:xfrm>
                <a:off x="1553867" y="3221999"/>
                <a:ext cx="4237333" cy="492484"/>
                <a:chOff x="1637766" y="1995289"/>
                <a:chExt cx="4648200" cy="492484"/>
              </a:xfrm>
            </p:grpSpPr>
            <p:sp>
              <p:nvSpPr>
                <p:cNvPr id="88" name="Rectangle 87"/>
                <p:cNvSpPr/>
                <p:nvPr/>
              </p:nvSpPr>
              <p:spPr bwMode="auto">
                <a:xfrm>
                  <a:off x="1637766" y="1995289"/>
                  <a:ext cx="4648200" cy="492484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8575" cap="flat" cmpd="sng" algn="ctr">
                  <a:noFill/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89" name="Rectangle 88"/>
                <p:cNvSpPr/>
                <p:nvPr/>
              </p:nvSpPr>
              <p:spPr bwMode="auto">
                <a:xfrm>
                  <a:off x="1784795" y="2090806"/>
                  <a:ext cx="1187005" cy="31237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90" name="Rectangle 89"/>
                <p:cNvSpPr/>
                <p:nvPr/>
              </p:nvSpPr>
              <p:spPr bwMode="auto">
                <a:xfrm>
                  <a:off x="3048000" y="2090806"/>
                  <a:ext cx="1187005" cy="31237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91" name="Rectangle 90"/>
                <p:cNvSpPr/>
                <p:nvPr/>
              </p:nvSpPr>
              <p:spPr bwMode="auto">
                <a:xfrm>
                  <a:off x="4953000" y="2090806"/>
                  <a:ext cx="1187005" cy="31237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cxnSp>
              <p:nvCxnSpPr>
                <p:cNvPr id="92" name="Straight Connector 91"/>
                <p:cNvCxnSpPr/>
                <p:nvPr/>
              </p:nvCxnSpPr>
              <p:spPr bwMode="auto">
                <a:xfrm>
                  <a:off x="4349839" y="2254873"/>
                  <a:ext cx="609600" cy="1588"/>
                </a:xfrm>
                <a:prstGeom prst="line">
                  <a:avLst/>
                </a:prstGeom>
                <a:noFill/>
                <a:ln w="76200" cap="rnd" cmpd="sng" algn="ctr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6" name="Group 92"/>
              <p:cNvGrpSpPr/>
              <p:nvPr/>
            </p:nvGrpSpPr>
            <p:grpSpPr>
              <a:xfrm>
                <a:off x="1553867" y="4288799"/>
                <a:ext cx="4237333" cy="492484"/>
                <a:chOff x="1637766" y="1995289"/>
                <a:chExt cx="4648200" cy="492484"/>
              </a:xfrm>
            </p:grpSpPr>
            <p:sp>
              <p:nvSpPr>
                <p:cNvPr id="94" name="Rectangle 93"/>
                <p:cNvSpPr/>
                <p:nvPr/>
              </p:nvSpPr>
              <p:spPr bwMode="auto">
                <a:xfrm>
                  <a:off x="1637766" y="1995289"/>
                  <a:ext cx="4648200" cy="492484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8575" cap="flat" cmpd="sng" algn="ctr">
                  <a:noFill/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95" name="Rectangle 94"/>
                <p:cNvSpPr/>
                <p:nvPr/>
              </p:nvSpPr>
              <p:spPr bwMode="auto">
                <a:xfrm>
                  <a:off x="1784795" y="2090806"/>
                  <a:ext cx="1187005" cy="31237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96" name="Rectangle 95"/>
                <p:cNvSpPr/>
                <p:nvPr/>
              </p:nvSpPr>
              <p:spPr bwMode="auto">
                <a:xfrm>
                  <a:off x="3048000" y="2090806"/>
                  <a:ext cx="1187005" cy="31237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97" name="Rectangle 96"/>
                <p:cNvSpPr/>
                <p:nvPr/>
              </p:nvSpPr>
              <p:spPr bwMode="auto">
                <a:xfrm>
                  <a:off x="4953000" y="2090806"/>
                  <a:ext cx="1187005" cy="31237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91440" tIns="45720" rIns="9144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cxnSp>
              <p:nvCxnSpPr>
                <p:cNvPr id="98" name="Straight Connector 97"/>
                <p:cNvCxnSpPr/>
                <p:nvPr/>
              </p:nvCxnSpPr>
              <p:spPr bwMode="auto">
                <a:xfrm>
                  <a:off x="4349839" y="2254873"/>
                  <a:ext cx="609600" cy="1588"/>
                </a:xfrm>
                <a:prstGeom prst="line">
                  <a:avLst/>
                </a:prstGeom>
                <a:noFill/>
                <a:ln w="76200" cap="rnd" cmpd="sng" algn="ctr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99" name="Trapezoid 98"/>
              <p:cNvSpPr/>
              <p:nvPr/>
            </p:nvSpPr>
            <p:spPr bwMode="auto">
              <a:xfrm>
                <a:off x="1619863" y="4709564"/>
                <a:ext cx="3523449" cy="865914"/>
              </a:xfrm>
              <a:prstGeom prst="trapezoid">
                <a:avLst>
                  <a:gd name="adj" fmla="val 141754"/>
                </a:avLst>
              </a:prstGeom>
              <a:solidFill>
                <a:schemeClr val="bg2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 bwMode="auto">
              <a:xfrm>
                <a:off x="1619863" y="5575478"/>
                <a:ext cx="3523449" cy="5334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600" dirty="0">
                  <a:latin typeface="Calibri" pitchFamily="34" charset="0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 bwMode="auto">
              <a:xfrm>
                <a:off x="3118107" y="5689778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66" name="Rectangle 65"/>
              <p:cNvSpPr/>
              <p:nvPr/>
            </p:nvSpPr>
            <p:spPr bwMode="auto">
              <a:xfrm>
                <a:off x="3390712" y="5689778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67" name="Rectangle 66"/>
              <p:cNvSpPr/>
              <p:nvPr/>
            </p:nvSpPr>
            <p:spPr bwMode="auto">
              <a:xfrm>
                <a:off x="3651507" y="5689778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2</a:t>
                </a:r>
              </a:p>
            </p:txBody>
          </p:sp>
          <p:sp>
            <p:nvSpPr>
              <p:cNvPr id="68" name="Rectangle 67"/>
              <p:cNvSpPr/>
              <p:nvPr/>
            </p:nvSpPr>
            <p:spPr bwMode="auto">
              <a:xfrm>
                <a:off x="4565907" y="5689778"/>
                <a:ext cx="457200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B-1</a:t>
                </a:r>
              </a:p>
            </p:txBody>
          </p:sp>
          <p:sp>
            <p:nvSpPr>
              <p:cNvPr id="69" name="Rectangle 68"/>
              <p:cNvSpPr/>
              <p:nvPr/>
            </p:nvSpPr>
            <p:spPr bwMode="auto">
              <a:xfrm>
                <a:off x="3924112" y="5689778"/>
                <a:ext cx="64179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lang="en-US" sz="1600" dirty="0">
                  <a:latin typeface="Calibri" pitchFamily="34" charset="0"/>
                </a:endParaRPr>
              </a:p>
            </p:txBody>
          </p:sp>
          <p:cxnSp>
            <p:nvCxnSpPr>
              <p:cNvPr id="70" name="Straight Connector 69"/>
              <p:cNvCxnSpPr/>
              <p:nvPr/>
            </p:nvCxnSpPr>
            <p:spPr bwMode="auto">
              <a:xfrm>
                <a:off x="4058263" y="5841384"/>
                <a:ext cx="457200" cy="1588"/>
              </a:xfrm>
              <a:prstGeom prst="line">
                <a:avLst/>
              </a:prstGeom>
              <a:noFill/>
              <a:ln w="38100" cap="rnd" cmpd="sng" algn="ctr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2" name="Rectangle 71"/>
              <p:cNvSpPr/>
              <p:nvPr/>
            </p:nvSpPr>
            <p:spPr bwMode="auto">
              <a:xfrm>
                <a:off x="2215517" y="5689778"/>
                <a:ext cx="717995" cy="304800"/>
              </a:xfrm>
              <a:prstGeom prst="rect">
                <a:avLst/>
              </a:prstGeom>
              <a:solidFill>
                <a:srgbClr val="FF9999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73" name="Rectangle 72"/>
              <p:cNvSpPr/>
              <p:nvPr/>
            </p:nvSpPr>
            <p:spPr bwMode="auto">
              <a:xfrm>
                <a:off x="1746507" y="5689778"/>
                <a:ext cx="272605" cy="304800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none" lIns="91440" tIns="45720" rIns="91440" bIns="45720" numCol="1" rtlCol="0" anchor="ctr" anchorCtr="1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v</a:t>
                </a:r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990600" y="6107668"/>
                <a:ext cx="9523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latin typeface="Calibri" pitchFamily="34" charset="0"/>
                  </a:rPr>
                  <a:t>valid bit</a:t>
                </a:r>
              </a:p>
            </p:txBody>
          </p:sp>
          <p:cxnSp>
            <p:nvCxnSpPr>
              <p:cNvPr id="76" name="Straight Connector 75"/>
              <p:cNvCxnSpPr/>
              <p:nvPr/>
            </p:nvCxnSpPr>
            <p:spPr bwMode="auto">
              <a:xfrm rot="5400000" flipH="1" flipV="1">
                <a:off x="1753394" y="6138001"/>
                <a:ext cx="304800" cy="1588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7" name="AutoShape 16"/>
              <p:cNvSpPr>
                <a:spLocks/>
              </p:cNvSpPr>
              <p:nvPr/>
            </p:nvSpPr>
            <p:spPr bwMode="auto">
              <a:xfrm rot="16200000" flipV="1">
                <a:off x="3969184" y="5333467"/>
                <a:ext cx="228600" cy="1905000"/>
              </a:xfrm>
              <a:prstGeom prst="leftBrace">
                <a:avLst>
                  <a:gd name="adj1" fmla="val 136972"/>
                  <a:gd name="adj2" fmla="val 50000"/>
                </a:avLst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 bwMode="auto">
              <a:xfrm>
                <a:off x="6337478" y="2853352"/>
                <a:ext cx="990600" cy="270848"/>
              </a:xfrm>
              <a:prstGeom prst="rect">
                <a:avLst/>
              </a:prstGeom>
              <a:solidFill>
                <a:srgbClr val="FF9999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t bits</a:t>
                </a:r>
              </a:p>
            </p:txBody>
          </p:sp>
          <p:sp>
            <p:nvSpPr>
              <p:cNvPr id="52" name="Rectangle 51"/>
              <p:cNvSpPr/>
              <p:nvPr/>
            </p:nvSpPr>
            <p:spPr bwMode="auto">
              <a:xfrm>
                <a:off x="7328078" y="2853352"/>
                <a:ext cx="762000" cy="27084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600" dirty="0">
                    <a:latin typeface="Calibri" pitchFamily="34" charset="0"/>
                  </a:rPr>
                  <a:t>s bits</a:t>
                </a:r>
              </a:p>
            </p:txBody>
          </p:sp>
          <p:sp>
            <p:nvSpPr>
              <p:cNvPr id="53" name="Rectangle 52"/>
              <p:cNvSpPr/>
              <p:nvPr/>
            </p:nvSpPr>
            <p:spPr bwMode="auto">
              <a:xfrm>
                <a:off x="8090078" y="2853352"/>
                <a:ext cx="685800" cy="27084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lvl="0" algn="ctr"/>
                <a:r>
                  <a:rPr lang="en-US" sz="1600" dirty="0">
                    <a:solidFill>
                      <a:srgbClr val="000000"/>
                    </a:solidFill>
                    <a:latin typeface="Calibri" pitchFamily="34" charset="0"/>
                  </a:rPr>
                  <a:t>b bits</a:t>
                </a: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6248400" y="2513390"/>
                <a:ext cx="18108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latin typeface="Calibri" pitchFamily="34" charset="0"/>
                  </a:rPr>
                  <a:t>Address of word:</a:t>
                </a:r>
              </a:p>
            </p:txBody>
          </p:sp>
          <p:sp>
            <p:nvSpPr>
              <p:cNvPr id="58" name="AutoShape 16"/>
              <p:cNvSpPr>
                <a:spLocks/>
              </p:cNvSpPr>
              <p:nvPr/>
            </p:nvSpPr>
            <p:spPr bwMode="auto">
              <a:xfrm rot="16200000" flipV="1">
                <a:off x="6718478" y="2822218"/>
                <a:ext cx="228600" cy="990598"/>
              </a:xfrm>
              <a:prstGeom prst="leftBrace">
                <a:avLst>
                  <a:gd name="adj1" fmla="val 75000"/>
                  <a:gd name="adj2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60" name="AutoShape 16"/>
              <p:cNvSpPr>
                <a:spLocks/>
              </p:cNvSpPr>
              <p:nvPr/>
            </p:nvSpPr>
            <p:spPr bwMode="auto">
              <a:xfrm rot="16200000" flipV="1">
                <a:off x="7594779" y="2933702"/>
                <a:ext cx="228600" cy="761998"/>
              </a:xfrm>
              <a:prstGeom prst="leftBrace">
                <a:avLst>
                  <a:gd name="adj1" fmla="val 75000"/>
                  <a:gd name="adj2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71" name="AutoShape 16"/>
              <p:cNvSpPr>
                <a:spLocks/>
              </p:cNvSpPr>
              <p:nvPr/>
            </p:nvSpPr>
            <p:spPr bwMode="auto">
              <a:xfrm rot="16200000" flipV="1">
                <a:off x="8280578" y="3009901"/>
                <a:ext cx="228600" cy="609600"/>
              </a:xfrm>
              <a:prstGeom prst="leftBrace">
                <a:avLst>
                  <a:gd name="adj1" fmla="val 75000"/>
                  <a:gd name="adj2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dirty="0">
                  <a:latin typeface="Calibri" pitchFamily="34" charset="0"/>
                </a:endParaRPr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6594772" y="3365678"/>
                <a:ext cx="50577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latin typeface="Calibri" pitchFamily="34" charset="0"/>
                  </a:rPr>
                  <a:t>CT</a:t>
                </a:r>
                <a:br>
                  <a:rPr lang="en-US" sz="1800" dirty="0">
                    <a:latin typeface="Calibri" pitchFamily="34" charset="0"/>
                  </a:rPr>
                </a:br>
                <a:r>
                  <a:rPr lang="en-US" sz="1800" i="1" dirty="0">
                    <a:solidFill>
                      <a:schemeClr val="bg2">
                        <a:lumMod val="75000"/>
                      </a:schemeClr>
                    </a:solidFill>
                    <a:latin typeface="Calibri" pitchFamily="34" charset="0"/>
                  </a:rPr>
                  <a:t>tag</a:t>
                </a: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7360273" y="3364468"/>
                <a:ext cx="70525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800" dirty="0">
                    <a:latin typeface="Calibri" pitchFamily="34" charset="0"/>
                  </a:rPr>
                  <a:t>CI</a:t>
                </a:r>
                <a:br>
                  <a:rPr lang="en-US" sz="1800" dirty="0">
                    <a:latin typeface="Calibri" pitchFamily="34" charset="0"/>
                  </a:rPr>
                </a:br>
                <a:r>
                  <a:rPr lang="en-US" sz="1800" i="1" dirty="0">
                    <a:solidFill>
                      <a:schemeClr val="bg2">
                        <a:lumMod val="75000"/>
                      </a:schemeClr>
                    </a:solidFill>
                    <a:latin typeface="Calibri" pitchFamily="34" charset="0"/>
                  </a:rPr>
                  <a:t>index</a:t>
                </a: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8025546" y="3365678"/>
                <a:ext cx="73866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800" dirty="0">
                    <a:latin typeface="Calibri" pitchFamily="34" charset="0"/>
                  </a:rPr>
                  <a:t>CO</a:t>
                </a:r>
                <a:br>
                  <a:rPr lang="en-US" sz="1800" dirty="0">
                    <a:latin typeface="Calibri" pitchFamily="34" charset="0"/>
                  </a:rPr>
                </a:br>
                <a:r>
                  <a:rPr lang="en-US" sz="1800" i="1" dirty="0">
                    <a:solidFill>
                      <a:schemeClr val="bg2">
                        <a:lumMod val="75000"/>
                      </a:schemeClr>
                    </a:solidFill>
                    <a:latin typeface="Calibri" pitchFamily="34" charset="0"/>
                  </a:rPr>
                  <a:t>offset</a:t>
                </a:r>
              </a:p>
            </p:txBody>
          </p:sp>
          <p:cxnSp>
            <p:nvCxnSpPr>
              <p:cNvPr id="93" name="Shape 92"/>
              <p:cNvCxnSpPr>
                <a:stCxn id="80" idx="2"/>
                <a:endCxn id="94" idx="3"/>
              </p:cNvCxnSpPr>
              <p:nvPr/>
            </p:nvCxnSpPr>
            <p:spPr bwMode="auto">
              <a:xfrm rot="5400000">
                <a:off x="6489930" y="3312069"/>
                <a:ext cx="524242" cy="1921702"/>
              </a:xfrm>
              <a:prstGeom prst="bentConnector2">
                <a:avLst/>
              </a:prstGeom>
              <a:noFill/>
              <a:ln w="25400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2" name="Elbow Connector 101"/>
              <p:cNvCxnSpPr>
                <a:stCxn id="81" idx="2"/>
                <a:endCxn id="67" idx="0"/>
              </p:cNvCxnSpPr>
              <p:nvPr/>
            </p:nvCxnSpPr>
            <p:spPr bwMode="auto">
              <a:xfrm rot="5400000">
                <a:off x="5252460" y="2547359"/>
                <a:ext cx="1677769" cy="4607068"/>
              </a:xfrm>
              <a:prstGeom prst="bentConnector3">
                <a:avLst>
                  <a:gd name="adj1" fmla="val 50000"/>
                </a:avLst>
              </a:prstGeom>
              <a:noFill/>
              <a:ln w="25400" cap="flat" cmpd="sng" algn="ctr">
                <a:solidFill>
                  <a:schemeClr val="accent2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4" name="TextBox 103"/>
              <p:cNvSpPr txBox="1"/>
              <p:nvPr/>
            </p:nvSpPr>
            <p:spPr>
              <a:xfrm>
                <a:off x="6468670" y="4912388"/>
                <a:ext cx="20152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accent2">
                        <a:lumMod val="75000"/>
                      </a:schemeClr>
                    </a:solidFill>
                    <a:latin typeface="Calibri" pitchFamily="34" charset="0"/>
                  </a:rPr>
                  <a:t>data begins at this offset</a:t>
                </a:r>
              </a:p>
            </p:txBody>
          </p:sp>
        </p:grpSp>
      </p:grpSp>
      <p:sp>
        <p:nvSpPr>
          <p:cNvPr id="105" name="TextBox 104"/>
          <p:cNvSpPr txBox="1"/>
          <p:nvPr/>
        </p:nvSpPr>
        <p:spPr>
          <a:xfrm>
            <a:off x="6311007" y="531674"/>
            <a:ext cx="2415982" cy="175432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115888" indent="-115888">
              <a:buFont typeface="Arial" pitchFamily="34" charset="0"/>
              <a:buChar char="•"/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Locate set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Check if any line in set</a:t>
            </a:r>
            <a:br>
              <a:rPr lang="en-US" sz="1800" i="1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has matching tag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Yes + line valid: hit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Locate data starting</a:t>
            </a:r>
            <a:br>
              <a:rPr lang="en-US" sz="1800" i="1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at offset</a:t>
            </a:r>
          </a:p>
        </p:txBody>
      </p:sp>
    </p:spTree>
    <p:extLst>
      <p:ext uri="{BB962C8B-B14F-4D97-AF65-F5344CB8AC3E}">
        <p14:creationId xmlns:p14="http://schemas.microsoft.com/office/powerpoint/2010/main" val="2042544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Symbols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7896225" cy="5334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Basic Parameters</a:t>
            </a:r>
          </a:p>
          <a:p>
            <a:pPr lvl="1">
              <a:spcBef>
                <a:spcPts val="600"/>
              </a:spcBef>
            </a:pPr>
            <a:r>
              <a:rPr lang="en-US" b="1" dirty="0"/>
              <a:t>N = 2</a:t>
            </a:r>
            <a:r>
              <a:rPr lang="en-US" b="1" baseline="30000" dirty="0"/>
              <a:t>n </a:t>
            </a:r>
            <a:r>
              <a:rPr lang="en-US" dirty="0"/>
              <a:t>: Number of addresses in </a:t>
            </a:r>
            <a:br>
              <a:rPr lang="en-US" dirty="0"/>
            </a:br>
            <a:r>
              <a:rPr lang="en-US" dirty="0"/>
              <a:t>virtual address space</a:t>
            </a:r>
            <a:endParaRPr lang="en-US" baseline="30000" dirty="0"/>
          </a:p>
          <a:p>
            <a:pPr lvl="1">
              <a:spcBef>
                <a:spcPts val="600"/>
              </a:spcBef>
            </a:pPr>
            <a:r>
              <a:rPr lang="en-US" b="1" dirty="0"/>
              <a:t>M = 2</a:t>
            </a:r>
            <a:r>
              <a:rPr lang="en-US" b="1" baseline="30000" dirty="0"/>
              <a:t>m </a:t>
            </a:r>
            <a:r>
              <a:rPr lang="en-US" dirty="0"/>
              <a:t>: Number of addresses in </a:t>
            </a:r>
            <a:br>
              <a:rPr lang="en-US" dirty="0"/>
            </a:br>
            <a:r>
              <a:rPr lang="en-US" dirty="0"/>
              <a:t>physical address space</a:t>
            </a:r>
            <a:endParaRPr lang="en-US" baseline="30000" dirty="0"/>
          </a:p>
          <a:p>
            <a:pPr lvl="1">
              <a:spcBef>
                <a:spcPts val="600"/>
              </a:spcBef>
            </a:pPr>
            <a:r>
              <a:rPr lang="en-US" b="1" dirty="0"/>
              <a:t>P = 2</a:t>
            </a:r>
            <a:r>
              <a:rPr lang="en-US" b="1" baseline="30000" dirty="0"/>
              <a:t>p </a:t>
            </a:r>
            <a:r>
              <a:rPr lang="en-US" b="1" dirty="0"/>
              <a:t> </a:t>
            </a:r>
            <a:r>
              <a:rPr lang="en-US" dirty="0"/>
              <a:t>: Page size (bytes)</a:t>
            </a:r>
          </a:p>
          <a:p>
            <a:pPr lvl="1">
              <a:spcBef>
                <a:spcPts val="600"/>
              </a:spcBef>
            </a:pPr>
            <a:endParaRPr lang="en-US" baseline="30000" dirty="0"/>
          </a:p>
          <a:p>
            <a:r>
              <a:rPr lang="en-US" dirty="0"/>
              <a:t>Components of the </a:t>
            </a:r>
            <a:r>
              <a:rPr lang="en-US" i="1" dirty="0">
                <a:solidFill>
                  <a:srgbClr val="C00000"/>
                </a:solidFill>
              </a:rPr>
              <a:t>virtual address </a:t>
            </a:r>
            <a:r>
              <a:rPr lang="en-US" dirty="0"/>
              <a:t>(VA)</a:t>
            </a:r>
          </a:p>
          <a:p>
            <a:pPr lvl="1">
              <a:spcBef>
                <a:spcPts val="600"/>
              </a:spcBef>
            </a:pPr>
            <a:r>
              <a:rPr lang="en-US" b="1" dirty="0"/>
              <a:t>TLBI</a:t>
            </a:r>
            <a:r>
              <a:rPr lang="en-US" dirty="0"/>
              <a:t>: TLB index</a:t>
            </a:r>
          </a:p>
          <a:p>
            <a:pPr lvl="1">
              <a:spcBef>
                <a:spcPts val="600"/>
              </a:spcBef>
            </a:pPr>
            <a:r>
              <a:rPr lang="en-US" b="1" dirty="0"/>
              <a:t>TLBT</a:t>
            </a:r>
            <a:r>
              <a:rPr lang="en-US" dirty="0"/>
              <a:t>: TLB tag</a:t>
            </a:r>
          </a:p>
          <a:p>
            <a:pPr lvl="1">
              <a:spcBef>
                <a:spcPts val="600"/>
              </a:spcBef>
            </a:pPr>
            <a:r>
              <a:rPr lang="en-US" b="1" dirty="0"/>
              <a:t>VPO</a:t>
            </a:r>
            <a:r>
              <a:rPr lang="en-US" dirty="0"/>
              <a:t>: Virtual page offset </a:t>
            </a:r>
          </a:p>
          <a:p>
            <a:pPr lvl="1">
              <a:spcBef>
                <a:spcPts val="600"/>
              </a:spcBef>
            </a:pPr>
            <a:r>
              <a:rPr lang="en-US" b="1" dirty="0"/>
              <a:t>VPN</a:t>
            </a:r>
            <a:r>
              <a:rPr lang="en-US" dirty="0"/>
              <a:t>: Virtual page number </a:t>
            </a:r>
          </a:p>
          <a:p>
            <a:pPr lvl="1">
              <a:spcBef>
                <a:spcPts val="600"/>
              </a:spcBef>
            </a:pPr>
            <a:endParaRPr lang="en-US" dirty="0"/>
          </a:p>
          <a:p>
            <a:r>
              <a:rPr lang="en-US" dirty="0"/>
              <a:t>Components of the </a:t>
            </a:r>
            <a:r>
              <a:rPr lang="en-US" i="1" dirty="0">
                <a:solidFill>
                  <a:srgbClr val="C00000"/>
                </a:solidFill>
              </a:rPr>
              <a:t>physical address </a:t>
            </a:r>
            <a:r>
              <a:rPr lang="en-US" dirty="0"/>
              <a:t>(PA)</a:t>
            </a:r>
          </a:p>
          <a:p>
            <a:pPr lvl="1">
              <a:spcBef>
                <a:spcPts val="600"/>
              </a:spcBef>
            </a:pPr>
            <a:r>
              <a:rPr lang="en-US" b="1" dirty="0"/>
              <a:t>PPO</a:t>
            </a:r>
            <a:r>
              <a:rPr lang="en-US" dirty="0"/>
              <a:t>: Physical page offset (same as VPO)</a:t>
            </a:r>
          </a:p>
          <a:p>
            <a:pPr lvl="1">
              <a:spcBef>
                <a:spcPts val="600"/>
              </a:spcBef>
            </a:pPr>
            <a:r>
              <a:rPr lang="en-US" b="1" dirty="0"/>
              <a:t>PPN:</a:t>
            </a:r>
            <a:r>
              <a:rPr lang="en-US" dirty="0"/>
              <a:t> Physical page number</a:t>
            </a:r>
          </a:p>
          <a:p>
            <a:pPr lvl="1">
              <a:spcBef>
                <a:spcPts val="600"/>
              </a:spcBef>
            </a:pPr>
            <a:r>
              <a:rPr lang="en-US" b="1" dirty="0"/>
              <a:t>CO</a:t>
            </a:r>
            <a:r>
              <a:rPr lang="en-US" dirty="0"/>
              <a:t>: Byte offset within cache line</a:t>
            </a:r>
          </a:p>
          <a:p>
            <a:pPr lvl="1">
              <a:spcBef>
                <a:spcPts val="600"/>
              </a:spcBef>
            </a:pPr>
            <a:r>
              <a:rPr lang="en-US" b="1" dirty="0"/>
              <a:t>CI:</a:t>
            </a:r>
            <a:r>
              <a:rPr lang="en-US" dirty="0"/>
              <a:t> Cache index</a:t>
            </a:r>
          </a:p>
          <a:p>
            <a:pPr lvl="1">
              <a:spcBef>
                <a:spcPts val="600"/>
              </a:spcBef>
            </a:pPr>
            <a:r>
              <a:rPr lang="en-US" b="1" dirty="0"/>
              <a:t>CT</a:t>
            </a:r>
            <a:r>
              <a:rPr lang="en-US" dirty="0"/>
              <a:t>: Cache tag</a:t>
            </a:r>
          </a:p>
          <a:p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4795969" y="3505199"/>
            <a:ext cx="4195631" cy="1143001"/>
            <a:chOff x="4676817" y="4419600"/>
            <a:chExt cx="4195631" cy="1143001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6817" y="4419600"/>
              <a:ext cx="4195631" cy="9035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1486" y="5262652"/>
              <a:ext cx="3423811" cy="2999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0" name="Group 39"/>
          <p:cNvGrpSpPr/>
          <p:nvPr/>
        </p:nvGrpSpPr>
        <p:grpSpPr>
          <a:xfrm>
            <a:off x="5340168" y="5431402"/>
            <a:ext cx="3614022" cy="1152781"/>
            <a:chOff x="5258426" y="5638800"/>
            <a:chExt cx="3614022" cy="1152781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58426" y="5638800"/>
              <a:ext cx="3614022" cy="8669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2600" y="6477000"/>
              <a:ext cx="3131177" cy="3145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08483" y="584537"/>
            <a:ext cx="4185389" cy="2632557"/>
          </a:xfrm>
          <a:prstGeom prst="rect">
            <a:avLst/>
          </a:prstGeom>
        </p:spPr>
      </p:pic>
      <p:sp>
        <p:nvSpPr>
          <p:cNvPr id="183" name="Rectangle 2"/>
          <p:cNvSpPr txBox="1">
            <a:spLocks noChangeArrowheads="1"/>
          </p:cNvSpPr>
          <p:nvPr/>
        </p:nvSpPr>
        <p:spPr bwMode="auto">
          <a:xfrm>
            <a:off x="5601390" y="4838922"/>
            <a:ext cx="3352800" cy="346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lnSpc>
                <a:spcPct val="83000"/>
              </a:lnSpc>
              <a:spcBef>
                <a:spcPts val="120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600" b="0" kern="0" dirty="0"/>
              <a:t>(bits per field for our simple example)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Simple memory system example</a:t>
            </a:r>
          </a:p>
          <a:p>
            <a:r>
              <a:rPr lang="en-US" dirty="0">
                <a:solidFill>
                  <a:srgbClr val="7F7F7F"/>
                </a:solidFill>
              </a:rPr>
              <a:t>Case study: Core i7/Linux memory system</a:t>
            </a:r>
          </a:p>
          <a:p>
            <a:r>
              <a:rPr lang="en-US" dirty="0">
                <a:solidFill>
                  <a:srgbClr val="7F7F7F"/>
                </a:solidFill>
              </a:rPr>
              <a:t>Memory mapping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510647"/>
            <a:ext cx="730885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Simple Memory System Example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15827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Addressing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14-bit virtual addresses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12-bit physical address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Page size = 64 bytes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960438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96043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13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1447800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144780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12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1935163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1935163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2422525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2422525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2909888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290988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3397250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339725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3884613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3884613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3818" name="Rectangle 26"/>
          <p:cNvSpPr>
            <a:spLocks noChangeArrowheads="1"/>
          </p:cNvSpPr>
          <p:nvPr/>
        </p:nvSpPr>
        <p:spPr bwMode="auto">
          <a:xfrm>
            <a:off x="4371975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9" name="Rectangle 27"/>
          <p:cNvSpPr>
            <a:spLocks noChangeArrowheads="1"/>
          </p:cNvSpPr>
          <p:nvPr/>
        </p:nvSpPr>
        <p:spPr bwMode="auto">
          <a:xfrm>
            <a:off x="4371975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3821" name="Rectangle 29"/>
          <p:cNvSpPr>
            <a:spLocks noChangeArrowheads="1"/>
          </p:cNvSpPr>
          <p:nvPr/>
        </p:nvSpPr>
        <p:spPr bwMode="auto">
          <a:xfrm>
            <a:off x="4859338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2" name="Rectangle 30"/>
          <p:cNvSpPr>
            <a:spLocks noChangeArrowheads="1"/>
          </p:cNvSpPr>
          <p:nvPr/>
        </p:nvSpPr>
        <p:spPr bwMode="auto">
          <a:xfrm>
            <a:off x="485933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5346700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5" name="Rectangle 33"/>
          <p:cNvSpPr>
            <a:spLocks noChangeArrowheads="1"/>
          </p:cNvSpPr>
          <p:nvPr/>
        </p:nvSpPr>
        <p:spPr bwMode="auto">
          <a:xfrm>
            <a:off x="534670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5834063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8" name="Rectangle 36"/>
          <p:cNvSpPr>
            <a:spLocks noChangeArrowheads="1"/>
          </p:cNvSpPr>
          <p:nvPr/>
        </p:nvSpPr>
        <p:spPr bwMode="auto">
          <a:xfrm>
            <a:off x="5834063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6321425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1" name="Rectangle 39"/>
          <p:cNvSpPr>
            <a:spLocks noChangeArrowheads="1"/>
          </p:cNvSpPr>
          <p:nvPr/>
        </p:nvSpPr>
        <p:spPr bwMode="auto">
          <a:xfrm>
            <a:off x="6321425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3833" name="Rectangle 41"/>
          <p:cNvSpPr>
            <a:spLocks noChangeArrowheads="1"/>
          </p:cNvSpPr>
          <p:nvPr/>
        </p:nvSpPr>
        <p:spPr bwMode="auto">
          <a:xfrm>
            <a:off x="6808788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4" name="Rectangle 42"/>
          <p:cNvSpPr>
            <a:spLocks noChangeArrowheads="1"/>
          </p:cNvSpPr>
          <p:nvPr/>
        </p:nvSpPr>
        <p:spPr bwMode="auto">
          <a:xfrm>
            <a:off x="6808788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3836" name="Rectangle 44"/>
          <p:cNvSpPr>
            <a:spLocks noChangeArrowheads="1"/>
          </p:cNvSpPr>
          <p:nvPr/>
        </p:nvSpPr>
        <p:spPr bwMode="auto">
          <a:xfrm>
            <a:off x="7296150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7" name="Rectangle 45"/>
          <p:cNvSpPr>
            <a:spLocks noChangeArrowheads="1"/>
          </p:cNvSpPr>
          <p:nvPr/>
        </p:nvSpPr>
        <p:spPr bwMode="auto">
          <a:xfrm>
            <a:off x="7296150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33840" name="Rectangle 48"/>
          <p:cNvSpPr>
            <a:spLocks noChangeArrowheads="1"/>
          </p:cNvSpPr>
          <p:nvPr/>
        </p:nvSpPr>
        <p:spPr bwMode="auto">
          <a:xfrm>
            <a:off x="1935163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1" name="Rectangle 49"/>
          <p:cNvSpPr>
            <a:spLocks noChangeArrowheads="1"/>
          </p:cNvSpPr>
          <p:nvPr/>
        </p:nvSpPr>
        <p:spPr bwMode="auto">
          <a:xfrm>
            <a:off x="1935163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11</a:t>
            </a:r>
          </a:p>
        </p:txBody>
      </p:sp>
      <p:sp>
        <p:nvSpPr>
          <p:cNvPr id="33843" name="Rectangle 51"/>
          <p:cNvSpPr>
            <a:spLocks noChangeArrowheads="1"/>
          </p:cNvSpPr>
          <p:nvPr/>
        </p:nvSpPr>
        <p:spPr bwMode="auto">
          <a:xfrm>
            <a:off x="2422525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4" name="Rectangle 52"/>
          <p:cNvSpPr>
            <a:spLocks noChangeArrowheads="1"/>
          </p:cNvSpPr>
          <p:nvPr/>
        </p:nvSpPr>
        <p:spPr bwMode="auto">
          <a:xfrm>
            <a:off x="2422525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10</a:t>
            </a:r>
          </a:p>
        </p:txBody>
      </p:sp>
      <p:sp>
        <p:nvSpPr>
          <p:cNvPr id="33846" name="Rectangle 54"/>
          <p:cNvSpPr>
            <a:spLocks noChangeArrowheads="1"/>
          </p:cNvSpPr>
          <p:nvPr/>
        </p:nvSpPr>
        <p:spPr bwMode="auto">
          <a:xfrm>
            <a:off x="2909888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7" name="Rectangle 55"/>
          <p:cNvSpPr>
            <a:spLocks noChangeArrowheads="1"/>
          </p:cNvSpPr>
          <p:nvPr/>
        </p:nvSpPr>
        <p:spPr bwMode="auto">
          <a:xfrm>
            <a:off x="2909888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9</a:t>
            </a:r>
          </a:p>
        </p:txBody>
      </p:sp>
      <p:sp>
        <p:nvSpPr>
          <p:cNvPr id="33849" name="Rectangle 57"/>
          <p:cNvSpPr>
            <a:spLocks noChangeArrowheads="1"/>
          </p:cNvSpPr>
          <p:nvPr/>
        </p:nvSpPr>
        <p:spPr bwMode="auto">
          <a:xfrm>
            <a:off x="3397250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0" name="Rectangle 58"/>
          <p:cNvSpPr>
            <a:spLocks noChangeArrowheads="1"/>
          </p:cNvSpPr>
          <p:nvPr/>
        </p:nvSpPr>
        <p:spPr bwMode="auto">
          <a:xfrm>
            <a:off x="3397250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8</a:t>
            </a:r>
          </a:p>
        </p:txBody>
      </p:sp>
      <p:sp>
        <p:nvSpPr>
          <p:cNvPr id="33852" name="Rectangle 60"/>
          <p:cNvSpPr>
            <a:spLocks noChangeArrowheads="1"/>
          </p:cNvSpPr>
          <p:nvPr/>
        </p:nvSpPr>
        <p:spPr bwMode="auto">
          <a:xfrm>
            <a:off x="3884613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3" name="Rectangle 61"/>
          <p:cNvSpPr>
            <a:spLocks noChangeArrowheads="1"/>
          </p:cNvSpPr>
          <p:nvPr/>
        </p:nvSpPr>
        <p:spPr bwMode="auto">
          <a:xfrm>
            <a:off x="3884613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7</a:t>
            </a:r>
          </a:p>
        </p:txBody>
      </p:sp>
      <p:sp>
        <p:nvSpPr>
          <p:cNvPr id="33855" name="Rectangle 63"/>
          <p:cNvSpPr>
            <a:spLocks noChangeArrowheads="1"/>
          </p:cNvSpPr>
          <p:nvPr/>
        </p:nvSpPr>
        <p:spPr bwMode="auto">
          <a:xfrm>
            <a:off x="4371975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6" name="Rectangle 64"/>
          <p:cNvSpPr>
            <a:spLocks noChangeArrowheads="1"/>
          </p:cNvSpPr>
          <p:nvPr/>
        </p:nvSpPr>
        <p:spPr bwMode="auto">
          <a:xfrm>
            <a:off x="4371975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6</a:t>
            </a:r>
          </a:p>
        </p:txBody>
      </p:sp>
      <p:sp>
        <p:nvSpPr>
          <p:cNvPr id="33858" name="Rectangle 66"/>
          <p:cNvSpPr>
            <a:spLocks noChangeArrowheads="1"/>
          </p:cNvSpPr>
          <p:nvPr/>
        </p:nvSpPr>
        <p:spPr bwMode="auto">
          <a:xfrm>
            <a:off x="4859338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9" name="Rectangle 67"/>
          <p:cNvSpPr>
            <a:spLocks noChangeArrowheads="1"/>
          </p:cNvSpPr>
          <p:nvPr/>
        </p:nvSpPr>
        <p:spPr bwMode="auto">
          <a:xfrm>
            <a:off x="4859338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5</a:t>
            </a:r>
          </a:p>
        </p:txBody>
      </p:sp>
      <p:sp>
        <p:nvSpPr>
          <p:cNvPr id="33861" name="Rectangle 69"/>
          <p:cNvSpPr>
            <a:spLocks noChangeArrowheads="1"/>
          </p:cNvSpPr>
          <p:nvPr/>
        </p:nvSpPr>
        <p:spPr bwMode="auto">
          <a:xfrm>
            <a:off x="5346700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2" name="Rectangle 70"/>
          <p:cNvSpPr>
            <a:spLocks noChangeArrowheads="1"/>
          </p:cNvSpPr>
          <p:nvPr/>
        </p:nvSpPr>
        <p:spPr bwMode="auto">
          <a:xfrm>
            <a:off x="5346700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4</a:t>
            </a:r>
          </a:p>
        </p:txBody>
      </p:sp>
      <p:sp>
        <p:nvSpPr>
          <p:cNvPr id="33864" name="Rectangle 72"/>
          <p:cNvSpPr>
            <a:spLocks noChangeArrowheads="1"/>
          </p:cNvSpPr>
          <p:nvPr/>
        </p:nvSpPr>
        <p:spPr bwMode="auto">
          <a:xfrm>
            <a:off x="5834063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5" name="Rectangle 73"/>
          <p:cNvSpPr>
            <a:spLocks noChangeArrowheads="1"/>
          </p:cNvSpPr>
          <p:nvPr/>
        </p:nvSpPr>
        <p:spPr bwMode="auto">
          <a:xfrm>
            <a:off x="5834063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3</a:t>
            </a:r>
          </a:p>
        </p:txBody>
      </p:sp>
      <p:sp>
        <p:nvSpPr>
          <p:cNvPr id="33867" name="Rectangle 75"/>
          <p:cNvSpPr>
            <a:spLocks noChangeArrowheads="1"/>
          </p:cNvSpPr>
          <p:nvPr/>
        </p:nvSpPr>
        <p:spPr bwMode="auto">
          <a:xfrm>
            <a:off x="6321425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8" name="Rectangle 76"/>
          <p:cNvSpPr>
            <a:spLocks noChangeArrowheads="1"/>
          </p:cNvSpPr>
          <p:nvPr/>
        </p:nvSpPr>
        <p:spPr bwMode="auto">
          <a:xfrm>
            <a:off x="6321425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2</a:t>
            </a:r>
          </a:p>
        </p:txBody>
      </p:sp>
      <p:sp>
        <p:nvSpPr>
          <p:cNvPr id="33870" name="Rectangle 78"/>
          <p:cNvSpPr>
            <a:spLocks noChangeArrowheads="1"/>
          </p:cNvSpPr>
          <p:nvPr/>
        </p:nvSpPr>
        <p:spPr bwMode="auto">
          <a:xfrm>
            <a:off x="6808788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1" name="Rectangle 79"/>
          <p:cNvSpPr>
            <a:spLocks noChangeArrowheads="1"/>
          </p:cNvSpPr>
          <p:nvPr/>
        </p:nvSpPr>
        <p:spPr bwMode="auto">
          <a:xfrm>
            <a:off x="6808788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1</a:t>
            </a:r>
          </a:p>
        </p:txBody>
      </p:sp>
      <p:sp>
        <p:nvSpPr>
          <p:cNvPr id="33873" name="Rectangle 81"/>
          <p:cNvSpPr>
            <a:spLocks noChangeArrowheads="1"/>
          </p:cNvSpPr>
          <p:nvPr/>
        </p:nvSpPr>
        <p:spPr bwMode="auto">
          <a:xfrm>
            <a:off x="7296150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4" name="Rectangle 82"/>
          <p:cNvSpPr>
            <a:spLocks noChangeArrowheads="1"/>
          </p:cNvSpPr>
          <p:nvPr/>
        </p:nvSpPr>
        <p:spPr bwMode="auto">
          <a:xfrm>
            <a:off x="7296150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4859337" y="3860800"/>
            <a:ext cx="2924174" cy="333375"/>
            <a:chOff x="3061" y="2261"/>
            <a:chExt cx="1842" cy="210"/>
          </a:xfrm>
        </p:grpSpPr>
        <p:sp>
          <p:nvSpPr>
            <p:cNvPr id="33876" name="Line 84"/>
            <p:cNvSpPr>
              <a:spLocks noChangeShapeType="1"/>
            </p:cNvSpPr>
            <p:nvPr/>
          </p:nvSpPr>
          <p:spPr bwMode="auto">
            <a:xfrm>
              <a:off x="3061" y="23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77" name="Text Box 85"/>
            <p:cNvSpPr txBox="1">
              <a:spLocks noChangeArrowheads="1"/>
            </p:cNvSpPr>
            <p:nvPr/>
          </p:nvSpPr>
          <p:spPr bwMode="auto">
            <a:xfrm>
              <a:off x="3768" y="22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4876801" y="5813425"/>
            <a:ext cx="2924176" cy="333375"/>
            <a:chOff x="3072" y="3312"/>
            <a:chExt cx="1842" cy="210"/>
          </a:xfrm>
        </p:grpSpPr>
        <p:sp>
          <p:nvSpPr>
            <p:cNvPr id="33879" name="Line 87"/>
            <p:cNvSpPr>
              <a:spLocks noChangeShapeType="1"/>
            </p:cNvSpPr>
            <p:nvPr/>
          </p:nvSpPr>
          <p:spPr bwMode="auto">
            <a:xfrm>
              <a:off x="3072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0" name="Text Box 88"/>
            <p:cNvSpPr txBox="1">
              <a:spLocks noChangeArrowheads="1"/>
            </p:cNvSpPr>
            <p:nvPr/>
          </p:nvSpPr>
          <p:spPr bwMode="auto">
            <a:xfrm>
              <a:off x="3779" y="331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1981200" y="5813425"/>
            <a:ext cx="2924176" cy="333375"/>
            <a:chOff x="1248" y="3312"/>
            <a:chExt cx="1842" cy="210"/>
          </a:xfrm>
        </p:grpSpPr>
        <p:sp>
          <p:nvSpPr>
            <p:cNvPr id="33882" name="Line 90"/>
            <p:cNvSpPr>
              <a:spLocks noChangeShapeType="1"/>
            </p:cNvSpPr>
            <p:nvPr/>
          </p:nvSpPr>
          <p:spPr bwMode="auto">
            <a:xfrm>
              <a:off x="1248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3" name="Text Box 91"/>
            <p:cNvSpPr txBox="1">
              <a:spLocks noChangeArrowheads="1"/>
            </p:cNvSpPr>
            <p:nvPr/>
          </p:nvSpPr>
          <p:spPr bwMode="auto">
            <a:xfrm>
              <a:off x="1955" y="331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5" name="Group 92"/>
          <p:cNvGrpSpPr>
            <a:grpSpLocks/>
          </p:cNvGrpSpPr>
          <p:nvPr/>
        </p:nvGrpSpPr>
        <p:grpSpPr bwMode="auto">
          <a:xfrm>
            <a:off x="960438" y="3852862"/>
            <a:ext cx="3916363" cy="333375"/>
            <a:chOff x="605" y="2256"/>
            <a:chExt cx="2467" cy="210"/>
          </a:xfrm>
        </p:grpSpPr>
        <p:sp>
          <p:nvSpPr>
            <p:cNvPr id="33885" name="Line 93"/>
            <p:cNvSpPr>
              <a:spLocks noChangeShapeType="1"/>
            </p:cNvSpPr>
            <p:nvPr/>
          </p:nvSpPr>
          <p:spPr bwMode="auto">
            <a:xfrm>
              <a:off x="605" y="23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6" name="Text Box 94"/>
            <p:cNvSpPr txBox="1">
              <a:spLocks noChangeArrowheads="1"/>
            </p:cNvSpPr>
            <p:nvPr/>
          </p:nvSpPr>
          <p:spPr bwMode="auto">
            <a:xfrm>
              <a:off x="1553" y="22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3887" name="Text Box 95"/>
          <p:cNvSpPr txBox="1">
            <a:spLocks noChangeArrowheads="1"/>
          </p:cNvSpPr>
          <p:nvPr/>
        </p:nvSpPr>
        <p:spPr bwMode="auto">
          <a:xfrm>
            <a:off x="1657352" y="4289425"/>
            <a:ext cx="217444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Page Number</a:t>
            </a:r>
          </a:p>
        </p:txBody>
      </p:sp>
      <p:sp>
        <p:nvSpPr>
          <p:cNvPr id="33888" name="Text Box 96"/>
          <p:cNvSpPr txBox="1">
            <a:spLocks noChangeArrowheads="1"/>
          </p:cNvSpPr>
          <p:nvPr/>
        </p:nvSpPr>
        <p:spPr bwMode="auto">
          <a:xfrm>
            <a:off x="5291668" y="4278312"/>
            <a:ext cx="197663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Page Offset</a:t>
            </a:r>
          </a:p>
        </p:txBody>
      </p:sp>
      <p:sp>
        <p:nvSpPr>
          <p:cNvPr id="33889" name="Text Box 97"/>
          <p:cNvSpPr txBox="1">
            <a:spLocks noChangeArrowheads="1"/>
          </p:cNvSpPr>
          <p:nvPr/>
        </p:nvSpPr>
        <p:spPr bwMode="auto">
          <a:xfrm>
            <a:off x="2203983" y="6162675"/>
            <a:ext cx="228928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Page Number</a:t>
            </a:r>
          </a:p>
        </p:txBody>
      </p:sp>
      <p:sp>
        <p:nvSpPr>
          <p:cNvPr id="33890" name="Text Box 98"/>
          <p:cNvSpPr txBox="1">
            <a:spLocks noChangeArrowheads="1"/>
          </p:cNvSpPr>
          <p:nvPr/>
        </p:nvSpPr>
        <p:spPr bwMode="auto">
          <a:xfrm>
            <a:off x="5232399" y="6194425"/>
            <a:ext cx="2091469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Page Offset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13921</TotalTime>
  <Words>3635</Words>
  <Application>Microsoft Office PowerPoint</Application>
  <PresentationFormat>On-screen Show (4:3)</PresentationFormat>
  <Paragraphs>2032</Paragraphs>
  <Slides>38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50" baseType="lpstr">
      <vt:lpstr>ＭＳ Ｐゴシック</vt:lpstr>
      <vt:lpstr>Arial</vt:lpstr>
      <vt:lpstr>Arial Narrow</vt:lpstr>
      <vt:lpstr>Calibri</vt:lpstr>
      <vt:lpstr>Courier New</vt:lpstr>
      <vt:lpstr>Menlo-Regular</vt:lpstr>
      <vt:lpstr>msgothic</vt:lpstr>
      <vt:lpstr>Symbol</vt:lpstr>
      <vt:lpstr>Times New Roman</vt:lpstr>
      <vt:lpstr>Wingdings</vt:lpstr>
      <vt:lpstr>Wingdings 2</vt:lpstr>
      <vt:lpstr>template2007</vt:lpstr>
      <vt:lpstr>Virtual Memory: Systems  15-213: Introduction to Computer Systems  18th Lecture, October 27, 2016</vt:lpstr>
      <vt:lpstr>Your Academic Integrity</vt:lpstr>
      <vt:lpstr>Review: Virtual Memory &amp; Physical Memory</vt:lpstr>
      <vt:lpstr>Translating with a k-level Page Table</vt:lpstr>
      <vt:lpstr>Translation Lookaside Buffer (TLB)</vt:lpstr>
      <vt:lpstr>Set Associative Cache: Read</vt:lpstr>
      <vt:lpstr>Review of Symbols</vt:lpstr>
      <vt:lpstr>Today  </vt:lpstr>
      <vt:lpstr>Simple Memory System Example</vt:lpstr>
      <vt:lpstr>Simple Memory System TLB</vt:lpstr>
      <vt:lpstr>Simple Memory System Page Table</vt:lpstr>
      <vt:lpstr>Simple Memory System Cache</vt:lpstr>
      <vt:lpstr>Address Translation Example</vt:lpstr>
      <vt:lpstr>Address Translation Example: TLB/Cache Miss</vt:lpstr>
      <vt:lpstr>Virtual Memory Exam Question</vt:lpstr>
      <vt:lpstr>Today  </vt:lpstr>
      <vt:lpstr>Intel Core i7 Memory System</vt:lpstr>
      <vt:lpstr>End-to-end Core i7 Address Translation</vt:lpstr>
      <vt:lpstr>Core i7 Level 1-3 Page Table Entries</vt:lpstr>
      <vt:lpstr>Core i7 Level 4 Page Table Entries</vt:lpstr>
      <vt:lpstr>Core i7 Page Table Translation</vt:lpstr>
      <vt:lpstr>Cute Trick for Speeding Up L1 Access</vt:lpstr>
      <vt:lpstr>Virtual Address Space of a Linux Process</vt:lpstr>
      <vt:lpstr>Linux Organizes VM as Collection of “Areas” </vt:lpstr>
      <vt:lpstr>Linux Page Fault Handling </vt:lpstr>
      <vt:lpstr>Today  </vt:lpstr>
      <vt:lpstr>Memory Mapping</vt:lpstr>
      <vt:lpstr>Review: Memory Management &amp; Protection </vt:lpstr>
      <vt:lpstr>Sharing Revisited: Shared Objects</vt:lpstr>
      <vt:lpstr>Sharing Revisited: Shared Objects</vt:lpstr>
      <vt:lpstr>Sharing Revisited:  Private Copy-on-write (COW) Objects</vt:lpstr>
      <vt:lpstr>Sharing Revisited:  Private Copy-on-write (COW) Objects</vt:lpstr>
      <vt:lpstr>The fork Function Revisited</vt:lpstr>
      <vt:lpstr>The execve Function Revisited</vt:lpstr>
      <vt:lpstr>User-Level Memory Mapping</vt:lpstr>
      <vt:lpstr>User-Level Memory Mapping</vt:lpstr>
      <vt:lpstr>Example: Using mmap to Copy Files</vt:lpstr>
      <vt:lpstr>Today: Virtual Memory Systems  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Phil Gibbons</cp:lastModifiedBy>
  <cp:revision>632</cp:revision>
  <cp:lastPrinted>2010-10-19T14:58:03Z</cp:lastPrinted>
  <dcterms:created xsi:type="dcterms:W3CDTF">2011-01-05T23:16:19Z</dcterms:created>
  <dcterms:modified xsi:type="dcterms:W3CDTF">2016-10-28T13:11:49Z</dcterms:modified>
</cp:coreProperties>
</file>