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1"/>
  </p:notesMasterIdLst>
  <p:handoutMasterIdLst>
    <p:handoutMasterId r:id="rId82"/>
  </p:handoutMasterIdLst>
  <p:sldIdLst>
    <p:sldId id="542" r:id="rId2"/>
    <p:sldId id="1583" r:id="rId3"/>
    <p:sldId id="1579" r:id="rId4"/>
    <p:sldId id="1585" r:id="rId5"/>
    <p:sldId id="1586" r:id="rId6"/>
    <p:sldId id="1587" r:id="rId7"/>
    <p:sldId id="1593" r:id="rId8"/>
    <p:sldId id="1594" r:id="rId9"/>
    <p:sldId id="1589" r:id="rId10"/>
    <p:sldId id="1590" r:id="rId11"/>
    <p:sldId id="1591" r:id="rId12"/>
    <p:sldId id="1592" r:id="rId13"/>
    <p:sldId id="1595" r:id="rId14"/>
    <p:sldId id="1596" r:id="rId15"/>
    <p:sldId id="1597" r:id="rId16"/>
    <p:sldId id="1598" r:id="rId17"/>
    <p:sldId id="1599" r:id="rId18"/>
    <p:sldId id="1600" r:id="rId19"/>
    <p:sldId id="1601" r:id="rId20"/>
    <p:sldId id="1588" r:id="rId21"/>
    <p:sldId id="1576" r:id="rId22"/>
    <p:sldId id="1584" r:id="rId23"/>
    <p:sldId id="1470" r:id="rId24"/>
    <p:sldId id="1472" r:id="rId25"/>
    <p:sldId id="1559" r:id="rId26"/>
    <p:sldId id="1560" r:id="rId27"/>
    <p:sldId id="1561" r:id="rId28"/>
    <p:sldId id="1562" r:id="rId29"/>
    <p:sldId id="1563" r:id="rId30"/>
    <p:sldId id="1473" r:id="rId31"/>
    <p:sldId id="1474" r:id="rId32"/>
    <p:sldId id="1475" r:id="rId33"/>
    <p:sldId id="1476" r:id="rId34"/>
    <p:sldId id="1555" r:id="rId35"/>
    <p:sldId id="1527" r:id="rId36"/>
    <p:sldId id="1566" r:id="rId37"/>
    <p:sldId id="1538" r:id="rId38"/>
    <p:sldId id="1539" r:id="rId39"/>
    <p:sldId id="1540" r:id="rId40"/>
    <p:sldId id="1541" r:id="rId41"/>
    <p:sldId id="1542" r:id="rId42"/>
    <p:sldId id="1543" r:id="rId43"/>
    <p:sldId id="1544" r:id="rId44"/>
    <p:sldId id="1545" r:id="rId45"/>
    <p:sldId id="1546" r:id="rId46"/>
    <p:sldId id="1577" r:id="rId47"/>
    <p:sldId id="1582" r:id="rId48"/>
    <p:sldId id="1580" r:id="rId49"/>
    <p:sldId id="1581" r:id="rId50"/>
    <p:sldId id="1567" r:id="rId51"/>
    <p:sldId id="1602" r:id="rId52"/>
    <p:sldId id="1603" r:id="rId53"/>
    <p:sldId id="1564" r:id="rId54"/>
    <p:sldId id="1570" r:id="rId55"/>
    <p:sldId id="1565" r:id="rId56"/>
    <p:sldId id="1571" r:id="rId57"/>
    <p:sldId id="1572" r:id="rId58"/>
    <p:sldId id="1573" r:id="rId59"/>
    <p:sldId id="1574" r:id="rId60"/>
    <p:sldId id="1575" r:id="rId61"/>
    <p:sldId id="1549" r:id="rId62"/>
    <p:sldId id="1488" r:id="rId63"/>
    <p:sldId id="1489" r:id="rId64"/>
    <p:sldId id="1532" r:id="rId65"/>
    <p:sldId id="1490" r:id="rId66"/>
    <p:sldId id="1491" r:id="rId67"/>
    <p:sldId id="1528" r:id="rId68"/>
    <p:sldId id="1512" r:id="rId69"/>
    <p:sldId id="1513" r:id="rId70"/>
    <p:sldId id="1514" r:id="rId71"/>
    <p:sldId id="1505" r:id="rId72"/>
    <p:sldId id="1515" r:id="rId73"/>
    <p:sldId id="1569" r:id="rId74"/>
    <p:sldId id="1578" r:id="rId75"/>
    <p:sldId id="1558" r:id="rId76"/>
    <p:sldId id="1552" r:id="rId77"/>
    <p:sldId id="1553" r:id="rId78"/>
    <p:sldId id="1554" r:id="rId79"/>
    <p:sldId id="1551" r:id="rId80"/>
  </p:sldIdLst>
  <p:sldSz cx="9144000" cy="6858000" type="screen4x3"/>
  <p:notesSz cx="7302500" cy="9586913"/>
  <p:custDataLst>
    <p:tags r:id="rId8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72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00000"/>
    <a:srgbClr val="990000"/>
    <a:srgbClr val="993300"/>
    <a:srgbClr val="CC3300"/>
    <a:srgbClr val="FF0000"/>
    <a:srgbClr val="D5F1CF"/>
    <a:srgbClr val="F1C7C7"/>
    <a:srgbClr val="F6F5BD"/>
    <a:srgbClr val="EBAFAF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02" autoAdjust="0"/>
    <p:restoredTop sz="93538" autoAdjust="0"/>
  </p:normalViewPr>
  <p:slideViewPr>
    <p:cSldViewPr snapToObjects="1">
      <p:cViewPr varScale="1">
        <p:scale>
          <a:sx n="155" d="100"/>
          <a:sy n="155" d="100"/>
        </p:scale>
        <p:origin x="-120" y="-432"/>
      </p:cViewPr>
      <p:guideLst>
        <p:guide orient="horz" pos="672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1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notesMaster" Target="notesMasters/notesMaster1.xml"/><Relationship Id="rId82" Type="http://schemas.openxmlformats.org/officeDocument/2006/relationships/handoutMaster" Target="handoutMasters/handoutMaster1.xml"/><Relationship Id="rId83" Type="http://schemas.openxmlformats.org/officeDocument/2006/relationships/printerSettings" Target="printerSettings/printerSettings1.bin"/><Relationship Id="rId84" Type="http://schemas.openxmlformats.org/officeDocument/2006/relationships/tags" Target="tags/tag1.xml"/><Relationship Id="rId85" Type="http://schemas.openxmlformats.org/officeDocument/2006/relationships/presProps" Target="presProps.xml"/><Relationship Id="rId86" Type="http://schemas.openxmlformats.org/officeDocument/2006/relationships/viewProps" Target="viewProps.xml"/><Relationship Id="rId87" Type="http://schemas.openxmlformats.org/officeDocument/2006/relationships/theme" Target="theme/theme1.xml"/><Relationship Id="rId8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1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1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hyperlink" Target="http://csapp.cs.cmu.edu/public/code.html" TargetMode="Externa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213/oldexams/final-f11.pdf" TargetMode="External"/><Relationship Id="rId4" Type="http://schemas.openxmlformats.org/officeDocument/2006/relationships/hyperlink" Target="http://www.cs.cmu.edu/~213/oldexams/final-f11-sol.txt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System-Level I/O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16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October 20th,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</a:t>
            </a:r>
          </a:p>
          <a:p>
            <a:r>
              <a:rPr lang="en-US" dirty="0" smtClean="0"/>
              <a:t>Phil Gibbons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Closing </a:t>
            </a:r>
            <a:r>
              <a:rPr lang="en-US" dirty="0"/>
              <a:t>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20952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</a:t>
            </a:r>
            <a:r>
              <a:rPr lang="en-US" b="1" i="1" dirty="0" smtClean="0">
                <a:solidFill>
                  <a:srgbClr val="C00000"/>
                </a:solidFill>
              </a:rPr>
              <a:t>hort </a:t>
            </a:r>
            <a:r>
              <a:rPr lang="en-US" b="1" i="1" dirty="0">
                <a:solidFill>
                  <a:srgbClr val="C00000"/>
                </a:solidFill>
              </a:rPr>
              <a:t>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805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Returns </a:t>
            </a:r>
            <a:r>
              <a:rPr lang="en-US" dirty="0"/>
              <a:t>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5911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</a:t>
            </a:r>
            <a:r>
              <a:rPr lang="en-US" dirty="0" smtClean="0"/>
              <a:t>files</a:t>
            </a:r>
            <a:r>
              <a:rPr lang="en-US" dirty="0"/>
              <a:t>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70C0"/>
                </a:solidFill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70C0"/>
                </a:solidFill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 (terminal)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 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6200" y="6248400"/>
            <a:ext cx="351775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File </a:t>
            </a:r>
            <a:r>
              <a:rPr lang="en-US" sz="1800" i="1" dirty="0" err="1" smtClean="0">
                <a:solidFill>
                  <a:srgbClr val="0070C0"/>
                </a:solidFill>
                <a:latin typeface="Calibri" pitchFamily="34" charset="0"/>
              </a:rPr>
              <a:t>pos</a:t>
            </a: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 is maintained per open file</a:t>
            </a:r>
            <a:endParaRPr lang="en-US" sz="180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1136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</a:t>
            </a:r>
            <a:r>
              <a:rPr lang="en-US" sz="1600" dirty="0" smtClean="0">
                <a:latin typeface="Calibri" pitchFamily="34" charset="0"/>
              </a:rPr>
              <a:t>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5091797" y="6203484"/>
            <a:ext cx="383720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Different logical but same physical file</a:t>
            </a:r>
            <a:endParaRPr lang="en-US" sz="180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9967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</a:t>
            </a:r>
            <a:r>
              <a:rPr lang="en-US" dirty="0" smtClean="0"/>
              <a:t>Files: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ea typeface="+mn-ea"/>
                <a:cs typeface="+mn-cs"/>
              </a:rPr>
              <a:t>Note</a:t>
            </a:r>
            <a:r>
              <a:rPr lang="en-US" sz="2000" dirty="0">
                <a:ea typeface="+mn-ea"/>
                <a:cs typeface="+mn-cs"/>
              </a:rPr>
              <a:t>: situation unchanged by </a:t>
            </a:r>
            <a:r>
              <a:rPr lang="en-US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 smtClean="0">
                <a:ea typeface="+mn-ea"/>
                <a:cs typeface="+mn-cs"/>
              </a:rPr>
              <a:t>functions (use </a:t>
            </a:r>
            <a:r>
              <a:rPr lang="en-US" sz="2000" b="1" dirty="0" err="1" smtClean="0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 smtClean="0">
                <a:ea typeface="+mn-ea"/>
                <a:cs typeface="+mn-cs"/>
              </a:rPr>
              <a:t> to change)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6152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 smtClean="0"/>
              <a:t>How Processes Share Files: </a:t>
            </a:r>
            <a:r>
              <a:rPr lang="en-US" sz="3200" dirty="0" smtClean="0">
                <a:latin typeface="Courier New"/>
                <a:cs typeface="Courier New"/>
              </a:rPr>
              <a:t>fork</a:t>
            </a:r>
            <a:endParaRPr lang="en-US" sz="3400" dirty="0">
              <a:latin typeface="Courier New"/>
              <a:cs typeface="Courier New"/>
            </a:endParaRP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After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</a:t>
            </a:r>
            <a:r>
              <a:rPr lang="en-US" dirty="0" smtClean="0">
                <a:latin typeface="+mn-lt"/>
              </a:rPr>
              <a:t>parent’s</a:t>
            </a:r>
            <a:r>
              <a:rPr lang="en-US" dirty="0">
                <a:latin typeface="+mn-lt"/>
              </a:rPr>
              <a:t>, and +1 to each </a:t>
            </a:r>
            <a:r>
              <a:rPr lang="en-US" dirty="0" err="1" smtClean="0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</a:rPr>
              <a:t>=2</a:t>
            </a:r>
            <a:endParaRPr lang="en-US" sz="14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</a:rPr>
              <a:t>=2</a:t>
            </a:r>
            <a:endParaRPr lang="en-US" sz="14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</p:cxn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5218758" y="6452779"/>
            <a:ext cx="328320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File is shared between processes</a:t>
            </a:r>
            <a:endParaRPr lang="en-US" sz="180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604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linux</a:t>
            </a:r>
            <a:r>
              <a:rPr lang="en-US" b="1" dirty="0" smtClean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 smtClean="0"/>
          </a:p>
          <a:p>
            <a:r>
              <a:rPr lang="en-US" dirty="0" smtClean="0"/>
              <a:t>Answer</a:t>
            </a:r>
            <a:r>
              <a:rPr lang="en-US" dirty="0"/>
              <a:t>: By calling the </a:t>
            </a:r>
            <a:r>
              <a:rPr lang="en-US" dirty="0">
                <a:latin typeface="Courier New"/>
                <a:cs typeface="Courier New"/>
              </a:rPr>
              <a:t>dup2(</a:t>
            </a:r>
            <a:r>
              <a:rPr lang="en-US" dirty="0" err="1">
                <a:latin typeface="Courier New"/>
                <a:cs typeface="Courier New"/>
              </a:rPr>
              <a:t>oldfd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newfd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</a:t>
            </a:r>
            <a:r>
              <a:rPr lang="en-US" dirty="0" smtClean="0"/>
              <a:t> to </a:t>
            </a:r>
            <a:r>
              <a:rPr lang="en-US" dirty="0"/>
              <a:t>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/>
                <a:cs typeface="Courier New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dirty="0">
                    <a:solidFill>
                      <a:srgbClr val="C00000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dirty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63468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 smtClean="0">
                <a:latin typeface="Courier New"/>
                <a:cs typeface="Courier New"/>
              </a:rPr>
              <a:t>exec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</a:t>
              </a:r>
              <a:r>
                <a:rPr lang="en-US" sz="1600" dirty="0" smtClean="0">
                  <a:latin typeface="Calibri" pitchFamily="34" charset="0"/>
                </a:rPr>
                <a:t>B</a:t>
              </a: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92411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</a:rPr>
              <a:t>=0</a:t>
            </a:r>
            <a:endParaRPr lang="en-US" sz="14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</a:rPr>
              <a:t>=2</a:t>
            </a:r>
            <a:endParaRPr lang="en-US" sz="14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" name="Text Box 14"/>
          <p:cNvSpPr txBox="1">
            <a:spLocks noChangeArrowheads="1"/>
          </p:cNvSpPr>
          <p:nvPr/>
        </p:nvSpPr>
        <p:spPr bwMode="auto">
          <a:xfrm>
            <a:off x="15715" y="6183868"/>
            <a:ext cx="378353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Two descriptors point to the same file</a:t>
            </a:r>
            <a:endParaRPr lang="en-US" sz="180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0658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</p:txBody>
      </p:sp>
    </p:spTree>
    <p:extLst>
      <p:ext uri="{BB962C8B-B14F-4D97-AF65-F5344CB8AC3E}">
        <p14:creationId xmlns:p14="http://schemas.microsoft.com/office/powerpoint/2010/main" val="2817998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514600"/>
            <a:ext cx="7772400" cy="1362075"/>
          </a:xfrm>
        </p:spPr>
        <p:txBody>
          <a:bodyPr/>
          <a:lstStyle/>
          <a:p>
            <a:pPr algn="ctr"/>
            <a:r>
              <a:rPr lang="en-US" dirty="0" err="1" smtClean="0"/>
              <a:t>MOre</a:t>
            </a:r>
            <a:r>
              <a:rPr lang="en-US" dirty="0" smtClean="0"/>
              <a:t> complete coverage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871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2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Unix I/O and C Standard I/O</a:t>
            </a:r>
            <a:endParaRPr lang="en-US" dirty="0"/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769" y="1295400"/>
            <a:ext cx="8750300" cy="1371600"/>
          </a:xfrm>
        </p:spPr>
        <p:txBody>
          <a:bodyPr/>
          <a:lstStyle/>
          <a:p>
            <a:r>
              <a:rPr lang="en-US" dirty="0" smtClean="0"/>
              <a:t>Two sets: system-</a:t>
            </a:r>
            <a:r>
              <a:rPr lang="en-US" dirty="0"/>
              <a:t>l</a:t>
            </a:r>
            <a:r>
              <a:rPr lang="en-US" dirty="0" smtClean="0"/>
              <a:t>evel and C level </a:t>
            </a:r>
          </a:p>
          <a:p>
            <a:r>
              <a:rPr lang="en-US" dirty="0" smtClean="0"/>
              <a:t>Robust I/O (RIO): 15-213 special wrappers</a:t>
            </a:r>
            <a:br>
              <a:rPr lang="en-US" dirty="0" smtClean="0"/>
            </a:br>
            <a:r>
              <a:rPr lang="en-US" dirty="0" smtClean="0"/>
              <a:t>good coding practice: </a:t>
            </a:r>
            <a:r>
              <a:rPr lang="en-US" b="0" dirty="0" smtClean="0"/>
              <a:t>handles error checking, signals, and </a:t>
            </a:r>
            <a:br>
              <a:rPr lang="en-US" b="0" dirty="0" smtClean="0"/>
            </a:br>
            <a:r>
              <a:rPr lang="en-US" b="0" dirty="0" smtClean="0"/>
              <a:t>“short counts”</a:t>
            </a:r>
            <a:endParaRPr lang="en-US" b="0" dirty="0"/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3675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5253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4567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Standard </a:t>
            </a:r>
            <a:r>
              <a:rPr lang="en-US" sz="1600" dirty="0">
                <a:latin typeface="Calibri" pitchFamily="34" charset="0"/>
              </a:rPr>
              <a:t>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886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3213100"/>
            <a:ext cx="1989138" cy="1816100"/>
          </a:xfrm>
          <a:prstGeom prst="rect">
            <a:avLst/>
          </a:prstGeom>
          <a:solidFill>
            <a:srgbClr val="D5F1C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fopen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fdopen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fread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fwrite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sprintf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fgets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fputs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fseek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fclose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5181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5602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4252913"/>
            <a:ext cx="1841500" cy="1327150"/>
          </a:xfrm>
          <a:prstGeom prst="rect">
            <a:avLst/>
          </a:prstGeom>
          <a:solidFill>
            <a:srgbClr val="F1C7C7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rio_writen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rio_readinitb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rio_readlineb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rio_readnb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4567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RIO</a:t>
            </a:r>
            <a:endParaRPr lang="en-US" sz="16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4102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914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350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55" grpId="0" animBg="1"/>
      <p:bldP spid="671756" grpId="0" animBg="1"/>
      <p:bldP spid="67175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3"/>
            <a:ext cx="4953000" cy="573087"/>
          </a:xfrm>
        </p:spPr>
        <p:txBody>
          <a:bodyPr/>
          <a:lstStyle/>
          <a:p>
            <a:r>
              <a:rPr lang="en-US" dirty="0"/>
              <a:t>Unix </a:t>
            </a:r>
            <a:r>
              <a:rPr lang="en-US" dirty="0" smtClean="0"/>
              <a:t>I/O Overview</a:t>
            </a:r>
            <a:endParaRPr lang="en-US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670925" cy="497205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Linux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 smtClean="0"/>
              <a:t>B</a:t>
            </a:r>
            <a:r>
              <a:rPr lang="en-US" i="1" baseline="-25000" dirty="0" smtClean="0"/>
              <a:t>0 </a:t>
            </a:r>
            <a:r>
              <a:rPr lang="en-US" i="1" dirty="0" smtClean="0"/>
              <a:t>, B</a:t>
            </a:r>
            <a:r>
              <a:rPr lang="en-US" i="1" baseline="-25000" dirty="0" smtClean="0"/>
              <a:t>1 </a:t>
            </a:r>
            <a:r>
              <a:rPr lang="en-US" i="1" dirty="0" smtClean="0"/>
              <a:t>, </a:t>
            </a:r>
            <a:r>
              <a:rPr lang="en-US" i="1" dirty="0"/>
              <a:t>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Cool fact: All </a:t>
            </a:r>
            <a:r>
              <a:rPr lang="en-US" dirty="0"/>
              <a:t>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the kernel is represented as a file: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/boot/</a:t>
            </a:r>
            <a:r>
              <a:rPr lang="en-US" b="1" dirty="0">
                <a:latin typeface="Courier New"/>
                <a:cs typeface="Courier New"/>
              </a:rPr>
              <a:t>vmlinuz-3.13.0-55-</a:t>
            </a:r>
            <a:r>
              <a:rPr lang="en-US" b="1" dirty="0" smtClean="0">
                <a:latin typeface="Courier New"/>
                <a:cs typeface="Courier New"/>
              </a:rPr>
              <a:t>generic </a:t>
            </a:r>
            <a:r>
              <a:rPr lang="en-US" dirty="0" smtClean="0"/>
              <a:t>(</a:t>
            </a:r>
            <a:r>
              <a:rPr lang="en-US" dirty="0"/>
              <a:t>kernel </a:t>
            </a:r>
            <a:r>
              <a:rPr lang="en-US" dirty="0" smtClean="0"/>
              <a:t>image</a:t>
            </a:r>
            <a:r>
              <a:rPr lang="en-US" dirty="0"/>
              <a:t>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</a:t>
            </a:r>
            <a:r>
              <a:rPr lang="en-US" b="1" dirty="0" smtClean="0"/>
              <a:t> 	                                                  </a:t>
            </a:r>
            <a:r>
              <a:rPr lang="en-US" dirty="0" smtClean="0"/>
              <a:t>(</a:t>
            </a:r>
            <a:r>
              <a:rPr lang="en-US" dirty="0"/>
              <a:t>kernel data structures)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7" y="438150"/>
            <a:ext cx="8716963" cy="781050"/>
          </a:xfrm>
        </p:spPr>
        <p:txBody>
          <a:bodyPr/>
          <a:lstStyle/>
          <a:p>
            <a:r>
              <a:rPr lang="en-US" dirty="0"/>
              <a:t>Unix I/</a:t>
            </a:r>
            <a:r>
              <a:rPr lang="en-US" dirty="0" smtClean="0"/>
              <a:t>O Overview</a:t>
            </a:r>
            <a:endParaRPr lang="en-US" dirty="0"/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7150"/>
            <a:ext cx="8307387" cy="4997450"/>
          </a:xfrm>
        </p:spPr>
        <p:txBody>
          <a:bodyPr/>
          <a:lstStyle/>
          <a:p>
            <a:r>
              <a:rPr lang="en-US" dirty="0" smtClean="0"/>
              <a:t>Elegant </a:t>
            </a:r>
            <a:r>
              <a:rPr lang="en-US" dirty="0"/>
              <a:t>mapping of files to devices allows kernel to export simple interface called </a:t>
            </a:r>
            <a:r>
              <a:rPr lang="en-US" i="1" dirty="0"/>
              <a:t>Unix </a:t>
            </a:r>
            <a:r>
              <a:rPr lang="en-US" i="1" dirty="0" smtClean="0"/>
              <a:t>I/O:</a:t>
            </a:r>
            <a:endParaRPr lang="en-US" i="1" dirty="0"/>
          </a:p>
          <a:p>
            <a:pPr lvl="1"/>
            <a:r>
              <a:rPr lang="en-US" dirty="0" smtClean="0"/>
              <a:t>Opening </a:t>
            </a:r>
            <a:r>
              <a:rPr lang="en-US" dirty="0"/>
              <a:t>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 smtClean="0">
                <a:latin typeface="Courier New" pitchFamily="49" charset="0"/>
              </a:rPr>
              <a:t>lseek</a:t>
            </a:r>
            <a:r>
              <a:rPr lang="en-US" b="1" dirty="0" smtClean="0">
                <a:latin typeface="Courier New" pitchFamily="49" charset="0"/>
              </a:rPr>
              <a:t>()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80752" y="4837710"/>
            <a:ext cx="4767648" cy="1258290"/>
            <a:chOff x="3048000" y="5561999"/>
            <a:chExt cx="4767648" cy="1258290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</a:t>
              </a:r>
              <a:r>
                <a:rPr lang="en-US" dirty="0" smtClean="0">
                  <a:latin typeface="Calibri" pitchFamily="34" charset="0"/>
                </a:rPr>
                <a:t>file position </a:t>
              </a:r>
              <a:r>
                <a:rPr lang="en-US" dirty="0">
                  <a:latin typeface="Calibri" pitchFamily="34" charset="0"/>
                </a:rPr>
                <a:t>= k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Types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file has a </a:t>
            </a:r>
            <a:r>
              <a:rPr lang="en-US" i="1" dirty="0" smtClean="0"/>
              <a:t>type</a:t>
            </a:r>
            <a:r>
              <a:rPr lang="en-US" dirty="0" smtClean="0"/>
              <a:t> indicating its role in the system</a:t>
            </a:r>
          </a:p>
          <a:p>
            <a:pPr lvl="1"/>
            <a:r>
              <a:rPr lang="en-US" i="1" dirty="0" smtClean="0"/>
              <a:t>Regular file: </a:t>
            </a:r>
            <a:r>
              <a:rPr lang="en-US" dirty="0" smtClean="0"/>
              <a:t>Contains arbitrary data</a:t>
            </a:r>
          </a:p>
          <a:p>
            <a:pPr lvl="1"/>
            <a:r>
              <a:rPr lang="en-US" i="1" dirty="0" smtClean="0"/>
              <a:t>Directory:  </a:t>
            </a:r>
            <a:r>
              <a:rPr lang="en-US" dirty="0" smtClean="0"/>
              <a:t>Index for a related group of files</a:t>
            </a:r>
          </a:p>
          <a:p>
            <a:pPr lvl="1"/>
            <a:r>
              <a:rPr lang="en-US" i="1" dirty="0" smtClean="0"/>
              <a:t>Socket:</a:t>
            </a:r>
            <a:r>
              <a:rPr lang="en-US" dirty="0" smtClean="0"/>
              <a:t> For communicating with a process on another machine</a:t>
            </a:r>
          </a:p>
          <a:p>
            <a:endParaRPr lang="en-US" dirty="0" smtClean="0"/>
          </a:p>
          <a:p>
            <a:r>
              <a:rPr lang="en-US" dirty="0" smtClean="0"/>
              <a:t>Other file types beyond our scope</a:t>
            </a:r>
          </a:p>
          <a:p>
            <a:pPr lvl="1"/>
            <a:r>
              <a:rPr lang="en-US" i="1" dirty="0" smtClean="0"/>
              <a:t>Named pipes (FIFOs)</a:t>
            </a:r>
          </a:p>
          <a:p>
            <a:pPr lvl="1"/>
            <a:r>
              <a:rPr lang="en-US" i="1" dirty="0" smtClean="0"/>
              <a:t>Symbolic links</a:t>
            </a:r>
          </a:p>
          <a:p>
            <a:pPr lvl="1"/>
            <a:r>
              <a:rPr lang="en-US" i="1" dirty="0" smtClean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520229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regular file contains arbitrary data</a:t>
            </a:r>
            <a:endParaRPr lang="en-US" dirty="0"/>
          </a:p>
          <a:p>
            <a:r>
              <a:rPr lang="en-US" dirty="0" smtClean="0"/>
              <a:t>Applications </a:t>
            </a:r>
            <a:r>
              <a:rPr lang="en-US" dirty="0"/>
              <a:t>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 smtClean="0"/>
              <a:t>Text files are regular files with only ASCII or Unicode characters</a:t>
            </a:r>
          </a:p>
          <a:p>
            <a:pPr lvl="1"/>
            <a:r>
              <a:rPr lang="en-US" dirty="0" smtClean="0"/>
              <a:t>Binary files are everything else</a:t>
            </a:r>
          </a:p>
          <a:p>
            <a:pPr lvl="2"/>
            <a:r>
              <a:rPr lang="en-US" dirty="0" smtClean="0"/>
              <a:t>e.g., object files, JPEG images</a:t>
            </a:r>
          </a:p>
          <a:p>
            <a:pPr lvl="1"/>
            <a:r>
              <a:rPr lang="en-US" dirty="0" smtClean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</a:t>
            </a:r>
            <a:r>
              <a:rPr lang="en-US" dirty="0" smtClean="0"/>
              <a:t>difference!</a:t>
            </a:r>
          </a:p>
          <a:p>
            <a:r>
              <a:rPr lang="en-US" dirty="0" smtClean="0"/>
              <a:t>Text </a:t>
            </a:r>
            <a:r>
              <a:rPr lang="en-US" dirty="0"/>
              <a:t>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 </a:t>
            </a:r>
            <a:r>
              <a:rPr lang="en-US" dirty="0"/>
              <a:t>(</a:t>
            </a:r>
            <a:r>
              <a:rPr lang="en-US" b="1" dirty="0"/>
              <a:t>‘</a:t>
            </a:r>
            <a:r>
              <a:rPr lang="en-US" b="1" dirty="0">
                <a:latin typeface="Courier New"/>
                <a:cs typeface="Courier New"/>
              </a:rPr>
              <a:t>\n</a:t>
            </a:r>
            <a:r>
              <a:rPr lang="en-US" b="1" dirty="0"/>
              <a:t>’)</a:t>
            </a:r>
            <a:r>
              <a:rPr lang="en-US" dirty="0"/>
              <a:t>	</a:t>
            </a:r>
          </a:p>
          <a:p>
            <a:pPr lvl="2"/>
            <a:r>
              <a:rPr lang="en-US" dirty="0"/>
              <a:t>Newline is </a:t>
            </a:r>
            <a:r>
              <a:rPr lang="en-US" b="1" dirty="0" smtClean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</a:t>
            </a:r>
            <a:r>
              <a:rPr lang="en-US" dirty="0" smtClean="0"/>
              <a:t>character </a:t>
            </a:r>
            <a:r>
              <a:rPr lang="en-US" dirty="0"/>
              <a:t>(LF</a:t>
            </a:r>
            <a:r>
              <a:rPr lang="en-US" dirty="0" smtClean="0"/>
              <a:t>)</a:t>
            </a:r>
          </a:p>
          <a:p>
            <a:r>
              <a:rPr lang="en-US" dirty="0" smtClean="0"/>
              <a:t>End of line (EOL) indicators in other systems</a:t>
            </a:r>
          </a:p>
          <a:p>
            <a:pPr lvl="1"/>
            <a:r>
              <a:rPr lang="en-US" dirty="0" smtClean="0"/>
              <a:t>Linux and Mac OS: </a:t>
            </a:r>
            <a:r>
              <a:rPr lang="en-US" b="1" dirty="0" smtClean="0"/>
              <a:t>‘</a:t>
            </a:r>
            <a:r>
              <a:rPr lang="en-US" b="1" dirty="0" smtClean="0">
                <a:latin typeface="Courier New"/>
                <a:cs typeface="Courier New"/>
              </a:rPr>
              <a:t>\n</a:t>
            </a:r>
            <a:r>
              <a:rPr lang="en-US" b="1" dirty="0" smtClean="0"/>
              <a:t>’</a:t>
            </a:r>
            <a:r>
              <a:rPr lang="en-US" dirty="0" smtClean="0"/>
              <a:t> (</a:t>
            </a:r>
            <a:r>
              <a:rPr lang="en-US" b="1" dirty="0" smtClean="0">
                <a:latin typeface="Courier New"/>
                <a:cs typeface="Courier New"/>
              </a:rPr>
              <a:t>0xa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line feed (LF)</a:t>
            </a:r>
          </a:p>
          <a:p>
            <a:pPr lvl="1"/>
            <a:r>
              <a:rPr lang="en-US" dirty="0" smtClean="0"/>
              <a:t>Windows and Internet protocols: </a:t>
            </a:r>
            <a:r>
              <a:rPr lang="en-US" b="1" dirty="0" smtClean="0"/>
              <a:t>‘</a:t>
            </a:r>
            <a:r>
              <a:rPr lang="en-US" b="1" dirty="0" smtClean="0">
                <a:latin typeface="Courier New"/>
                <a:cs typeface="Courier New"/>
              </a:rPr>
              <a:t>\r\n</a:t>
            </a:r>
            <a:r>
              <a:rPr lang="en-US" b="1" dirty="0" smtClean="0"/>
              <a:t>’ </a:t>
            </a:r>
            <a:r>
              <a:rPr lang="en-US" dirty="0" smtClean="0"/>
              <a:t>(</a:t>
            </a:r>
            <a:r>
              <a:rPr lang="en-US" b="1" dirty="0" smtClean="0">
                <a:latin typeface="Courier New"/>
                <a:cs typeface="Courier New"/>
              </a:rPr>
              <a:t>0xd 0xa</a:t>
            </a:r>
            <a:r>
              <a:rPr lang="en-US" dirty="0" smtClean="0"/>
              <a:t>) 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arriage return (CR) followed by line feed (LF)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4707457"/>
            <a:ext cx="25908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522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Directory consists of an array of </a:t>
            </a:r>
            <a:r>
              <a:rPr lang="en-US" i="1" dirty="0" smtClean="0"/>
              <a:t>links</a:t>
            </a:r>
          </a:p>
          <a:p>
            <a:pPr lvl="1"/>
            <a:r>
              <a:rPr lang="en-US" dirty="0" smtClean="0"/>
              <a:t>Each link maps a </a:t>
            </a:r>
            <a:r>
              <a:rPr lang="en-US" i="1" dirty="0" smtClean="0"/>
              <a:t>filenam</a:t>
            </a:r>
            <a:r>
              <a:rPr lang="en-US" dirty="0" smtClean="0"/>
              <a:t>e to a file</a:t>
            </a:r>
          </a:p>
          <a:p>
            <a:r>
              <a:rPr lang="en-US" dirty="0" smtClean="0"/>
              <a:t>Each directory contains at least two entries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.</a:t>
            </a:r>
            <a:r>
              <a:rPr lang="en-US" dirty="0" smtClean="0"/>
              <a:t> (dot) is  a link to itself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..</a:t>
            </a:r>
            <a:r>
              <a:rPr lang="en-US" dirty="0" smtClean="0"/>
              <a:t> (dot dot) is a link to </a:t>
            </a:r>
            <a:r>
              <a:rPr lang="en-US" i="1" dirty="0" smtClean="0"/>
              <a:t>the parent directory </a:t>
            </a:r>
            <a:r>
              <a:rPr lang="en-US" dirty="0" smtClean="0"/>
              <a:t>in the </a:t>
            </a:r>
            <a:r>
              <a:rPr lang="en-US" i="1" dirty="0" smtClean="0"/>
              <a:t>directory hierarchy</a:t>
            </a:r>
            <a:r>
              <a:rPr lang="en-US" dirty="0" smtClean="0"/>
              <a:t> (next slide)</a:t>
            </a:r>
          </a:p>
          <a:p>
            <a:r>
              <a:rPr lang="en-US" dirty="0" smtClean="0"/>
              <a:t>Commands for manipulating directories</a:t>
            </a:r>
          </a:p>
          <a:p>
            <a:pPr lvl="1"/>
            <a:r>
              <a:rPr lang="en-US" b="1" dirty="0" err="1" smtClean="0">
                <a:latin typeface="Courier New"/>
                <a:cs typeface="Courier New"/>
              </a:rPr>
              <a:t>mkdir</a:t>
            </a:r>
            <a:r>
              <a:rPr lang="en-US" dirty="0" smtClean="0"/>
              <a:t>: create empty directory</a:t>
            </a:r>
          </a:p>
          <a:p>
            <a:pPr lvl="1"/>
            <a:r>
              <a:rPr lang="en-US" b="1" dirty="0" err="1" smtClean="0">
                <a:latin typeface="Courier New"/>
                <a:cs typeface="Courier New"/>
              </a:rPr>
              <a:t>ls</a:t>
            </a:r>
            <a:r>
              <a:rPr lang="en-US" dirty="0" smtClean="0"/>
              <a:t>: view directory contents</a:t>
            </a:r>
          </a:p>
          <a:p>
            <a:pPr lvl="1"/>
            <a:r>
              <a:rPr lang="en-US" b="1" dirty="0" err="1" smtClean="0">
                <a:latin typeface="Courier New"/>
                <a:cs typeface="Courier New"/>
              </a:rPr>
              <a:t>rmdir</a:t>
            </a:r>
            <a:r>
              <a:rPr lang="en-US" dirty="0" smtClean="0"/>
              <a:t>: delete empty 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8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Hierarchy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62075"/>
            <a:ext cx="8899525" cy="5267325"/>
          </a:xfrm>
        </p:spPr>
        <p:txBody>
          <a:bodyPr/>
          <a:lstStyle/>
          <a:p>
            <a:r>
              <a:rPr lang="en-US" dirty="0" smtClean="0"/>
              <a:t>All files are organized as a hierarchy anchored by root directory named 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smtClean="0"/>
              <a:t> (slash)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Kernel maintains </a:t>
            </a:r>
            <a:r>
              <a:rPr lang="en-US" i="1" dirty="0" smtClean="0"/>
              <a:t>current working directory (</a:t>
            </a:r>
            <a:r>
              <a:rPr lang="en-US" i="1" dirty="0" err="1" smtClean="0"/>
              <a:t>cwd</a:t>
            </a:r>
            <a:r>
              <a:rPr lang="en-US" i="1" dirty="0" smtClean="0"/>
              <a:t>) </a:t>
            </a:r>
            <a:r>
              <a:rPr lang="en-US" dirty="0" smtClean="0"/>
              <a:t>for each process</a:t>
            </a:r>
          </a:p>
          <a:p>
            <a:pPr lvl="1"/>
            <a:r>
              <a:rPr lang="en-US" dirty="0" smtClean="0"/>
              <a:t>Modified using the </a:t>
            </a:r>
            <a:r>
              <a:rPr lang="en-US" b="1" dirty="0" smtClean="0">
                <a:latin typeface="Courier New"/>
                <a:cs typeface="Courier New"/>
              </a:rPr>
              <a:t>cd</a:t>
            </a:r>
            <a:r>
              <a:rPr lang="en-US" dirty="0" smtClean="0"/>
              <a:t> command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3962400" y="22098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74353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bin/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143000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dev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376835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etc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457480" y="29337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home/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095211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</a:t>
            </a:r>
            <a:r>
              <a:rPr lang="en-US" sz="1600" dirty="0" err="1" smtClean="0">
                <a:latin typeface="Courier New"/>
                <a:cs typeface="Courier New"/>
              </a:rPr>
              <a:t>sr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74353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bash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143000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tty1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957514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group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734150" y="35814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Courier New"/>
                <a:cs typeface="Courier New"/>
              </a:rPr>
              <a:t>droh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897019" y="35814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bryant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096000" y="35814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include/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781011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bin/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638800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44196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vim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875661" y="44196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sys/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629400" y="53002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25483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25483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25483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25483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25483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32722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32722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39199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32722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32722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32722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32722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39199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39199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39199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47581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hello.c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70464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Pathnames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18525" cy="1914525"/>
          </a:xfrm>
        </p:spPr>
        <p:txBody>
          <a:bodyPr/>
          <a:lstStyle/>
          <a:p>
            <a:r>
              <a:rPr lang="en-US" dirty="0" smtClean="0"/>
              <a:t>Locations of files in the hierarchy denoted by </a:t>
            </a:r>
            <a:r>
              <a:rPr lang="en-US" i="1" dirty="0" smtClean="0"/>
              <a:t>pathnames</a:t>
            </a:r>
          </a:p>
          <a:p>
            <a:pPr lvl="1"/>
            <a:r>
              <a:rPr lang="en-US" i="1" dirty="0" smtClean="0"/>
              <a:t>Absolute pathname </a:t>
            </a:r>
            <a:r>
              <a:rPr lang="en-US" dirty="0" smtClean="0"/>
              <a:t>starts with ‘/’ and denotes path from root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/home/</a:t>
            </a:r>
            <a:r>
              <a:rPr lang="en-US" b="1" dirty="0" err="1" smtClean="0">
                <a:latin typeface="Courier New"/>
                <a:cs typeface="Courier New"/>
              </a:rPr>
              <a:t>droh</a:t>
            </a:r>
            <a:r>
              <a:rPr lang="en-US" b="1" dirty="0" smtClean="0">
                <a:latin typeface="Courier New"/>
                <a:cs typeface="Courier New"/>
              </a:rPr>
              <a:t>/</a:t>
            </a:r>
            <a:r>
              <a:rPr lang="en-US" b="1" dirty="0" err="1" smtClean="0">
                <a:latin typeface="Courier New"/>
                <a:cs typeface="Courier New"/>
              </a:rPr>
              <a:t>hello.c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i="1" dirty="0" smtClean="0">
                <a:latin typeface="+mn-lt"/>
                <a:cs typeface="Courier New"/>
              </a:rPr>
              <a:t>Relative pathname </a:t>
            </a:r>
            <a:r>
              <a:rPr lang="en-US" dirty="0" smtClean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../home/</a:t>
            </a:r>
            <a:r>
              <a:rPr lang="en-US" b="1" dirty="0" err="1" smtClean="0">
                <a:latin typeface="Courier New"/>
                <a:cs typeface="Courier New"/>
              </a:rPr>
              <a:t>droh</a:t>
            </a:r>
            <a:r>
              <a:rPr lang="en-US" b="1" dirty="0" smtClean="0">
                <a:latin typeface="Courier New"/>
                <a:cs typeface="Courier New"/>
              </a:rPr>
              <a:t>/</a:t>
            </a:r>
            <a:r>
              <a:rPr lang="en-US" b="1" dirty="0" err="1" smtClean="0">
                <a:latin typeface="Courier New"/>
                <a:cs typeface="Courier New"/>
              </a:rPr>
              <a:t>hello.c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15" name="TextBox 114"/>
          <p:cNvSpPr txBox="1"/>
          <p:nvPr/>
        </p:nvSpPr>
        <p:spPr>
          <a:xfrm>
            <a:off x="3962400" y="35052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74353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bin/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143000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dev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376835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etc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457480" y="42291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home/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095211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</a:t>
            </a:r>
            <a:r>
              <a:rPr lang="en-US" sz="1600" dirty="0" err="1" smtClean="0">
                <a:latin typeface="Courier New"/>
                <a:cs typeface="Courier New"/>
              </a:rPr>
              <a:t>sr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74353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bash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143000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tty1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957514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group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734150" y="48768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Courier New"/>
                <a:cs typeface="Courier New"/>
              </a:rPr>
              <a:t>droh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897019" y="48768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3333CC"/>
                </a:solidFill>
                <a:latin typeface="Courier New"/>
                <a:cs typeface="Courier New"/>
              </a:rPr>
              <a:t>bryant</a:t>
            </a:r>
            <a:r>
              <a:rPr lang="en-US" sz="1600" dirty="0" smtClean="0">
                <a:solidFill>
                  <a:srgbClr val="3333CC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3333CC"/>
              </a:solidFill>
              <a:latin typeface="Courier New"/>
              <a:cs typeface="Courier New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096000" y="48768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include/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781011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bin/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638800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57150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vim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875661" y="57150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sys/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629400" y="65956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38437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38437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38437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38437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38437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45676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45676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52153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45676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45676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45676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45676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52153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52153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52153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60535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hello.c</a:t>
            </a:r>
            <a:endParaRPr lang="en-US" sz="1600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7506" y="3474422"/>
            <a:ext cx="2441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+mn-lt"/>
                <a:cs typeface="Courier New"/>
              </a:rPr>
              <a:t>cwd</a:t>
            </a:r>
            <a:r>
              <a:rPr lang="en-US" sz="1800" dirty="0" smtClean="0">
                <a:latin typeface="+mn-lt"/>
                <a:cs typeface="Courier New"/>
              </a:rPr>
              <a:t>: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urier New"/>
                <a:cs typeface="Courier New"/>
              </a:rPr>
              <a:t>/home/</a:t>
            </a:r>
            <a:r>
              <a:rPr lang="en-US" sz="1800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bryant</a:t>
            </a:r>
            <a:endParaRPr lang="en-US" sz="1800" dirty="0" smtClean="0">
              <a:solidFill>
                <a:schemeClr val="accent2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29929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Unix I/O and C Standard I/O</a:t>
            </a:r>
            <a:endParaRPr lang="en-US" dirty="0"/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769" y="1295400"/>
            <a:ext cx="8750300" cy="1371600"/>
          </a:xfrm>
        </p:spPr>
        <p:txBody>
          <a:bodyPr/>
          <a:lstStyle/>
          <a:p>
            <a:r>
              <a:rPr lang="en-US" dirty="0" smtClean="0"/>
              <a:t>C Standard</a:t>
            </a:r>
          </a:p>
          <a:p>
            <a:pPr lvl="1"/>
            <a:r>
              <a:rPr lang="en-US" dirty="0" smtClean="0"/>
              <a:t>Most useful for reading/writing files in applications</a:t>
            </a:r>
          </a:p>
          <a:p>
            <a:pPr lvl="1"/>
            <a:r>
              <a:rPr lang="en-US" dirty="0" smtClean="0"/>
              <a:t>Provides buffering between program and actual files</a:t>
            </a:r>
          </a:p>
          <a:p>
            <a:r>
              <a:rPr lang="en-US" dirty="0" smtClean="0"/>
              <a:t>Unix I/O</a:t>
            </a:r>
          </a:p>
          <a:p>
            <a:pPr lvl="1"/>
            <a:r>
              <a:rPr lang="en-US" dirty="0" smtClean="0"/>
              <a:t>Lower level</a:t>
            </a:r>
          </a:p>
          <a:p>
            <a:pPr lvl="1"/>
            <a:r>
              <a:rPr lang="en-US" dirty="0" smtClean="0"/>
              <a:t>Required for system and network programming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3654425" y="42084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3654425" y="57864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3656313" y="51006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Standard </a:t>
            </a:r>
            <a:r>
              <a:rPr lang="en-US" sz="1600" dirty="0">
                <a:latin typeface="Calibri" pitchFamily="34" charset="0"/>
              </a:rPr>
              <a:t>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4168839" y="44196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1155700" y="3746500"/>
            <a:ext cx="1989138" cy="1816100"/>
          </a:xfrm>
          <a:prstGeom prst="rect">
            <a:avLst/>
          </a:prstGeom>
          <a:solidFill>
            <a:srgbClr val="D5F1C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fopen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fdopen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fread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fwrite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sprintf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fgets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fputs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fseek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fclose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1444625" y="57150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3144838" y="61356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3175000" y="46355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7046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</a:t>
            </a:r>
            <a:r>
              <a:rPr lang="en-US" dirty="0" smtClean="0"/>
              <a:t>Linux </a:t>
            </a:r>
            <a:r>
              <a:rPr lang="en-US" dirty="0"/>
              <a:t>shell begins life with three open files associated with a terminal: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0: standard </a:t>
            </a:r>
            <a:r>
              <a:rPr lang="en-US" dirty="0" smtClean="0"/>
              <a:t>input (</a:t>
            </a:r>
            <a:r>
              <a:rPr lang="en-US" dirty="0" err="1" smtClean="0"/>
              <a:t>stdin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1: standard </a:t>
            </a:r>
            <a:r>
              <a:rPr lang="en-US" dirty="0" smtClean="0"/>
              <a:t>output (</a:t>
            </a:r>
            <a:r>
              <a:rPr lang="en-US" dirty="0" err="1" smtClean="0"/>
              <a:t>stdout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2: standard </a:t>
            </a:r>
            <a:r>
              <a:rPr lang="en-US" dirty="0" smtClean="0"/>
              <a:t>error (</a:t>
            </a:r>
            <a:r>
              <a:rPr lang="en-US" dirty="0" err="1" smtClean="0"/>
              <a:t>stderr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Closing </a:t>
            </a:r>
            <a:r>
              <a:rPr lang="en-US" dirty="0"/>
              <a:t>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</a:t>
            </a:r>
            <a:r>
              <a:rPr lang="en-US" b="1" i="1" dirty="0" smtClean="0">
                <a:solidFill>
                  <a:srgbClr val="C00000"/>
                </a:solidFill>
              </a:rPr>
              <a:t>hort </a:t>
            </a:r>
            <a:r>
              <a:rPr lang="en-US" b="1" i="1" dirty="0">
                <a:solidFill>
                  <a:srgbClr val="C00000"/>
                </a:solidFill>
              </a:rPr>
              <a:t>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Returns </a:t>
            </a:r>
            <a:r>
              <a:rPr lang="en-US" dirty="0"/>
              <a:t>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Unix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</a:t>
            </a:r>
            <a:r>
              <a:rPr lang="en-US" dirty="0" err="1" smtClean="0"/>
              <a:t>stdin</a:t>
            </a:r>
            <a:r>
              <a:rPr lang="en-US" dirty="0" smtClean="0"/>
              <a:t> to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/>
              <a:t>one byte at a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61508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461125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>
                <a:solidFill>
                  <a:srgbClr val="C1651C"/>
                </a:solidFill>
                <a:latin typeface="Courier New"/>
                <a:cs typeface="Courier New"/>
              </a:rPr>
              <a:t>c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(Read(STDIN_FILENO, &amp;c, 1) !=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Write(STDOUT_FILENO, &amp;c, 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 smtClean="0"/>
              <a:t>On Short Counts</a:t>
            </a:r>
            <a:endParaRPr lang="en-US" dirty="0"/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37" y="1295400"/>
            <a:ext cx="7896225" cy="49720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</a:t>
            </a:r>
            <a:r>
              <a:rPr lang="en-US" dirty="0" smtClean="0"/>
              <a:t>sockets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Short </a:t>
            </a:r>
            <a:r>
              <a:rPr lang="en-US" dirty="0"/>
              <a:t>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Best practice is to always allow for short counts.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/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  <a:endParaRPr lang="en-US" dirty="0" smtClean="0">
              <a:solidFill>
                <a:srgbClr val="7F7F7F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900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Metadata</a:t>
            </a:r>
            <a:endParaRPr lang="en-US">
              <a:latin typeface="Courier New" pitchFamily="49" charset="0"/>
            </a:endParaRP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2161" y="1123950"/>
            <a:ext cx="78962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Metadata</a:t>
            </a:r>
            <a:r>
              <a:rPr lang="en-US" dirty="0"/>
              <a:t> is data about data, in this case file data</a:t>
            </a:r>
          </a:p>
          <a:p>
            <a:r>
              <a:rPr lang="en-US" dirty="0"/>
              <a:t>Per-file metadata maintained by kernel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accessed by users with the </a:t>
            </a:r>
            <a:r>
              <a:rPr lang="en-US" b="1" dirty="0">
                <a:latin typeface="Courier New" pitchFamily="49" charset="0"/>
              </a:rPr>
              <a:t>stat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fstat</a:t>
            </a:r>
            <a:r>
              <a:rPr lang="en-US" dirty="0"/>
              <a:t> functions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Metadata returned by the stat and fstat functions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struct stat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st_dev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Device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ino_t         st_ino;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inode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mode_t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st_mode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Protection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and file type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nlink_t</a:t>
            </a:r>
            <a:r>
              <a:rPr lang="en-US" sz="1600" dirty="0">
                <a:latin typeface="Courier New" pitchFamily="49" charset="0"/>
              </a:rPr>
              <a:t>       </a:t>
            </a:r>
            <a:r>
              <a:rPr lang="en-US" sz="1600" dirty="0" err="1">
                <a:latin typeface="Courier New" pitchFamily="49" charset="0"/>
              </a:rPr>
              <a:t>st_nlink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Number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of hard links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uid_t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st_uid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User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st_gid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Group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st_rdev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Device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type (if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inode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device)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off_t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st_size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Total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size, in bytes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st_blksize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Blocksize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for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filesystem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I/O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st_blocks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Number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of blocks allocated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st_atime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Time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of last access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Time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of last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modification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time_t</a:t>
            </a:r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st_ctime</a:t>
            </a:r>
            <a:r>
              <a:rPr lang="en-US" sz="1600" dirty="0" smtClean="0">
                <a:latin typeface="Courier New" pitchFamily="49" charset="0"/>
              </a:rPr>
              <a:t>;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Time of last change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07" y="304800"/>
            <a:ext cx="7592093" cy="762000"/>
          </a:xfrm>
        </p:spPr>
        <p:txBody>
          <a:bodyPr/>
          <a:lstStyle/>
          <a:p>
            <a:r>
              <a:rPr lang="en-US"/>
              <a:t>Example of Accessing File Metadata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815340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&amp;stat);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(S_ISREG(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Determine file type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"regular"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(S_ISDIR(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"directory"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"other"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&amp; S_IRUSR))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Check read access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"yes"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"no"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%s, 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read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%s\n"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(0);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4876801" y="1143000"/>
            <a:ext cx="4114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yes</a:t>
            </a:r>
          </a:p>
          <a:p>
            <a:pPr algn="l"/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chmod</a:t>
            </a:r>
            <a:r>
              <a:rPr lang="en-US" sz="1600" dirty="0">
                <a:latin typeface="Courier New" pitchFamily="49" charset="0"/>
              </a:rPr>
              <a:t> 000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no</a:t>
            </a:r>
          </a:p>
          <a:p>
            <a:pPr algn="l"/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</a:t>
            </a:r>
            <a:r>
              <a:rPr lang="en-US" sz="1600" dirty="0">
                <a:latin typeface="Courier New" pitchFamily="49" charset="0"/>
              </a:rPr>
              <a:t>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..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type: directory, read: </a:t>
            </a:r>
            <a:r>
              <a:rPr lang="en-US" sz="1600" dirty="0" smtClean="0">
                <a:latin typeface="Courier New" pitchFamily="49" charset="0"/>
              </a:rPr>
              <a:t>yes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3200" y="6019800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statcheck.c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</a:t>
            </a:r>
            <a:r>
              <a:rPr lang="en-US" dirty="0" smtClean="0"/>
              <a:t>files</a:t>
            </a:r>
            <a:r>
              <a:rPr lang="en-US" dirty="0"/>
              <a:t>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70C0"/>
                </a:solidFill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70C0"/>
                </a:solidFill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 (terminal)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 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6200" y="6248400"/>
            <a:ext cx="351775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File </a:t>
            </a:r>
            <a:r>
              <a:rPr lang="en-US" sz="1800" i="1" dirty="0" err="1" smtClean="0">
                <a:solidFill>
                  <a:srgbClr val="0070C0"/>
                </a:solidFill>
                <a:latin typeface="Calibri" pitchFamily="34" charset="0"/>
              </a:rPr>
              <a:t>pos</a:t>
            </a: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 is maintained per open file</a:t>
            </a:r>
            <a:endParaRPr lang="en-US" sz="180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3"/>
            <a:ext cx="4953000" cy="573087"/>
          </a:xfrm>
        </p:spPr>
        <p:txBody>
          <a:bodyPr/>
          <a:lstStyle/>
          <a:p>
            <a:r>
              <a:rPr lang="en-US" dirty="0"/>
              <a:t>Unix </a:t>
            </a:r>
            <a:r>
              <a:rPr lang="en-US" dirty="0" smtClean="0"/>
              <a:t>I/O Overview</a:t>
            </a:r>
            <a:endParaRPr lang="en-US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670925" cy="497205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Linux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 smtClean="0"/>
              <a:t>B</a:t>
            </a:r>
            <a:r>
              <a:rPr lang="en-US" i="1" baseline="-25000" dirty="0" smtClean="0"/>
              <a:t>0 </a:t>
            </a:r>
            <a:r>
              <a:rPr lang="en-US" i="1" dirty="0" smtClean="0"/>
              <a:t>, B</a:t>
            </a:r>
            <a:r>
              <a:rPr lang="en-US" i="1" baseline="-25000" dirty="0" smtClean="0"/>
              <a:t>1 </a:t>
            </a:r>
            <a:r>
              <a:rPr lang="en-US" i="1" dirty="0" smtClean="0"/>
              <a:t>, </a:t>
            </a:r>
            <a:r>
              <a:rPr lang="en-US" i="1" dirty="0"/>
              <a:t>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Cool fact: All </a:t>
            </a:r>
            <a:r>
              <a:rPr lang="en-US" dirty="0"/>
              <a:t>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the kernel is represented as a file: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/boot/</a:t>
            </a:r>
            <a:r>
              <a:rPr lang="en-US" b="1" dirty="0">
                <a:latin typeface="Courier New"/>
                <a:cs typeface="Courier New"/>
              </a:rPr>
              <a:t>vmlinuz-3.13.0-55-</a:t>
            </a:r>
            <a:r>
              <a:rPr lang="en-US" b="1" dirty="0" smtClean="0">
                <a:latin typeface="Courier New"/>
                <a:cs typeface="Courier New"/>
              </a:rPr>
              <a:t>generic </a:t>
            </a:r>
            <a:r>
              <a:rPr lang="en-US" dirty="0" smtClean="0"/>
              <a:t>(</a:t>
            </a:r>
            <a:r>
              <a:rPr lang="en-US" dirty="0"/>
              <a:t>kernel </a:t>
            </a:r>
            <a:r>
              <a:rPr lang="en-US" dirty="0" smtClean="0"/>
              <a:t>image</a:t>
            </a:r>
            <a:r>
              <a:rPr lang="en-US" dirty="0"/>
              <a:t>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</a:t>
            </a:r>
            <a:r>
              <a:rPr lang="en-US" b="1" dirty="0" smtClean="0"/>
              <a:t> 	                                                  </a:t>
            </a:r>
            <a:r>
              <a:rPr lang="en-US" dirty="0" smtClean="0"/>
              <a:t>(</a:t>
            </a:r>
            <a:r>
              <a:rPr lang="en-US" dirty="0"/>
              <a:t>kernel data structures)</a:t>
            </a:r>
          </a:p>
        </p:txBody>
      </p:sp>
    </p:spTree>
    <p:extLst>
      <p:ext uri="{BB962C8B-B14F-4D97-AF65-F5344CB8AC3E}">
        <p14:creationId xmlns:p14="http://schemas.microsoft.com/office/powerpoint/2010/main" val="1008188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</a:t>
            </a:r>
            <a:r>
              <a:rPr lang="en-US" sz="1600" dirty="0" smtClean="0">
                <a:latin typeface="Calibri" pitchFamily="34" charset="0"/>
              </a:rPr>
              <a:t>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5091797" y="6203484"/>
            <a:ext cx="383720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Different logical but same physical file</a:t>
            </a:r>
            <a:endParaRPr lang="en-US" sz="180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</a:t>
            </a:r>
            <a:r>
              <a:rPr lang="en-US" dirty="0" smtClean="0"/>
              <a:t>Files: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ea typeface="+mn-ea"/>
                <a:cs typeface="+mn-cs"/>
              </a:rPr>
              <a:t>Note</a:t>
            </a:r>
            <a:r>
              <a:rPr lang="en-US" sz="2000" dirty="0">
                <a:ea typeface="+mn-ea"/>
                <a:cs typeface="+mn-cs"/>
              </a:rPr>
              <a:t>: situation unchanged by </a:t>
            </a:r>
            <a:r>
              <a:rPr lang="en-US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 smtClean="0">
                <a:ea typeface="+mn-ea"/>
                <a:cs typeface="+mn-cs"/>
              </a:rPr>
              <a:t>functions (use </a:t>
            </a:r>
            <a:r>
              <a:rPr lang="en-US" sz="2000" b="1" dirty="0" err="1" smtClean="0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 smtClean="0">
                <a:ea typeface="+mn-ea"/>
                <a:cs typeface="+mn-cs"/>
              </a:rPr>
              <a:t> to change)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 smtClean="0"/>
              <a:t>How Processes Share Files: </a:t>
            </a:r>
            <a:r>
              <a:rPr lang="en-US" sz="3200" dirty="0" smtClean="0">
                <a:latin typeface="Courier New"/>
                <a:cs typeface="Courier New"/>
              </a:rPr>
              <a:t>fork</a:t>
            </a:r>
            <a:endParaRPr lang="en-US" sz="3400" dirty="0">
              <a:latin typeface="Courier New"/>
              <a:cs typeface="Courier New"/>
            </a:endParaRP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After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</a:t>
            </a:r>
            <a:r>
              <a:rPr lang="en-US" dirty="0" smtClean="0">
                <a:latin typeface="+mn-lt"/>
              </a:rPr>
              <a:t>parent’s</a:t>
            </a:r>
            <a:r>
              <a:rPr lang="en-US" dirty="0">
                <a:latin typeface="+mn-lt"/>
              </a:rPr>
              <a:t>, and +1 to each </a:t>
            </a:r>
            <a:r>
              <a:rPr lang="en-US" dirty="0" err="1" smtClean="0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</a:rPr>
              <a:t>=2</a:t>
            </a:r>
            <a:endParaRPr lang="en-US" sz="14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</a:rPr>
              <a:t>=2</a:t>
            </a:r>
            <a:endParaRPr lang="en-US" sz="14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</p:cxn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5218758" y="6452779"/>
            <a:ext cx="328320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File is shared between processes</a:t>
            </a:r>
            <a:endParaRPr lang="en-US" sz="180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linux</a:t>
            </a:r>
            <a:r>
              <a:rPr lang="en-US" b="1" dirty="0" smtClean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 smtClean="0"/>
          </a:p>
          <a:p>
            <a:r>
              <a:rPr lang="en-US" dirty="0" smtClean="0"/>
              <a:t>Answer</a:t>
            </a:r>
            <a:r>
              <a:rPr lang="en-US" dirty="0"/>
              <a:t>: By calling the </a:t>
            </a:r>
            <a:r>
              <a:rPr lang="en-US" dirty="0">
                <a:latin typeface="Courier New"/>
                <a:cs typeface="Courier New"/>
              </a:rPr>
              <a:t>dup2(</a:t>
            </a:r>
            <a:r>
              <a:rPr lang="en-US" dirty="0" err="1">
                <a:latin typeface="Courier New"/>
                <a:cs typeface="Courier New"/>
              </a:rPr>
              <a:t>oldfd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newfd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</a:t>
            </a:r>
            <a:r>
              <a:rPr lang="en-US" dirty="0" smtClean="0"/>
              <a:t> to </a:t>
            </a:r>
            <a:r>
              <a:rPr lang="en-US" dirty="0"/>
              <a:t>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/>
                <a:cs typeface="Courier New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dirty="0">
                    <a:solidFill>
                      <a:srgbClr val="C00000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dirty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 smtClean="0">
                <a:latin typeface="Courier New"/>
                <a:cs typeface="Courier New"/>
              </a:rPr>
              <a:t>exec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</a:t>
              </a:r>
              <a:r>
                <a:rPr lang="en-US" sz="1600" dirty="0" smtClean="0">
                  <a:latin typeface="Calibri" pitchFamily="34" charset="0"/>
                </a:rPr>
                <a:t>B</a:t>
              </a: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</a:rPr>
              <a:t>=0</a:t>
            </a:r>
            <a:endParaRPr lang="en-US" sz="14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</a:rPr>
              <a:t>=2</a:t>
            </a:r>
            <a:endParaRPr lang="en-US" sz="1400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" name="Text Box 14"/>
          <p:cNvSpPr txBox="1">
            <a:spLocks noChangeArrowheads="1"/>
          </p:cNvSpPr>
          <p:nvPr/>
        </p:nvSpPr>
        <p:spPr bwMode="auto">
          <a:xfrm>
            <a:off x="15715" y="6183868"/>
            <a:ext cx="378353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</a:rPr>
              <a:t>Two descriptors point to the same file</a:t>
            </a:r>
            <a:endParaRPr lang="en-US" sz="180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8277893" cy="762000"/>
          </a:xfrm>
        </p:spPr>
        <p:txBody>
          <a:bodyPr/>
          <a:lstStyle/>
          <a:p>
            <a:r>
              <a:rPr lang="en-US" dirty="0" smtClean="0"/>
              <a:t>Warm-Up: I/O and Redirection Example </a:t>
            </a:r>
            <a:endParaRPr lang="en-US" dirty="0"/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Dup2(fd2, fd3);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Read(fd2, &amp;c2, 1);</a:t>
            </a:r>
          </a:p>
          <a:p>
            <a:r>
              <a:rPr lang="en-US" sz="1600" dirty="0">
                <a:latin typeface="Courier New" pitchFamily="49" charset="0"/>
              </a:rPr>
              <a:t>    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</p:spTree>
    <p:extLst>
      <p:ext uri="{BB962C8B-B14F-4D97-AF65-F5344CB8AC3E}">
        <p14:creationId xmlns:p14="http://schemas.microsoft.com/office/powerpoint/2010/main" val="2267523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8277893" cy="762000"/>
          </a:xfrm>
        </p:spPr>
        <p:txBody>
          <a:bodyPr/>
          <a:lstStyle/>
          <a:p>
            <a:r>
              <a:rPr lang="en-US" dirty="0" smtClean="0"/>
              <a:t>Warm-Up: I/O and Redirection Example </a:t>
            </a:r>
            <a:endParaRPr lang="en-US" dirty="0"/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Dup2(fd2, fd3);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&amp;c1, 1);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Read(fd2, &amp;c2, 1);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  <p:sp>
        <p:nvSpPr>
          <p:cNvPr id="6" name="Rectangle 5"/>
          <p:cNvSpPr/>
          <p:nvPr/>
        </p:nvSpPr>
        <p:spPr>
          <a:xfrm>
            <a:off x="5249202" y="1578114"/>
            <a:ext cx="373380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c1 = </a:t>
            </a:r>
            <a:r>
              <a:rPr lang="pt-BR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c2 = </a:t>
            </a:r>
            <a:r>
              <a:rPr lang="pt-BR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c3 = </a:t>
            </a:r>
            <a:r>
              <a:rPr lang="pt-B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  <p:sp>
        <p:nvSpPr>
          <p:cNvPr id="2" name="Rectangle 1"/>
          <p:cNvSpPr/>
          <p:nvPr/>
        </p:nvSpPr>
        <p:spPr>
          <a:xfrm>
            <a:off x="5249202" y="3429000"/>
            <a:ext cx="310854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dup2(</a:t>
            </a:r>
            <a:r>
              <a:rPr lang="en-US" sz="2000" dirty="0" err="1">
                <a:latin typeface="Courier New"/>
                <a:cs typeface="Courier New"/>
              </a:rPr>
              <a:t>oldfd</a:t>
            </a:r>
            <a:r>
              <a:rPr lang="en-US" sz="2000" dirty="0">
                <a:latin typeface="Courier New"/>
                <a:cs typeface="Courier New"/>
              </a:rPr>
              <a:t>, </a:t>
            </a:r>
            <a:r>
              <a:rPr lang="en-US" sz="2000" dirty="0" err="1">
                <a:latin typeface="Courier New"/>
                <a:cs typeface="Courier New"/>
              </a:rPr>
              <a:t>newfd</a:t>
            </a:r>
            <a:r>
              <a:rPr lang="en-US" sz="2000" dirty="0">
                <a:latin typeface="Courier New"/>
                <a:cs typeface="Courier New"/>
              </a:rPr>
              <a:t>) </a:t>
            </a:r>
            <a:endParaRPr lang="en-US" sz="20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2971800" y="3629055"/>
            <a:ext cx="2277402" cy="28545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24941288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smtClean="0"/>
              <a:t>Master Class: Process Control and I/O</a:t>
            </a:r>
            <a:endParaRPr lang="en-US" dirty="0"/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Parent */</a:t>
            </a:r>
          </a:p>
          <a:p>
            <a:r>
              <a:rPr lang="en-US" sz="1600" dirty="0">
                <a:latin typeface="Courier New" pitchFamily="49" charset="0"/>
              </a:rPr>
              <a:t>        sleep(s);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Child */</a:t>
            </a:r>
          </a:p>
          <a:p>
            <a:r>
              <a:rPr lang="en-US" sz="1600" dirty="0">
                <a:latin typeface="Courier New" pitchFamily="49" charset="0"/>
              </a:rPr>
              <a:t>        sleep(1-s);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</p:spTree>
    <p:extLst>
      <p:ext uri="{BB962C8B-B14F-4D97-AF65-F5344CB8AC3E}">
        <p14:creationId xmlns:p14="http://schemas.microsoft.com/office/powerpoint/2010/main" val="14051250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smtClean="0"/>
              <a:t>Master Class: Process Control and I/O</a:t>
            </a:r>
            <a:endParaRPr lang="en-US" dirty="0"/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Parent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sleep(s);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Child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sleep(1-s);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  <p:sp>
        <p:nvSpPr>
          <p:cNvPr id="2" name="Rectangle 1"/>
          <p:cNvSpPr/>
          <p:nvPr/>
        </p:nvSpPr>
        <p:spPr>
          <a:xfrm>
            <a:off x="5249202" y="1315865"/>
            <a:ext cx="373380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Child: c1 = a, c2 = b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Parent: c1 = a, c2 = c</a:t>
            </a:r>
          </a:p>
        </p:txBody>
      </p:sp>
      <p:sp>
        <p:nvSpPr>
          <p:cNvPr id="7" name="Rectangle 6"/>
          <p:cNvSpPr/>
          <p:nvPr/>
        </p:nvSpPr>
        <p:spPr>
          <a:xfrm>
            <a:off x="5249202" y="2362200"/>
            <a:ext cx="373380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Parent: c1 = a, c2 = b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Child: c1 = a, c2 = 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6169" y="3352800"/>
            <a:ext cx="3029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Bonus: Which way does it go?</a:t>
            </a:r>
          </a:p>
        </p:txBody>
      </p:sp>
    </p:spTree>
    <p:extLst>
      <p:ext uri="{BB962C8B-B14F-4D97-AF65-F5344CB8AC3E}">
        <p14:creationId xmlns:p14="http://schemas.microsoft.com/office/powerpoint/2010/main" val="34361894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7" y="438150"/>
            <a:ext cx="8716963" cy="781050"/>
          </a:xfrm>
        </p:spPr>
        <p:txBody>
          <a:bodyPr/>
          <a:lstStyle/>
          <a:p>
            <a:r>
              <a:rPr lang="en-US" dirty="0"/>
              <a:t>Unix I/</a:t>
            </a:r>
            <a:r>
              <a:rPr lang="en-US" dirty="0" smtClean="0"/>
              <a:t>O Overview</a:t>
            </a:r>
            <a:endParaRPr lang="en-US" dirty="0"/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7150"/>
            <a:ext cx="8307387" cy="4997450"/>
          </a:xfrm>
        </p:spPr>
        <p:txBody>
          <a:bodyPr/>
          <a:lstStyle/>
          <a:p>
            <a:r>
              <a:rPr lang="en-US" dirty="0" smtClean="0"/>
              <a:t>Elegant </a:t>
            </a:r>
            <a:r>
              <a:rPr lang="en-US" dirty="0"/>
              <a:t>mapping of files to devices allows kernel to export simple interface called </a:t>
            </a:r>
            <a:r>
              <a:rPr lang="en-US" i="1" dirty="0"/>
              <a:t>Unix </a:t>
            </a:r>
            <a:r>
              <a:rPr lang="en-US" i="1" dirty="0" smtClean="0"/>
              <a:t>I/O:</a:t>
            </a:r>
            <a:endParaRPr lang="en-US" i="1" dirty="0"/>
          </a:p>
          <a:p>
            <a:pPr lvl="1"/>
            <a:r>
              <a:rPr lang="en-US" dirty="0" smtClean="0"/>
              <a:t>Opening </a:t>
            </a:r>
            <a:r>
              <a:rPr lang="en-US" dirty="0"/>
              <a:t>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 smtClean="0">
                <a:latin typeface="Courier New" pitchFamily="49" charset="0"/>
              </a:rPr>
              <a:t>lseek</a:t>
            </a:r>
            <a:r>
              <a:rPr lang="en-US" b="1" dirty="0" smtClean="0">
                <a:latin typeface="Courier New" pitchFamily="49" charset="0"/>
              </a:rPr>
              <a:t>()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80752" y="4837710"/>
            <a:ext cx="4767648" cy="1258290"/>
            <a:chOff x="3048000" y="5561999"/>
            <a:chExt cx="4767648" cy="1258290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</a:t>
              </a:r>
              <a:r>
                <a:rPr lang="en-US" dirty="0" smtClean="0">
                  <a:latin typeface="Calibri" pitchFamily="34" charset="0"/>
                </a:rPr>
                <a:t>file position </a:t>
              </a:r>
              <a:r>
                <a:rPr lang="en-US" dirty="0">
                  <a:latin typeface="Calibri" pitchFamily="34" charset="0"/>
                </a:rPr>
                <a:t>= 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97254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/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31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Unix I/</a:t>
            </a:r>
            <a:r>
              <a:rPr lang="en-US" dirty="0" smtClean="0"/>
              <a:t>O, C Standard I/O, and RIO</a:t>
            </a:r>
            <a:endParaRPr lang="en-US" dirty="0"/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769" y="1295400"/>
            <a:ext cx="8750300" cy="1371600"/>
          </a:xfrm>
        </p:spPr>
        <p:txBody>
          <a:bodyPr/>
          <a:lstStyle/>
          <a:p>
            <a:r>
              <a:rPr lang="en-US" dirty="0" smtClean="0"/>
              <a:t>Two </a:t>
            </a:r>
            <a:r>
              <a:rPr lang="en-US" i="1" dirty="0" smtClean="0"/>
              <a:t>incompatible</a:t>
            </a:r>
            <a:r>
              <a:rPr lang="en-US" dirty="0" smtClean="0"/>
              <a:t> libraries building on Unix I/O</a:t>
            </a:r>
            <a:endParaRPr lang="en-US" dirty="0" smtClean="0"/>
          </a:p>
          <a:p>
            <a:r>
              <a:rPr lang="en-US" dirty="0" smtClean="0"/>
              <a:t>Robust I/O (RIO): 15-213 special wrappers</a:t>
            </a:r>
            <a:br>
              <a:rPr lang="en-US" dirty="0" smtClean="0"/>
            </a:br>
            <a:r>
              <a:rPr lang="en-US" dirty="0" smtClean="0"/>
              <a:t>good coding practice: </a:t>
            </a:r>
            <a:r>
              <a:rPr lang="en-US" b="0" dirty="0" smtClean="0"/>
              <a:t>handles error checking, signals, and </a:t>
            </a:r>
            <a:br>
              <a:rPr lang="en-US" b="0" dirty="0" smtClean="0"/>
            </a:br>
            <a:r>
              <a:rPr lang="en-US" b="0" dirty="0" smtClean="0"/>
              <a:t>“short counts”</a:t>
            </a:r>
            <a:endParaRPr lang="en-US" b="0" dirty="0"/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3675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5253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4567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Standard </a:t>
            </a:r>
            <a:r>
              <a:rPr lang="en-US" sz="1600" dirty="0">
                <a:latin typeface="Calibri" pitchFamily="34" charset="0"/>
              </a:rPr>
              <a:t>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886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3213100"/>
            <a:ext cx="1989138" cy="1816100"/>
          </a:xfrm>
          <a:prstGeom prst="rect">
            <a:avLst/>
          </a:prstGeom>
          <a:solidFill>
            <a:srgbClr val="D5F1C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fopen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fdopen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fread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fwrite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sprintf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fgets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fputs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fseek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fclose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5181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5602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4252913"/>
            <a:ext cx="1841500" cy="1327150"/>
          </a:xfrm>
          <a:prstGeom prst="rect">
            <a:avLst/>
          </a:prstGeom>
          <a:solidFill>
            <a:srgbClr val="F1C7C7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rio_writen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rio_readinitb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rio_readlineb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rio_readnb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4567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RIO</a:t>
            </a:r>
            <a:endParaRPr lang="en-US" sz="16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4102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914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846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55" grpId="0" animBg="1"/>
      <p:bldP spid="671756" grpId="0" animBg="1"/>
      <p:bldP spid="67175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 smtClean="0"/>
              <a:t>Unix I/O Recap</a:t>
            </a:r>
            <a:endParaRPr lang="en-US" dirty="0"/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3429000"/>
            <a:ext cx="7896225" cy="20002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</a:t>
            </a:r>
            <a:r>
              <a:rPr lang="en-US" dirty="0" smtClean="0"/>
              <a:t>sockets</a:t>
            </a:r>
            <a:endParaRPr lang="en-US" dirty="0" smtClean="0"/>
          </a:p>
          <a:p>
            <a:r>
              <a:rPr lang="en-US" dirty="0" smtClean="0"/>
              <a:t>Short </a:t>
            </a:r>
            <a:r>
              <a:rPr lang="en-US" dirty="0"/>
              <a:t>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</a:t>
            </a:r>
            <a:r>
              <a:rPr lang="en-US" dirty="0" smtClean="0"/>
              <a:t>files</a:t>
            </a:r>
            <a:endParaRPr lang="en-US" dirty="0" smtClean="0"/>
          </a:p>
          <a:p>
            <a:r>
              <a:rPr lang="en-US" dirty="0" smtClean="0"/>
              <a:t>Best practice is to always allow for short counts.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7014176" cy="8309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rgbClr val="800000"/>
                </a:solidFill>
                <a:latin typeface="Courier New" pitchFamily="49" charset="0"/>
              </a:rPr>
              <a:t>/* Read at most </a:t>
            </a:r>
            <a:r>
              <a:rPr lang="en-US" sz="1600" dirty="0" err="1" smtClean="0">
                <a:solidFill>
                  <a:srgbClr val="800000"/>
                </a:solidFill>
                <a:latin typeface="Courier New" pitchFamily="49" charset="0"/>
              </a:rPr>
              <a:t>max_count</a:t>
            </a:r>
            <a:r>
              <a:rPr lang="en-US" sz="1600" dirty="0" smtClean="0">
                <a:solidFill>
                  <a:srgbClr val="800000"/>
                </a:solidFill>
                <a:latin typeface="Courier New" pitchFamily="49" charset="0"/>
              </a:rPr>
              <a:t> bytes from file into buffer.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urier New" pitchFamily="49" charset="0"/>
              </a:rPr>
              <a:t>  Return number bytes read, or error value */</a:t>
            </a:r>
            <a:endParaRPr lang="en-US" sz="1600" dirty="0" smtClean="0">
              <a:solidFill>
                <a:srgbClr val="80000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ssize_t</a:t>
            </a:r>
            <a:r>
              <a:rPr lang="en-US" sz="1600" dirty="0" smtClean="0">
                <a:latin typeface="Courier New" pitchFamily="49" charset="0"/>
              </a:rPr>
              <a:t> read(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fd</a:t>
            </a:r>
            <a:r>
              <a:rPr lang="en-US" sz="1600" dirty="0" smtClean="0">
                <a:latin typeface="Courier New" pitchFamily="49" charset="0"/>
              </a:rPr>
              <a:t>, void *buffer,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max_count</a:t>
            </a:r>
            <a:r>
              <a:rPr lang="en-US" sz="1600" dirty="0" smtClean="0">
                <a:latin typeface="Courier New" pitchFamily="49" charset="0"/>
              </a:rPr>
              <a:t>);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2409074"/>
            <a:ext cx="7014176" cy="8309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rgbClr val="800000"/>
                </a:solidFill>
                <a:latin typeface="Courier New" pitchFamily="49" charset="0"/>
              </a:rPr>
              <a:t>/* Write at most </a:t>
            </a:r>
            <a:r>
              <a:rPr lang="en-US" sz="1600" dirty="0" err="1" smtClean="0">
                <a:solidFill>
                  <a:srgbClr val="800000"/>
                </a:solidFill>
                <a:latin typeface="Courier New" pitchFamily="49" charset="0"/>
              </a:rPr>
              <a:t>max_count</a:t>
            </a:r>
            <a:r>
              <a:rPr lang="en-US" sz="1600" dirty="0" smtClean="0">
                <a:solidFill>
                  <a:srgbClr val="800000"/>
                </a:solidFill>
                <a:latin typeface="Courier New" pitchFamily="49" charset="0"/>
              </a:rPr>
              <a:t> bytes from buffer to file.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urier New" pitchFamily="49" charset="0"/>
              </a:rPr>
              <a:t>  Return number bytes written, or error value */</a:t>
            </a:r>
            <a:endParaRPr lang="en-US" sz="1600" dirty="0" smtClean="0">
              <a:solidFill>
                <a:srgbClr val="80000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ssize_t</a:t>
            </a:r>
            <a:r>
              <a:rPr lang="en-US" sz="1600" dirty="0" smtClean="0">
                <a:latin typeface="Courier New" pitchFamily="49" charset="0"/>
              </a:rPr>
              <a:t> write(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fd</a:t>
            </a:r>
            <a:r>
              <a:rPr lang="en-US" sz="1600" dirty="0" smtClean="0">
                <a:latin typeface="Courier New" pitchFamily="49" charset="0"/>
              </a:rPr>
              <a:t>, void *buffer,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max_count</a:t>
            </a:r>
            <a:r>
              <a:rPr lang="en-US" sz="1600" dirty="0" smtClean="0">
                <a:latin typeface="Courier New" pitchFamily="49" charset="0"/>
              </a:rPr>
              <a:t>); 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60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 smtClean="0"/>
              <a:t>The RIO Package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(15-213/CS:APP Package)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 smtClean="0"/>
              <a:t>RIO is a set of wrappers that provide efficient and robust I/O in apps, such as network programs that are subject to short </a:t>
            </a:r>
            <a:r>
              <a:rPr lang="en-US" dirty="0" smtClean="0"/>
              <a:t>counts</a:t>
            </a:r>
            <a:endParaRPr lang="en-US" dirty="0" smtClean="0"/>
          </a:p>
          <a:p>
            <a:r>
              <a:rPr lang="en-US" dirty="0" smtClean="0"/>
              <a:t>RIO provides two different kinds of functions</a:t>
            </a:r>
          </a:p>
          <a:p>
            <a:pPr lvl="1"/>
            <a:r>
              <a:rPr lang="en-US" dirty="0" err="1" smtClean="0"/>
              <a:t>Unbuffered</a:t>
            </a:r>
            <a:r>
              <a:rPr lang="en-US" dirty="0" smtClean="0"/>
              <a:t> input and output of binary data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rio_readn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rio_writen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Buffered input of text lines and binary data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rio_readlineb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rio_readnb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Buffered RIO routines are thread-safe and can be interleaved arbitrarily on the same descriptor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Download from </a:t>
            </a:r>
            <a:r>
              <a:rPr lang="en-US" dirty="0" smtClean="0">
                <a:hlinkClick r:id="rId3"/>
              </a:rPr>
              <a:t>http://csapp.cs.cmu.edu/3e/code.html</a:t>
            </a:r>
            <a:r>
              <a:rPr lang="en-US" dirty="0" smtClean="0"/>
              <a:t>  </a:t>
            </a:r>
          </a:p>
          <a:p>
            <a:pPr lvl="1">
              <a:buNone/>
            </a:pP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  </a:t>
            </a:r>
            <a:r>
              <a:rPr lang="en-US" b="1" dirty="0" err="1" smtClean="0">
                <a:latin typeface="Courier New"/>
                <a:cs typeface="Courier New"/>
              </a:rPr>
              <a:t>src/csapp.c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latin typeface="Courier New"/>
                <a:cs typeface="Courier New"/>
              </a:rPr>
              <a:t>include/</a:t>
            </a:r>
            <a:r>
              <a:rPr lang="en-US" b="1" dirty="0" err="1" smtClean="0">
                <a:latin typeface="Courier New"/>
                <a:cs typeface="Courier New"/>
              </a:rPr>
              <a:t>csapp.h</a:t>
            </a:r>
            <a:endParaRPr lang="en-US" b="1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5614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Unbuffered RIO Input and Output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</a:t>
            </a:r>
            <a:r>
              <a:rPr lang="en-US" dirty="0" smtClean="0"/>
              <a:t>if it </a:t>
            </a:r>
            <a:r>
              <a:rPr lang="en-US" dirty="0"/>
              <a:t>encounters </a:t>
            </a:r>
            <a:r>
              <a:rPr lang="en-US" dirty="0" smtClean="0"/>
              <a:t>EOF</a:t>
            </a:r>
            <a:endParaRPr lang="en-US" dirty="0"/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 smtClean="0">
                <a:latin typeface="Courier New" pitchFamily="49" charset="0"/>
              </a:rPr>
              <a:t>rio_writen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never </a:t>
            </a:r>
            <a:r>
              <a:rPr lang="en-US" dirty="0"/>
              <a:t>returns a short </a:t>
            </a:r>
            <a:r>
              <a:rPr lang="en-US" dirty="0" smtClean="0"/>
              <a:t>count</a:t>
            </a:r>
            <a:endParaRPr lang="en-US" dirty="0"/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</a:t>
            </a:r>
            <a:r>
              <a:rPr lang="en-US" dirty="0" smtClean="0"/>
              <a:t>descriptor</a:t>
            </a:r>
            <a:endParaRPr lang="en-US" dirty="0"/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1454245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/>
              <a:t>Implementation of </a:t>
            </a:r>
            <a:r>
              <a:rPr lang="en-US">
                <a:latin typeface="Courier New" pitchFamily="49" charset="0"/>
              </a:rPr>
              <a:t>rio_readn</a:t>
            </a:r>
          </a:p>
        </p:txBody>
      </p:sp>
      <p:sp>
        <p:nvSpPr>
          <p:cNvPr id="760835" name="Text Box 3"/>
          <p:cNvSpPr txBox="1">
            <a:spLocks noChangeArrowheads="1"/>
          </p:cNvSpPr>
          <p:nvPr/>
        </p:nvSpPr>
        <p:spPr bwMode="auto">
          <a:xfrm>
            <a:off x="357018" y="990600"/>
            <a:ext cx="8710782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Robustly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read n bytes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unbuffered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while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nleft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&gt; 0)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if ((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)) &lt;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if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== EINTR)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Interrupted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by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sig handler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return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0;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and call read() again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return -1;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else if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nread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== 0)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break;         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EOF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-=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return (n -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);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eturn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&gt;= 0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13480" y="637669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csapp.c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820348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rio_readlineb</a:t>
            </a:r>
            <a:r>
              <a:rPr lang="en-US" dirty="0"/>
              <a:t> reads a </a:t>
            </a:r>
            <a:r>
              <a:rPr lang="en-US" b="1" i="1" dirty="0">
                <a:solidFill>
                  <a:srgbClr val="0070C0"/>
                </a:solidFill>
              </a:rPr>
              <a:t>text line</a:t>
            </a:r>
            <a:r>
              <a:rPr lang="en-US" dirty="0"/>
              <a:t>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1914" y="2057400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1187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 (cont)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307388" cy="28956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rio_readnb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reads up to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i="1" dirty="0">
                <a:solidFill>
                  <a:srgbClr val="0070C0"/>
                </a:solidFill>
              </a:rPr>
              <a:t>bytes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from file </a:t>
            </a:r>
            <a:r>
              <a:rPr lang="en-US" b="1" dirty="0" err="1">
                <a:latin typeface="Courier New" pitchFamily="49" charset="0"/>
              </a:rPr>
              <a:t>fd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the same descriptor</a:t>
            </a:r>
          </a:p>
          <a:p>
            <a:pPr lvl="2">
              <a:lnSpc>
                <a:spcPct val="97000"/>
              </a:lnSpc>
            </a:pPr>
            <a:r>
              <a:rPr lang="en-US" b="1" kern="1200" dirty="0">
                <a:solidFill>
                  <a:srgbClr val="990000"/>
                </a:solidFill>
                <a:ea typeface="+mn-ea"/>
                <a:cs typeface="+mn-cs"/>
              </a:rPr>
              <a:t>Warning: </a:t>
            </a:r>
            <a:r>
              <a:rPr lang="en-US" dirty="0"/>
              <a:t>Don’t interleave with 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769028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9029" name="Text Box 5"/>
          <p:cNvSpPr txBox="1">
            <a:spLocks noChangeArrowheads="1"/>
          </p:cNvSpPr>
          <p:nvPr/>
        </p:nvSpPr>
        <p:spPr bwMode="auto">
          <a:xfrm>
            <a:off x="533400" y="1366897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457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960812"/>
          </a:xfrm>
        </p:spPr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Layered </a:t>
            </a:r>
            <a:r>
              <a:rPr lang="en-US" dirty="0"/>
              <a:t>on Unix</a:t>
            </a:r>
            <a:r>
              <a:rPr lang="en-US" dirty="0" smtClean="0"/>
              <a:t> file:</a:t>
            </a:r>
            <a:endParaRPr lang="en-US" dirty="0"/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2362200" y="30400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1498697" y="3056538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1978110" y="34188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4264110" y="34950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720810" y="36496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2702010" y="38020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4724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7086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4724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5257800" y="26590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762000" y="54526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290513" y="5452646"/>
            <a:ext cx="2452687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 smtClean="0">
                <a:latin typeface="Calibri" pitchFamily="34" charset="0"/>
              </a:rPr>
              <a:t>no longer </a:t>
            </a:r>
            <a:r>
              <a:rPr lang="en-US" sz="2000" dirty="0">
                <a:latin typeface="Calibri" pitchFamily="34" charset="0"/>
              </a:rPr>
              <a:t>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7467600" y="54526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7007310" y="59076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4378410" y="62146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2743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7467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2743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3886200" y="50292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14164811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3" y="1296988"/>
            <a:ext cx="8307387" cy="608012"/>
          </a:xfrm>
        </p:spPr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362200" y="24304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498697" y="2452994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1978110" y="28092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4264110" y="28854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0810" y="30400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702010" y="31924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4724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7086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4724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257800" y="20494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  <p:extLst>
      <p:ext uri="{BB962C8B-B14F-4D97-AF65-F5344CB8AC3E}">
        <p14:creationId xmlns:p14="http://schemas.microsoft.com/office/powerpoint/2010/main" val="36353393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Types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file has a </a:t>
            </a:r>
            <a:r>
              <a:rPr lang="en-US" i="1" dirty="0" smtClean="0"/>
              <a:t>type</a:t>
            </a:r>
            <a:r>
              <a:rPr lang="en-US" dirty="0" smtClean="0"/>
              <a:t> indicating its role in the system</a:t>
            </a:r>
          </a:p>
          <a:p>
            <a:pPr lvl="1"/>
            <a:r>
              <a:rPr lang="en-US" i="1" dirty="0" smtClean="0"/>
              <a:t>Regular file: </a:t>
            </a:r>
            <a:r>
              <a:rPr lang="en-US" dirty="0" smtClean="0"/>
              <a:t>Contains arbitrary data</a:t>
            </a:r>
          </a:p>
          <a:p>
            <a:pPr lvl="1"/>
            <a:r>
              <a:rPr lang="en-US" i="1" dirty="0" smtClean="0"/>
              <a:t>Directory:  </a:t>
            </a:r>
            <a:r>
              <a:rPr lang="en-US" dirty="0" smtClean="0"/>
              <a:t>Index for a related group of files</a:t>
            </a:r>
          </a:p>
          <a:p>
            <a:pPr lvl="1"/>
            <a:r>
              <a:rPr lang="en-US" i="1" dirty="0" smtClean="0"/>
              <a:t>Socket:</a:t>
            </a:r>
            <a:r>
              <a:rPr lang="en-US" dirty="0" smtClean="0"/>
              <a:t> For communicating with a process on another machine</a:t>
            </a:r>
          </a:p>
          <a:p>
            <a:endParaRPr lang="en-US" dirty="0" smtClean="0"/>
          </a:p>
          <a:p>
            <a:r>
              <a:rPr lang="en-US" dirty="0" smtClean="0"/>
              <a:t>Other file types beyond our scope</a:t>
            </a:r>
          </a:p>
          <a:p>
            <a:pPr lvl="1"/>
            <a:r>
              <a:rPr lang="en-US" i="1" dirty="0" smtClean="0"/>
              <a:t>Named pipes (FIFOs)</a:t>
            </a:r>
          </a:p>
          <a:p>
            <a:pPr lvl="1"/>
            <a:r>
              <a:rPr lang="en-US" i="1" dirty="0" smtClean="0"/>
              <a:t>Symbolic links</a:t>
            </a:r>
          </a:p>
          <a:p>
            <a:pPr lvl="1"/>
            <a:r>
              <a:rPr lang="en-US" i="1" dirty="0" smtClean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3984336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RIO Example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912812"/>
          </a:xfrm>
        </p:spPr>
        <p:txBody>
          <a:bodyPr/>
          <a:lstStyle/>
          <a:p>
            <a:r>
              <a:rPr lang="en-US"/>
              <a:t>Copying the lines of a text file from standard input to standard output</a:t>
            </a:r>
          </a:p>
        </p:txBody>
      </p:sp>
      <p:sp>
        <p:nvSpPr>
          <p:cNvPr id="771076" name="Text Box 4"/>
          <p:cNvSpPr txBox="1">
            <a:spLocks noChangeArrowheads="1"/>
          </p:cNvSpPr>
          <p:nvPr/>
        </p:nvSpPr>
        <p:spPr bwMode="auto">
          <a:xfrm>
            <a:off x="844118" y="2286000"/>
            <a:ext cx="7004482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main(int argc, char **argv)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n;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rio_t rio;</a:t>
            </a:r>
          </a:p>
          <a:p>
            <a:r>
              <a:rPr lang="en-US" sz="1600" dirty="0">
                <a:latin typeface="Courier New" pitchFamily="49" charset="0"/>
              </a:rPr>
              <a:t>    char buf[MAXLINE];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(&amp;rio, STDIN_FILENO);</a:t>
            </a:r>
          </a:p>
          <a:p>
            <a:r>
              <a:rPr lang="en-US" sz="1600" dirty="0">
                <a:latin typeface="Courier New" pitchFamily="49" charset="0"/>
              </a:rPr>
              <a:t>    while((n =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(&amp;rio, buf, MAXLINE)) != 0) 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(STDOUT_FILENO, buf, n);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5758" y="5209877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cpfile.c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22994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</a:t>
            </a:r>
            <a:r>
              <a:rPr lang="en-US" dirty="0" smtClean="0"/>
              <a:t>(</a:t>
            </a:r>
            <a:r>
              <a:rPr lang="en-US" dirty="0" err="1" smtClean="0">
                <a:latin typeface="Courier New" pitchFamily="49" charset="0"/>
              </a:rPr>
              <a:t>libc.so</a:t>
            </a:r>
            <a:r>
              <a:rPr lang="en-US" dirty="0" smtClean="0"/>
              <a:t>) </a:t>
            </a:r>
            <a:r>
              <a:rPr lang="en-US" dirty="0"/>
              <a:t>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</a:t>
            </a:r>
            <a:r>
              <a:rPr lang="en-US" dirty="0" smtClean="0"/>
              <a:t>R</a:t>
            </a:r>
          </a:p>
          <a:p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/>
              <a:t>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</a:t>
            </a:r>
            <a:r>
              <a:rPr lang="en-US" dirty="0" smtClean="0"/>
              <a:t>memory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 </a:t>
            </a:r>
            <a:r>
              <a:rPr lang="en-US" dirty="0"/>
              <a:t>programs begin life with three open streams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</a:t>
            </a:r>
            <a:r>
              <a:rPr lang="en-US" dirty="0" smtClean="0"/>
              <a:t> (</a:t>
            </a:r>
            <a:r>
              <a:rPr lang="en-US" dirty="0"/>
              <a:t>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0)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) 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2)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4341812"/>
          </a:xfrm>
        </p:spPr>
        <p:txBody>
          <a:bodyPr/>
          <a:lstStyle/>
          <a:p>
            <a:r>
              <a:rPr lang="en-US" dirty="0" smtClean="0"/>
              <a:t>Applications often read/write one character at a time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getc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putc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ungetc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gets, </a:t>
            </a:r>
            <a:r>
              <a:rPr lang="en-US" b="1" dirty="0" err="1" smtClean="0">
                <a:latin typeface="Courier New"/>
                <a:cs typeface="Courier New"/>
              </a:rPr>
              <a:t>fgets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</a:t>
            </a:r>
            <a:r>
              <a:rPr lang="en-US" dirty="0" smtClean="0"/>
              <a:t>text one character at a time, </a:t>
            </a:r>
            <a:r>
              <a:rPr lang="en-US" dirty="0"/>
              <a:t>stopping at newline</a:t>
            </a:r>
          </a:p>
          <a:p>
            <a:r>
              <a:rPr lang="en-US" dirty="0"/>
              <a:t>Implementing</a:t>
            </a:r>
            <a:r>
              <a:rPr lang="en-US" dirty="0" smtClean="0"/>
              <a:t> as Unix I/O calls expensive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read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/>
                <a:cs typeface="Courier New"/>
              </a:rPr>
              <a:t>write</a:t>
            </a:r>
            <a:r>
              <a:rPr lang="en-US" dirty="0" smtClean="0"/>
              <a:t> require </a:t>
            </a:r>
            <a:r>
              <a:rPr lang="en-US" dirty="0"/>
              <a:t>Unix kernel calls</a:t>
            </a:r>
          </a:p>
          <a:p>
            <a:pPr lvl="2"/>
            <a:r>
              <a:rPr lang="en-US" dirty="0"/>
              <a:t>&gt; 10,000 clock cycles</a:t>
            </a:r>
            <a:endParaRPr lang="en-US" dirty="0" smtClean="0"/>
          </a:p>
          <a:p>
            <a:r>
              <a:rPr lang="en-US" dirty="0" smtClean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b="1" dirty="0" smtClean="0">
                <a:latin typeface="Courier New"/>
                <a:cs typeface="Courier New"/>
              </a:rPr>
              <a:t>read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to </a:t>
            </a:r>
            <a:r>
              <a:rPr lang="en-US" dirty="0"/>
              <a:t>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64276" y="5807075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09600" y="5831299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Buffer </a:t>
            </a:r>
            <a:r>
              <a:rPr lang="en-US" dirty="0"/>
              <a:t>flushed to output </a:t>
            </a:r>
            <a:r>
              <a:rPr lang="en-US" dirty="0" err="1"/>
              <a:t>fd</a:t>
            </a:r>
            <a:r>
              <a:rPr lang="en-US" dirty="0"/>
              <a:t> on “\n</a:t>
            </a:r>
            <a:r>
              <a:rPr lang="en-US" dirty="0" smtClean="0"/>
              <a:t>”, call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+mn-lt"/>
                <a:cs typeface="Courier New" pitchFamily="49" charset="0"/>
              </a:rPr>
              <a:t>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 smtClean="0">
                <a:latin typeface="+mn-lt"/>
                <a:cs typeface="Courier New" pitchFamily="49" charset="0"/>
              </a:rPr>
              <a:t>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+mn-lt"/>
                <a:cs typeface="Courier New" pitchFamily="49" charset="0"/>
              </a:rPr>
              <a:t>or return from </a:t>
            </a:r>
            <a:r>
              <a:rPr lang="en-US" dirty="0" smtClean="0">
                <a:latin typeface="Courier New"/>
                <a:cs typeface="Courier New"/>
              </a:rPr>
              <a:t>main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 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>
                <a:latin typeface="Courier New" pitchFamily="49" charset="0"/>
              </a:rPr>
              <a:t>6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</a:t>
            </a:r>
            <a:r>
              <a:rPr lang="en-US" dirty="0" smtClean="0"/>
              <a:t>Linux </a:t>
            </a:r>
            <a:r>
              <a:rPr lang="en-US" dirty="0" err="1" smtClean="0">
                <a:latin typeface="Courier New" pitchFamily="49" charset="0"/>
              </a:rPr>
              <a:t>strace</a:t>
            </a:r>
            <a:r>
              <a:rPr lang="en-US" dirty="0" smtClean="0"/>
              <a:t> </a:t>
            </a:r>
            <a:r>
              <a:rPr lang="en-US" dirty="0"/>
              <a:t>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</a:t>
            </a:r>
            <a:r>
              <a:rPr lang="en-US" sz="1600" dirty="0" smtClean="0">
                <a:latin typeface="Courier New" pitchFamily="49" charset="0"/>
              </a:rPr>
              <a:t>6)               </a:t>
            </a:r>
            <a:r>
              <a:rPr lang="en-US" sz="1600" dirty="0">
                <a:latin typeface="Courier New" pitchFamily="49" charset="0"/>
              </a:rPr>
              <a:t>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exit_group(</a:t>
            </a:r>
            <a:r>
              <a:rPr lang="en-US" sz="1600" dirty="0">
                <a:latin typeface="Courier New" pitchFamily="49" charset="0"/>
              </a:rPr>
              <a:t>0)                       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>
                <a:latin typeface="Courier New" pitchFamily="49" charset="0"/>
              </a:rPr>
              <a:t>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/>
              <a:t>Closing remarks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I/O vs. Standard I/O vs.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600200"/>
            <a:ext cx="8750300" cy="4876800"/>
          </a:xfrm>
        </p:spPr>
        <p:txBody>
          <a:bodyPr/>
          <a:lstStyle/>
          <a:p>
            <a:r>
              <a:rPr lang="en-US" dirty="0"/>
              <a:t>Standard I/O and RIO are implemented using low-level </a:t>
            </a:r>
            <a:r>
              <a:rPr lang="en-US" dirty="0" smtClean="0"/>
              <a:t>Unix I/O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ones should you use in your programs?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4491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124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2451100"/>
            <a:ext cx="1989138" cy="18161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fopen  fdopen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fread  fwrite fscanf fprintf  sscanf sprintf fgets  fputs fflush fseek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fclose</a:t>
            </a: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4419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4840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3490913"/>
            <a:ext cx="184150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rio_writen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rio_readinitb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rio_readlineb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rio_readnb</a:t>
            </a: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3805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3340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152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9970" y="435678"/>
            <a:ext cx="7592093" cy="762000"/>
          </a:xfrm>
        </p:spPr>
        <p:txBody>
          <a:bodyPr/>
          <a:lstStyle/>
          <a:p>
            <a:r>
              <a:rPr lang="en-US" dirty="0"/>
              <a:t>Pros and Cons of Unix I/O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Unix I/O is the most general and lowest overhead form of I/</a:t>
            </a:r>
            <a:r>
              <a:rPr lang="en-US" dirty="0" smtClean="0"/>
              <a:t>O</a:t>
            </a:r>
            <a:endParaRPr lang="en-US" dirty="0"/>
          </a:p>
          <a:p>
            <a:pPr lvl="2"/>
            <a:r>
              <a:rPr lang="en-US" dirty="0"/>
              <a:t>All other I/O packages are implemented using Unix I/O </a:t>
            </a:r>
            <a:r>
              <a:rPr lang="en-US" dirty="0" smtClean="0"/>
              <a:t>functions</a:t>
            </a:r>
            <a:endParaRPr lang="en-US" dirty="0"/>
          </a:p>
          <a:p>
            <a:pPr lvl="1"/>
            <a:r>
              <a:rPr lang="en-US" dirty="0"/>
              <a:t>Unix I/O provides functions for accessing file </a:t>
            </a:r>
            <a:r>
              <a:rPr lang="en-US" dirty="0" smtClean="0"/>
              <a:t>metadata</a:t>
            </a:r>
          </a:p>
          <a:p>
            <a:pPr lvl="1"/>
            <a:r>
              <a:rPr lang="en-US" dirty="0" smtClean="0"/>
              <a:t>Unix I/O functions are </a:t>
            </a:r>
            <a:r>
              <a:rPr lang="en-US" dirty="0" err="1" smtClean="0"/>
              <a:t>async</a:t>
            </a:r>
            <a:r>
              <a:rPr lang="en-US" dirty="0" smtClean="0"/>
              <a:t>-signal-safe and can be used safely in signal handlers</a:t>
            </a:r>
          </a:p>
          <a:p>
            <a:endParaRPr lang="en-US" dirty="0" smtClean="0"/>
          </a:p>
          <a:p>
            <a:r>
              <a:rPr lang="en-US" dirty="0" smtClean="0"/>
              <a:t>Cons</a:t>
            </a:r>
            <a:endParaRPr lang="en-US" dirty="0"/>
          </a:p>
          <a:p>
            <a:pPr lvl="1"/>
            <a:r>
              <a:rPr lang="en-US" dirty="0"/>
              <a:t>Dealing with short counts is tricky and error </a:t>
            </a:r>
            <a:r>
              <a:rPr lang="en-US" dirty="0" smtClean="0"/>
              <a:t>prone</a:t>
            </a:r>
            <a:endParaRPr lang="en-US" dirty="0"/>
          </a:p>
          <a:p>
            <a:pPr lvl="1"/>
            <a:r>
              <a:rPr lang="en-US" dirty="0"/>
              <a:t>Efficient reading of text lines requires some form of buffering, also tricky and error </a:t>
            </a:r>
            <a:r>
              <a:rPr lang="en-US" dirty="0" smtClean="0"/>
              <a:t>prone</a:t>
            </a:r>
            <a:endParaRPr lang="en-US" dirty="0"/>
          </a:p>
          <a:p>
            <a:pPr lvl="1"/>
            <a:r>
              <a:rPr lang="en-US" dirty="0"/>
              <a:t>Both of these issues are addressed by the standard I/O and RIO </a:t>
            </a:r>
            <a:r>
              <a:rPr lang="en-US" dirty="0" smtClean="0"/>
              <a:t>packages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Hierarchy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62075"/>
            <a:ext cx="8899525" cy="5267325"/>
          </a:xfrm>
        </p:spPr>
        <p:txBody>
          <a:bodyPr/>
          <a:lstStyle/>
          <a:p>
            <a:r>
              <a:rPr lang="en-US" dirty="0" smtClean="0"/>
              <a:t>All files are organized as a hierarchy anchored by root directory named 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smtClean="0"/>
              <a:t> (slash)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Kernel maintains </a:t>
            </a:r>
            <a:r>
              <a:rPr lang="en-US" i="1" dirty="0" smtClean="0"/>
              <a:t>current working directory (</a:t>
            </a:r>
            <a:r>
              <a:rPr lang="en-US" i="1" dirty="0" err="1" smtClean="0"/>
              <a:t>cwd</a:t>
            </a:r>
            <a:r>
              <a:rPr lang="en-US" i="1" dirty="0" smtClean="0"/>
              <a:t>) </a:t>
            </a:r>
            <a:r>
              <a:rPr lang="en-US" dirty="0" smtClean="0"/>
              <a:t>for each process</a:t>
            </a:r>
          </a:p>
          <a:p>
            <a:pPr lvl="1"/>
            <a:r>
              <a:rPr lang="en-US" dirty="0" smtClean="0"/>
              <a:t>Modified using the </a:t>
            </a:r>
            <a:r>
              <a:rPr lang="en-US" b="1" dirty="0" smtClean="0">
                <a:latin typeface="Courier New"/>
                <a:cs typeface="Courier New"/>
              </a:rPr>
              <a:t>cd</a:t>
            </a:r>
            <a:r>
              <a:rPr lang="en-US" dirty="0" smtClean="0"/>
              <a:t> command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3962400" y="22098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74353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bin/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143000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dev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376835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etc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457480" y="29337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home/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095211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</a:t>
            </a:r>
            <a:r>
              <a:rPr lang="en-US" sz="1600" dirty="0" err="1" smtClean="0">
                <a:latin typeface="Courier New"/>
                <a:cs typeface="Courier New"/>
              </a:rPr>
              <a:t>sr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74353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bash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143000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tty1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957514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group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734150" y="35814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Courier New"/>
                <a:cs typeface="Courier New"/>
              </a:rPr>
              <a:t>droh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897019" y="35814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bryant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096000" y="35814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include/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781011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bin/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638800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44196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vim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875661" y="44196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sys/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629400" y="53002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25483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25483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25483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25483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25483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32722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32722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39199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32722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32722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32722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32722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39199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39199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39199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47581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hello.c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82973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5955" y="435678"/>
            <a:ext cx="7592093" cy="762000"/>
          </a:xfrm>
        </p:spPr>
        <p:txBody>
          <a:bodyPr/>
          <a:lstStyle/>
          <a:p>
            <a:r>
              <a:rPr lang="en-US"/>
              <a:t>Pros and Cons of Standard I/O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362075"/>
            <a:ext cx="8458200" cy="4972050"/>
          </a:xfrm>
        </p:spPr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Buffering increases efficiency by decreasing the number of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Short counts are handled automatically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Provides no function for accessing file </a:t>
            </a:r>
            <a:r>
              <a:rPr lang="en-US" dirty="0" smtClean="0"/>
              <a:t>metadata</a:t>
            </a:r>
          </a:p>
          <a:p>
            <a:pPr lvl="1"/>
            <a:r>
              <a:rPr lang="en-US" dirty="0" smtClean="0"/>
              <a:t>Standard I/O functions are not </a:t>
            </a:r>
            <a:r>
              <a:rPr lang="en-US" dirty="0" err="1" smtClean="0"/>
              <a:t>async</a:t>
            </a:r>
            <a:r>
              <a:rPr lang="en-US" dirty="0" smtClean="0"/>
              <a:t>-signal-safe, and not appropriate for signal handlers</a:t>
            </a:r>
          </a:p>
          <a:p>
            <a:pPr lvl="1"/>
            <a:r>
              <a:rPr lang="en-US" dirty="0"/>
              <a:t>Standard I/O is not appropriate for input and output on network sockets</a:t>
            </a:r>
          </a:p>
          <a:p>
            <a:pPr lvl="2"/>
            <a:r>
              <a:rPr lang="en-US" dirty="0"/>
              <a:t>There are poorly documented restrictions on streams that interact badly with restrictions on </a:t>
            </a:r>
            <a:r>
              <a:rPr lang="en-US" dirty="0" smtClean="0"/>
              <a:t>sockets (CS:APP3e, Sec 10.11)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8638" cy="573087"/>
          </a:xfrm>
        </p:spPr>
        <p:txBody>
          <a:bodyPr/>
          <a:lstStyle/>
          <a:p>
            <a:r>
              <a:rPr lang="en-US"/>
              <a:t>Choosing I/O Functions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472487" cy="5224462"/>
          </a:xfrm>
        </p:spPr>
        <p:txBody>
          <a:bodyPr/>
          <a:lstStyle/>
          <a:p>
            <a:r>
              <a:rPr lang="en-US" dirty="0"/>
              <a:t>General rule: use the highest-level I/O functions you can</a:t>
            </a:r>
          </a:p>
          <a:p>
            <a:pPr lvl="1"/>
            <a:r>
              <a:rPr lang="en-US" dirty="0"/>
              <a:t>Many C programmers are able to do all of their work using the standard I/O </a:t>
            </a:r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But, be sure to understand the functions you use!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When to use standard I/O</a:t>
            </a:r>
          </a:p>
          <a:p>
            <a:pPr lvl="1"/>
            <a:r>
              <a:rPr lang="en-US" dirty="0"/>
              <a:t>When working with disk or terminal files</a:t>
            </a:r>
          </a:p>
          <a:p>
            <a:r>
              <a:rPr lang="en-US" dirty="0"/>
              <a:t>When to use raw Unix I/O </a:t>
            </a:r>
            <a:endParaRPr lang="en-US" dirty="0" smtClean="0"/>
          </a:p>
          <a:p>
            <a:pPr lvl="1"/>
            <a:r>
              <a:rPr lang="en-US" i="1" dirty="0" smtClean="0">
                <a:solidFill>
                  <a:srgbClr val="C00000"/>
                </a:solidFill>
              </a:rPr>
              <a:t>Inside signal handlers, because Unix I/O is </a:t>
            </a:r>
            <a:r>
              <a:rPr lang="en-US" i="1" dirty="0" err="1" smtClean="0">
                <a:solidFill>
                  <a:srgbClr val="C00000"/>
                </a:solidFill>
              </a:rPr>
              <a:t>async</a:t>
            </a:r>
            <a:r>
              <a:rPr lang="en-US" i="1" dirty="0" smtClean="0">
                <a:solidFill>
                  <a:srgbClr val="C00000"/>
                </a:solidFill>
              </a:rPr>
              <a:t>-signal-safe</a:t>
            </a:r>
          </a:p>
          <a:p>
            <a:pPr lvl="1"/>
            <a:r>
              <a:rPr lang="en-US" dirty="0"/>
              <a:t>In rare cases when you need absolute highest </a:t>
            </a:r>
            <a:r>
              <a:rPr lang="en-US" dirty="0" smtClean="0"/>
              <a:t>performance</a:t>
            </a:r>
          </a:p>
          <a:p>
            <a:r>
              <a:rPr lang="en-US" dirty="0"/>
              <a:t>When to use RIO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When you are reading and writing network</a:t>
            </a:r>
            <a:r>
              <a:rPr lang="en-US" i="1" dirty="0" smtClean="0">
                <a:solidFill>
                  <a:srgbClr val="C00000"/>
                </a:solidFill>
              </a:rPr>
              <a:t> sockets</a:t>
            </a:r>
          </a:p>
          <a:p>
            <a:pPr lvl="1"/>
            <a:r>
              <a:rPr lang="en-US" dirty="0" smtClean="0"/>
              <a:t>Avoid using standard I/O on sockets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304249" y="30825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435678"/>
            <a:ext cx="7592093" cy="762000"/>
          </a:xfrm>
        </p:spPr>
        <p:txBody>
          <a:bodyPr/>
          <a:lstStyle/>
          <a:p>
            <a:r>
              <a:rPr lang="en-US" dirty="0" smtClean="0"/>
              <a:t>Aside: Working </a:t>
            </a:r>
            <a:r>
              <a:rPr lang="en-US" dirty="0"/>
              <a:t>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62074"/>
            <a:ext cx="9067800" cy="549592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Functions </a:t>
            </a:r>
            <a:r>
              <a:rPr lang="en-US" dirty="0">
                <a:solidFill>
                  <a:srgbClr val="C00000"/>
                </a:solidFill>
              </a:rPr>
              <a:t>you </a:t>
            </a:r>
            <a:r>
              <a:rPr lang="en-US" dirty="0" smtClean="0">
                <a:solidFill>
                  <a:srgbClr val="C00000"/>
                </a:solidFill>
              </a:rPr>
              <a:t>should </a:t>
            </a:r>
            <a:r>
              <a:rPr lang="en-US" i="1" dirty="0" smtClean="0">
                <a:solidFill>
                  <a:srgbClr val="C00000"/>
                </a:solidFill>
              </a:rPr>
              <a:t>never</a:t>
            </a:r>
            <a:r>
              <a:rPr lang="en-US" dirty="0" smtClean="0">
                <a:solidFill>
                  <a:srgbClr val="C00000"/>
                </a:solidFill>
              </a:rPr>
              <a:t> use on binary files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Text-</a:t>
            </a:r>
            <a:r>
              <a:rPr lang="en-US" b="1" dirty="0">
                <a:solidFill>
                  <a:srgbClr val="C00000"/>
                </a:solidFill>
              </a:rPr>
              <a:t>oriented </a:t>
            </a:r>
            <a:r>
              <a:rPr lang="en-US" b="1" dirty="0" smtClean="0">
                <a:solidFill>
                  <a:srgbClr val="C00000"/>
                </a:solidFill>
              </a:rPr>
              <a:t>I/O: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such as </a:t>
            </a:r>
            <a:r>
              <a:rPr lang="en-US" b="1" dirty="0" err="1" smtClean="0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rio_readlineb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Interpret EOL characters. </a:t>
            </a:r>
          </a:p>
          <a:p>
            <a:pPr lvl="2"/>
            <a:r>
              <a:rPr lang="en-US" dirty="0" smtClean="0"/>
              <a:t>Use functions like </a:t>
            </a:r>
            <a:r>
              <a:rPr lang="en-US" b="1" dirty="0" err="1" smtClean="0">
                <a:latin typeface="Courier New"/>
                <a:cs typeface="Courier New"/>
              </a:rPr>
              <a:t>rio_readn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/>
                <a:cs typeface="Courier New"/>
              </a:rPr>
              <a:t>rio_readnb</a:t>
            </a:r>
            <a:r>
              <a:rPr lang="en-US" dirty="0" smtClean="0"/>
              <a:t> instead</a:t>
            </a:r>
          </a:p>
          <a:p>
            <a:pPr lvl="3"/>
            <a:endParaRPr lang="en-US" dirty="0" smtClean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strcpy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</a:t>
            </a:r>
            <a:r>
              <a:rPr lang="en-US" dirty="0" smtClean="0"/>
              <a:t> (end of string) as </a:t>
            </a:r>
            <a:r>
              <a:rPr lang="en-US" dirty="0"/>
              <a:t>special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Questions in Exams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71437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99943" y="5986046"/>
            <a:ext cx="2439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+mj-lt"/>
                <a:hlinkClick r:id="rId3"/>
              </a:rPr>
              <a:t>Fall </a:t>
            </a:r>
            <a:r>
              <a:rPr lang="en-US" sz="1600" dirty="0" smtClean="0">
                <a:latin typeface="+mj-lt"/>
                <a:hlinkClick r:id="rId3"/>
              </a:rPr>
              <a:t>2011</a:t>
            </a:r>
            <a:r>
              <a:rPr lang="en-US" sz="1600" dirty="0" smtClean="0">
                <a:latin typeface="+mj-lt"/>
              </a:rPr>
              <a:t> (</a:t>
            </a:r>
            <a:r>
              <a:rPr lang="en-US" sz="1600" dirty="0">
                <a:latin typeface="+mj-lt"/>
                <a:hlinkClick r:id="rId4"/>
              </a:rPr>
              <a:t>model solution</a:t>
            </a:r>
            <a:r>
              <a:rPr lang="en-US" sz="1600" dirty="0">
                <a:latin typeface="+mj-lt"/>
              </a:rPr>
              <a:t>) </a:t>
            </a:r>
          </a:p>
        </p:txBody>
      </p:sp>
      <p:sp>
        <p:nvSpPr>
          <p:cNvPr id="5" name="Rectangle 4"/>
          <p:cNvSpPr/>
          <p:nvPr/>
        </p:nvSpPr>
        <p:spPr>
          <a:xfrm>
            <a:off x="4267200" y="4343400"/>
            <a:ext cx="4572000" cy="15696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dirty="0">
                <a:latin typeface="+mj-lt"/>
              </a:rPr>
              <a:t>**********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Problem </a:t>
            </a:r>
            <a:r>
              <a:rPr lang="en-US" dirty="0">
                <a:latin typeface="+mj-lt"/>
              </a:rPr>
              <a:t>10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**********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A</a:t>
            </a:r>
            <a:r>
              <a:rPr lang="en-US" dirty="0">
                <a:latin typeface="+mj-lt"/>
              </a:rPr>
              <a:t>. Output: </a:t>
            </a:r>
            <a:r>
              <a:rPr lang="en-US" dirty="0" err="1">
                <a:latin typeface="+mj-lt"/>
              </a:rPr>
              <a:t>buf</a:t>
            </a:r>
            <a:r>
              <a:rPr lang="en-US" dirty="0">
                <a:latin typeface="+mj-lt"/>
              </a:rPr>
              <a:t> = </a:t>
            </a:r>
            <a:r>
              <a:rPr lang="en-US" dirty="0" err="1">
                <a:latin typeface="+mj-lt"/>
              </a:rPr>
              <a:t>foobar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7624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26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mtClean="0"/>
              <a:t>For Further Information</a:t>
            </a:r>
            <a:endParaRPr lang="en-US"/>
          </a:p>
        </p:txBody>
      </p:sp>
      <p:sp>
        <p:nvSpPr>
          <p:cNvPr id="65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518525" cy="4972050"/>
          </a:xfrm>
        </p:spPr>
        <p:txBody>
          <a:bodyPr/>
          <a:lstStyle/>
          <a:p>
            <a:r>
              <a:rPr lang="en-US" dirty="0" smtClean="0"/>
              <a:t>The Unix bible:</a:t>
            </a:r>
          </a:p>
          <a:p>
            <a:pPr lvl="1"/>
            <a:r>
              <a:rPr lang="en-US" dirty="0" smtClean="0"/>
              <a:t>W. Richard  Stevens &amp; Stephen A. </a:t>
            </a:r>
            <a:r>
              <a:rPr lang="en-US" dirty="0" err="1" smtClean="0"/>
              <a:t>Rago</a:t>
            </a:r>
            <a:r>
              <a:rPr lang="en-US" dirty="0" smtClean="0"/>
              <a:t>, </a:t>
            </a:r>
            <a:r>
              <a:rPr lang="en-US" b="1" i="1" dirty="0" smtClean="0"/>
              <a:t>Advanced Programming in the Unix Environment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Edition, Addison Wesley, 2005</a:t>
            </a:r>
          </a:p>
          <a:p>
            <a:pPr lvl="2"/>
            <a:r>
              <a:rPr lang="en-US" dirty="0" smtClean="0"/>
              <a:t>Updated from </a:t>
            </a:r>
            <a:r>
              <a:rPr lang="en-US" dirty="0" err="1" smtClean="0"/>
              <a:t>Stevens’s</a:t>
            </a:r>
            <a:r>
              <a:rPr lang="en-US" dirty="0" smtClean="0"/>
              <a:t> 1993 classic text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Linux bible:</a:t>
            </a:r>
          </a:p>
          <a:p>
            <a:pPr lvl="1"/>
            <a:r>
              <a:rPr lang="en-US" dirty="0" smtClean="0"/>
              <a:t>Michael </a:t>
            </a:r>
            <a:r>
              <a:rPr lang="en-US" dirty="0" err="1" smtClean="0"/>
              <a:t>Kerrisk</a:t>
            </a:r>
            <a:r>
              <a:rPr lang="en-US" dirty="0" smtClean="0"/>
              <a:t>, The Linux Programming Interface, No Starch Press, 2010</a:t>
            </a:r>
          </a:p>
          <a:p>
            <a:pPr lvl="2"/>
            <a:r>
              <a:rPr lang="en-US" dirty="0" smtClean="0"/>
              <a:t>Encyclopedic and authoritative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299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7592093" cy="762000"/>
          </a:xfrm>
        </p:spPr>
        <p:txBody>
          <a:bodyPr/>
          <a:lstStyle/>
          <a:p>
            <a:r>
              <a:rPr lang="en-US"/>
              <a:t>Fun with File Descriptors (1)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Dup2(fd2, fd3);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Read(fd2, &amp;c2, 1);</a:t>
            </a:r>
          </a:p>
          <a:p>
            <a:r>
              <a:rPr lang="en-US" sz="1600" dirty="0">
                <a:latin typeface="Courier New" pitchFamily="49" charset="0"/>
              </a:rPr>
              <a:t>    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/>
              <a:t>Fun with File Descriptors (2)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Parent */</a:t>
            </a:r>
          </a:p>
          <a:p>
            <a:r>
              <a:rPr lang="en-US" sz="1600" dirty="0">
                <a:latin typeface="Courier New" pitchFamily="49" charset="0"/>
              </a:rPr>
              <a:t>        sleep(s);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Child */</a:t>
            </a:r>
          </a:p>
          <a:p>
            <a:r>
              <a:rPr lang="en-US" sz="1600" dirty="0">
                <a:latin typeface="Courier New" pitchFamily="49" charset="0"/>
              </a:rPr>
              <a:t>        sleep(1-s);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 with File Descriptors (3)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5029200"/>
            <a:ext cx="8307388" cy="533400"/>
          </a:xfrm>
        </p:spPr>
        <p:txBody>
          <a:bodyPr/>
          <a:lstStyle/>
          <a:p>
            <a:r>
              <a:rPr lang="en-US" dirty="0"/>
              <a:t>What would be </a:t>
            </a:r>
            <a:r>
              <a:rPr lang="en-US" dirty="0" smtClean="0"/>
              <a:t>the contents </a:t>
            </a:r>
            <a:r>
              <a:rPr lang="en-US" dirty="0"/>
              <a:t>of </a:t>
            </a:r>
            <a:r>
              <a:rPr lang="en-US" dirty="0" smtClean="0"/>
              <a:t>the resulting </a:t>
            </a:r>
            <a:r>
              <a:rPr lang="en-US" dirty="0"/>
              <a:t>file?</a:t>
            </a:r>
          </a:p>
          <a:p>
            <a:endParaRPr lang="en-US" dirty="0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473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O_CREAT|O_TRUNC|O_RDWR, S_IRUSR|S_IWUSR);</a:t>
            </a:r>
          </a:p>
          <a:p>
            <a:r>
              <a:rPr lang="en-US" sz="1600" dirty="0">
                <a:latin typeface="Courier New" pitchFamily="49" charset="0"/>
              </a:rPr>
              <a:t>    Write(fd1, "pqrs", 4);</a:t>
            </a:r>
          </a:p>
          <a:p>
            <a:r>
              <a:rPr lang="en-US" sz="1600" dirty="0">
                <a:latin typeface="Courier New" pitchFamily="49" charset="0"/>
              </a:rPr>
              <a:t>    fd3 = Open(fname, O_APPEND|O_WRONLY, 0);</a:t>
            </a:r>
          </a:p>
          <a:p>
            <a:r>
              <a:rPr lang="en-US" sz="1600" dirty="0">
                <a:latin typeface="Courier New" pitchFamily="49" charset="0"/>
              </a:rPr>
              <a:t>    Write(fd3, "jklmn", 5);</a:t>
            </a:r>
          </a:p>
          <a:p>
            <a:r>
              <a:rPr lang="en-US" sz="1600" dirty="0">
                <a:latin typeface="Courier New" pitchFamily="49" charset="0"/>
              </a:rPr>
              <a:t>    fd2 = dup(fd1);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Allocates descriptor */</a:t>
            </a:r>
          </a:p>
          <a:p>
            <a:r>
              <a:rPr lang="en-US" sz="1600" dirty="0">
                <a:latin typeface="Courier New" pitchFamily="49" charset="0"/>
              </a:rPr>
              <a:t>    Write(fd2, "wxyz", 4);</a:t>
            </a:r>
          </a:p>
          <a:p>
            <a:r>
              <a:rPr lang="en-US" sz="1600" dirty="0">
                <a:latin typeface="Courier New" pitchFamily="49" charset="0"/>
              </a:rPr>
              <a:t>    Write(fd3, "ef", 2);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3146" y="4431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ffiles3.c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/>
              <a:t>Accessing Directories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851" y="1066800"/>
            <a:ext cx="8565549" cy="4972050"/>
          </a:xfrm>
        </p:spPr>
        <p:txBody>
          <a:bodyPr/>
          <a:lstStyle/>
          <a:p>
            <a:r>
              <a:rPr lang="en-US" dirty="0" smtClean="0"/>
              <a:t>Only </a:t>
            </a:r>
            <a:r>
              <a:rPr lang="en-US" dirty="0"/>
              <a:t>recommended operation on a </a:t>
            </a:r>
            <a:r>
              <a:rPr lang="en-US" dirty="0" smtClean="0"/>
              <a:t>directory: read </a:t>
            </a:r>
            <a:r>
              <a:rPr lang="en-US" dirty="0"/>
              <a:t>its entries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dirent</a:t>
            </a:r>
            <a:r>
              <a:rPr lang="en-US" dirty="0"/>
              <a:t> structure contains information about a directory entry</a:t>
            </a:r>
          </a:p>
          <a:p>
            <a:pPr lvl="1"/>
            <a:r>
              <a:rPr lang="en-US" dirty="0"/>
              <a:t>DIR structure contains information about directory while stepping through its entries</a:t>
            </a:r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939114" y="2607276"/>
            <a:ext cx="5646739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&lt;sys/types.h&gt;</a:t>
            </a:r>
          </a:p>
          <a:p>
            <a:r>
              <a:rPr lang="en-US" sz="1600" dirty="0">
                <a:latin typeface="Courier New" pitchFamily="49" charset="0"/>
              </a:rPr>
              <a:t>#include &lt;dirent.h&gt;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DIR *directory;</a:t>
            </a:r>
          </a:p>
          <a:p>
            <a:r>
              <a:rPr lang="en-US" sz="1600" dirty="0">
                <a:latin typeface="Courier New" pitchFamily="49" charset="0"/>
              </a:rPr>
              <a:t>  struct dirent *de;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if (!(directory = opendir(dir_name)))</a:t>
            </a:r>
          </a:p>
          <a:p>
            <a:r>
              <a:rPr lang="en-US" sz="1600" dirty="0">
                <a:latin typeface="Courier New" pitchFamily="49" charset="0"/>
              </a:rPr>
              <a:t>      error("Failed to open directory");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while (0 != (de = readdir(directory))) {</a:t>
            </a:r>
          </a:p>
          <a:p>
            <a:r>
              <a:rPr lang="en-US" sz="1600" dirty="0">
                <a:latin typeface="Courier New" pitchFamily="49" charset="0"/>
              </a:rPr>
              <a:t>      printf("Found file: %s\n", de-&gt;d_name);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closedir(directory);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Pathnames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18525" cy="1914525"/>
          </a:xfrm>
        </p:spPr>
        <p:txBody>
          <a:bodyPr/>
          <a:lstStyle/>
          <a:p>
            <a:r>
              <a:rPr lang="en-US" dirty="0" smtClean="0"/>
              <a:t>Locations of files in the hierarchy denoted by </a:t>
            </a:r>
            <a:r>
              <a:rPr lang="en-US" i="1" dirty="0" smtClean="0"/>
              <a:t>pathnames</a:t>
            </a:r>
          </a:p>
          <a:p>
            <a:pPr lvl="1"/>
            <a:r>
              <a:rPr lang="en-US" i="1" dirty="0" smtClean="0"/>
              <a:t>Absolute pathname </a:t>
            </a:r>
            <a:r>
              <a:rPr lang="en-US" dirty="0" smtClean="0"/>
              <a:t>starts with ‘/’ and denotes path from root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/home/</a:t>
            </a:r>
            <a:r>
              <a:rPr lang="en-US" b="1" dirty="0" err="1" smtClean="0">
                <a:latin typeface="Courier New"/>
                <a:cs typeface="Courier New"/>
              </a:rPr>
              <a:t>droh</a:t>
            </a:r>
            <a:r>
              <a:rPr lang="en-US" b="1" dirty="0" smtClean="0">
                <a:latin typeface="Courier New"/>
                <a:cs typeface="Courier New"/>
              </a:rPr>
              <a:t>/</a:t>
            </a:r>
            <a:r>
              <a:rPr lang="en-US" b="1" dirty="0" err="1" smtClean="0">
                <a:latin typeface="Courier New"/>
                <a:cs typeface="Courier New"/>
              </a:rPr>
              <a:t>hello.c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i="1" dirty="0" smtClean="0">
                <a:latin typeface="+mn-lt"/>
                <a:cs typeface="Courier New"/>
              </a:rPr>
              <a:t>Relative pathname </a:t>
            </a:r>
            <a:r>
              <a:rPr lang="en-US" dirty="0" smtClean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../home/</a:t>
            </a:r>
            <a:r>
              <a:rPr lang="en-US" b="1" dirty="0" err="1" smtClean="0">
                <a:latin typeface="Courier New"/>
                <a:cs typeface="Courier New"/>
              </a:rPr>
              <a:t>droh</a:t>
            </a:r>
            <a:r>
              <a:rPr lang="en-US" b="1" dirty="0" smtClean="0">
                <a:latin typeface="Courier New"/>
                <a:cs typeface="Courier New"/>
              </a:rPr>
              <a:t>/</a:t>
            </a:r>
            <a:r>
              <a:rPr lang="en-US" b="1" dirty="0" err="1" smtClean="0">
                <a:latin typeface="Courier New"/>
                <a:cs typeface="Courier New"/>
              </a:rPr>
              <a:t>hello.c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15" name="TextBox 114"/>
          <p:cNvSpPr txBox="1"/>
          <p:nvPr/>
        </p:nvSpPr>
        <p:spPr>
          <a:xfrm>
            <a:off x="3962400" y="35052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74353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bin/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143000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dev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376835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etc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457480" y="42291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home/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095211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</a:t>
            </a:r>
            <a:r>
              <a:rPr lang="en-US" sz="1600" dirty="0" err="1" smtClean="0">
                <a:latin typeface="Courier New"/>
                <a:cs typeface="Courier New"/>
              </a:rPr>
              <a:t>sr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74353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bash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143000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tty1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957514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group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734150" y="48768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Courier New"/>
                <a:cs typeface="Courier New"/>
              </a:rPr>
              <a:t>droh</a:t>
            </a:r>
            <a:r>
              <a:rPr lang="en-US" sz="1600" dirty="0" smtClean="0">
                <a:latin typeface="Courier New"/>
                <a:cs typeface="Courier New"/>
              </a:rPr>
              <a:t>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897019" y="48768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3333CC"/>
                </a:solidFill>
                <a:latin typeface="Courier New"/>
                <a:cs typeface="Courier New"/>
              </a:rPr>
              <a:t>bryant</a:t>
            </a:r>
            <a:r>
              <a:rPr lang="en-US" sz="1600" dirty="0" smtClean="0">
                <a:solidFill>
                  <a:srgbClr val="3333CC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3333CC"/>
              </a:solidFill>
              <a:latin typeface="Courier New"/>
              <a:cs typeface="Courier New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096000" y="48768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include/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781011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bin/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638800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57150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vim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875661" y="57150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sys/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629400" y="65956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38437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38437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38437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38437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38437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45676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45676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52153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45676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45676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45676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45676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52153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52153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52153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60535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hello.c</a:t>
            </a:r>
            <a:endParaRPr lang="en-US" sz="1600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7506" y="3474422"/>
            <a:ext cx="2441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+mn-lt"/>
                <a:cs typeface="Courier New"/>
              </a:rPr>
              <a:t>cwd</a:t>
            </a:r>
            <a:r>
              <a:rPr lang="en-US" sz="1800" dirty="0" smtClean="0">
                <a:latin typeface="+mn-lt"/>
                <a:cs typeface="Courier New"/>
              </a:rPr>
              <a:t>: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urier New"/>
                <a:cs typeface="Courier New"/>
              </a:rPr>
              <a:t>/home/</a:t>
            </a:r>
            <a:r>
              <a:rPr lang="en-US" sz="1800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bryant</a:t>
            </a:r>
            <a:endParaRPr lang="en-US" sz="1800" dirty="0" smtClean="0">
              <a:solidFill>
                <a:schemeClr val="accent2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23804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</a:t>
            </a:r>
            <a:r>
              <a:rPr lang="en-US" dirty="0" smtClean="0"/>
              <a:t>Linux </a:t>
            </a:r>
            <a:r>
              <a:rPr lang="en-US" dirty="0"/>
              <a:t>shell begins life with three open files associated with a terminal:</a:t>
            </a:r>
          </a:p>
          <a:p>
            <a:pPr lvl="1">
              <a:lnSpc>
                <a:spcPct val="90000"/>
              </a:lnSpc>
              <a:tabLst>
                <a:tab pos="1198563" algn="l"/>
                <a:tab pos="3087688" algn="l"/>
              </a:tabLst>
            </a:pPr>
            <a:r>
              <a:rPr lang="en-US" dirty="0" smtClean="0"/>
              <a:t>0 	STDIN_FILENO 	standard input</a:t>
            </a:r>
            <a:endParaRPr lang="en-US" dirty="0"/>
          </a:p>
          <a:p>
            <a:pPr lvl="1">
              <a:lnSpc>
                <a:spcPct val="90000"/>
              </a:lnSpc>
              <a:tabLst>
                <a:tab pos="1198563" algn="l"/>
                <a:tab pos="3087688" algn="l"/>
              </a:tabLst>
            </a:pPr>
            <a:r>
              <a:rPr lang="en-US" dirty="0" smtClean="0"/>
              <a:t>1 	STDOUT_FILENO 	standard output</a:t>
            </a:r>
            <a:endParaRPr lang="en-US" dirty="0"/>
          </a:p>
          <a:p>
            <a:pPr lvl="1">
              <a:lnSpc>
                <a:spcPct val="90000"/>
              </a:lnSpc>
              <a:tabLst>
                <a:tab pos="1198563" algn="l"/>
                <a:tab pos="3087688" algn="l"/>
              </a:tabLst>
            </a:pPr>
            <a:r>
              <a:rPr lang="en-US" dirty="0" smtClean="0"/>
              <a:t>2 	STDERR_FILENO 	standard error</a:t>
            </a:r>
            <a:endParaRPr lang="en-US" dirty="0"/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6387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triangle" w="med" len="med"/>
        </a:ln>
        <a:effectLst/>
      </a:spPr>
      <a:bodyPr wrap="none" anchor="ctr"/>
      <a:lstStyle>
        <a:defPPr>
          <a:defRPr dirty="0">
            <a:latin typeface="Calibri" pitchFamily="34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17838</TotalTime>
  <Words>7724</Words>
  <Application>Microsoft Macintosh PowerPoint</Application>
  <PresentationFormat>On-screen Show (4:3)</PresentationFormat>
  <Paragraphs>1529</Paragraphs>
  <Slides>79</Slides>
  <Notes>68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template2007</vt:lpstr>
      <vt:lpstr>System-Level I/O  15-213: Introduction to Computer Systems  16th Lecture, October 20th, 2016</vt:lpstr>
      <vt:lpstr>Today</vt:lpstr>
      <vt:lpstr>Today: Unix I/O and C Standard I/O</vt:lpstr>
      <vt:lpstr>Unix I/O Overview</vt:lpstr>
      <vt:lpstr>Unix I/O Overview</vt:lpstr>
      <vt:lpstr>File Types </vt:lpstr>
      <vt:lpstr>Directory Hierarchy </vt:lpstr>
      <vt:lpstr>Pathnames </vt:lpstr>
      <vt:lpstr>Opening Files</vt:lpstr>
      <vt:lpstr>Closing Files</vt:lpstr>
      <vt:lpstr>Reading Files</vt:lpstr>
      <vt:lpstr>Writing Files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MOre complete coverage</vt:lpstr>
      <vt:lpstr>Today</vt:lpstr>
      <vt:lpstr>Today: Unix I/O and C Standard I/O</vt:lpstr>
      <vt:lpstr>Unix I/O Overview</vt:lpstr>
      <vt:lpstr>Unix I/O Overview</vt:lpstr>
      <vt:lpstr>File Types </vt:lpstr>
      <vt:lpstr>Regular Files</vt:lpstr>
      <vt:lpstr>Directories </vt:lpstr>
      <vt:lpstr>Directory Hierarchy </vt:lpstr>
      <vt:lpstr>Pathnames </vt:lpstr>
      <vt:lpstr>Opening Files</vt:lpstr>
      <vt:lpstr>Closing Files</vt:lpstr>
      <vt:lpstr>Reading Files</vt:lpstr>
      <vt:lpstr>Writing Files</vt:lpstr>
      <vt:lpstr>Simple Unix I/O example</vt:lpstr>
      <vt:lpstr>On Short Counts</vt:lpstr>
      <vt:lpstr>Today</vt:lpstr>
      <vt:lpstr>File Metadata</vt:lpstr>
      <vt:lpstr>Example of Accessing File Metadata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Warm-Up: I/O and Redirection Example </vt:lpstr>
      <vt:lpstr>Warm-Up: I/O and Redirection Example </vt:lpstr>
      <vt:lpstr>Master Class: Process Control and I/O</vt:lpstr>
      <vt:lpstr>Master Class: Process Control and I/O</vt:lpstr>
      <vt:lpstr>Today</vt:lpstr>
      <vt:lpstr>Today: Unix I/O, C Standard I/O, and RIO</vt:lpstr>
      <vt:lpstr>Unix I/O Recap</vt:lpstr>
      <vt:lpstr>The RIO Package (15-213/CS:APP Package)</vt:lpstr>
      <vt:lpstr>Unbuffered RIO Input and Output</vt:lpstr>
      <vt:lpstr>Implementation of rio_readn</vt:lpstr>
      <vt:lpstr>Buffered RIO Input Functions</vt:lpstr>
      <vt:lpstr>Buffered RIO Input Functions (cont)</vt:lpstr>
      <vt:lpstr>Buffered I/O: Implementation</vt:lpstr>
      <vt:lpstr>Buffered I/O: Declaration</vt:lpstr>
      <vt:lpstr>RIO Example</vt:lpstr>
      <vt:lpstr>Today</vt:lpstr>
      <vt:lpstr>Standard I/O Functions</vt:lpstr>
      <vt:lpstr>Standard I/O Streams</vt:lpstr>
      <vt:lpstr>Buffered I/O: Motivation</vt:lpstr>
      <vt:lpstr>Buffering in Standard I/O</vt:lpstr>
      <vt:lpstr>Standard I/O Buffering in Action</vt:lpstr>
      <vt:lpstr>Today</vt:lpstr>
      <vt:lpstr>Unix I/O vs. Standard I/O vs. RIO</vt:lpstr>
      <vt:lpstr>Pros and Cons of Unix I/O</vt:lpstr>
      <vt:lpstr>Pros and Cons of Standard I/O</vt:lpstr>
      <vt:lpstr>Choosing I/O Functions</vt:lpstr>
      <vt:lpstr>Aside: Working with Binary Files</vt:lpstr>
      <vt:lpstr>I/O Questions in Exams</vt:lpstr>
      <vt:lpstr>Extra Slides</vt:lpstr>
      <vt:lpstr>For Further Information</vt:lpstr>
      <vt:lpstr>Fun with File Descriptors (1)</vt:lpstr>
      <vt:lpstr>Fun with File Descriptors (2)</vt:lpstr>
      <vt:lpstr>Fun with File Descriptors (3)</vt:lpstr>
      <vt:lpstr>Accessing Directories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786</cp:revision>
  <cp:lastPrinted>2016-10-19T22:41:27Z</cp:lastPrinted>
  <dcterms:created xsi:type="dcterms:W3CDTF">2012-10-18T16:33:38Z</dcterms:created>
  <dcterms:modified xsi:type="dcterms:W3CDTF">2016-11-08T15:26:05Z</dcterms:modified>
</cp:coreProperties>
</file>