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542" r:id="rId2"/>
    <p:sldId id="1159" r:id="rId3"/>
    <p:sldId id="1200" r:id="rId4"/>
    <p:sldId id="1201" r:id="rId5"/>
    <p:sldId id="1202" r:id="rId6"/>
    <p:sldId id="1203" r:id="rId7"/>
    <p:sldId id="1204" r:id="rId8"/>
    <p:sldId id="1242" r:id="rId9"/>
    <p:sldId id="1205" r:id="rId10"/>
    <p:sldId id="1206" r:id="rId11"/>
    <p:sldId id="1207" r:id="rId12"/>
    <p:sldId id="1168" r:id="rId13"/>
    <p:sldId id="1169" r:id="rId14"/>
    <p:sldId id="1170" r:id="rId15"/>
    <p:sldId id="1196" r:id="rId16"/>
    <p:sldId id="1241" r:id="rId17"/>
    <p:sldId id="1235" r:id="rId18"/>
    <p:sldId id="1178" r:id="rId19"/>
    <p:sldId id="1179" r:id="rId20"/>
    <p:sldId id="1180" r:id="rId21"/>
    <p:sldId id="1199" r:id="rId22"/>
    <p:sldId id="1240" r:id="rId23"/>
    <p:sldId id="1172" r:id="rId24"/>
    <p:sldId id="1173" r:id="rId25"/>
    <p:sldId id="1176" r:id="rId26"/>
    <p:sldId id="1187" r:id="rId27"/>
    <p:sldId id="1181" r:id="rId28"/>
    <p:sldId id="1182" r:id="rId29"/>
    <p:sldId id="1183" r:id="rId30"/>
    <p:sldId id="1184" r:id="rId31"/>
    <p:sldId id="1236" r:id="rId32"/>
    <p:sldId id="1185" r:id="rId33"/>
    <p:sldId id="1186" r:id="rId34"/>
    <p:sldId id="1208" r:id="rId35"/>
    <p:sldId id="1209" r:id="rId36"/>
    <p:sldId id="1238" r:id="rId37"/>
    <p:sldId id="1210" r:id="rId38"/>
    <p:sldId id="1211" r:id="rId39"/>
    <p:sldId id="1212" r:id="rId40"/>
    <p:sldId id="1244" r:id="rId41"/>
    <p:sldId id="1231" r:id="rId42"/>
    <p:sldId id="1223" r:id="rId43"/>
    <p:sldId id="1224" r:id="rId44"/>
    <p:sldId id="1225" r:id="rId45"/>
    <p:sldId id="1233" r:id="rId46"/>
    <p:sldId id="1215" r:id="rId47"/>
    <p:sldId id="1216" r:id="rId48"/>
    <p:sldId id="1218" r:id="rId49"/>
    <p:sldId id="1219" r:id="rId50"/>
    <p:sldId id="1220" r:id="rId51"/>
    <p:sldId id="1221" r:id="rId52"/>
    <p:sldId id="1234" r:id="rId53"/>
    <p:sldId id="1222" r:id="rId54"/>
    <p:sldId id="1230" r:id="rId55"/>
    <p:sldId id="1243" r:id="rId56"/>
  </p:sldIdLst>
  <p:sldSz cx="9144000" cy="6858000" type="screen4x3"/>
  <p:notesSz cx="7302500" cy="9586913"/>
  <p:custDataLst>
    <p:tags r:id="rId6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87458" autoAdjust="0"/>
  </p:normalViewPr>
  <p:slideViewPr>
    <p:cSldViewPr snapToObjects="1">
      <p:cViewPr varScale="1">
        <p:scale>
          <a:sx n="147" d="100"/>
          <a:sy n="147" d="100"/>
        </p:scale>
        <p:origin x="-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gs" Target="tags/tag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D</a:t>
            </a:r>
          </a:p>
          <a:p>
            <a:endParaRPr lang="en-US" dirty="0" smtClean="0"/>
          </a:p>
          <a:p>
            <a:r>
              <a:rPr lang="en-US" dirty="0" smtClean="0"/>
              <a:t>time, foo, main, </a:t>
            </a:r>
            <a:r>
              <a:rPr lang="en-US" dirty="0" err="1" smtClean="0"/>
              <a:t>printf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actually make a case for “%d”: it’s a global</a:t>
            </a:r>
            <a:r>
              <a:rPr lang="en-US" baseline="0" dirty="0" smtClean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err="1" smtClean="0"/>
              <a:t>objdump</a:t>
            </a:r>
            <a:r>
              <a:rPr lang="en-US" baseline="0" dirty="0" smtClean="0"/>
              <a:t> –t static-</a:t>
            </a:r>
            <a:r>
              <a:rPr lang="en-US" baseline="0" dirty="0" err="1" smtClean="0"/>
              <a:t>local.o</a:t>
            </a:r>
            <a:endParaRPr lang="en-US" baseline="0" dirty="0" smtClean="0"/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</a:t>
            </a:r>
            <a:r>
              <a:rPr lang="en-US" baseline="0" dirty="0" err="1" smtClean="0"/>
              <a:t>rd</a:t>
            </a:r>
            <a:r>
              <a:rPr lang="en-US" baseline="0" dirty="0" smtClean="0"/>
              <a:t> static-</a:t>
            </a:r>
            <a:r>
              <a:rPr lang="en-US" baseline="0" dirty="0" err="1" smtClean="0"/>
              <a:t>local.o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If you are not aware of these rules, you can run into very nasty,</a:t>
            </a:r>
            <a:r>
              <a:rPr lang="en-US" baseline="0" dirty="0" smtClean="0"/>
              <a:t> difficult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System code including code</a:t>
            </a:r>
            <a:r>
              <a:rPr lang="en-US" baseline="0" dirty="0" smtClean="0"/>
              <a:t> that runs before and after main.  Sets up </a:t>
            </a:r>
            <a:r>
              <a:rPr lang="en-US" baseline="0" dirty="0" err="1" smtClean="0"/>
              <a:t>argc</a:t>
            </a:r>
            <a:r>
              <a:rPr lang="en-US" baseline="0" dirty="0" smtClean="0"/>
              <a:t>/v and takes the return </a:t>
            </a:r>
            <a:r>
              <a:rPr lang="en-US" baseline="0" dirty="0" smtClean="0"/>
              <a:t>value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–t </a:t>
            </a:r>
            <a:r>
              <a:rPr lang="en-US" baseline="0" dirty="0" err="1" smtClean="0"/>
              <a:t>prog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generates LOTS of 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What are the </a:t>
            </a:r>
            <a:r>
              <a:rPr lang="en-US" dirty="0" err="1" smtClean="0"/>
              <a:t>globals</a:t>
            </a:r>
            <a:r>
              <a:rPr lang="en-US" dirty="0" smtClean="0"/>
              <a:t>?  Where are they (address / section)?</a:t>
            </a:r>
            <a:r>
              <a:rPr lang="en-US" baseline="0" dirty="0" smtClean="0"/>
              <a:t>  … Then click.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PC32, PC relative to next RIP – 0x4 for the offset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Large heap in the high addresses (</a:t>
            </a:r>
            <a:r>
              <a:rPr lang="en-US" dirty="0" err="1" smtClean="0"/>
              <a:t>mmap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833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518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6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The convention</a:t>
            </a:r>
            <a:r>
              <a:rPr lang="en-US" baseline="0" dirty="0" smtClean="0"/>
              <a:t> is that libraries are always prefixed with “lib”</a:t>
            </a:r>
          </a:p>
          <a:p>
            <a:r>
              <a:rPr lang="en-US" dirty="0" smtClean="0"/>
              <a:t> $(CC) $(CFLAGS) -o </a:t>
            </a:r>
            <a:r>
              <a:rPr lang="en-US" dirty="0" err="1" smtClean="0"/>
              <a:t>csim</a:t>
            </a:r>
            <a:r>
              <a:rPr lang="en-US" dirty="0" smtClean="0"/>
              <a:t> </a:t>
            </a:r>
            <a:r>
              <a:rPr lang="en-US" dirty="0" err="1" smtClean="0"/>
              <a:t>csim.c</a:t>
            </a:r>
            <a:r>
              <a:rPr lang="en-US" dirty="0" smtClean="0"/>
              <a:t> </a:t>
            </a:r>
            <a:r>
              <a:rPr lang="en-US" dirty="0" err="1" smtClean="0"/>
              <a:t>cachelab.c</a:t>
            </a:r>
            <a:r>
              <a:rPr lang="en-US" dirty="0" smtClean="0"/>
              <a:t> -lm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7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Try</a:t>
            </a:r>
            <a:r>
              <a:rPr lang="en-US" baseline="0" dirty="0" smtClean="0"/>
              <a:t>: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–t main2.o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</a:t>
            </a:r>
            <a:r>
              <a:rPr lang="en-US" baseline="0" dirty="0" err="1" smtClean="0"/>
              <a:t>rd</a:t>
            </a:r>
            <a:r>
              <a:rPr lang="en-US" baseline="0" dirty="0" smtClean="0"/>
              <a:t> main2.o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–t </a:t>
            </a:r>
            <a:r>
              <a:rPr lang="en-US" baseline="0" dirty="0" err="1" smtClean="0"/>
              <a:t>libvector.a</a:t>
            </a:r>
            <a:endParaRPr lang="en-US" baseline="0" dirty="0" smtClean="0"/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</a:t>
            </a:r>
            <a:r>
              <a:rPr lang="en-US" baseline="0" dirty="0" err="1" smtClean="0"/>
              <a:t>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libvector.a</a:t>
            </a:r>
            <a:endParaRPr lang="en-US" baseline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750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321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220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44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Partially linked still has relocatable entries</a:t>
            </a:r>
          </a:p>
          <a:p>
            <a:r>
              <a:rPr lang="en-US" dirty="0" smtClean="0"/>
              <a:t>Loader</a:t>
            </a:r>
            <a:r>
              <a:rPr lang="en-US" baseline="0" dirty="0" smtClean="0"/>
              <a:t> (i.e., the </a:t>
            </a:r>
            <a:r>
              <a:rPr lang="en-US" baseline="0" dirty="0" err="1" smtClean="0"/>
              <a:t>execve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syscall</a:t>
            </a:r>
            <a:r>
              <a:rPr lang="en-US" baseline="0" dirty="0" smtClean="0"/>
              <a:t>, which we will cover later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Try:</a:t>
            </a:r>
          </a:p>
          <a:p>
            <a:r>
              <a:rPr lang="en-US" baseline="0" dirty="0" err="1" smtClean="0"/>
              <a:t>ldd</a:t>
            </a:r>
            <a:r>
              <a:rPr lang="en-US" baseline="0" dirty="0" smtClean="0"/>
              <a:t> prog2l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–t </a:t>
            </a:r>
            <a:r>
              <a:rPr lang="en-US" baseline="0" dirty="0" err="1" smtClean="0"/>
              <a:t>libvector.so</a:t>
            </a:r>
            <a:endParaRPr lang="en-US" baseline="0" dirty="0" smtClean="0"/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</a:t>
            </a:r>
            <a:r>
              <a:rPr lang="en-US" baseline="0" dirty="0" err="1" smtClean="0"/>
              <a:t>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libvector.so</a:t>
            </a:r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RTLD_LAZY – don’t resolve references until requested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616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93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Linker</a:t>
            </a:r>
            <a:r>
              <a:rPr lang="en-US" baseline="0" dirty="0" smtClean="0"/>
              <a:t> has not information about vector library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Try:</a:t>
            </a:r>
          </a:p>
          <a:p>
            <a:r>
              <a:rPr lang="en-US" baseline="0" dirty="0" err="1" smtClean="0"/>
              <a:t>ldd</a:t>
            </a:r>
            <a:r>
              <a:rPr lang="en-US" baseline="0" dirty="0" smtClean="0"/>
              <a:t> prog2r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003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technique is used to create the trace that you will use in the </a:t>
            </a:r>
            <a:r>
              <a:rPr lang="en-US" dirty="0" err="1" smtClean="0"/>
              <a:t>malloc</a:t>
            </a:r>
            <a:r>
              <a:rPr lang="en-US" dirty="0" smtClean="0"/>
              <a:t> lab.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2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for </a:t>
            </a:r>
            <a:r>
              <a:rPr lang="en-US" dirty="0" err="1" smtClean="0"/>
              <a:t>interpositioning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Putting </a:t>
            </a:r>
            <a:r>
              <a:rPr lang="en-US" dirty="0" err="1" smtClean="0"/>
              <a:t>malloc.h</a:t>
            </a:r>
            <a:r>
              <a:rPr lang="en-US" baseline="0" dirty="0" smtClean="0"/>
              <a:t> in square brackets is important.  Also, calling it </a:t>
            </a:r>
            <a:r>
              <a:rPr lang="en-US" baseline="0" dirty="0" err="1" smtClean="0"/>
              <a:t>malloc.h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37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the wrapper</a:t>
            </a:r>
            <a:r>
              <a:rPr lang="en-US" baseline="0" dirty="0" smtClean="0"/>
              <a:t> functions.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Now, we want the application to call the wrappers, rather than the library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76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Compile-time flags</a:t>
            </a:r>
            <a:r>
              <a:rPr lang="en-US" baseline="0" dirty="0" smtClean="0"/>
              <a:t> are important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mymalloc.c</a:t>
            </a:r>
            <a:r>
              <a:rPr lang="en-US" baseline="0" dirty="0" smtClean="0"/>
              <a:t> will use library version of </a:t>
            </a:r>
            <a:r>
              <a:rPr lang="en-US" baseline="0" dirty="0" err="1" smtClean="0"/>
              <a:t>malloc.h</a:t>
            </a:r>
            <a:endParaRPr lang="en-US" baseline="0" dirty="0" smtClean="0"/>
          </a:p>
          <a:p>
            <a:r>
              <a:rPr lang="en-US" baseline="0" dirty="0" err="1" smtClean="0"/>
              <a:t>int.c</a:t>
            </a:r>
            <a:r>
              <a:rPr lang="en-US" baseline="0" dirty="0" smtClean="0"/>
              <a:t> will use custom version, which redefines </a:t>
            </a:r>
            <a:r>
              <a:rPr lang="en-US" baseline="0" dirty="0" err="1" smtClean="0"/>
              <a:t>malloc</a:t>
            </a:r>
            <a:r>
              <a:rPr lang="en-US" baseline="0" dirty="0" smtClean="0"/>
              <a:t>/free to by </a:t>
            </a:r>
            <a:r>
              <a:rPr lang="en-US" baseline="0" dirty="0" err="1" smtClean="0"/>
              <a:t>mymalloc</a:t>
            </a:r>
            <a:r>
              <a:rPr lang="en-US" baseline="0" dirty="0" smtClean="0"/>
              <a:t>/</a:t>
            </a:r>
            <a:r>
              <a:rPr lang="en-US" baseline="0" dirty="0" err="1" smtClean="0"/>
              <a:t>myfree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Try disassembling main when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gdb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intc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Run </a:t>
            </a:r>
            <a:r>
              <a:rPr lang="en-US" baseline="0" dirty="0" err="1" smtClean="0"/>
              <a:t>intc</a:t>
            </a:r>
            <a:r>
              <a:rPr lang="en-US" baseline="0" dirty="0" smtClean="0"/>
              <a:t> multiple times and see how heap gets randomized as a security precaution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166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Both </a:t>
            </a:r>
            <a:r>
              <a:rPr lang="en-US" dirty="0" err="1" smtClean="0"/>
              <a:t>mymalloc.c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int.c</a:t>
            </a:r>
            <a:r>
              <a:rPr lang="en-US" baseline="0" dirty="0" smtClean="0"/>
              <a:t> will get library version of </a:t>
            </a:r>
            <a:r>
              <a:rPr lang="en-US" baseline="0" dirty="0" err="1" smtClean="0"/>
              <a:t>malloc.h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But, </a:t>
            </a:r>
            <a:r>
              <a:rPr lang="en-US" baseline="0" dirty="0" err="1" smtClean="0"/>
              <a:t>interpositioning</a:t>
            </a:r>
            <a:r>
              <a:rPr lang="en-US" baseline="0" dirty="0" smtClean="0"/>
              <a:t> trick causes nonstandard symbol resolution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Try disassembling main from within </a:t>
            </a:r>
            <a:r>
              <a:rPr lang="en-US" baseline="0" dirty="0" err="1" smtClean="0"/>
              <a:t>gdb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74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code includes &lt;</a:t>
            </a:r>
            <a:r>
              <a:rPr lang="en-US" dirty="0" err="1" smtClean="0"/>
              <a:t>stdlib.h</a:t>
            </a:r>
            <a:r>
              <a:rPr lang="en-US" dirty="0" smtClean="0"/>
              <a:t>&gt;, which defines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malloc</a:t>
            </a:r>
            <a:r>
              <a:rPr lang="en-US" baseline="0" dirty="0" smtClean="0"/>
              <a:t> &amp; free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7022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227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Disassemble main from within</a:t>
            </a:r>
            <a:r>
              <a:rPr lang="en-US" baseline="0" dirty="0" smtClean="0"/>
              <a:t> main.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See that will have to call dynamic linker to find it.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2006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</a:t>
            </a:r>
            <a:r>
              <a:rPr lang="en-US" baseline="0" dirty="0" smtClean="0"/>
              <a:t> to trace other programs, including 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Need to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LD_PRELOAD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turn off feature.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59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err="1" smtClean="0"/>
              <a:t>objdump</a:t>
            </a:r>
            <a:r>
              <a:rPr lang="en-US" baseline="0" dirty="0" smtClean="0"/>
              <a:t> –t </a:t>
            </a:r>
            <a:r>
              <a:rPr lang="en-US" baseline="0" dirty="0" err="1" smtClean="0"/>
              <a:t>main.o</a:t>
            </a:r>
            <a:endParaRPr lang="en-US" baseline="0" dirty="0" smtClean="0"/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–t </a:t>
            </a:r>
            <a:r>
              <a:rPr lang="en-US" baseline="0" dirty="0" err="1" smtClean="0"/>
              <a:t>sum.o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security.googleblog.com/2016/02/cve-2015-7547-glibc-getaddrinfo-stack.htm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Linking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13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</a:t>
            </a:r>
            <a:r>
              <a:rPr lang="en-US" sz="2000" b="0" dirty="0" smtClean="0"/>
              <a:t>October 11th</a:t>
            </a:r>
            <a:r>
              <a:rPr lang="en-US" sz="2000" b="0" dirty="0" smtClean="0"/>
              <a:t>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Kinds of Object Files (Modules)</a:t>
            </a: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Relocatable object file (</a:t>
            </a:r>
            <a:r>
              <a:rPr lang="en-US" dirty="0" smtClean="0">
                <a:latin typeface="Courier New"/>
                <a:cs typeface="Courier New"/>
              </a:rPr>
              <a:t>.o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 dirty="0" smtClean="0"/>
              <a:t>Each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 is produced from exactly one source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/>
              <a:t>) file</a:t>
            </a:r>
          </a:p>
          <a:p>
            <a:endParaRPr lang="en-US" dirty="0" smtClean="0"/>
          </a:p>
          <a:p>
            <a:r>
              <a:rPr lang="en-US" dirty="0" smtClean="0"/>
              <a:t>Executable object file 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copied directly into memory and then executed.</a:t>
            </a:r>
          </a:p>
          <a:p>
            <a:endParaRPr lang="en-US" dirty="0" smtClean="0"/>
          </a:p>
          <a:p>
            <a:r>
              <a:rPr lang="en-US" dirty="0" smtClean="0"/>
              <a:t>Shared object file (</a:t>
            </a:r>
            <a:r>
              <a:rPr lang="en-US" dirty="0" smtClean="0">
                <a:latin typeface="Courier New"/>
                <a:cs typeface="Courier New"/>
              </a:rPr>
              <a:t>.so </a:t>
            </a:r>
            <a:r>
              <a:rPr lang="en-US" dirty="0" smtClean="0"/>
              <a:t>file)</a:t>
            </a:r>
          </a:p>
          <a:p>
            <a:pPr lvl="1"/>
            <a:r>
              <a:rPr lang="en-US" dirty="0" smtClean="0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 dirty="0" smtClean="0"/>
              <a:t>Called </a:t>
            </a:r>
            <a:r>
              <a:rPr lang="en-US" i="1" dirty="0" smtClean="0"/>
              <a:t>Dynamic Link Libraries</a:t>
            </a:r>
            <a:r>
              <a:rPr lang="en-US" dirty="0" smtClean="0"/>
              <a:t> (DLLs) by Windows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Executable and Linkable Format (ELF)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 binary format for object files</a:t>
            </a:r>
          </a:p>
          <a:p>
            <a:endParaRPr lang="en-US" dirty="0" smtClean="0"/>
          </a:p>
          <a:p>
            <a:r>
              <a:rPr lang="en-US" dirty="0" smtClean="0"/>
              <a:t>One unified format for </a:t>
            </a:r>
          </a:p>
          <a:p>
            <a:pPr lvl="1"/>
            <a:r>
              <a:rPr lang="en-US" dirty="0" smtClean="0"/>
              <a:t>Relocatable object files (</a:t>
            </a:r>
            <a:r>
              <a:rPr lang="en-US" dirty="0" smtClean="0">
                <a:latin typeface="Courier New"/>
                <a:cs typeface="Courier New"/>
              </a:rPr>
              <a:t>.o</a:t>
            </a:r>
            <a:r>
              <a:rPr lang="en-US" dirty="0" smtClean="0"/>
              <a:t>), </a:t>
            </a:r>
          </a:p>
          <a:p>
            <a:pPr lvl="1"/>
            <a:r>
              <a:rPr lang="en-US" dirty="0" smtClean="0"/>
              <a:t>Executable object files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Shared object files (</a:t>
            </a:r>
            <a:r>
              <a:rPr lang="en-US" dirty="0" smtClean="0">
                <a:latin typeface="Courier New"/>
                <a:cs typeface="Courier New"/>
              </a:rPr>
              <a:t>.so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Generic name: ELF binaries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19175"/>
            <a:ext cx="53482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Word size, byte ordering, file type </a:t>
            </a:r>
            <a:r>
              <a:rPr lang="en-GB" sz="1800" dirty="0"/>
              <a:t>(.o, exec, .so</a:t>
            </a:r>
            <a:r>
              <a:rPr lang="en-GB" sz="1800" dirty="0" smtClean="0"/>
              <a:t>), machine type, etc</a:t>
            </a:r>
            <a:r>
              <a:rPr lang="en-GB" sz="1800" dirty="0"/>
              <a:t>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addresses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 err="1" smtClean="0">
                <a:latin typeface="Courier New" pitchFamily="49" charset="0"/>
              </a:rPr>
              <a:t>rodata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Read only data: jump tables,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>
                <a:latin typeface="Courier New" pitchFamily="49" charset="0"/>
              </a:rPr>
              <a:t>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modifying.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External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Local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C functions and </a:t>
            </a:r>
            <a:r>
              <a:rPr lang="en-GB" dirty="0" smtClean="0"/>
              <a:t>global variables </a:t>
            </a:r>
            <a:r>
              <a:rPr lang="en-GB" dirty="0"/>
              <a:t>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 smtClean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>
                <a:solidFill>
                  <a:srgbClr val="C00000"/>
                </a:solidFill>
              </a:rPr>
              <a:t>Local </a:t>
            </a:r>
            <a:r>
              <a:rPr lang="en-GB" b="1" dirty="0">
                <a:solidFill>
                  <a:srgbClr val="C00000"/>
                </a:solidFill>
              </a:rPr>
              <a:t>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Step 1: Symbol Resolution</a:t>
            </a:r>
            <a:endParaRPr lang="en-GB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,char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dirty="0" err="1" smtClean="0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 dirty="0" smtClean="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dirty="0" err="1" smtClean="0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 dirty="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dirty="0" smtClean="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 dirty="0" smtClean="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 smtClean="0"/>
              <a:t>How many </a:t>
            </a:r>
            <a:r>
              <a:rPr lang="en-US" sz="2800" dirty="0" smtClean="0"/>
              <a:t>of the following names will be in the symbol table of </a:t>
            </a:r>
            <a:r>
              <a:rPr lang="en-US" sz="2800" dirty="0" err="1" smtClean="0">
                <a:latin typeface="Courier"/>
                <a:cs typeface="Courier"/>
              </a:rPr>
              <a:t>main.o</a:t>
            </a:r>
            <a:r>
              <a:rPr lang="en-US" sz="28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304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entury Gothic"/>
                <a:cs typeface="Century Gothic"/>
              </a:rPr>
              <a:t>main.c</a:t>
            </a:r>
            <a:r>
              <a:rPr lang="en-US" b="1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7" y="2928877"/>
            <a:ext cx="3355406" cy="3416320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time;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foo(</a:t>
            </a:r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 smtClean="0">
                <a:latin typeface="Courier"/>
                <a:cs typeface="Courier"/>
              </a:rPr>
              <a:t>  return </a:t>
            </a:r>
            <a:r>
              <a:rPr lang="en-US" sz="1800" dirty="0">
                <a:latin typeface="Courier"/>
                <a:cs typeface="Courier"/>
              </a:rPr>
              <a:t>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main(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argc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     char** </a:t>
            </a:r>
            <a:r>
              <a:rPr lang="en-US" sz="1800" dirty="0" err="1" smtClean="0">
                <a:latin typeface="Courier"/>
                <a:cs typeface="Courier"/>
              </a:rPr>
              <a:t>argv</a:t>
            </a:r>
            <a:r>
              <a:rPr lang="en-US" sz="1800" dirty="0" smtClean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"%d"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smtClean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>
                <a:latin typeface="Courier"/>
                <a:cs typeface="Courier"/>
              </a:rPr>
              <a:t> </a:t>
            </a:r>
            <a:r>
              <a:rPr lang="en-US" sz="1800" smtClean="0">
                <a:latin typeface="Courier"/>
                <a:cs typeface="Courier"/>
              </a:rPr>
              <a:t> return 0;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  <a:endParaRPr lang="en-US" sz="1800" dirty="0" smtClean="0">
              <a:latin typeface="Courier"/>
              <a:cs typeface="Courier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781800" y="2895600"/>
          <a:ext cx="2133600" cy="3200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683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52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192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660066"/>
                          </a:solidFill>
                        </a:rPr>
                        <a:t>A.</a:t>
                      </a:r>
                      <a:endParaRPr lang="en-US" sz="3600" b="1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660066"/>
                          </a:solidFill>
                        </a:rPr>
                        <a:t>B.</a:t>
                      </a:r>
                      <a:endParaRPr lang="en-US" sz="3600" b="1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660066"/>
                          </a:solidFill>
                        </a:rPr>
                        <a:t>C.</a:t>
                      </a:r>
                      <a:endParaRPr lang="en-US" sz="3600" b="1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660066"/>
                          </a:solidFill>
                        </a:rPr>
                        <a:t>D.</a:t>
                      </a:r>
                      <a:endParaRPr lang="en-US" sz="3600" b="1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660066"/>
                          </a:solidFill>
                        </a:rPr>
                        <a:t>E.</a:t>
                      </a:r>
                      <a:endParaRPr lang="en-US" sz="3600" b="1" dirty="0">
                        <a:solidFill>
                          <a:srgbClr val="66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entury Gothic"/>
                          <a:cs typeface="Century Gothic"/>
                        </a:rPr>
                        <a:t>&gt;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47907" y="2819400"/>
            <a:ext cx="181972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latin typeface="Courier"/>
                <a:cs typeface="Courier"/>
              </a:rPr>
              <a:t>time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 err="1">
                <a:latin typeface="Courier"/>
                <a:cs typeface="Courier"/>
              </a:rPr>
              <a:t>a</a:t>
            </a:r>
            <a:r>
              <a:rPr lang="en-US" sz="2800" dirty="0" err="1" smtClean="0">
                <a:latin typeface="Courier"/>
                <a:cs typeface="Courier"/>
              </a:rPr>
              <a:t>rgc</a:t>
            </a:r>
            <a:endParaRPr lang="en-US" sz="2800" dirty="0" smtClean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800" dirty="0" err="1" smtClean="0">
                <a:latin typeface="Courier"/>
                <a:cs typeface="Courier"/>
              </a:rPr>
              <a:t>argv</a:t>
            </a:r>
            <a:endParaRPr lang="en-US" sz="2800" dirty="0" smtClean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 smtClean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 err="1" smtClean="0">
                <a:latin typeface="Courier"/>
                <a:cs typeface="Courier"/>
              </a:rPr>
              <a:t>printf</a:t>
            </a:r>
            <a:endParaRPr lang="en-US" sz="2800" dirty="0" smtClean="0">
              <a:latin typeface="Courier"/>
              <a:cs typeface="Couri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4215" y="23622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6781800" y="48768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6358830"/>
            <a:ext cx="5189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From Sat Garcia, </a:t>
            </a:r>
            <a:r>
              <a:rPr lang="en-US" sz="1800" dirty="0" smtClean="0">
                <a:latin typeface="Calibri" pitchFamily="34" charset="0"/>
              </a:rPr>
              <a:t>U. San Diego, </a:t>
            </a:r>
            <a:r>
              <a:rPr lang="en-US" sz="1800" dirty="0" smtClean="0">
                <a:latin typeface="Calibri" pitchFamily="34" charset="0"/>
              </a:rPr>
              <a:t>used with permission</a:t>
            </a: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 smtClean="0"/>
              <a:t>Local non-static C variables vs. local static C variables</a:t>
            </a:r>
          </a:p>
          <a:p>
            <a:pPr lvl="1"/>
            <a:r>
              <a:rPr lang="en-US" dirty="0" smtClean="0"/>
              <a:t>local non-static C variables: stored on the stack </a:t>
            </a:r>
          </a:p>
          <a:p>
            <a:pPr lvl="1"/>
            <a:r>
              <a:rPr lang="en-US" dirty="0" smtClean="0"/>
              <a:t>local static C variables: stored in either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bss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smtClean="0"/>
              <a:t>or </a:t>
            </a:r>
            <a:r>
              <a:rPr lang="en-US" dirty="0" smtClean="0">
                <a:latin typeface="Courier New"/>
                <a:cs typeface="Courier New"/>
              </a:rPr>
              <a:t>.data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Compiler allocates space in </a:t>
            </a:r>
            <a:r>
              <a:rPr lang="en-US" sz="2000" dirty="0" smtClean="0">
                <a:latin typeface="Courier New"/>
                <a:cs typeface="Courier New"/>
              </a:rPr>
              <a:t>.data </a:t>
            </a:r>
            <a:r>
              <a:rPr lang="en-US" sz="2000" dirty="0" smtClean="0">
                <a:latin typeface="Calibri" pitchFamily="34" charset="0"/>
              </a:rPr>
              <a:t>for each definition of </a:t>
            </a:r>
            <a:r>
              <a:rPr lang="en-US" sz="2000" dirty="0" smtClean="0">
                <a:latin typeface="Courier New"/>
                <a:cs typeface="Courier New"/>
              </a:rPr>
              <a:t>x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dirty="0" smtClean="0">
                <a:latin typeface="Calibri" pitchFamily="34" charset="0"/>
              </a:rPr>
              <a:t>reates local symbols in the symbol table with unique names, e.g., </a:t>
            </a:r>
            <a:r>
              <a:rPr lang="en-US" sz="2000" dirty="0" smtClean="0">
                <a:latin typeface="Courier New"/>
                <a:cs typeface="Courier New"/>
              </a:rPr>
              <a:t>x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 smtClean="0">
                <a:latin typeface="Courier New"/>
                <a:cs typeface="Courier New"/>
              </a:rPr>
              <a:t>x</a:t>
            </a:r>
            <a:r>
              <a:rPr lang="en-US" sz="2000" dirty="0" smtClean="0">
                <a:latin typeface="Courier New"/>
                <a:cs typeface="Courier New"/>
              </a:rPr>
              <a:t>.</a:t>
            </a:r>
            <a:r>
              <a:rPr lang="en-US" sz="2000" dirty="0" smtClean="0">
                <a:latin typeface="Courier New"/>
                <a:cs typeface="Courier New"/>
              </a:rPr>
              <a:t>1721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and </a:t>
            </a:r>
            <a:r>
              <a:rPr lang="en-US" sz="2000" dirty="0" smtClean="0">
                <a:latin typeface="Courier New"/>
                <a:cs typeface="Courier New"/>
              </a:rPr>
              <a:t>x</a:t>
            </a:r>
            <a:r>
              <a:rPr lang="en-US" sz="2000" dirty="0" smtClean="0">
                <a:latin typeface="Courier New"/>
                <a:cs typeface="Courier New"/>
              </a:rPr>
              <a:t>.1724</a:t>
            </a:r>
            <a:r>
              <a:rPr lang="en-US" sz="2000" dirty="0" smtClean="0">
                <a:latin typeface="Calibri" pitchFamily="34" charset="0"/>
              </a:rPr>
              <a:t>.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How Linker Resolves Duplicate Symbol Definitions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</a:t>
            </a:r>
            <a:r>
              <a:rPr lang="en-GB" b="1" i="1" dirty="0" smtClean="0">
                <a:solidFill>
                  <a:srgbClr val="C00000"/>
                </a:solidFill>
              </a:rPr>
              <a:t>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</a:t>
            </a:r>
            <a:r>
              <a:rPr lang="en-GB" b="1" i="1" dirty="0" smtClean="0">
                <a:solidFill>
                  <a:srgbClr val="C00000"/>
                </a:solidFill>
              </a:rPr>
              <a:t>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</a:t>
            </a:r>
            <a:r>
              <a:rPr lang="en-GB" dirty="0"/>
              <a:t>item can be defined only </a:t>
            </a:r>
            <a:r>
              <a:rPr lang="en-GB" dirty="0" smtClean="0"/>
              <a:t>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Otherwise: Linker error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2: Given a strong symbol and multiple weak symbols, choose the strong symbol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</a:t>
            </a:r>
            <a:r>
              <a:rPr lang="en-GB" dirty="0" smtClean="0"/>
              <a:t>eferences </a:t>
            </a:r>
            <a:r>
              <a:rPr lang="en-GB" dirty="0"/>
              <a:t>to the weak symbol resolve to the strong </a:t>
            </a:r>
            <a:r>
              <a:rPr lang="en-GB" dirty="0" smtClean="0"/>
              <a:t>symbol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3: </a:t>
            </a:r>
            <a:r>
              <a:rPr lang="en-GB" dirty="0"/>
              <a:t>If there are multiple weak symbols, </a:t>
            </a:r>
            <a:r>
              <a:rPr lang="en-GB" dirty="0" smtClean="0"/>
              <a:t>pick </a:t>
            </a:r>
            <a:r>
              <a:rPr lang="en-GB" dirty="0"/>
              <a:t>an arbitrary </a:t>
            </a:r>
            <a:r>
              <a:rPr lang="en-GB" dirty="0" smtClean="0"/>
              <a:t>one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 smtClean="0">
                <a:latin typeface="Courier New" pitchFamily="49" charset="0"/>
              </a:rPr>
              <a:t>fno</a:t>
            </a:r>
            <a:r>
              <a:rPr lang="en-GB" b="1" dirty="0" smtClean="0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/>
              <a:t>Puzzles on the next slide</a:t>
            </a:r>
            <a:endParaRPr lang="en-GB" b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Linking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How it works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Dynamic linking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 smtClean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 smtClean="0">
                <a:latin typeface="Calibri" pitchFamily="34" charset="0"/>
                <a:ea typeface="msgothic" charset="0"/>
                <a:cs typeface="msgothic" charset="0"/>
              </a:rPr>
              <a:t>will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if you can</a:t>
            </a:r>
          </a:p>
          <a:p>
            <a:endParaRPr lang="en-US" dirty="0" smtClean="0"/>
          </a:p>
          <a:p>
            <a:r>
              <a:rPr lang="en-US" dirty="0" smtClean="0"/>
              <a:t>Otherwise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 smtClean="0"/>
              <a:t>if you can</a:t>
            </a:r>
          </a:p>
          <a:p>
            <a:pPr lvl="1"/>
            <a:r>
              <a:rPr lang="en-US" dirty="0" smtClean="0"/>
              <a:t>Initialize if you define a global variable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 smtClean="0"/>
              <a:t> if you reference an external global variable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.h Files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INITIALIZE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#else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extern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main(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argc</a:t>
            </a:r>
            <a:r>
              <a:rPr lang="en-US" sz="1800" dirty="0" smtClean="0">
                <a:latin typeface="Courier New"/>
                <a:cs typeface="Courier New"/>
              </a:rPr>
              <a:t>, char** </a:t>
            </a:r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r>
              <a:rPr lang="en-US" sz="1800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if (</a:t>
            </a:r>
            <a:r>
              <a:rPr lang="en-US" sz="1800" dirty="0" err="1" smtClean="0">
                <a:latin typeface="Courier New"/>
                <a:cs typeface="Courier New"/>
              </a:rPr>
              <a:t>init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printf</a:t>
            </a:r>
            <a:r>
              <a:rPr lang="en-US" sz="1800" dirty="0" smtClean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 dirty="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 dirty="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 dirty="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</a:t>
              </a:r>
              <a:r>
                <a:rPr lang="en-US" sz="1800" dirty="0" smtClean="0">
                  <a:latin typeface="Courier New"/>
                  <a:cs typeface="Courier New"/>
                </a:rPr>
                <a:t>xtern </a:t>
              </a:r>
              <a:r>
                <a:rPr lang="en-US" sz="1800" dirty="0" err="1" smtClean="0">
                  <a:latin typeface="Courier New"/>
                  <a:cs typeface="Courier New"/>
                </a:rPr>
                <a:t>int</a:t>
              </a:r>
              <a:r>
                <a:rPr lang="en-US" sz="1800" dirty="0" smtClean="0">
                  <a:latin typeface="Courier New"/>
                  <a:cs typeface="Courier New"/>
                </a:rPr>
                <a:t> g;</a:t>
              </a:r>
              <a:endParaRPr lang="en-US" sz="1800" dirty="0">
                <a:latin typeface="Courier New"/>
                <a:cs typeface="Courier New"/>
              </a:endParaRPr>
            </a:p>
            <a:p>
              <a:r>
                <a:rPr lang="en-US" sz="1800" dirty="0" smtClean="0">
                  <a:latin typeface="Courier New"/>
                  <a:cs typeface="Courier New"/>
                </a:rPr>
                <a:t>static </a:t>
              </a:r>
              <a:r>
                <a:rPr lang="en-US" sz="1800" dirty="0" err="1">
                  <a:latin typeface="Courier New"/>
                  <a:cs typeface="Courier New"/>
                </a:rPr>
                <a:t>int</a:t>
              </a:r>
              <a:r>
                <a:rPr lang="en-US" sz="1800" dirty="0">
                  <a:latin typeface="Courier New"/>
                  <a:cs typeface="Courier New"/>
                </a:rPr>
                <a:t> </a:t>
              </a:r>
              <a:r>
                <a:rPr lang="en-US" sz="1800" dirty="0" err="1">
                  <a:latin typeface="Courier New"/>
                  <a:cs typeface="Courier New"/>
                </a:rPr>
                <a:t>init</a:t>
              </a:r>
              <a:r>
                <a:rPr lang="en-US" sz="1800" dirty="0">
                  <a:latin typeface="Courier New"/>
                  <a:cs typeface="Courier New"/>
                </a:rPr>
                <a:t> = </a:t>
              </a:r>
              <a:r>
                <a:rPr lang="en-US" sz="1800" dirty="0" smtClean="0">
                  <a:latin typeface="Courier New"/>
                  <a:cs typeface="Courier New"/>
                </a:rPr>
                <a:t>0;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Step 2: Relocation</a:t>
            </a:r>
            <a:endParaRPr lang="en-GB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sum(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array[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data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swap()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</a:t>
              </a:r>
              <a:r>
                <a:rPr lang="en-GB" sz="1600" b="1" dirty="0" smtClean="0">
                  <a:latin typeface="Calibri" pitchFamily="34" charset="0"/>
                  <a:ea typeface="msgothic" charset="0"/>
                  <a:cs typeface="msgothic" charset="0"/>
                </a:rPr>
                <a:t>data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 </a:t>
              </a:r>
              <a:r>
                <a:rPr lang="en-GB" sz="1600" b="1" dirty="0" smtClean="0">
                  <a:latin typeface="Courier New" pitchFamily="49" charset="0"/>
                  <a:ea typeface="msgothic" charset="0"/>
                  <a:cs typeface="msgothic" charset="0"/>
                </a:rPr>
                <a:t>array[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2]={1,2}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Entries</a:t>
            </a: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dirty="0" err="1" smtClean="0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 dirty="0" smtClean="0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dirty="0" err="1" smtClean="0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 dirty="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 dirty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 dirty="0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Relocated .text section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ec 08       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sub    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$0x2,%esi</a:t>
            </a:r>
          </a:p>
          <a:p>
            <a:r>
              <a:rPr lang="sk-S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4004d9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bf 18 10 60 00    </a:t>
            </a:r>
            <a:r>
              <a:rPr lang="sk-S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mov    </a:t>
            </a:r>
            <a:r>
              <a:rPr lang="sk-SK" sz="1600" dirty="0"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4004de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add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mov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mov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movslq %edx,%rcx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repz 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urier New"/>
                <a:cs typeface="Courier New"/>
              </a:rPr>
              <a:t>callq</a:t>
            </a:r>
            <a:r>
              <a:rPr lang="en-US" sz="2000" dirty="0" smtClean="0">
                <a:latin typeface="Calibri" pitchFamily="34" charset="0"/>
              </a:rPr>
              <a:t> i</a:t>
            </a:r>
            <a:r>
              <a:rPr lang="en-US" sz="2000" dirty="0" smtClean="0">
                <a:latin typeface="Calibri" pitchFamily="34" charset="0"/>
              </a:rPr>
              <a:t>nstruction uses </a:t>
            </a:r>
            <a:r>
              <a:rPr lang="en-US" sz="2000" dirty="0" smtClean="0">
                <a:latin typeface="Calibri" pitchFamily="34" charset="0"/>
              </a:rPr>
              <a:t>PC-relative addressing for sum():  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= </a:t>
            </a:r>
            <a:r>
              <a:rPr lang="en-US" sz="2000" dirty="0" smtClean="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 dirty="0" smtClean="0">
                <a:latin typeface="Calibri" pitchFamily="34" charset="0"/>
              </a:rPr>
              <a:t> + </a:t>
            </a:r>
            <a:r>
              <a:rPr lang="en-US" sz="2000" dirty="0" smtClean="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</a:t>
            </a:r>
            <a:r>
              <a:rPr lang="en-US" sz="1600" dirty="0" smtClean="0">
                <a:latin typeface="Courier New"/>
                <a:cs typeface="Courier New"/>
              </a:rPr>
              <a:t>ource: </a:t>
            </a:r>
            <a:r>
              <a:rPr lang="en-US" sz="1600" dirty="0" err="1" smtClean="0">
                <a:latin typeface="Courier New"/>
                <a:cs typeface="Courier New"/>
              </a:rPr>
              <a:t>objdump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-dx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</a:t>
            </a:r>
            <a:r>
              <a:rPr lang="en-GB" dirty="0" smtClean="0"/>
              <a:t>Files</a:t>
            </a:r>
            <a:endParaRPr lang="en-GB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data segment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code segment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.line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t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Packaging Commonly Used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Awkward</a:t>
            </a:r>
            <a:r>
              <a:rPr lang="en-GB" dirty="0"/>
              <a:t>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1:</a:t>
            </a:r>
            <a:r>
              <a:rPr lang="en-GB" dirty="0"/>
              <a:t> Put all functions </a:t>
            </a:r>
            <a:r>
              <a:rPr lang="en-GB" dirty="0" smtClean="0"/>
              <a:t>into </a:t>
            </a:r>
            <a:r>
              <a:rPr lang="en-GB" dirty="0"/>
              <a:t>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2:</a:t>
            </a:r>
            <a:r>
              <a:rPr lang="en-GB" dirty="0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efficient, but burdensome on the programmer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Old-fashioned Solution: Static </a:t>
            </a:r>
            <a:r>
              <a:rPr lang="en-GB" dirty="0"/>
              <a:t>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990000"/>
                </a:solidFill>
              </a:rPr>
              <a:t>Static </a:t>
            </a:r>
            <a:r>
              <a:rPr lang="en-GB" dirty="0">
                <a:solidFill>
                  <a:srgbClr val="990000"/>
                </a:solidFill>
              </a:rPr>
              <a:t>libraries </a:t>
            </a:r>
            <a:r>
              <a:rPr lang="en-GB" dirty="0"/>
              <a:t>(.</a:t>
            </a:r>
            <a:r>
              <a:rPr lang="en-GB" dirty="0">
                <a:latin typeface="Courier New" pitchFamily="49" charset="0"/>
              </a:rPr>
              <a:t>a</a:t>
            </a:r>
            <a:r>
              <a:rPr lang="en-GB" dirty="0"/>
              <a:t> </a:t>
            </a:r>
            <a:r>
              <a:rPr lang="en-GB" dirty="0">
                <a:solidFill>
                  <a:srgbClr val="000004"/>
                </a:solidFill>
              </a:rPr>
              <a:t>archive files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Concatenate related </a:t>
            </a:r>
            <a:r>
              <a:rPr lang="en-GB" dirty="0" err="1"/>
              <a:t>relocatable</a:t>
            </a:r>
            <a:r>
              <a:rPr lang="en-GB" dirty="0"/>
              <a:t> object files into a single file with an index (called an </a:t>
            </a:r>
            <a:r>
              <a:rPr lang="en-GB" i="1" dirty="0"/>
              <a:t>archive</a:t>
            </a:r>
            <a:r>
              <a:rPr lang="en-GB" dirty="0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archive member file resolves reference, </a:t>
            </a:r>
            <a:r>
              <a:rPr lang="en-GB" dirty="0" smtClean="0"/>
              <a:t>link it  </a:t>
            </a:r>
            <a:r>
              <a:rPr lang="en-GB" dirty="0"/>
              <a:t>into</a:t>
            </a:r>
            <a:r>
              <a:rPr lang="en-GB" dirty="0" smtClean="0"/>
              <a:t> the executable</a:t>
            </a:r>
            <a:r>
              <a:rPr lang="en-GB" dirty="0"/>
              <a:t>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 err="1" smtClean="0">
                <a:latin typeface="Calibri" pitchFamily="34" charset="0"/>
              </a:rPr>
              <a:t>Archiver</a:t>
            </a:r>
            <a:r>
              <a:rPr lang="en-GB" sz="2000" kern="0" dirty="0" smtClean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 dirty="0" smtClean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 Program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4.6 MB archive </a:t>
            </a:r>
            <a:r>
              <a:rPr lang="en-GB" sz="1800" dirty="0"/>
              <a:t>of </a:t>
            </a:r>
            <a:r>
              <a:rPr lang="en-GB" sz="1800" dirty="0" smtClean="0"/>
              <a:t>1496 object </a:t>
            </a:r>
            <a:r>
              <a:rPr lang="en-GB" sz="1800" dirty="0"/>
              <a:t>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2 </a:t>
            </a:r>
            <a:r>
              <a:rPr lang="en-GB" sz="1800" dirty="0"/>
              <a:t>MB archive of </a:t>
            </a:r>
            <a:r>
              <a:rPr lang="en-GB" sz="1800" dirty="0" smtClean="0"/>
              <a:t>444 </a:t>
            </a:r>
            <a:r>
              <a:rPr lang="en-GB" sz="1800" dirty="0"/>
              <a:t>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floating point math (sin, </a:t>
            </a:r>
            <a:r>
              <a:rPr lang="en-GB" sz="1800" dirty="0" err="1"/>
              <a:t>cos</a:t>
            </a:r>
            <a:r>
              <a:rPr lang="en-GB" sz="1800" dirty="0"/>
              <a:t>, tan, log, exp, </a:t>
            </a:r>
            <a:r>
              <a:rPr lang="en-GB" sz="1800" dirty="0" err="1"/>
              <a:t>sqrt</a:t>
            </a:r>
            <a:r>
              <a:rPr lang="en-GB" sz="1800" dirty="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3677347"/>
            <a:ext cx="2767502" cy="2874352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–t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2767502" cy="2874352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–t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</p:spPr>
        <p:txBody>
          <a:bodyPr/>
          <a:lstStyle/>
          <a:p>
            <a:r>
              <a:rPr lang="en-US" dirty="0" smtClean="0"/>
              <a:t>Linking with Static Libraries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6694" y="2020989"/>
            <a:ext cx="3517106" cy="378783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 smtClean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vector.h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"z = [%d %d]\</a:t>
            </a:r>
            <a:r>
              <a:rPr lang="ro-RO" sz="1600" dirty="0" smtClean="0">
                <a:solidFill>
                  <a:srgbClr val="9D206F"/>
                </a:solidFill>
                <a:latin typeface="Courier New"/>
                <a:cs typeface="Courier New"/>
              </a:rPr>
              <a:t>n”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z[0], z[1]);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4184" y="5257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(i = 0; i &lt; n; i++)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z[i] = x[i] + y[i];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multvec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    for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(i = 0; i &lt; n; i++)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z[i] = x[i] * y[i];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03940" y="5527595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42462" y="3341132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5400000">
            <a:off x="6210300" y="-583168"/>
            <a:ext cx="381000" cy="4267200"/>
          </a:xfrm>
          <a:prstGeom prst="leftBrace">
            <a:avLst>
              <a:gd name="adj1" fmla="val 233773"/>
              <a:gd name="adj2" fmla="val 5026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1762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libvector.a</a:t>
            </a:r>
            <a:endParaRPr lang="en-US" sz="18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519593" y="5518150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prog2c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648251" y="5378450"/>
            <a:ext cx="220974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Calibri" pitchFamily="34" charset="0"/>
              </a:rPr>
              <a:t>“c” for “compile-time”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reference in the list 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  <a:r>
              <a:rPr lang="en-GB" dirty="0"/>
              <a:t>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: In function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'main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(.text+0x4): undefined reference to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'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Modern Solution: Shared </a:t>
            </a:r>
            <a:r>
              <a:rPr lang="en-GB" dirty="0"/>
              <a:t>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stored executables (every function needs </a:t>
            </a:r>
            <a:r>
              <a:rPr lang="en-GB" dirty="0" err="1" smtClean="0"/>
              <a:t>libc</a:t>
            </a:r>
            <a:r>
              <a:rPr lang="en-GB" dirty="0" smtClean="0"/>
              <a:t>)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running executables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</a:t>
            </a:r>
            <a:r>
              <a:rPr lang="en-GB" dirty="0" smtClean="0"/>
              <a:t>relink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Rebuild everything with </a:t>
            </a:r>
            <a:r>
              <a:rPr lang="en-GB" dirty="0" err="1" smtClean="0"/>
              <a:t>glibc</a:t>
            </a:r>
            <a:r>
              <a:rPr lang="en-GB" dirty="0" smtClean="0"/>
              <a:t>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security.googleblog.com/2016/02/cve-2015-7547-glibc-getaddrinfo-stack.html</a:t>
            </a:r>
            <a:endParaRPr lang="en-GB" dirty="0" smtClean="0"/>
          </a:p>
          <a:p>
            <a:pPr marL="0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000004"/>
                </a:solidFill>
              </a:rPr>
              <a:t>Modern </a:t>
            </a:r>
            <a:r>
              <a:rPr lang="en-GB" dirty="0">
                <a:solidFill>
                  <a:srgbClr val="000004"/>
                </a:solidFill>
              </a:rPr>
              <a:t>s</a:t>
            </a:r>
            <a:r>
              <a:rPr lang="en-GB" dirty="0" smtClean="0">
                <a:solidFill>
                  <a:srgbClr val="000004"/>
                </a:solidFill>
              </a:rPr>
              <a:t>olution</a:t>
            </a:r>
            <a:r>
              <a:rPr lang="en-GB" dirty="0">
                <a:solidFill>
                  <a:srgbClr val="000004"/>
                </a:solidFill>
              </a:rPr>
              <a:t>: 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Shared Libraries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 err="1">
                <a:latin typeface="Courier New" pitchFamily="49" charset="0"/>
              </a:rPr>
              <a:t>libc.so</a:t>
            </a:r>
            <a:r>
              <a:rPr lang="en-GB" dirty="0"/>
              <a:t>) usually dynamically linked. 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run-time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</a:t>
            </a:r>
            <a:r>
              <a:rPr lang="en-GB" dirty="0" smtClean="0"/>
              <a:t> Linux, </a:t>
            </a:r>
            <a:r>
              <a:rPr lang="en-GB" dirty="0"/>
              <a:t>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 </a:t>
            </a:r>
            <a:r>
              <a:rPr lang="en-GB" dirty="0"/>
              <a:t>interface</a:t>
            </a:r>
            <a:r>
              <a:rPr lang="en-GB" dirty="0">
                <a:latin typeface="Courier New" pitchFamily="49" charset="0"/>
              </a:rPr>
              <a:t>.</a:t>
            </a:r>
            <a:endParaRPr lang="en-GB" dirty="0" smtClean="0">
              <a:latin typeface="Courier New" pitchFamily="49" charset="0"/>
            </a:endParaRP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Distributing software.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High</a:t>
            </a:r>
            <a:r>
              <a:rPr lang="en-GB" dirty="0"/>
              <a:t>-performance web servers.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 smtClean="0"/>
              <a:t>interpositioning</a:t>
            </a:r>
            <a:r>
              <a:rPr lang="en-GB" dirty="0" smtClean="0"/>
              <a:t>.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on this when we learn about virtual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dynamic libraries are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interp</a:t>
            </a:r>
            <a:r>
              <a:rPr lang="en-US" dirty="0" smtClean="0"/>
              <a:t> section</a:t>
            </a:r>
          </a:p>
          <a:p>
            <a:pPr lvl="1"/>
            <a:r>
              <a:rPr lang="en-US" dirty="0" smtClean="0"/>
              <a:t>Specifies the dynamic linker to use (i.e., 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US" dirty="0" smtClean="0"/>
              <a:t>)</a:t>
            </a:r>
          </a:p>
          <a:p>
            <a:r>
              <a:rPr lang="en-US" dirty="0" smtClean="0"/>
              <a:t>.dynamic section</a:t>
            </a:r>
          </a:p>
          <a:p>
            <a:pPr lvl="1"/>
            <a:r>
              <a:rPr lang="en-US" dirty="0" smtClean="0"/>
              <a:t>Specifies the names, </a:t>
            </a:r>
            <a:r>
              <a:rPr lang="en-US" dirty="0" err="1" smtClean="0"/>
              <a:t>etc</a:t>
            </a:r>
            <a:r>
              <a:rPr lang="en-US" dirty="0" smtClean="0"/>
              <a:t> of the dynamic libraries to use</a:t>
            </a:r>
          </a:p>
          <a:p>
            <a:pPr lvl="1"/>
            <a:r>
              <a:rPr lang="en-US" dirty="0" smtClean="0"/>
              <a:t>Follow an example of </a:t>
            </a:r>
            <a:r>
              <a:rPr lang="en-US" dirty="0" err="1" smtClean="0"/>
              <a:t>csim</a:t>
            </a:r>
            <a:r>
              <a:rPr lang="en-US" dirty="0" smtClean="0"/>
              <a:t>-ref from </a:t>
            </a:r>
            <a:r>
              <a:rPr lang="en-US" dirty="0" err="1" smtClean="0"/>
              <a:t>cachelab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(NEEDED)             Shared library: [libm.so.6]</a:t>
            </a:r>
          </a:p>
          <a:p>
            <a:r>
              <a:rPr lang="en-US" dirty="0" smtClean="0"/>
              <a:t>Where </a:t>
            </a:r>
            <a:r>
              <a:rPr lang="en-US" dirty="0" smtClean="0"/>
              <a:t>are the libraries found?</a:t>
            </a:r>
          </a:p>
          <a:p>
            <a:pPr lvl="1"/>
            <a:r>
              <a:rPr lang="en-US" dirty="0" smtClean="0"/>
              <a:t>Use “</a:t>
            </a:r>
            <a:r>
              <a:rPr lang="en-US" b="1" dirty="0" err="1" smtClean="0">
                <a:latin typeface="Courier New"/>
                <a:cs typeface="Courier New"/>
              </a:rPr>
              <a:t>ldd</a:t>
            </a:r>
            <a:r>
              <a:rPr lang="en-US" dirty="0" smtClean="0"/>
              <a:t>” to find </a:t>
            </a:r>
            <a:r>
              <a:rPr lang="en-US" dirty="0" smtClean="0"/>
              <a:t>out: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5181600"/>
            <a:ext cx="8431512" cy="1022768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ldd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csim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-ref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fr-FR" sz="1600" dirty="0" smtClean="0">
                <a:latin typeface="Courier New" pitchFamily="49" charset="0"/>
                <a:ea typeface="msgothic" charset="0"/>
                <a:cs typeface="msgothic" charset="0"/>
              </a:rPr>
              <a:t> linux</a:t>
            </a: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-vdso.so.1 =&gt;  (0x00007ffc195f5000)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latin typeface="Courier New" pitchFamily="49" charset="0"/>
                <a:ea typeface="msgothic" charset="0"/>
                <a:cs typeface="msgothic" charset="0"/>
              </a:rPr>
              <a:t>  libc.so</a:t>
            </a: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.6 =&gt; /lib/x86_64-linux-gnu/libc.so.6 (0x00007f345eda6000)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latin typeface="Courier New" pitchFamily="49" charset="0"/>
                <a:ea typeface="msgothic" charset="0"/>
                <a:cs typeface="msgothic" charset="0"/>
              </a:rPr>
              <a:t>  /</a:t>
            </a: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lib64/ld-linux-x86-64.so.2 (0x00007f345f181000)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60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  <a:endParaRPr lang="en-GB" sz="16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prog2l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  <a:endParaRPr lang="en-GB" sz="1600" b="1" i="1" dirty="0" smtClean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smtClean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</a:t>
            </a: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-shared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</a:t>
            </a:r>
            <a:r>
              <a:rPr lang="en-GB" dirty="0" smtClean="0"/>
              <a:t>Run-time</a:t>
            </a:r>
            <a:endParaRPr lang="en-GB" dirty="0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04800" y="1323975"/>
            <a:ext cx="86868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nl-NL" sz="1600" dirty="0">
                <a:solidFill>
                  <a:srgbClr val="C1651C"/>
                </a:solidFill>
                <a:latin typeface="Courier New"/>
                <a:cs typeface="Courier New"/>
              </a:rPr>
              <a:t>handle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addvec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Dynamically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load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shared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library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that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contains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handle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dlopen(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"./libvector.so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RTLD_LAZY);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(!handle) {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. . 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10428" y="6198631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</a:t>
            </a:r>
            <a:r>
              <a:rPr lang="en-GB" dirty="0" smtClean="0"/>
              <a:t>time (</a:t>
            </a:r>
            <a:r>
              <a:rPr lang="en-GB" dirty="0" err="1" smtClean="0"/>
              <a:t>cont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0981" y="1371600"/>
            <a:ext cx="7964237" cy="500416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    ...</a:t>
            </a:r>
          </a:p>
          <a:p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Get a pointer to the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function we just loaded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(handle,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error);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Now we can call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just like any other function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"z = [%d %d]\n"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z[0], z[1]);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Unload the shared library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dlclose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(handle) &lt; 0) {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56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dirty="0">
                <a:latin typeface="Calibri"/>
                <a:cs typeface="Calibri"/>
              </a:rPr>
              <a:t>Programs are translated and linked using a </a:t>
            </a:r>
            <a:r>
              <a:rPr lang="en-US" sz="2000" i="1" dirty="0">
                <a:latin typeface="Calibri"/>
                <a:cs typeface="Calibri"/>
              </a:rPr>
              <a:t>compiler driver</a:t>
            </a:r>
            <a:r>
              <a:rPr lang="en-US" sz="2000" dirty="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dirty="0" err="1" smtClean="0">
                <a:latin typeface="Courier New" charset="0"/>
              </a:rPr>
              <a:t>linux</a:t>
            </a:r>
            <a:r>
              <a:rPr lang="en-US" sz="1800" dirty="0" smtClean="0">
                <a:latin typeface="Courier New" charset="0"/>
              </a:rPr>
              <a:t>&gt; </a:t>
            </a:r>
            <a:r>
              <a:rPr lang="en-US" sz="1800" i="1" dirty="0" err="1">
                <a:latin typeface="Courier New" charset="0"/>
              </a:rPr>
              <a:t>gcc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smtClean="0">
                <a:latin typeface="Courier New" charset="0"/>
              </a:rPr>
              <a:t>-</a:t>
            </a:r>
            <a:r>
              <a:rPr lang="en-US" sz="1800" i="1" dirty="0" err="1" smtClean="0">
                <a:latin typeface="Courier New" charset="0"/>
              </a:rPr>
              <a:t>Og</a:t>
            </a:r>
            <a:r>
              <a:rPr lang="en-US" sz="1800" i="1" dirty="0" smtClean="0">
                <a:latin typeface="Courier New" charset="0"/>
              </a:rPr>
              <a:t> -</a:t>
            </a:r>
            <a:r>
              <a:rPr lang="en-US" sz="1800" i="1" dirty="0">
                <a:latin typeface="Courier New" charset="0"/>
              </a:rPr>
              <a:t>o </a:t>
            </a:r>
            <a:r>
              <a:rPr lang="en-US" sz="1800" i="1" dirty="0" err="1" smtClean="0">
                <a:latin typeface="Courier New" charset="0"/>
              </a:rPr>
              <a:t>prog</a:t>
            </a:r>
            <a:r>
              <a:rPr lang="en-US" sz="1800" i="1" dirty="0" smtClean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main.c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 smtClean="0">
                <a:latin typeface="Courier New" charset="0"/>
              </a:rPr>
              <a:t>sum.c</a:t>
            </a:r>
            <a:endParaRPr lang="en-US" sz="1800" i="1" dirty="0">
              <a:latin typeface="Courier New" charset="0"/>
            </a:endParaRPr>
          </a:p>
          <a:p>
            <a:pPr lvl="1"/>
            <a:r>
              <a:rPr lang="en-US" sz="1800" dirty="0" err="1" smtClean="0">
                <a:latin typeface="Courier New" charset="0"/>
              </a:rPr>
              <a:t>linux</a:t>
            </a:r>
            <a:r>
              <a:rPr lang="en-US" sz="1800" dirty="0" smtClean="0">
                <a:latin typeface="Courier New" charset="0"/>
              </a:rPr>
              <a:t>&gt; </a:t>
            </a:r>
            <a:r>
              <a:rPr lang="en-US" sz="1800" i="1" dirty="0">
                <a:latin typeface="Courier New" charset="0"/>
              </a:rPr>
              <a:t>./</a:t>
            </a:r>
            <a:r>
              <a:rPr lang="en-US" sz="1800" i="1" dirty="0" err="1" smtClean="0">
                <a:latin typeface="Courier New" charset="0"/>
              </a:rPr>
              <a:t>prog</a:t>
            </a:r>
            <a:endParaRPr lang="en-US" sz="1800" i="1" dirty="0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main.c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sum.c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 err="1" smtClean="0">
                <a:latin typeface="Courier New"/>
                <a:cs typeface="Courier New"/>
              </a:rPr>
              <a:t>sum.o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prog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 err="1" smtClean="0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 dirty="0" smtClean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lang="en-US" sz="1800" i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</a:t>
            </a:r>
            <a:r>
              <a:rPr lang="en-GB" dirty="0" smtClean="0"/>
              <a:t>Run-</a:t>
            </a:r>
            <a:r>
              <a:rPr lang="en-GB" dirty="0"/>
              <a:t>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  <a:endParaRPr lang="en-GB" sz="16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205396" y="1010963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881671" y="2568300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68906" y="2132047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822586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prog2r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0" cy="2003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151010"/>
            <a:ext cx="0" cy="19239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5112485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3292475" y="4941777"/>
            <a:ext cx="1588" cy="168299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645052" y="4114800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455111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443046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52400" y="4345314"/>
            <a:ext cx="2133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  <a:endParaRPr lang="en-GB" sz="1600" b="1" i="1" dirty="0" smtClean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smtClean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</a:t>
            </a: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098830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343400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-shared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7543799" y="2362200"/>
            <a:ext cx="0" cy="3276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454274" y="5454479"/>
            <a:ext cx="3200401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Call to dynamic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</a:t>
            </a: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via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5654675" y="5638800"/>
            <a:ext cx="188912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693050" y="2033776"/>
            <a:ext cx="1659326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5446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is a technique that allows programs to be constructed from multiple object files. </a:t>
            </a:r>
          </a:p>
          <a:p>
            <a:endParaRPr lang="en-US" dirty="0" smtClean="0"/>
          </a:p>
          <a:p>
            <a:r>
              <a:rPr lang="en-US" dirty="0" smtClean="0"/>
              <a:t>Linking can happen at different times in a program’s lifetime:</a:t>
            </a:r>
          </a:p>
          <a:p>
            <a:pPr lvl="1"/>
            <a:r>
              <a:rPr lang="en-US" dirty="0" smtClean="0"/>
              <a:t>Compile time (when a program is compiled)</a:t>
            </a:r>
          </a:p>
          <a:p>
            <a:pPr lvl="1"/>
            <a:r>
              <a:rPr lang="en-US" dirty="0" smtClean="0"/>
              <a:t>Load time (when a program is loaded into memory)</a:t>
            </a:r>
          </a:p>
          <a:p>
            <a:pPr lvl="1"/>
            <a:r>
              <a:rPr lang="en-US" dirty="0" smtClean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 smtClean="0"/>
              <a:t>Understanding linking can help you avoid nasty errors and make you a </a:t>
            </a:r>
            <a:r>
              <a:rPr lang="en-US" smtClean="0"/>
              <a:t>better programmer.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Linking</a:t>
            </a:r>
          </a:p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Library </a:t>
            </a:r>
            <a:r>
              <a:rPr lang="en-GB" dirty="0" err="1" smtClean="0"/>
              <a:t>interpositioning</a:t>
            </a:r>
            <a:r>
              <a:rPr lang="en-GB" dirty="0" smtClean="0"/>
              <a:t> : powerful linking technique that allows programmers to intercept calls to arbitrary functions</a:t>
            </a:r>
          </a:p>
          <a:p>
            <a:r>
              <a:rPr lang="en-GB" dirty="0" err="1" smtClean="0"/>
              <a:t>Interpositioning</a:t>
            </a:r>
            <a:r>
              <a:rPr lang="en-GB" dirty="0" smtClean="0"/>
              <a:t> can occur at:</a:t>
            </a:r>
          </a:p>
          <a:p>
            <a:pPr lvl="1"/>
            <a:r>
              <a:rPr lang="en-GB" dirty="0" smtClean="0"/>
              <a:t>Compile time: When the source code is compiled	</a:t>
            </a:r>
          </a:p>
          <a:p>
            <a:pPr lvl="1"/>
            <a:r>
              <a:rPr lang="en-GB" dirty="0" smtClean="0"/>
              <a:t>Link time: When the </a:t>
            </a:r>
            <a:r>
              <a:rPr lang="en-GB" dirty="0" err="1" smtClean="0"/>
              <a:t>relocatable</a:t>
            </a:r>
            <a:r>
              <a:rPr lang="en-GB" dirty="0" smtClean="0"/>
              <a:t> object files </a:t>
            </a:r>
            <a:r>
              <a:rPr lang="en-GB" smtClean="0"/>
              <a:t>are statically linked </a:t>
            </a:r>
            <a:r>
              <a:rPr lang="en-GB" dirty="0" smtClean="0"/>
              <a:t>to form an executable object file</a:t>
            </a:r>
          </a:p>
          <a:p>
            <a:pPr lvl="1"/>
            <a:r>
              <a:rPr lang="en-GB" dirty="0" smtClean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Interpositioning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Confinement (sandboxing)</a:t>
            </a:r>
          </a:p>
          <a:p>
            <a:pPr lvl="1"/>
            <a:r>
              <a:rPr lang="en-GB" dirty="0" smtClean="0"/>
              <a:t>Behind the scenes encryption</a:t>
            </a:r>
          </a:p>
          <a:p>
            <a:r>
              <a:rPr lang="en-US" dirty="0" smtClean="0"/>
              <a:t>Debugging</a:t>
            </a:r>
            <a:endParaRPr lang="en-US" dirty="0"/>
          </a:p>
          <a:p>
            <a:pPr lvl="1"/>
            <a:r>
              <a:rPr lang="en-US" dirty="0"/>
              <a:t>In 2014, two Facebook engineers debugged a treacherous 1-year old bug in their iPhone app using </a:t>
            </a:r>
            <a:r>
              <a:rPr lang="en-US" dirty="0" err="1"/>
              <a:t>interpositioning</a:t>
            </a:r>
            <a:endParaRPr lang="en-US" dirty="0"/>
          </a:p>
          <a:p>
            <a:pPr lvl="1"/>
            <a:r>
              <a:rPr lang="en-US" dirty="0"/>
              <a:t>Code in the SPDY networking stack was writing to the wrong location</a:t>
            </a:r>
          </a:p>
          <a:p>
            <a:pPr lvl="1"/>
            <a:r>
              <a:rPr lang="en-US" dirty="0"/>
              <a:t>Solved by intercepting calls to </a:t>
            </a:r>
            <a:r>
              <a:rPr lang="en-US" dirty="0" err="1"/>
              <a:t>Posix</a:t>
            </a:r>
            <a:r>
              <a:rPr lang="en-US" dirty="0"/>
              <a:t> write functions (write, </a:t>
            </a:r>
            <a:r>
              <a:rPr lang="en-US" dirty="0" err="1"/>
              <a:t>writev</a:t>
            </a:r>
            <a:r>
              <a:rPr lang="en-US" dirty="0"/>
              <a:t>, </a:t>
            </a:r>
            <a:r>
              <a:rPr lang="en-US" dirty="0" err="1"/>
              <a:t>pwrite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Source: </a:t>
            </a:r>
            <a:r>
              <a:rPr lang="en-US" sz="1600" dirty="0" smtClean="0"/>
              <a:t> Facebook engineering blog post </a:t>
            </a:r>
            <a:r>
              <a:rPr lang="en-US" sz="1600" dirty="0" smtClean="0"/>
              <a:t>at: </a:t>
            </a:r>
          </a:p>
          <a:p>
            <a:pPr marL="457200" lvl="1" indent="0">
              <a:buNone/>
            </a:pPr>
            <a:r>
              <a:rPr lang="en-US" sz="1600" u="sng" dirty="0" smtClean="0">
                <a:solidFill>
                  <a:srgbClr val="C00000"/>
                </a:solidFill>
                <a:latin typeface="Calibri"/>
                <a:cs typeface="Calibri"/>
              </a:rPr>
              <a:t>https</a:t>
            </a:r>
            <a:r>
              <a:rPr lang="en-US" sz="1600" u="sng" dirty="0">
                <a:solidFill>
                  <a:srgbClr val="C00000"/>
                </a:solidFill>
                <a:latin typeface="Calibri"/>
                <a:cs typeface="Calibri"/>
              </a:rPr>
              <a:t>://</a:t>
            </a:r>
            <a:r>
              <a:rPr lang="en-US" sz="1600" u="sng" dirty="0" err="1">
                <a:solidFill>
                  <a:srgbClr val="C00000"/>
                </a:solidFill>
                <a:latin typeface="Calibri"/>
                <a:cs typeface="Calibri"/>
              </a:rPr>
              <a:t>code.facebook.com</a:t>
            </a:r>
            <a:r>
              <a:rPr lang="en-US" sz="1600" u="sng" dirty="0">
                <a:solidFill>
                  <a:srgbClr val="C00000"/>
                </a:solidFill>
                <a:latin typeface="Calibri"/>
                <a:cs typeface="Calibri"/>
              </a:rPr>
              <a:t>/posts/313033472212144/debugging-file-corruption-on-</a:t>
            </a:r>
            <a:r>
              <a:rPr lang="en-US" sz="1600" u="sng" dirty="0" err="1">
                <a:solidFill>
                  <a:srgbClr val="C00000"/>
                </a:solidFill>
                <a:latin typeface="Calibri"/>
                <a:cs typeface="Calibri"/>
              </a:rPr>
              <a:t>ios</a:t>
            </a:r>
            <a:r>
              <a:rPr lang="en-US" sz="1600" u="sng" dirty="0">
                <a:solidFill>
                  <a:srgbClr val="C00000"/>
                </a:solidFill>
                <a:latin typeface="Calibri"/>
                <a:cs typeface="Calibri"/>
              </a:rPr>
              <a:t>/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Interpositioning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Count number of calls to functions</a:t>
            </a:r>
          </a:p>
          <a:p>
            <a:pPr lvl="1"/>
            <a:r>
              <a:rPr lang="en-GB" dirty="0"/>
              <a:t>Characterize call sites and arguments to functions</a:t>
            </a:r>
          </a:p>
          <a:p>
            <a:pPr lvl="1"/>
            <a:r>
              <a:rPr lang="en-GB" dirty="0" err="1"/>
              <a:t>Malloc</a:t>
            </a:r>
            <a:r>
              <a:rPr lang="en-GB" dirty="0"/>
              <a:t> tracing</a:t>
            </a:r>
          </a:p>
          <a:p>
            <a:pPr lvl="2"/>
            <a:r>
              <a:rPr lang="en-GB" dirty="0"/>
              <a:t>Detecting memory leaks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Generating </a:t>
            </a:r>
            <a:r>
              <a:rPr lang="en-GB" b="1">
                <a:solidFill>
                  <a:srgbClr val="C00000"/>
                </a:solidFill>
              </a:rPr>
              <a:t>address </a:t>
            </a:r>
            <a:r>
              <a:rPr lang="en-GB" b="1" smtClean="0">
                <a:solidFill>
                  <a:srgbClr val="C00000"/>
                </a:solidFill>
              </a:rPr>
              <a:t>traces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2323278"/>
          </a:xfrm>
        </p:spPr>
        <p:txBody>
          <a:bodyPr/>
          <a:lstStyle/>
          <a:p>
            <a:r>
              <a:rPr lang="en-US" dirty="0" smtClean="0"/>
              <a:t>Goal: trace the addresses and sizes of the allocated and freed blocks, without breaking the program, and without modifying the source code. </a:t>
            </a:r>
          </a:p>
          <a:p>
            <a:endParaRPr lang="en-US" dirty="0" smtClean="0"/>
          </a:p>
          <a:p>
            <a:r>
              <a:rPr lang="en-US" dirty="0" smtClean="0"/>
              <a:t>Three solutions: interpose on </a:t>
            </a:r>
            <a:r>
              <a:rPr lang="en-US" dirty="0" smtClean="0"/>
              <a:t>the library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functions at compile time, link time, and load/run time. </a:t>
            </a:r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" y="1197678"/>
            <a:ext cx="4648199" cy="4249498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stdlib.h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endParaRPr lang="en-US" sz="1800" dirty="0">
              <a:latin typeface="Courier New"/>
              <a:cs typeface="Courier New"/>
            </a:endParaRP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 smtClean="0">
                <a:latin typeface="Courier New"/>
                <a:cs typeface="Courier New"/>
              </a:rPr>
              <a:t>,</a:t>
            </a:r>
          </a:p>
          <a:p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        char </a:t>
            </a:r>
            <a:r>
              <a:rPr lang="en-US" sz="1800" dirty="0">
                <a:latin typeface="Courier New"/>
                <a:cs typeface="Courier New"/>
              </a:rPr>
              <a:t>*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</a:t>
            </a:r>
          </a:p>
          <a:p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for 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 = 1; 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 &lt;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; 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++)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void </a:t>
            </a:r>
            <a:r>
              <a:rPr lang="en-US" sz="1800" dirty="0">
                <a:latin typeface="Courier New"/>
                <a:cs typeface="Courier New"/>
              </a:rPr>
              <a:t>*p </a:t>
            </a:r>
            <a:r>
              <a:rPr lang="en-US" sz="1800" dirty="0" smtClean="0">
                <a:latin typeface="Courier New"/>
                <a:cs typeface="Courier New"/>
              </a:rPr>
              <a:t>= </a:t>
            </a:r>
          </a:p>
          <a:p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        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atoi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]));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free</a:t>
            </a:r>
            <a:r>
              <a:rPr lang="en-US" sz="1800" dirty="0">
                <a:latin typeface="Courier New"/>
                <a:cs typeface="Courier New"/>
              </a:rPr>
              <a:t>(p);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}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  return</a:t>
            </a:r>
            <a:r>
              <a:rPr lang="en-US" sz="1800" dirty="0">
                <a:latin typeface="Courier New"/>
                <a:cs typeface="Courier New"/>
              </a:rPr>
              <a:t>(0); 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324" y="5077844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149488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COMPILETIME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(size);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(%d)=%p\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n"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size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8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t-IT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/* free </a:t>
            </a:r>
            <a:r>
              <a:rPr lang="it-IT" sz="1800" dirty="0" err="1">
                <a:solidFill>
                  <a:srgbClr val="CB2418"/>
                </a:solidFill>
                <a:latin typeface="Courier New"/>
                <a:cs typeface="Courier New"/>
              </a:rPr>
              <a:t>wrapper</a:t>
            </a:r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CB2418"/>
                </a:solidFill>
                <a:latin typeface="Courier New"/>
                <a:cs typeface="Courier New"/>
              </a:rPr>
              <a:t>function</a:t>
            </a:r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it-IT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it-IT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32024" y="6128417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219200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(size)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603601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048000"/>
            <a:ext cx="7592093" cy="3693319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intc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-DCOMPILETIME -c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</a:t>
            </a:r>
            <a:r>
              <a:rPr lang="en-US" sz="1800" b="0" dirty="0">
                <a:solidFill>
                  <a:srgbClr val="C00000"/>
                </a:solidFill>
                <a:latin typeface="Courier New"/>
                <a:cs typeface="Courier New"/>
              </a:rPr>
              <a:t>-I.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intc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runc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dirty="0" err="1">
                <a:latin typeface="Courier New"/>
                <a:cs typeface="Courier New"/>
              </a:rPr>
              <a:t>intc</a:t>
            </a:r>
            <a:r>
              <a:rPr lang="en-US" sz="1800" b="0" dirty="0">
                <a:latin typeface="Courier New"/>
                <a:cs typeface="Courier New"/>
              </a:rPr>
              <a:t> 10 100 1000</a:t>
            </a:r>
          </a:p>
          <a:p>
            <a:r>
              <a:rPr lang="en-US" sz="1800" b="0" dirty="0" err="1">
                <a:latin typeface="Courier New"/>
                <a:cs typeface="Courier New"/>
              </a:rPr>
              <a:t>malloc</a:t>
            </a:r>
            <a:r>
              <a:rPr lang="en-US" sz="1800" b="0" dirty="0">
                <a:latin typeface="Courier New"/>
                <a:cs typeface="Courier New"/>
              </a:rPr>
              <a:t>(10)=0x1ba7010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free(0x1ba7010)</a:t>
            </a:r>
          </a:p>
          <a:p>
            <a:r>
              <a:rPr lang="en-US" sz="1800" b="0" dirty="0" err="1">
                <a:latin typeface="Courier New"/>
                <a:cs typeface="Courier New"/>
              </a:rPr>
              <a:t>malloc</a:t>
            </a:r>
            <a:r>
              <a:rPr lang="en-US" sz="1800" b="0" dirty="0">
                <a:latin typeface="Courier New"/>
                <a:cs typeface="Courier New"/>
              </a:rPr>
              <a:t>(100)=0x1ba7030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free(0x1ba7030)</a:t>
            </a:r>
          </a:p>
          <a:p>
            <a:r>
              <a:rPr lang="en-US" sz="1800" b="0" dirty="0" err="1">
                <a:latin typeface="Courier New"/>
                <a:cs typeface="Courier New"/>
              </a:rPr>
              <a:t>malloc</a:t>
            </a:r>
            <a:r>
              <a:rPr lang="en-US" sz="1800" b="0" dirty="0">
                <a:latin typeface="Courier New"/>
                <a:cs typeface="Courier New"/>
              </a:rPr>
              <a:t>(1000)=0x1ba70a0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free(0x1ba70a0)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endParaRPr lang="en-US" sz="1800" dirty="0">
              <a:latin typeface="Courier New"/>
              <a:cs typeface="Courier New"/>
            </a:endParaRPr>
          </a:p>
          <a:p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1789" y="5791200"/>
            <a:ext cx="3406514" cy="369332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 leads to</a:t>
            </a:r>
            <a:endParaRPr lang="en-US" sz="18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362200" y="3886200"/>
            <a:ext cx="1529589" cy="19050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7298303" y="2973528"/>
            <a:ext cx="1007497" cy="281767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4800" y="426720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62200" y="3657600"/>
            <a:ext cx="1752600" cy="6096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152400"/>
            <a:ext cx="7592093" cy="762000"/>
          </a:xfrm>
        </p:spPr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LINKTIME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wrap_malloc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__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wrap_free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__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</a:t>
            </a: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1: Modularity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Program can be written as a collection of smaller source files, rather than one monolithic mass.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build libraries of common functions (more on this later)</a:t>
            </a:r>
          </a:p>
          <a:p>
            <a:pPr lvl="2"/>
            <a:r>
              <a:rPr lang="en-US" dirty="0" smtClean="0"/>
              <a:t>e.g., Math library, standard C library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438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 smtClean="0"/>
              <a:t>” flag passes argument to linker, replacing each comma with a space. </a:t>
            </a:r>
          </a:p>
          <a:p>
            <a:r>
              <a:rPr lang="en-US" dirty="0" smtClean="0"/>
              <a:t>The  “</a:t>
            </a:r>
            <a:r>
              <a:rPr lang="en-US" dirty="0" smtClean="0">
                <a:latin typeface="Courier New"/>
                <a:cs typeface="Courier New"/>
              </a:rPr>
              <a:t>--</a:t>
            </a:r>
            <a:r>
              <a:rPr lang="en-US" dirty="0" err="1" smtClean="0">
                <a:latin typeface="Courier New"/>
                <a:cs typeface="Courier New"/>
              </a:rPr>
              <a:t>wrap,malloc</a:t>
            </a:r>
            <a:r>
              <a:rPr lang="en-US" dirty="0" smtClean="0"/>
              <a:t> ”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arg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instructs linker to resolve references in a special way:</a:t>
            </a:r>
          </a:p>
          <a:p>
            <a:pPr lvl="1"/>
            <a:r>
              <a:rPr lang="en-US" dirty="0" smtClean="0"/>
              <a:t>Refs to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should be resolved as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wrap_malloc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Refs to </a:t>
            </a:r>
            <a:r>
              <a:rPr lang="en-US" dirty="0" smtClean="0">
                <a:cs typeface="Courier New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real_malloc</a:t>
            </a:r>
            <a:r>
              <a:rPr lang="en-US" dirty="0" smtClean="0"/>
              <a:t> should be resolved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8710782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intl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-DLINKTIME -c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-c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</a:t>
            </a:r>
            <a:r>
              <a:rPr lang="en-US" sz="1800" b="0" dirty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dirty="0" err="1">
                <a:latin typeface="Courier New"/>
                <a:cs typeface="Courier New"/>
              </a:rPr>
              <a:t>wrap,malloc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dirty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dirty="0" err="1">
                <a:latin typeface="Courier New"/>
                <a:cs typeface="Courier New"/>
              </a:rPr>
              <a:t>wrap,free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intl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smtClean="0">
                <a:latin typeface="Courier New"/>
                <a:cs typeface="Courier New"/>
              </a:rPr>
              <a:t>\</a:t>
            </a:r>
          </a:p>
          <a:p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smtClean="0">
                <a:latin typeface="Courier New"/>
                <a:cs typeface="Courier New"/>
              </a:rPr>
              <a:t>   </a:t>
            </a:r>
            <a:r>
              <a:rPr lang="en-US" sz="1800" b="0" dirty="0" err="1" smtClean="0">
                <a:latin typeface="Courier New"/>
                <a:cs typeface="Courier New"/>
              </a:rPr>
              <a:t>int.o</a:t>
            </a:r>
            <a:r>
              <a:rPr lang="en-US" sz="1800" b="0" dirty="0" smtClean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runl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dirty="0" err="1" smtClean="0">
                <a:latin typeface="Courier New"/>
                <a:cs typeface="Courier New"/>
              </a:rPr>
              <a:t>intl</a:t>
            </a:r>
            <a:r>
              <a:rPr lang="en-US" sz="1800" b="0" dirty="0" smtClean="0">
                <a:latin typeface="Courier New"/>
                <a:cs typeface="Courier New"/>
              </a:rPr>
              <a:t> 10 100 1000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fi-FI" sz="1800" b="0" dirty="0">
                <a:latin typeface="Courier New"/>
                <a:cs typeface="Courier New"/>
              </a:rPr>
              <a:t>malloc</a:t>
            </a:r>
            <a:r>
              <a:rPr lang="fi-FI" sz="1800" b="0" dirty="0" smtClean="0">
                <a:latin typeface="Courier New"/>
                <a:cs typeface="Courier New"/>
              </a:rPr>
              <a:t>(10) </a:t>
            </a:r>
            <a:r>
              <a:rPr lang="fi-FI" sz="1800" b="0" dirty="0">
                <a:latin typeface="Courier New"/>
                <a:cs typeface="Courier New"/>
              </a:rPr>
              <a:t>= </a:t>
            </a:r>
            <a:r>
              <a:rPr lang="fi-FI" sz="1800" b="0" dirty="0" smtClean="0">
                <a:latin typeface="Courier New"/>
                <a:cs typeface="Courier New"/>
              </a:rPr>
              <a:t>0x91a010</a:t>
            </a:r>
            <a:endParaRPr lang="fi-FI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free</a:t>
            </a:r>
            <a:r>
              <a:rPr lang="en-US" sz="1800" b="0" dirty="0" smtClean="0">
                <a:latin typeface="Courier New"/>
                <a:cs typeface="Courier New"/>
              </a:rPr>
              <a:t>(0x91a010)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. . . 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5780" y="134676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048000" y="19812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3048000" y="15240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dirty="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RUNTIME</a:t>
            </a: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_GNU_SOURCE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*(*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</a:t>
            </a:r>
            <a:r>
              <a:rPr lang="en-US" sz="16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3048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dirty="0" smtClean="0"/>
              <a:t>Load/Run-time </a:t>
            </a:r>
            <a:br>
              <a:rPr lang="en-US" dirty="0" smtClean="0"/>
            </a:b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669924"/>
            <a:ext cx="2816584" cy="646331"/>
          </a:xfrm>
          <a:prstGeom prst="rect">
            <a:avLst/>
          </a:prstGeom>
          <a:solidFill>
            <a:srgbClr val="DEDFF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Observe that DON’T have 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endParaRPr lang="en-US" sz="1800" dirty="0" smtClean="0">
              <a:solidFill>
                <a:srgbClr val="C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Load/Run-time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freep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 = </a:t>
            </a:r>
            <a:r>
              <a:rPr lang="fi-FI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"free"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address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dirty="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Load/Run-time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991599" cy="23622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The LD_PRELOAD </a:t>
            </a:r>
            <a:r>
              <a:rPr lang="en-US" dirty="0" smtClean="0"/>
              <a:t>environment variable tells the dynamic linker to resolve unresolved refs (e.g., to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by looking in </a:t>
            </a:r>
            <a:r>
              <a:rPr lang="en-US" dirty="0" err="1" smtClean="0">
                <a:latin typeface="Courier New"/>
                <a:cs typeface="Courier New"/>
              </a:rPr>
              <a:t>mymalloc.so</a:t>
            </a:r>
            <a:r>
              <a:rPr lang="en-US" dirty="0" smtClean="0"/>
              <a:t> first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Type into (some) shells as:</a:t>
            </a:r>
          </a:p>
          <a:p>
            <a:pPr marL="57150" indent="0">
              <a:buNone/>
            </a:pPr>
            <a:r>
              <a:rPr lang="en-US" sz="2000" b="0" dirty="0" smtClean="0">
                <a:latin typeface="Courier New"/>
                <a:cs typeface="Courier New"/>
              </a:rPr>
              <a:t>(</a:t>
            </a:r>
            <a:r>
              <a:rPr lang="en-US" sz="2000" b="0" dirty="0" err="1" smtClean="0">
                <a:latin typeface="Courier New"/>
                <a:cs typeface="Courier New"/>
              </a:rPr>
              <a:t>setenv</a:t>
            </a:r>
            <a:r>
              <a:rPr lang="en-US" sz="2000" b="0" dirty="0" smtClean="0">
                <a:latin typeface="Courier New"/>
                <a:cs typeface="Courier New"/>
              </a:rPr>
              <a:t> LD_PRELOAD "</a:t>
            </a:r>
            <a:r>
              <a:rPr lang="en-US" sz="2000" b="0" dirty="0">
                <a:latin typeface="Courier New"/>
                <a:cs typeface="Courier New"/>
              </a:rPr>
              <a:t>./</a:t>
            </a:r>
            <a:r>
              <a:rPr lang="en-US" sz="2000" b="0" dirty="0" err="1" smtClean="0">
                <a:latin typeface="Courier New"/>
                <a:cs typeface="Courier New"/>
              </a:rPr>
              <a:t>mymalloc.so</a:t>
            </a:r>
            <a:r>
              <a:rPr lang="en-US" sz="2000" b="0" dirty="0">
                <a:latin typeface="Courier New"/>
                <a:cs typeface="Courier New"/>
              </a:rPr>
              <a:t>"</a:t>
            </a:r>
            <a:r>
              <a:rPr lang="en-US" sz="2000" b="0" dirty="0" smtClean="0">
                <a:latin typeface="Courier New"/>
                <a:cs typeface="Courier New"/>
              </a:rPr>
              <a:t>; </a:t>
            </a:r>
            <a:r>
              <a:rPr lang="en-US" sz="2000" b="0" dirty="0">
                <a:latin typeface="Courier New"/>
                <a:cs typeface="Courier New"/>
              </a:rPr>
              <a:t>./</a:t>
            </a:r>
            <a:r>
              <a:rPr lang="en-US" sz="2000" b="0" dirty="0" err="1">
                <a:latin typeface="Courier New"/>
                <a:cs typeface="Courier New"/>
              </a:rPr>
              <a:t>intr</a:t>
            </a:r>
            <a:r>
              <a:rPr lang="en-US" sz="2000" b="0" dirty="0">
                <a:latin typeface="Courier New"/>
                <a:cs typeface="Courier New"/>
              </a:rPr>
              <a:t> 10 </a:t>
            </a:r>
            <a:r>
              <a:rPr lang="en-US" sz="2000" b="0" dirty="0" smtClean="0">
                <a:latin typeface="Courier New"/>
                <a:cs typeface="Courier New"/>
              </a:rPr>
              <a:t>100 1000</a:t>
            </a:r>
            <a:r>
              <a:rPr lang="en-US" sz="2000" b="0" dirty="0">
                <a:latin typeface="Courier New"/>
                <a:cs typeface="Courier New"/>
              </a:rPr>
              <a:t>)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991598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intr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-DRUNTIME -shared -</a:t>
            </a:r>
            <a:r>
              <a:rPr lang="en-US" sz="1800" b="0" dirty="0" err="1">
                <a:latin typeface="Courier New"/>
                <a:cs typeface="Courier New"/>
              </a:rPr>
              <a:t>fpic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dirty="0" err="1">
                <a:latin typeface="Courier New"/>
                <a:cs typeface="Courier New"/>
              </a:rPr>
              <a:t>ldl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-o </a:t>
            </a:r>
            <a:r>
              <a:rPr lang="en-US" sz="1800" b="0" dirty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runr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(LD_PRELOAD="./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" ./</a:t>
            </a:r>
            <a:r>
              <a:rPr lang="en-US" sz="1800" b="0" dirty="0" err="1" smtClean="0">
                <a:latin typeface="Courier New"/>
                <a:cs typeface="Courier New"/>
              </a:rPr>
              <a:t>intr</a:t>
            </a:r>
            <a:r>
              <a:rPr lang="en-US" sz="1800" b="0" dirty="0" smtClean="0">
                <a:latin typeface="Courier New"/>
                <a:cs typeface="Courier New"/>
              </a:rPr>
              <a:t> 10 100 1000)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fi-FI" sz="1800" b="0" dirty="0">
                <a:latin typeface="Courier New"/>
                <a:cs typeface="Courier New"/>
              </a:rPr>
              <a:t>malloc(10) = 0x91a010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free(0x91a010)</a:t>
            </a:r>
          </a:p>
          <a:p>
            <a:r>
              <a:rPr lang="en-US" sz="1800" dirty="0">
                <a:latin typeface="Courier New"/>
                <a:cs typeface="Courier New"/>
              </a:rPr>
              <a:t>. . . 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89560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2057400"/>
            <a:ext cx="1371600" cy="838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Interpositioning</a:t>
            </a:r>
            <a:r>
              <a:rPr lang="en-US" dirty="0" smtClean="0"/>
              <a:t>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 Time</a:t>
            </a:r>
          </a:p>
          <a:p>
            <a:pPr lvl="1"/>
            <a:r>
              <a:rPr lang="en-US" dirty="0" smtClean="0"/>
              <a:t>Apparent calls to </a:t>
            </a:r>
            <a:r>
              <a:rPr lang="en-US" b="1" dirty="0" err="1" smtClean="0">
                <a:latin typeface="Courier New"/>
                <a:cs typeface="Courier New"/>
              </a:rPr>
              <a:t>mallo</a:t>
            </a:r>
            <a:r>
              <a:rPr lang="en-US" dirty="0" err="1" smtClean="0"/>
              <a:t>c</a:t>
            </a:r>
            <a:r>
              <a:rPr lang="en-US" dirty="0" smtClean="0"/>
              <a:t>/</a:t>
            </a:r>
            <a:r>
              <a:rPr lang="en-US" b="1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get macro-expanded into calls to </a:t>
            </a:r>
            <a:r>
              <a:rPr lang="en-US" b="1" dirty="0" err="1" smtClean="0">
                <a:latin typeface="Courier New"/>
                <a:cs typeface="Courier New"/>
              </a:rPr>
              <a:t>mymalloc</a:t>
            </a:r>
            <a:r>
              <a:rPr lang="en-US" dirty="0" smtClean="0"/>
              <a:t>/</a:t>
            </a:r>
            <a:r>
              <a:rPr lang="en-US" b="1" dirty="0" err="1" smtClean="0">
                <a:latin typeface="Courier New"/>
                <a:cs typeface="Courier New"/>
              </a:rPr>
              <a:t>myfree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Simple approach.  Must have access to source &amp; recompile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dirty="0" smtClean="0"/>
              <a:t>Link Time</a:t>
            </a:r>
          </a:p>
          <a:p>
            <a:pPr lvl="1"/>
            <a:r>
              <a:rPr lang="en-US" dirty="0" smtClean="0"/>
              <a:t>Use linker trick to have special name resolutions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malloc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 smtClean="0">
                <a:latin typeface="Courier New"/>
                <a:cs typeface="Courier New"/>
                <a:sym typeface="Wingdings" pitchFamily="2" charset="2"/>
              </a:rPr>
              <a:t>wrap_malloc</a:t>
            </a:r>
            <a:endParaRPr lang="en-US" b="1" dirty="0" smtClean="0">
              <a:latin typeface="Courier New"/>
              <a:cs typeface="Courier New"/>
              <a:sym typeface="Wingdings" pitchFamily="2" charset="2"/>
            </a:endParaRPr>
          </a:p>
          <a:p>
            <a:pPr lvl="2"/>
            <a:r>
              <a:rPr lang="en-US" b="1" dirty="0" smtClean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 smtClean="0">
                <a:latin typeface="Courier New"/>
                <a:cs typeface="Courier New"/>
                <a:sym typeface="Wingdings" pitchFamily="2" charset="2"/>
              </a:rPr>
              <a:t>real_malloc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b="1" dirty="0" err="1" smtClean="0">
                <a:latin typeface="Courier New"/>
                <a:cs typeface="Courier New"/>
                <a:sym typeface="Wingdings" pitchFamily="2" charset="2"/>
              </a:rPr>
              <a:t>malloc</a:t>
            </a:r>
            <a:endParaRPr lang="en-US" b="1" dirty="0" smtClean="0">
              <a:latin typeface="Courier New"/>
              <a:cs typeface="Courier New"/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Implement custom version of </a:t>
            </a:r>
            <a:r>
              <a:rPr lang="en-US" b="1" dirty="0" err="1" smtClean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b="1" dirty="0" smtClean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 smtClean="0">
                <a:sym typeface="Wingdings" pitchFamily="2" charset="2"/>
              </a:rPr>
              <a:t> that use dynamic linking to load library </a:t>
            </a:r>
            <a:r>
              <a:rPr lang="en-US" b="1" dirty="0" err="1" smtClean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b="1" dirty="0" smtClean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 smtClean="0">
                <a:sym typeface="Wingdings" pitchFamily="2" charset="2"/>
              </a:rPr>
              <a:t> under different </a:t>
            </a:r>
            <a:r>
              <a:rPr lang="en-US" dirty="0" smtClean="0">
                <a:sym typeface="Wingdings" pitchFamily="2" charset="2"/>
              </a:rPr>
              <a:t>names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use with ANY dynamically linked binary</a:t>
            </a:r>
          </a:p>
          <a:p>
            <a:pPr marL="57150" indent="0">
              <a:buNone/>
            </a:pPr>
            <a:r>
              <a:rPr lang="en-US" sz="1800" b="0" dirty="0">
                <a:latin typeface="Courier New"/>
                <a:cs typeface="Courier New"/>
              </a:rPr>
              <a:t>(</a:t>
            </a:r>
            <a:r>
              <a:rPr lang="en-US" sz="1800" b="0" dirty="0" err="1">
                <a:latin typeface="Courier New"/>
                <a:cs typeface="Courier New"/>
              </a:rPr>
              <a:t>setenv</a:t>
            </a:r>
            <a:r>
              <a:rPr lang="en-US" sz="1800" b="0" dirty="0">
                <a:latin typeface="Courier New"/>
                <a:cs typeface="Courier New"/>
              </a:rPr>
              <a:t> LD_PRELOAD "./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"; </a:t>
            </a:r>
            <a:r>
              <a:rPr lang="en-US" sz="1800" b="0" dirty="0" err="1" smtClean="0">
                <a:latin typeface="Courier New"/>
                <a:cs typeface="Courier New"/>
              </a:rPr>
              <a:t>gcc</a:t>
            </a:r>
            <a:r>
              <a:rPr lang="en-US" sz="1800" b="0" dirty="0" smtClean="0">
                <a:latin typeface="Courier New"/>
                <a:cs typeface="Courier New"/>
              </a:rPr>
              <a:t> –c </a:t>
            </a:r>
            <a:r>
              <a:rPr lang="en-US" sz="1800" b="0" dirty="0" err="1" smtClean="0">
                <a:latin typeface="Courier New"/>
                <a:cs typeface="Courier New"/>
              </a:rPr>
              <a:t>int.c</a:t>
            </a:r>
            <a:r>
              <a:rPr lang="en-US" sz="1800" b="0" dirty="0" smtClean="0">
                <a:latin typeface="Courier New"/>
                <a:cs typeface="Courier New"/>
              </a:rPr>
              <a:t>)</a:t>
            </a:r>
            <a:endParaRPr lang="en-US" sz="1800" b="0" dirty="0">
              <a:latin typeface="Courier New"/>
              <a:cs typeface="Courier New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Usually: Just happens, no big deal</a:t>
            </a:r>
          </a:p>
          <a:p>
            <a:r>
              <a:rPr lang="en-US" dirty="0" smtClean="0"/>
              <a:t>Sometimes: Strange errors</a:t>
            </a:r>
          </a:p>
          <a:p>
            <a:pPr lvl="1"/>
            <a:r>
              <a:rPr lang="en-US" dirty="0" smtClean="0"/>
              <a:t>Bad symbol resolution</a:t>
            </a:r>
          </a:p>
          <a:p>
            <a:pPr lvl="1"/>
            <a:r>
              <a:rPr lang="en-US" dirty="0" smtClean="0"/>
              <a:t>Ordering dependence of linked .o, .a, and .so files</a:t>
            </a:r>
          </a:p>
          <a:p>
            <a:r>
              <a:rPr lang="en-US" dirty="0" smtClean="0"/>
              <a:t>For power users:</a:t>
            </a:r>
          </a:p>
          <a:p>
            <a:pPr lvl="1"/>
            <a:r>
              <a:rPr lang="en-US" dirty="0" err="1" smtClean="0"/>
              <a:t>Interpositioning</a:t>
            </a:r>
            <a:r>
              <a:rPr lang="en-US" dirty="0" smtClean="0"/>
              <a:t> to trace programs with &amp; without source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 (cont)</a:t>
            </a: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2: </a:t>
            </a:r>
            <a:r>
              <a:rPr lang="en-US" dirty="0" smtClean="0"/>
              <a:t>Efficiency</a:t>
            </a:r>
            <a:endParaRPr lang="en-US" dirty="0" smtClean="0"/>
          </a:p>
          <a:p>
            <a:pPr lvl="1"/>
            <a:r>
              <a:rPr lang="en-US" dirty="0" smtClean="0"/>
              <a:t>Time: Separate compilation</a:t>
            </a:r>
          </a:p>
          <a:p>
            <a:pPr lvl="2"/>
            <a:r>
              <a:rPr lang="en-US" dirty="0" smtClean="0"/>
              <a:t>Change one source file, compile, and then </a:t>
            </a:r>
            <a:r>
              <a:rPr lang="en-US" dirty="0" err="1" smtClean="0"/>
              <a:t>relink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need to recompile other source files.</a:t>
            </a:r>
          </a:p>
          <a:p>
            <a:pPr lvl="2"/>
            <a:r>
              <a:rPr lang="en-US" dirty="0" smtClean="0"/>
              <a:t>Can compile multiple files concurrently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Space: Libraries </a:t>
            </a:r>
          </a:p>
          <a:p>
            <a:pPr lvl="2"/>
            <a:r>
              <a:rPr lang="en-US" dirty="0" smtClean="0"/>
              <a:t>Common functions can be aggregated into a single file..</a:t>
            </a:r>
            <a:r>
              <a:rPr lang="en-US" dirty="0" smtClean="0"/>
              <a:t>.</a:t>
            </a:r>
          </a:p>
          <a:p>
            <a:pPr lvl="2"/>
            <a:r>
              <a:rPr lang="en-US" b="1" dirty="0" smtClean="0"/>
              <a:t>Option 1: </a:t>
            </a:r>
            <a:r>
              <a:rPr lang="en-US" b="1" i="1" dirty="0" smtClean="0"/>
              <a:t>Static Linking</a:t>
            </a:r>
          </a:p>
          <a:p>
            <a:pPr lvl="3"/>
            <a:r>
              <a:rPr lang="en-US" dirty="0" smtClean="0"/>
              <a:t>Executable files and running memory images contain only the library code they actually use</a:t>
            </a:r>
          </a:p>
          <a:p>
            <a:pPr lvl="2"/>
            <a:r>
              <a:rPr lang="en-US" b="1" dirty="0" smtClean="0"/>
              <a:t>Option 2: </a:t>
            </a:r>
            <a:r>
              <a:rPr lang="en-US" b="1" i="1" dirty="0" smtClean="0"/>
              <a:t>Dynamic linking</a:t>
            </a:r>
          </a:p>
          <a:p>
            <a:pPr lvl="3"/>
            <a:r>
              <a:rPr lang="en-US" dirty="0" smtClean="0"/>
              <a:t>Executable files contain no library code</a:t>
            </a:r>
            <a:endParaRPr lang="en-US" dirty="0" smtClean="0"/>
          </a:p>
          <a:p>
            <a:pPr lvl="3"/>
            <a:r>
              <a:rPr lang="en-US" dirty="0" smtClean="0"/>
              <a:t>During execution, single copy of library code can be shared across all executing processes</a:t>
            </a:r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 dirty="0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1: Symbol </a:t>
            </a:r>
            <a:r>
              <a:rPr lang="en-US" dirty="0"/>
              <a:t>resolution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Programs define and reference </a:t>
            </a:r>
            <a:r>
              <a:rPr lang="en-US" i="1" dirty="0"/>
              <a:t>symbols</a:t>
            </a:r>
            <a:r>
              <a:rPr lang="en-US" dirty="0"/>
              <a:t> </a:t>
            </a:r>
            <a:r>
              <a:rPr lang="en-US" dirty="0" smtClean="0"/>
              <a:t>(global variables </a:t>
            </a:r>
            <a:r>
              <a:rPr lang="en-US" dirty="0"/>
              <a:t>and functions):</a:t>
            </a:r>
          </a:p>
          <a:p>
            <a:pPr lvl="2"/>
            <a:r>
              <a:rPr lang="en-US" sz="1800" b="1" dirty="0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 dirty="0">
                <a:latin typeface="Courier New" charset="0"/>
              </a:rPr>
              <a:t>swap();           /* reference symbol</a:t>
            </a:r>
            <a:r>
              <a:rPr lang="en-US" sz="1800" b="1" dirty="0" smtClean="0">
                <a:latin typeface="Courier New" charset="0"/>
              </a:rPr>
              <a:t> swap </a:t>
            </a:r>
            <a:r>
              <a:rPr lang="en-US" sz="1800" b="1" dirty="0">
                <a:latin typeface="Courier New" charset="0"/>
              </a:rPr>
              <a:t>*/</a:t>
            </a:r>
          </a:p>
          <a:p>
            <a:pPr lvl="2"/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*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 = &amp;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; </a:t>
            </a:r>
            <a:r>
              <a:rPr lang="en-US" sz="1800" b="1" dirty="0" smtClean="0">
                <a:latin typeface="Courier New" charset="0"/>
              </a:rPr>
              <a:t>    /</a:t>
            </a:r>
            <a:r>
              <a:rPr lang="en-US" sz="1800" b="1" dirty="0">
                <a:latin typeface="Courier New" charset="0"/>
              </a:rPr>
              <a:t>* define symbol 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, reference 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 */</a:t>
            </a:r>
            <a:endParaRPr lang="en-US" sz="1800" b="1" dirty="0"/>
          </a:p>
          <a:p>
            <a:pPr lvl="1"/>
            <a:endParaRPr lang="en-US" dirty="0"/>
          </a:p>
          <a:p>
            <a:pPr lvl="1"/>
            <a:r>
              <a:rPr lang="en-US" dirty="0"/>
              <a:t>Symbol definitions are </a:t>
            </a:r>
            <a:r>
              <a:rPr lang="en-US" dirty="0" smtClean="0"/>
              <a:t>stored in object file </a:t>
            </a:r>
            <a:r>
              <a:rPr lang="en-US" dirty="0"/>
              <a:t>(by </a:t>
            </a:r>
            <a:r>
              <a:rPr lang="en-US" dirty="0" smtClean="0"/>
              <a:t>assembler) </a:t>
            </a:r>
            <a:r>
              <a:rPr lang="en-US" dirty="0"/>
              <a:t>in </a:t>
            </a:r>
            <a:r>
              <a:rPr lang="en-US" i="1" dirty="0"/>
              <a:t>symbol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Symbol table is an array </a:t>
            </a:r>
            <a:r>
              <a:rPr lang="en-US" dirty="0" smtClean="0"/>
              <a:t>of entries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Each entry includes name, size, and location of symbol.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During symbol resolution step, the linker associates </a:t>
            </a:r>
            <a:r>
              <a:rPr lang="en-US" b="1" dirty="0">
                <a:solidFill>
                  <a:srgbClr val="FF0000"/>
                </a:solidFill>
              </a:rPr>
              <a:t>each symbol reference with exactly one symbol definition.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 in Example </a:t>
            </a:r>
            <a:r>
              <a:rPr lang="en-US" dirty="0" smtClean="0"/>
              <a:t>C Program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sum(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*a,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n);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hu-HU" sz="1800" dirty="0">
                <a:latin typeface="Courier New"/>
                <a:cs typeface="Courier New"/>
              </a:rPr>
              <a:t>int </a:t>
            </a:r>
            <a:r>
              <a:rPr lang="hu-HU" sz="1800" dirty="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 dirty="0" smtClean="0"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argc</a:t>
            </a:r>
            <a:r>
              <a:rPr lang="en-US" sz="1800" dirty="0" smtClean="0">
                <a:latin typeface="Courier New"/>
                <a:cs typeface="Courier New"/>
              </a:rPr>
              <a:t>, char** </a:t>
            </a:r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latin typeface="Courier New"/>
                <a:cs typeface="Courier New"/>
              </a:rPr>
              <a:t>    </a:t>
            </a:r>
            <a:r>
              <a:rPr lang="fr-FR" sz="1800" dirty="0" err="1">
                <a:latin typeface="Courier New"/>
                <a:cs typeface="Courier New"/>
              </a:rPr>
              <a:t>int</a:t>
            </a:r>
            <a:r>
              <a:rPr lang="fr-FR" sz="1800" dirty="0">
                <a:latin typeface="Courier New"/>
                <a:cs typeface="Courier New"/>
              </a:rPr>
              <a:t> val = </a:t>
            </a:r>
            <a:r>
              <a:rPr lang="fr-FR" sz="1800" dirty="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latin typeface="Courier New"/>
                <a:cs typeface="Courier New"/>
              </a:rPr>
              <a:t>(</a:t>
            </a:r>
            <a:r>
              <a:rPr lang="fr-FR" sz="1800" dirty="0" err="1">
                <a:latin typeface="Courier New"/>
                <a:cs typeface="Courier New"/>
              </a:rPr>
              <a:t>array</a:t>
            </a:r>
            <a:r>
              <a:rPr lang="fr-FR" sz="1800" dirty="0"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latin typeface="Courier New"/>
                <a:cs typeface="Courier New"/>
              </a:rPr>
              <a:t>    return val;</a:t>
            </a:r>
          </a:p>
          <a:p>
            <a:r>
              <a:rPr lang="fr-FR" sz="1800" dirty="0" smtClean="0"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Definitions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Reference</a:t>
            </a:r>
            <a:endParaRPr lang="en-US" sz="1800" dirty="0" smtClean="0">
              <a:latin typeface="Calibri" pitchFamily="34" charset="0"/>
            </a:endParaRP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Linkers Do? (cont)</a:t>
            </a:r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2: Relocation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Merges separate code and data sections into single sections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Relocates symbols from their relative locations in the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files to their final absolute memory locations in the executable.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Updates all references to these symbols to reflect their new positions.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25876</TotalTime>
  <Words>6005</Words>
  <Application>Microsoft Macintosh PowerPoint</Application>
  <PresentationFormat>On-screen Show (4:3)</PresentationFormat>
  <Paragraphs>1089</Paragraphs>
  <Slides>55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template2007</vt:lpstr>
      <vt:lpstr>Linking  15-213: Introduction to Computer Systems 13th Lecture, October 11th, 2016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Global Variables</vt:lpstr>
      <vt:lpstr>Role of .h Files</vt:lpstr>
      <vt:lpstr>Step 2: Relocation</vt:lpstr>
      <vt:lpstr>Relocation Entries</vt:lpstr>
      <vt:lpstr>Relocated .text section</vt:lpstr>
      <vt:lpstr>Loading Executable Object Files</vt:lpstr>
      <vt:lpstr>Packaging Commonly Used Functions</vt:lpstr>
      <vt:lpstr>Old-fashioned Solution: Static Libraries</vt:lpstr>
      <vt:lpstr>Creating Static Libraries</vt:lpstr>
      <vt:lpstr>Commonly Used Libraries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What dynamic libraries are required?</vt:lpstr>
      <vt:lpstr>Dynamic Linking at Load-time</vt:lpstr>
      <vt:lpstr>Dynamic Linking at Run-time</vt:lpstr>
      <vt:lpstr>Dynamic Linking at Run-time (cont)</vt:lpstr>
      <vt:lpstr>Dynamic Linking at Run-time</vt:lpstr>
      <vt:lpstr>Linking Summary </vt:lpstr>
      <vt:lpstr>Today</vt:lpstr>
      <vt:lpstr>Case Study: Library Interpositioning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  <vt:lpstr>Linking 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632</cp:revision>
  <cp:lastPrinted>2016-10-10T22:25:34Z</cp:lastPrinted>
  <dcterms:created xsi:type="dcterms:W3CDTF">2012-10-04T19:17:13Z</dcterms:created>
  <dcterms:modified xsi:type="dcterms:W3CDTF">2016-10-10T22:26:30Z</dcterms:modified>
</cp:coreProperties>
</file>