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embeddings/Microsoft_Equation1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542" r:id="rId2"/>
    <p:sldId id="1308" r:id="rId3"/>
    <p:sldId id="1344" r:id="rId4"/>
    <p:sldId id="1337" r:id="rId5"/>
    <p:sldId id="1340" r:id="rId6"/>
    <p:sldId id="1341" r:id="rId7"/>
    <p:sldId id="1342" r:id="rId8"/>
    <p:sldId id="1343" r:id="rId9"/>
    <p:sldId id="1243" r:id="rId10"/>
    <p:sldId id="1339" r:id="rId11"/>
    <p:sldId id="1348" r:id="rId12"/>
    <p:sldId id="1338" r:id="rId13"/>
    <p:sldId id="1290" r:id="rId14"/>
    <p:sldId id="1291" r:id="rId15"/>
    <p:sldId id="1292" r:id="rId16"/>
    <p:sldId id="1293" r:id="rId17"/>
    <p:sldId id="1294" r:id="rId18"/>
    <p:sldId id="1300" r:id="rId19"/>
    <p:sldId id="1301" r:id="rId20"/>
    <p:sldId id="1302" r:id="rId21"/>
    <p:sldId id="1298" r:id="rId22"/>
    <p:sldId id="1257" r:id="rId23"/>
    <p:sldId id="1303" r:id="rId24"/>
    <p:sldId id="1358" r:id="rId25"/>
    <p:sldId id="1357" r:id="rId26"/>
    <p:sldId id="1360" r:id="rId27"/>
    <p:sldId id="1361" r:id="rId28"/>
    <p:sldId id="1305" r:id="rId29"/>
    <p:sldId id="1345" r:id="rId30"/>
    <p:sldId id="1347" r:id="rId31"/>
    <p:sldId id="1309" r:id="rId32"/>
    <p:sldId id="1323" r:id="rId33"/>
    <p:sldId id="1264" r:id="rId34"/>
    <p:sldId id="1330" r:id="rId35"/>
    <p:sldId id="1331" r:id="rId36"/>
    <p:sldId id="1332" r:id="rId37"/>
    <p:sldId id="1335" r:id="rId38"/>
    <p:sldId id="1349" r:id="rId39"/>
    <p:sldId id="1350" r:id="rId40"/>
    <p:sldId id="1362" r:id="rId41"/>
    <p:sldId id="1313" r:id="rId42"/>
    <p:sldId id="1273" r:id="rId43"/>
    <p:sldId id="1274" r:id="rId44"/>
    <p:sldId id="1275" r:id="rId45"/>
    <p:sldId id="1276" r:id="rId46"/>
    <p:sldId id="1277" r:id="rId47"/>
    <p:sldId id="1278" r:id="rId48"/>
    <p:sldId id="1279" r:id="rId49"/>
    <p:sldId id="1280" r:id="rId50"/>
    <p:sldId id="1281" r:id="rId51"/>
    <p:sldId id="1282" r:id="rId52"/>
    <p:sldId id="1314" r:id="rId53"/>
    <p:sldId id="1352" r:id="rId54"/>
    <p:sldId id="1353" r:id="rId55"/>
    <p:sldId id="1354" r:id="rId56"/>
    <p:sldId id="1356" r:id="rId57"/>
    <p:sldId id="1322" r:id="rId58"/>
    <p:sldId id="1315" r:id="rId59"/>
    <p:sldId id="1316" r:id="rId60"/>
    <p:sldId id="1317" r:id="rId61"/>
    <p:sldId id="1318" r:id="rId62"/>
    <p:sldId id="1319" r:id="rId63"/>
    <p:sldId id="1320" r:id="rId64"/>
    <p:sldId id="1321" r:id="rId65"/>
    <p:sldId id="1336" r:id="rId66"/>
  </p:sldIdLst>
  <p:sldSz cx="9144000" cy="6858000" type="screen4x3"/>
  <p:notesSz cx="7302500" cy="9586913"/>
  <p:custDataLst>
    <p:tags r:id="rId7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2" autoAdjust="0"/>
    <p:restoredTop sz="94649" autoAdjust="0"/>
  </p:normalViewPr>
  <p:slideViewPr>
    <p:cSldViewPr snapToObjects="1">
      <p:cViewPr varScale="1">
        <p:scale>
          <a:sx n="150" d="100"/>
          <a:sy n="150" d="100"/>
        </p:scale>
        <p:origin x="-120" y="-480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gs" Target="tags/tag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ini%20HD:Users:bryant:ics3:ncode:mem:mountain:corei5mountain4x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ini%20HD:Users:bryant:ics3:ncode:mem:mountain:haswell-mountain4x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Office%20HD:Users:bryant:ics3:ncode:mem:mountain:haswell-mountain4x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Office%20HD:Users:bryant:ics3:ncode:mem:mountain:haswell-mountain4x4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ini%20HD:Users:bryant:ics3:ncode:mem:matmult:core2-du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Mini%20HD:Users:bryant:ics3:ncode:mem:matmult:data:core2-duo-ns.txt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Mini%20HD:Users:bryant:ics3:ncode:mem:mountain:core2duo-mountain4x4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Mini%20HD:Users:bryant:ics3:ncode:mem:mountain:corei5mountain4x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  <c:perspective val="3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0.0283860753835129"/>
          <c:w val="0.699763896179644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16636.0</c:v>
                </c:pt>
                <c:pt idx="1">
                  <c:v>8966.0</c:v>
                </c:pt>
                <c:pt idx="2">
                  <c:v>5846.0</c:v>
                </c:pt>
                <c:pt idx="3">
                  <c:v>4298.0</c:v>
                </c:pt>
                <c:pt idx="4">
                  <c:v>3403.0</c:v>
                </c:pt>
                <c:pt idx="5">
                  <c:v>2789.0</c:v>
                </c:pt>
                <c:pt idx="6">
                  <c:v>2348.0</c:v>
                </c:pt>
                <c:pt idx="7">
                  <c:v>2055.0</c:v>
                </c:pt>
                <c:pt idx="8">
                  <c:v>1904.0</c:v>
                </c:pt>
                <c:pt idx="9">
                  <c:v>1786.0</c:v>
                </c:pt>
                <c:pt idx="10">
                  <c:v>1693.0</c:v>
                </c:pt>
                <c:pt idx="11">
                  <c:v>1607.0</c:v>
                </c:pt>
              </c:numCache>
            </c:numRef>
          </c:val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16925.0</c:v>
                </c:pt>
                <c:pt idx="1">
                  <c:v>9080.0</c:v>
                </c:pt>
                <c:pt idx="2">
                  <c:v>5860.0</c:v>
                </c:pt>
                <c:pt idx="3">
                  <c:v>4307.0</c:v>
                </c:pt>
                <c:pt idx="4">
                  <c:v>3408.0</c:v>
                </c:pt>
                <c:pt idx="5">
                  <c:v>2795.0</c:v>
                </c:pt>
                <c:pt idx="6">
                  <c:v>2352.0</c:v>
                </c:pt>
                <c:pt idx="7">
                  <c:v>2058.0</c:v>
                </c:pt>
                <c:pt idx="8">
                  <c:v>1912.0</c:v>
                </c:pt>
                <c:pt idx="9">
                  <c:v>1791.0</c:v>
                </c:pt>
                <c:pt idx="10">
                  <c:v>1695.0</c:v>
                </c:pt>
                <c:pt idx="11">
                  <c:v>1608.0</c:v>
                </c:pt>
              </c:numCache>
            </c:numRef>
          </c:val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17168.0</c:v>
                </c:pt>
                <c:pt idx="1">
                  <c:v>9212.0</c:v>
                </c:pt>
                <c:pt idx="2">
                  <c:v>5897.0</c:v>
                </c:pt>
                <c:pt idx="3">
                  <c:v>4331.0</c:v>
                </c:pt>
                <c:pt idx="4">
                  <c:v>3431.0</c:v>
                </c:pt>
                <c:pt idx="5">
                  <c:v>2822.0</c:v>
                </c:pt>
                <c:pt idx="6">
                  <c:v>2375.0</c:v>
                </c:pt>
                <c:pt idx="7">
                  <c:v>2078.0</c:v>
                </c:pt>
                <c:pt idx="8">
                  <c:v>1924.0</c:v>
                </c:pt>
                <c:pt idx="9">
                  <c:v>1809.0</c:v>
                </c:pt>
                <c:pt idx="10">
                  <c:v>1713.0</c:v>
                </c:pt>
                <c:pt idx="11">
                  <c:v>1628.0</c:v>
                </c:pt>
              </c:numCache>
            </c:numRef>
          </c:val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17405.0</c:v>
                </c:pt>
                <c:pt idx="1">
                  <c:v>9559.0</c:v>
                </c:pt>
                <c:pt idx="2">
                  <c:v>6027.0</c:v>
                </c:pt>
                <c:pt idx="3">
                  <c:v>4458.0</c:v>
                </c:pt>
                <c:pt idx="4">
                  <c:v>3520.0</c:v>
                </c:pt>
                <c:pt idx="5">
                  <c:v>2899.0</c:v>
                </c:pt>
                <c:pt idx="6">
                  <c:v>2465.0</c:v>
                </c:pt>
                <c:pt idx="7">
                  <c:v>2179.0</c:v>
                </c:pt>
                <c:pt idx="8">
                  <c:v>2049.0</c:v>
                </c:pt>
                <c:pt idx="9">
                  <c:v>1952.0</c:v>
                </c:pt>
                <c:pt idx="10">
                  <c:v>1883.0</c:v>
                </c:pt>
                <c:pt idx="11">
                  <c:v>1825.0</c:v>
                </c:pt>
              </c:numCache>
            </c:numRef>
          </c:val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19339.0</c:v>
                </c:pt>
                <c:pt idx="1">
                  <c:v>11837.0</c:v>
                </c:pt>
                <c:pt idx="2">
                  <c:v>8045.0</c:v>
                </c:pt>
                <c:pt idx="3">
                  <c:v>6079.0</c:v>
                </c:pt>
                <c:pt idx="4">
                  <c:v>4927.0</c:v>
                </c:pt>
                <c:pt idx="5">
                  <c:v>4246.0</c:v>
                </c:pt>
                <c:pt idx="6">
                  <c:v>3745.0</c:v>
                </c:pt>
                <c:pt idx="7">
                  <c:v>3289.0</c:v>
                </c:pt>
                <c:pt idx="8">
                  <c:v>3131.0</c:v>
                </c:pt>
                <c:pt idx="9">
                  <c:v>3026.0</c:v>
                </c:pt>
                <c:pt idx="10">
                  <c:v>2899.0</c:v>
                </c:pt>
                <c:pt idx="11">
                  <c:v>2924.0</c:v>
                </c:pt>
              </c:numCache>
            </c:numRef>
          </c:val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20728.0</c:v>
                </c:pt>
                <c:pt idx="1">
                  <c:v>16852.0</c:v>
                </c:pt>
                <c:pt idx="2">
                  <c:v>13212.0</c:v>
                </c:pt>
                <c:pt idx="3">
                  <c:v>10371.0</c:v>
                </c:pt>
                <c:pt idx="4">
                  <c:v>8542.0</c:v>
                </c:pt>
                <c:pt idx="5">
                  <c:v>7259.0</c:v>
                </c:pt>
                <c:pt idx="6">
                  <c:v>6345.0</c:v>
                </c:pt>
                <c:pt idx="7">
                  <c:v>5627.0</c:v>
                </c:pt>
                <c:pt idx="8">
                  <c:v>5396.0</c:v>
                </c:pt>
                <c:pt idx="9">
                  <c:v>5228.0</c:v>
                </c:pt>
                <c:pt idx="10">
                  <c:v>5090.0</c:v>
                </c:pt>
                <c:pt idx="11">
                  <c:v>4977.0</c:v>
                </c:pt>
              </c:numCache>
            </c:numRef>
          </c:val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29025.0</c:v>
                </c:pt>
                <c:pt idx="1">
                  <c:v>19350.0</c:v>
                </c:pt>
                <c:pt idx="2">
                  <c:v>13735.0</c:v>
                </c:pt>
                <c:pt idx="3">
                  <c:v>10550.0</c:v>
                </c:pt>
                <c:pt idx="4">
                  <c:v>8610.0</c:v>
                </c:pt>
                <c:pt idx="5">
                  <c:v>7308.0</c:v>
                </c:pt>
                <c:pt idx="6">
                  <c:v>6361.0</c:v>
                </c:pt>
                <c:pt idx="7">
                  <c:v>5648.0</c:v>
                </c:pt>
                <c:pt idx="8">
                  <c:v>5417.0</c:v>
                </c:pt>
                <c:pt idx="9">
                  <c:v>5241.0</c:v>
                </c:pt>
                <c:pt idx="10">
                  <c:v>5094.0</c:v>
                </c:pt>
                <c:pt idx="11">
                  <c:v>4978.0</c:v>
                </c:pt>
              </c:numCache>
            </c:numRef>
          </c:val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29291.0</c:v>
                </c:pt>
                <c:pt idx="1">
                  <c:v>19543.0</c:v>
                </c:pt>
                <c:pt idx="2">
                  <c:v>13689.0</c:v>
                </c:pt>
                <c:pt idx="3">
                  <c:v>10508.0</c:v>
                </c:pt>
                <c:pt idx="4">
                  <c:v>8597.0</c:v>
                </c:pt>
                <c:pt idx="5">
                  <c:v>7281.0</c:v>
                </c:pt>
                <c:pt idx="6">
                  <c:v>6354.0</c:v>
                </c:pt>
                <c:pt idx="7">
                  <c:v>5628.0</c:v>
                </c:pt>
                <c:pt idx="8">
                  <c:v>5388.0</c:v>
                </c:pt>
                <c:pt idx="9">
                  <c:v>5218.0</c:v>
                </c:pt>
                <c:pt idx="10">
                  <c:v>5071.0</c:v>
                </c:pt>
                <c:pt idx="11">
                  <c:v>4956.0</c:v>
                </c:pt>
              </c:numCache>
            </c:numRef>
          </c:val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29290.0</c:v>
                </c:pt>
                <c:pt idx="1">
                  <c:v>19411.0</c:v>
                </c:pt>
                <c:pt idx="2">
                  <c:v>13779.0</c:v>
                </c:pt>
                <c:pt idx="3">
                  <c:v>10594.0</c:v>
                </c:pt>
                <c:pt idx="4">
                  <c:v>8667.0</c:v>
                </c:pt>
                <c:pt idx="5">
                  <c:v>7390.0</c:v>
                </c:pt>
                <c:pt idx="6">
                  <c:v>6438.0</c:v>
                </c:pt>
                <c:pt idx="7">
                  <c:v>5684.0</c:v>
                </c:pt>
                <c:pt idx="8">
                  <c:v>5453.0</c:v>
                </c:pt>
                <c:pt idx="9">
                  <c:v>5325.0</c:v>
                </c:pt>
                <c:pt idx="10">
                  <c:v>5213.0</c:v>
                </c:pt>
                <c:pt idx="11">
                  <c:v>5128.0</c:v>
                </c:pt>
              </c:numCache>
            </c:numRef>
          </c:val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29762.0</c:v>
                </c:pt>
                <c:pt idx="1">
                  <c:v>21456.0</c:v>
                </c:pt>
                <c:pt idx="2">
                  <c:v>16905.0</c:v>
                </c:pt>
                <c:pt idx="3">
                  <c:v>13504.0</c:v>
                </c:pt>
                <c:pt idx="4">
                  <c:v>11044.0</c:v>
                </c:pt>
                <c:pt idx="5">
                  <c:v>9359.0</c:v>
                </c:pt>
                <c:pt idx="6">
                  <c:v>8175.0</c:v>
                </c:pt>
                <c:pt idx="7">
                  <c:v>7240.0</c:v>
                </c:pt>
                <c:pt idx="8">
                  <c:v>7082.0</c:v>
                </c:pt>
                <c:pt idx="9">
                  <c:v>6889.0</c:v>
                </c:pt>
                <c:pt idx="10">
                  <c:v>6858.0</c:v>
                </c:pt>
                <c:pt idx="11">
                  <c:v>6835.0</c:v>
                </c:pt>
              </c:numCache>
            </c:numRef>
          </c:val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30042.0</c:v>
                </c:pt>
                <c:pt idx="1">
                  <c:v>23953.0</c:v>
                </c:pt>
                <c:pt idx="2">
                  <c:v>22661.0</c:v>
                </c:pt>
                <c:pt idx="3">
                  <c:v>18952.0</c:v>
                </c:pt>
                <c:pt idx="4">
                  <c:v>15706.0</c:v>
                </c:pt>
                <c:pt idx="5">
                  <c:v>13602.0</c:v>
                </c:pt>
                <c:pt idx="6">
                  <c:v>11761.0</c:v>
                </c:pt>
                <c:pt idx="7">
                  <c:v>10409.0</c:v>
                </c:pt>
                <c:pt idx="8">
                  <c:v>10184.0</c:v>
                </c:pt>
                <c:pt idx="9">
                  <c:v>10137.0</c:v>
                </c:pt>
                <c:pt idx="10">
                  <c:v>10158.0</c:v>
                </c:pt>
                <c:pt idx="11">
                  <c:v>9875.0</c:v>
                </c:pt>
              </c:numCache>
            </c:numRef>
          </c:val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29468.0</c:v>
                </c:pt>
                <c:pt idx="1">
                  <c:v>23044.0</c:v>
                </c:pt>
                <c:pt idx="2">
                  <c:v>21501.0</c:v>
                </c:pt>
                <c:pt idx="3">
                  <c:v>19208.0</c:v>
                </c:pt>
                <c:pt idx="4">
                  <c:v>15955.0</c:v>
                </c:pt>
                <c:pt idx="5">
                  <c:v>13551.0</c:v>
                </c:pt>
                <c:pt idx="6">
                  <c:v>11784.0</c:v>
                </c:pt>
                <c:pt idx="7">
                  <c:v>10516.0</c:v>
                </c:pt>
                <c:pt idx="8">
                  <c:v>10364.0</c:v>
                </c:pt>
                <c:pt idx="9">
                  <c:v>10320.0</c:v>
                </c:pt>
                <c:pt idx="10">
                  <c:v>10262.0</c:v>
                </c:pt>
                <c:pt idx="11">
                  <c:v>10132.0</c:v>
                </c:pt>
              </c:numCache>
            </c:numRef>
          </c:val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28870.0</c:v>
                </c:pt>
                <c:pt idx="1">
                  <c:v>28719.0</c:v>
                </c:pt>
                <c:pt idx="2">
                  <c:v>29106.0</c:v>
                </c:pt>
                <c:pt idx="3">
                  <c:v>27888.0</c:v>
                </c:pt>
                <c:pt idx="4">
                  <c:v>26884.0</c:v>
                </c:pt>
                <c:pt idx="5">
                  <c:v>28059.0</c:v>
                </c:pt>
                <c:pt idx="6">
                  <c:v>26335.0</c:v>
                </c:pt>
                <c:pt idx="7">
                  <c:v>26110.0</c:v>
                </c:pt>
                <c:pt idx="8">
                  <c:v>26305.0</c:v>
                </c:pt>
                <c:pt idx="9">
                  <c:v>29201.0</c:v>
                </c:pt>
                <c:pt idx="10">
                  <c:v>29054.0</c:v>
                </c:pt>
                <c:pt idx="11">
                  <c:v>28530.0</c:v>
                </c:pt>
              </c:numCache>
            </c:numRef>
          </c:val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30341.0</c:v>
                </c:pt>
                <c:pt idx="1">
                  <c:v>29871.0</c:v>
                </c:pt>
                <c:pt idx="2">
                  <c:v>30402.0</c:v>
                </c:pt>
                <c:pt idx="3">
                  <c:v>28973.0</c:v>
                </c:pt>
                <c:pt idx="4">
                  <c:v>29464.0</c:v>
                </c:pt>
                <c:pt idx="5">
                  <c:v>28643.0</c:v>
                </c:pt>
                <c:pt idx="6">
                  <c:v>29046.0</c:v>
                </c:pt>
                <c:pt idx="7">
                  <c:v>27746.0</c:v>
                </c:pt>
                <c:pt idx="8">
                  <c:v>26070.0</c:v>
                </c:pt>
                <c:pt idx="9">
                  <c:v>27955.0</c:v>
                </c:pt>
                <c:pt idx="10">
                  <c:v>27259.0</c:v>
                </c:pt>
                <c:pt idx="11">
                  <c:v>25816.0</c:v>
                </c:pt>
              </c:numCache>
            </c:numRef>
          </c:val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1"/>
              <c:y val="0.849094052644392"/>
            </c:manualLayout>
          </c:layout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0.0294270509024441"/>
              <c:y val="0.2617015621110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.0"/>
        <c:minorUnit val="500.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2055.0</c:v>
                </c:pt>
                <c:pt idx="1">
                  <c:v>2058.0</c:v>
                </c:pt>
                <c:pt idx="2">
                  <c:v>2078.0</c:v>
                </c:pt>
                <c:pt idx="3">
                  <c:v>2179.0</c:v>
                </c:pt>
                <c:pt idx="4">
                  <c:v>3289.0</c:v>
                </c:pt>
                <c:pt idx="5">
                  <c:v>5627.0</c:v>
                </c:pt>
                <c:pt idx="6">
                  <c:v>5648.0</c:v>
                </c:pt>
                <c:pt idx="7">
                  <c:v>5628.0</c:v>
                </c:pt>
                <c:pt idx="8">
                  <c:v>5684.0</c:v>
                </c:pt>
                <c:pt idx="9">
                  <c:v>7240.0</c:v>
                </c:pt>
                <c:pt idx="10">
                  <c:v>10409.0</c:v>
                </c:pt>
                <c:pt idx="11">
                  <c:v>10516.0</c:v>
                </c:pt>
                <c:pt idx="12">
                  <c:v>26110.0</c:v>
                </c:pt>
                <c:pt idx="13">
                  <c:v>27746.0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30896.0</c:v>
                </c:pt>
                <c:pt idx="1">
                  <c:v>25024.0</c:v>
                </c:pt>
                <c:pt idx="2">
                  <c:v>24135.0</c:v>
                </c:pt>
                <c:pt idx="3">
                  <c:v>20391.0</c:v>
                </c:pt>
                <c:pt idx="4">
                  <c:v>17199.0</c:v>
                </c:pt>
                <c:pt idx="5">
                  <c:v>14634.0</c:v>
                </c:pt>
                <c:pt idx="6">
                  <c:v>12670.0</c:v>
                </c:pt>
                <c:pt idx="7">
                  <c:v>11274.0</c:v>
                </c:pt>
                <c:pt idx="8">
                  <c:v>11248.0</c:v>
                </c:pt>
                <c:pt idx="9">
                  <c:v>11262.0</c:v>
                </c:pt>
                <c:pt idx="10">
                  <c:v>11294.0</c:v>
                </c:pt>
                <c:pt idx="11">
                  <c:v>11251.0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30896.0</c:v>
                </c:pt>
                <c:pt idx="1">
                  <c:v>25024.0</c:v>
                </c:pt>
                <c:pt idx="2">
                  <c:v>24135.0</c:v>
                </c:pt>
                <c:pt idx="3">
                  <c:v>20391.0</c:v>
                </c:pt>
                <c:pt idx="4">
                  <c:v>17199.0</c:v>
                </c:pt>
                <c:pt idx="5">
                  <c:v>14634.0</c:v>
                </c:pt>
                <c:pt idx="6">
                  <c:v>12670.0</c:v>
                </c:pt>
                <c:pt idx="7">
                  <c:v>11274.0</c:v>
                </c:pt>
                <c:pt idx="8">
                  <c:v>11248.0</c:v>
                </c:pt>
                <c:pt idx="9">
                  <c:v>11262.0</c:v>
                </c:pt>
                <c:pt idx="10">
                  <c:v>11294.0</c:v>
                </c:pt>
                <c:pt idx="11">
                  <c:v>11251.0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30896.0</c:v>
                </c:pt>
                <c:pt idx="1">
                  <c:v>24743.76423787294</c:v>
                </c:pt>
                <c:pt idx="2">
                  <c:v>20634.81092060052</c:v>
                </c:pt>
                <c:pt idx="3">
                  <c:v>17696.18045636649</c:v>
                </c:pt>
                <c:pt idx="4">
                  <c:v>15490.20067850018</c:v>
                </c:pt>
                <c:pt idx="5">
                  <c:v>13773.24789298868</c:v>
                </c:pt>
                <c:pt idx="6">
                  <c:v>12398.93479786423</c:v>
                </c:pt>
                <c:pt idx="7">
                  <c:v>11274.0</c:v>
                </c:pt>
                <c:pt idx="8">
                  <c:v>11274.0</c:v>
                </c:pt>
                <c:pt idx="9">
                  <c:v>11274.0</c:v>
                </c:pt>
                <c:pt idx="10">
                  <c:v>11274.0</c:v>
                </c:pt>
                <c:pt idx="11">
                  <c:v>11274.0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'core2-duo-ns.txt'!$B$2</c:f>
              <c:strCache>
                <c:ptCount val="1"/>
                <c:pt idx="0">
                  <c:v>ijk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'core2-duo-ns.txt'!$B$3:$B$15</c:f>
              <c:numCache>
                <c:formatCode>General</c:formatCode>
                <c:ptCount val="13"/>
                <c:pt idx="0">
                  <c:v>1.1</c:v>
                </c:pt>
                <c:pt idx="1">
                  <c:v>1.32</c:v>
                </c:pt>
                <c:pt idx="2">
                  <c:v>1.31</c:v>
                </c:pt>
                <c:pt idx="3">
                  <c:v>1.3</c:v>
                </c:pt>
                <c:pt idx="4">
                  <c:v>1.32</c:v>
                </c:pt>
                <c:pt idx="5">
                  <c:v>1.31</c:v>
                </c:pt>
                <c:pt idx="6">
                  <c:v>1.31</c:v>
                </c:pt>
                <c:pt idx="7">
                  <c:v>1.89</c:v>
                </c:pt>
                <c:pt idx="8">
                  <c:v>2.2</c:v>
                </c:pt>
                <c:pt idx="9">
                  <c:v>2.55</c:v>
                </c:pt>
                <c:pt idx="10">
                  <c:v>2.66</c:v>
                </c:pt>
                <c:pt idx="11">
                  <c:v>2.69</c:v>
                </c:pt>
                <c:pt idx="12">
                  <c:v>2.73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'core2-duo-ns.txt'!$C$2</c:f>
              <c:strCache>
                <c:ptCount val="1"/>
                <c:pt idx="0">
                  <c:v>jik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'core2-duo-ns.txt'!$C$3:$C$15</c:f>
              <c:numCache>
                <c:formatCode>General</c:formatCode>
                <c:ptCount val="13"/>
                <c:pt idx="0">
                  <c:v>1.13</c:v>
                </c:pt>
                <c:pt idx="1">
                  <c:v>1.31</c:v>
                </c:pt>
                <c:pt idx="2">
                  <c:v>1.29</c:v>
                </c:pt>
                <c:pt idx="3">
                  <c:v>1.29</c:v>
                </c:pt>
                <c:pt idx="4">
                  <c:v>1.28</c:v>
                </c:pt>
                <c:pt idx="5">
                  <c:v>1.28</c:v>
                </c:pt>
                <c:pt idx="6">
                  <c:v>1.28</c:v>
                </c:pt>
                <c:pt idx="7">
                  <c:v>1.9</c:v>
                </c:pt>
                <c:pt idx="8">
                  <c:v>2.2</c:v>
                </c:pt>
                <c:pt idx="9">
                  <c:v>2.55</c:v>
                </c:pt>
                <c:pt idx="10">
                  <c:v>2.65</c:v>
                </c:pt>
                <c:pt idx="11">
                  <c:v>2.68</c:v>
                </c:pt>
                <c:pt idx="12">
                  <c:v>2.72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'core2-duo-ns.txt'!$D$2</c:f>
              <c:strCache>
                <c:ptCount val="1"/>
                <c:pt idx="0">
                  <c:v>jki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'core2-duo-ns.txt'!$D$3:$D$15</c:f>
              <c:numCache>
                <c:formatCode>General</c:formatCode>
                <c:ptCount val="13"/>
                <c:pt idx="0">
                  <c:v>0.62</c:v>
                </c:pt>
                <c:pt idx="1">
                  <c:v>0.69</c:v>
                </c:pt>
                <c:pt idx="2">
                  <c:v>0.66</c:v>
                </c:pt>
                <c:pt idx="3">
                  <c:v>0.78</c:v>
                </c:pt>
                <c:pt idx="4">
                  <c:v>0.86</c:v>
                </c:pt>
                <c:pt idx="5">
                  <c:v>3.43</c:v>
                </c:pt>
                <c:pt idx="6">
                  <c:v>3.92</c:v>
                </c:pt>
                <c:pt idx="7">
                  <c:v>4.18</c:v>
                </c:pt>
                <c:pt idx="8">
                  <c:v>4.71</c:v>
                </c:pt>
                <c:pt idx="9">
                  <c:v>5.13</c:v>
                </c:pt>
                <c:pt idx="10">
                  <c:v>5.24</c:v>
                </c:pt>
                <c:pt idx="11">
                  <c:v>5.359999999999998</c:v>
                </c:pt>
                <c:pt idx="12">
                  <c:v>5.38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'core2-duo-ns.txt'!$E$2</c:f>
              <c:strCache>
                <c:ptCount val="1"/>
                <c:pt idx="0">
                  <c:v>kji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'core2-duo-ns.txt'!$E$3:$E$15</c:f>
              <c:numCache>
                <c:formatCode>General</c:formatCode>
                <c:ptCount val="13"/>
                <c:pt idx="0">
                  <c:v>0.67</c:v>
                </c:pt>
                <c:pt idx="1">
                  <c:v>0.69</c:v>
                </c:pt>
                <c:pt idx="2">
                  <c:v>0.65</c:v>
                </c:pt>
                <c:pt idx="3">
                  <c:v>0.76</c:v>
                </c:pt>
                <c:pt idx="4">
                  <c:v>0.77</c:v>
                </c:pt>
                <c:pt idx="5">
                  <c:v>3.42</c:v>
                </c:pt>
                <c:pt idx="6">
                  <c:v>3.89</c:v>
                </c:pt>
                <c:pt idx="7">
                  <c:v>4.17</c:v>
                </c:pt>
                <c:pt idx="8">
                  <c:v>4.689999999999999</c:v>
                </c:pt>
                <c:pt idx="9">
                  <c:v>5.119999999999997</c:v>
                </c:pt>
                <c:pt idx="10">
                  <c:v>5.23</c:v>
                </c:pt>
                <c:pt idx="11">
                  <c:v>5.34</c:v>
                </c:pt>
                <c:pt idx="12">
                  <c:v>5.34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'core2-duo-ns.txt'!$F$2</c:f>
              <c:strCache>
                <c:ptCount val="1"/>
                <c:pt idx="0">
                  <c:v>kij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'core2-duo-ns.txt'!$F$3:$F$15</c:f>
              <c:numCache>
                <c:formatCode>General</c:formatCode>
                <c:ptCount val="13"/>
                <c:pt idx="0">
                  <c:v>0.84</c:v>
                </c:pt>
                <c:pt idx="1">
                  <c:v>0.82</c:v>
                </c:pt>
                <c:pt idx="2">
                  <c:v>0.81</c:v>
                </c:pt>
                <c:pt idx="3">
                  <c:v>0.81</c:v>
                </c:pt>
                <c:pt idx="4">
                  <c:v>0.81</c:v>
                </c:pt>
                <c:pt idx="5">
                  <c:v>0.83</c:v>
                </c:pt>
                <c:pt idx="6">
                  <c:v>0.84</c:v>
                </c:pt>
                <c:pt idx="7">
                  <c:v>0.84</c:v>
                </c:pt>
                <c:pt idx="8">
                  <c:v>0.83</c:v>
                </c:pt>
                <c:pt idx="9">
                  <c:v>0.83</c:v>
                </c:pt>
                <c:pt idx="10">
                  <c:v>0.83</c:v>
                </c:pt>
                <c:pt idx="11">
                  <c:v>0.83</c:v>
                </c:pt>
                <c:pt idx="12">
                  <c:v>0.83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'core2-duo-ns.txt'!$G$2</c:f>
              <c:strCache>
                <c:ptCount val="1"/>
                <c:pt idx="0">
                  <c:v>ikj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'core2-duo-ns.txt'!$G$3:$G$15</c:f>
              <c:numCache>
                <c:formatCode>General</c:formatCode>
                <c:ptCount val="13"/>
                <c:pt idx="0">
                  <c:v>0.83</c:v>
                </c:pt>
                <c:pt idx="1">
                  <c:v>0.81</c:v>
                </c:pt>
                <c:pt idx="2">
                  <c:v>0.8</c:v>
                </c:pt>
                <c:pt idx="3">
                  <c:v>0.8</c:v>
                </c:pt>
                <c:pt idx="4">
                  <c:v>0.79</c:v>
                </c:pt>
                <c:pt idx="5">
                  <c:v>0.81</c:v>
                </c:pt>
                <c:pt idx="6">
                  <c:v>0.81</c:v>
                </c:pt>
                <c:pt idx="7">
                  <c:v>0.82</c:v>
                </c:pt>
                <c:pt idx="8">
                  <c:v>0.82</c:v>
                </c:pt>
                <c:pt idx="9">
                  <c:v>0.81</c:v>
                </c:pt>
                <c:pt idx="10">
                  <c:v>0.81</c:v>
                </c:pt>
                <c:pt idx="11">
                  <c:v>0.81</c:v>
                </c:pt>
                <c:pt idx="12">
                  <c:v>0.83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660504"/>
        <c:axId val="2127148376"/>
      </c:lineChart>
      <c:catAx>
        <c:axId val="2126660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27148376"/>
        <c:crosses val="autoZero"/>
        <c:auto val="1"/>
        <c:lblAlgn val="ctr"/>
        <c:lblOffset val="100"/>
        <c:noMultiLvlLbl val="0"/>
      </c:catAx>
      <c:valAx>
        <c:axId val="2127148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ns / FP Operation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266605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 i="0">
              <a:latin typeface="Courier New"/>
              <a:cs typeface="Courier New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'core2-duo-ns.txt'!$B$2</c:f>
              <c:strCache>
                <c:ptCount val="1"/>
                <c:pt idx="0">
                  <c:v>ijk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'core2-duo-ns.txt'!$B$3:$B$15</c:f>
              <c:numCache>
                <c:formatCode>General</c:formatCode>
                <c:ptCount val="13"/>
                <c:pt idx="0">
                  <c:v>0.39</c:v>
                </c:pt>
                <c:pt idx="1">
                  <c:v>0.4</c:v>
                </c:pt>
                <c:pt idx="2">
                  <c:v>0.42</c:v>
                </c:pt>
                <c:pt idx="3">
                  <c:v>0.47</c:v>
                </c:pt>
                <c:pt idx="4">
                  <c:v>0.44</c:v>
                </c:pt>
                <c:pt idx="5">
                  <c:v>0.45</c:v>
                </c:pt>
                <c:pt idx="6">
                  <c:v>0.45</c:v>
                </c:pt>
                <c:pt idx="7">
                  <c:v>0.49</c:v>
                </c:pt>
                <c:pt idx="8">
                  <c:v>0.46</c:v>
                </c:pt>
                <c:pt idx="9">
                  <c:v>0.47</c:v>
                </c:pt>
                <c:pt idx="10">
                  <c:v>0.47</c:v>
                </c:pt>
                <c:pt idx="11">
                  <c:v>0.5</c:v>
                </c:pt>
                <c:pt idx="12">
                  <c:v>0.47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'core2-duo-ns.txt'!$C$2</c:f>
              <c:strCache>
                <c:ptCount val="1"/>
                <c:pt idx="0">
                  <c:v>jik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'core2-duo-ns.txt'!$C$3:$C$15</c:f>
              <c:numCache>
                <c:formatCode>General</c:formatCode>
                <c:ptCount val="13"/>
                <c:pt idx="0">
                  <c:v>0.4</c:v>
                </c:pt>
                <c:pt idx="1">
                  <c:v>0.4</c:v>
                </c:pt>
                <c:pt idx="2">
                  <c:v>0.42</c:v>
                </c:pt>
                <c:pt idx="3">
                  <c:v>0.43</c:v>
                </c:pt>
                <c:pt idx="4">
                  <c:v>0.43</c:v>
                </c:pt>
                <c:pt idx="5">
                  <c:v>0.44</c:v>
                </c:pt>
                <c:pt idx="6">
                  <c:v>0.45</c:v>
                </c:pt>
                <c:pt idx="7">
                  <c:v>0.46</c:v>
                </c:pt>
                <c:pt idx="8">
                  <c:v>0.45</c:v>
                </c:pt>
                <c:pt idx="9">
                  <c:v>0.45</c:v>
                </c:pt>
                <c:pt idx="10">
                  <c:v>0.45</c:v>
                </c:pt>
                <c:pt idx="11">
                  <c:v>0.45</c:v>
                </c:pt>
                <c:pt idx="12">
                  <c:v>0.45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'core2-duo-ns.txt'!$D$2</c:f>
              <c:strCache>
                <c:ptCount val="1"/>
                <c:pt idx="0">
                  <c:v>jki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'core2-duo-ns.txt'!$D$3:$D$15</c:f>
              <c:numCache>
                <c:formatCode>General</c:formatCode>
                <c:ptCount val="13"/>
                <c:pt idx="0">
                  <c:v>0.38</c:v>
                </c:pt>
                <c:pt idx="1">
                  <c:v>0.35</c:v>
                </c:pt>
                <c:pt idx="2">
                  <c:v>0.35</c:v>
                </c:pt>
                <c:pt idx="3">
                  <c:v>0.43</c:v>
                </c:pt>
                <c:pt idx="4">
                  <c:v>0.44</c:v>
                </c:pt>
                <c:pt idx="5">
                  <c:v>0.96</c:v>
                </c:pt>
                <c:pt idx="6">
                  <c:v>1.21</c:v>
                </c:pt>
                <c:pt idx="7">
                  <c:v>1.25</c:v>
                </c:pt>
                <c:pt idx="8">
                  <c:v>1.23</c:v>
                </c:pt>
                <c:pt idx="9">
                  <c:v>1.23</c:v>
                </c:pt>
                <c:pt idx="10">
                  <c:v>1.23</c:v>
                </c:pt>
                <c:pt idx="11">
                  <c:v>1.24</c:v>
                </c:pt>
                <c:pt idx="12">
                  <c:v>1.23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'core2-duo-ns.txt'!$E$2</c:f>
              <c:strCache>
                <c:ptCount val="1"/>
                <c:pt idx="0">
                  <c:v>kji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'core2-duo-ns.txt'!$E$3:$E$15</c:f>
              <c:numCache>
                <c:formatCode>General</c:formatCode>
                <c:ptCount val="13"/>
                <c:pt idx="0">
                  <c:v>0.37</c:v>
                </c:pt>
                <c:pt idx="1">
                  <c:v>0.36</c:v>
                </c:pt>
                <c:pt idx="2">
                  <c:v>0.33</c:v>
                </c:pt>
                <c:pt idx="3">
                  <c:v>0.46</c:v>
                </c:pt>
                <c:pt idx="4">
                  <c:v>0.42</c:v>
                </c:pt>
                <c:pt idx="5">
                  <c:v>0.97</c:v>
                </c:pt>
                <c:pt idx="6">
                  <c:v>1.22</c:v>
                </c:pt>
                <c:pt idx="7">
                  <c:v>1.26</c:v>
                </c:pt>
                <c:pt idx="8">
                  <c:v>1.24</c:v>
                </c:pt>
                <c:pt idx="9">
                  <c:v>1.25</c:v>
                </c:pt>
                <c:pt idx="10">
                  <c:v>1.24</c:v>
                </c:pt>
                <c:pt idx="11">
                  <c:v>1.25</c:v>
                </c:pt>
                <c:pt idx="12">
                  <c:v>1.24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'core2-duo-ns.txt'!$F$2</c:f>
              <c:strCache>
                <c:ptCount val="1"/>
                <c:pt idx="0">
                  <c:v>kij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'core2-duo-ns.txt'!$F$3:$F$15</c:f>
              <c:numCache>
                <c:formatCode>General</c:formatCode>
                <c:ptCount val="13"/>
                <c:pt idx="0">
                  <c:v>0.35</c:v>
                </c:pt>
                <c:pt idx="1">
                  <c:v>0.31</c:v>
                </c:pt>
                <c:pt idx="2">
                  <c:v>0.3</c:v>
                </c:pt>
                <c:pt idx="3">
                  <c:v>0.31</c:v>
                </c:pt>
                <c:pt idx="4">
                  <c:v>0.3</c:v>
                </c:pt>
                <c:pt idx="5">
                  <c:v>0.3</c:v>
                </c:pt>
                <c:pt idx="6">
                  <c:v>0.29</c:v>
                </c:pt>
                <c:pt idx="7">
                  <c:v>0.29</c:v>
                </c:pt>
                <c:pt idx="8">
                  <c:v>0.29</c:v>
                </c:pt>
                <c:pt idx="9">
                  <c:v>0.29</c:v>
                </c:pt>
                <c:pt idx="10">
                  <c:v>0.29</c:v>
                </c:pt>
                <c:pt idx="11">
                  <c:v>0.29</c:v>
                </c:pt>
                <c:pt idx="12">
                  <c:v>0.29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'core2-duo-ns.txt'!$G$2</c:f>
              <c:strCache>
                <c:ptCount val="1"/>
                <c:pt idx="0">
                  <c:v>ikj</c:v>
                </c:pt>
              </c:strCache>
            </c:strRef>
          </c:tx>
          <c:cat>
            <c:numRef>
              <c:f>'core2-duo-ns.txt'!$A$3:$A$15</c:f>
              <c:numCache>
                <c:formatCode>General</c:formatCode>
                <c:ptCount val="13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  <c:pt idx="10">
                  <c:v>550.0</c:v>
                </c:pt>
                <c:pt idx="11">
                  <c:v>600.0</c:v>
                </c:pt>
                <c:pt idx="12">
                  <c:v>650.0</c:v>
                </c:pt>
              </c:numCache>
            </c:numRef>
          </c:cat>
          <c:val>
            <c:numRef>
              <c:f>'core2-duo-ns.txt'!$G$3:$G$15</c:f>
              <c:numCache>
                <c:formatCode>General</c:formatCode>
                <c:ptCount val="13"/>
                <c:pt idx="0">
                  <c:v>0.33</c:v>
                </c:pt>
                <c:pt idx="1">
                  <c:v>0.31</c:v>
                </c:pt>
                <c:pt idx="2">
                  <c:v>0.3</c:v>
                </c:pt>
                <c:pt idx="3">
                  <c:v>0.29</c:v>
                </c:pt>
                <c:pt idx="4">
                  <c:v>0.29</c:v>
                </c:pt>
                <c:pt idx="5">
                  <c:v>0.28</c:v>
                </c:pt>
                <c:pt idx="6">
                  <c:v>0.28</c:v>
                </c:pt>
                <c:pt idx="7">
                  <c:v>0.28</c:v>
                </c:pt>
                <c:pt idx="8">
                  <c:v>0.28</c:v>
                </c:pt>
                <c:pt idx="9">
                  <c:v>0.28</c:v>
                </c:pt>
                <c:pt idx="10">
                  <c:v>0.28</c:v>
                </c:pt>
                <c:pt idx="11">
                  <c:v>0.28</c:v>
                </c:pt>
                <c:pt idx="12">
                  <c:v>0.28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592472"/>
        <c:axId val="2126567000"/>
      </c:lineChart>
      <c:catAx>
        <c:axId val="2126592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26567000"/>
        <c:crosses val="autoZero"/>
        <c:auto val="1"/>
        <c:lblAlgn val="ctr"/>
        <c:lblOffset val="100"/>
        <c:noMultiLvlLbl val="0"/>
      </c:catAx>
      <c:valAx>
        <c:axId val="2126567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ns / FP Operation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265924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 i="0">
              <a:latin typeface="Courier New"/>
              <a:cs typeface="Courier New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  <c:perspective val="3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0.0283860753835129"/>
          <c:w val="0.699763896179644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5427.0</c:v>
                </c:pt>
                <c:pt idx="1">
                  <c:v>2757.0</c:v>
                </c:pt>
                <c:pt idx="2">
                  <c:v>1939.0</c:v>
                </c:pt>
                <c:pt idx="3">
                  <c:v>1455.0</c:v>
                </c:pt>
                <c:pt idx="4">
                  <c:v>1151.0</c:v>
                </c:pt>
                <c:pt idx="5">
                  <c:v>951.0</c:v>
                </c:pt>
                <c:pt idx="6">
                  <c:v>803.0</c:v>
                </c:pt>
                <c:pt idx="7">
                  <c:v>701.0</c:v>
                </c:pt>
                <c:pt idx="8">
                  <c:v>672.0</c:v>
                </c:pt>
                <c:pt idx="9">
                  <c:v>646.0</c:v>
                </c:pt>
                <c:pt idx="10">
                  <c:v>626.0</c:v>
                </c:pt>
                <c:pt idx="11">
                  <c:v>610.0</c:v>
                </c:pt>
              </c:numCache>
            </c:numRef>
          </c:val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5496.0</c:v>
                </c:pt>
                <c:pt idx="1">
                  <c:v>2760.0</c:v>
                </c:pt>
                <c:pt idx="2">
                  <c:v>1936.0</c:v>
                </c:pt>
                <c:pt idx="3">
                  <c:v>1459.0</c:v>
                </c:pt>
                <c:pt idx="4">
                  <c:v>1149.0</c:v>
                </c:pt>
                <c:pt idx="5">
                  <c:v>949.0</c:v>
                </c:pt>
                <c:pt idx="6">
                  <c:v>803.0</c:v>
                </c:pt>
                <c:pt idx="7">
                  <c:v>703.0</c:v>
                </c:pt>
                <c:pt idx="8">
                  <c:v>666.0</c:v>
                </c:pt>
                <c:pt idx="9">
                  <c:v>644.0</c:v>
                </c:pt>
                <c:pt idx="10">
                  <c:v>621.0</c:v>
                </c:pt>
                <c:pt idx="11">
                  <c:v>610.0</c:v>
                </c:pt>
              </c:numCache>
            </c:numRef>
          </c:val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5498.0</c:v>
                </c:pt>
                <c:pt idx="1">
                  <c:v>2758.0</c:v>
                </c:pt>
                <c:pt idx="2">
                  <c:v>1938.0</c:v>
                </c:pt>
                <c:pt idx="3">
                  <c:v>1454.0</c:v>
                </c:pt>
                <c:pt idx="4">
                  <c:v>1151.0</c:v>
                </c:pt>
                <c:pt idx="5">
                  <c:v>934.0</c:v>
                </c:pt>
                <c:pt idx="6">
                  <c:v>811.0</c:v>
                </c:pt>
                <c:pt idx="7">
                  <c:v>704.0</c:v>
                </c:pt>
                <c:pt idx="8">
                  <c:v>671.0</c:v>
                </c:pt>
                <c:pt idx="9">
                  <c:v>645.0</c:v>
                </c:pt>
                <c:pt idx="10">
                  <c:v>625.0</c:v>
                </c:pt>
                <c:pt idx="11">
                  <c:v>611.0</c:v>
                </c:pt>
              </c:numCache>
            </c:numRef>
          </c:val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5506.0</c:v>
                </c:pt>
                <c:pt idx="1">
                  <c:v>2769.0</c:v>
                </c:pt>
                <c:pt idx="2">
                  <c:v>1941.0</c:v>
                </c:pt>
                <c:pt idx="3">
                  <c:v>1460.0</c:v>
                </c:pt>
                <c:pt idx="4">
                  <c:v>1153.0</c:v>
                </c:pt>
                <c:pt idx="5">
                  <c:v>953.0</c:v>
                </c:pt>
                <c:pt idx="6">
                  <c:v>811.0</c:v>
                </c:pt>
                <c:pt idx="7">
                  <c:v>705.0</c:v>
                </c:pt>
                <c:pt idx="8">
                  <c:v>672.0</c:v>
                </c:pt>
                <c:pt idx="9">
                  <c:v>646.0</c:v>
                </c:pt>
                <c:pt idx="10">
                  <c:v>626.0</c:v>
                </c:pt>
                <c:pt idx="11">
                  <c:v>614.0</c:v>
                </c:pt>
              </c:numCache>
            </c:numRef>
          </c:val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5657.0</c:v>
                </c:pt>
                <c:pt idx="1">
                  <c:v>2977.0</c:v>
                </c:pt>
                <c:pt idx="2">
                  <c:v>2090.0</c:v>
                </c:pt>
                <c:pt idx="3">
                  <c:v>1586.0</c:v>
                </c:pt>
                <c:pt idx="4">
                  <c:v>1251.0</c:v>
                </c:pt>
                <c:pt idx="5">
                  <c:v>1035.0</c:v>
                </c:pt>
                <c:pt idx="6">
                  <c:v>882.0</c:v>
                </c:pt>
                <c:pt idx="7">
                  <c:v>766.0</c:v>
                </c:pt>
                <c:pt idx="8">
                  <c:v>777.0</c:v>
                </c:pt>
                <c:pt idx="9">
                  <c:v>836.0</c:v>
                </c:pt>
                <c:pt idx="10">
                  <c:v>1018.0</c:v>
                </c:pt>
                <c:pt idx="11">
                  <c:v>1365.0</c:v>
                </c:pt>
              </c:numCache>
            </c:numRef>
          </c:val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10401.0</c:v>
                </c:pt>
                <c:pt idx="1">
                  <c:v>8422.0</c:v>
                </c:pt>
                <c:pt idx="2">
                  <c:v>7522.0</c:v>
                </c:pt>
                <c:pt idx="3">
                  <c:v>6468.0</c:v>
                </c:pt>
                <c:pt idx="4">
                  <c:v>5469.0</c:v>
                </c:pt>
                <c:pt idx="5">
                  <c:v>4809.0</c:v>
                </c:pt>
                <c:pt idx="6">
                  <c:v>4284.0</c:v>
                </c:pt>
                <c:pt idx="7">
                  <c:v>3894.0</c:v>
                </c:pt>
                <c:pt idx="8">
                  <c:v>3900.0</c:v>
                </c:pt>
                <c:pt idx="9">
                  <c:v>3899.0</c:v>
                </c:pt>
                <c:pt idx="10">
                  <c:v>3898.0</c:v>
                </c:pt>
                <c:pt idx="11">
                  <c:v>3897.0</c:v>
                </c:pt>
              </c:numCache>
            </c:numRef>
          </c:val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10401.0</c:v>
                </c:pt>
                <c:pt idx="1">
                  <c:v>8418.0</c:v>
                </c:pt>
                <c:pt idx="2">
                  <c:v>7517.0</c:v>
                </c:pt>
                <c:pt idx="3">
                  <c:v>6468.0</c:v>
                </c:pt>
                <c:pt idx="4">
                  <c:v>5465.0</c:v>
                </c:pt>
                <c:pt idx="5">
                  <c:v>4804.0</c:v>
                </c:pt>
                <c:pt idx="6">
                  <c:v>4284.0</c:v>
                </c:pt>
                <c:pt idx="7">
                  <c:v>3898.0</c:v>
                </c:pt>
                <c:pt idx="8">
                  <c:v>3896.0</c:v>
                </c:pt>
                <c:pt idx="9">
                  <c:v>3897.0</c:v>
                </c:pt>
                <c:pt idx="10">
                  <c:v>3893.0</c:v>
                </c:pt>
                <c:pt idx="11">
                  <c:v>3897.0</c:v>
                </c:pt>
              </c:numCache>
            </c:numRef>
          </c:val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10479.0</c:v>
                </c:pt>
                <c:pt idx="1">
                  <c:v>8469.0</c:v>
                </c:pt>
                <c:pt idx="2">
                  <c:v>7578.0</c:v>
                </c:pt>
                <c:pt idx="3">
                  <c:v>6508.0</c:v>
                </c:pt>
                <c:pt idx="4">
                  <c:v>5510.0</c:v>
                </c:pt>
                <c:pt idx="5">
                  <c:v>4854.0</c:v>
                </c:pt>
                <c:pt idx="6">
                  <c:v>4326.0</c:v>
                </c:pt>
                <c:pt idx="7">
                  <c:v>3935.0</c:v>
                </c:pt>
                <c:pt idx="8">
                  <c:v>3939.0</c:v>
                </c:pt>
                <c:pt idx="9">
                  <c:v>3945.0</c:v>
                </c:pt>
                <c:pt idx="10">
                  <c:v>3951.0</c:v>
                </c:pt>
                <c:pt idx="11">
                  <c:v>3963.0</c:v>
                </c:pt>
              </c:numCache>
            </c:numRef>
          </c:val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10486.0</c:v>
                </c:pt>
                <c:pt idx="1">
                  <c:v>8465.0</c:v>
                </c:pt>
                <c:pt idx="2">
                  <c:v>7578.0</c:v>
                </c:pt>
                <c:pt idx="3">
                  <c:v>6508.0</c:v>
                </c:pt>
                <c:pt idx="4">
                  <c:v>5514.0</c:v>
                </c:pt>
                <c:pt idx="5">
                  <c:v>4854.0</c:v>
                </c:pt>
                <c:pt idx="6">
                  <c:v>4330.0</c:v>
                </c:pt>
                <c:pt idx="7">
                  <c:v>3938.0</c:v>
                </c:pt>
                <c:pt idx="8">
                  <c:v>3945.0</c:v>
                </c:pt>
                <c:pt idx="9">
                  <c:v>3952.0</c:v>
                </c:pt>
                <c:pt idx="10">
                  <c:v>3956.0</c:v>
                </c:pt>
                <c:pt idx="11">
                  <c:v>3969.0</c:v>
                </c:pt>
              </c:numCache>
            </c:numRef>
          </c:val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10479.0</c:v>
                </c:pt>
                <c:pt idx="1">
                  <c:v>8456.0</c:v>
                </c:pt>
                <c:pt idx="2">
                  <c:v>7578.0</c:v>
                </c:pt>
                <c:pt idx="3">
                  <c:v>6503.0</c:v>
                </c:pt>
                <c:pt idx="4">
                  <c:v>5510.0</c:v>
                </c:pt>
                <c:pt idx="5">
                  <c:v>4850.0</c:v>
                </c:pt>
                <c:pt idx="6">
                  <c:v>4322.0</c:v>
                </c:pt>
                <c:pt idx="7">
                  <c:v>3931.0</c:v>
                </c:pt>
                <c:pt idx="8">
                  <c:v>3935.0</c:v>
                </c:pt>
                <c:pt idx="9">
                  <c:v>3938.0</c:v>
                </c:pt>
                <c:pt idx="10">
                  <c:v>3944.0</c:v>
                </c:pt>
                <c:pt idx="11">
                  <c:v>3958.0</c:v>
                </c:pt>
              </c:numCache>
            </c:numRef>
          </c:val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10473.0</c:v>
                </c:pt>
                <c:pt idx="1">
                  <c:v>8443.0</c:v>
                </c:pt>
                <c:pt idx="2">
                  <c:v>7552.0</c:v>
                </c:pt>
                <c:pt idx="3">
                  <c:v>6488.0</c:v>
                </c:pt>
                <c:pt idx="4">
                  <c:v>5496.0</c:v>
                </c:pt>
                <c:pt idx="5">
                  <c:v>4833.0</c:v>
                </c:pt>
                <c:pt idx="6">
                  <c:v>4307.0</c:v>
                </c:pt>
                <c:pt idx="7">
                  <c:v>3920.0</c:v>
                </c:pt>
                <c:pt idx="8">
                  <c:v>3912.0</c:v>
                </c:pt>
                <c:pt idx="9">
                  <c:v>3922.0</c:v>
                </c:pt>
                <c:pt idx="10">
                  <c:v>3923.0</c:v>
                </c:pt>
                <c:pt idx="11">
                  <c:v>3938.0</c:v>
                </c:pt>
              </c:numCache>
            </c:numRef>
          </c:val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10460.0</c:v>
                </c:pt>
                <c:pt idx="1">
                  <c:v>8414.0</c:v>
                </c:pt>
                <c:pt idx="2">
                  <c:v>7537.0</c:v>
                </c:pt>
                <c:pt idx="3">
                  <c:v>6463.0</c:v>
                </c:pt>
                <c:pt idx="4">
                  <c:v>5474.0</c:v>
                </c:pt>
                <c:pt idx="5">
                  <c:v>4817.0</c:v>
                </c:pt>
                <c:pt idx="6">
                  <c:v>4295.0</c:v>
                </c:pt>
                <c:pt idx="7">
                  <c:v>3902.0</c:v>
                </c:pt>
                <c:pt idx="8">
                  <c:v>3897.0</c:v>
                </c:pt>
                <c:pt idx="9">
                  <c:v>3899.0</c:v>
                </c:pt>
                <c:pt idx="10">
                  <c:v>3893.0</c:v>
                </c:pt>
                <c:pt idx="11">
                  <c:v>3905.0</c:v>
                </c:pt>
              </c:numCache>
            </c:numRef>
          </c:val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17485.0</c:v>
                </c:pt>
                <c:pt idx="1">
                  <c:v>16744.0</c:v>
                </c:pt>
                <c:pt idx="2">
                  <c:v>16268.0</c:v>
                </c:pt>
                <c:pt idx="3">
                  <c:v>15798.0</c:v>
                </c:pt>
                <c:pt idx="4">
                  <c:v>15242.0</c:v>
                </c:pt>
                <c:pt idx="5">
                  <c:v>15321.0</c:v>
                </c:pt>
                <c:pt idx="6">
                  <c:v>14692.0</c:v>
                </c:pt>
                <c:pt idx="7">
                  <c:v>14158.0</c:v>
                </c:pt>
                <c:pt idx="8">
                  <c:v>17489.0</c:v>
                </c:pt>
                <c:pt idx="9">
                  <c:v>17381.0</c:v>
                </c:pt>
                <c:pt idx="10">
                  <c:v>17327.0</c:v>
                </c:pt>
                <c:pt idx="11">
                  <c:v>17059.0</c:v>
                </c:pt>
              </c:numCache>
            </c:numRef>
          </c:val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18756.0</c:v>
                </c:pt>
                <c:pt idx="1">
                  <c:v>18386.0</c:v>
                </c:pt>
                <c:pt idx="2">
                  <c:v>17852.0</c:v>
                </c:pt>
                <c:pt idx="3">
                  <c:v>17688.0</c:v>
                </c:pt>
                <c:pt idx="4">
                  <c:v>17370.0</c:v>
                </c:pt>
                <c:pt idx="5">
                  <c:v>17059.0</c:v>
                </c:pt>
                <c:pt idx="6">
                  <c:v>16919.0</c:v>
                </c:pt>
                <c:pt idx="7">
                  <c:v>18206.0</c:v>
                </c:pt>
                <c:pt idx="8">
                  <c:v>18028.0</c:v>
                </c:pt>
                <c:pt idx="9">
                  <c:v>17773.0</c:v>
                </c:pt>
                <c:pt idx="10">
                  <c:v>17717.0</c:v>
                </c:pt>
                <c:pt idx="11">
                  <c:v>17735.0</c:v>
                </c:pt>
              </c:numCache>
            </c:numRef>
          </c:val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1"/>
              <c:y val="0.849094052644392"/>
            </c:manualLayout>
          </c:layout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0.0294270509024441"/>
              <c:y val="0.2617015621110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.0"/>
        <c:minorUnit val="500.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  <c:perspective val="3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0.0283860753835129"/>
          <c:w val="0.699763896179644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16636.0</c:v>
                </c:pt>
                <c:pt idx="1">
                  <c:v>8966.0</c:v>
                </c:pt>
                <c:pt idx="2">
                  <c:v>5846.0</c:v>
                </c:pt>
                <c:pt idx="3">
                  <c:v>4298.0</c:v>
                </c:pt>
                <c:pt idx="4">
                  <c:v>3403.0</c:v>
                </c:pt>
                <c:pt idx="5">
                  <c:v>2789.0</c:v>
                </c:pt>
                <c:pt idx="6">
                  <c:v>2348.0</c:v>
                </c:pt>
                <c:pt idx="7">
                  <c:v>2055.0</c:v>
                </c:pt>
                <c:pt idx="8">
                  <c:v>1904.0</c:v>
                </c:pt>
                <c:pt idx="9">
                  <c:v>1786.0</c:v>
                </c:pt>
                <c:pt idx="10">
                  <c:v>1693.0</c:v>
                </c:pt>
                <c:pt idx="11">
                  <c:v>1607.0</c:v>
                </c:pt>
              </c:numCache>
            </c:numRef>
          </c:val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16925.0</c:v>
                </c:pt>
                <c:pt idx="1">
                  <c:v>9080.0</c:v>
                </c:pt>
                <c:pt idx="2">
                  <c:v>5860.0</c:v>
                </c:pt>
                <c:pt idx="3">
                  <c:v>4307.0</c:v>
                </c:pt>
                <c:pt idx="4">
                  <c:v>3408.0</c:v>
                </c:pt>
                <c:pt idx="5">
                  <c:v>2795.0</c:v>
                </c:pt>
                <c:pt idx="6">
                  <c:v>2352.0</c:v>
                </c:pt>
                <c:pt idx="7">
                  <c:v>2058.0</c:v>
                </c:pt>
                <c:pt idx="8">
                  <c:v>1912.0</c:v>
                </c:pt>
                <c:pt idx="9">
                  <c:v>1791.0</c:v>
                </c:pt>
                <c:pt idx="10">
                  <c:v>1695.0</c:v>
                </c:pt>
                <c:pt idx="11">
                  <c:v>1608.0</c:v>
                </c:pt>
              </c:numCache>
            </c:numRef>
          </c:val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17168.0</c:v>
                </c:pt>
                <c:pt idx="1">
                  <c:v>9212.0</c:v>
                </c:pt>
                <c:pt idx="2">
                  <c:v>5897.0</c:v>
                </c:pt>
                <c:pt idx="3">
                  <c:v>4331.0</c:v>
                </c:pt>
                <c:pt idx="4">
                  <c:v>3431.0</c:v>
                </c:pt>
                <c:pt idx="5">
                  <c:v>2822.0</c:v>
                </c:pt>
                <c:pt idx="6">
                  <c:v>2375.0</c:v>
                </c:pt>
                <c:pt idx="7">
                  <c:v>2078.0</c:v>
                </c:pt>
                <c:pt idx="8">
                  <c:v>1924.0</c:v>
                </c:pt>
                <c:pt idx="9">
                  <c:v>1809.0</c:v>
                </c:pt>
                <c:pt idx="10">
                  <c:v>1713.0</c:v>
                </c:pt>
                <c:pt idx="11">
                  <c:v>1628.0</c:v>
                </c:pt>
              </c:numCache>
            </c:numRef>
          </c:val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17405.0</c:v>
                </c:pt>
                <c:pt idx="1">
                  <c:v>9559.0</c:v>
                </c:pt>
                <c:pt idx="2">
                  <c:v>6027.0</c:v>
                </c:pt>
                <c:pt idx="3">
                  <c:v>4458.0</c:v>
                </c:pt>
                <c:pt idx="4">
                  <c:v>3520.0</c:v>
                </c:pt>
                <c:pt idx="5">
                  <c:v>2899.0</c:v>
                </c:pt>
                <c:pt idx="6">
                  <c:v>2465.0</c:v>
                </c:pt>
                <c:pt idx="7">
                  <c:v>2179.0</c:v>
                </c:pt>
                <c:pt idx="8">
                  <c:v>2049.0</c:v>
                </c:pt>
                <c:pt idx="9">
                  <c:v>1952.0</c:v>
                </c:pt>
                <c:pt idx="10">
                  <c:v>1883.0</c:v>
                </c:pt>
                <c:pt idx="11">
                  <c:v>1825.0</c:v>
                </c:pt>
              </c:numCache>
            </c:numRef>
          </c:val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19339.0</c:v>
                </c:pt>
                <c:pt idx="1">
                  <c:v>11837.0</c:v>
                </c:pt>
                <c:pt idx="2">
                  <c:v>8045.0</c:v>
                </c:pt>
                <c:pt idx="3">
                  <c:v>6079.0</c:v>
                </c:pt>
                <c:pt idx="4">
                  <c:v>4927.0</c:v>
                </c:pt>
                <c:pt idx="5">
                  <c:v>4246.0</c:v>
                </c:pt>
                <c:pt idx="6">
                  <c:v>3745.0</c:v>
                </c:pt>
                <c:pt idx="7">
                  <c:v>3289.0</c:v>
                </c:pt>
                <c:pt idx="8">
                  <c:v>3131.0</c:v>
                </c:pt>
                <c:pt idx="9">
                  <c:v>3026.0</c:v>
                </c:pt>
                <c:pt idx="10">
                  <c:v>2899.0</c:v>
                </c:pt>
                <c:pt idx="11">
                  <c:v>2924.0</c:v>
                </c:pt>
              </c:numCache>
            </c:numRef>
          </c:val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20728.0</c:v>
                </c:pt>
                <c:pt idx="1">
                  <c:v>16852.0</c:v>
                </c:pt>
                <c:pt idx="2">
                  <c:v>13212.0</c:v>
                </c:pt>
                <c:pt idx="3">
                  <c:v>10371.0</c:v>
                </c:pt>
                <c:pt idx="4">
                  <c:v>8542.0</c:v>
                </c:pt>
                <c:pt idx="5">
                  <c:v>7259.0</c:v>
                </c:pt>
                <c:pt idx="6">
                  <c:v>6345.0</c:v>
                </c:pt>
                <c:pt idx="7">
                  <c:v>5627.0</c:v>
                </c:pt>
                <c:pt idx="8">
                  <c:v>5396.0</c:v>
                </c:pt>
                <c:pt idx="9">
                  <c:v>5228.0</c:v>
                </c:pt>
                <c:pt idx="10">
                  <c:v>5090.0</c:v>
                </c:pt>
                <c:pt idx="11">
                  <c:v>4977.0</c:v>
                </c:pt>
              </c:numCache>
            </c:numRef>
          </c:val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29025.0</c:v>
                </c:pt>
                <c:pt idx="1">
                  <c:v>19350.0</c:v>
                </c:pt>
                <c:pt idx="2">
                  <c:v>13735.0</c:v>
                </c:pt>
                <c:pt idx="3">
                  <c:v>10550.0</c:v>
                </c:pt>
                <c:pt idx="4">
                  <c:v>8610.0</c:v>
                </c:pt>
                <c:pt idx="5">
                  <c:v>7308.0</c:v>
                </c:pt>
                <c:pt idx="6">
                  <c:v>6361.0</c:v>
                </c:pt>
                <c:pt idx="7">
                  <c:v>5648.0</c:v>
                </c:pt>
                <c:pt idx="8">
                  <c:v>5417.0</c:v>
                </c:pt>
                <c:pt idx="9">
                  <c:v>5241.0</c:v>
                </c:pt>
                <c:pt idx="10">
                  <c:v>5094.0</c:v>
                </c:pt>
                <c:pt idx="11">
                  <c:v>4978.0</c:v>
                </c:pt>
              </c:numCache>
            </c:numRef>
          </c:val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29291.0</c:v>
                </c:pt>
                <c:pt idx="1">
                  <c:v>19543.0</c:v>
                </c:pt>
                <c:pt idx="2">
                  <c:v>13689.0</c:v>
                </c:pt>
                <c:pt idx="3">
                  <c:v>10508.0</c:v>
                </c:pt>
                <c:pt idx="4">
                  <c:v>8597.0</c:v>
                </c:pt>
                <c:pt idx="5">
                  <c:v>7281.0</c:v>
                </c:pt>
                <c:pt idx="6">
                  <c:v>6354.0</c:v>
                </c:pt>
                <c:pt idx="7">
                  <c:v>5628.0</c:v>
                </c:pt>
                <c:pt idx="8">
                  <c:v>5388.0</c:v>
                </c:pt>
                <c:pt idx="9">
                  <c:v>5218.0</c:v>
                </c:pt>
                <c:pt idx="10">
                  <c:v>5071.0</c:v>
                </c:pt>
                <c:pt idx="11">
                  <c:v>4956.0</c:v>
                </c:pt>
              </c:numCache>
            </c:numRef>
          </c:val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29290.0</c:v>
                </c:pt>
                <c:pt idx="1">
                  <c:v>19411.0</c:v>
                </c:pt>
                <c:pt idx="2">
                  <c:v>13779.0</c:v>
                </c:pt>
                <c:pt idx="3">
                  <c:v>10594.0</c:v>
                </c:pt>
                <c:pt idx="4">
                  <c:v>8667.0</c:v>
                </c:pt>
                <c:pt idx="5">
                  <c:v>7390.0</c:v>
                </c:pt>
                <c:pt idx="6">
                  <c:v>6438.0</c:v>
                </c:pt>
                <c:pt idx="7">
                  <c:v>5684.0</c:v>
                </c:pt>
                <c:pt idx="8">
                  <c:v>5453.0</c:v>
                </c:pt>
                <c:pt idx="9">
                  <c:v>5325.0</c:v>
                </c:pt>
                <c:pt idx="10">
                  <c:v>5213.0</c:v>
                </c:pt>
                <c:pt idx="11">
                  <c:v>5128.0</c:v>
                </c:pt>
              </c:numCache>
            </c:numRef>
          </c:val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29762.0</c:v>
                </c:pt>
                <c:pt idx="1">
                  <c:v>21456.0</c:v>
                </c:pt>
                <c:pt idx="2">
                  <c:v>16905.0</c:v>
                </c:pt>
                <c:pt idx="3">
                  <c:v>13504.0</c:v>
                </c:pt>
                <c:pt idx="4">
                  <c:v>11044.0</c:v>
                </c:pt>
                <c:pt idx="5">
                  <c:v>9359.0</c:v>
                </c:pt>
                <c:pt idx="6">
                  <c:v>8175.0</c:v>
                </c:pt>
                <c:pt idx="7">
                  <c:v>7240.0</c:v>
                </c:pt>
                <c:pt idx="8">
                  <c:v>7082.0</c:v>
                </c:pt>
                <c:pt idx="9">
                  <c:v>6889.0</c:v>
                </c:pt>
                <c:pt idx="10">
                  <c:v>6858.0</c:v>
                </c:pt>
                <c:pt idx="11">
                  <c:v>6835.0</c:v>
                </c:pt>
              </c:numCache>
            </c:numRef>
          </c:val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30042.0</c:v>
                </c:pt>
                <c:pt idx="1">
                  <c:v>23953.0</c:v>
                </c:pt>
                <c:pt idx="2">
                  <c:v>22661.0</c:v>
                </c:pt>
                <c:pt idx="3">
                  <c:v>18952.0</c:v>
                </c:pt>
                <c:pt idx="4">
                  <c:v>15706.0</c:v>
                </c:pt>
                <c:pt idx="5">
                  <c:v>13602.0</c:v>
                </c:pt>
                <c:pt idx="6">
                  <c:v>11761.0</c:v>
                </c:pt>
                <c:pt idx="7">
                  <c:v>10409.0</c:v>
                </c:pt>
                <c:pt idx="8">
                  <c:v>10184.0</c:v>
                </c:pt>
                <c:pt idx="9">
                  <c:v>10137.0</c:v>
                </c:pt>
                <c:pt idx="10">
                  <c:v>10158.0</c:v>
                </c:pt>
                <c:pt idx="11">
                  <c:v>9875.0</c:v>
                </c:pt>
              </c:numCache>
            </c:numRef>
          </c:val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29468.0</c:v>
                </c:pt>
                <c:pt idx="1">
                  <c:v>23044.0</c:v>
                </c:pt>
                <c:pt idx="2">
                  <c:v>21501.0</c:v>
                </c:pt>
                <c:pt idx="3">
                  <c:v>19208.0</c:v>
                </c:pt>
                <c:pt idx="4">
                  <c:v>15955.0</c:v>
                </c:pt>
                <c:pt idx="5">
                  <c:v>13551.0</c:v>
                </c:pt>
                <c:pt idx="6">
                  <c:v>11784.0</c:v>
                </c:pt>
                <c:pt idx="7">
                  <c:v>10516.0</c:v>
                </c:pt>
                <c:pt idx="8">
                  <c:v>10364.0</c:v>
                </c:pt>
                <c:pt idx="9">
                  <c:v>10320.0</c:v>
                </c:pt>
                <c:pt idx="10">
                  <c:v>10262.0</c:v>
                </c:pt>
                <c:pt idx="11">
                  <c:v>10132.0</c:v>
                </c:pt>
              </c:numCache>
            </c:numRef>
          </c:val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28870.0</c:v>
                </c:pt>
                <c:pt idx="1">
                  <c:v>28719.0</c:v>
                </c:pt>
                <c:pt idx="2">
                  <c:v>29106.0</c:v>
                </c:pt>
                <c:pt idx="3">
                  <c:v>27888.0</c:v>
                </c:pt>
                <c:pt idx="4">
                  <c:v>26884.0</c:v>
                </c:pt>
                <c:pt idx="5">
                  <c:v>28059.0</c:v>
                </c:pt>
                <c:pt idx="6">
                  <c:v>26335.0</c:v>
                </c:pt>
                <c:pt idx="7">
                  <c:v>26110.0</c:v>
                </c:pt>
                <c:pt idx="8">
                  <c:v>26305.0</c:v>
                </c:pt>
                <c:pt idx="9">
                  <c:v>29201.0</c:v>
                </c:pt>
                <c:pt idx="10">
                  <c:v>29054.0</c:v>
                </c:pt>
                <c:pt idx="11">
                  <c:v>28530.0</c:v>
                </c:pt>
              </c:numCache>
            </c:numRef>
          </c:val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30341.0</c:v>
                </c:pt>
                <c:pt idx="1">
                  <c:v>29871.0</c:v>
                </c:pt>
                <c:pt idx="2">
                  <c:v>30402.0</c:v>
                </c:pt>
                <c:pt idx="3">
                  <c:v>28973.0</c:v>
                </c:pt>
                <c:pt idx="4">
                  <c:v>29464.0</c:v>
                </c:pt>
                <c:pt idx="5">
                  <c:v>28643.0</c:v>
                </c:pt>
                <c:pt idx="6">
                  <c:v>29046.0</c:v>
                </c:pt>
                <c:pt idx="7">
                  <c:v>27746.0</c:v>
                </c:pt>
                <c:pt idx="8">
                  <c:v>26070.0</c:v>
                </c:pt>
                <c:pt idx="9">
                  <c:v>27955.0</c:v>
                </c:pt>
                <c:pt idx="10">
                  <c:v>27259.0</c:v>
                </c:pt>
                <c:pt idx="11">
                  <c:v>25816.0</c:v>
                </c:pt>
              </c:numCache>
            </c:numRef>
          </c:val>
        </c:ser>
        <c:bandFmts/>
        <c:axId val="2126842520"/>
        <c:axId val="2126831256"/>
        <c:axId val="2126812248"/>
      </c:surface3DChart>
      <c:catAx>
        <c:axId val="2126842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1"/>
              <c:y val="0.849094052644392"/>
            </c:manualLayout>
          </c:layout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6831256"/>
        <c:crosses val="autoZero"/>
        <c:auto val="1"/>
        <c:lblAlgn val="ctr"/>
        <c:lblOffset val="100"/>
        <c:noMultiLvlLbl val="0"/>
      </c:catAx>
      <c:valAx>
        <c:axId val="2126831256"/>
        <c:scaling>
          <c:orientation val="minMax"/>
          <c:max val="320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0.0294270509024441"/>
              <c:y val="0.2617015621110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6842520"/>
        <c:crosses val="autoZero"/>
        <c:crossBetween val="midCat"/>
        <c:majorUnit val="4000.0"/>
        <c:minorUnit val="500.0"/>
      </c:valAx>
      <c:serAx>
        <c:axId val="212681224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6831256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 smtClean="0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pitchFamily="34" charset="0"/>
              </a:rPr>
              <a:t>Bryant</a:t>
            </a:r>
            <a:r>
              <a:rPr lang="en-US" sz="1000" b="0" i="0" baseline="0" dirty="0" smtClean="0">
                <a:latin typeface="Calibri" pitchFamily="34" charset="0"/>
              </a:rPr>
              <a:t> and </a:t>
            </a:r>
            <a:r>
              <a:rPr lang="en-US" sz="1000" b="0" i="0" baseline="0" dirty="0" err="1" smtClean="0">
                <a:latin typeface="Calibri" pitchFamily="34" charset="0"/>
              </a:rPr>
              <a:t>O’Hallaron</a:t>
            </a:r>
            <a:r>
              <a:rPr lang="en-US" sz="1000" b="0" i="0" baseline="0" dirty="0" smtClean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 smtClean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hyperlink" Target="http://www.google.com/url?sa=i&amp;rct=j&amp;q=&amp;esrc=s&amp;source=images&amp;cd=&amp;cad=rja&amp;uact=8&amp;ved=0ahUKEwj93_aDlf_KAhVCXR4KHbAiDIoQjRwIBw&amp;url=http://www.pcmag.com/article2/0,2817,2419884,00.asp&amp;psig=AFQjCNHi1OjG5ApxQhqv_dyCgDMiSF66ZA&amp;ust=1455811067509630" TargetMode="External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 smtClean="0"/>
              <a:t>Cache Memories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/>
              <a:t>15-213: Introduction to Computer Systems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sz="2000" b="0" dirty="0" smtClean="0"/>
              <a:t>12</a:t>
            </a:r>
            <a:r>
              <a:rPr lang="en-US" sz="2000" b="0" baseline="30000" dirty="0" smtClean="0"/>
              <a:t>th</a:t>
            </a:r>
            <a:r>
              <a:rPr lang="en-US" sz="2000" b="0" dirty="0" smtClean="0"/>
              <a:t> Lecture, October 6th, 2016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r>
              <a:rPr lang="en-US" b="1" dirty="0" smtClean="0"/>
              <a:t>Instructor:</a:t>
            </a:r>
            <a:r>
              <a:rPr lang="en-US" dirty="0" smtClean="0"/>
              <a:t> </a:t>
            </a:r>
          </a:p>
          <a:p>
            <a:r>
              <a:rPr lang="en-US" dirty="0" smtClean="0"/>
              <a:t>Randy Bryant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 smtClean="0"/>
              <a:t>What it Really Looks Like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65" y="1143000"/>
            <a:ext cx="4479905" cy="160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81000" y="1325115"/>
            <a:ext cx="1269707" cy="3317069"/>
            <a:chOff x="381000" y="1325115"/>
            <a:chExt cx="1269707" cy="3317069"/>
          </a:xfrm>
        </p:grpSpPr>
        <p:grpSp>
          <p:nvGrpSpPr>
            <p:cNvPr id="4" name="Group 3"/>
            <p:cNvGrpSpPr/>
            <p:nvPr/>
          </p:nvGrpSpPr>
          <p:grpSpPr>
            <a:xfrm>
              <a:off x="404999" y="1676400"/>
              <a:ext cx="1233237" cy="2965784"/>
              <a:chOff x="3892216" y="2971800"/>
              <a:chExt cx="1233237" cy="2965784"/>
            </a:xfrm>
          </p:grpSpPr>
          <p:pic>
            <p:nvPicPr>
              <p:cNvPr id="1030" name="Picture 6" descr="A new generation of performanc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28" r="25904"/>
              <a:stretch/>
            </p:blipFill>
            <p:spPr bwMode="auto">
              <a:xfrm>
                <a:off x="3892216" y="2971800"/>
                <a:ext cx="1233237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3922296" y="5660585"/>
                <a:ext cx="9162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i="1" dirty="0" smtClean="0">
                    <a:latin typeface="Calibri" pitchFamily="34" charset="0"/>
                  </a:rPr>
                  <a:t>Source: Dell</a:t>
                </a:r>
              </a:p>
            </p:txBody>
          </p:sp>
        </p:grpSp>
        <p:sp>
          <p:nvSpPr>
            <p:cNvPr id="144" name="TextBox 143"/>
            <p:cNvSpPr txBox="1"/>
            <p:nvPr/>
          </p:nvSpPr>
          <p:spPr>
            <a:xfrm>
              <a:off x="381000" y="1325115"/>
              <a:ext cx="1269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Desktop PC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61370" y="2747894"/>
            <a:ext cx="2572830" cy="3779470"/>
            <a:chOff x="4361370" y="2747894"/>
            <a:chExt cx="2572830" cy="3779470"/>
          </a:xfrm>
        </p:grpSpPr>
        <p:grpSp>
          <p:nvGrpSpPr>
            <p:cNvPr id="11" name="Group 10"/>
            <p:cNvGrpSpPr/>
            <p:nvPr/>
          </p:nvGrpSpPr>
          <p:grpSpPr>
            <a:xfrm>
              <a:off x="4361370" y="3805949"/>
              <a:ext cx="2362800" cy="2721415"/>
              <a:chOff x="2514600" y="3733800"/>
              <a:chExt cx="2362800" cy="27214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544680" y="4100899"/>
                <a:ext cx="2332720" cy="2354316"/>
                <a:chOff x="2544680" y="4100899"/>
                <a:chExt cx="2332720" cy="2354316"/>
              </a:xfrm>
            </p:grpSpPr>
            <p:sp>
              <p:nvSpPr>
                <p:cNvPr id="137" name="TextBox 136"/>
                <p:cNvSpPr txBox="1"/>
                <p:nvPr/>
              </p:nvSpPr>
              <p:spPr>
                <a:xfrm>
                  <a:off x="2544680" y="6178216"/>
                  <a:ext cx="91627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0" i="1" dirty="0" smtClean="0">
                      <a:latin typeface="Calibri" pitchFamily="34" charset="0"/>
                    </a:rPr>
                    <a:t>Source: Dell</a:t>
                  </a:r>
                </a:p>
              </p:txBody>
            </p:sp>
            <p:pic>
              <p:nvPicPr>
                <p:cNvPr id="1034" name="Picture 10" descr="http://snpi.dell.com/snp/images/products/large/en-us~NW73C/NW73C.jp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95" t="17179" r="16252" b="20292"/>
                <a:stretch/>
              </p:blipFill>
              <p:spPr bwMode="auto">
                <a:xfrm>
                  <a:off x="2590800" y="4100899"/>
                  <a:ext cx="2286600" cy="2119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2514600" y="3733800"/>
                <a:ext cx="1473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2">
                        <a:lumMod val="50000"/>
                      </a:schemeClr>
                    </a:solidFill>
                    <a:latin typeface="Calibri" pitchFamily="34" charset="0"/>
                  </a:rPr>
                  <a:t>Motherboard</a:t>
                </a:r>
              </a:p>
            </p:txBody>
          </p:sp>
        </p:grpSp>
        <p:cxnSp>
          <p:nvCxnSpPr>
            <p:cNvPr id="155" name="Straight Arrow Connector 154"/>
            <p:cNvCxnSpPr/>
            <p:nvPr/>
          </p:nvCxnSpPr>
          <p:spPr bwMode="auto">
            <a:xfrm flipV="1">
              <a:off x="6019800" y="2747894"/>
              <a:ext cx="914400" cy="1363912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6705600" y="2799337"/>
            <a:ext cx="2371522" cy="1450968"/>
            <a:chOff x="6705600" y="2799337"/>
            <a:chExt cx="2371522" cy="1450968"/>
          </a:xfrm>
        </p:grpSpPr>
        <p:grpSp>
          <p:nvGrpSpPr>
            <p:cNvPr id="9" name="Group 8"/>
            <p:cNvGrpSpPr/>
            <p:nvPr/>
          </p:nvGrpSpPr>
          <p:grpSpPr>
            <a:xfrm>
              <a:off x="6705600" y="3158289"/>
              <a:ext cx="2371522" cy="1092016"/>
              <a:chOff x="6356688" y="5430633"/>
              <a:chExt cx="2371522" cy="109201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356688" y="5805981"/>
                <a:ext cx="2140284" cy="716668"/>
                <a:chOff x="6406816" y="5586147"/>
                <a:chExt cx="2140284" cy="716668"/>
              </a:xfrm>
            </p:grpSpPr>
            <p:sp>
              <p:nvSpPr>
                <p:cNvPr id="135" name="TextBox 134"/>
                <p:cNvSpPr txBox="1"/>
                <p:nvPr/>
              </p:nvSpPr>
              <p:spPr>
                <a:xfrm>
                  <a:off x="6406816" y="6025816"/>
                  <a:ext cx="91627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0" i="1" dirty="0" smtClean="0">
                      <a:latin typeface="Calibri" pitchFamily="34" charset="0"/>
                    </a:rPr>
                    <a:t>Source: Dell</a:t>
                  </a:r>
                </a:p>
              </p:txBody>
            </p:sp>
            <p:pic>
              <p:nvPicPr>
                <p:cNvPr id="1032" name="Picture 8" descr="http://snpi.dell.com/snp/images/products/large/en-us~A7187318/A7187318r1.jp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109" b="37933"/>
                <a:stretch/>
              </p:blipFill>
              <p:spPr bwMode="auto">
                <a:xfrm>
                  <a:off x="6477000" y="5586147"/>
                  <a:ext cx="2070100" cy="4959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3" name="TextBox 142"/>
              <p:cNvSpPr txBox="1"/>
              <p:nvPr/>
            </p:nvSpPr>
            <p:spPr>
              <a:xfrm>
                <a:off x="6375258" y="5430633"/>
                <a:ext cx="2352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2">
                        <a:lumMod val="50000"/>
                      </a:schemeClr>
                    </a:solidFill>
                    <a:latin typeface="Calibri" pitchFamily="34" charset="0"/>
                  </a:rPr>
                  <a:t>Main memory (DRAM)</a:t>
                </a:r>
              </a:p>
            </p:txBody>
          </p:sp>
        </p:grpSp>
        <p:cxnSp>
          <p:nvCxnSpPr>
            <p:cNvPr id="158" name="Straight Arrow Connector 157"/>
            <p:cNvCxnSpPr/>
            <p:nvPr/>
          </p:nvCxnSpPr>
          <p:spPr bwMode="auto">
            <a:xfrm flipV="1">
              <a:off x="8534400" y="2799337"/>
              <a:ext cx="152400" cy="324863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2055545" y="2057400"/>
            <a:ext cx="2335905" cy="4212200"/>
            <a:chOff x="2055545" y="2057400"/>
            <a:chExt cx="2335905" cy="4212200"/>
          </a:xfrm>
        </p:grpSpPr>
        <p:grpSp>
          <p:nvGrpSpPr>
            <p:cNvPr id="19" name="Group 18"/>
            <p:cNvGrpSpPr/>
            <p:nvPr/>
          </p:nvGrpSpPr>
          <p:grpSpPr>
            <a:xfrm>
              <a:off x="2055545" y="2057400"/>
              <a:ext cx="2335905" cy="4212200"/>
              <a:chOff x="2055545" y="2057400"/>
              <a:chExt cx="2335905" cy="42122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5545" y="3158289"/>
                <a:ext cx="1975034" cy="3111311"/>
                <a:chOff x="6324750" y="3200400"/>
                <a:chExt cx="1975034" cy="3111311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6324750" y="3499754"/>
                  <a:ext cx="1678255" cy="2811957"/>
                  <a:chOff x="272712" y="3001880"/>
                  <a:chExt cx="1678255" cy="2811957"/>
                </a:xfrm>
              </p:grpSpPr>
              <p:pic>
                <p:nvPicPr>
                  <p:cNvPr id="1028" name="Picture 4" descr="http://www9.pcmag.com/media/images/387706-intel-haswell.jpg?thumb=y">
                    <a:hlinkClick r:id="rId7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2712" y="3001880"/>
                    <a:ext cx="1552575" cy="15525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304800" y="4385875"/>
                    <a:ext cx="14885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0" i="1" dirty="0" smtClean="0">
                        <a:latin typeface="Calibri" pitchFamily="34" charset="0"/>
                      </a:rPr>
                      <a:t>Source: PC Magazine</a:t>
                    </a:r>
                  </a:p>
                </p:txBody>
              </p:sp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317891" y="5536838"/>
                    <a:ext cx="163307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0" i="1" dirty="0" smtClean="0">
                        <a:latin typeface="Calibri" pitchFamily="34" charset="0"/>
                      </a:rPr>
                      <a:t>Source: techreport.com</a:t>
                    </a:r>
                  </a:p>
                </p:txBody>
              </p:sp>
            </p:grpSp>
            <p:sp>
              <p:nvSpPr>
                <p:cNvPr id="142" name="TextBox 141"/>
                <p:cNvSpPr txBox="1"/>
                <p:nvPr/>
              </p:nvSpPr>
              <p:spPr>
                <a:xfrm>
                  <a:off x="6372140" y="3200400"/>
                  <a:ext cx="19276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2">
                          <a:lumMod val="50000"/>
                        </a:schemeClr>
                      </a:solidFill>
                      <a:latin typeface="Calibri" pitchFamily="34" charset="0"/>
                    </a:rPr>
                    <a:t>CPU (Intel Core i7)</a:t>
                  </a:r>
                </a:p>
              </p:txBody>
            </p:sp>
          </p:grpSp>
          <p:cxnSp>
            <p:nvCxnSpPr>
              <p:cNvPr id="14" name="Straight Arrow Connector 13"/>
              <p:cNvCxnSpPr>
                <a:stCxn id="142" idx="0"/>
              </p:cNvCxnSpPr>
              <p:nvPr/>
            </p:nvCxnSpPr>
            <p:spPr bwMode="auto">
              <a:xfrm flipV="1">
                <a:off x="3066757" y="2057400"/>
                <a:ext cx="1324693" cy="110088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1040" name="Picture 16" descr="http://techreport.com/r.x/ivy-bridge/die-layou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214223"/>
              <a:ext cx="1964625" cy="8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4717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 smtClean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313247" y="1030287"/>
            <a:ext cx="4479905" cy="1604894"/>
            <a:chOff x="2286000" y="1905000"/>
            <a:chExt cx="4479905" cy="160489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286000" y="1905000"/>
              <a:ext cx="4479905" cy="1604894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905000"/>
              <a:ext cx="4479905" cy="1604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 smtClean="0">
                <a:latin typeface="Calibri" pitchFamily="34" charset="0"/>
              </a:rPr>
              <a:t>L2: 256KB</a:t>
            </a:r>
          </a:p>
          <a:p>
            <a:r>
              <a:rPr lang="en-US" sz="1600" dirty="0" smtClean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570426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Recap from Lecture 10:</a:t>
            </a:r>
            <a:b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/>
              <a:t>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Branch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Instructions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 smtClean="0">
                <a:latin typeface="Calibri" pitchFamily="34" charset="0"/>
              </a:rPr>
              <a:t>Addr</a:t>
            </a:r>
            <a:r>
              <a:rPr lang="en-US" sz="1000" dirty="0" smtClean="0">
                <a:latin typeface="Calibri" pitchFamily="34" charset="0"/>
              </a:rPr>
              <a:t>.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 smtClean="0">
                <a:latin typeface="Calibri" pitchFamily="34" charset="0"/>
              </a:rPr>
              <a:t>Addr</a:t>
            </a:r>
            <a:r>
              <a:rPr lang="en-US" sz="1000" dirty="0" smtClean="0">
                <a:latin typeface="Calibri" pitchFamily="34" charset="0"/>
              </a:rPr>
              <a:t>.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F1C7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7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E = 2</a:t>
            </a:r>
            <a:r>
              <a:rPr lang="en-US" sz="1800" baseline="30000" dirty="0" smtClean="0">
                <a:latin typeface="Calibri" pitchFamily="34" charset="0"/>
              </a:rPr>
              <a:t>e</a:t>
            </a:r>
            <a:r>
              <a:rPr lang="en-US" sz="1800" dirty="0" smtClean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 = 2</a:t>
            </a:r>
            <a:r>
              <a:rPr lang="en-US" sz="1800" baseline="30000" dirty="0" smtClean="0">
                <a:latin typeface="Calibri" pitchFamily="34" charset="0"/>
              </a:rPr>
              <a:t>s</a:t>
            </a:r>
            <a:r>
              <a:rPr lang="en-US" sz="1800" dirty="0" smtClean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B = 2</a:t>
            </a:r>
            <a:r>
              <a:rPr lang="en-US" sz="1800" baseline="30000" dirty="0" smtClean="0">
                <a:latin typeface="Calibri" pitchFamily="34" charset="0"/>
              </a:rPr>
              <a:t>b</a:t>
            </a:r>
            <a:r>
              <a:rPr lang="en-US" sz="1800" dirty="0" smtClean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096000" y="5112603"/>
            <a:ext cx="315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Cache size:</a:t>
            </a:r>
          </a:p>
          <a:p>
            <a:r>
              <a:rPr lang="en-US" i="1" dirty="0" smtClean="0">
                <a:latin typeface="Calibri" pitchFamily="34" charset="0"/>
              </a:rPr>
              <a:t>C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Read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E = 2</a:t>
            </a:r>
            <a:r>
              <a:rPr lang="en-US" sz="1800" baseline="30000" dirty="0" smtClean="0">
                <a:latin typeface="Calibri" pitchFamily="34" charset="0"/>
              </a:rPr>
              <a:t>e</a:t>
            </a:r>
            <a:r>
              <a:rPr lang="en-US" sz="1800" dirty="0" smtClean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 = 2</a:t>
            </a:r>
            <a:r>
              <a:rPr lang="en-US" sz="1800" baseline="30000" dirty="0" smtClean="0">
                <a:latin typeface="Calibri" pitchFamily="34" charset="0"/>
              </a:rPr>
              <a:t>s</a:t>
            </a:r>
            <a:r>
              <a:rPr lang="en-US" sz="1800" dirty="0" smtClean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92556" y="61076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867506" y="6138001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B = 2</a:t>
            </a:r>
            <a:r>
              <a:rPr lang="en-US" sz="1800" baseline="30000" dirty="0" smtClean="0">
                <a:latin typeface="Calibri" pitchFamily="34" charset="0"/>
              </a:rPr>
              <a:t>b</a:t>
            </a:r>
            <a:r>
              <a:rPr lang="en-US" sz="1800" dirty="0" smtClean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 smtClean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 smtClean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 smtClean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 smtClean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 smtClean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 smtClean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 smtClean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 smtClean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Direct Mapped Cache (E = 1)</a:t>
            </a:r>
            <a:endParaRPr lang="en-US" dirty="0"/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 = 2</a:t>
            </a:r>
            <a:r>
              <a:rPr lang="en-US" sz="1800" baseline="30000" dirty="0" smtClean="0">
                <a:latin typeface="Calibri" pitchFamily="34" charset="0"/>
              </a:rPr>
              <a:t>s</a:t>
            </a:r>
            <a:r>
              <a:rPr lang="en-US" sz="1800" dirty="0" smtClean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 smtClean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Address of </a:t>
            </a:r>
            <a:r>
              <a:rPr lang="en-US" sz="1800" dirty="0" err="1" smtClean="0">
                <a:latin typeface="Calibri" pitchFamily="34" charset="0"/>
              </a:rPr>
              <a:t>int</a:t>
            </a:r>
            <a:r>
              <a:rPr lang="en-US" sz="1800" dirty="0" smtClean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Direct Mapped Cache (E = 1)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 smtClean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Address of </a:t>
            </a:r>
            <a:r>
              <a:rPr lang="en-US" sz="1800" dirty="0" err="1" smtClean="0">
                <a:latin typeface="Calibri" pitchFamily="34" charset="0"/>
              </a:rPr>
              <a:t>int</a:t>
            </a:r>
            <a:r>
              <a:rPr lang="en-US" sz="1800" dirty="0" smtClean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46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match: assume yes = hit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Direct Mapped Cache (E = 1)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 smtClean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Address of </a:t>
            </a:r>
            <a:r>
              <a:rPr lang="en-US" sz="1800" dirty="0" err="1" smtClean="0">
                <a:latin typeface="Calibri" pitchFamily="34" charset="0"/>
              </a:rPr>
              <a:t>int</a:t>
            </a:r>
            <a:r>
              <a:rPr lang="en-US" sz="1800" dirty="0" smtClean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46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match: assume yes = hit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Calibri" pitchFamily="34" charset="0"/>
              </a:rPr>
              <a:t>int</a:t>
            </a:r>
            <a:r>
              <a:rPr lang="en-US" sz="1800" dirty="0" smtClean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681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If tag doesn’t match: </a:t>
            </a:r>
            <a:r>
              <a:rPr lang="en-US" dirty="0" smtClean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Direct-Mapped Cache Simulation</a:t>
            </a:r>
            <a:endParaRPr lang="en-US"/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91766"/>
            <a:ext cx="61610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smtClean="0">
                <a:latin typeface="Calibri"/>
                <a:cs typeface="Calibri"/>
              </a:rPr>
              <a:t>M</a:t>
            </a:r>
            <a:r>
              <a:rPr lang="en-US" sz="2000" b="0" dirty="0">
                <a:latin typeface="Calibri"/>
                <a:cs typeface="Calibri"/>
              </a:rPr>
              <a:t>=16 </a:t>
            </a:r>
            <a:r>
              <a:rPr lang="en-US" sz="2000" b="0" dirty="0" smtClean="0">
                <a:latin typeface="Calibri"/>
                <a:cs typeface="Calibri"/>
              </a:rPr>
              <a:t>bytes (4-bit addresses), </a:t>
            </a:r>
            <a:r>
              <a:rPr lang="en-US" sz="2000" b="0" dirty="0">
                <a:latin typeface="Calibri"/>
                <a:cs typeface="Calibri"/>
              </a:rPr>
              <a:t>B=2 bytes/block, 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S=4 sets, E=1</a:t>
            </a:r>
            <a:r>
              <a:rPr lang="en-US" sz="2000" b="0" dirty="0" smtClean="0">
                <a:latin typeface="Calibri"/>
                <a:cs typeface="Calibri"/>
              </a:rPr>
              <a:t> Blocks/</a:t>
            </a:r>
            <a:r>
              <a:rPr lang="en-US" sz="2000" b="0" dirty="0">
                <a:latin typeface="Calibri"/>
                <a:cs typeface="Calibri"/>
              </a:rPr>
              <a:t>set</a:t>
            </a:r>
          </a:p>
          <a:p>
            <a:pPr algn="l">
              <a:lnSpc>
                <a:spcPct val="100000"/>
              </a:lnSpc>
            </a:pPr>
            <a:endParaRPr lang="en-US" sz="2000" b="0" dirty="0" smtClean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 smtClean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 smtClean="0">
                <a:latin typeface="Calibri"/>
                <a:cs typeface="Calibri"/>
              </a:rPr>
              <a:t>Address </a:t>
            </a:r>
            <a:r>
              <a:rPr lang="en-US" sz="2000" b="0" dirty="0">
                <a:latin typeface="Calibri"/>
                <a:cs typeface="Calibri"/>
              </a:rPr>
              <a:t>trace (</a:t>
            </a:r>
            <a:r>
              <a:rPr lang="en-US" sz="2000" b="0" dirty="0" smtClean="0">
                <a:latin typeface="Calibri"/>
                <a:cs typeface="Calibri"/>
              </a:rPr>
              <a:t>reads, one byte per read)</a:t>
            </a:r>
            <a:r>
              <a:rPr lang="en-US" sz="2000" b="0" dirty="0">
                <a:latin typeface="Calibri"/>
                <a:cs typeface="Calibri"/>
              </a:rPr>
              <a:t>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?</a:t>
              </a: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?</a:t>
              </a: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smtClean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  <a:endParaRPr lang="en-US" sz="2000" b="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smtClean="0">
                <a:latin typeface="Calibri"/>
                <a:cs typeface="Calibri"/>
              </a:rPr>
              <a:t>Block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4032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6000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4032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352800" y="514032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7" name="Rectangle 19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 smtClean="0"/>
              <a:t>E-way Set Associative Cache (Here: E = 2)</a:t>
            </a:r>
            <a:endParaRPr lang="en-US" dirty="0"/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E = 2: Two lines per set</a:t>
            </a:r>
          </a:p>
          <a:p>
            <a:r>
              <a:rPr lang="en-US" sz="1800" dirty="0" smtClean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Address of short </a:t>
            </a:r>
            <a:r>
              <a:rPr lang="en-US" sz="1800" dirty="0" err="1" smtClean="0">
                <a:latin typeface="Calibri" pitchFamily="34" charset="0"/>
              </a:rPr>
              <a:t>int</a:t>
            </a:r>
            <a:r>
              <a:rPr lang="en-US" sz="1800" dirty="0" smtClean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Cache memory organization and operation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 smtClean="0"/>
              <a:t>E-way Set Associative Cache (Here: E = 2)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E = 2: Two lines per set</a:t>
            </a:r>
          </a:p>
          <a:p>
            <a:r>
              <a:rPr lang="en-US" sz="1800" dirty="0" smtClean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5660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5566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3186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4770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Address of short </a:t>
            </a:r>
            <a:r>
              <a:rPr lang="en-US" sz="1800" dirty="0" err="1" smtClean="0">
                <a:latin typeface="Calibri" pitchFamily="34" charset="0"/>
              </a:rPr>
              <a:t>int</a:t>
            </a:r>
            <a:r>
              <a:rPr lang="en-US" sz="1800" dirty="0" smtClean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4572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6066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18999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1352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3603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5879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120788" y="3375269"/>
            <a:ext cx="61978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7159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5963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3365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0845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28325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0809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3742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6095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58346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0622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5951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1902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0706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68108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5588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3068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0541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hape 131"/>
          <p:cNvCxnSpPr>
            <a:stCxn id="128" idx="1"/>
            <a:endCxn id="108" idx="0"/>
          </p:cNvCxnSpPr>
          <p:nvPr/>
        </p:nvCxnSpPr>
        <p:spPr bwMode="auto">
          <a:xfrm rot="10800000" flipV="1">
            <a:off x="4905012" y="1998176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hape 133"/>
          <p:cNvCxnSpPr>
            <a:stCxn id="128" idx="1"/>
            <a:endCxn id="119" idx="0"/>
          </p:cNvCxnSpPr>
          <p:nvPr/>
        </p:nvCxnSpPr>
        <p:spPr bwMode="auto">
          <a:xfrm rot="10800000" flipV="1">
            <a:off x="1430684" y="1998175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34290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compare both</a:t>
            </a:r>
          </a:p>
        </p:txBody>
      </p:sp>
      <p:cxnSp>
        <p:nvCxnSpPr>
          <p:cNvPr id="136" name="Straight Connector 135"/>
          <p:cNvCxnSpPr/>
          <p:nvPr/>
        </p:nvCxnSpPr>
        <p:spPr bwMode="auto">
          <a:xfrm rot="5400000">
            <a:off x="636949" y="317146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8" name="TextBox 137"/>
          <p:cNvSpPr txBox="1"/>
          <p:nvPr/>
        </p:nvSpPr>
        <p:spPr>
          <a:xfrm>
            <a:off x="457200" y="2628106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418537" y="2641599"/>
            <a:ext cx="169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match: yes = hit</a:t>
            </a:r>
          </a:p>
        </p:txBody>
      </p:sp>
      <p:cxnSp>
        <p:nvCxnSpPr>
          <p:cNvPr id="143" name="Elbow Connector 142"/>
          <p:cNvCxnSpPr>
            <a:stCxn id="130" idx="2"/>
            <a:endCxn id="124" idx="2"/>
          </p:cNvCxnSpPr>
          <p:nvPr/>
        </p:nvCxnSpPr>
        <p:spPr bwMode="auto">
          <a:xfrm rot="5400000">
            <a:off x="5016510" y="75949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5105400" y="4355068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block offset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1124185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8" grpId="0"/>
      <p:bldP spid="139" grpId="0"/>
      <p:bldP spid="145" grpId="0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 smtClean="0"/>
              <a:t>E-way Set Associative Cache (Here: E = 2)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E = 2: Two lines per set</a:t>
            </a:r>
          </a:p>
          <a:p>
            <a:r>
              <a:rPr lang="en-US" sz="1800" dirty="0" smtClean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5660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5566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3186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4770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Address of short </a:t>
            </a:r>
            <a:r>
              <a:rPr lang="en-US" sz="1800" dirty="0" err="1" smtClean="0">
                <a:latin typeface="Calibri" pitchFamily="34" charset="0"/>
              </a:rPr>
              <a:t>int</a:t>
            </a:r>
            <a:r>
              <a:rPr lang="en-US" sz="1800" dirty="0" smtClean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4572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6066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18999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1352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3603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5879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120788" y="3375269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7159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5963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3365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084544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2832550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0809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3742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6095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58346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0622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5951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1902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0706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68108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5588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3068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0541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hape 131"/>
          <p:cNvCxnSpPr>
            <a:stCxn id="128" idx="1"/>
            <a:endCxn id="108" idx="0"/>
          </p:cNvCxnSpPr>
          <p:nvPr/>
        </p:nvCxnSpPr>
        <p:spPr bwMode="auto">
          <a:xfrm rot="10800000" flipV="1">
            <a:off x="4905012" y="1998176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hape 133"/>
          <p:cNvCxnSpPr>
            <a:stCxn id="128" idx="1"/>
            <a:endCxn id="119" idx="0"/>
          </p:cNvCxnSpPr>
          <p:nvPr/>
        </p:nvCxnSpPr>
        <p:spPr bwMode="auto">
          <a:xfrm rot="10800000" flipV="1">
            <a:off x="1430684" y="1998175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3429000" y="1981200"/>
            <a:ext cx="152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compare both</a:t>
            </a:r>
          </a:p>
        </p:txBody>
      </p:sp>
      <p:cxnSp>
        <p:nvCxnSpPr>
          <p:cNvPr id="136" name="Straight Connector 135"/>
          <p:cNvCxnSpPr/>
          <p:nvPr/>
        </p:nvCxnSpPr>
        <p:spPr bwMode="auto">
          <a:xfrm rot="5400000">
            <a:off x="636949" y="317146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8" name="TextBox 137"/>
          <p:cNvSpPr txBox="1"/>
          <p:nvPr/>
        </p:nvSpPr>
        <p:spPr>
          <a:xfrm>
            <a:off x="457200" y="2641599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418537" y="2641599"/>
            <a:ext cx="169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match: yes = hit</a:t>
            </a:r>
          </a:p>
        </p:txBody>
      </p:sp>
      <p:cxnSp>
        <p:nvCxnSpPr>
          <p:cNvPr id="143" name="Elbow Connector 142"/>
          <p:cNvCxnSpPr>
            <a:stCxn id="130" idx="2"/>
            <a:endCxn id="124" idx="2"/>
          </p:cNvCxnSpPr>
          <p:nvPr/>
        </p:nvCxnSpPr>
        <p:spPr bwMode="auto">
          <a:xfrm rot="5400000">
            <a:off x="5016510" y="75949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5105400" y="4355068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block offset</a:t>
            </a:r>
          </a:p>
        </p:txBody>
      </p:sp>
      <p:sp>
        <p:nvSpPr>
          <p:cNvPr id="43" name="Down Arrow 42"/>
          <p:cNvSpPr/>
          <p:nvPr/>
        </p:nvSpPr>
        <p:spPr bwMode="auto">
          <a:xfrm flipV="1">
            <a:off x="2717407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03399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short </a:t>
            </a:r>
            <a:r>
              <a:rPr lang="en-US" sz="1800" dirty="0" err="1" smtClean="0">
                <a:latin typeface="Calibri" pitchFamily="34" charset="0"/>
              </a:rPr>
              <a:t>int</a:t>
            </a:r>
            <a:r>
              <a:rPr lang="en-US" sz="1800" dirty="0" smtClean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No match: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Replacement policies: random, least recently used (LRU),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 smtClean="0"/>
              <a:t>2-Way Set Associative Cache Simulation</a:t>
            </a:r>
            <a:endParaRPr lang="en-US" dirty="0"/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11513" y="1712243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M=16 byte addresses, B=2 bytes/block, 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S=2 sets, E=2</a:t>
            </a:r>
            <a:r>
              <a:rPr lang="en-US" sz="2000" b="0" dirty="0" smtClean="0">
                <a:latin typeface="Calibri"/>
                <a:cs typeface="Calibri"/>
              </a:rPr>
              <a:t> blocks/</a:t>
            </a:r>
            <a:r>
              <a:rPr lang="en-US" sz="2000" b="0" dirty="0">
                <a:latin typeface="Calibri"/>
                <a:cs typeface="Calibri"/>
              </a:rPr>
              <a:t>set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</a:t>
            </a:r>
            <a:r>
              <a:rPr lang="en-US" sz="2000" b="0" dirty="0" smtClean="0">
                <a:latin typeface="Calibri"/>
                <a:cs typeface="Calibri"/>
              </a:rPr>
              <a:t>reads, one byte per read)</a:t>
            </a:r>
            <a:r>
              <a:rPr lang="en-US" sz="2000" b="0" dirty="0">
                <a:latin typeface="Calibri"/>
                <a:cs typeface="Calibri"/>
              </a:rPr>
              <a:t>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?</a:t>
              </a: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?</a:t>
              </a: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lang="en-US" sz="2000" dirty="0" smtClean="0">
                <a:solidFill>
                  <a:srgbClr val="C00000"/>
                </a:solidFill>
                <a:latin typeface="Calibri"/>
                <a:cs typeface="Calibri"/>
              </a:rPr>
              <a:t>ag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smtClean="0">
                <a:latin typeface="Calibri"/>
                <a:cs typeface="Calibri"/>
              </a:rPr>
              <a:t>Block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2984698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3" y="5110163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276600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581400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886200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191000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3073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>
                <a:solidFill>
                  <a:srgbClr val="C00000"/>
                </a:solidFill>
              </a:rPr>
              <a:t>Write-through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>
                <a:solidFill>
                  <a:srgbClr val="C00000"/>
                </a:solidFill>
              </a:rPr>
              <a:t>Write-back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/>
              <a:t>Need a dirty bit (line different from memory or not)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>
                <a:solidFill>
                  <a:srgbClr val="C00000"/>
                </a:solidFill>
              </a:rPr>
              <a:t>Write-allocate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/>
              <a:t>Good if more writes to the location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>
                <a:solidFill>
                  <a:srgbClr val="C00000"/>
                </a:solidFill>
              </a:rPr>
              <a:t>No-write-allocate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 smtClean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 smtClean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 smtClean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Index Using Middle Bits?	</a:t>
            </a:r>
            <a:endParaRPr lang="en-US" dirty="0"/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 = 2</a:t>
            </a:r>
            <a:r>
              <a:rPr lang="en-US" sz="1800" baseline="30000" dirty="0" smtClean="0">
                <a:latin typeface="Calibri" pitchFamily="34" charset="0"/>
              </a:rPr>
              <a:t>s</a:t>
            </a:r>
            <a:r>
              <a:rPr lang="en-US" sz="1800" dirty="0" smtClean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 smtClean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 smtClean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itchFamily="34" charset="0"/>
                </a:rPr>
                <a:t>Address of </a:t>
              </a:r>
              <a:r>
                <a:rPr lang="en-US" sz="1800" dirty="0" err="1" smtClean="0">
                  <a:latin typeface="Calibri" pitchFamily="34" charset="0"/>
                </a:rPr>
                <a:t>int</a:t>
              </a:r>
              <a:r>
                <a:rPr lang="en-US" sz="1800" dirty="0" smtClean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 smtClean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  <a:r>
                <a:rPr lang="en-US" sz="1600" dirty="0" smtClean="0">
                  <a:latin typeface="Calibri" pitchFamily="34" charset="0"/>
                </a:rPr>
                <a:t>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 smtClean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itchFamily="34" charset="0"/>
                </a:rPr>
                <a:t>Address of </a:t>
              </a:r>
              <a:r>
                <a:rPr lang="en-US" sz="1800" dirty="0" err="1" smtClean="0">
                  <a:latin typeface="Calibri" pitchFamily="34" charset="0"/>
                </a:rPr>
                <a:t>int</a:t>
              </a:r>
              <a:r>
                <a:rPr lang="en-US" sz="1800" dirty="0" smtClean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 smtClean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91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 smtClean="0"/>
              <a:t>Illustration of Indexing Approaches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 smtClean="0"/>
              <a:t>64-byte memory</a:t>
            </a:r>
          </a:p>
          <a:p>
            <a:pPr lvl="1"/>
            <a:r>
              <a:rPr lang="en-US" dirty="0" smtClean="0"/>
              <a:t>6-bit addresses</a:t>
            </a:r>
          </a:p>
          <a:p>
            <a:r>
              <a:rPr lang="en-US" dirty="0" smtClean="0"/>
              <a:t>16 byte, direct-mapped cache</a:t>
            </a:r>
          </a:p>
          <a:p>
            <a:r>
              <a:rPr lang="en-US" dirty="0" smtClean="0"/>
              <a:t>Block size = 4 (4 sets)</a:t>
            </a:r>
          </a:p>
          <a:p>
            <a:r>
              <a:rPr lang="en-US" dirty="0" smtClean="0"/>
              <a:t>2 bits tag, 2 bits index, 2 bits offset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0000xx</a:t>
            </a:r>
            <a:endParaRPr lang="en-US" sz="1800" dirty="0" smtClean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2084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 smtClean="0"/>
              <a:t>Middle Bit Indexing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 smtClean="0"/>
              <a:t>Addresses of form </a:t>
            </a:r>
            <a:r>
              <a:rPr lang="en-US" dirty="0" smtClean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 smtClean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 smtClean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 smtClean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 smtClean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 smtClean="0"/>
              <a:t>	Offset bits</a:t>
            </a:r>
          </a:p>
          <a:p>
            <a:pPr algn="just"/>
            <a:r>
              <a:rPr lang="en-US" dirty="0" smtClean="0"/>
              <a:t>Makes good use of spatial locality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0000xx</a:t>
            </a:r>
            <a:endParaRPr lang="en-US" sz="1800" dirty="0" smtClean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242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 smtClean="0"/>
              <a:t>High Bit Indexing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 smtClean="0"/>
              <a:t>Addresses of form </a:t>
            </a:r>
            <a:r>
              <a:rPr lang="en-US" dirty="0" smtClean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 smtClean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 smtClean="0"/>
              <a:t>	Set index bits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 smtClean="0"/>
              <a:t>	Tag bits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 smtClean="0"/>
              <a:t>	Offset bits</a:t>
            </a:r>
          </a:p>
          <a:p>
            <a:pPr algn="just"/>
            <a:r>
              <a:rPr lang="en-US" dirty="0" smtClean="0"/>
              <a:t>Program with high spatial locality would generate lots of conflicts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1100xx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1000xx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0100xx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0011xx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0010xx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0001xx</a:t>
            </a:r>
            <a:endParaRPr lang="en-US" sz="1800" dirty="0" smtClean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urier New"/>
                <a:cs typeface="Courier New"/>
              </a:rPr>
              <a:t>0000xx</a:t>
            </a:r>
            <a:endParaRPr lang="en-US" sz="1800" dirty="0" smtClean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6661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Intel Core i7 Cache Hierarchy</a:t>
            </a:r>
            <a:endParaRPr lang="en-US" dirty="0"/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L1 </a:t>
            </a:r>
            <a:r>
              <a:rPr lang="en-US" sz="1800" dirty="0" err="1" smtClean="0">
                <a:latin typeface="Calibri" pitchFamily="34" charset="0"/>
              </a:rPr>
              <a:t>i</a:t>
            </a:r>
            <a:r>
              <a:rPr lang="en-US" sz="1800" dirty="0" smtClean="0">
                <a:latin typeface="Calibri" pitchFamily="34" charset="0"/>
              </a:rPr>
              <a:t>-cache and </a:t>
            </a:r>
            <a:r>
              <a:rPr lang="en-US" sz="1800" dirty="0" err="1" smtClean="0">
                <a:latin typeface="Calibri" pitchFamily="34" charset="0"/>
              </a:rPr>
              <a:t>d</a:t>
            </a:r>
            <a:r>
              <a:rPr lang="en-US" sz="1800" dirty="0" smtClean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 smtClean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 smtClean="0">
                <a:latin typeface="Calibri" pitchFamily="34" charset="0"/>
              </a:rPr>
              <a:t>Access: 4 cycles</a:t>
            </a:r>
          </a:p>
          <a:p>
            <a:endParaRPr lang="en-US" sz="1800" b="0" dirty="0" smtClean="0">
              <a:latin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 smtClean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 smtClean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 smtClean="0">
              <a:latin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 smtClean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 smtClean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 smtClean="0">
              <a:latin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</a:rPr>
              <a:t>Block size</a:t>
            </a:r>
            <a:r>
              <a:rPr lang="en-US" sz="1800" b="0" dirty="0" smtClean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 smtClean="0"/>
              <a:t>Example: Core i7 L1 Data Cache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 smtClean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 smtClean="0">
                  <a:latin typeface="Calibri" pitchFamily="34" charset="0"/>
                </a:rPr>
                <a:t>B =</a:t>
              </a:r>
            </a:p>
            <a:p>
              <a:r>
                <a:rPr lang="en-US" sz="1800" dirty="0" smtClean="0">
                  <a:latin typeface="Calibri" pitchFamily="34" charset="0"/>
                </a:rPr>
                <a:t>S </a:t>
              </a:r>
              <a:r>
                <a:rPr lang="en-US" sz="1800" dirty="0">
                  <a:latin typeface="Calibri" pitchFamily="34" charset="0"/>
                </a:rPr>
                <a:t>=  </a:t>
              </a:r>
              <a:r>
                <a:rPr lang="en-US" sz="1800" dirty="0" smtClean="0">
                  <a:latin typeface="Calibri" pitchFamily="34" charset="0"/>
                </a:rPr>
                <a:t>  , s = </a:t>
              </a:r>
            </a:p>
            <a:p>
              <a:r>
                <a:rPr lang="en-US" sz="1800" dirty="0" smtClean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 smtClean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Block offset:  . bits</a:t>
            </a:r>
          </a:p>
          <a:p>
            <a:r>
              <a:rPr lang="en-US" sz="1800" dirty="0" smtClean="0">
                <a:latin typeface="Calibri" pitchFamily="34" charset="0"/>
              </a:rPr>
              <a:t>Set index: . bits</a:t>
            </a:r>
          </a:p>
          <a:p>
            <a:r>
              <a:rPr lang="en-US" sz="1800" dirty="0" smtClean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Stack Address: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 smtClean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ourier New" pitchFamily="49" charset="0"/>
            </a:endParaRP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ourier New" pitchFamily="49" charset="0"/>
            </a:endParaRP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 smtClean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32599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 smtClean="0"/>
              <a:t>Locality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 smtClean="0">
                <a:solidFill>
                  <a:srgbClr val="C00000"/>
                </a:solidFill>
              </a:rPr>
              <a:t>Principle of Locality: </a:t>
            </a:r>
            <a:r>
              <a:rPr lang="en-GB" dirty="0" smtClean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 smtClean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Recently referenced items are likely </a:t>
            </a:r>
            <a:br>
              <a:rPr lang="en-GB" dirty="0" smtClean="0"/>
            </a:br>
            <a:r>
              <a:rPr lang="en-GB" dirty="0" smtClean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 smtClean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Items with nearby addresses tend </a:t>
            </a:r>
            <a:br>
              <a:rPr lang="en-GB" dirty="0" smtClean="0"/>
            </a:br>
            <a:r>
              <a:rPr lang="en-GB" dirty="0" smtClean="0"/>
              <a:t>to be referenced close together in time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 smtClean="0"/>
              <a:t>Example: Core i7 L1 Data Cache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 smtClean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 smtClean="0">
                  <a:latin typeface="Calibri" pitchFamily="34" charset="0"/>
                </a:rPr>
                <a:t>B = 64</a:t>
              </a:r>
            </a:p>
            <a:p>
              <a:r>
                <a:rPr lang="en-US" sz="1800" dirty="0" smtClean="0">
                  <a:latin typeface="Calibri" pitchFamily="34" charset="0"/>
                </a:rPr>
                <a:t>S </a:t>
              </a:r>
              <a:r>
                <a:rPr lang="en-US" sz="1800" dirty="0">
                  <a:latin typeface="Calibri" pitchFamily="34" charset="0"/>
                </a:rPr>
                <a:t>= </a:t>
              </a:r>
              <a:r>
                <a:rPr lang="en-US" sz="1800" dirty="0" smtClean="0">
                  <a:latin typeface="Calibri" pitchFamily="34" charset="0"/>
                </a:rPr>
                <a:t>64, s = 6</a:t>
              </a:r>
            </a:p>
            <a:p>
              <a:r>
                <a:rPr lang="en-US" sz="1800" dirty="0" smtClean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 smtClean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Block offset:  6 bits</a:t>
            </a:r>
          </a:p>
          <a:p>
            <a:r>
              <a:rPr lang="en-US" sz="1800" dirty="0" smtClean="0">
                <a:latin typeface="Calibri" pitchFamily="34" charset="0"/>
              </a:rPr>
              <a:t>Set index: 6 bits</a:t>
            </a:r>
          </a:p>
          <a:p>
            <a:r>
              <a:rPr lang="en-US" sz="1800" dirty="0" smtClean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Stack Address: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 smtClean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 smtClean="0">
                <a:solidFill>
                  <a:srgbClr val="0070C0"/>
                </a:solidFill>
                <a:latin typeface="Courier New" pitchFamily="49" charset="0"/>
              </a:rPr>
              <a:t>0x10</a:t>
            </a:r>
            <a:endParaRPr lang="en-US" sz="1800" dirty="0">
              <a:solidFill>
                <a:srgbClr val="0070C0"/>
              </a:solidFill>
              <a:latin typeface="Courier New" pitchFamily="49" charset="0"/>
            </a:endParaRP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</a:rPr>
              <a:t>0x0</a:t>
            </a:r>
            <a:endParaRPr lang="en-US" sz="1800" dirty="0">
              <a:solidFill>
                <a:srgbClr val="00B050"/>
              </a:solidFill>
              <a:latin typeface="Courier New" pitchFamily="49" charset="0"/>
            </a:endParaRP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 smtClean="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32 kB 8-way set 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 smtClean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 smtClean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13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Miss Rate</a:t>
            </a:r>
          </a:p>
          <a:p>
            <a:pPr lvl="1"/>
            <a:r>
              <a:rPr lang="en-GB" dirty="0" smtClean="0"/>
              <a:t>Fraction of memory references not found in cache (misses / accesses)</a:t>
            </a:r>
            <a:br>
              <a:rPr lang="en-GB" dirty="0" smtClean="0"/>
            </a:br>
            <a:r>
              <a:rPr lang="en-GB" dirty="0" smtClean="0"/>
              <a:t>= 1 – hit rate</a:t>
            </a:r>
          </a:p>
          <a:p>
            <a:pPr lvl="1"/>
            <a:r>
              <a:rPr lang="en-GB" dirty="0" smtClean="0"/>
              <a:t>Typical numbers (in percentages):</a:t>
            </a:r>
          </a:p>
          <a:p>
            <a:pPr lvl="2"/>
            <a:r>
              <a:rPr lang="en-GB" dirty="0" smtClean="0"/>
              <a:t>3-10% for L1</a:t>
            </a:r>
          </a:p>
          <a:p>
            <a:pPr lvl="2"/>
            <a:r>
              <a:rPr lang="en-GB" dirty="0" smtClean="0"/>
              <a:t>can be quite small (e.g., &lt; 1%) for L2, depending on size, etc.</a:t>
            </a:r>
          </a:p>
          <a:p>
            <a:r>
              <a:rPr lang="en-GB" dirty="0" smtClean="0"/>
              <a:t>Hit Time</a:t>
            </a:r>
          </a:p>
          <a:p>
            <a:pPr lvl="1"/>
            <a:r>
              <a:rPr lang="en-GB" dirty="0" smtClean="0"/>
              <a:t>Time to deliver a line in the cache to the processor</a:t>
            </a:r>
          </a:p>
          <a:p>
            <a:pPr lvl="2"/>
            <a:r>
              <a:rPr lang="en-GB" dirty="0" smtClean="0"/>
              <a:t>includes time to determine whether the line is in the cache</a:t>
            </a:r>
          </a:p>
          <a:p>
            <a:pPr lvl="1"/>
            <a:r>
              <a:rPr lang="en-GB" dirty="0" smtClean="0"/>
              <a:t>Typical numbers:</a:t>
            </a:r>
          </a:p>
          <a:p>
            <a:pPr lvl="2"/>
            <a:r>
              <a:rPr lang="en-GB" dirty="0" smtClean="0"/>
              <a:t>4 clock cycle for L1</a:t>
            </a:r>
          </a:p>
          <a:p>
            <a:pPr lvl="2"/>
            <a:r>
              <a:rPr lang="en-GB" dirty="0" smtClean="0"/>
              <a:t>10 clock cycles for L2</a:t>
            </a:r>
          </a:p>
          <a:p>
            <a:r>
              <a:rPr lang="en-GB" dirty="0" smtClean="0"/>
              <a:t>Miss Penalty</a:t>
            </a:r>
          </a:p>
          <a:p>
            <a:pPr lvl="1"/>
            <a:r>
              <a:rPr lang="en-GB" dirty="0" smtClean="0"/>
              <a:t>Additional time required because of a miss</a:t>
            </a:r>
          </a:p>
          <a:p>
            <a:pPr lvl="2"/>
            <a:r>
              <a:rPr lang="en-GB" dirty="0" smtClean="0"/>
              <a:t>typically 50-200 cycles for main memory (Trend: increasing!)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 smtClean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 smtClean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 smtClean="0"/>
              <a:t>Could be 100x, if just L1 and main memory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 smtClean="0"/>
              <a:t>Consider: </a:t>
            </a:r>
            <a:br>
              <a:rPr lang="en-US" sz="1800" dirty="0" smtClean="0"/>
            </a:br>
            <a:r>
              <a:rPr lang="en-US" sz="1800" dirty="0" smtClean="0"/>
              <a:t>cache hit time of 1 cycle</a:t>
            </a:r>
            <a:br>
              <a:rPr lang="en-US" sz="1800" dirty="0" smtClean="0"/>
            </a:br>
            <a:r>
              <a:rPr lang="en-US" sz="1800" dirty="0" smtClean="0"/>
              <a:t>miss penalty of 100 cycles</a:t>
            </a:r>
          </a:p>
          <a:p>
            <a:pPr lvl="1">
              <a:defRPr/>
            </a:pP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	 97% hits:  1 cycle + 0.03 x 100 cycles =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	 99% hits:  1 cycle + 0.01 x 100 cycles = </a:t>
            </a:r>
            <a:r>
              <a:rPr lang="en-US" sz="1800" b="1" dirty="0" smtClean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Writing Cache Friendly Code</a:t>
            </a:r>
            <a:endParaRPr lang="en-US"/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 smtClean="0"/>
              <a:t>Make the common case go fast</a:t>
            </a:r>
          </a:p>
          <a:p>
            <a:pPr lvl="1"/>
            <a:r>
              <a:rPr lang="en-US" dirty="0" smtClean="0"/>
              <a:t>Focus on the inner loops of the core functions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Minimize the misses in the inner loops</a:t>
            </a:r>
          </a:p>
          <a:p>
            <a:pPr lvl="1"/>
            <a:r>
              <a:rPr lang="en-US" dirty="0" smtClean="0"/>
              <a:t>Repeated references to variables are good (</a:t>
            </a:r>
            <a:r>
              <a:rPr lang="en-US" dirty="0" smtClean="0">
                <a:solidFill>
                  <a:srgbClr val="C00000"/>
                </a:solidFill>
              </a:rPr>
              <a:t>temporal locality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Stride-1 reference patterns are good (</a:t>
            </a:r>
            <a:r>
              <a:rPr lang="en-US" dirty="0" smtClean="0">
                <a:solidFill>
                  <a:srgbClr val="C00000"/>
                </a:solidFill>
              </a:rPr>
              <a:t>spatial locality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 smtClean="0"/>
              <a:t>Performance impact of caches</a:t>
            </a:r>
          </a:p>
          <a:p>
            <a:pPr lvl="1"/>
            <a:r>
              <a:rPr lang="en-US" dirty="0" smtClean="0"/>
              <a:t>The memory mountain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Rearranging loops to improve spatial locality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  <a:endParaRPr lang="en-US" dirty="0" smtClean="0"/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Memory mountain: </a:t>
            </a:r>
            <a:r>
              <a:rPr lang="en-US" dirty="0" smtClean="0"/>
              <a:t>Measured </a:t>
            </a:r>
            <a:r>
              <a:rPr lang="en-US" dirty="0"/>
              <a:t>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 smtClean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1500" dirty="0" smtClean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Global array to traverse */</a:t>
            </a:r>
          </a:p>
          <a:p>
            <a:endParaRPr lang="en-US" sz="1500" dirty="0" smtClean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 smtClean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</a:t>
            </a:r>
            <a:r>
              <a:rPr lang="en-US" sz="1500" dirty="0" smtClean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</a:t>
            </a:r>
            <a:r>
              <a:rPr lang="en-US" sz="1500" dirty="0" smtClean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 </a:t>
            </a:r>
            <a:r>
              <a:rPr lang="en-US" sz="1500" smtClean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"data" </a:t>
            </a:r>
            <a:r>
              <a:rPr lang="en-US" sz="1500" dirty="0" smtClean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stride 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 "stride", using </a:t>
            </a:r>
            <a:endParaRPr lang="en-US" sz="1500" dirty="0" smtClean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smtClean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        using 4x4 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 unrolling. </a:t>
            </a:r>
            <a:r>
              <a:rPr lang="en-US" sz="1500" dirty="0" smtClean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15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 err="1" smtClean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smtClean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 smtClean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 smtClean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 smtClean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smtClean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smtClean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*2, </a:t>
            </a:r>
            <a:r>
              <a:rPr lang="en-US" sz="1500" dirty="0" smtClean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*3, </a:t>
            </a:r>
            <a:r>
              <a:rPr lang="en-US" sz="1500" dirty="0" smtClean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smtClean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 smtClean="0">
                <a:latin typeface="Courier New"/>
                <a:cs typeface="Courier New"/>
              </a:rPr>
              <a:t>test()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with many </a:t>
            </a:r>
            <a:r>
              <a:rPr lang="en-US" sz="1800" dirty="0" smtClean="0">
                <a:latin typeface="Calibri" pitchFamily="34" charset="0"/>
              </a:rPr>
              <a:t>combinations </a:t>
            </a:r>
            <a:r>
              <a:rPr lang="en-US" sz="1800" dirty="0">
                <a:latin typeface="Calibri" pitchFamily="34" charset="0"/>
              </a:rPr>
              <a:t>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cs typeface="Courier New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 smtClean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 smtClean="0">
              <a:latin typeface="Courier New"/>
              <a:cs typeface="Courier New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 smtClean="0">
                <a:latin typeface="Courier New"/>
                <a:cs typeface="Courier New"/>
              </a:rPr>
              <a:t>test</a:t>
            </a:r>
            <a:r>
              <a:rPr lang="en-US" sz="1800" dirty="0" smtClean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 smtClean="0">
                <a:latin typeface="Courier New"/>
                <a:cs typeface="Courier New"/>
              </a:rPr>
              <a:t>test</a:t>
            </a:r>
            <a:r>
              <a:rPr lang="en-US" sz="1800" dirty="0" smtClean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  <a:endParaRPr lang="en-US" sz="1800" dirty="0">
              <a:latin typeface="Calibri" panose="020F0502020204030204" pitchFamily="34" charset="0"/>
              <a:cs typeface="Courier New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94052175"/>
              </p:ext>
            </p:extLst>
          </p:nvPr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 smtClean="0"/>
              <a:t>The Memory Mountain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 smtClean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 smtClean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 smtClean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 smtClean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 smtClean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Core i5 </a:t>
            </a:r>
            <a:r>
              <a:rPr lang="en-US" sz="1800" dirty="0" err="1" smtClean="0">
                <a:latin typeface="Calibri" panose="020F0502020204030204" pitchFamily="34" charset="0"/>
              </a:rPr>
              <a:t>Haswell</a:t>
            </a:r>
            <a:endParaRPr lang="en-US" sz="1800" dirty="0" smtClean="0">
              <a:latin typeface="Calibri" panose="020F0502020204030204" pitchFamily="34" charset="0"/>
            </a:endParaRP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04768"/>
              </p:ext>
            </p:extLst>
          </p:nvPr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 smtClean="0"/>
              <a:t>Cache Capacity Effects from Memory Mountain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Core i7 </a:t>
            </a:r>
            <a:r>
              <a:rPr lang="en-US" sz="1800" dirty="0" err="1" smtClean="0">
                <a:latin typeface="Calibri" panose="020F0502020204030204" pitchFamily="34" charset="0"/>
              </a:rPr>
              <a:t>Haswell</a:t>
            </a:r>
            <a:endParaRPr lang="en-US" sz="1800" dirty="0" smtClean="0">
              <a:latin typeface="Calibri" panose="020F0502020204030204" pitchFamily="34" charset="0"/>
            </a:endParaRP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libri" pitchFamily="34" charset="0"/>
              </a:rPr>
              <a:t>L2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51319"/>
              </p:ext>
            </p:extLst>
          </p:nvPr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 smtClean="0"/>
              <a:t>Cache Block Size Effects from Memory Mountain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Core i7 </a:t>
            </a:r>
            <a:r>
              <a:rPr lang="en-US" sz="1800" dirty="0" err="1" smtClean="0">
                <a:latin typeface="Calibri" panose="020F0502020204030204" pitchFamily="34" charset="0"/>
              </a:rPr>
              <a:t>Haswell</a:t>
            </a:r>
            <a:endParaRPr lang="en-US" sz="1800" dirty="0" smtClean="0">
              <a:latin typeface="Calibri" panose="020F0502020204030204" pitchFamily="34" charset="0"/>
            </a:endParaRP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Stride s</a:t>
            </a:r>
            <a:endParaRPr lang="en-US" sz="18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cs typeface="Arial"/>
              </a:rPr>
              <a:t>Example Memory </a:t>
            </a:r>
            <a:br>
              <a:rPr lang="en-GB" dirty="0" smtClean="0">
                <a:cs typeface="Arial"/>
              </a:rPr>
            </a:br>
            <a:r>
              <a:rPr lang="en-GB" dirty="0" smtClean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5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6" y="3821797"/>
            <a:ext cx="15103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4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119"/>
            <a:ext cx="2062758" cy="73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476"/>
            <a:ext cx="2838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 smtClean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473"/>
            <a:ext cx="26289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90" y="4238399"/>
            <a:ext cx="218418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blocks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retrieved from local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disks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8092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483669"/>
              </p:ext>
            </p:extLst>
          </p:nvPr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 smtClean="0"/>
              <a:t>Modeling </a:t>
            </a:r>
            <a:r>
              <a:rPr lang="en-US" dirty="0" smtClean="0"/>
              <a:t>Block Size Effects from Memory Mountain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Core i7 </a:t>
            </a:r>
            <a:r>
              <a:rPr lang="en-US" sz="1800" dirty="0" err="1" smtClean="0">
                <a:latin typeface="Calibri" panose="020F0502020204030204" pitchFamily="34" charset="0"/>
              </a:rPr>
              <a:t>Haswell</a:t>
            </a:r>
            <a:endParaRPr lang="en-US" sz="1800" dirty="0" smtClean="0">
              <a:latin typeface="Calibri" panose="020F0502020204030204" pitchFamily="34" charset="0"/>
            </a:endParaRP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047731"/>
              </p:ext>
            </p:extLst>
          </p:nvPr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Stride s</a:t>
            </a:r>
            <a:endParaRPr lang="en-US" sz="18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 smtClean="0"/>
              <a:t>Rearranging loops to improve spatial locality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Matrix Multiplication Example</a:t>
            </a:r>
            <a:endParaRPr lang="en-US"/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 smtClean="0"/>
              <a:t>Description:</a:t>
            </a:r>
          </a:p>
          <a:p>
            <a:pPr lvl="1"/>
            <a:r>
              <a:rPr lang="en-US" dirty="0" smtClean="0"/>
              <a:t>Multiply </a:t>
            </a:r>
            <a:r>
              <a:rPr lang="en-US" i="1" dirty="0" smtClean="0"/>
              <a:t>N</a:t>
            </a:r>
            <a:r>
              <a:rPr lang="en-US" dirty="0" smtClean="0"/>
              <a:t> x </a:t>
            </a:r>
            <a:r>
              <a:rPr lang="en-US" i="1" dirty="0" smtClean="0"/>
              <a:t>N</a:t>
            </a:r>
            <a:r>
              <a:rPr lang="en-US" dirty="0" smtClean="0"/>
              <a:t> matrices</a:t>
            </a:r>
          </a:p>
          <a:p>
            <a:pPr lvl="1"/>
            <a:r>
              <a:rPr lang="en-US" dirty="0" smtClean="0"/>
              <a:t>Matrix elements are </a:t>
            </a:r>
            <a:r>
              <a:rPr lang="en-US" dirty="0" smtClean="0">
                <a:latin typeface="Calibri"/>
                <a:cs typeface="Calibri"/>
              </a:rPr>
              <a:t>doubles</a:t>
            </a:r>
            <a:r>
              <a:rPr lang="en-US" dirty="0" smtClean="0"/>
              <a:t> (8 bytes)</a:t>
            </a:r>
          </a:p>
          <a:p>
            <a:pPr lvl="1"/>
            <a:r>
              <a:rPr lang="en-US" dirty="0" smtClean="0"/>
              <a:t>2</a:t>
            </a:r>
            <a:r>
              <a:rPr lang="en-US" i="1" dirty="0" smtClean="0"/>
              <a:t>N</a:t>
            </a:r>
            <a:r>
              <a:rPr lang="en-US" baseline="30000" dirty="0" smtClean="0"/>
              <a:t>3</a:t>
            </a:r>
            <a:r>
              <a:rPr lang="en-US" dirty="0" smtClean="0"/>
              <a:t> total FP operations</a:t>
            </a:r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 reads per source element</a:t>
            </a:r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 values summed per destination</a:t>
            </a:r>
          </a:p>
          <a:p>
            <a:pPr lvl="2"/>
            <a:r>
              <a:rPr lang="en-US" dirty="0" smtClean="0"/>
              <a:t>but may be able to hold in register</a:t>
            </a:r>
            <a:endParaRPr lang="en-US" dirty="0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Miss Rate Analysis for Matrix Multiply</a:t>
            </a:r>
            <a:endParaRPr lang="en-US"/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Assume:</a:t>
            </a:r>
          </a:p>
          <a:p>
            <a:pPr lvl="1"/>
            <a:r>
              <a:rPr lang="en-US" dirty="0" smtClean="0"/>
              <a:t>Block size = 64B (big enough for four </a:t>
            </a:r>
            <a:r>
              <a:rPr lang="en-US" dirty="0" smtClean="0">
                <a:latin typeface="Calibri"/>
                <a:cs typeface="Calibri"/>
              </a:rPr>
              <a:t>doubles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Matrix dimension (N) is very large</a:t>
            </a:r>
          </a:p>
          <a:p>
            <a:pPr lvl="2"/>
            <a:r>
              <a:rPr lang="en-US" dirty="0" smtClean="0"/>
              <a:t>Approximate 1/N as 0.0</a:t>
            </a:r>
          </a:p>
          <a:p>
            <a:pPr lvl="1"/>
            <a:r>
              <a:rPr lang="en-US" dirty="0" smtClean="0"/>
              <a:t>Cache is not even big enough to hold multiple rows</a:t>
            </a:r>
          </a:p>
          <a:p>
            <a:r>
              <a:rPr lang="en-US" dirty="0" smtClean="0"/>
              <a:t>Analysis Method:</a:t>
            </a:r>
          </a:p>
          <a:p>
            <a:pPr lvl="1"/>
            <a:r>
              <a:rPr lang="en-US" dirty="0" smtClean="0"/>
              <a:t>Look at access pattern of inner loop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 smtClean="0">
                <a:latin typeface="Calibri"/>
                <a:cs typeface="Calibri"/>
              </a:rPr>
              <a:t>sizeof</a:t>
            </a:r>
            <a:r>
              <a:rPr lang="en-US" dirty="0" smtClean="0">
                <a:latin typeface="Calibri"/>
                <a:cs typeface="Calibri"/>
              </a:rPr>
              <a:t>(</a:t>
            </a:r>
            <a:r>
              <a:rPr lang="en-US" dirty="0" err="1" smtClean="0">
                <a:latin typeface="Calibri"/>
                <a:cs typeface="Calibri"/>
              </a:rPr>
              <a:t>a</a:t>
            </a:r>
            <a:r>
              <a:rPr lang="en-US" baseline="-25000" dirty="0" err="1" smtClean="0">
                <a:latin typeface="Calibri"/>
                <a:cs typeface="Calibri"/>
              </a:rPr>
              <a:t>ij</a:t>
            </a:r>
            <a:r>
              <a:rPr lang="en-US" dirty="0" smtClean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  <a:endParaRPr lang="en-US" dirty="0" smtClean="0"/>
          </a:p>
          <a:p>
            <a:pPr lvl="2">
              <a:lnSpc>
                <a:spcPct val="97000"/>
              </a:lnSpc>
            </a:pPr>
            <a:r>
              <a:rPr lang="en-US" dirty="0" smtClean="0"/>
              <a:t>miss </a:t>
            </a:r>
            <a:r>
              <a:rPr lang="en-US" dirty="0"/>
              <a:t>rate = </a:t>
            </a:r>
            <a:r>
              <a:rPr lang="en-US" dirty="0" err="1" smtClean="0">
                <a:latin typeface="Calibri"/>
                <a:cs typeface="Calibri"/>
              </a:rPr>
              <a:t>sizeof</a:t>
            </a:r>
            <a:r>
              <a:rPr lang="en-US" dirty="0" smtClean="0">
                <a:latin typeface="Calibri"/>
                <a:cs typeface="Calibri"/>
              </a:rPr>
              <a:t>(</a:t>
            </a:r>
            <a:r>
              <a:rPr lang="en-US" dirty="0" err="1" smtClean="0">
                <a:latin typeface="Calibri"/>
                <a:cs typeface="Calibri"/>
              </a:rPr>
              <a:t>a</a:t>
            </a:r>
            <a:r>
              <a:rPr lang="en-US" baseline="-25000" dirty="0" err="1" smtClean="0">
                <a:latin typeface="Calibri"/>
                <a:cs typeface="Calibri"/>
              </a:rPr>
              <a:t>ij</a:t>
            </a:r>
            <a:r>
              <a:rPr lang="en-US" dirty="0" smtClean="0">
                <a:latin typeface="Calibri"/>
                <a:cs typeface="Calibri"/>
              </a:rPr>
              <a:t>) </a:t>
            </a:r>
            <a:r>
              <a:rPr lang="en-US" dirty="0" smtClean="0"/>
              <a:t>/ </a:t>
            </a:r>
            <a:r>
              <a:rPr lang="en-US" dirty="0"/>
              <a:t>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  <a:endParaRPr lang="en-US" dirty="0" smtClean="0"/>
          </a:p>
          <a:p>
            <a:pPr lvl="2">
              <a:lnSpc>
                <a:spcPct val="97000"/>
              </a:lnSpc>
            </a:pPr>
            <a:r>
              <a:rPr lang="en-US" dirty="0" smtClean="0"/>
              <a:t>miss </a:t>
            </a:r>
            <a:r>
              <a:rPr lang="en-US" dirty="0"/>
              <a:t>rate = 1 (i.e. 100%)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Multiplication (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</a:t>
            </a:r>
            <a:r>
              <a:rPr lang="en-US" sz="2400" b="0" u="sng" dirty="0" smtClean="0">
                <a:latin typeface="Calibri"/>
                <a:cs typeface="Calibri"/>
              </a:rPr>
              <a:t> </a:t>
            </a:r>
            <a:r>
              <a:rPr lang="en-US" b="0" u="sng" dirty="0" smtClean="0">
                <a:latin typeface="Calibri"/>
                <a:cs typeface="Calibri"/>
              </a:rPr>
              <a:t>per inner loop iteration</a:t>
            </a:r>
            <a:r>
              <a:rPr lang="en-US" sz="2400" b="0" u="sng" dirty="0" smtClean="0">
                <a:latin typeface="Calibri"/>
                <a:cs typeface="Calibri"/>
              </a:rPr>
              <a:t>:</a:t>
            </a:r>
            <a:endParaRPr lang="en-US" sz="2400" b="0" u="sng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dirty="0" smtClean="0">
                <a:latin typeface="Calibri"/>
                <a:cs typeface="Calibri"/>
              </a:rPr>
              <a:t>0.125</a:t>
            </a:r>
            <a:r>
              <a:rPr lang="en-US" sz="2400" b="0" dirty="0">
                <a:latin typeface="Calibri"/>
                <a:cs typeface="Calibri"/>
              </a:rPr>
              <a:t>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</a:t>
            </a:r>
            <a:r>
              <a:rPr lang="en-US" sz="2400" b="0" u="sng" dirty="0" smtClean="0">
                <a:latin typeface="Calibri"/>
                <a:cs typeface="Calibri"/>
              </a:rPr>
              <a:t>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dirty="0" smtClean="0">
                <a:latin typeface="Calibri"/>
                <a:cs typeface="Calibri"/>
              </a:rPr>
              <a:t>0.125</a:t>
            </a:r>
            <a:r>
              <a:rPr lang="en-US" sz="2400" b="0" dirty="0">
                <a:latin typeface="Calibri"/>
                <a:cs typeface="Calibri"/>
              </a:rPr>
              <a:t>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 smtClean="0">
                <a:latin typeface="Courier New" charset="0"/>
              </a:rPr>
              <a:t>}</a:t>
            </a:r>
            <a:endParaRPr lang="en-US" sz="1800" dirty="0">
              <a:latin typeface="Courier New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</a:t>
            </a:r>
            <a:r>
              <a:rPr lang="en-US" sz="2400" b="0" u="sng" dirty="0" smtClean="0">
                <a:latin typeface="Calibri"/>
                <a:cs typeface="Calibri"/>
              </a:rPr>
              <a:t> inner loop iteration:</a:t>
            </a:r>
            <a:endParaRPr lang="en-US" sz="2400" b="0" u="sng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</a:t>
            </a:r>
            <a:r>
              <a:rPr lang="en-US" sz="2400" b="0" dirty="0" smtClean="0">
                <a:latin typeface="Calibri"/>
                <a:cs typeface="Calibri"/>
              </a:rPr>
              <a:t>0.125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dirty="0" smtClean="0">
                <a:latin typeface="Calibri"/>
                <a:cs typeface="Calibri"/>
              </a:rPr>
              <a:t>0.125</a:t>
            </a:r>
            <a:endParaRPr lang="en-US" sz="2400" b="0" dirty="0">
              <a:latin typeface="Calibri"/>
              <a:cs typeface="Calibri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</a:t>
            </a:r>
            <a:r>
              <a:rPr lang="en-US" sz="2400" b="0" u="sng" dirty="0" smtClean="0">
                <a:latin typeface="Calibri"/>
                <a:cs typeface="Calibri"/>
              </a:rPr>
              <a:t>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</a:t>
            </a:r>
            <a:r>
              <a:rPr lang="en-US" sz="2400" b="0" dirty="0" smtClean="0">
                <a:latin typeface="Calibri"/>
                <a:cs typeface="Calibri"/>
              </a:rPr>
              <a:t>0.125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dirty="0" smtClean="0">
                <a:latin typeface="Calibri"/>
                <a:cs typeface="Calibri"/>
              </a:rPr>
              <a:t>0.125</a:t>
            </a:r>
            <a:endParaRPr lang="en-US" sz="2400" b="0" dirty="0">
              <a:latin typeface="Calibri"/>
              <a:cs typeface="Calibri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 smtClean="0">
                <a:latin typeface="Calibri"/>
                <a:cs typeface="Calibri"/>
              </a:rPr>
              <a:t>Column-</a:t>
            </a:r>
            <a:endParaRPr lang="en-US" sz="2000" b="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Misses per</a:t>
            </a:r>
            <a:r>
              <a:rPr lang="en-US" b="0" u="sng" dirty="0" smtClean="0">
                <a:latin typeface="Calibri"/>
                <a:cs typeface="Calibri"/>
              </a:rPr>
              <a:t>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Cache Concepts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smtClean="0">
                <a:latin typeface="Calibri" pitchFamily="34" charset="0"/>
              </a:rPr>
              <a:t>v</a:t>
            </a:r>
            <a:r>
              <a:rPr lang="en-GB" sz="1600" b="1" dirty="0" smtClean="0">
                <a:latin typeface="Calibri" pitchFamily="34" charset="0"/>
              </a:rPr>
              <a:t>iewed as partitioned </a:t>
            </a:r>
            <a:r>
              <a:rPr lang="en-GB" sz="1600" b="1" dirty="0">
                <a:latin typeface="Calibri" pitchFamily="34" charset="0"/>
              </a:rPr>
              <a:t>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</a:t>
            </a:r>
            <a:r>
              <a:rPr lang="en-GB" sz="1600" b="1" dirty="0" smtClean="0">
                <a:latin typeface="Calibri" pitchFamily="34" charset="0"/>
              </a:rPr>
              <a:t>in </a:t>
            </a:r>
            <a:r>
              <a:rPr lang="en-GB" sz="1600" b="1" dirty="0">
                <a:latin typeface="Calibri" pitchFamily="34" charset="0"/>
              </a:rPr>
              <a:t>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10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10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1295400"/>
            <a:ext cx="573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Calibri" pitchFamily="34" charset="0"/>
              </a:rPr>
              <a:t>Everything handled in hardware.  Invisible to programmer</a:t>
            </a:r>
          </a:p>
        </p:txBody>
      </p:sp>
    </p:spTree>
    <p:extLst>
      <p:ext uri="{BB962C8B-B14F-4D97-AF65-F5344CB8AC3E}">
        <p14:creationId xmlns:p14="http://schemas.microsoft.com/office/powerpoint/2010/main" val="296796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  <p:bldP spid="41" grpId="1" animBg="1"/>
      <p:bldP spid="4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</a:t>
            </a:r>
            <a:r>
              <a:rPr lang="en-US" sz="2400" b="0" u="sng" dirty="0" smtClean="0">
                <a:latin typeface="Calibri"/>
                <a:cs typeface="Calibri"/>
              </a:rPr>
              <a:t> per inner loop iteration:</a:t>
            </a:r>
            <a:endParaRPr lang="en-US" sz="2400" b="0" u="sng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 smtClean="0"/>
              <a:t>Summary of Matrix Multiplication</a:t>
            </a:r>
            <a:endParaRPr lang="en-US" dirty="0"/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45259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 smtClean="0">
                <a:latin typeface="Calibri"/>
                <a:cs typeface="Calibri"/>
              </a:rPr>
              <a:t>1.125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32435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 smtClean="0">
                <a:latin typeface="Calibri"/>
                <a:cs typeface="Calibri"/>
              </a:rPr>
              <a:t>0.25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221761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 smtClean="0">
                <a:latin typeface="Courier New" charset="0"/>
              </a:rPr>
              <a:t>for </a:t>
            </a:r>
            <a:r>
              <a:rPr lang="en-US" sz="1400" dirty="0">
                <a:latin typeface="Courier New" charset="0"/>
              </a:rPr>
              <a:t>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sum += </a:t>
            </a:r>
            <a:r>
              <a:rPr lang="en-US" sz="1400" dirty="0" err="1">
                <a:latin typeface="Courier New" charset="0"/>
              </a:rPr>
              <a:t>a[i][k</a:t>
            </a:r>
            <a:r>
              <a:rPr lang="en-US" sz="1400" dirty="0">
                <a:latin typeface="Courier New" charset="0"/>
              </a:rPr>
              <a:t>] * </a:t>
            </a:r>
            <a:r>
              <a:rPr lang="en-US" sz="1400" dirty="0" err="1">
                <a:latin typeface="Courier New" charset="0"/>
              </a:rPr>
              <a:t>b[k][j</a:t>
            </a:r>
            <a:r>
              <a:rPr lang="en-US" sz="1400" dirty="0"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78435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for (i=0; i&lt;n; i++)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r = a[i][k];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for (j=0; j&lt;n; j++)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 c[i][j]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78435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for (j=0; j&lt;n; j++)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 for (i=0; i&lt;n; i++)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  c[i][j] += a[i][k]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2008-era Matrix Multiply Performance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5865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Nanoseconds per floating-point operation.  Measured on 2.4GHz Core 2 Duo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006821"/>
              </p:ext>
            </p:extLst>
          </p:nvPr>
        </p:nvGraphicFramePr>
        <p:xfrm>
          <a:off x="76200" y="1371600"/>
          <a:ext cx="8839200" cy="549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62600" y="3429000"/>
            <a:ext cx="214058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 smtClean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 smtClean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 smtClean="0">
                <a:solidFill>
                  <a:srgbClr val="336699"/>
                </a:solidFill>
                <a:latin typeface="Calibri"/>
                <a:cs typeface="Calibri"/>
              </a:rPr>
              <a:t> (1.125)</a:t>
            </a:r>
            <a:endParaRPr lang="en-US" sz="2000" dirty="0" smtClean="0">
              <a:solidFill>
                <a:srgbClr val="336699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1600200"/>
            <a:ext cx="188059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 smtClean="0">
                <a:solidFill>
                  <a:srgbClr val="C00000"/>
                </a:solidFill>
                <a:latin typeface="Calibri"/>
                <a:cs typeface="Calibri"/>
              </a:rPr>
              <a:t> (2.0)</a:t>
            </a:r>
            <a:endParaRPr lang="en-US" sz="2000" dirty="0" smtClean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4848255"/>
            <a:ext cx="201058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 smtClean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 (0.25)</a:t>
            </a:r>
            <a:endParaRPr lang="en-US" sz="2000" dirty="0" smtClean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2014-era Matrix Multiply Performance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5865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Nanoseconds per floating-point operation.  Measured </a:t>
            </a:r>
            <a:r>
              <a:rPr lang="en-US" sz="1400" dirty="0">
                <a:latin typeface="Calibri" pitchFamily="34" charset="0"/>
              </a:rPr>
              <a:t>on 3.1 </a:t>
            </a:r>
            <a:r>
              <a:rPr lang="en-US" sz="1400" dirty="0" err="1">
                <a:latin typeface="Calibri" pitchFamily="34" charset="0"/>
              </a:rPr>
              <a:t>Ghz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Haswell</a:t>
            </a:r>
            <a:endParaRPr lang="en-US" sz="1400" dirty="0" smtClean="0">
              <a:latin typeface="Calibri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5546839"/>
              </p:ext>
            </p:extLst>
          </p:nvPr>
        </p:nvGraphicFramePr>
        <p:xfrm>
          <a:off x="152399" y="1385350"/>
          <a:ext cx="8610601" cy="547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181600" y="3886200"/>
            <a:ext cx="214058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 smtClean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 smtClean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 smtClean="0">
                <a:solidFill>
                  <a:srgbClr val="336699"/>
                </a:solidFill>
                <a:latin typeface="Calibri"/>
                <a:cs typeface="Calibri"/>
              </a:rPr>
              <a:t> (1.125)</a:t>
            </a:r>
            <a:endParaRPr lang="en-US" sz="2000" dirty="0" smtClean="0">
              <a:solidFill>
                <a:srgbClr val="336699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7811" y="1600200"/>
            <a:ext cx="188059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 smtClean="0">
                <a:solidFill>
                  <a:srgbClr val="C00000"/>
                </a:solidFill>
                <a:latin typeface="Calibri"/>
                <a:cs typeface="Calibri"/>
              </a:rPr>
              <a:t> (2.0)</a:t>
            </a:r>
            <a:endParaRPr lang="en-US" sz="2000" dirty="0" smtClean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5253687"/>
            <a:ext cx="201058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 smtClean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 (0.25)</a:t>
            </a:r>
            <a:endParaRPr lang="en-US" sz="2000" dirty="0" smtClean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71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38214693"/>
              </p:ext>
            </p:extLst>
          </p:nvPr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/>
              <a:t>2008 Memory Mountain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51512458"/>
              </p:ext>
            </p:extLst>
          </p:nvPr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 smtClean="0"/>
              <a:t>2014 Memory Mountain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 smtClean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Core i5 </a:t>
            </a:r>
            <a:r>
              <a:rPr lang="en-US" sz="1800" dirty="0" err="1" smtClean="0">
                <a:latin typeface="Calibri" panose="020F0502020204030204" pitchFamily="34" charset="0"/>
              </a:rPr>
              <a:t>Haswell</a:t>
            </a:r>
            <a:endParaRPr lang="en-US" sz="1800" dirty="0" smtClean="0">
              <a:latin typeface="Calibri" panose="020F0502020204030204" pitchFamily="34" charset="0"/>
            </a:endParaRP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 smtClean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18251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246" y="2057400"/>
            <a:ext cx="7772400" cy="1362075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77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 smtClean="0"/>
              <a:t>Using blocking to improve temporal locality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 smtClean="0"/>
              <a:t>Example: Matrix Multiplication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c = (double *) </a:t>
            </a:r>
            <a:r>
              <a:rPr lang="en-US" sz="1600" dirty="0" err="1" smtClean="0">
                <a:latin typeface="Courier New" pitchFamily="49" charset="0"/>
              </a:rPr>
              <a:t>calloc</a:t>
            </a:r>
            <a:r>
              <a:rPr lang="en-US" sz="1600" dirty="0" smtClean="0">
                <a:latin typeface="Courier New" pitchFamily="49" charset="0"/>
              </a:rPr>
              <a:t>(</a:t>
            </a:r>
            <a:r>
              <a:rPr lang="en-US" sz="1600" dirty="0" err="1" smtClean="0">
                <a:latin typeface="Courier New" pitchFamily="49" charset="0"/>
              </a:rPr>
              <a:t>sizeof</a:t>
            </a:r>
            <a:r>
              <a:rPr lang="en-US" sz="1600" dirty="0" smtClean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 smtClean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solidFill>
                  <a:srgbClr val="990000"/>
                </a:solidFill>
                <a:latin typeface="Courier New" pitchFamily="49" charset="0"/>
              </a:rPr>
              <a:t>/* Multiply n x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n </a:t>
            </a:r>
            <a:r>
              <a:rPr lang="en-US" sz="1600" dirty="0" smtClean="0">
                <a:solidFill>
                  <a:srgbClr val="990000"/>
                </a:solidFill>
                <a:latin typeface="Courier New" pitchFamily="49" charset="0"/>
              </a:rPr>
              <a:t>matrices a and b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*/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void </a:t>
            </a:r>
            <a:r>
              <a:rPr lang="en-US" sz="1600" dirty="0" err="1" smtClean="0">
                <a:latin typeface="Courier New" pitchFamily="49" charset="0"/>
              </a:rPr>
              <a:t>mmm</a:t>
            </a:r>
            <a:r>
              <a:rPr lang="en-US" sz="1600" dirty="0" smtClean="0">
                <a:latin typeface="Courier New" pitchFamily="49" charset="0"/>
              </a:rPr>
              <a:t>(double </a:t>
            </a:r>
            <a:r>
              <a:rPr lang="en-US" sz="1600" dirty="0">
                <a:latin typeface="Courier New" pitchFamily="49" charset="0"/>
              </a:rPr>
              <a:t>*a, double *b, </a:t>
            </a:r>
            <a:r>
              <a:rPr lang="en-US" sz="1600" dirty="0" smtClean="0">
                <a:latin typeface="Courier New" pitchFamily="49" charset="0"/>
              </a:rPr>
              <a:t>double *c, </a:t>
            </a:r>
            <a:r>
              <a:rPr lang="en-US" sz="1600" dirty="0" err="1" smtClean="0">
                <a:latin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</a:rPr>
              <a:t> n</a:t>
            </a:r>
            <a:r>
              <a:rPr lang="en-US" sz="1600" dirty="0">
                <a:latin typeface="Courier New" pitchFamily="49" charset="0"/>
              </a:rPr>
              <a:t>) {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    </a:t>
            </a:r>
            <a:r>
              <a:rPr lang="en-US" sz="1600" dirty="0" err="1" smtClean="0">
                <a:latin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</a:rPr>
              <a:t> </a:t>
            </a:r>
            <a:r>
              <a:rPr lang="en-US" sz="1600" dirty="0" err="1" smtClean="0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smtClean="0">
                <a:latin typeface="Courier New" pitchFamily="49" charset="0"/>
              </a:rPr>
              <a:t>j, k;</a:t>
            </a: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</a:rPr>
              <a:t>++)</a:t>
            </a: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</a:t>
            </a:r>
            <a:r>
              <a:rPr lang="en-US" sz="1600" dirty="0" smtClean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             for (k = 0; k &lt; n; k++)</a:t>
            </a: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</a:t>
            </a:r>
            <a:r>
              <a:rPr lang="en-US" sz="1600" dirty="0" smtClean="0">
                <a:latin typeface="Courier New" pitchFamily="49" charset="0"/>
              </a:rPr>
              <a:t>     c[</a:t>
            </a:r>
            <a:r>
              <a:rPr lang="en-US" sz="1600" dirty="0" err="1" smtClean="0">
                <a:latin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</a:rPr>
              <a:t>*n + j] </a:t>
            </a:r>
            <a:r>
              <a:rPr lang="en-US" sz="1600" dirty="0">
                <a:latin typeface="Courier New" pitchFamily="49" charset="0"/>
              </a:rPr>
              <a:t>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</a:t>
            </a:r>
            <a:r>
              <a:rPr lang="en-US" sz="1600" dirty="0" smtClean="0">
                <a:latin typeface="Courier New" pitchFamily="49" charset="0"/>
              </a:rPr>
              <a:t>k] * b[k*n + j];</a:t>
            </a: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 smtClean="0"/>
              <a:t>Assume: </a:t>
            </a:r>
          </a:p>
          <a:p>
            <a:pPr lvl="1"/>
            <a:r>
              <a:rPr lang="en-US" dirty="0" smtClean="0"/>
              <a:t>Matrix elements are doubles</a:t>
            </a:r>
          </a:p>
          <a:p>
            <a:pPr lvl="1"/>
            <a:r>
              <a:rPr lang="en-US" dirty="0" smtClean="0"/>
              <a:t>Cache block = 8 doubles</a:t>
            </a:r>
          </a:p>
          <a:p>
            <a:pPr lvl="1"/>
            <a:r>
              <a:rPr lang="en-US" dirty="0" smtClean="0"/>
              <a:t>Cache size C &lt;&lt; </a:t>
            </a:r>
            <a:r>
              <a:rPr lang="en-US" i="1" dirty="0" smtClean="0"/>
              <a:t>n </a:t>
            </a:r>
            <a:r>
              <a:rPr lang="en-US" dirty="0" smtClean="0"/>
              <a:t>(much smaller than </a:t>
            </a:r>
            <a:r>
              <a:rPr lang="en-US" i="1" dirty="0" smtClean="0"/>
              <a:t>n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First iteration:</a:t>
            </a:r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/8 + n = 9</a:t>
            </a:r>
            <a:r>
              <a:rPr lang="en-US" i="1" dirty="0" smtClean="0"/>
              <a:t>n</a:t>
            </a:r>
            <a:r>
              <a:rPr lang="en-US" dirty="0" smtClean="0"/>
              <a:t>/8 misses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Afterwards </a:t>
            </a:r>
            <a:r>
              <a:rPr lang="en-US" dirty="0" smtClean="0">
                <a:solidFill>
                  <a:srgbClr val="C00000"/>
                </a:solidFill>
              </a:rPr>
              <a:t>in cache: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(schematic)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 smtClean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Cache Concepts: Hit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 smtClean="0">
                <a:latin typeface="Calibri" pitchFamily="34" charset="0"/>
              </a:rPr>
              <a:t>Data in block b is needed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 smtClean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 smtClean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8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 smtClean="0"/>
              <a:t>Assume: </a:t>
            </a:r>
          </a:p>
          <a:p>
            <a:pPr lvl="1"/>
            <a:r>
              <a:rPr lang="en-US" dirty="0" smtClean="0"/>
              <a:t>Matrix elements are doubles</a:t>
            </a:r>
          </a:p>
          <a:p>
            <a:pPr lvl="1"/>
            <a:r>
              <a:rPr lang="en-US" dirty="0" smtClean="0"/>
              <a:t>Cache block = 8 doubles</a:t>
            </a:r>
          </a:p>
          <a:p>
            <a:pPr lvl="1"/>
            <a:r>
              <a:rPr lang="en-US" dirty="0" smtClean="0"/>
              <a:t>Cache size C &lt;&lt; </a:t>
            </a:r>
            <a:r>
              <a:rPr lang="en-US" i="1" dirty="0" smtClean="0"/>
              <a:t>n</a:t>
            </a:r>
            <a:r>
              <a:rPr lang="en-US" dirty="0" smtClean="0"/>
              <a:t> (much smaller than </a:t>
            </a:r>
            <a:r>
              <a:rPr lang="en-US" i="1" dirty="0" smtClean="0"/>
              <a:t>n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Second iteration:</a:t>
            </a:r>
          </a:p>
          <a:p>
            <a:pPr lvl="1"/>
            <a:r>
              <a:rPr lang="en-US" dirty="0" smtClean="0"/>
              <a:t>Again:</a:t>
            </a:r>
            <a:br>
              <a:rPr lang="en-US" dirty="0" smtClean="0"/>
            </a:br>
            <a:r>
              <a:rPr lang="en-US" i="1" dirty="0" smtClean="0"/>
              <a:t>n</a:t>
            </a:r>
            <a:r>
              <a:rPr lang="en-US" dirty="0" smtClean="0"/>
              <a:t>/8 + </a:t>
            </a:r>
            <a:r>
              <a:rPr lang="en-US" i="1" dirty="0" smtClean="0"/>
              <a:t>n</a:t>
            </a:r>
            <a:r>
              <a:rPr lang="en-US" dirty="0" smtClean="0"/>
              <a:t> = 9</a:t>
            </a:r>
            <a:r>
              <a:rPr lang="en-US" i="1" dirty="0" smtClean="0"/>
              <a:t>n</a:t>
            </a:r>
            <a:r>
              <a:rPr lang="en-US" dirty="0" smtClean="0"/>
              <a:t>/8 misses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Total misses:</a:t>
            </a:r>
          </a:p>
          <a:p>
            <a:pPr lvl="1"/>
            <a:r>
              <a:rPr lang="en-US" dirty="0" smtClean="0"/>
              <a:t>9</a:t>
            </a:r>
            <a:r>
              <a:rPr lang="en-US" i="1" dirty="0" smtClean="0"/>
              <a:t>n</a:t>
            </a:r>
            <a:r>
              <a:rPr lang="en-US" dirty="0" smtClean="0"/>
              <a:t>/8 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 = (9/8) </a:t>
            </a:r>
            <a:r>
              <a:rPr lang="en-US" i="1" dirty="0" smtClean="0"/>
              <a:t>n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Blocked Matrix Multiplication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c = (double *) </a:t>
            </a:r>
            <a:r>
              <a:rPr lang="en-US" sz="1600" dirty="0" err="1" smtClean="0">
                <a:latin typeface="Courier New" pitchFamily="49" charset="0"/>
              </a:rPr>
              <a:t>calloc</a:t>
            </a:r>
            <a:r>
              <a:rPr lang="en-US" sz="1600" dirty="0" smtClean="0">
                <a:latin typeface="Courier New" pitchFamily="49" charset="0"/>
              </a:rPr>
              <a:t>(</a:t>
            </a:r>
            <a:r>
              <a:rPr lang="en-US" sz="1600" dirty="0" err="1" smtClean="0">
                <a:latin typeface="Courier New" pitchFamily="49" charset="0"/>
              </a:rPr>
              <a:t>sizeof</a:t>
            </a:r>
            <a:r>
              <a:rPr lang="en-US" sz="1600" dirty="0" smtClean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 smtClean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solidFill>
                  <a:srgbClr val="990000"/>
                </a:solidFill>
                <a:latin typeface="Courier New" pitchFamily="49" charset="0"/>
              </a:rPr>
              <a:t>/* Multiply n x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n </a:t>
            </a:r>
            <a:r>
              <a:rPr lang="en-US" sz="1600" dirty="0" smtClean="0">
                <a:solidFill>
                  <a:srgbClr val="990000"/>
                </a:solidFill>
                <a:latin typeface="Courier New" pitchFamily="49" charset="0"/>
              </a:rPr>
              <a:t>matrices a and b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*/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void </a:t>
            </a:r>
            <a:r>
              <a:rPr lang="en-US" sz="1600" dirty="0" err="1" smtClean="0">
                <a:latin typeface="Courier New" pitchFamily="49" charset="0"/>
              </a:rPr>
              <a:t>mmm</a:t>
            </a:r>
            <a:r>
              <a:rPr lang="en-US" sz="1600" dirty="0" smtClean="0">
                <a:latin typeface="Courier New" pitchFamily="49" charset="0"/>
              </a:rPr>
              <a:t>(double </a:t>
            </a:r>
            <a:r>
              <a:rPr lang="en-US" sz="1600" dirty="0">
                <a:latin typeface="Courier New" pitchFamily="49" charset="0"/>
              </a:rPr>
              <a:t>*a, double *b, </a:t>
            </a:r>
            <a:r>
              <a:rPr lang="en-US" sz="1600" dirty="0" smtClean="0">
                <a:latin typeface="Courier New" pitchFamily="49" charset="0"/>
              </a:rPr>
              <a:t>double *c, </a:t>
            </a:r>
            <a:r>
              <a:rPr lang="en-US" sz="1600" dirty="0" err="1" smtClean="0">
                <a:latin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</a:rPr>
              <a:t> n</a:t>
            </a:r>
            <a:r>
              <a:rPr lang="en-US" sz="1600" dirty="0">
                <a:latin typeface="Courier New" pitchFamily="49" charset="0"/>
              </a:rPr>
              <a:t>) {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    </a:t>
            </a:r>
            <a:r>
              <a:rPr lang="en-US" sz="1600" dirty="0" err="1" smtClean="0">
                <a:latin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</a:rPr>
              <a:t> </a:t>
            </a:r>
            <a:r>
              <a:rPr lang="en-US" sz="1600" dirty="0" err="1" smtClean="0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smtClean="0">
                <a:latin typeface="Courier New" pitchFamily="49" charset="0"/>
              </a:rPr>
              <a:t>j, k;</a:t>
            </a: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 smtClean="0">
                <a:latin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</a:rPr>
              <a:t>= 0; </a:t>
            </a:r>
            <a:r>
              <a:rPr lang="en-US" sz="1600" dirty="0" err="1" smtClean="0">
                <a:latin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</a:rPr>
              <a:t>&lt; n; </a:t>
            </a:r>
            <a:r>
              <a:rPr lang="en-US" sz="1600" dirty="0" err="1" smtClean="0">
                <a:latin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</a:rPr>
              <a:t>+=B)</a:t>
            </a: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</a:t>
            </a:r>
            <a:r>
              <a:rPr lang="en-US" sz="1600" dirty="0" smtClean="0">
                <a:latin typeface="Courier New" pitchFamily="49" charset="0"/>
              </a:rPr>
              <a:t>j </a:t>
            </a:r>
            <a:r>
              <a:rPr lang="en-US" sz="1600" dirty="0">
                <a:latin typeface="Courier New" pitchFamily="49" charset="0"/>
              </a:rPr>
              <a:t>= 0; </a:t>
            </a:r>
            <a:r>
              <a:rPr lang="en-US" sz="1600" dirty="0" smtClean="0">
                <a:latin typeface="Courier New" pitchFamily="49" charset="0"/>
              </a:rPr>
              <a:t>j </a:t>
            </a:r>
            <a:r>
              <a:rPr lang="en-US" sz="1600" dirty="0">
                <a:latin typeface="Courier New" pitchFamily="49" charset="0"/>
              </a:rPr>
              <a:t>&lt; n; </a:t>
            </a:r>
            <a:r>
              <a:rPr lang="en-US" sz="1600" dirty="0" smtClean="0">
                <a:latin typeface="Courier New" pitchFamily="49" charset="0"/>
              </a:rPr>
              <a:t>j+=B)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		 </a:t>
            </a:r>
            <a:r>
              <a:rPr lang="en-US" sz="1600" dirty="0" smtClean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                  for (i1 = </a:t>
            </a:r>
            <a:r>
              <a:rPr lang="en-US" sz="1600" dirty="0" err="1" smtClean="0">
                <a:latin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</a:rPr>
              <a:t>; i1 &lt; </a:t>
            </a:r>
            <a:r>
              <a:rPr lang="en-US" sz="1600" dirty="0" err="1" smtClean="0">
                <a:latin typeface="Courier New" pitchFamily="49" charset="0"/>
              </a:rPr>
              <a:t>i+B</a:t>
            </a:r>
            <a:r>
              <a:rPr lang="en-US" sz="1600" dirty="0" smtClean="0">
                <a:latin typeface="Courier New" pitchFamily="49" charset="0"/>
              </a:rPr>
              <a:t>; i1++)</a:t>
            </a:r>
          </a:p>
          <a:p>
            <a:r>
              <a:rPr lang="en-US" sz="1600" dirty="0" smtClean="0">
                <a:latin typeface="Courier New" pitchFamily="49" charset="0"/>
              </a:rPr>
              <a:t>                      for (j1 = j; j1 &lt; </a:t>
            </a:r>
            <a:r>
              <a:rPr lang="en-US" sz="1600" dirty="0" err="1" smtClean="0">
                <a:latin typeface="Courier New" pitchFamily="49" charset="0"/>
              </a:rPr>
              <a:t>j+B</a:t>
            </a:r>
            <a:r>
              <a:rPr lang="en-US" sz="1600" dirty="0" smtClean="0">
                <a:latin typeface="Courier New" pitchFamily="49" charset="0"/>
              </a:rPr>
              <a:t>; j1++)</a:t>
            </a:r>
          </a:p>
          <a:p>
            <a:r>
              <a:rPr lang="en-US" sz="1600" dirty="0" smtClean="0">
                <a:latin typeface="Courier New" pitchFamily="49" charset="0"/>
              </a:rPr>
              <a:t>                          for (k1 = k; k1 &lt; </a:t>
            </a:r>
            <a:r>
              <a:rPr lang="en-US" sz="1600" dirty="0" err="1" smtClean="0">
                <a:latin typeface="Courier New" pitchFamily="49" charset="0"/>
              </a:rPr>
              <a:t>k+B</a:t>
            </a:r>
            <a:r>
              <a:rPr lang="en-US" sz="1600" smtClean="0">
                <a:latin typeface="Courier New" pitchFamily="49" charset="0"/>
              </a:rPr>
              <a:t>; k1++)</a:t>
            </a: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</a:t>
            </a:r>
            <a:r>
              <a:rPr lang="en-US" sz="1600" dirty="0" smtClean="0">
                <a:latin typeface="Courier New" pitchFamily="49" charset="0"/>
              </a:rPr>
              <a:t>                  c[i1*n+j1] </a:t>
            </a:r>
            <a:r>
              <a:rPr lang="en-US" sz="1600" dirty="0">
                <a:latin typeface="Courier New" pitchFamily="49" charset="0"/>
              </a:rPr>
              <a:t>+= </a:t>
            </a:r>
            <a:r>
              <a:rPr lang="en-US" sz="1600" dirty="0" smtClean="0">
                <a:latin typeface="Courier New" pitchFamily="49" charset="0"/>
              </a:rPr>
              <a:t>a[i1*n </a:t>
            </a:r>
            <a:r>
              <a:rPr lang="en-US" sz="1600" dirty="0">
                <a:latin typeface="Courier New" pitchFamily="49" charset="0"/>
              </a:rPr>
              <a:t>+ </a:t>
            </a:r>
            <a:r>
              <a:rPr lang="en-US" sz="1600" dirty="0" smtClean="0">
                <a:latin typeface="Courier New" pitchFamily="49" charset="0"/>
              </a:rPr>
              <a:t>k1]*b[k1*n + j1];</a:t>
            </a: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4196" y="46598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 smtClean="0"/>
              <a:t>Assume: </a:t>
            </a:r>
          </a:p>
          <a:p>
            <a:pPr lvl="1"/>
            <a:r>
              <a:rPr lang="en-US" dirty="0" smtClean="0"/>
              <a:t>Cache block = 8 doubles</a:t>
            </a:r>
          </a:p>
          <a:p>
            <a:pPr lvl="1"/>
            <a:r>
              <a:rPr lang="en-US" dirty="0" smtClean="0"/>
              <a:t>Cache size C &lt;&lt; </a:t>
            </a:r>
            <a:r>
              <a:rPr lang="en-US" i="1" dirty="0" smtClean="0"/>
              <a:t>n</a:t>
            </a:r>
            <a:r>
              <a:rPr lang="en-US" dirty="0" smtClean="0"/>
              <a:t> (much smaller than n)</a:t>
            </a:r>
          </a:p>
          <a:p>
            <a:pPr lvl="1"/>
            <a:r>
              <a:rPr lang="en-US" dirty="0" smtClean="0"/>
              <a:t>Three blocks       fit into cache: 3B</a:t>
            </a:r>
            <a:r>
              <a:rPr lang="en-US" baseline="30000" dirty="0" smtClean="0"/>
              <a:t>2</a:t>
            </a:r>
            <a:r>
              <a:rPr lang="en-US" dirty="0" smtClean="0"/>
              <a:t> &lt; C</a:t>
            </a:r>
          </a:p>
          <a:p>
            <a:endParaRPr lang="en-US" dirty="0" smtClean="0"/>
          </a:p>
          <a:p>
            <a:r>
              <a:rPr lang="en-US" dirty="0" smtClean="0"/>
              <a:t>First (block) iteration:</a:t>
            </a:r>
          </a:p>
          <a:p>
            <a:pPr lvl="1"/>
            <a:r>
              <a:rPr lang="en-US" dirty="0" smtClean="0"/>
              <a:t>B</a:t>
            </a:r>
            <a:r>
              <a:rPr lang="en-US" baseline="30000" dirty="0" smtClean="0"/>
              <a:t>2</a:t>
            </a:r>
            <a:r>
              <a:rPr lang="en-US" dirty="0" smtClean="0"/>
              <a:t>/8 misses for each block</a:t>
            </a:r>
          </a:p>
          <a:p>
            <a:pPr lvl="1"/>
            <a:r>
              <a:rPr lang="en-US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/B x B</a:t>
            </a:r>
            <a:r>
              <a:rPr lang="en-US" baseline="30000" dirty="0" smtClean="0"/>
              <a:t>2</a:t>
            </a:r>
            <a:r>
              <a:rPr lang="en-US" dirty="0" smtClean="0"/>
              <a:t>/8 = </a:t>
            </a:r>
            <a:r>
              <a:rPr lang="en-US" dirty="0" err="1" smtClean="0"/>
              <a:t>nB</a:t>
            </a:r>
            <a:r>
              <a:rPr lang="en-US" dirty="0" smtClean="0"/>
              <a:t>/4</a:t>
            </a:r>
            <a:br>
              <a:rPr lang="en-US" dirty="0" smtClean="0"/>
            </a:br>
            <a:r>
              <a:rPr lang="en-US" dirty="0" smtClean="0"/>
              <a:t>(omitting matrix c)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Afterwards in cache</a:t>
            </a:r>
            <a:br>
              <a:rPr lang="en-US" dirty="0" smtClean="0"/>
            </a:br>
            <a:r>
              <a:rPr lang="en-US" dirty="0" smtClean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 pitchFamily="34" charset="0"/>
              </a:rPr>
              <a:t>n</a:t>
            </a:r>
            <a:r>
              <a:rPr lang="en-US" sz="1800" dirty="0" smtClean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 smtClean="0"/>
              <a:t>Assume: </a:t>
            </a:r>
          </a:p>
          <a:p>
            <a:pPr lvl="1"/>
            <a:r>
              <a:rPr lang="en-US" dirty="0" smtClean="0"/>
              <a:t>Cache block = 8 doubles</a:t>
            </a:r>
          </a:p>
          <a:p>
            <a:pPr lvl="1"/>
            <a:r>
              <a:rPr lang="en-US" dirty="0" smtClean="0"/>
              <a:t>Cache size C &lt;&lt; </a:t>
            </a:r>
            <a:r>
              <a:rPr lang="en-US" i="1" dirty="0" smtClean="0"/>
              <a:t>n</a:t>
            </a:r>
            <a:r>
              <a:rPr lang="en-US" dirty="0" smtClean="0"/>
              <a:t> (much smaller than n)</a:t>
            </a:r>
          </a:p>
          <a:p>
            <a:pPr lvl="1"/>
            <a:r>
              <a:rPr lang="en-US" dirty="0" smtClean="0"/>
              <a:t>Three blocks       fit into cache: 3B</a:t>
            </a:r>
            <a:r>
              <a:rPr lang="en-US" baseline="30000" dirty="0" smtClean="0"/>
              <a:t>2</a:t>
            </a:r>
            <a:r>
              <a:rPr lang="en-US" dirty="0" smtClean="0"/>
              <a:t> &lt; C</a:t>
            </a:r>
          </a:p>
          <a:p>
            <a:endParaRPr lang="en-US" dirty="0" smtClean="0"/>
          </a:p>
          <a:p>
            <a:r>
              <a:rPr lang="en-US" dirty="0" smtClean="0"/>
              <a:t>Second (block) iteration:</a:t>
            </a:r>
          </a:p>
          <a:p>
            <a:pPr lvl="1"/>
            <a:r>
              <a:rPr lang="en-US" dirty="0" smtClean="0"/>
              <a:t>Same as first iteration</a:t>
            </a:r>
          </a:p>
          <a:p>
            <a:pPr lvl="1"/>
            <a:r>
              <a:rPr lang="en-US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/B x B</a:t>
            </a:r>
            <a:r>
              <a:rPr lang="en-US" baseline="30000" dirty="0" smtClean="0"/>
              <a:t>2</a:t>
            </a:r>
            <a:r>
              <a:rPr lang="en-US" dirty="0" smtClean="0"/>
              <a:t>/8 = </a:t>
            </a:r>
            <a:r>
              <a:rPr lang="en-US" i="1" dirty="0" err="1" smtClean="0"/>
              <a:t>n</a:t>
            </a:r>
            <a:r>
              <a:rPr lang="en-US" dirty="0" err="1" smtClean="0"/>
              <a:t>B</a:t>
            </a:r>
            <a:r>
              <a:rPr lang="en-US" dirty="0" smtClean="0"/>
              <a:t>/4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Total misses:</a:t>
            </a:r>
          </a:p>
          <a:p>
            <a:pPr lvl="1"/>
            <a:r>
              <a:rPr lang="en-US" i="1" dirty="0" err="1" smtClean="0"/>
              <a:t>n</a:t>
            </a:r>
            <a:r>
              <a:rPr lang="en-US" dirty="0" err="1" smtClean="0"/>
              <a:t>B</a:t>
            </a:r>
            <a:r>
              <a:rPr lang="en-US" dirty="0" smtClean="0"/>
              <a:t>/4 * (</a:t>
            </a:r>
            <a:r>
              <a:rPr lang="en-US" i="1" dirty="0" smtClean="0"/>
              <a:t>n</a:t>
            </a:r>
            <a:r>
              <a:rPr lang="en-US" dirty="0" smtClean="0"/>
              <a:t>/B)</a:t>
            </a:r>
            <a:r>
              <a:rPr lang="en-US" baseline="30000" dirty="0" smtClean="0"/>
              <a:t>2</a:t>
            </a:r>
            <a:r>
              <a:rPr lang="en-US" dirty="0" smtClean="0"/>
              <a:t> = </a:t>
            </a:r>
            <a:r>
              <a:rPr lang="en-US" i="1" dirty="0" smtClean="0"/>
              <a:t>n</a:t>
            </a:r>
            <a:r>
              <a:rPr lang="en-US" baseline="30000" dirty="0" smtClean="0"/>
              <a:t>3</a:t>
            </a:r>
            <a:r>
              <a:rPr lang="en-US" dirty="0" smtClean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blocking: (9/8) </a:t>
            </a:r>
            <a:r>
              <a:rPr lang="en-US" i="1" dirty="0" smtClean="0"/>
              <a:t>n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Blocking: 1/(4B) </a:t>
            </a:r>
            <a:r>
              <a:rPr lang="en-US" i="1" dirty="0" smtClean="0"/>
              <a:t>n</a:t>
            </a:r>
            <a:r>
              <a:rPr lang="en-US" baseline="30000" dirty="0" smtClean="0"/>
              <a:t>3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Suggest largest possible block size B, but limit 3B</a:t>
            </a:r>
            <a:r>
              <a:rPr lang="en-US" baseline="30000" dirty="0" smtClean="0"/>
              <a:t>2</a:t>
            </a:r>
            <a:r>
              <a:rPr lang="en-US" dirty="0" smtClean="0"/>
              <a:t> &lt; C!</a:t>
            </a:r>
            <a:endParaRPr lang="en-US" sz="2000" b="0" dirty="0" smtClean="0"/>
          </a:p>
          <a:p>
            <a:endParaRPr lang="en-US" dirty="0" smtClean="0"/>
          </a:p>
          <a:p>
            <a:r>
              <a:rPr lang="en-US" dirty="0" smtClean="0"/>
              <a:t>Reason for dramatic difference:</a:t>
            </a:r>
          </a:p>
          <a:p>
            <a:pPr lvl="1"/>
            <a:r>
              <a:rPr lang="en-US" dirty="0" smtClean="0"/>
              <a:t>Matrix multiplication has inherent temporal locality:</a:t>
            </a:r>
          </a:p>
          <a:p>
            <a:pPr lvl="2"/>
            <a:r>
              <a:rPr lang="en-US" dirty="0" smtClean="0"/>
              <a:t>Input data: 3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, computation 2</a:t>
            </a:r>
            <a:r>
              <a:rPr lang="en-US" i="1" dirty="0" smtClean="0"/>
              <a:t>n</a:t>
            </a:r>
            <a:r>
              <a:rPr lang="en-US" baseline="30000" dirty="0" smtClean="0"/>
              <a:t>3</a:t>
            </a:r>
          </a:p>
          <a:p>
            <a:pPr lvl="2"/>
            <a:r>
              <a:rPr lang="en-US" dirty="0" smtClean="0"/>
              <a:t>Every array elements used O(</a:t>
            </a:r>
            <a:r>
              <a:rPr lang="en-US" i="1" dirty="0" smtClean="0"/>
              <a:t>n</a:t>
            </a:r>
            <a:r>
              <a:rPr lang="en-US" dirty="0" smtClean="0"/>
              <a:t>) times!</a:t>
            </a:r>
          </a:p>
          <a:p>
            <a:pPr lvl="1"/>
            <a:r>
              <a:rPr lang="en-US" dirty="0" smtClean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Summary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Cache memories can have significant performance impact</a:t>
            </a:r>
          </a:p>
          <a:p>
            <a:endParaRPr lang="en-US" dirty="0" smtClean="0"/>
          </a:p>
          <a:p>
            <a:r>
              <a:rPr lang="en-US" dirty="0" smtClean="0"/>
              <a:t>You can write your programs to exploit this!</a:t>
            </a:r>
          </a:p>
          <a:p>
            <a:pPr lvl="1"/>
            <a:r>
              <a:rPr lang="en-US" dirty="0" smtClean="0"/>
              <a:t>Focus on the inner loops, where bulk of computations and memory accesses occur. </a:t>
            </a:r>
          </a:p>
          <a:p>
            <a:pPr lvl="1"/>
            <a:r>
              <a:rPr lang="en-US" dirty="0" smtClean="0"/>
              <a:t>Try to maximize spatial locality by reading data objects with sequentially with stride 1.</a:t>
            </a:r>
          </a:p>
          <a:p>
            <a:pPr lvl="1"/>
            <a:r>
              <a:rPr lang="en-US" dirty="0" smtClean="0"/>
              <a:t>Try to maximize temporal locality by using a data object as often as possible once it’s read from memory.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 smtClean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Cache Concepts: Miss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 smtClean="0">
                <a:latin typeface="Calibri" pitchFamily="34" charset="0"/>
              </a:rPr>
              <a:t>Data in block b is needed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 smtClean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 smtClean="0">
                <a:solidFill>
                  <a:srgbClr val="C00000"/>
                </a:solidFill>
                <a:latin typeface="Calibri" pitchFamily="34" charset="0"/>
              </a:rPr>
              <a:t>Miss!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 smtClean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 smtClean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 smtClean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 smtClean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r>
              <a:rPr lang="en-GB" sz="1800" b="0" dirty="0" smtClean="0">
                <a:latin typeface="Calibri" pitchFamily="34" charset="0"/>
              </a:rPr>
              <a:t/>
            </a:r>
            <a:br>
              <a:rPr lang="en-GB" sz="1800" b="0" dirty="0" smtClean="0">
                <a:latin typeface="Calibri" pitchFamily="34" charset="0"/>
              </a:rPr>
            </a:br>
            <a:r>
              <a:rPr lang="en-GB" sz="1800" b="0" dirty="0" smtClean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 smtClean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 smtClean="0">
                <a:latin typeface="Calibri" pitchFamily="34" charset="0"/>
              </a:rPr>
              <a:t>determines which block</a:t>
            </a:r>
            <a:br>
              <a:rPr lang="en-GB" sz="1800" b="0" dirty="0" smtClean="0">
                <a:latin typeface="Calibri" pitchFamily="34" charset="0"/>
              </a:rPr>
            </a:br>
            <a:r>
              <a:rPr lang="en-GB" sz="1800" b="0" dirty="0" smtClean="0">
                <a:latin typeface="Calibri" pitchFamily="34" charset="0"/>
              </a:rPr>
              <a:t>gets evicted (victim)</a:t>
            </a:r>
            <a:endParaRPr lang="en-GB" sz="1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6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Caching Concepts: </a:t>
            </a:r>
            <a:br>
              <a:rPr lang="en-US" dirty="0" smtClean="0"/>
            </a:br>
            <a:r>
              <a:rPr lang="en-US" dirty="0" smtClean="0"/>
              <a:t>Types of Cache Misses</a:t>
            </a:r>
            <a:endParaRPr lang="en-US" dirty="0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 smtClean="0"/>
              <a:t>Cold misses occur because the cache is empty.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 smtClean="0"/>
              <a:t>Most caches limit blocks at level k+1 to a small subset (sometimes a singleton) of the block positions at level </a:t>
            </a:r>
            <a:r>
              <a:rPr lang="en-US" dirty="0" err="1" smtClean="0"/>
              <a:t>k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E.g. Block </a:t>
            </a:r>
            <a:r>
              <a:rPr lang="en-US" dirty="0" err="1" smtClean="0"/>
              <a:t>i</a:t>
            </a:r>
            <a:r>
              <a:rPr lang="en-US" dirty="0" smtClean="0"/>
              <a:t> at level k+1 must be placed in block (</a:t>
            </a:r>
            <a:r>
              <a:rPr lang="en-US" dirty="0" err="1" smtClean="0"/>
              <a:t>i</a:t>
            </a:r>
            <a:r>
              <a:rPr lang="en-US" dirty="0" smtClean="0"/>
              <a:t> mod 4) at level </a:t>
            </a:r>
            <a:r>
              <a:rPr lang="en-US" dirty="0" err="1" smtClean="0"/>
              <a:t>k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Conflict misses occur when the level </a:t>
            </a:r>
            <a:r>
              <a:rPr lang="en-US" dirty="0" err="1" smtClean="0"/>
              <a:t>k</a:t>
            </a:r>
            <a:r>
              <a:rPr lang="en-US" dirty="0" smtClean="0"/>
              <a:t> cache is large enough, but multiple data objects all map to the same level </a:t>
            </a:r>
            <a:r>
              <a:rPr lang="en-US" dirty="0" err="1" smtClean="0"/>
              <a:t>k</a:t>
            </a:r>
            <a:r>
              <a:rPr lang="en-US" dirty="0" smtClean="0"/>
              <a:t> block.</a:t>
            </a:r>
          </a:p>
          <a:p>
            <a:pPr lvl="2"/>
            <a:r>
              <a:rPr lang="en-US" dirty="0" smtClean="0"/>
              <a:t>E.g. Referencing blocks 0, 8, 0, 8, 0, 8, ... would miss every time.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 smtClean="0"/>
              <a:t>Occurs when the set of active cache blocks (</a:t>
            </a:r>
            <a:r>
              <a:rPr lang="en-US" dirty="0" smtClean="0">
                <a:solidFill>
                  <a:srgbClr val="C00000"/>
                </a:solidFill>
              </a:rPr>
              <a:t>working set</a:t>
            </a:r>
            <a:r>
              <a:rPr lang="en-US" dirty="0" smtClean="0"/>
              <a:t>) is larger than the cache.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8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Memories</a:t>
            </a:r>
            <a:endParaRPr lang="en-US" dirty="0"/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n-US" dirty="0" smtClean="0">
                <a:solidFill>
                  <a:srgbClr val="C00000"/>
                </a:solidFill>
              </a:rPr>
              <a:t>ache memories </a:t>
            </a:r>
            <a:r>
              <a:rPr lang="en-US" dirty="0" smtClean="0"/>
              <a:t>are small, fast SRAM-based memories managed automatically in hardware</a:t>
            </a:r>
          </a:p>
          <a:p>
            <a:pPr lvl="1"/>
            <a:r>
              <a:rPr lang="en-US" dirty="0" smtClean="0"/>
              <a:t>Hold frequently accessed blocks of main memory</a:t>
            </a:r>
          </a:p>
          <a:p>
            <a:r>
              <a:rPr lang="en-US" dirty="0" smtClean="0"/>
              <a:t>CPU looks first for data in cache</a:t>
            </a:r>
          </a:p>
          <a:p>
            <a:r>
              <a:rPr lang="en-US" dirty="0" smtClean="0"/>
              <a:t>Typical system structure:</a:t>
            </a:r>
            <a:endParaRPr lang="en-US" dirty="0"/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memory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15171</TotalTime>
  <Words>4958</Words>
  <Application>Microsoft Macintosh PowerPoint</Application>
  <PresentationFormat>On-screen Show (4:3)</PresentationFormat>
  <Paragraphs>1394</Paragraphs>
  <Slides>65</Slides>
  <Notes>44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template2007</vt:lpstr>
      <vt:lpstr>Microsoft Equation</vt:lpstr>
      <vt:lpstr>Cache Memories  15-213: Introduction to Computer Systems 12th Lecture, October 6th, 2016</vt:lpstr>
      <vt:lpstr>Today</vt:lpstr>
      <vt:lpstr>Locality</vt:lpstr>
      <vt:lpstr>Example Memory       Hierarchy</vt:lpstr>
      <vt:lpstr>General Cache Concepts</vt:lpstr>
      <vt:lpstr>General Cache Concepts: Hit</vt:lpstr>
      <vt:lpstr>General Cache Concepts: Miss</vt:lpstr>
      <vt:lpstr>General Caching Concepts:  Types of Cache Misses</vt:lpstr>
      <vt:lpstr>Cache Memories</vt:lpstr>
      <vt:lpstr>What it Really Looks Like</vt:lpstr>
      <vt:lpstr>What it Really Looks Like (Cont.)</vt:lpstr>
      <vt:lpstr>Recap from Lecture 10: Modern CPU Design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Example: Core i7 L1 Data Cache</vt:lpstr>
      <vt:lpstr>Example: Core i7 L1 Data Cache</vt:lpstr>
      <vt:lpstr>Cache Performance Metrics</vt:lpstr>
      <vt:lpstr>Let’s think about those numbers</vt:lpstr>
      <vt:lpstr>Writing Cache Friendly Code</vt:lpstr>
      <vt:lpstr>Today</vt:lpstr>
      <vt:lpstr>The Memory Mountain</vt:lpstr>
      <vt:lpstr>Memory Mountain Test Function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Today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(jik)</vt:lpstr>
      <vt:lpstr>Matrix Multiplication (kij)</vt:lpstr>
      <vt:lpstr>Matrix Multiplication (ikj)</vt:lpstr>
      <vt:lpstr>Matrix Multiplication (jki)</vt:lpstr>
      <vt:lpstr>Matrix Multiplication (kji)</vt:lpstr>
      <vt:lpstr>Summary of Matrix Multiplication</vt:lpstr>
      <vt:lpstr>2008-era Matrix Multiply Performance</vt:lpstr>
      <vt:lpstr>2014-era Matrix Multiply Performance</vt:lpstr>
      <vt:lpstr>2008 Memory Mountain</vt:lpstr>
      <vt:lpstr>2014 Memory Mountain</vt:lpstr>
      <vt:lpstr>Extra Slides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Randy Bryant</cp:lastModifiedBy>
  <cp:revision>597</cp:revision>
  <cp:lastPrinted>2016-10-06T19:55:29Z</cp:lastPrinted>
  <dcterms:created xsi:type="dcterms:W3CDTF">2012-10-02T17:26:51Z</dcterms:created>
  <dcterms:modified xsi:type="dcterms:W3CDTF">2016-10-06T19:57:14Z</dcterms:modified>
</cp:coreProperties>
</file>