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542" r:id="rId2"/>
    <p:sldId id="827" r:id="rId3"/>
    <p:sldId id="833" r:id="rId4"/>
    <p:sldId id="877" r:id="rId5"/>
    <p:sldId id="835" r:id="rId6"/>
    <p:sldId id="878" r:id="rId7"/>
    <p:sldId id="839" r:id="rId8"/>
    <p:sldId id="841" r:id="rId9"/>
    <p:sldId id="840" r:id="rId10"/>
    <p:sldId id="842" r:id="rId11"/>
    <p:sldId id="930" r:id="rId12"/>
    <p:sldId id="883" r:id="rId13"/>
    <p:sldId id="931" r:id="rId14"/>
    <p:sldId id="847" r:id="rId15"/>
    <p:sldId id="887" r:id="rId16"/>
    <p:sldId id="849" r:id="rId17"/>
    <p:sldId id="851" r:id="rId18"/>
    <p:sldId id="893" r:id="rId19"/>
    <p:sldId id="894" r:id="rId20"/>
    <p:sldId id="942" r:id="rId21"/>
    <p:sldId id="943" r:id="rId22"/>
    <p:sldId id="925" r:id="rId23"/>
    <p:sldId id="856" r:id="rId24"/>
    <p:sldId id="929" r:id="rId25"/>
    <p:sldId id="857" r:id="rId26"/>
    <p:sldId id="908" r:id="rId27"/>
    <p:sldId id="909" r:id="rId28"/>
    <p:sldId id="911" r:id="rId29"/>
    <p:sldId id="912" r:id="rId30"/>
    <p:sldId id="914" r:id="rId31"/>
    <p:sldId id="915" r:id="rId32"/>
    <p:sldId id="918" r:id="rId33"/>
    <p:sldId id="919" r:id="rId34"/>
    <p:sldId id="940" r:id="rId35"/>
    <p:sldId id="941" r:id="rId36"/>
    <p:sldId id="926" r:id="rId37"/>
    <p:sldId id="920" r:id="rId38"/>
    <p:sldId id="921" r:id="rId39"/>
    <p:sldId id="922" r:id="rId40"/>
    <p:sldId id="923" r:id="rId41"/>
    <p:sldId id="924" r:id="rId42"/>
    <p:sldId id="927" r:id="rId43"/>
    <p:sldId id="928" r:id="rId44"/>
    <p:sldId id="932" r:id="rId45"/>
    <p:sldId id="933" r:id="rId46"/>
    <p:sldId id="934" r:id="rId47"/>
    <p:sldId id="935" r:id="rId48"/>
    <p:sldId id="936" r:id="rId49"/>
    <p:sldId id="937" r:id="rId50"/>
    <p:sldId id="938" r:id="rId51"/>
  </p:sldIdLst>
  <p:sldSz cx="9144000" cy="6858000" type="screen4x3"/>
  <p:notesSz cx="7302500" cy="9586913"/>
  <p:custDataLst>
    <p:tags r:id="rId5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F5BD"/>
    <a:srgbClr val="CC6600"/>
    <a:srgbClr val="990000"/>
    <a:srgbClr val="D5F1CF"/>
    <a:srgbClr val="F1C7C7"/>
    <a:srgbClr val="CDF1C5"/>
    <a:srgbClr val="FF9999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1" autoAdjust="0"/>
    <p:restoredTop sz="98462" autoAdjust="0"/>
  </p:normalViewPr>
  <p:slideViewPr>
    <p:cSldViewPr snapToObjects="1">
      <p:cViewPr varScale="1">
        <p:scale>
          <a:sx n="87" d="100"/>
          <a:sy n="87" d="100"/>
        </p:scale>
        <p:origin x="1185" y="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Why multiply?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Stop and ask students to work out what this</a:t>
            </a:r>
            <a:r>
              <a:rPr lang="en-US" baseline="0" dirty="0">
                <a:latin typeface="Times New Roman" pitchFamily="-96" charset="0"/>
              </a:rPr>
              <a:t> might print.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the pseudo</a:t>
            </a:r>
            <a:r>
              <a:rPr lang="en-US" baseline="0" dirty="0"/>
              <a:t>-code for the assembly, which field / element is being accessed?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309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43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8134672" cy="24066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96" charset="0"/>
              </a:rPr>
              <a:t>Machine-Level Programming IV: Data</a:t>
            </a: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r>
              <a:rPr lang="en-US" sz="2000" b="0" dirty="0">
                <a:latin typeface="Calibri" pitchFamily="-96" charset="0"/>
              </a:rPr>
              <a:t>15-213: Introduction to Computer Systems</a:t>
            </a:r>
            <a:br>
              <a:rPr lang="en-US" b="0" dirty="0">
                <a:latin typeface="Calibri" pitchFamily="-96" charset="0"/>
              </a:rPr>
            </a:br>
            <a:r>
              <a:rPr lang="en-US" sz="2000" b="0" dirty="0">
                <a:latin typeface="Calibri" pitchFamily="-96" charset="0"/>
              </a:rPr>
              <a:t>8</a:t>
            </a:r>
            <a:r>
              <a:rPr lang="en-US" sz="2000" b="0" baseline="30000" dirty="0">
                <a:latin typeface="Calibri" pitchFamily="-96" charset="0"/>
              </a:rPr>
              <a:t>th</a:t>
            </a:r>
            <a:r>
              <a:rPr lang="en-US" sz="2000" b="0" dirty="0">
                <a:latin typeface="Calibri" pitchFamily="-96" charset="0"/>
              </a:rPr>
              <a:t> Lecture, September 22, 2016</a:t>
            </a: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</p:spPr>
        <p:txBody>
          <a:bodyPr/>
          <a:lstStyle/>
          <a:p>
            <a:r>
              <a:rPr lang="en-US" b="1" dirty="0">
                <a:latin typeface="Calibri" pitchFamily="-96" charset="0"/>
              </a:rPr>
              <a:t>Instructor:</a:t>
            </a:r>
            <a:r>
              <a:rPr lang="en-US" dirty="0">
                <a:latin typeface="Calibri" pitchFamily="-96" charset="0"/>
              </a:rPr>
              <a:t> </a:t>
            </a:r>
          </a:p>
          <a:p>
            <a:r>
              <a:rPr lang="en-US" dirty="0">
                <a:latin typeface="Calibri" pitchFamily="-96" charset="0"/>
              </a:rPr>
              <a:t>     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Vectors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[i]</a:t>
            </a:r>
            <a:r>
              <a:rPr lang="en-US" dirty="0">
                <a:solidFill>
                  <a:srgbClr val="C00000"/>
                </a:solidFill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elements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of type </a:t>
            </a:r>
            <a:r>
              <a:rPr lang="en-US" i="1" dirty="0">
                <a:latin typeface="Calibri" pitchFamily="-96" charset="0"/>
              </a:rPr>
              <a:t>T </a:t>
            </a:r>
            <a:r>
              <a:rPr lang="en-US" dirty="0">
                <a:latin typeface="Calibri" pitchFamily="-96" charset="0"/>
              </a:rPr>
              <a:t>requires </a:t>
            </a:r>
            <a:r>
              <a:rPr lang="en-US" i="1" dirty="0">
                <a:latin typeface="Calibri" pitchFamily="-96" charset="0"/>
              </a:rPr>
              <a:t>K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(C * K)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[i]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[R-1]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[0]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pgh+20*index</a:t>
            </a:r>
          </a:p>
          <a:p>
            <a:r>
              <a:rPr lang="en-US" dirty="0">
                <a:latin typeface="Calibri" pitchFamily="-96" charset="0"/>
              </a:rPr>
              <a:t>Machine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+ 4*(index+4*index)</a:t>
            </a:r>
          </a:p>
          <a:p>
            <a:endParaRPr lang="en-US" b="0" i="1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4777680" y="1988840"/>
            <a:ext cx="41148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get_pgh_zip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495300" y="3204779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(%rdi,%rdi,4),%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19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7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8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31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2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33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34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5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37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8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9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0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6" name="Line 8"/>
            <p:cNvSpPr>
              <a:spLocks noChangeShapeType="1"/>
            </p:cNvSpPr>
            <p:nvPr/>
          </p:nvSpPr>
          <p:spPr bwMode="auto">
            <a:xfrm flipV="1">
              <a:off x="4334732" y="3438525"/>
              <a:ext cx="0" cy="2286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106132" y="3590925"/>
              <a:ext cx="101181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C00000"/>
                  </a:solidFill>
                  <a:latin typeface="Courier New" pitchFamily="-96" charset="0"/>
                </a:rPr>
                <a:t>pgh</a:t>
              </a:r>
              <a:r>
                <a:rPr lang="en-US" sz="1800" dirty="0">
                  <a:solidFill>
                    <a:srgbClr val="C00000"/>
                  </a:solidFill>
                  <a:latin typeface="Courier New" pitchFamily="-96" charset="0"/>
                </a:rPr>
                <a:t>[2]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60175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Element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b="1" dirty="0" err="1">
                <a:solidFill>
                  <a:srgbClr val="0070C0"/>
                </a:solidFill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j</a:t>
            </a:r>
            <a:r>
              <a:rPr lang="en-US" b="1" dirty="0">
                <a:latin typeface="Courier New" pitchFamily="-96" charset="0"/>
              </a:rPr>
              <a:t>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element of type </a:t>
            </a:r>
            <a:r>
              <a:rPr lang="en-US" i="1" dirty="0">
                <a:latin typeface="Calibri" pitchFamily="-96" charset="0"/>
              </a:rPr>
              <a:t>T, </a:t>
            </a:r>
            <a:r>
              <a:rPr lang="en-US" dirty="0">
                <a:latin typeface="Calibri" pitchFamily="-96" charset="0"/>
              </a:rPr>
              <a:t>which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  </a:t>
            </a:r>
            <a:r>
              <a:rPr lang="en-US" b="1" dirty="0">
                <a:latin typeface="Courier New" pitchFamily="-96" charset="0"/>
              </a:rPr>
              <a:t>A +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* K 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A + (i * C + 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* 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168379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3136"/>
            <a:ext cx="8320088" cy="174989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+ 4*dig</a:t>
            </a:r>
          </a:p>
          <a:p>
            <a:pPr marL="914400" lvl="2" indent="0">
              <a:buNone/>
            </a:pPr>
            <a:r>
              <a:rPr lang="en-US" dirty="0"/>
              <a:t>=  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+ 4*(5*index + dig)</a:t>
            </a: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3679080" y="2115453"/>
            <a:ext cx="5357416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474140" y="3680778"/>
            <a:ext cx="8001000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(%rdi,%rdi,4),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M[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+ 4*(5*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)]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33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6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7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C00000"/>
                    </a:solidFill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23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18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9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0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1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4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5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6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7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3125373" y="3438525"/>
              <a:ext cx="0" cy="2286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2885951" y="3590925"/>
              <a:ext cx="142539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C00000"/>
                  </a:solidFill>
                  <a:latin typeface="Courier New" pitchFamily="-96" charset="0"/>
                </a:rPr>
                <a:t>pgh</a:t>
              </a:r>
              <a:r>
                <a:rPr lang="en-US" sz="1800" dirty="0">
                  <a:solidFill>
                    <a:srgbClr val="C00000"/>
                  </a:solidFill>
                  <a:latin typeface="Courier New" pitchFamily="-96" charset="0"/>
                </a:rPr>
                <a:t>[1][1]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10050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Variable </a:t>
            </a:r>
            <a:r>
              <a:rPr lang="en-US" sz="2000" dirty="0" err="1">
                <a:latin typeface="Courier New" pitchFamily="-96" charset="0"/>
              </a:rPr>
              <a:t>univ</a:t>
            </a:r>
            <a:r>
              <a:rPr lang="en-US" sz="2000" dirty="0">
                <a:latin typeface="Calibri" pitchFamily="-96" charset="0"/>
              </a:rPr>
              <a:t> denotes array of 3 elements</a:t>
            </a:r>
          </a:p>
          <a:p>
            <a:r>
              <a:rPr lang="en-US" sz="2000" dirty="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 dirty="0">
                <a:latin typeface="Calibri" pitchFamily="-96" charset="0"/>
              </a:rPr>
              <a:t>8 bytes</a:t>
            </a:r>
          </a:p>
          <a:p>
            <a:r>
              <a:rPr lang="en-US" sz="2000" dirty="0">
                <a:latin typeface="Calibri" pitchFamily="-96" charset="0"/>
              </a:rPr>
              <a:t>Each pointer points to array of 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 err="1">
                <a:latin typeface="Calibri" pitchFamily="-96" charset="0"/>
              </a:rPr>
              <a:t>’s</a:t>
            </a:r>
            <a:r>
              <a:rPr lang="en-US" sz="2000" dirty="0">
                <a:latin typeface="Calibri" pitchFamily="-96" charset="0"/>
              </a:rPr>
              <a:t>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650" y="3733800"/>
            <a:ext cx="8616950" cy="2663825"/>
            <a:chOff x="374650" y="3733800"/>
            <a:chExt cx="8616950" cy="266382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4650" y="4191000"/>
              <a:ext cx="1987549" cy="1530350"/>
              <a:chOff x="188" y="2112"/>
              <a:chExt cx="1252" cy="964"/>
            </a:xfrm>
          </p:grpSpPr>
          <p:sp>
            <p:nvSpPr>
              <p:cNvPr id="95301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36</a:t>
                </a:r>
              </a:p>
            </p:txBody>
          </p:sp>
          <p:sp>
            <p:nvSpPr>
              <p:cNvPr id="95302" name="Line 9"/>
              <p:cNvSpPr>
                <a:spLocks noChangeShapeType="1"/>
              </p:cNvSpPr>
              <p:nvPr/>
            </p:nvSpPr>
            <p:spPr bwMode="auto">
              <a:xfrm flipV="1">
                <a:off x="576" y="248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3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63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160</a:t>
                </a:r>
              </a:p>
            </p:txBody>
          </p:sp>
          <p:sp>
            <p:nvSpPr>
              <p:cNvPr id="95304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16</a:t>
                </a:r>
              </a:p>
            </p:txBody>
          </p:sp>
          <p:sp>
            <p:nvSpPr>
              <p:cNvPr id="95305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56</a:t>
                </a:r>
              </a:p>
            </p:txBody>
          </p:sp>
          <p:sp>
            <p:nvSpPr>
              <p:cNvPr id="95306" name="Line 13"/>
              <p:cNvSpPr>
                <a:spLocks noChangeShapeType="1"/>
              </p:cNvSpPr>
              <p:nvPr/>
            </p:nvSpPr>
            <p:spPr bwMode="auto">
              <a:xfrm flipV="1">
                <a:off x="576" y="272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7" name="Line 14"/>
              <p:cNvSpPr>
                <a:spLocks noChangeShapeType="1"/>
              </p:cNvSpPr>
              <p:nvPr/>
            </p:nvSpPr>
            <p:spPr bwMode="auto">
              <a:xfrm flipV="1">
                <a:off x="576" y="296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8" name="Text Box 15"/>
              <p:cNvSpPr txBox="1">
                <a:spLocks noChangeArrowheads="1"/>
              </p:cNvSpPr>
              <p:nvPr/>
            </p:nvSpPr>
            <p:spPr bwMode="auto">
              <a:xfrm>
                <a:off x="191" y="2612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168</a:t>
                </a:r>
              </a:p>
            </p:txBody>
          </p:sp>
          <p:sp>
            <p:nvSpPr>
              <p:cNvPr id="95309" name="Text Box 16"/>
              <p:cNvSpPr txBox="1">
                <a:spLocks noChangeArrowheads="1"/>
              </p:cNvSpPr>
              <p:nvPr/>
            </p:nvSpPr>
            <p:spPr bwMode="auto">
              <a:xfrm>
                <a:off x="188" y="2843"/>
                <a:ext cx="378" cy="2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176</a:t>
                </a:r>
              </a:p>
            </p:txBody>
          </p:sp>
          <p:sp>
            <p:nvSpPr>
              <p:cNvPr id="95310" name="Text Box 17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univ</a:t>
                </a:r>
              </a:p>
            </p:txBody>
          </p:sp>
          <p:sp>
            <p:nvSpPr>
              <p:cNvPr id="95311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2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3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</p:grpSp>
        <p:sp>
          <p:nvSpPr>
            <p:cNvPr id="315413" name="Text Box 21"/>
            <p:cNvSpPr txBox="1">
              <a:spLocks noChangeArrowheads="1"/>
            </p:cNvSpPr>
            <p:nvPr/>
          </p:nvSpPr>
          <p:spPr bwMode="auto">
            <a:xfrm>
              <a:off x="3122613" y="37338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cmu</a:t>
              </a:r>
            </a:p>
          </p:txBody>
        </p:sp>
        <p:sp>
          <p:nvSpPr>
            <p:cNvPr id="315433" name="Text Box 41"/>
            <p:cNvSpPr txBox="1">
              <a:spLocks noChangeArrowheads="1"/>
            </p:cNvSpPr>
            <p:nvPr/>
          </p:nvSpPr>
          <p:spPr bwMode="auto">
            <a:xfrm>
              <a:off x="3198813" y="45720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mit</a:t>
              </a:r>
            </a:p>
          </p:txBody>
        </p:sp>
        <p:sp>
          <p:nvSpPr>
            <p:cNvPr id="315453" name="Text Box 61"/>
            <p:cNvSpPr txBox="1">
              <a:spLocks noChangeArrowheads="1"/>
            </p:cNvSpPr>
            <p:nvPr/>
          </p:nvSpPr>
          <p:spPr bwMode="auto">
            <a:xfrm>
              <a:off x="3122613" y="5272088"/>
              <a:ext cx="595312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ucb</a:t>
              </a:r>
            </a:p>
          </p:txBody>
        </p:sp>
        <p:grpSp>
          <p:nvGrpSpPr>
            <p:cNvPr id="84" name="Group 24"/>
            <p:cNvGrpSpPr>
              <a:grpSpLocks/>
            </p:cNvGrpSpPr>
            <p:nvPr/>
          </p:nvGrpSpPr>
          <p:grpSpPr bwMode="auto">
            <a:xfrm>
              <a:off x="3554413" y="4006850"/>
              <a:ext cx="5435600" cy="750888"/>
              <a:chOff x="2412765" y="3429000"/>
              <a:chExt cx="5435835" cy="771209"/>
            </a:xfrm>
          </p:grpSpPr>
          <p:grpSp>
            <p:nvGrpSpPr>
              <p:cNvPr id="95283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00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01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sp>
            <p:nvSpPr>
              <p:cNvPr id="95284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16</a:t>
                </a:r>
              </a:p>
            </p:txBody>
          </p:sp>
          <p:sp>
            <p:nvSpPr>
              <p:cNvPr id="95285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20</a:t>
                </a:r>
              </a:p>
            </p:txBody>
          </p:sp>
          <p:sp>
            <p:nvSpPr>
              <p:cNvPr id="95286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7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8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24</a:t>
                </a:r>
              </a:p>
            </p:txBody>
          </p:sp>
          <p:sp>
            <p:nvSpPr>
              <p:cNvPr id="95289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0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28</a:t>
                </a:r>
              </a:p>
            </p:txBody>
          </p:sp>
          <p:sp>
            <p:nvSpPr>
              <p:cNvPr id="95291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2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32</a:t>
                </a:r>
              </a:p>
            </p:txBody>
          </p:sp>
          <p:sp>
            <p:nvSpPr>
              <p:cNvPr id="95293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4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95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24"/>
            <p:cNvGrpSpPr>
              <a:grpSpLocks/>
            </p:cNvGrpSpPr>
            <p:nvPr/>
          </p:nvGrpSpPr>
          <p:grpSpPr bwMode="auto">
            <a:xfrm>
              <a:off x="3556000" y="4808538"/>
              <a:ext cx="5435600" cy="750887"/>
              <a:chOff x="2412765" y="3429000"/>
              <a:chExt cx="5435835" cy="771209"/>
            </a:xfrm>
          </p:grpSpPr>
          <p:grpSp>
            <p:nvGrpSpPr>
              <p:cNvPr id="95265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21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</p:grpSp>
          <p:sp>
            <p:nvSpPr>
              <p:cNvPr id="95266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67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40</a:t>
                </a:r>
              </a:p>
            </p:txBody>
          </p:sp>
          <p:sp>
            <p:nvSpPr>
              <p:cNvPr id="95268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69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0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44</a:t>
                </a:r>
              </a:p>
            </p:txBody>
          </p:sp>
          <p:sp>
            <p:nvSpPr>
              <p:cNvPr id="95271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2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48</a:t>
                </a:r>
              </a:p>
            </p:txBody>
          </p:sp>
          <p:sp>
            <p:nvSpPr>
              <p:cNvPr id="95273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4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52</a:t>
                </a:r>
              </a:p>
            </p:txBody>
          </p:sp>
          <p:sp>
            <p:nvSpPr>
              <p:cNvPr id="95275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6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77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24"/>
            <p:cNvGrpSpPr>
              <a:grpSpLocks/>
            </p:cNvGrpSpPr>
            <p:nvPr/>
          </p:nvGrpSpPr>
          <p:grpSpPr bwMode="auto">
            <a:xfrm>
              <a:off x="3554413" y="5646738"/>
              <a:ext cx="5435600" cy="750887"/>
              <a:chOff x="2412765" y="3429000"/>
              <a:chExt cx="5435835" cy="771209"/>
            </a:xfrm>
          </p:grpSpPr>
          <p:grpSp>
            <p:nvGrpSpPr>
              <p:cNvPr id="95247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  <p:sp>
              <p:nvSpPr>
                <p:cNvPr id="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4</a:t>
                  </a:r>
                </a:p>
              </p:txBody>
            </p:sp>
            <p:sp>
              <p:nvSpPr>
                <p:cNvPr id="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7</a:t>
                  </a:r>
                </a:p>
              </p:txBody>
            </p:sp>
            <p:sp>
              <p:nvSpPr>
                <p:cNvPr id="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</p:grpSp>
          <p:sp>
            <p:nvSpPr>
              <p:cNvPr id="95248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49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60</a:t>
                </a:r>
              </a:p>
            </p:txBody>
          </p:sp>
          <p:sp>
            <p:nvSpPr>
              <p:cNvPr id="95250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1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2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64</a:t>
                </a:r>
              </a:p>
            </p:txBody>
          </p:sp>
          <p:sp>
            <p:nvSpPr>
              <p:cNvPr id="95253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4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68</a:t>
                </a:r>
              </a:p>
            </p:txBody>
          </p:sp>
          <p:sp>
            <p:nvSpPr>
              <p:cNvPr id="95255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72</a:t>
                </a: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8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76</a:t>
                </a:r>
              </a:p>
            </p:txBody>
          </p:sp>
          <p:sp>
            <p:nvSpPr>
              <p:cNvPr id="95259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052638" y="4159250"/>
              <a:ext cx="1693862" cy="1022350"/>
            </a:xfrm>
            <a:custGeom>
              <a:avLst/>
              <a:gdLst>
                <a:gd name="T0" fmla="*/ 0 w 1694329"/>
                <a:gd name="T1" fmla="*/ 1021976 h 1021976"/>
                <a:gd name="T2" fmla="*/ 654423 w 1694329"/>
                <a:gd name="T3" fmla="*/ 340658 h 1021976"/>
                <a:gd name="T4" fmla="*/ 1694329 w 1694329"/>
                <a:gd name="T5" fmla="*/ 0 h 1021976"/>
                <a:gd name="T6" fmla="*/ 0 60000 65536"/>
                <a:gd name="T7" fmla="*/ 0 60000 65536"/>
                <a:gd name="T8" fmla="*/ 0 60000 65536"/>
                <a:gd name="T9" fmla="*/ 0 w 1694329"/>
                <a:gd name="T10" fmla="*/ 0 h 1021976"/>
                <a:gd name="T11" fmla="*/ 1694329 w 1694329"/>
                <a:gd name="T12" fmla="*/ 1021976 h 1021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4329" h="1021976">
                  <a:moveTo>
                    <a:pt x="0" y="1021976"/>
                  </a:moveTo>
                  <a:cubicBezTo>
                    <a:pt x="186017" y="766481"/>
                    <a:pt x="372035" y="510987"/>
                    <a:pt x="654423" y="340658"/>
                  </a:cubicBezTo>
                  <a:cubicBezTo>
                    <a:pt x="936811" y="170329"/>
                    <a:pt x="1315570" y="85164"/>
                    <a:pt x="1694329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070100" y="4787900"/>
              <a:ext cx="1703388" cy="330200"/>
            </a:xfrm>
            <a:custGeom>
              <a:avLst/>
              <a:gdLst>
                <a:gd name="T0" fmla="*/ 0 w 1703294"/>
                <a:gd name="T1" fmla="*/ 0 h 331694"/>
                <a:gd name="T2" fmla="*/ 905435 w 1703294"/>
                <a:gd name="T3" fmla="*/ 304800 h 331694"/>
                <a:gd name="T4" fmla="*/ 1703294 w 1703294"/>
                <a:gd name="T5" fmla="*/ 161365 h 331694"/>
                <a:gd name="T6" fmla="*/ 0 60000 65536"/>
                <a:gd name="T7" fmla="*/ 0 60000 65536"/>
                <a:gd name="T8" fmla="*/ 0 60000 65536"/>
                <a:gd name="T9" fmla="*/ 0 w 1703294"/>
                <a:gd name="T10" fmla="*/ 0 h 331694"/>
                <a:gd name="T11" fmla="*/ 1703294 w 1703294"/>
                <a:gd name="T12" fmla="*/ 331694 h 3316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03294" h="331694">
                  <a:moveTo>
                    <a:pt x="0" y="0"/>
                  </a:moveTo>
                  <a:cubicBezTo>
                    <a:pt x="310776" y="138953"/>
                    <a:pt x="621553" y="277906"/>
                    <a:pt x="905435" y="304800"/>
                  </a:cubicBezTo>
                  <a:cubicBezTo>
                    <a:pt x="1189317" y="331694"/>
                    <a:pt x="1446305" y="246529"/>
                    <a:pt x="1703294" y="161365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052638" y="5557838"/>
              <a:ext cx="1739900" cy="385762"/>
            </a:xfrm>
            <a:custGeom>
              <a:avLst/>
              <a:gdLst>
                <a:gd name="T0" fmla="*/ 0 w 1739153"/>
                <a:gd name="T1" fmla="*/ 0 h 385482"/>
                <a:gd name="T2" fmla="*/ 699247 w 1739153"/>
                <a:gd name="T3" fmla="*/ 349623 h 385482"/>
                <a:gd name="T4" fmla="*/ 1739153 w 1739153"/>
                <a:gd name="T5" fmla="*/ 215153 h 385482"/>
                <a:gd name="T6" fmla="*/ 0 60000 65536"/>
                <a:gd name="T7" fmla="*/ 0 60000 65536"/>
                <a:gd name="T8" fmla="*/ 0 60000 65536"/>
                <a:gd name="T9" fmla="*/ 0 w 1739153"/>
                <a:gd name="T10" fmla="*/ 0 h 385482"/>
                <a:gd name="T11" fmla="*/ 1739153 w 1739153"/>
                <a:gd name="T12" fmla="*/ 385482 h 385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9153" h="385482">
                  <a:moveTo>
                    <a:pt x="0" y="0"/>
                  </a:moveTo>
                  <a:cubicBezTo>
                    <a:pt x="204694" y="156882"/>
                    <a:pt x="409388" y="313764"/>
                    <a:pt x="699247" y="349623"/>
                  </a:cubicBezTo>
                  <a:cubicBezTo>
                    <a:pt x="989106" y="385482"/>
                    <a:pt x="1364129" y="300317"/>
                    <a:pt x="1739153" y="21515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8382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$2,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#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# p 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[index] + 4*digit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# return *p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442913" y="1196752"/>
            <a:ext cx="439864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195599"/>
            <a:ext cx="3996721" cy="13251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251520" y="1725613"/>
            <a:ext cx="430778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438829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248904" y="4961720"/>
            <a:ext cx="871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pitchFamily="-96" charset="0"/>
              </a:rPr>
              <a:t>Accesses looks similar in C, but address computations very different: </a:t>
            </a: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262036" y="5802313"/>
            <a:ext cx="40324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[pgh+20*index+4*digit]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376793" y="5791200"/>
            <a:ext cx="4802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</a:t>
            </a: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[univ+8*index]+4*digit]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558" y="3429000"/>
            <a:ext cx="3973140" cy="122880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428504" cy="1127618"/>
          </a:xfrm>
        </p:spPr>
        <p:txBody>
          <a:bodyPr/>
          <a:lstStyle/>
          <a:p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X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supported by </a:t>
            </a:r>
            <a:r>
              <a:rPr lang="en-US" dirty="0" err="1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vec_ele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00B050"/>
                </a:solidFill>
                <a:latin typeface="Courier New" pitchFamily="-96" charset="0"/>
              </a:rPr>
              <a:t> n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A[IDX(</a:t>
            </a:r>
            <a:r>
              <a:rPr lang="en-US" sz="1800" dirty="0" err="1">
                <a:latin typeface="Courier New" pitchFamily="-96" charset="0"/>
              </a:rPr>
              <a:t>n,i,j</a:t>
            </a:r>
            <a:r>
              <a:rPr lang="en-US" sz="1800" dirty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var_ele(</a:t>
            </a:r>
            <a:r>
              <a:rPr lang="pt-BR" sz="1800" dirty="0">
                <a:solidFill>
                  <a:srgbClr val="00B050"/>
                </a:solidFill>
                <a:latin typeface="Courier New" pitchFamily="-96" charset="0"/>
              </a:rPr>
              <a:t>size_t n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         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0070C0"/>
                </a:solidFill>
                <a:latin typeface="Courier New" pitchFamily="-96" charset="0"/>
              </a:rPr>
              <a:t> 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j</a:t>
            </a:r>
            <a:r>
              <a:rPr lang="en-US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$6,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 #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A + 64*i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(%rdi,%rdx,4),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M[A + 64*i + 4*j]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j * 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X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3501008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var_ele(</a:t>
            </a:r>
            <a:r>
              <a:rPr lang="pt-BR" sz="1800" dirty="0">
                <a:solidFill>
                  <a:srgbClr val="00B050"/>
                </a:solidFill>
                <a:latin typeface="Courier New" pitchFamily="-96" charset="0"/>
              </a:rPr>
              <a:t>size_t n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0070C0"/>
                </a:solidFill>
                <a:latin typeface="Courier New" pitchFamily="-96" charset="0"/>
              </a:rPr>
              <a:t>size_t i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size_t j</a:t>
            </a:r>
            <a:r>
              <a:rPr lang="pt-BR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47948" y="5102485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(%rsi,%rdi,4),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>
                <a:solidFill>
                  <a:srgbClr val="7030A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+mn-ea"/>
                <a:cs typeface="+mn-cs"/>
              </a:rPr>
              <a:t>4*n*i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(%rax,%rcx,4),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>
                <a:solidFill>
                  <a:srgbClr val="7030A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+mn-ea"/>
                <a:cs typeface="+mn-cs"/>
              </a:rPr>
              <a:t>4*n*i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+mn-ea"/>
                <a:cs typeface="+mn-cs"/>
              </a:rPr>
              <a:t>4*j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742950" lvl="1" indent="-285750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2000" kern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0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j * 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Example: Array Access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57200" y="1124744"/>
            <a:ext cx="4114800" cy="538653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ZLEN 5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PCOUNT 4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[ZLEN];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[PCOUNT]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{{1, 5, 2, 0, 6},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1, 3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1, 7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2, 1 }};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[0][0]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[7]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+ 8)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("result: %d\n",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2520280" cy="557461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./array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Courier New"/>
              </a:rPr>
              <a:t>result: 9</a:t>
            </a:r>
          </a:p>
        </p:txBody>
      </p:sp>
    </p:spTree>
    <p:extLst>
      <p:ext uri="{BB962C8B-B14F-4D97-AF65-F5344CB8AC3E}">
        <p14:creationId xmlns:p14="http://schemas.microsoft.com/office/powerpoint/2010/main" val="2299395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Example: Array Access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90134" y="1124744"/>
            <a:ext cx="4114800" cy="538653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ZLEN 5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PCOUNT 4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[ZLEN];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[PCOUNT]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{{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5, 2, 0, 6},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3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2, 1, 7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2, 1 }};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*zip2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[0][0]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[7]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*(</a:t>
            </a:r>
            <a:r>
              <a:rPr lang="en-US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+ 8)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zip2[1]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("result: %d\n", result);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2520280" cy="557461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./array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Courier New"/>
              </a:rPr>
              <a:t>result: 9</a:t>
            </a:r>
          </a:p>
        </p:txBody>
      </p:sp>
    </p:spTree>
    <p:extLst>
      <p:ext uri="{BB962C8B-B14F-4D97-AF65-F5344CB8AC3E}">
        <p14:creationId xmlns:p14="http://schemas.microsoft.com/office/powerpoint/2010/main" val="257922866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3" y="4929198"/>
            <a:ext cx="4541966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(%rdi,%rsi,4),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08801" y="468685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.L11:                         # </a:t>
            </a:r>
            <a:r>
              <a:rPr lang="cs-CZ" sz="1800" dirty="0" err="1">
                <a:latin typeface="Courier New" pitchFamily="49" charset="0"/>
              </a:rPr>
              <a:t>loop</a:t>
            </a:r>
            <a:r>
              <a:rPr lang="cs-CZ" sz="1800" dirty="0">
                <a:latin typeface="Courier New" pitchFamily="49" charset="0"/>
              </a:rPr>
              <a:t>: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16(%rdi),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#   i = M[r+16]	 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(%rdi,%rax,4) #   M[r+4*i] = val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24(%rdi), %rdi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= M[r+24]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%rdi, %rdi          #   Test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.L11 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 = r-&gt;</a:t>
            </a:r>
            <a:r>
              <a:rPr lang="nn-NO" sz="1800" dirty="0" err="1">
                <a:latin typeface="Courier New" pitchFamily="-96" charset="0"/>
              </a:rPr>
              <a:t>next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91872"/>
              </p:ext>
            </p:extLst>
          </p:nvPr>
        </p:nvGraphicFramePr>
        <p:xfrm>
          <a:off x="6004261" y="3476139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trickier 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649391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564949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get_j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].j;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 </a:t>
            </a:r>
            <a:r>
              <a:rPr lang="en-US" dirty="0" err="1"/>
              <a:t>Struct</a:t>
            </a:r>
            <a:r>
              <a:rPr lang="en-US" dirty="0"/>
              <a:t> Exam Question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79" y="1052736"/>
            <a:ext cx="6507484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1767" y="6237312"/>
            <a:ext cx="675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http://www.cs.cmu.edu/~213/oldexams/exam1-f12.pdf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7592" y="407707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27377" y="4077072"/>
            <a:ext cx="1821234" cy="369332"/>
            <a:chOff x="1127377" y="4077072"/>
            <a:chExt cx="1821234" cy="369332"/>
          </a:xfrm>
        </p:grpSpPr>
        <p:sp>
          <p:nvSpPr>
            <p:cNvPr id="20" name="TextBox 19"/>
            <p:cNvSpPr txBox="1"/>
            <p:nvPr/>
          </p:nvSpPr>
          <p:spPr>
            <a:xfrm>
              <a:off x="112737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7716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2694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7673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2651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7630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2608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875872" y="4077072"/>
            <a:ext cx="2071024" cy="369332"/>
            <a:chOff x="2875872" y="4077072"/>
            <a:chExt cx="2071024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287587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565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544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2522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7501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2479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7458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2437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77592" y="4581128"/>
            <a:ext cx="1071879" cy="369332"/>
            <a:chOff x="877592" y="4581128"/>
            <a:chExt cx="1071879" cy="369332"/>
          </a:xfrm>
        </p:grpSpPr>
        <p:sp>
          <p:nvSpPr>
            <p:cNvPr id="37" name="TextBox 36"/>
            <p:cNvSpPr txBox="1"/>
            <p:nvPr/>
          </p:nvSpPr>
          <p:spPr>
            <a:xfrm>
              <a:off x="87759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2737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37716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62694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76732" y="4581128"/>
            <a:ext cx="822094" cy="369332"/>
            <a:chOff x="1876732" y="4581128"/>
            <a:chExt cx="82209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87673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12651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7630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626087" y="458112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875872" y="4581128"/>
            <a:ext cx="2071024" cy="369332"/>
            <a:chOff x="2875872" y="4581128"/>
            <a:chExt cx="2071024" cy="369332"/>
          </a:xfrm>
        </p:grpSpPr>
        <p:sp>
          <p:nvSpPr>
            <p:cNvPr id="45" name="TextBox 44"/>
            <p:cNvSpPr txBox="1"/>
            <p:nvPr/>
          </p:nvSpPr>
          <p:spPr>
            <a:xfrm>
              <a:off x="287587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2565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7544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62522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7501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2479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7458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62437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7592" y="5085184"/>
            <a:ext cx="2071019" cy="369332"/>
            <a:chOff x="877592" y="5085184"/>
            <a:chExt cx="2071019" cy="369332"/>
          </a:xfrm>
        </p:grpSpPr>
        <p:sp>
          <p:nvSpPr>
            <p:cNvPr id="53" name="TextBox 52"/>
            <p:cNvSpPr txBox="1"/>
            <p:nvPr/>
          </p:nvSpPr>
          <p:spPr>
            <a:xfrm>
              <a:off x="877592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27377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377162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626947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876732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126517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376302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626087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34322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19438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Example </a:t>
            </a:r>
            <a:r>
              <a:rPr lang="en-US" dirty="0" err="1"/>
              <a:t>Struct</a:t>
            </a:r>
            <a:r>
              <a:rPr lang="en-US" dirty="0"/>
              <a:t> Exam Question (Cont’d)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71"/>
          <a:stretch/>
        </p:blipFill>
        <p:spPr bwMode="auto">
          <a:xfrm>
            <a:off x="473668" y="3205081"/>
            <a:ext cx="6522341" cy="290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89"/>
          <a:stretch/>
        </p:blipFill>
        <p:spPr bwMode="auto">
          <a:xfrm>
            <a:off x="374779" y="1052736"/>
            <a:ext cx="6507484" cy="2126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75329" y="407707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25114" y="4077072"/>
            <a:ext cx="822094" cy="369332"/>
            <a:chOff x="933353" y="4077072"/>
            <a:chExt cx="822094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93335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8313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3292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74469" y="4077072"/>
            <a:ext cx="1071879" cy="369332"/>
            <a:chOff x="1682708" y="4077072"/>
            <a:chExt cx="1071879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168270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3249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8227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3206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873609" y="4077072"/>
            <a:ext cx="2071024" cy="369332"/>
            <a:chOff x="2681848" y="4077072"/>
            <a:chExt cx="2071024" cy="369332"/>
          </a:xfrm>
        </p:grpSpPr>
        <p:sp>
          <p:nvSpPr>
            <p:cNvPr id="17" name="TextBox 16"/>
            <p:cNvSpPr txBox="1"/>
            <p:nvPr/>
          </p:nvSpPr>
          <p:spPr>
            <a:xfrm>
              <a:off x="268184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3163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8141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3120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8098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3077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8055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3034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875329" y="4581128"/>
            <a:ext cx="2071019" cy="369332"/>
            <a:chOff x="683568" y="4581128"/>
            <a:chExt cx="2071019" cy="369332"/>
          </a:xfrm>
        </p:grpSpPr>
        <p:sp>
          <p:nvSpPr>
            <p:cNvPr id="26" name="TextBox 25"/>
            <p:cNvSpPr txBox="1"/>
            <p:nvPr/>
          </p:nvSpPr>
          <p:spPr>
            <a:xfrm>
              <a:off x="68356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3335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8313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3292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682708" y="4581128"/>
              <a:ext cx="822094" cy="369332"/>
              <a:chOff x="1876732" y="4581128"/>
              <a:chExt cx="822094" cy="36933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876732" y="4581128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FFC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126517" y="4581128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FFC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376302" y="4581128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FFC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243206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873609" y="4581128"/>
            <a:ext cx="2071024" cy="369332"/>
            <a:chOff x="2681848" y="4581128"/>
            <a:chExt cx="2071024" cy="369332"/>
          </a:xfrm>
        </p:grpSpPr>
        <p:sp>
          <p:nvSpPr>
            <p:cNvPr id="36" name="TextBox 35"/>
            <p:cNvSpPr txBox="1"/>
            <p:nvPr/>
          </p:nvSpPr>
          <p:spPr>
            <a:xfrm>
              <a:off x="268184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3163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81417" y="4581128"/>
              <a:ext cx="4471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43120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68098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3077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18055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3034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70670" y="6225722"/>
            <a:ext cx="675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http://www.cs.cmu.edu/~213/oldexams/exam1-f12.pdf</a:t>
            </a:r>
          </a:p>
        </p:txBody>
      </p:sp>
    </p:spTree>
    <p:extLst>
      <p:ext uri="{BB962C8B-B14F-4D97-AF65-F5344CB8AC3E}">
        <p14:creationId xmlns:p14="http://schemas.microsoft.com/office/powerpoint/2010/main" val="2991084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  <a:p>
            <a:pPr lvl="1"/>
            <a:r>
              <a:rPr lang="en-US" dirty="0"/>
              <a:t>x87 FP</a:t>
            </a:r>
          </a:p>
          <a:p>
            <a:pPr lvl="2"/>
            <a:r>
              <a:rPr lang="en-US" dirty="0"/>
              <a:t>Legacy, very ugly</a:t>
            </a:r>
          </a:p>
          <a:p>
            <a:pPr lvl="1"/>
            <a:r>
              <a:rPr lang="en-US" dirty="0"/>
              <a:t>SSE FP</a:t>
            </a:r>
          </a:p>
          <a:p>
            <a:pPr lvl="2"/>
            <a:r>
              <a:rPr lang="en-US" dirty="0"/>
              <a:t>Supported by Shark machines</a:t>
            </a:r>
          </a:p>
          <a:p>
            <a:pPr lvl="2"/>
            <a:r>
              <a:rPr lang="en-US" dirty="0"/>
              <a:t>Special case use of vector instructions</a:t>
            </a:r>
          </a:p>
          <a:p>
            <a:pPr lvl="1"/>
            <a:r>
              <a:rPr lang="en-US" dirty="0"/>
              <a:t>AVX FP</a:t>
            </a:r>
          </a:p>
          <a:p>
            <a:pPr lvl="2"/>
            <a:r>
              <a:rPr lang="en-US" dirty="0"/>
              <a:t>Newest version</a:t>
            </a:r>
          </a:p>
          <a:p>
            <a:pPr lvl="2"/>
            <a:r>
              <a:rPr lang="en-US" dirty="0"/>
              <a:t>Similar to SSE</a:t>
            </a:r>
          </a:p>
          <a:p>
            <a:pPr lvl="2"/>
            <a:r>
              <a:rPr lang="en-US" dirty="0"/>
              <a:t>Documented in book</a:t>
            </a:r>
          </a:p>
        </p:txBody>
      </p:sp>
    </p:spTree>
    <p:extLst>
      <p:ext uri="{BB962C8B-B14F-4D97-AF65-F5344CB8AC3E}">
        <p14:creationId xmlns:p14="http://schemas.microsoft.com/office/powerpoint/2010/main" val="415343065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67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Programming with SSE3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692398"/>
            <a:ext cx="8307387" cy="5378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ea typeface="+mn-ea"/>
              </a:rPr>
              <a:t>XMM Registers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total, each 16 bytes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single-byte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8 16-bit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32-bit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single-precision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2 double-precision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0" name="Group 20"/>
          <p:cNvGrpSpPr>
            <a:grpSpLocks/>
          </p:cNvGrpSpPr>
          <p:nvPr/>
        </p:nvGrpSpPr>
        <p:grpSpPr bwMode="auto">
          <a:xfrm>
            <a:off x="609600" y="1911598"/>
            <a:ext cx="7315200" cy="304800"/>
            <a:chOff x="768" y="864"/>
            <a:chExt cx="4608" cy="192"/>
          </a:xfrm>
        </p:grpSpPr>
        <p:sp>
          <p:nvSpPr>
            <p:cNvPr id="40063" name="Rectangle 4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4" name="Rectangle 5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5" name="Rectangle 6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6" name="Rectangle 7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7" name="Rectangle 8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8" name="Rectangle 9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9" name="Rectangle 10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0" name="Rectangle 11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1" name="Rectangle 12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2" name="Rectangle 13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3" name="Rectangle 14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4" name="Rectangle 15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5" name="Rectangle 16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6" name="Rectangle 17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7" name="Rectangle 18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8" name="Rectangle 19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620144"/>
            <a:ext cx="7315200" cy="304800"/>
            <a:chOff x="609600" y="2546350"/>
            <a:chExt cx="7315200" cy="304800"/>
          </a:xfrm>
        </p:grpSpPr>
        <p:grpSp>
          <p:nvGrpSpPr>
            <p:cNvPr id="39941" name="Group 21"/>
            <p:cNvGrpSpPr>
              <a:grpSpLocks/>
            </p:cNvGrpSpPr>
            <p:nvPr/>
          </p:nvGrpSpPr>
          <p:grpSpPr bwMode="auto">
            <a:xfrm>
              <a:off x="609600" y="2546350"/>
              <a:ext cx="7315200" cy="304800"/>
              <a:chOff x="768" y="864"/>
              <a:chExt cx="4608" cy="192"/>
            </a:xfrm>
          </p:grpSpPr>
          <p:sp>
            <p:nvSpPr>
              <p:cNvPr id="40047" name="Rectangle 2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8" name="Rectangle 2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9" name="Rectangle 2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0" name="Rectangle 2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1" name="Rectangle 2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2" name="Rectangle 2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3" name="Rectangle 2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4" name="Rectangle 2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5" name="Rectangle 3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6" name="Rectangle 3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7" name="Rectangle 3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8" name="Rectangle 3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9" name="Rectangle 3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0" name="Rectangle 3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1" name="Rectangle 3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2" name="Rectangle 3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45" name="Rectangle 89"/>
            <p:cNvSpPr>
              <a:spLocks noChangeArrowheads="1"/>
            </p:cNvSpPr>
            <p:nvPr/>
          </p:nvSpPr>
          <p:spPr bwMode="auto">
            <a:xfrm>
              <a:off x="609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90"/>
            <p:cNvSpPr>
              <a:spLocks noChangeArrowheads="1"/>
            </p:cNvSpPr>
            <p:nvPr/>
          </p:nvSpPr>
          <p:spPr bwMode="auto">
            <a:xfrm>
              <a:off x="1524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1"/>
            <p:cNvSpPr>
              <a:spLocks noChangeArrowheads="1"/>
            </p:cNvSpPr>
            <p:nvPr/>
          </p:nvSpPr>
          <p:spPr bwMode="auto">
            <a:xfrm>
              <a:off x="2438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Rectangle 92"/>
            <p:cNvSpPr>
              <a:spLocks noChangeArrowheads="1"/>
            </p:cNvSpPr>
            <p:nvPr/>
          </p:nvSpPr>
          <p:spPr bwMode="auto">
            <a:xfrm>
              <a:off x="33528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Rectangle 93"/>
            <p:cNvSpPr>
              <a:spLocks noChangeArrowheads="1"/>
            </p:cNvSpPr>
            <p:nvPr/>
          </p:nvSpPr>
          <p:spPr bwMode="auto">
            <a:xfrm>
              <a:off x="42672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Rectangle 94"/>
            <p:cNvSpPr>
              <a:spLocks noChangeArrowheads="1"/>
            </p:cNvSpPr>
            <p:nvPr/>
          </p:nvSpPr>
          <p:spPr bwMode="auto">
            <a:xfrm>
              <a:off x="5181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Rectangle 95"/>
            <p:cNvSpPr>
              <a:spLocks noChangeArrowheads="1"/>
            </p:cNvSpPr>
            <p:nvPr/>
          </p:nvSpPr>
          <p:spPr bwMode="auto">
            <a:xfrm>
              <a:off x="6096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Rectangle 96"/>
            <p:cNvSpPr>
              <a:spLocks noChangeArrowheads="1"/>
            </p:cNvSpPr>
            <p:nvPr/>
          </p:nvSpPr>
          <p:spPr bwMode="auto">
            <a:xfrm>
              <a:off x="7010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9600" y="3340224"/>
            <a:ext cx="7315200" cy="304800"/>
            <a:chOff x="609600" y="3308350"/>
            <a:chExt cx="7315200" cy="304800"/>
          </a:xfrm>
        </p:grpSpPr>
        <p:grpSp>
          <p:nvGrpSpPr>
            <p:cNvPr id="39942" name="Group 38"/>
            <p:cNvGrpSpPr>
              <a:grpSpLocks/>
            </p:cNvGrpSpPr>
            <p:nvPr/>
          </p:nvGrpSpPr>
          <p:grpSpPr bwMode="auto">
            <a:xfrm>
              <a:off x="609600" y="3308350"/>
              <a:ext cx="7315200" cy="304800"/>
              <a:chOff x="768" y="864"/>
              <a:chExt cx="4608" cy="192"/>
            </a:xfrm>
          </p:grpSpPr>
          <p:sp>
            <p:nvSpPr>
              <p:cNvPr id="40031" name="Rectangle 39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2" name="Rectangle 40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3" name="Rectangle 41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4" name="Rectangle 42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5" name="Rectangle 43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6" name="Rectangle 44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7" name="Rectangle 45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8" name="Rectangle 46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9" name="Rectangle 47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0" name="Rectangle 48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1" name="Rectangle 49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2" name="Rectangle 5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3" name="Rectangle 51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4" name="Rectangle 52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5" name="Rectangle 53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6" name="Rectangle 54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3" name="Rectangle 97"/>
            <p:cNvSpPr>
              <a:spLocks noChangeArrowheads="1"/>
            </p:cNvSpPr>
            <p:nvPr/>
          </p:nvSpPr>
          <p:spPr bwMode="auto">
            <a:xfrm>
              <a:off x="6096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Rectangle 98"/>
            <p:cNvSpPr>
              <a:spLocks noChangeArrowheads="1"/>
            </p:cNvSpPr>
            <p:nvPr/>
          </p:nvSpPr>
          <p:spPr bwMode="auto">
            <a:xfrm>
              <a:off x="24384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Rectangle 99"/>
            <p:cNvSpPr>
              <a:spLocks noChangeArrowheads="1"/>
            </p:cNvSpPr>
            <p:nvPr/>
          </p:nvSpPr>
          <p:spPr bwMode="auto">
            <a:xfrm>
              <a:off x="42672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Rectangle 100"/>
            <p:cNvSpPr>
              <a:spLocks noChangeArrowheads="1"/>
            </p:cNvSpPr>
            <p:nvPr/>
          </p:nvSpPr>
          <p:spPr bwMode="auto">
            <a:xfrm>
              <a:off x="60960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9600" y="4043536"/>
            <a:ext cx="7315200" cy="304800"/>
            <a:chOff x="609600" y="4070350"/>
            <a:chExt cx="7315200" cy="304800"/>
          </a:xfrm>
        </p:grpSpPr>
        <p:grpSp>
          <p:nvGrpSpPr>
            <p:cNvPr id="39943" name="Group 55"/>
            <p:cNvGrpSpPr>
              <a:grpSpLocks/>
            </p:cNvGrpSpPr>
            <p:nvPr/>
          </p:nvGrpSpPr>
          <p:grpSpPr bwMode="auto">
            <a:xfrm>
              <a:off x="609600" y="4070350"/>
              <a:ext cx="7315200" cy="304800"/>
              <a:chOff x="768" y="864"/>
              <a:chExt cx="4608" cy="192"/>
            </a:xfrm>
          </p:grpSpPr>
          <p:sp>
            <p:nvSpPr>
              <p:cNvPr id="40015" name="Rectangle 56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6" name="Rectangle 57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7" name="Rectangle 58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8" name="Rectangle 59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9" name="Rectangle 60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0" name="Rectangle 61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1" name="Rectangle 62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2" name="Rectangle 63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3" name="Rectangle 64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4" name="Rectangle 65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5" name="Rectangle 66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6" name="Rectangle 67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7" name="Rectangle 6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8" name="Rectangle 69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9" name="Rectangle 70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0" name="Rectangle 71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7" name="Rectangle 101"/>
            <p:cNvSpPr>
              <a:spLocks noChangeArrowheads="1"/>
            </p:cNvSpPr>
            <p:nvPr/>
          </p:nvSpPr>
          <p:spPr bwMode="auto">
            <a:xfrm>
              <a:off x="6096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8" name="Rectangle 102"/>
            <p:cNvSpPr>
              <a:spLocks noChangeArrowheads="1"/>
            </p:cNvSpPr>
            <p:nvPr/>
          </p:nvSpPr>
          <p:spPr bwMode="auto">
            <a:xfrm>
              <a:off x="24384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9" name="Rectangle 103"/>
            <p:cNvSpPr>
              <a:spLocks noChangeArrowheads="1"/>
            </p:cNvSpPr>
            <p:nvPr/>
          </p:nvSpPr>
          <p:spPr bwMode="auto">
            <a:xfrm>
              <a:off x="42672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Rectangle 104"/>
            <p:cNvSpPr>
              <a:spLocks noChangeArrowheads="1"/>
            </p:cNvSpPr>
            <p:nvPr/>
          </p:nvSpPr>
          <p:spPr bwMode="auto">
            <a:xfrm>
              <a:off x="60960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4852392"/>
            <a:ext cx="7315200" cy="304800"/>
            <a:chOff x="609600" y="4832350"/>
            <a:chExt cx="7315200" cy="304800"/>
          </a:xfrm>
        </p:grpSpPr>
        <p:grpSp>
          <p:nvGrpSpPr>
            <p:cNvPr id="39944" name="Group 72"/>
            <p:cNvGrpSpPr>
              <a:grpSpLocks/>
            </p:cNvGrpSpPr>
            <p:nvPr/>
          </p:nvGrpSpPr>
          <p:grpSpPr bwMode="auto">
            <a:xfrm>
              <a:off x="609600" y="4832350"/>
              <a:ext cx="7315200" cy="304800"/>
              <a:chOff x="768" y="864"/>
              <a:chExt cx="4608" cy="192"/>
            </a:xfrm>
          </p:grpSpPr>
          <p:sp>
            <p:nvSpPr>
              <p:cNvPr id="39999" name="Rectangle 7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0" name="Rectangle 74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1" name="Rectangle 75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2" name="Rectangle 76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3" name="Rectangle 77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4" name="Rectangle 78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5" name="Rectangle 79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6" name="Rectangle 80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7" name="Rectangle 81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8" name="Rectangle 82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9" name="Rectangle 83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0" name="Rectangle 84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1" name="Rectangle 85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2" name="Rectangle 8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3" name="Rectangle 87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4" name="Rectangle 88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1" name="Rectangle 105"/>
            <p:cNvSpPr>
              <a:spLocks noChangeArrowheads="1"/>
            </p:cNvSpPr>
            <p:nvPr/>
          </p:nvSpPr>
          <p:spPr bwMode="auto">
            <a:xfrm>
              <a:off x="6096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Rectangle 109"/>
            <p:cNvSpPr>
              <a:spLocks noChangeArrowheads="1"/>
            </p:cNvSpPr>
            <p:nvPr/>
          </p:nvSpPr>
          <p:spPr bwMode="auto">
            <a:xfrm>
              <a:off x="42672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09600" y="5572472"/>
            <a:ext cx="7315200" cy="304800"/>
            <a:chOff x="609600" y="5638800"/>
            <a:chExt cx="7315200" cy="304800"/>
          </a:xfrm>
        </p:grpSpPr>
        <p:grpSp>
          <p:nvGrpSpPr>
            <p:cNvPr id="39963" name="Group 110"/>
            <p:cNvGrpSpPr>
              <a:grpSpLocks/>
            </p:cNvGrpSpPr>
            <p:nvPr/>
          </p:nvGrpSpPr>
          <p:grpSpPr bwMode="auto">
            <a:xfrm>
              <a:off x="609600" y="5638800"/>
              <a:ext cx="7315200" cy="304800"/>
              <a:chOff x="768" y="864"/>
              <a:chExt cx="4608" cy="192"/>
            </a:xfrm>
          </p:grpSpPr>
          <p:sp>
            <p:nvSpPr>
              <p:cNvPr id="39983" name="Rectangle 111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4" name="Rectangle 112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5" name="Rectangle 113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6" name="Rectangle 114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7" name="Rectangle 115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8" name="Rectangle 116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9" name="Rectangle 117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0" name="Rectangle 118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1" name="Rectangle 119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2" name="Rectangle 120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3" name="Rectangle 121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4" name="Rectangle 122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5" name="Rectangle 1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6" name="Rectangle 124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7" name="Rectangle 125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8" name="Rectangle 126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4" name="Rectangle 127"/>
            <p:cNvSpPr>
              <a:spLocks noChangeArrowheads="1"/>
            </p:cNvSpPr>
            <p:nvPr/>
          </p:nvSpPr>
          <p:spPr bwMode="auto">
            <a:xfrm>
              <a:off x="609600" y="563880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" y="6193054"/>
            <a:ext cx="7315200" cy="304800"/>
            <a:chOff x="609600" y="6324600"/>
            <a:chExt cx="7315200" cy="304800"/>
          </a:xfrm>
        </p:grpSpPr>
        <p:grpSp>
          <p:nvGrpSpPr>
            <p:cNvPr id="39965" name="Group 131"/>
            <p:cNvGrpSpPr>
              <a:grpSpLocks/>
            </p:cNvGrpSpPr>
            <p:nvPr/>
          </p:nvGrpSpPr>
          <p:grpSpPr bwMode="auto">
            <a:xfrm>
              <a:off x="609600" y="6324600"/>
              <a:ext cx="7315200" cy="304800"/>
              <a:chOff x="768" y="864"/>
              <a:chExt cx="4608" cy="192"/>
            </a:xfrm>
          </p:grpSpPr>
          <p:sp>
            <p:nvSpPr>
              <p:cNvPr id="39967" name="Rectangle 13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8" name="Rectangle 13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9" name="Rectangle 13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0" name="Rectangle 13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1" name="Rectangle 13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2" name="Rectangle 13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3" name="Rectangle 13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4" name="Rectangle 13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5" name="Rectangle 14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6" name="Rectangle 14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7" name="Rectangle 14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8" name="Rectangle 14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9" name="Rectangle 14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0" name="Rectangle 14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1" name="Rectangle 14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2" name="Rectangle 14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6" name="Rectangle 148"/>
            <p:cNvSpPr>
              <a:spLocks noChangeArrowheads="1"/>
            </p:cNvSpPr>
            <p:nvPr/>
          </p:nvSpPr>
          <p:spPr bwMode="auto">
            <a:xfrm>
              <a:off x="609600" y="632460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65250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67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Scalar &amp; 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714846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Double Precision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037" y="762427"/>
            <a:ext cx="8557969" cy="5904656"/>
            <a:chOff x="228600" y="685800"/>
            <a:chExt cx="8881060" cy="6127576"/>
          </a:xfrm>
        </p:grpSpPr>
        <p:grpSp>
          <p:nvGrpSpPr>
            <p:cNvPr id="40964" name="Group 332"/>
            <p:cNvGrpSpPr>
              <a:grpSpLocks/>
            </p:cNvGrpSpPr>
            <p:nvPr/>
          </p:nvGrpSpPr>
          <p:grpSpPr bwMode="auto">
            <a:xfrm>
              <a:off x="228600" y="685800"/>
              <a:ext cx="8880475" cy="1889126"/>
              <a:chOff x="144" y="432"/>
              <a:chExt cx="5594" cy="1190"/>
            </a:xfrm>
          </p:grpSpPr>
          <p:grpSp>
            <p:nvGrpSpPr>
              <p:cNvPr id="41084" name="Group 331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144" y="672"/>
                <a:chExt cx="4608" cy="192"/>
              </a:xfrm>
            </p:grpSpPr>
            <p:grpSp>
              <p:nvGrpSpPr>
                <p:cNvPr id="41112" name="Group 55"/>
                <p:cNvGrpSpPr>
                  <a:grpSpLocks/>
                </p:cNvGrpSpPr>
                <p:nvPr/>
              </p:nvGrpSpPr>
              <p:grpSpPr bwMode="auto">
                <a:xfrm>
                  <a:off x="144" y="672"/>
                  <a:ext cx="4608" cy="192"/>
                  <a:chOff x="768" y="864"/>
                  <a:chExt cx="4608" cy="192"/>
                </a:xfrm>
              </p:grpSpPr>
              <p:sp>
                <p:nvSpPr>
                  <p:cNvPr id="4111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0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1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2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3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4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6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7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8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9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113" name="Rectangle 101"/>
                <p:cNvSpPr>
                  <a:spLocks noChangeArrowheads="1"/>
                </p:cNvSpPr>
                <p:nvPr/>
              </p:nvSpPr>
              <p:spPr bwMode="auto">
                <a:xfrm>
                  <a:off x="144" y="672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85" name="Group 330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144" y="1392"/>
                <a:chExt cx="4608" cy="192"/>
              </a:xfrm>
            </p:grpSpPr>
            <p:grpSp>
              <p:nvGrpSpPr>
                <p:cNvPr id="41094" name="Group 148"/>
                <p:cNvGrpSpPr>
                  <a:grpSpLocks/>
                </p:cNvGrpSpPr>
                <p:nvPr/>
              </p:nvGrpSpPr>
              <p:grpSpPr bwMode="auto">
                <a:xfrm>
                  <a:off x="144" y="1392"/>
                  <a:ext cx="4608" cy="192"/>
                  <a:chOff x="768" y="864"/>
                  <a:chExt cx="4608" cy="192"/>
                </a:xfrm>
              </p:grpSpPr>
              <p:sp>
                <p:nvSpPr>
                  <p:cNvPr id="41096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7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8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9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0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1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2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3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4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5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6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7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8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9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0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1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144" y="1392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86" name="Group 174"/>
              <p:cNvGrpSpPr>
                <a:grpSpLocks/>
              </p:cNvGrpSpPr>
              <p:nvPr/>
            </p:nvGrpSpPr>
            <p:grpSpPr bwMode="auto">
              <a:xfrm>
                <a:off x="528" y="864"/>
                <a:ext cx="432" cy="528"/>
                <a:chOff x="720" y="864"/>
                <a:chExt cx="432" cy="528"/>
              </a:xfrm>
            </p:grpSpPr>
            <p:sp>
              <p:nvSpPr>
                <p:cNvPr id="41090" name="Oval 169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91" name="Line 170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2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3" name="Line 17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87" name="Text Box 190"/>
              <p:cNvSpPr txBox="1">
                <a:spLocks noChangeArrowheads="1"/>
              </p:cNvSpPr>
              <p:nvPr/>
            </p:nvSpPr>
            <p:spPr bwMode="auto">
              <a:xfrm>
                <a:off x="4819" y="673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1088" name="Text Box 191"/>
              <p:cNvSpPr txBox="1">
                <a:spLocks noChangeArrowheads="1"/>
              </p:cNvSpPr>
              <p:nvPr/>
            </p:nvSpPr>
            <p:spPr bwMode="auto">
              <a:xfrm>
                <a:off x="4840" y="1370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1089" name="Text Box 192"/>
              <p:cNvSpPr txBox="1">
                <a:spLocks noChangeArrowheads="1"/>
              </p:cNvSpPr>
              <p:nvPr/>
            </p:nvSpPr>
            <p:spPr bwMode="auto">
              <a:xfrm>
                <a:off x="4032" y="432"/>
                <a:ext cx="170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addss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  <p:grpSp>
          <p:nvGrpSpPr>
            <p:cNvPr id="40965" name="Group 194"/>
            <p:cNvGrpSpPr>
              <a:grpSpLocks/>
            </p:cNvGrpSpPr>
            <p:nvPr/>
          </p:nvGrpSpPr>
          <p:grpSpPr bwMode="auto">
            <a:xfrm>
              <a:off x="228600" y="2780928"/>
              <a:ext cx="8880475" cy="1889126"/>
              <a:chOff x="144" y="432"/>
              <a:chExt cx="5594" cy="1190"/>
            </a:xfrm>
          </p:grpSpPr>
          <p:grpSp>
            <p:nvGrpSpPr>
              <p:cNvPr id="41017" name="Group 195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384" y="2564"/>
                <a:chExt cx="4608" cy="192"/>
              </a:xfrm>
            </p:grpSpPr>
            <p:grpSp>
              <p:nvGrpSpPr>
                <p:cNvPr id="41063" name="Group 196"/>
                <p:cNvGrpSpPr>
                  <a:grpSpLocks/>
                </p:cNvGrpSpPr>
                <p:nvPr/>
              </p:nvGrpSpPr>
              <p:grpSpPr bwMode="auto">
                <a:xfrm>
                  <a:off x="384" y="2564"/>
                  <a:ext cx="4608" cy="192"/>
                  <a:chOff x="768" y="864"/>
                  <a:chExt cx="4608" cy="192"/>
                </a:xfrm>
              </p:grpSpPr>
              <p:sp>
                <p:nvSpPr>
                  <p:cNvPr id="41068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9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0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1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2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3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4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5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6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7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8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9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0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1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2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3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64" name="Rectangle 213"/>
                <p:cNvSpPr>
                  <a:spLocks noChangeArrowheads="1"/>
                </p:cNvSpPr>
                <p:nvPr/>
              </p:nvSpPr>
              <p:spPr bwMode="auto">
                <a:xfrm>
                  <a:off x="384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5" name="Rectangle 214"/>
                <p:cNvSpPr>
                  <a:spLocks noChangeArrowheads="1"/>
                </p:cNvSpPr>
                <p:nvPr/>
              </p:nvSpPr>
              <p:spPr bwMode="auto">
                <a:xfrm>
                  <a:off x="1536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6" name="Rectangle 215"/>
                <p:cNvSpPr>
                  <a:spLocks noChangeArrowheads="1"/>
                </p:cNvSpPr>
                <p:nvPr/>
              </p:nvSpPr>
              <p:spPr bwMode="auto">
                <a:xfrm>
                  <a:off x="2688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7" name="Rectangle 216"/>
                <p:cNvSpPr>
                  <a:spLocks noChangeArrowheads="1"/>
                </p:cNvSpPr>
                <p:nvPr/>
              </p:nvSpPr>
              <p:spPr bwMode="auto">
                <a:xfrm>
                  <a:off x="3840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18" name="Group 217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384" y="2564"/>
                <a:chExt cx="4608" cy="192"/>
              </a:xfrm>
            </p:grpSpPr>
            <p:grpSp>
              <p:nvGrpSpPr>
                <p:cNvPr id="41042" name="Group 218"/>
                <p:cNvGrpSpPr>
                  <a:grpSpLocks/>
                </p:cNvGrpSpPr>
                <p:nvPr/>
              </p:nvGrpSpPr>
              <p:grpSpPr bwMode="auto">
                <a:xfrm>
                  <a:off x="384" y="2564"/>
                  <a:ext cx="4608" cy="192"/>
                  <a:chOff x="768" y="864"/>
                  <a:chExt cx="4608" cy="192"/>
                </a:xfrm>
              </p:grpSpPr>
              <p:sp>
                <p:nvSpPr>
                  <p:cNvPr id="41047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48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49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0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1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2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3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4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5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6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7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8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9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0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1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2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43" name="Rectangle 235"/>
                <p:cNvSpPr>
                  <a:spLocks noChangeArrowheads="1"/>
                </p:cNvSpPr>
                <p:nvPr/>
              </p:nvSpPr>
              <p:spPr bwMode="auto">
                <a:xfrm>
                  <a:off x="384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4" name="Rectangle 236"/>
                <p:cNvSpPr>
                  <a:spLocks noChangeArrowheads="1"/>
                </p:cNvSpPr>
                <p:nvPr/>
              </p:nvSpPr>
              <p:spPr bwMode="auto">
                <a:xfrm>
                  <a:off x="1536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5" name="Rectangle 237"/>
                <p:cNvSpPr>
                  <a:spLocks noChangeArrowheads="1"/>
                </p:cNvSpPr>
                <p:nvPr/>
              </p:nvSpPr>
              <p:spPr bwMode="auto">
                <a:xfrm>
                  <a:off x="2688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6" name="Rectangle 238"/>
                <p:cNvSpPr>
                  <a:spLocks noChangeArrowheads="1"/>
                </p:cNvSpPr>
                <p:nvPr/>
              </p:nvSpPr>
              <p:spPr bwMode="auto">
                <a:xfrm>
                  <a:off x="3840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19" name="Group 239"/>
              <p:cNvGrpSpPr>
                <a:grpSpLocks/>
              </p:cNvGrpSpPr>
              <p:nvPr/>
            </p:nvGrpSpPr>
            <p:grpSpPr bwMode="auto">
              <a:xfrm>
                <a:off x="528" y="864"/>
                <a:ext cx="432" cy="528"/>
                <a:chOff x="720" y="864"/>
                <a:chExt cx="432" cy="528"/>
              </a:xfrm>
            </p:grpSpPr>
            <p:sp>
              <p:nvSpPr>
                <p:cNvPr id="41038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9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0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1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0" name="Group 244"/>
              <p:cNvGrpSpPr>
                <a:grpSpLocks/>
              </p:cNvGrpSpPr>
              <p:nvPr/>
            </p:nvGrpSpPr>
            <p:grpSpPr bwMode="auto">
              <a:xfrm>
                <a:off x="1680" y="864"/>
                <a:ext cx="432" cy="528"/>
                <a:chOff x="720" y="864"/>
                <a:chExt cx="432" cy="528"/>
              </a:xfrm>
            </p:grpSpPr>
            <p:sp>
              <p:nvSpPr>
                <p:cNvPr id="41034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5" name="Line 246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6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7" name="Line 24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1" name="Group 249"/>
              <p:cNvGrpSpPr>
                <a:grpSpLocks/>
              </p:cNvGrpSpPr>
              <p:nvPr/>
            </p:nvGrpSpPr>
            <p:grpSpPr bwMode="auto">
              <a:xfrm>
                <a:off x="2832" y="864"/>
                <a:ext cx="432" cy="528"/>
                <a:chOff x="720" y="864"/>
                <a:chExt cx="432" cy="528"/>
              </a:xfrm>
            </p:grpSpPr>
            <p:sp>
              <p:nvSpPr>
                <p:cNvPr id="41030" name="Oval 25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1" name="Line 25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2" name="Line 25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3" name="Line 25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2" name="Group 254"/>
              <p:cNvGrpSpPr>
                <a:grpSpLocks/>
              </p:cNvGrpSpPr>
              <p:nvPr/>
            </p:nvGrpSpPr>
            <p:grpSpPr bwMode="auto">
              <a:xfrm>
                <a:off x="3984" y="864"/>
                <a:ext cx="432" cy="528"/>
                <a:chOff x="720" y="864"/>
                <a:chExt cx="432" cy="528"/>
              </a:xfrm>
            </p:grpSpPr>
            <p:sp>
              <p:nvSpPr>
                <p:cNvPr id="41026" name="Oval 255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27" name="Line 256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28" name="Line 257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29" name="Line 25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23" name="Text Box 259"/>
              <p:cNvSpPr txBox="1">
                <a:spLocks noChangeArrowheads="1"/>
              </p:cNvSpPr>
              <p:nvPr/>
            </p:nvSpPr>
            <p:spPr bwMode="auto">
              <a:xfrm>
                <a:off x="4819" y="673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1024" name="Text Box 260"/>
              <p:cNvSpPr txBox="1">
                <a:spLocks noChangeArrowheads="1"/>
              </p:cNvSpPr>
              <p:nvPr/>
            </p:nvSpPr>
            <p:spPr bwMode="auto">
              <a:xfrm>
                <a:off x="4840" y="1370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1025" name="Text Box 261"/>
              <p:cNvSpPr txBox="1">
                <a:spLocks noChangeArrowheads="1"/>
              </p:cNvSpPr>
              <p:nvPr/>
            </p:nvSpPr>
            <p:spPr bwMode="auto">
              <a:xfrm>
                <a:off x="4032" y="432"/>
                <a:ext cx="170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addps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228600" y="4924191"/>
              <a:ext cx="8881060" cy="1889185"/>
              <a:chOff x="228600" y="4924191"/>
              <a:chExt cx="8881060" cy="1889185"/>
            </a:xfrm>
          </p:grpSpPr>
          <p:grpSp>
            <p:nvGrpSpPr>
              <p:cNvPr id="40966" name="Group 264"/>
              <p:cNvGrpSpPr>
                <a:grpSpLocks/>
              </p:cNvGrpSpPr>
              <p:nvPr/>
            </p:nvGrpSpPr>
            <p:grpSpPr bwMode="auto">
              <a:xfrm>
                <a:off x="228600" y="5305192"/>
                <a:ext cx="7315200" cy="304800"/>
                <a:chOff x="768" y="864"/>
                <a:chExt cx="4608" cy="192"/>
              </a:xfrm>
            </p:grpSpPr>
            <p:sp>
              <p:nvSpPr>
                <p:cNvPr id="41001" name="Rectangle 265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2" name="Rectangle 266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3" name="Rectangle 267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4" name="Rectangle 268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5" name="Rectangle 269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6" name="Rectangle 270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7" name="Rectangle 271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8" name="Rectangle 272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9" name="Rectangle 273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0" name="Rectangle 274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1" name="Rectangle 275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2" name="Rectangle 276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3" name="Rectangle 277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4" name="Rectangle 278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5" name="Rectangle 279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6" name="Rectangle 280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67" name="Rectangle 281"/>
              <p:cNvSpPr>
                <a:spLocks noChangeArrowheads="1"/>
              </p:cNvSpPr>
              <p:nvPr/>
            </p:nvSpPr>
            <p:spPr bwMode="auto">
              <a:xfrm>
                <a:off x="228600" y="5305191"/>
                <a:ext cx="3657600" cy="30480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0969" name="Group 286"/>
              <p:cNvGrpSpPr>
                <a:grpSpLocks/>
              </p:cNvGrpSpPr>
              <p:nvPr/>
            </p:nvGrpSpPr>
            <p:grpSpPr bwMode="auto">
              <a:xfrm>
                <a:off x="228600" y="6448192"/>
                <a:ext cx="7315200" cy="304800"/>
                <a:chOff x="768" y="864"/>
                <a:chExt cx="4608" cy="192"/>
              </a:xfrm>
            </p:grpSpPr>
            <p:sp>
              <p:nvSpPr>
                <p:cNvPr id="40985" name="Rectangle 287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6" name="Rectangle 288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7" name="Rectangle 289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8" name="Rectangle 290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9" name="Rectangle 291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0" name="Rectangle 292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1" name="Rectangle 293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2" name="Rectangle 294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3" name="Rectangle 29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4" name="Rectangle 296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5" name="Rectangle 297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6" name="Rectangle 298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7" name="Rectangle 299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8" name="Rectangle 300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9" name="Rectangle 301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0" name="Rectangle 302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70" name="Rectangle 303"/>
              <p:cNvSpPr>
                <a:spLocks noChangeArrowheads="1"/>
              </p:cNvSpPr>
              <p:nvPr/>
            </p:nvSpPr>
            <p:spPr bwMode="auto">
              <a:xfrm>
                <a:off x="228600" y="6448191"/>
                <a:ext cx="3657600" cy="30480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0972" name="Group 335"/>
              <p:cNvGrpSpPr>
                <a:grpSpLocks/>
              </p:cNvGrpSpPr>
              <p:nvPr/>
            </p:nvGrpSpPr>
            <p:grpSpPr bwMode="auto">
              <a:xfrm>
                <a:off x="1752600" y="5609991"/>
                <a:ext cx="685800" cy="838200"/>
                <a:chOff x="528" y="3408"/>
                <a:chExt cx="432" cy="528"/>
              </a:xfrm>
            </p:grpSpPr>
            <p:sp>
              <p:nvSpPr>
                <p:cNvPr id="40981" name="Oval 308"/>
                <p:cNvSpPr>
                  <a:spLocks noChangeArrowheads="1"/>
                </p:cNvSpPr>
                <p:nvPr/>
              </p:nvSpPr>
              <p:spPr bwMode="auto">
                <a:xfrm>
                  <a:off x="624" y="3552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0982" name="Line 309"/>
                <p:cNvSpPr>
                  <a:spLocks noChangeShapeType="1"/>
                </p:cNvSpPr>
                <p:nvPr/>
              </p:nvSpPr>
              <p:spPr bwMode="auto">
                <a:xfrm>
                  <a:off x="528" y="3408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3" name="Line 310"/>
                <p:cNvSpPr>
                  <a:spLocks noChangeShapeType="1"/>
                </p:cNvSpPr>
                <p:nvPr/>
              </p:nvSpPr>
              <p:spPr bwMode="auto">
                <a:xfrm flipV="1">
                  <a:off x="528" y="3744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4" name="Line 31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792" y="3768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74" name="Text Box 327"/>
              <p:cNvSpPr txBox="1">
                <a:spLocks noChangeArrowheads="1"/>
              </p:cNvSpPr>
              <p:nvPr/>
            </p:nvSpPr>
            <p:spPr bwMode="auto">
              <a:xfrm>
                <a:off x="7650163" y="5306779"/>
                <a:ext cx="8619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0975" name="Text Box 328"/>
              <p:cNvSpPr txBox="1">
                <a:spLocks noChangeArrowheads="1"/>
              </p:cNvSpPr>
              <p:nvPr/>
            </p:nvSpPr>
            <p:spPr bwMode="auto">
              <a:xfrm>
                <a:off x="7683500" y="6413266"/>
                <a:ext cx="8619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0976" name="Text Box 329"/>
              <p:cNvSpPr txBox="1">
                <a:spLocks noChangeArrowheads="1"/>
              </p:cNvSpPr>
              <p:nvPr/>
            </p:nvSpPr>
            <p:spPr bwMode="auto">
              <a:xfrm>
                <a:off x="6400800" y="4924191"/>
                <a:ext cx="270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addsd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14062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+ 4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+ 8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//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+ 4 * </a:t>
            </a:r>
            <a:r>
              <a:rPr lang="en-US" sz="18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//&amp;</a:t>
            </a:r>
            <a:r>
              <a:rPr lang="en-US" sz="18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val</a:t>
            </a:r>
            <a:r>
              <a:rPr lang="en-US" sz="1800" dirty="0">
                <a:latin typeface="Courier New" pitchFamily="-96" charset="0"/>
              </a:rPr>
              <a:t>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3"/>
            <a:ext cx="5334000" cy="753576"/>
            <a:chOff x="2514600" y="3429000"/>
            <a:chExt cx="5334000" cy="773902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42173"/>
              <a:ext cx="396875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+ 4</a:t>
              </a: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+ 8</a:t>
              </a: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+ 12</a:t>
              </a: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+ 16</a:t>
              </a: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+ 20</a:t>
              </a: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634877"/>
          </a:xfrm>
        </p:spPr>
        <p:txBody>
          <a:bodyPr/>
          <a:lstStyle/>
          <a:p>
            <a:r>
              <a:rPr lang="en-US" dirty="0"/>
              <a:t>Arguments passed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%xmm1</a:t>
            </a:r>
            <a:r>
              <a:rPr lang="en-US" dirty="0"/>
              <a:t>, ...</a:t>
            </a:r>
          </a:p>
          <a:p>
            <a:r>
              <a:rPr lang="en-US" dirty="0"/>
              <a:t>Result returned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endParaRPr lang="en-US" dirty="0"/>
          </a:p>
          <a:p>
            <a:r>
              <a:rPr lang="en-US" dirty="0"/>
              <a:t>All XMM registers caller-saved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2780928"/>
            <a:ext cx="4360133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float </a:t>
            </a:r>
            <a:r>
              <a:rPr lang="en-US" sz="1800" dirty="0" err="1">
                <a:latin typeface="Courier New" pitchFamily="-96" charset="0"/>
              </a:rPr>
              <a:t>fadd</a:t>
            </a:r>
            <a:r>
              <a:rPr lang="en-US" sz="1800" dirty="0">
                <a:latin typeface="Courier New" pitchFamily="-96" charset="0"/>
              </a:rPr>
              <a:t>(float x, float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059" y="2774036"/>
            <a:ext cx="443214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double </a:t>
            </a:r>
            <a:r>
              <a:rPr lang="en-US" sz="1800" dirty="0" err="1">
                <a:latin typeface="Courier New" pitchFamily="-96" charset="0"/>
              </a:rPr>
              <a:t>dadd</a:t>
            </a:r>
            <a:r>
              <a:rPr lang="en-US" sz="1800" dirty="0">
                <a:latin typeface="Courier New" pitchFamily="-96" charset="0"/>
              </a:rPr>
              <a:t>(double x, double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x in %xmm0, y in %xmm1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addss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75059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# x in %xmm0, y in %xmm1  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813273372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Memory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68760"/>
            <a:ext cx="8423597" cy="1944216"/>
          </a:xfrm>
        </p:spPr>
        <p:txBody>
          <a:bodyPr/>
          <a:lstStyle/>
          <a:p>
            <a:r>
              <a:rPr lang="en-US" dirty="0"/>
              <a:t>Integer (and pointer) arguments passed in regular registers</a:t>
            </a:r>
          </a:p>
          <a:p>
            <a:r>
              <a:rPr lang="en-US" dirty="0"/>
              <a:t>FP values passed in XMM registers</a:t>
            </a:r>
          </a:p>
          <a:p>
            <a:r>
              <a:rPr lang="en-US" dirty="0"/>
              <a:t>Different </a:t>
            </a:r>
            <a:r>
              <a:rPr lang="en-US" dirty="0" err="1"/>
              <a:t>mov</a:t>
            </a:r>
            <a:r>
              <a:rPr lang="en-US" dirty="0"/>
              <a:t> instructions to move between XMM registers, and between memory and XMM registers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417" y="2924944"/>
            <a:ext cx="4792181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o-RO" sz="1800" dirty="0">
                <a:latin typeface="Courier New" pitchFamily="-96" charset="0"/>
              </a:rPr>
              <a:t>double dincr(double *p, double v)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double x = *p;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*p = x + v;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return x;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4615" y="4725144"/>
            <a:ext cx="630434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p in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, v in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movapd</a:t>
            </a:r>
            <a:r>
              <a:rPr lang="en-US" sz="1800" dirty="0">
                <a:latin typeface="Courier New" pitchFamily="-96" charset="0"/>
              </a:rPr>
              <a:t>  %xmm0, %xmm1   # Copy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%xmm0  # x = *p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%xmm0, %xmm1   # t = x +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%xmm1,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  # *p = t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70878029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Aspects of FP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21663" cy="4972050"/>
          </a:xfrm>
        </p:spPr>
        <p:txBody>
          <a:bodyPr/>
          <a:lstStyle/>
          <a:p>
            <a:r>
              <a:rPr lang="en-US" i="1" dirty="0"/>
              <a:t>Lots</a:t>
            </a:r>
            <a:r>
              <a:rPr lang="en-US" dirty="0"/>
              <a:t> of instructions</a:t>
            </a:r>
          </a:p>
          <a:p>
            <a:pPr lvl="1"/>
            <a:r>
              <a:rPr lang="en-US" dirty="0"/>
              <a:t>Different operations, different formats, ...</a:t>
            </a:r>
          </a:p>
          <a:p>
            <a:r>
              <a:rPr lang="en-US" dirty="0"/>
              <a:t>Floating-point comparisons</a:t>
            </a:r>
          </a:p>
          <a:p>
            <a:pPr lvl="1"/>
            <a:r>
              <a:rPr lang="en-US" dirty="0"/>
              <a:t>Instructions </a:t>
            </a:r>
            <a:r>
              <a:rPr lang="en-US" b="1" dirty="0" err="1">
                <a:latin typeface="Courier New"/>
                <a:cs typeface="Courier New"/>
              </a:rPr>
              <a:t>ucomiss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ucomisd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Set condition codes CF, ZF, and PF</a:t>
            </a:r>
          </a:p>
          <a:p>
            <a:r>
              <a:rPr lang="en-US" dirty="0"/>
              <a:t>Using constant values</a:t>
            </a:r>
          </a:p>
          <a:p>
            <a:pPr lvl="1"/>
            <a:r>
              <a:rPr lang="en-US" dirty="0"/>
              <a:t>Set XMM0 register to 0 with instruction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xorpd</a:t>
            </a:r>
            <a:r>
              <a:rPr lang="en-US" b="1" dirty="0">
                <a:latin typeface="Courier New"/>
                <a:cs typeface="Courier New"/>
              </a:rPr>
              <a:t> %xmm0, %xmm0</a:t>
            </a:r>
          </a:p>
          <a:p>
            <a:pPr lvl="1"/>
            <a:r>
              <a:rPr lang="en-US" dirty="0"/>
              <a:t>Others loaded from memory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25688954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Floating Point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Data held and operated on in XMM registers</a:t>
            </a:r>
          </a:p>
        </p:txBody>
      </p:sp>
    </p:spTree>
    <p:extLst>
      <p:ext uri="{BB962C8B-B14F-4D97-AF65-F5344CB8AC3E}">
        <p14:creationId xmlns:p14="http://schemas.microsoft.com/office/powerpoint/2010/main" val="3914138085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121633"/>
              </p:ext>
            </p:extLst>
          </p:nvPr>
        </p:nvGraphicFramePr>
        <p:xfrm>
          <a:off x="691952" y="1421160"/>
          <a:ext cx="5813008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79647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256003"/>
              </p:ext>
            </p:extLst>
          </p:nvPr>
        </p:nvGraphicFramePr>
        <p:xfrm>
          <a:off x="467544" y="1340768"/>
          <a:ext cx="5813008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467544" y="3140968"/>
            <a:ext cx="4002918" cy="770602"/>
            <a:chOff x="1979712" y="3140968"/>
            <a:chExt cx="4002918" cy="770602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5076056" y="364502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7" name="Rectangle 26"/>
            <p:cNvSpPr>
              <a:spLocks noChangeArrowheads="1"/>
            </p:cNvSpPr>
            <p:nvPr/>
          </p:nvSpPr>
          <p:spPr bwMode="auto">
            <a:xfrm>
              <a:off x="25557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2555776" y="364502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3" name="Text Box 33"/>
            <p:cNvSpPr txBox="1">
              <a:spLocks noChangeArrowheads="1"/>
            </p:cNvSpPr>
            <p:nvPr/>
          </p:nvSpPr>
          <p:spPr bwMode="auto">
            <a:xfrm>
              <a:off x="1979712" y="314096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79712" y="357301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34415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43559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49" name="Straight Arrow Connector 48"/>
            <p:cNvCxnSpPr>
              <a:endCxn id="29" idx="1"/>
            </p:cNvCxnSpPr>
            <p:nvPr/>
          </p:nvCxnSpPr>
          <p:spPr bwMode="auto">
            <a:xfrm>
              <a:off x="3419872" y="3759506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5220072" y="3140968"/>
            <a:ext cx="3701008" cy="1202650"/>
            <a:chOff x="5364088" y="5610726"/>
            <a:chExt cx="3701008" cy="1202650"/>
          </a:xfrm>
        </p:grpSpPr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2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50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6199363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06215"/>
              </p:ext>
            </p:extLst>
          </p:nvPr>
        </p:nvGraphicFramePr>
        <p:xfrm>
          <a:off x="539552" y="1556792"/>
          <a:ext cx="7992886" cy="26560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</a:t>
                      </a:r>
                    </a:p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(*A4[3])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277161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861791"/>
              </p:ext>
            </p:extLst>
          </p:nvPr>
        </p:nvGraphicFramePr>
        <p:xfrm>
          <a:off x="539552" y="1124744"/>
          <a:ext cx="7992886" cy="26560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</a:t>
                      </a:r>
                    </a:p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(*A4[3])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A2/A4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5192862" y="5432284"/>
            <a:ext cx="3701008" cy="1202650"/>
            <a:chOff x="5364088" y="5610726"/>
            <a:chExt cx="3701008" cy="1202650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A3</a:t>
              </a:r>
            </a:p>
          </p:txBody>
        </p:sp>
        <p:cxnSp>
          <p:nvCxnSpPr>
            <p:cNvPr id="52" name="Straight Arrow Connector 51"/>
            <p:cNvCxnSpPr>
              <a:endCxn id="45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4" name="Group 3"/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7"/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33797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85" y="4028664"/>
            <a:ext cx="3671069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595016"/>
              </p:ext>
            </p:extLst>
          </p:nvPr>
        </p:nvGraphicFramePr>
        <p:xfrm>
          <a:off x="464745" y="1197678"/>
          <a:ext cx="8283718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48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078105"/>
              </p:ext>
            </p:extLst>
          </p:nvPr>
        </p:nvGraphicFramePr>
        <p:xfrm>
          <a:off x="4077554" y="3861048"/>
          <a:ext cx="4567294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09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595915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03689"/>
              </p:ext>
            </p:extLst>
          </p:nvPr>
        </p:nvGraphicFramePr>
        <p:xfrm>
          <a:off x="5652120" y="606284"/>
          <a:ext cx="2429610" cy="22466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alibri"/>
                          <a:cs typeface="Calibri"/>
                        </a:rPr>
                        <a:t>Declaration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107504" y="3068960"/>
            <a:ext cx="108012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dirty="0">
                <a:latin typeface="Courier New"/>
                <a:cs typeface="Courier New"/>
              </a:rPr>
              <a:t>A2/A4</a:t>
            </a: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789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430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1" name="Rectangle 27"/>
          <p:cNvSpPr>
            <a:spLocks noChangeArrowheads="1"/>
          </p:cNvSpPr>
          <p:nvPr/>
        </p:nvSpPr>
        <p:spPr bwMode="auto">
          <a:xfrm>
            <a:off x="18791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7432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4" name="Rectangle 27"/>
          <p:cNvSpPr>
            <a:spLocks noChangeArrowheads="1"/>
          </p:cNvSpPr>
          <p:nvPr/>
        </p:nvSpPr>
        <p:spPr bwMode="auto">
          <a:xfrm>
            <a:off x="36793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45434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54795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63436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72797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81438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789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9430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18791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27432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36793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5434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2" name="Rectangle 27"/>
          <p:cNvSpPr>
            <a:spLocks noChangeArrowheads="1"/>
          </p:cNvSpPr>
          <p:nvPr/>
        </p:nvSpPr>
        <p:spPr bwMode="auto">
          <a:xfrm>
            <a:off x="54795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63436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72797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81438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789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9430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1" name="Rectangle 27"/>
          <p:cNvSpPr>
            <a:spLocks noChangeArrowheads="1"/>
          </p:cNvSpPr>
          <p:nvPr/>
        </p:nvSpPr>
        <p:spPr bwMode="auto">
          <a:xfrm>
            <a:off x="18791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27432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36793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>
            <a:off x="45434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7" name="Rectangle 27"/>
          <p:cNvSpPr>
            <a:spLocks noChangeArrowheads="1"/>
          </p:cNvSpPr>
          <p:nvPr/>
        </p:nvSpPr>
        <p:spPr bwMode="auto">
          <a:xfrm>
            <a:off x="54795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>
            <a:off x="63436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80" name="Rectangle 27"/>
          <p:cNvSpPr>
            <a:spLocks noChangeArrowheads="1"/>
          </p:cNvSpPr>
          <p:nvPr/>
        </p:nvSpPr>
        <p:spPr bwMode="auto">
          <a:xfrm>
            <a:off x="72797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81438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grpSp>
        <p:nvGrpSpPr>
          <p:cNvPr id="180" name="Group 179"/>
          <p:cNvGrpSpPr/>
          <p:nvPr/>
        </p:nvGrpSpPr>
        <p:grpSpPr>
          <a:xfrm>
            <a:off x="107504" y="5021722"/>
            <a:ext cx="8945574" cy="1503622"/>
            <a:chOff x="107504" y="4098558"/>
            <a:chExt cx="8945574" cy="1503622"/>
          </a:xfrm>
        </p:grpSpPr>
        <p:grpSp>
          <p:nvGrpSpPr>
            <p:cNvPr id="177" name="Group 176"/>
            <p:cNvGrpSpPr/>
            <p:nvPr/>
          </p:nvGrpSpPr>
          <p:grpSpPr>
            <a:xfrm>
              <a:off x="107504" y="4437112"/>
              <a:ext cx="8945574" cy="1165068"/>
              <a:chOff x="107504" y="4437112"/>
              <a:chExt cx="8945574" cy="1165068"/>
            </a:xfrm>
          </p:grpSpPr>
          <p:sp>
            <p:nvSpPr>
              <p:cNvPr id="141" name="Rectangle 27"/>
              <p:cNvSpPr>
                <a:spLocks noChangeArrowheads="1"/>
              </p:cNvSpPr>
              <p:nvPr/>
            </p:nvSpPr>
            <p:spPr bwMode="auto">
              <a:xfrm>
                <a:off x="1075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42" name="Straight Arrow Connector 141"/>
              <p:cNvCxnSpPr/>
              <p:nvPr/>
            </p:nvCxnSpPr>
            <p:spPr bwMode="auto">
              <a:xfrm>
                <a:off x="971600" y="4551594"/>
                <a:ext cx="0" cy="821622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sp>
            <p:nvSpPr>
              <p:cNvPr id="139" name="Rectangle 27"/>
              <p:cNvSpPr>
                <a:spLocks noChangeArrowheads="1"/>
              </p:cNvSpPr>
              <p:nvPr/>
            </p:nvSpPr>
            <p:spPr bwMode="auto">
              <a:xfrm>
                <a:off x="19077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40" name="Straight Arrow Connector 139"/>
              <p:cNvCxnSpPr/>
              <p:nvPr/>
            </p:nvCxnSpPr>
            <p:spPr bwMode="auto">
              <a:xfrm>
                <a:off x="2771800" y="4551594"/>
                <a:ext cx="0" cy="53359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sp>
            <p:nvSpPr>
              <p:cNvPr id="137" name="Rectangle 27"/>
              <p:cNvSpPr>
                <a:spLocks noChangeArrowheads="1"/>
              </p:cNvSpPr>
              <p:nvPr/>
            </p:nvSpPr>
            <p:spPr bwMode="auto">
              <a:xfrm>
                <a:off x="37079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38" name="Straight Arrow Connector 137"/>
              <p:cNvCxnSpPr/>
              <p:nvPr/>
            </p:nvCxnSpPr>
            <p:spPr bwMode="auto">
              <a:xfrm>
                <a:off x="4572000" y="4551594"/>
                <a:ext cx="0" cy="24555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grpSp>
            <p:nvGrpSpPr>
              <p:cNvPr id="167" name="Group 166"/>
              <p:cNvGrpSpPr/>
              <p:nvPr/>
            </p:nvGrpSpPr>
            <p:grpSpPr>
              <a:xfrm>
                <a:off x="4572000" y="4797152"/>
                <a:ext cx="4481078" cy="228964"/>
                <a:chOff x="2267744" y="5013176"/>
                <a:chExt cx="4481078" cy="228964"/>
              </a:xfrm>
            </p:grpSpPr>
            <p:sp>
              <p:nvSpPr>
                <p:cNvPr id="15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>
                <a:off x="2771800" y="5085184"/>
                <a:ext cx="4481078" cy="228964"/>
                <a:chOff x="2267744" y="5229200"/>
                <a:chExt cx="4481078" cy="228964"/>
              </a:xfrm>
            </p:grpSpPr>
            <p:sp>
              <p:nvSpPr>
                <p:cNvPr id="155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6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7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8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9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971600" y="5373216"/>
                <a:ext cx="4481078" cy="228964"/>
                <a:chOff x="2267744" y="5445224"/>
                <a:chExt cx="4481078" cy="228964"/>
              </a:xfrm>
            </p:grpSpPr>
            <p:sp>
              <p:nvSpPr>
                <p:cNvPr id="16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78" name="Text Box 33"/>
            <p:cNvSpPr txBox="1">
              <a:spLocks noChangeArrowheads="1"/>
            </p:cNvSpPr>
            <p:nvPr/>
          </p:nvSpPr>
          <p:spPr bwMode="auto">
            <a:xfrm>
              <a:off x="107504" y="4098558"/>
              <a:ext cx="108012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dirty="0">
                  <a:latin typeface="Courier New"/>
                  <a:cs typeface="Courier New"/>
                </a:rPr>
                <a:t>A5</a:t>
              </a: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78904" y="548680"/>
            <a:ext cx="5069160" cy="1490682"/>
            <a:chOff x="-684584" y="764704"/>
            <a:chExt cx="5069160" cy="1490682"/>
          </a:xfrm>
        </p:grpSpPr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2555776" y="170080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2555776" y="141277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6" name="Text Box 33"/>
            <p:cNvSpPr txBox="1">
              <a:spLocks noChangeArrowheads="1"/>
            </p:cNvSpPr>
            <p:nvPr/>
          </p:nvSpPr>
          <p:spPr bwMode="auto">
            <a:xfrm>
              <a:off x="683568" y="162880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55776" y="836712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683568" y="134076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20" name="Text Box 33"/>
            <p:cNvSpPr txBox="1">
              <a:spLocks noChangeArrowheads="1"/>
            </p:cNvSpPr>
            <p:nvPr/>
          </p:nvSpPr>
          <p:spPr bwMode="auto">
            <a:xfrm>
              <a:off x="683568" y="191683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55776" y="196735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2555776" y="1124744"/>
              <a:ext cx="1828800" cy="228964"/>
              <a:chOff x="1259632" y="5661248"/>
              <a:chExt cx="1828800" cy="228964"/>
            </a:xfrm>
          </p:grpSpPr>
          <p:sp>
            <p:nvSpPr>
              <p:cNvPr id="131" name="Rectangle 27"/>
              <p:cNvSpPr>
                <a:spLocks noChangeArrowheads="1"/>
              </p:cNvSpPr>
              <p:nvPr/>
            </p:nvSpPr>
            <p:spPr bwMode="auto">
              <a:xfrm>
                <a:off x="1259632" y="5661248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32" name="Straight Arrow Connector 131"/>
              <p:cNvCxnSpPr/>
              <p:nvPr/>
            </p:nvCxnSpPr>
            <p:spPr bwMode="auto">
              <a:xfrm>
                <a:off x="2123728" y="5775730"/>
                <a:ext cx="57606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</p:grpSp>
        <p:sp>
          <p:nvSpPr>
            <p:cNvPr id="181" name="Text Box 33"/>
            <p:cNvSpPr txBox="1">
              <a:spLocks noChangeArrowheads="1"/>
            </p:cNvSpPr>
            <p:nvPr/>
          </p:nvSpPr>
          <p:spPr bwMode="auto">
            <a:xfrm>
              <a:off x="-684584" y="1052736"/>
              <a:ext cx="322284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 to unallocated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7504" y="2335940"/>
            <a:ext cx="5090864" cy="673952"/>
            <a:chOff x="107504" y="2335940"/>
            <a:chExt cx="5090864" cy="673952"/>
          </a:xfrm>
        </p:grpSpPr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107504" y="249289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683568" y="2335940"/>
              <a:ext cx="4514800" cy="673952"/>
              <a:chOff x="683568" y="2335940"/>
              <a:chExt cx="4514800" cy="673952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683568" y="2348880"/>
                <a:ext cx="4514800" cy="661012"/>
                <a:chOff x="4572000" y="1556792"/>
                <a:chExt cx="4514800" cy="661012"/>
              </a:xfrm>
            </p:grpSpPr>
            <p:sp>
              <p:nvSpPr>
                <p:cNvPr id="6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Rectangle 26"/>
                <p:cNvSpPr>
                  <a:spLocks noChangeArrowheads="1"/>
                </p:cNvSpPr>
                <p:nvPr/>
              </p:nvSpPr>
              <p:spPr bwMode="auto">
                <a:xfrm>
                  <a:off x="54578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Rectangle 26"/>
                <p:cNvSpPr>
                  <a:spLocks noChangeArrowheads="1"/>
                </p:cNvSpPr>
                <p:nvPr/>
              </p:nvSpPr>
              <p:spPr bwMode="auto">
                <a:xfrm>
                  <a:off x="54578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Rectangle 31"/>
                <p:cNvSpPr>
                  <a:spLocks noChangeArrowheads="1"/>
                </p:cNvSpPr>
                <p:nvPr/>
              </p:nvSpPr>
              <p:spPr bwMode="auto">
                <a:xfrm>
                  <a:off x="54578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9" name="Rectangle 27"/>
              <p:cNvSpPr>
                <a:spLocks noChangeArrowheads="1"/>
              </p:cNvSpPr>
              <p:nvPr/>
            </p:nvSpPr>
            <p:spPr bwMode="auto">
              <a:xfrm>
                <a:off x="683568" y="2335940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683568" y="2564904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" name="Rectangle 27"/>
              <p:cNvSpPr>
                <a:spLocks noChangeArrowheads="1"/>
              </p:cNvSpPr>
              <p:nvPr/>
            </p:nvSpPr>
            <p:spPr bwMode="auto">
              <a:xfrm>
                <a:off x="683568" y="2780928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107504" y="4273686"/>
            <a:ext cx="7649430" cy="673952"/>
            <a:chOff x="107504" y="4273686"/>
            <a:chExt cx="7649430" cy="673952"/>
          </a:xfrm>
        </p:grpSpPr>
        <p:grpSp>
          <p:nvGrpSpPr>
            <p:cNvPr id="166" name="Group 165"/>
            <p:cNvGrpSpPr/>
            <p:nvPr/>
          </p:nvGrpSpPr>
          <p:grpSpPr>
            <a:xfrm>
              <a:off x="107504" y="4280156"/>
              <a:ext cx="7649430" cy="661012"/>
              <a:chOff x="107504" y="3573016"/>
              <a:chExt cx="7649430" cy="661012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1187624" y="3573016"/>
                <a:ext cx="6569310" cy="661012"/>
                <a:chOff x="1187624" y="3573016"/>
                <a:chExt cx="6569310" cy="661012"/>
              </a:xfrm>
            </p:grpSpPr>
            <p:sp>
              <p:nvSpPr>
                <p:cNvPr id="5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2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4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5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6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27"/>
                <p:cNvSpPr>
                  <a:spLocks noChangeArrowheads="1"/>
                </p:cNvSpPr>
                <p:nvPr/>
              </p:nvSpPr>
              <p:spPr bwMode="auto">
                <a:xfrm>
                  <a:off x="1187624" y="3789040"/>
                  <a:ext cx="1828800" cy="228964"/>
                </a:xfrm>
                <a:prstGeom prst="rect">
                  <a:avLst/>
                </a:prstGeom>
                <a:solidFill>
                  <a:srgbClr val="F6F5BD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cxnSp>
              <p:nvCxnSpPr>
                <p:cNvPr id="146" name="Straight Arrow Connector 145"/>
                <p:cNvCxnSpPr>
                  <a:endCxn id="87" idx="1"/>
                </p:cNvCxnSpPr>
                <p:nvPr/>
              </p:nvCxnSpPr>
              <p:spPr bwMode="auto">
                <a:xfrm>
                  <a:off x="2051720" y="3903522"/>
                  <a:ext cx="1224136" cy="0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oval" w="lg" len="lg"/>
                  <a:tailEnd type="arrow"/>
                </a:ln>
                <a:effectLst/>
              </p:spPr>
            </p:cxnSp>
          </p:grpSp>
          <p:sp>
            <p:nvSpPr>
              <p:cNvPr id="148" name="Text Box 33"/>
              <p:cNvSpPr txBox="1">
                <a:spLocks noChangeArrowheads="1"/>
              </p:cNvSpPr>
              <p:nvPr/>
            </p:nvSpPr>
            <p:spPr bwMode="auto">
              <a:xfrm>
                <a:off x="107504" y="3717032"/>
                <a:ext cx="1080120" cy="33855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600" dirty="0">
                    <a:latin typeface="Courier New"/>
                    <a:cs typeface="Courier New"/>
                  </a:rPr>
                  <a:t>A3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279304" y="4273686"/>
              <a:ext cx="4477630" cy="673952"/>
              <a:chOff x="3279304" y="4267216"/>
              <a:chExt cx="4514800" cy="673952"/>
            </a:xfrm>
          </p:grpSpPr>
          <p:sp>
            <p:nvSpPr>
              <p:cNvPr id="136" name="Rectangle 27"/>
              <p:cNvSpPr>
                <a:spLocks noChangeArrowheads="1"/>
              </p:cNvSpPr>
              <p:nvPr/>
            </p:nvSpPr>
            <p:spPr bwMode="auto">
              <a:xfrm>
                <a:off x="3279304" y="4267216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3" name="Rectangle 27"/>
              <p:cNvSpPr>
                <a:spLocks noChangeArrowheads="1"/>
              </p:cNvSpPr>
              <p:nvPr/>
            </p:nvSpPr>
            <p:spPr bwMode="auto">
              <a:xfrm>
                <a:off x="3279304" y="4496180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4" name="Rectangle 27"/>
              <p:cNvSpPr>
                <a:spLocks noChangeArrowheads="1"/>
              </p:cNvSpPr>
              <p:nvPr/>
            </p:nvSpPr>
            <p:spPr bwMode="auto">
              <a:xfrm>
                <a:off x="3279304" y="4712204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0" name="Rectangle 27"/>
          <p:cNvSpPr>
            <a:spLocks noChangeArrowheads="1"/>
          </p:cNvSpPr>
          <p:nvPr/>
        </p:nvSpPr>
        <p:spPr bwMode="auto">
          <a:xfrm>
            <a:off x="987707" y="6296380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1" name="Rectangle 27"/>
          <p:cNvSpPr>
            <a:spLocks noChangeArrowheads="1"/>
          </p:cNvSpPr>
          <p:nvPr/>
        </p:nvSpPr>
        <p:spPr bwMode="auto">
          <a:xfrm>
            <a:off x="2769177" y="6008348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2" name="Rectangle 27"/>
          <p:cNvSpPr>
            <a:spLocks noChangeArrowheads="1"/>
          </p:cNvSpPr>
          <p:nvPr/>
        </p:nvSpPr>
        <p:spPr bwMode="auto">
          <a:xfrm>
            <a:off x="4550647" y="5720316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78904" y="3407514"/>
            <a:ext cx="9029600" cy="673952"/>
            <a:chOff x="78904" y="3407514"/>
            <a:chExt cx="9029600" cy="673952"/>
          </a:xfrm>
        </p:grpSpPr>
        <p:sp>
          <p:nvSpPr>
            <p:cNvPr id="173" name="Rectangle 27"/>
            <p:cNvSpPr>
              <a:spLocks noChangeArrowheads="1"/>
            </p:cNvSpPr>
            <p:nvPr/>
          </p:nvSpPr>
          <p:spPr bwMode="auto">
            <a:xfrm>
              <a:off x="78904" y="3407514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4" name="Rectangle 27"/>
            <p:cNvSpPr>
              <a:spLocks noChangeArrowheads="1"/>
            </p:cNvSpPr>
            <p:nvPr/>
          </p:nvSpPr>
          <p:spPr bwMode="auto">
            <a:xfrm>
              <a:off x="78904" y="3636478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5" name="Rectangle 27"/>
            <p:cNvSpPr>
              <a:spLocks noChangeArrowheads="1"/>
            </p:cNvSpPr>
            <p:nvPr/>
          </p:nvSpPr>
          <p:spPr bwMode="auto">
            <a:xfrm>
              <a:off x="78904" y="3852502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914585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484195"/>
            <a:ext cx="8382000" cy="137795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Declaration “</a:t>
            </a:r>
            <a:r>
              <a:rPr lang="en-US" sz="2000" dirty="0" err="1">
                <a:latin typeface="Courier New" pitchFamily="-96" charset="0"/>
              </a:rPr>
              <a:t>zip_dig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err="1">
                <a:latin typeface="Courier New" pitchFamily="-96" charset="0"/>
              </a:rPr>
              <a:t>cmu</a:t>
            </a:r>
            <a:r>
              <a:rPr lang="en-US" sz="2000" dirty="0">
                <a:latin typeface="Calibri" pitchFamily="-96" charset="0"/>
              </a:rPr>
              <a:t>” equivalent to “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err="1">
                <a:latin typeface="Courier New" pitchFamily="-96" charset="0"/>
              </a:rPr>
              <a:t>cmu</a:t>
            </a:r>
            <a:r>
              <a:rPr lang="en-US" sz="2000" dirty="0">
                <a:latin typeface="Courier New" pitchFamily="-96" charset="0"/>
              </a:rPr>
              <a:t>[5]</a:t>
            </a:r>
            <a:r>
              <a:rPr lang="en-US" sz="2000" dirty="0">
                <a:latin typeface="Calibri" pitchFamily="-96" charset="0"/>
              </a:rPr>
              <a:t>”</a:t>
            </a:r>
          </a:p>
          <a:p>
            <a:r>
              <a:rPr lang="en-US" sz="2000" dirty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dirty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124744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typedef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[ZLEN];</a:t>
            </a: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3078832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3126457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880519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928144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718719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;</a:t>
            </a: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766344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85" y="4028664"/>
            <a:ext cx="3671069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38298"/>
              </p:ext>
            </p:extLst>
          </p:nvPr>
        </p:nvGraphicFramePr>
        <p:xfrm>
          <a:off x="464746" y="1197678"/>
          <a:ext cx="8355725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70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8950"/>
              </p:ext>
            </p:extLst>
          </p:nvPr>
        </p:nvGraphicFramePr>
        <p:xfrm>
          <a:off x="4109161" y="3861048"/>
          <a:ext cx="4639302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5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2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26679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7818" y="3529794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68491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304800" y="4876800"/>
            <a:ext cx="533400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rsi</a:t>
            </a:r>
            <a:r>
              <a:rPr lang="en-US" sz="1800" dirty="0">
                <a:latin typeface="Courier New" pitchFamily="-96" charset="0"/>
              </a:rPr>
              <a:t> = digit</a:t>
            </a:r>
            <a:endParaRPr lang="cs-CZ" sz="1800" dirty="0">
              <a:latin typeface="Courier New" pitchFamily="-96" charset="0"/>
            </a:endParaRP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>
                <a:latin typeface="Courier New" pitchFamily="-96" charset="0"/>
              </a:rPr>
              <a:t>movl</a:t>
            </a:r>
            <a:r>
              <a:rPr lang="cs-CZ" sz="1800" dirty="0">
                <a:latin typeface="Courier New" pitchFamily="-96" charset="0"/>
              </a:rPr>
              <a:t> (%rdi,%rsi,4), %</a:t>
            </a:r>
            <a:r>
              <a:rPr lang="cs-CZ" sz="1800" dirty="0" err="1">
                <a:latin typeface="Courier New" pitchFamily="-96" charset="0"/>
              </a:rPr>
              <a:t>eax</a:t>
            </a:r>
            <a:r>
              <a:rPr lang="en-US" sz="1800" dirty="0">
                <a:latin typeface="Courier New" pitchFamily="-96" charset="0"/>
              </a:rPr>
              <a:t>  # z[digit]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1071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x86-64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zincr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for (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= 0;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&lt; ZLEN;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z[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860032" y="3500438"/>
            <a:ext cx="316835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725144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125194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19199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19199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344394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191994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“</a:t>
            </a:r>
            <a:r>
              <a:rPr lang="en-US" dirty="0" err="1">
                <a:latin typeface="Courier New" pitchFamily="-96" charset="0"/>
              </a:rPr>
              <a:t>zip_dig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</a:t>
            </a:r>
            <a:r>
              <a:rPr lang="en-US" dirty="0">
                <a:latin typeface="Calibri" pitchFamily="-96" charset="0"/>
              </a:rPr>
              <a:t>” equivalent to “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</a:t>
            </a:r>
            <a:r>
              <a:rPr lang="en-US" dirty="0">
                <a:latin typeface="Calibri" pitchFamily="-96" charset="0"/>
              </a:rPr>
              <a:t>”</a:t>
            </a:r>
          </a:p>
          <a:p>
            <a:pPr lvl="1"/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24127</TotalTime>
  <Words>4043</Words>
  <Application>Microsoft Office PowerPoint</Application>
  <PresentationFormat>On-screen Show (4:3)</PresentationFormat>
  <Paragraphs>1327</Paragraphs>
  <Slides>50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8" baseType="lpstr">
      <vt:lpstr>ＭＳ Ｐゴシック</vt:lpstr>
      <vt:lpstr>Arial</vt:lpstr>
      <vt:lpstr>Arial Narrow</vt:lpstr>
      <vt:lpstr>Calibri</vt:lpstr>
      <vt:lpstr>Calibri Bold</vt:lpstr>
      <vt:lpstr>Calibri Bold Italic</vt:lpstr>
      <vt:lpstr>Century Gothic</vt:lpstr>
      <vt:lpstr>Courier</vt:lpstr>
      <vt:lpstr>Courier New</vt:lpstr>
      <vt:lpstr>Courier New Bold</vt:lpstr>
      <vt:lpstr>Lucida Grande</vt:lpstr>
      <vt:lpstr>Monaco</vt:lpstr>
      <vt:lpstr>msgothic</vt:lpstr>
      <vt:lpstr>Times New Roman</vt:lpstr>
      <vt:lpstr>Wingdings</vt:lpstr>
      <vt:lpstr>Wingdings 2</vt:lpstr>
      <vt:lpstr>ヒラギノ角ゴ ProN W6</vt:lpstr>
      <vt:lpstr>template2007</vt:lpstr>
      <vt:lpstr>Machine-Level Programming IV: Data  15-213: Introduction to Computer Systems 8th Lecture, September 22, 2016</vt:lpstr>
      <vt:lpstr>Today</vt:lpstr>
      <vt:lpstr>Array Allocation</vt:lpstr>
      <vt:lpstr>Array Access</vt:lpstr>
      <vt:lpstr>Array Example</vt:lpstr>
      <vt:lpstr>Array Accessing Example</vt:lpstr>
      <vt:lpstr>Array Loop Example</vt:lpstr>
      <vt:lpstr>Multidimensional (Nested) Arrays</vt:lpstr>
      <vt:lpstr>Nested Array Example</vt:lpstr>
      <vt:lpstr>Nested Array Row Access</vt:lpstr>
      <vt:lpstr>Nested Array Row Access Code</vt:lpstr>
      <vt:lpstr>Nested Array Element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Example: Array Access</vt:lpstr>
      <vt:lpstr>Example: Array Access</vt:lpstr>
      <vt:lpstr>Today</vt:lpstr>
      <vt:lpstr>Structure Representation</vt:lpstr>
      <vt:lpstr>Generating Pointer to Structure Member</vt:lpstr>
      <vt:lpstr>Following Linked List</vt:lpstr>
      <vt:lpstr>Structures &amp; Alignment</vt:lpstr>
      <vt:lpstr>Alignment Principles</vt:lpstr>
      <vt:lpstr>Specific Cases of Alignment (x86-64)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Example Struct Exam Question</vt:lpstr>
      <vt:lpstr>Example Struct Exam Question (Cont’d)</vt:lpstr>
      <vt:lpstr>Today</vt:lpstr>
      <vt:lpstr>Background</vt:lpstr>
      <vt:lpstr>Programming with SSE3</vt:lpstr>
      <vt:lpstr>Scalar &amp; SIMD Operations</vt:lpstr>
      <vt:lpstr>FP Basics</vt:lpstr>
      <vt:lpstr>FP Memory Referencing</vt:lpstr>
      <vt:lpstr>Other Aspects of FP Code</vt:lpstr>
      <vt:lpstr>Summary</vt:lpstr>
      <vt:lpstr>Understanding Pointers &amp; Arrays #1</vt:lpstr>
      <vt:lpstr>Understanding Pointers &amp; Arrays #1</vt:lpstr>
      <vt:lpstr>Understanding Pointers &amp; Arrays #2</vt:lpstr>
      <vt:lpstr>Understanding Pointers &amp; Arrays #2</vt:lpstr>
      <vt:lpstr>Understanding Pointers &amp; Arrays #3</vt:lpstr>
      <vt:lpstr>PowerPoint Presentation</vt:lpstr>
      <vt:lpstr>Understanding Pointers &amp; Arrays #3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776</cp:revision>
  <cp:lastPrinted>2014-09-18T08:14:12Z</cp:lastPrinted>
  <dcterms:created xsi:type="dcterms:W3CDTF">2012-09-20T14:26:38Z</dcterms:created>
  <dcterms:modified xsi:type="dcterms:W3CDTF">2016-09-22T03:14:41Z</dcterms:modified>
</cp:coreProperties>
</file>