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3" r:id="rId4"/>
  </p:sldMasterIdLst>
  <p:notesMasterIdLst>
    <p:notesMasterId r:id="rId79"/>
  </p:notesMasterIdLst>
  <p:sldIdLst>
    <p:sldId id="335" r:id="rId5"/>
    <p:sldId id="370" r:id="rId6"/>
    <p:sldId id="399" r:id="rId7"/>
    <p:sldId id="398" r:id="rId8"/>
    <p:sldId id="400" r:id="rId9"/>
    <p:sldId id="401" r:id="rId10"/>
    <p:sldId id="397" r:id="rId11"/>
    <p:sldId id="289" r:id="rId12"/>
    <p:sldId id="403" r:id="rId13"/>
    <p:sldId id="402" r:id="rId14"/>
    <p:sldId id="290" r:id="rId15"/>
    <p:sldId id="404" r:id="rId16"/>
    <p:sldId id="405" r:id="rId17"/>
    <p:sldId id="256" r:id="rId18"/>
    <p:sldId id="407" r:id="rId19"/>
    <p:sldId id="260" r:id="rId20"/>
    <p:sldId id="371" r:id="rId21"/>
    <p:sldId id="292" r:id="rId22"/>
    <p:sldId id="372" r:id="rId23"/>
    <p:sldId id="373" r:id="rId24"/>
    <p:sldId id="374" r:id="rId25"/>
    <p:sldId id="375" r:id="rId26"/>
    <p:sldId id="387" r:id="rId27"/>
    <p:sldId id="376" r:id="rId28"/>
    <p:sldId id="377" r:id="rId29"/>
    <p:sldId id="388" r:id="rId30"/>
    <p:sldId id="295" r:id="rId31"/>
    <p:sldId id="296" r:id="rId32"/>
    <p:sldId id="297" r:id="rId33"/>
    <p:sldId id="298" r:id="rId34"/>
    <p:sldId id="336" r:id="rId35"/>
    <p:sldId id="337" r:id="rId36"/>
    <p:sldId id="338" r:id="rId37"/>
    <p:sldId id="339" r:id="rId38"/>
    <p:sldId id="340" r:id="rId39"/>
    <p:sldId id="341" r:id="rId40"/>
    <p:sldId id="342" r:id="rId41"/>
    <p:sldId id="343" r:id="rId42"/>
    <p:sldId id="344" r:id="rId43"/>
    <p:sldId id="345" r:id="rId44"/>
    <p:sldId id="309" r:id="rId45"/>
    <p:sldId id="310" r:id="rId46"/>
    <p:sldId id="408" r:id="rId47"/>
    <p:sldId id="409" r:id="rId48"/>
    <p:sldId id="411" r:id="rId49"/>
    <p:sldId id="412" r:id="rId50"/>
    <p:sldId id="413" r:id="rId51"/>
    <p:sldId id="385" r:id="rId52"/>
    <p:sldId id="381" r:id="rId53"/>
    <p:sldId id="410" r:id="rId54"/>
    <p:sldId id="382" r:id="rId55"/>
    <p:sldId id="325" r:id="rId56"/>
    <p:sldId id="326" r:id="rId57"/>
    <p:sldId id="327" r:id="rId58"/>
    <p:sldId id="383" r:id="rId59"/>
    <p:sldId id="384" r:id="rId60"/>
    <p:sldId id="414" r:id="rId61"/>
    <p:sldId id="415" r:id="rId62"/>
    <p:sldId id="416" r:id="rId63"/>
    <p:sldId id="417" r:id="rId64"/>
    <p:sldId id="418" r:id="rId65"/>
    <p:sldId id="419" r:id="rId66"/>
    <p:sldId id="420" r:id="rId67"/>
    <p:sldId id="386" r:id="rId68"/>
    <p:sldId id="389" r:id="rId69"/>
    <p:sldId id="328" r:id="rId70"/>
    <p:sldId id="390" r:id="rId71"/>
    <p:sldId id="391" r:id="rId72"/>
    <p:sldId id="393" r:id="rId73"/>
    <p:sldId id="394" r:id="rId74"/>
    <p:sldId id="395" r:id="rId75"/>
    <p:sldId id="396" r:id="rId76"/>
    <p:sldId id="366" r:id="rId77"/>
    <p:sldId id="334" r:id="rId7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35" autoAdjust="0"/>
    <p:restoredTop sz="97805" autoAdjust="0"/>
  </p:normalViewPr>
  <p:slideViewPr>
    <p:cSldViewPr snapToGrid="0">
      <p:cViewPr varScale="1">
        <p:scale>
          <a:sx n="87" d="100"/>
          <a:sy n="87" d="100"/>
        </p:scale>
        <p:origin x="879" y="1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84245-4571-4C90-8BD5-DFDBDCB8E868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485A2-FA6A-46DD-B3E5-15C95E45F6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2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2032000"/>
            <a:ext cx="77724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5800" y="4572000"/>
            <a:ext cx="2455801" cy="75661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Calibri"/>
                <a:ea typeface="Calibri Bold" charset="0"/>
                <a:cs typeface="Calibri"/>
                <a:sym typeface="Calibri Bold" charset="0"/>
              </a:rPr>
              <a:t>Instructor:</a:t>
            </a:r>
            <a:r>
              <a:rPr lang="en-US" sz="2000" b="1" dirty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 </a:t>
            </a:r>
          </a:p>
          <a:p>
            <a:pPr lvl="0">
              <a:spcBef>
                <a:spcPts val="500"/>
              </a:spcBef>
              <a:buClrTx/>
              <a:buSzTx/>
              <a:defRPr/>
            </a:pPr>
            <a:r>
              <a:rPr lang="en-US" sz="2000" dirty="0"/>
              <a:t>		Phil Gibbons</a:t>
            </a:r>
            <a:endParaRPr lang="en-US" sz="2000" dirty="0">
              <a:latin typeface="Calibri"/>
              <a:cs typeface="Calibri"/>
              <a:sym typeface="Calibri" charset="0"/>
            </a:endParaRP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531118" y="1769026"/>
            <a:ext cx="8760719" cy="2590800"/>
          </a:xfrm>
          <a:ln/>
        </p:spPr>
        <p:txBody>
          <a:bodyPr/>
          <a:lstStyle/>
          <a:p>
            <a:pPr marL="119063" indent="-119063"/>
            <a:r>
              <a:rPr lang="en-US" b="1" dirty="0"/>
              <a:t>Machine-Level Programming III: Procedures</a:t>
            </a:r>
            <a:br>
              <a:rPr lang="en-US" b="1" dirty="0"/>
            </a:br>
            <a:br>
              <a:rPr lang="en-US" b="1" dirty="0"/>
            </a:br>
            <a:r>
              <a:rPr lang="en-US" sz="2000" dirty="0">
                <a:latin typeface="+mn-lt"/>
              </a:rPr>
              <a:t>15-213/18-213: Introduction to Computer Systems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7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Lecture, September 20, 2016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ln/>
        </p:spPr>
        <p:txBody>
          <a:bodyPr/>
          <a:lstStyle/>
          <a:p>
            <a:r>
              <a:rPr lang="en-US" dirty="0"/>
              <a:t>Region of memory managed with stack discipline</a:t>
            </a:r>
          </a:p>
          <a:p>
            <a:r>
              <a:rPr lang="en-US" dirty="0"/>
              <a:t>Grows toward lower addresses</a:t>
            </a:r>
          </a:p>
          <a:p>
            <a:endParaRPr lang="en-US" dirty="0"/>
          </a:p>
          <a:p>
            <a:r>
              <a:rPr lang="en-US" dirty="0"/>
              <a:t>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contains </a:t>
            </a:r>
            <a:br>
              <a:rPr lang="en-US" dirty="0"/>
            </a:br>
            <a:r>
              <a:rPr lang="en-US" dirty="0"/>
              <a:t>lowest  stack address</a:t>
            </a:r>
          </a:p>
          <a:p>
            <a:pPr marL="552450" lvl="1"/>
            <a:r>
              <a:rPr lang="en-US" dirty="0"/>
              <a:t>address of “top” element</a:t>
            </a:r>
          </a:p>
        </p:txBody>
      </p:sp>
      <p:grpSp>
        <p:nvGrpSpPr>
          <p:cNvPr id="41989" name="Group 5"/>
          <p:cNvGrpSpPr>
            <a:grpSpLocks/>
          </p:cNvGrpSpPr>
          <p:nvPr/>
        </p:nvGrpSpPr>
        <p:grpSpPr bwMode="auto">
          <a:xfrm>
            <a:off x="2463800" y="1066800"/>
            <a:ext cx="6559550" cy="5013325"/>
            <a:chOff x="0" y="0"/>
            <a:chExt cx="4131" cy="3158"/>
          </a:xfrm>
        </p:grpSpPr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>
              <a:off x="1679" y="2496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1" name="Rectangle 7"/>
            <p:cNvSpPr>
              <a:spLocks/>
            </p:cNvSpPr>
            <p:nvPr/>
          </p:nvSpPr>
          <p:spPr bwMode="auto">
            <a:xfrm>
              <a:off x="0" y="2350"/>
              <a:ext cx="1659" cy="28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1992" name="Rectangle 8"/>
            <p:cNvSpPr>
              <a:spLocks/>
            </p:cNvSpPr>
            <p:nvPr/>
          </p:nvSpPr>
          <p:spPr bwMode="auto">
            <a:xfrm>
              <a:off x="2073" y="576"/>
              <a:ext cx="822" cy="2016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3" name="Line 9"/>
            <p:cNvSpPr>
              <a:spLocks noChangeShapeType="1"/>
            </p:cNvSpPr>
            <p:nvPr/>
          </p:nvSpPr>
          <p:spPr bwMode="auto">
            <a:xfrm>
              <a:off x="3418" y="1824"/>
              <a:ext cx="0" cy="86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4" name="Rectangle 10"/>
            <p:cNvSpPr>
              <a:spLocks/>
            </p:cNvSpPr>
            <p:nvPr/>
          </p:nvSpPr>
          <p:spPr bwMode="auto">
            <a:xfrm>
              <a:off x="3477" y="1918"/>
              <a:ext cx="512" cy="576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Stack Grows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Down</a:t>
              </a:r>
            </a:p>
          </p:txBody>
        </p:sp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 rot="10800000" flipH="1">
              <a:off x="3418" y="432"/>
              <a:ext cx="0" cy="912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6" name="Rectangle 12"/>
            <p:cNvSpPr>
              <a:spLocks/>
            </p:cNvSpPr>
            <p:nvPr/>
          </p:nvSpPr>
          <p:spPr bwMode="auto">
            <a:xfrm>
              <a:off x="3480" y="690"/>
              <a:ext cx="651" cy="4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Increasing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Addresses</a:t>
              </a:r>
            </a:p>
          </p:txBody>
        </p:sp>
        <p:sp>
          <p:nvSpPr>
            <p:cNvPr id="41997" name="Rectangle 13"/>
            <p:cNvSpPr>
              <a:spLocks/>
            </p:cNvSpPr>
            <p:nvPr/>
          </p:nvSpPr>
          <p:spPr bwMode="auto">
            <a:xfrm>
              <a:off x="1994" y="2878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>
              <a:off x="2072" y="2400"/>
              <a:ext cx="816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9" name="Rectangle 15"/>
            <p:cNvSpPr>
              <a:spLocks/>
            </p:cNvSpPr>
            <p:nvPr/>
          </p:nvSpPr>
          <p:spPr bwMode="auto">
            <a:xfrm>
              <a:off x="1842" y="0"/>
              <a:ext cx="1285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“Bottom”</a:t>
              </a:r>
            </a:p>
          </p:txBody>
        </p:sp>
        <p:sp>
          <p:nvSpPr>
            <p:cNvPr id="42000" name="AutoShape 16"/>
            <p:cNvSpPr>
              <a:spLocks/>
            </p:cNvSpPr>
            <p:nvPr/>
          </p:nvSpPr>
          <p:spPr bwMode="auto">
            <a:xfrm>
              <a:off x="2288" y="288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01" name="AutoShape 17"/>
            <p:cNvSpPr>
              <a:spLocks/>
            </p:cNvSpPr>
            <p:nvPr/>
          </p:nvSpPr>
          <p:spPr bwMode="auto">
            <a:xfrm rot="10800000" flipH="1">
              <a:off x="2288" y="2640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6816037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Push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pushq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Fetch operand at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endParaRPr lang="en-US" dirty="0"/>
          </a:p>
          <a:p>
            <a:pPr marL="552450" lvl="1"/>
            <a:r>
              <a:rPr lang="en-US" dirty="0"/>
              <a:t>Decrement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by 8</a:t>
            </a:r>
          </a:p>
          <a:p>
            <a:pPr marL="552450" lvl="1"/>
            <a:r>
              <a:rPr lang="en-US" dirty="0"/>
              <a:t>Write operand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5" name="Rectangle 17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7" name="Rectangle 19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9" name="Rectangle 21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31" name="Rectangle 23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3032" name="AutoShape 24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33" name="Group 25"/>
          <p:cNvGrpSpPr>
            <a:grpSpLocks/>
          </p:cNvGrpSpPr>
          <p:nvPr/>
        </p:nvGrpSpPr>
        <p:grpSpPr bwMode="auto">
          <a:xfrm>
            <a:off x="2544763" y="4759325"/>
            <a:ext cx="4641850" cy="1628775"/>
            <a:chOff x="59" y="0"/>
            <a:chExt cx="2924" cy="1026"/>
          </a:xfrm>
        </p:grpSpPr>
        <p:sp>
          <p:nvSpPr>
            <p:cNvPr id="43034" name="Rectangle 26"/>
            <p:cNvSpPr>
              <a:spLocks/>
            </p:cNvSpPr>
            <p:nvPr/>
          </p:nvSpPr>
          <p:spPr bwMode="auto">
            <a:xfrm>
              <a:off x="59" y="0"/>
              <a:ext cx="1600" cy="23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3035" name="Rectangle 27"/>
            <p:cNvSpPr>
              <a:spLocks/>
            </p:cNvSpPr>
            <p:nvPr/>
          </p:nvSpPr>
          <p:spPr bwMode="auto">
            <a:xfrm>
              <a:off x="2002" y="746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3036" name="AutoShape 28"/>
            <p:cNvSpPr>
              <a:spLocks/>
            </p:cNvSpPr>
            <p:nvPr/>
          </p:nvSpPr>
          <p:spPr bwMode="auto">
            <a:xfrm rot="10800000" flipH="1">
              <a:off x="2296" y="506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Oval 1"/>
          <p:cNvSpPr/>
          <p:nvPr/>
        </p:nvSpPr>
        <p:spPr bwMode="auto">
          <a:xfrm>
            <a:off x="3590693" y="1870385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val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Push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pushq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Fetch operand at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endParaRPr lang="en-US" dirty="0"/>
          </a:p>
          <a:p>
            <a:pPr marL="552450" lvl="1"/>
            <a:r>
              <a:rPr lang="en-US" dirty="0"/>
              <a:t>Decrement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by 8</a:t>
            </a:r>
          </a:p>
          <a:p>
            <a:pPr marL="552450" lvl="1"/>
            <a:r>
              <a:rPr lang="en-US" dirty="0"/>
              <a:t>Write operand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19" name="Group 11"/>
          <p:cNvGrpSpPr>
            <a:grpSpLocks/>
          </p:cNvGrpSpPr>
          <p:nvPr/>
        </p:nvGrpSpPr>
        <p:grpSpPr bwMode="auto">
          <a:xfrm>
            <a:off x="5040313" y="5011738"/>
            <a:ext cx="2016125" cy="474662"/>
            <a:chOff x="0" y="0"/>
            <a:chExt cx="1270" cy="298"/>
          </a:xfrm>
        </p:grpSpPr>
        <p:sp>
          <p:nvSpPr>
            <p:cNvPr id="43020" name="Rectangle 12"/>
            <p:cNvSpPr>
              <a:spLocks/>
            </p:cNvSpPr>
            <p:nvPr/>
          </p:nvSpPr>
          <p:spPr bwMode="auto">
            <a:xfrm>
              <a:off x="450" y="106"/>
              <a:ext cx="820" cy="192"/>
            </a:xfrm>
            <a:prstGeom prst="rect">
              <a:avLst/>
            </a:prstGeom>
            <a:solidFill>
              <a:srgbClr val="8484E0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>
              <a:off x="56" y="203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2" name="Rectangle 14"/>
            <p:cNvSpPr>
              <a:spLocks/>
            </p:cNvSpPr>
            <p:nvPr/>
          </p:nvSpPr>
          <p:spPr bwMode="auto">
            <a:xfrm>
              <a:off x="222" y="0"/>
              <a:ext cx="154" cy="203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-8</a:t>
              </a:r>
            </a:p>
          </p:txBody>
        </p:sp>
        <p:sp>
          <p:nvSpPr>
            <p:cNvPr id="43023" name="AutoShape 15"/>
            <p:cNvSpPr>
              <a:spLocks/>
            </p:cNvSpPr>
            <p:nvPr/>
          </p:nvSpPr>
          <p:spPr bwMode="auto">
            <a:xfrm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5" name="Rectangle 17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7" name="Rectangle 19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9" name="Rectangle 21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31" name="Rectangle 23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3032" name="AutoShape 24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33" name="Group 25"/>
          <p:cNvGrpSpPr>
            <a:grpSpLocks/>
          </p:cNvGrpSpPr>
          <p:nvPr/>
        </p:nvGrpSpPr>
        <p:grpSpPr bwMode="auto">
          <a:xfrm>
            <a:off x="2544763" y="4759325"/>
            <a:ext cx="4641850" cy="1628775"/>
            <a:chOff x="59" y="0"/>
            <a:chExt cx="2924" cy="1026"/>
          </a:xfrm>
        </p:grpSpPr>
        <p:sp>
          <p:nvSpPr>
            <p:cNvPr id="43034" name="Rectangle 26"/>
            <p:cNvSpPr>
              <a:spLocks/>
            </p:cNvSpPr>
            <p:nvPr/>
          </p:nvSpPr>
          <p:spPr bwMode="auto">
            <a:xfrm>
              <a:off x="59" y="0"/>
              <a:ext cx="1600" cy="23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3035" name="Rectangle 27"/>
            <p:cNvSpPr>
              <a:spLocks/>
            </p:cNvSpPr>
            <p:nvPr/>
          </p:nvSpPr>
          <p:spPr bwMode="auto">
            <a:xfrm>
              <a:off x="2002" y="746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3036" name="AutoShape 28"/>
            <p:cNvSpPr>
              <a:spLocks/>
            </p:cNvSpPr>
            <p:nvPr/>
          </p:nvSpPr>
          <p:spPr bwMode="auto">
            <a:xfrm rot="10800000" flipH="1">
              <a:off x="2296" y="506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Oval 1"/>
          <p:cNvSpPr/>
          <p:nvPr/>
        </p:nvSpPr>
        <p:spPr bwMode="auto">
          <a:xfrm>
            <a:off x="3590693" y="1870385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val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1463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3.7037E-7 L 0.05122 0.25185 L 0.09636 0.35764 L 0.09514 0.52338 L 0.24271 0.47639 " pathEditMode="relative" ptsTypes="AA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8"/>
          <p:cNvSpPr txBox="1">
            <a:spLocks noChangeArrowheads="1"/>
          </p:cNvSpPr>
          <p:nvPr/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popq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Dest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Read value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Increment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by 8</a:t>
            </a:r>
          </a:p>
          <a:p>
            <a:pPr marL="552450" lvl="1"/>
            <a:r>
              <a:rPr lang="en-US" dirty="0"/>
              <a:t>Store value at </a:t>
            </a:r>
            <a:r>
              <a:rPr lang="en-US" dirty="0" err="1"/>
              <a:t>Dest</a:t>
            </a:r>
            <a:r>
              <a:rPr lang="en-US" dirty="0"/>
              <a:t> (usually a register)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4033" name="AutoShape 1"/>
          <p:cNvSpPr>
            <a:spLocks/>
          </p:cNvSpPr>
          <p:nvPr/>
        </p:nvSpPr>
        <p:spPr bwMode="auto">
          <a:xfrm rot="10800000" flipH="1">
            <a:off x="6108700" y="52578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5" name="Rectangle 3"/>
          <p:cNvSpPr>
            <a:spLocks/>
          </p:cNvSpPr>
          <p:nvPr/>
        </p:nvSpPr>
        <p:spPr bwMode="auto">
          <a:xfrm>
            <a:off x="2559593" y="4797425"/>
            <a:ext cx="2539457" cy="36933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4041" name="Rectangle 9"/>
          <p:cNvSpPr>
            <a:spLocks/>
          </p:cNvSpPr>
          <p:nvPr/>
        </p:nvSpPr>
        <p:spPr bwMode="auto">
          <a:xfrm>
            <a:off x="5630863" y="5635625"/>
            <a:ext cx="155575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3" name="Rectangle 11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4044" name="AutoShape 12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5" name="Rectangle 1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4046" name="Rectangle 1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Pop</a:t>
            </a:r>
          </a:p>
        </p:txBody>
      </p:sp>
      <p:sp>
        <p:nvSpPr>
          <p:cNvPr id="44052" name="Rectangle 20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8" name="Rectangle 26"/>
          <p:cNvSpPr>
            <a:spLocks/>
          </p:cNvSpPr>
          <p:nvPr/>
        </p:nvSpPr>
        <p:spPr bwMode="auto">
          <a:xfrm>
            <a:off x="5754688" y="4876800"/>
            <a:ext cx="1301750" cy="3048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9" name="Rectangle 27"/>
          <p:cNvSpPr>
            <a:spLocks/>
          </p:cNvSpPr>
          <p:nvPr/>
        </p:nvSpPr>
        <p:spPr bwMode="auto">
          <a:xfrm>
            <a:off x="5753100" y="4876800"/>
            <a:ext cx="130175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Oval 26"/>
          <p:cNvSpPr/>
          <p:nvPr/>
        </p:nvSpPr>
        <p:spPr bwMode="auto">
          <a:xfrm>
            <a:off x="5946118" y="4876800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val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4319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8"/>
          <p:cNvSpPr txBox="1">
            <a:spLocks noChangeArrowheads="1"/>
          </p:cNvSpPr>
          <p:nvPr/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popq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Dest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Read value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Increment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by 8</a:t>
            </a:r>
          </a:p>
          <a:p>
            <a:pPr marL="552450" lvl="1"/>
            <a:r>
              <a:rPr lang="en-US" dirty="0"/>
              <a:t>Store value at </a:t>
            </a:r>
            <a:r>
              <a:rPr lang="en-US" dirty="0" err="1"/>
              <a:t>Dest</a:t>
            </a:r>
            <a:r>
              <a:rPr lang="en-US" dirty="0"/>
              <a:t> (usually a register)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4033" name="AutoShape 1"/>
          <p:cNvSpPr>
            <a:spLocks/>
          </p:cNvSpPr>
          <p:nvPr/>
        </p:nvSpPr>
        <p:spPr bwMode="auto">
          <a:xfrm rot="10800000" flipH="1">
            <a:off x="6108700" y="52578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2559593" y="4797425"/>
            <a:ext cx="3079207" cy="369332"/>
            <a:chOff x="2559593" y="4797425"/>
            <a:chExt cx="3079207" cy="369332"/>
          </a:xfrm>
        </p:grpSpPr>
        <p:sp>
          <p:nvSpPr>
            <p:cNvPr id="44034" name="Line 2"/>
            <p:cNvSpPr>
              <a:spLocks noChangeShapeType="1"/>
            </p:cNvSpPr>
            <p:nvPr/>
          </p:nvSpPr>
          <p:spPr bwMode="auto">
            <a:xfrm>
              <a:off x="5130800" y="5029200"/>
              <a:ext cx="50800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4035" name="Rectangle 3"/>
            <p:cNvSpPr>
              <a:spLocks/>
            </p:cNvSpPr>
            <p:nvPr/>
          </p:nvSpPr>
          <p:spPr bwMode="auto">
            <a:xfrm>
              <a:off x="2559593" y="4797425"/>
              <a:ext cx="2539457" cy="369332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44036" name="Rectangle 4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4041" name="Rectangle 9"/>
          <p:cNvSpPr>
            <a:spLocks/>
          </p:cNvSpPr>
          <p:nvPr/>
        </p:nvSpPr>
        <p:spPr bwMode="auto">
          <a:xfrm>
            <a:off x="5630863" y="5635625"/>
            <a:ext cx="155575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3" name="Rectangle 11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4044" name="AutoShape 12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5" name="Rectangle 1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4046" name="Rectangle 1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Pop</a:t>
            </a:r>
          </a:p>
        </p:txBody>
      </p:sp>
      <p:sp>
        <p:nvSpPr>
          <p:cNvPr id="44052" name="Rectangle 20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6" name="Rectangle 24"/>
          <p:cNvSpPr>
            <a:spLocks/>
          </p:cNvSpPr>
          <p:nvPr/>
        </p:nvSpPr>
        <p:spPr bwMode="auto">
          <a:xfrm>
            <a:off x="5392738" y="4706938"/>
            <a:ext cx="282575" cy="32385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+8</a:t>
            </a:r>
          </a:p>
        </p:txBody>
      </p:sp>
      <p:sp>
        <p:nvSpPr>
          <p:cNvPr id="44057" name="AutoShape 25"/>
          <p:cNvSpPr>
            <a:spLocks/>
          </p:cNvSpPr>
          <p:nvPr/>
        </p:nvSpPr>
        <p:spPr bwMode="auto">
          <a:xfrm rot="10800000" flipH="1">
            <a:off x="5040313" y="4791076"/>
            <a:ext cx="368300" cy="1905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8" name="Rectangle 26"/>
          <p:cNvSpPr>
            <a:spLocks/>
          </p:cNvSpPr>
          <p:nvPr/>
        </p:nvSpPr>
        <p:spPr bwMode="auto">
          <a:xfrm>
            <a:off x="5754688" y="4876800"/>
            <a:ext cx="1301750" cy="3048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9" name="Rectangle 27"/>
          <p:cNvSpPr>
            <a:spLocks/>
          </p:cNvSpPr>
          <p:nvPr/>
        </p:nvSpPr>
        <p:spPr bwMode="auto">
          <a:xfrm>
            <a:off x="5753100" y="4876800"/>
            <a:ext cx="130175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60" name="Freeform 28"/>
          <p:cNvSpPr>
            <a:spLocks/>
          </p:cNvSpPr>
          <p:nvPr/>
        </p:nvSpPr>
        <p:spPr bwMode="auto">
          <a:xfrm>
            <a:off x="6107113" y="4953000"/>
            <a:ext cx="604837" cy="685800"/>
          </a:xfrm>
          <a:custGeom>
            <a:avLst/>
            <a:gdLst/>
            <a:ahLst/>
            <a:cxnLst>
              <a:cxn ang="0">
                <a:pos x="5263" y="6200"/>
              </a:cxn>
              <a:cxn ang="0">
                <a:pos x="5263" y="21600"/>
              </a:cxn>
              <a:cxn ang="0">
                <a:pos x="16144" y="21600"/>
              </a:cxn>
              <a:cxn ang="0">
                <a:pos x="16144" y="6400"/>
              </a:cxn>
              <a:cxn ang="0">
                <a:pos x="21600" y="6400"/>
              </a:cxn>
              <a:cxn ang="0">
                <a:pos x="10929" y="0"/>
              </a:cxn>
              <a:cxn ang="0">
                <a:pos x="0" y="6043"/>
              </a:cxn>
              <a:cxn ang="0">
                <a:pos x="5263" y="6200"/>
              </a:cxn>
              <a:cxn ang="0">
                <a:pos x="5263" y="6200"/>
              </a:cxn>
            </a:cxnLst>
            <a:rect l="0" t="0" r="r" b="b"/>
            <a:pathLst>
              <a:path w="21600" h="21600">
                <a:moveTo>
                  <a:pt x="5263" y="6200"/>
                </a:moveTo>
                <a:lnTo>
                  <a:pt x="5263" y="21600"/>
                </a:lnTo>
                <a:lnTo>
                  <a:pt x="16144" y="21600"/>
                </a:lnTo>
                <a:lnTo>
                  <a:pt x="16144" y="6400"/>
                </a:lnTo>
                <a:lnTo>
                  <a:pt x="21600" y="6400"/>
                </a:lnTo>
                <a:lnTo>
                  <a:pt x="10929" y="0"/>
                </a:lnTo>
                <a:lnTo>
                  <a:pt x="0" y="6043"/>
                </a:lnTo>
                <a:lnTo>
                  <a:pt x="5263" y="6200"/>
                </a:lnTo>
                <a:close/>
                <a:moveTo>
                  <a:pt x="5263" y="6200"/>
                </a:moveTo>
              </a:path>
            </a:pathLst>
          </a:custGeom>
          <a:solidFill>
            <a:srgbClr val="980002"/>
          </a:solidFill>
          <a:ln w="381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Oval 26"/>
          <p:cNvSpPr/>
          <p:nvPr/>
        </p:nvSpPr>
        <p:spPr bwMode="auto">
          <a:xfrm>
            <a:off x="2116827" y="3396475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val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7594624" presetClass="entr" presetSubtype="13953796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48751E-6 L 5E-6 -0.0518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8"/>
          <p:cNvSpPr txBox="1">
            <a:spLocks noChangeArrowheads="1"/>
          </p:cNvSpPr>
          <p:nvPr/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popq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Dest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Read value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Increment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by 8</a:t>
            </a:r>
          </a:p>
          <a:p>
            <a:pPr marL="552450" lvl="1"/>
            <a:r>
              <a:rPr lang="en-US" dirty="0"/>
              <a:t>Store value at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/>
              <a:t>(usually a </a:t>
            </a:r>
            <a:r>
              <a:rPr lang="en-US" dirty="0"/>
              <a:t>register)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5130800" y="4693525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5" name="Rectangle 3"/>
          <p:cNvSpPr>
            <a:spLocks/>
          </p:cNvSpPr>
          <p:nvPr/>
        </p:nvSpPr>
        <p:spPr bwMode="auto">
          <a:xfrm>
            <a:off x="2559593" y="4461750"/>
            <a:ext cx="2539457" cy="36933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4041" name="Rectangle 9"/>
          <p:cNvSpPr>
            <a:spLocks/>
          </p:cNvSpPr>
          <p:nvPr/>
        </p:nvSpPr>
        <p:spPr bwMode="auto">
          <a:xfrm>
            <a:off x="5630863" y="5635625"/>
            <a:ext cx="155575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3" name="Rectangle 11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4044" name="AutoShape 12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5" name="Rectangle 1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4046" name="Rectangle 1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Pop</a:t>
            </a:r>
          </a:p>
        </p:txBody>
      </p:sp>
      <p:sp>
        <p:nvSpPr>
          <p:cNvPr id="44052" name="Rectangle 20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8" name="Rectangle 26"/>
          <p:cNvSpPr>
            <a:spLocks/>
          </p:cNvSpPr>
          <p:nvPr/>
        </p:nvSpPr>
        <p:spPr bwMode="auto">
          <a:xfrm>
            <a:off x="5754688" y="4876800"/>
            <a:ext cx="1301750" cy="3048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9" name="Rectangle 27"/>
          <p:cNvSpPr>
            <a:spLocks/>
          </p:cNvSpPr>
          <p:nvPr/>
        </p:nvSpPr>
        <p:spPr bwMode="auto">
          <a:xfrm>
            <a:off x="5753100" y="4876800"/>
            <a:ext cx="130175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Oval 26"/>
          <p:cNvSpPr/>
          <p:nvPr/>
        </p:nvSpPr>
        <p:spPr bwMode="auto">
          <a:xfrm>
            <a:off x="5946118" y="4876800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val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4033" name="AutoShape 1"/>
          <p:cNvSpPr>
            <a:spLocks/>
          </p:cNvSpPr>
          <p:nvPr/>
        </p:nvSpPr>
        <p:spPr bwMode="auto">
          <a:xfrm rot="10800000" flipH="1">
            <a:off x="6108700" y="4876800"/>
            <a:ext cx="609600" cy="762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0650" y="5293232"/>
            <a:ext cx="5335841" cy="107721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(The memory doesn’t change, </a:t>
            </a:r>
            <a:b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only the value of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3276952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/>
              <a:t>Passing control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 of Recursion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3816" y="0"/>
            <a:ext cx="3070184" cy="1143000"/>
          </a:xfrm>
        </p:spPr>
        <p:txBody>
          <a:bodyPr/>
          <a:lstStyle/>
          <a:p>
            <a:r>
              <a:rPr lang="en-US" dirty="0"/>
              <a:t>Code Examples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6199" y="4395486"/>
            <a:ext cx="3963365" cy="1507603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mult2(long a, long b)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76199" y="624069"/>
            <a:ext cx="5835569" cy="154039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97180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	# a 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400553:  imul   %rsi,%rax	# a * b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	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00154" y="1828800"/>
            <a:ext cx="6781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400540: push   %rbx		# Save %rbx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400541: mov    %rdx,%rbx		# Save dest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	# Save at dest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40054c: pop    %rbx		# Restore %rbx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40054d: retq			# Return</a:t>
            </a:r>
          </a:p>
        </p:txBody>
      </p:sp>
    </p:spTree>
    <p:extLst>
      <p:ext uri="{BB962C8B-B14F-4D97-AF65-F5344CB8AC3E}">
        <p14:creationId xmlns:p14="http://schemas.microsoft.com/office/powerpoint/2010/main" val="3733884737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Control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Use stack to support procedure call and return</a:t>
            </a:r>
          </a:p>
          <a:p>
            <a:r>
              <a:rPr lang="en-US" dirty="0">
                <a:solidFill>
                  <a:srgbClr val="980002"/>
                </a:solidFill>
              </a:rPr>
              <a:t>Procedure call: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label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Push return address on stack</a:t>
            </a:r>
          </a:p>
          <a:p>
            <a:pPr marL="552450" lvl="1"/>
            <a:r>
              <a:rPr lang="en-US" dirty="0"/>
              <a:t>Jump to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label</a:t>
            </a:r>
            <a:endParaRPr lang="en-US" dirty="0"/>
          </a:p>
          <a:p>
            <a:r>
              <a:rPr lang="en-US" dirty="0"/>
              <a:t>Return address:</a:t>
            </a:r>
          </a:p>
          <a:p>
            <a:pPr marL="552450" lvl="1"/>
            <a:r>
              <a:rPr lang="en-US" dirty="0"/>
              <a:t>Address of the next instruction right after call</a:t>
            </a:r>
          </a:p>
          <a:p>
            <a:pPr marL="552450" lvl="1"/>
            <a:r>
              <a:rPr lang="en-US" dirty="0"/>
              <a:t>Example from disassembly</a:t>
            </a:r>
          </a:p>
          <a:p>
            <a:r>
              <a:rPr lang="en-US" dirty="0">
                <a:solidFill>
                  <a:srgbClr val="980002"/>
                </a:solidFill>
              </a:rPr>
              <a:t>Procedure return: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Pop address from stack</a:t>
            </a:r>
          </a:p>
          <a:p>
            <a:pPr marL="552450" lvl="1"/>
            <a:r>
              <a:rPr lang="en-US" dirty="0"/>
              <a:t>Jump to address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#1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0x400544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4572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3"/>
          <p:cNvSpPr>
            <a:spLocks/>
          </p:cNvSpPr>
          <p:nvPr/>
        </p:nvSpPr>
        <p:spPr bwMode="auto"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0"/>
          <p:cNvSpPr>
            <a:spLocks/>
          </p:cNvSpPr>
          <p:nvPr/>
        </p:nvSpPr>
        <p:spPr bwMode="auto"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6" name="Rectangle 11"/>
          <p:cNvSpPr>
            <a:spLocks/>
          </p:cNvSpPr>
          <p:nvPr/>
        </p:nvSpPr>
        <p:spPr bwMode="auto"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9" name="Rectangle 4"/>
          <p:cNvSpPr>
            <a:spLocks/>
          </p:cNvSpPr>
          <p:nvPr/>
        </p:nvSpPr>
        <p:spPr bwMode="auto"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</p:spTree>
    <p:extLst>
      <p:ext uri="{BB962C8B-B14F-4D97-AF65-F5344CB8AC3E}">
        <p14:creationId xmlns:p14="http://schemas.microsoft.com/office/powerpoint/2010/main" val="347516962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5257800" cy="5435600"/>
          </a:xfrm>
        </p:spPr>
        <p:txBody>
          <a:bodyPr/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r>
              <a:rPr lang="en-US" dirty="0"/>
              <a:t>Memory management</a:t>
            </a:r>
          </a:p>
          <a:p>
            <a:pPr lvl="1"/>
            <a:r>
              <a:rPr lang="en-US" dirty="0"/>
              <a:t>Allocate during procedure execution</a:t>
            </a:r>
          </a:p>
          <a:p>
            <a:pPr lvl="1"/>
            <a:r>
              <a:rPr lang="en-US" dirty="0" err="1"/>
              <a:t>Deallocate</a:t>
            </a:r>
            <a:r>
              <a:rPr lang="en-US" dirty="0"/>
              <a:t> upon return</a:t>
            </a:r>
          </a:p>
          <a:p>
            <a:r>
              <a:rPr lang="en-US" dirty="0"/>
              <a:t>Mechanisms all implemented with machine instructions</a:t>
            </a:r>
          </a:p>
          <a:p>
            <a:r>
              <a:rPr lang="en-US" dirty="0"/>
              <a:t>x86-64 implementation of a procedure uses only those mechanisms required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06933157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#2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0x400550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4038600" y="3695700"/>
            <a:ext cx="2209800" cy="723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" name="Group 4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430417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#3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0x400557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2362200" y="3695700"/>
            <a:ext cx="3886200" cy="1562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1" name="Group 20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3137691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#4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4114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3"/>
          <p:cNvSpPr>
            <a:spLocks/>
          </p:cNvSpPr>
          <p:nvPr/>
        </p:nvSpPr>
        <p:spPr bwMode="auto"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10"/>
          <p:cNvSpPr>
            <a:spLocks/>
          </p:cNvSpPr>
          <p:nvPr/>
        </p:nvSpPr>
        <p:spPr bwMode="auto"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4" name="Rectangle 11"/>
          <p:cNvSpPr>
            <a:spLocks/>
          </p:cNvSpPr>
          <p:nvPr/>
        </p:nvSpPr>
        <p:spPr bwMode="auto"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5" name="Rectangle 12"/>
          <p:cNvSpPr>
            <a:spLocks/>
          </p:cNvSpPr>
          <p:nvPr/>
        </p:nvSpPr>
        <p:spPr bwMode="auto"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</p:spTree>
    <p:extLst>
      <p:ext uri="{BB962C8B-B14F-4D97-AF65-F5344CB8AC3E}">
        <p14:creationId xmlns:p14="http://schemas.microsoft.com/office/powerpoint/2010/main" val="3662565818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/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Illustrations of Recursion &amp; Pointers</a:t>
            </a:r>
          </a:p>
        </p:txBody>
      </p:sp>
    </p:spTree>
    <p:extLst>
      <p:ext uri="{BB962C8B-B14F-4D97-AF65-F5344CB8AC3E}">
        <p14:creationId xmlns:p14="http://schemas.microsoft.com/office/powerpoint/2010/main" val="1103154497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Data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Registers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First 6 arguments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Return value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5025" y="5791199"/>
            <a:ext cx="4041775" cy="334963"/>
          </a:xfrm>
        </p:spPr>
        <p:txBody>
          <a:bodyPr/>
          <a:lstStyle/>
          <a:p>
            <a:r>
              <a:rPr lang="en-US" dirty="0"/>
              <a:t>Only allocate stack space when needed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762000" y="2819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762000" y="3200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762000" y="3581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62000" y="3962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762000" y="4343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7620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5" name="Rectangle 14"/>
          <p:cNvSpPr>
            <a:spLocks/>
          </p:cNvSpPr>
          <p:nvPr/>
        </p:nvSpPr>
        <p:spPr bwMode="auto">
          <a:xfrm>
            <a:off x="762000" y="57912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638800" y="2438400"/>
            <a:ext cx="1346200" cy="2667000"/>
            <a:chOff x="5943600" y="2057400"/>
            <a:chExt cx="1346200" cy="2667000"/>
          </a:xfrm>
        </p:grpSpPr>
        <p:sp>
          <p:nvSpPr>
            <p:cNvPr id="16" name="Rectangle 14"/>
            <p:cNvSpPr>
              <a:spLocks/>
            </p:cNvSpPr>
            <p:nvPr/>
          </p:nvSpPr>
          <p:spPr bwMode="auto">
            <a:xfrm>
              <a:off x="5943600" y="4343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7</a:t>
              </a:r>
            </a:p>
          </p:txBody>
        </p:sp>
        <p:sp>
          <p:nvSpPr>
            <p:cNvPr id="17" name="Rectangle 15"/>
            <p:cNvSpPr>
              <a:spLocks/>
            </p:cNvSpPr>
            <p:nvPr/>
          </p:nvSpPr>
          <p:spPr bwMode="auto">
            <a:xfrm>
              <a:off x="5943600" y="3200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  <p:sp>
          <p:nvSpPr>
            <p:cNvPr id="18" name="Rectangle 14"/>
            <p:cNvSpPr>
              <a:spLocks/>
            </p:cNvSpPr>
            <p:nvPr/>
          </p:nvSpPr>
          <p:spPr bwMode="auto">
            <a:xfrm>
              <a:off x="5943600" y="3962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8</a:t>
              </a:r>
            </a:p>
          </p:txBody>
        </p:sp>
        <p:sp>
          <p:nvSpPr>
            <p:cNvPr id="19" name="Rectangle 14"/>
            <p:cNvSpPr>
              <a:spLocks/>
            </p:cNvSpPr>
            <p:nvPr/>
          </p:nvSpPr>
          <p:spPr bwMode="auto">
            <a:xfrm>
              <a:off x="5943600" y="2819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i="1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n</a:t>
              </a:r>
            </a:p>
          </p:txBody>
        </p:sp>
        <p:sp>
          <p:nvSpPr>
            <p:cNvPr id="20" name="Rectangle 15"/>
            <p:cNvSpPr>
              <a:spLocks/>
            </p:cNvSpPr>
            <p:nvPr/>
          </p:nvSpPr>
          <p:spPr bwMode="auto">
            <a:xfrm>
              <a:off x="5943600" y="2057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855045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</a:t>
            </a:r>
            <a:br>
              <a:rPr lang="en-US" dirty="0"/>
            </a:br>
            <a:r>
              <a:rPr lang="en-US" dirty="0"/>
              <a:t>Examples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6200" y="4800600"/>
            <a:ext cx="26670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mult2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a, long b)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3505200" y="152400"/>
            <a:ext cx="42672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y, long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97180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a in %rdi, b in %rsi</a:t>
            </a: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	# a </a:t>
            </a: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400553:  imul   %rsi,%rax	# a * b</a:t>
            </a:r>
          </a:p>
          <a:p>
            <a:pPr algn="l"/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s in %rax</a:t>
            </a:r>
            <a:endParaRPr lang="ro-R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	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066800" y="2362200"/>
            <a:ext cx="67818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x in %rdi, y in %rsi, dest in %rdx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/>
              <a:t>• • •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400541: mov    %rdx,%rbx		# Save dest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t in %rax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	# Save at dest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/>
              <a:t>• • •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896578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>
                <a:solidFill>
                  <a:srgbClr val="7F7F7F"/>
                </a:solidFill>
              </a:rPr>
              <a:t>Passing data</a:t>
            </a:r>
          </a:p>
          <a:p>
            <a:pPr lvl="2"/>
            <a:r>
              <a:rPr lang="en-US" b="1" dirty="0"/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2383130095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Stack-Based Languages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Languages that support recursion</a:t>
            </a:r>
          </a:p>
          <a:p>
            <a:pPr marL="552450" lvl="1"/>
            <a:r>
              <a:rPr lang="en-US" dirty="0"/>
              <a:t>e.g., C, Pascal, Java</a:t>
            </a:r>
          </a:p>
          <a:p>
            <a:pPr marL="552450" lvl="1"/>
            <a:r>
              <a:rPr lang="en-US" dirty="0"/>
              <a:t>Code must be “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Reentrant</a:t>
            </a:r>
            <a:r>
              <a:rPr lang="en-US" dirty="0"/>
              <a:t>”</a:t>
            </a:r>
          </a:p>
          <a:p>
            <a:pPr marL="838200" lvl="2"/>
            <a:r>
              <a:rPr lang="en-US" dirty="0"/>
              <a:t>Multiple simultaneous instantiations of single procedure</a:t>
            </a:r>
          </a:p>
          <a:p>
            <a:pPr marL="552450" lvl="1"/>
            <a:r>
              <a:rPr lang="en-US" dirty="0"/>
              <a:t>Need some place to store state of each instantiation</a:t>
            </a:r>
          </a:p>
          <a:p>
            <a:pPr marL="838200" lvl="2"/>
            <a:r>
              <a:rPr lang="en-US" dirty="0"/>
              <a:t>Arguments</a:t>
            </a:r>
          </a:p>
          <a:p>
            <a:pPr marL="838200" lvl="2"/>
            <a:r>
              <a:rPr lang="en-US" dirty="0"/>
              <a:t>Local variables</a:t>
            </a:r>
          </a:p>
          <a:p>
            <a:pPr marL="838200" lvl="2"/>
            <a:r>
              <a:rPr lang="en-US" dirty="0"/>
              <a:t>Return pointer</a:t>
            </a:r>
          </a:p>
          <a:p>
            <a:r>
              <a:rPr lang="en-US" dirty="0"/>
              <a:t>Stack discipline</a:t>
            </a:r>
          </a:p>
          <a:p>
            <a:pPr marL="552450" lvl="1"/>
            <a:r>
              <a:rPr lang="en-US" dirty="0"/>
              <a:t>State for given procedure needed for limited time</a:t>
            </a:r>
          </a:p>
          <a:p>
            <a:pPr marL="838200" lvl="2"/>
            <a:r>
              <a:rPr lang="en-US" dirty="0"/>
              <a:t>From when called to when return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returns before caller does</a:t>
            </a:r>
          </a:p>
          <a:p>
            <a:r>
              <a:rPr lang="en-US" dirty="0"/>
              <a:t>Stack allocated in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Frames</a:t>
            </a:r>
            <a:endParaRPr lang="en-US" dirty="0"/>
          </a:p>
          <a:p>
            <a:pPr marL="552450" lvl="1"/>
            <a:r>
              <a:rPr lang="en-US" dirty="0"/>
              <a:t>state for single procedure instantiation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Call Chain Example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4478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2286000" y="2362200"/>
            <a:ext cx="16129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191000" y="3276600"/>
            <a:ext cx="1536700" cy="23622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9" name="Rectangle 7"/>
          <p:cNvSpPr>
            <a:spLocks/>
          </p:cNvSpPr>
          <p:nvPr/>
        </p:nvSpPr>
        <p:spPr bwMode="auto">
          <a:xfrm>
            <a:off x="6883400" y="1676400"/>
            <a:ext cx="1549400" cy="3581400"/>
          </a:xfrm>
          <a:prstGeom prst="rect">
            <a:avLst/>
          </a:prstGeom>
          <a:solidFill>
            <a:srgbClr val="D8D8D8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0" name="Rectangle 8"/>
          <p:cNvSpPr>
            <a:spLocks/>
          </p:cNvSpPr>
          <p:nvPr/>
        </p:nvSpPr>
        <p:spPr bwMode="auto">
          <a:xfrm>
            <a:off x="7096125" y="19050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7096125" y="25908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49162" name="Rectangle 10"/>
          <p:cNvSpPr>
            <a:spLocks/>
          </p:cNvSpPr>
          <p:nvPr/>
        </p:nvSpPr>
        <p:spPr bwMode="auto">
          <a:xfrm>
            <a:off x="7085013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3" name="Rectangle 11"/>
          <p:cNvSpPr>
            <a:spLocks/>
          </p:cNvSpPr>
          <p:nvPr/>
        </p:nvSpPr>
        <p:spPr bwMode="auto">
          <a:xfrm>
            <a:off x="7096125" y="3962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4" name="Rectangle 12"/>
          <p:cNvSpPr>
            <a:spLocks/>
          </p:cNvSpPr>
          <p:nvPr/>
        </p:nvSpPr>
        <p:spPr bwMode="auto">
          <a:xfrm>
            <a:off x="7096125" y="4724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7402513" y="2209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7402513" y="2895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7402513" y="3581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7402513" y="4343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9" name="Rectangle 17"/>
          <p:cNvSpPr>
            <a:spLocks/>
          </p:cNvSpPr>
          <p:nvPr/>
        </p:nvSpPr>
        <p:spPr bwMode="auto">
          <a:xfrm>
            <a:off x="6848475" y="1066800"/>
            <a:ext cx="10207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Example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 Chain</a:t>
            </a:r>
          </a:p>
        </p:txBody>
      </p:sp>
      <p:sp>
        <p:nvSpPr>
          <p:cNvPr id="49170" name="Rectangle 18"/>
          <p:cNvSpPr>
            <a:spLocks/>
          </p:cNvSpPr>
          <p:nvPr/>
        </p:nvSpPr>
        <p:spPr bwMode="auto">
          <a:xfrm>
            <a:off x="7762875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7543800" y="28956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72" name="Rectangle 20"/>
          <p:cNvSpPr>
            <a:spLocks/>
          </p:cNvSpPr>
          <p:nvPr/>
        </p:nvSpPr>
        <p:spPr bwMode="auto">
          <a:xfrm>
            <a:off x="3505200" y="5715000"/>
            <a:ext cx="2908300" cy="3683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Procedure 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()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recursive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6535737" y="2271713"/>
            <a:ext cx="717550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0" name="Rectangle 4"/>
          <p:cNvSpPr>
            <a:spLocks/>
          </p:cNvSpPr>
          <p:nvPr/>
        </p:nvSpPr>
        <p:spPr bwMode="auto">
          <a:xfrm>
            <a:off x="4019550" y="2084388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Pointer: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Stack Frames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648200" cy="5435600"/>
          </a:xfrm>
          <a:ln/>
        </p:spPr>
        <p:txBody>
          <a:bodyPr/>
          <a:lstStyle/>
          <a:p>
            <a:r>
              <a:rPr lang="en-US" dirty="0"/>
              <a:t>Contents</a:t>
            </a:r>
          </a:p>
          <a:p>
            <a:pPr marL="552450" lvl="1"/>
            <a:r>
              <a:rPr lang="en-US" dirty="0"/>
              <a:t>Return information</a:t>
            </a:r>
          </a:p>
          <a:p>
            <a:pPr marL="552450" lvl="1"/>
            <a:r>
              <a:rPr lang="en-US" dirty="0"/>
              <a:t>Local storage (if needed)</a:t>
            </a:r>
          </a:p>
          <a:p>
            <a:pPr marL="552450" lvl="1"/>
            <a:r>
              <a:rPr lang="en-US" dirty="0"/>
              <a:t>Temporary space (if needed)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Management</a:t>
            </a:r>
          </a:p>
          <a:p>
            <a:pPr marL="552450" lvl="1"/>
            <a:r>
              <a:rPr lang="en-US" dirty="0"/>
              <a:t>Space allocated when enter procedure</a:t>
            </a:r>
          </a:p>
          <a:p>
            <a:pPr marL="838200" lvl="2"/>
            <a:r>
              <a:rPr lang="en-US" dirty="0"/>
              <a:t>“Set-up” code</a:t>
            </a:r>
          </a:p>
          <a:p>
            <a:pPr marL="838200" lvl="2"/>
            <a:r>
              <a:rPr lang="en-US" dirty="0"/>
              <a:t>Includes push by </a:t>
            </a:r>
            <a:r>
              <a:rPr lang="en-US" b="1" dirty="0">
                <a:latin typeface="Courier New"/>
                <a:cs typeface="Courier New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 err="1"/>
              <a:t>Deallocated</a:t>
            </a:r>
            <a:r>
              <a:rPr lang="en-US" dirty="0"/>
              <a:t> when return</a:t>
            </a:r>
          </a:p>
          <a:p>
            <a:pPr marL="838200" lvl="2"/>
            <a:r>
              <a:rPr lang="en-US" dirty="0"/>
              <a:t>“Finish” code</a:t>
            </a:r>
          </a:p>
          <a:p>
            <a:pPr marL="838200" lvl="2"/>
            <a:r>
              <a:rPr lang="en-US" dirty="0"/>
              <a:t>Includes pop by </a:t>
            </a:r>
            <a:r>
              <a:rPr lang="en-US" b="1" dirty="0">
                <a:latin typeface="Courier New"/>
                <a:cs typeface="Courier New"/>
              </a:rPr>
              <a:t>ret</a:t>
            </a:r>
            <a:r>
              <a:rPr lang="en-US" dirty="0"/>
              <a:t> instruction</a:t>
            </a:r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6545262" y="3641725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4" name="Rectangle 8"/>
          <p:cNvSpPr>
            <a:spLocks/>
          </p:cNvSpPr>
          <p:nvPr/>
        </p:nvSpPr>
        <p:spPr bwMode="auto">
          <a:xfrm>
            <a:off x="4068762" y="3452813"/>
            <a:ext cx="2438400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7205662" y="4279900"/>
            <a:ext cx="1557338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50186" name="AutoShape 10"/>
          <p:cNvSpPr>
            <a:spLocks/>
          </p:cNvSpPr>
          <p:nvPr/>
        </p:nvSpPr>
        <p:spPr bwMode="auto">
          <a:xfrm rot="10800000" flipH="1">
            <a:off x="7672387" y="3902075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50187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923245"/>
              </p:ext>
            </p:extLst>
          </p:nvPr>
        </p:nvGraphicFramePr>
        <p:xfrm>
          <a:off x="7310437" y="396875"/>
          <a:ext cx="1320800" cy="3403600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Frame for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proc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4"/>
          <p:cNvSpPr>
            <a:spLocks/>
          </p:cNvSpPr>
          <p:nvPr/>
        </p:nvSpPr>
        <p:spPr bwMode="auto">
          <a:xfrm>
            <a:off x="4021137" y="2365375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	</a:t>
            </a:r>
            <a:r>
              <a:rPr lang="en-US" sz="1800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</a:t>
            </a:r>
            <a:endParaRPr lang="en-US" sz="1800" dirty="0">
              <a:solidFill>
                <a:schemeClr val="bg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5257800" cy="5435600"/>
          </a:xfrm>
        </p:spPr>
        <p:txBody>
          <a:bodyPr/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To beginning of procedure code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r>
              <a:rPr lang="en-US" dirty="0"/>
              <a:t>Memory management</a:t>
            </a:r>
          </a:p>
          <a:p>
            <a:pPr lvl="1"/>
            <a:r>
              <a:rPr lang="en-US" dirty="0"/>
              <a:t>Allocate during procedure execution</a:t>
            </a:r>
          </a:p>
          <a:p>
            <a:pPr lvl="1"/>
            <a:r>
              <a:rPr lang="en-US" dirty="0" err="1"/>
              <a:t>Deallocate</a:t>
            </a:r>
            <a:r>
              <a:rPr lang="en-US" dirty="0"/>
              <a:t> upon return</a:t>
            </a:r>
          </a:p>
          <a:p>
            <a:r>
              <a:rPr lang="en-US" dirty="0"/>
              <a:t>Mechanisms all implemented with machine instructions</a:t>
            </a:r>
          </a:p>
          <a:p>
            <a:r>
              <a:rPr lang="en-US" dirty="0"/>
              <a:t>x86-64 implementation of a procedure uses only those mechanisms required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1" name="Arc 10"/>
          <p:cNvSpPr/>
          <p:nvPr/>
        </p:nvSpPr>
        <p:spPr bwMode="auto">
          <a:xfrm rot="10800000">
            <a:off x="5333999" y="2171700"/>
            <a:ext cx="1371600" cy="3314700"/>
          </a:xfrm>
          <a:prstGeom prst="arc">
            <a:avLst>
              <a:gd name="adj1" fmla="val 16200000"/>
              <a:gd name="adj2" fmla="val 5567493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Freeform 1"/>
          <p:cNvSpPr/>
          <p:nvPr/>
        </p:nvSpPr>
        <p:spPr bwMode="auto">
          <a:xfrm>
            <a:off x="6043960" y="1996068"/>
            <a:ext cx="2086671" cy="2085278"/>
          </a:xfrm>
          <a:custGeom>
            <a:avLst/>
            <a:gdLst>
              <a:gd name="connsiteX0" fmla="*/ 1616926 w 2665494"/>
              <a:gd name="connsiteY0" fmla="*/ 0 h 2230244"/>
              <a:gd name="connsiteX1" fmla="*/ 2631687 w 2665494"/>
              <a:gd name="connsiteY1" fmla="*/ 1248937 h 2230244"/>
              <a:gd name="connsiteX2" fmla="*/ 512956 w 2665494"/>
              <a:gd name="connsiteY2" fmla="*/ 1873405 h 2230244"/>
              <a:gd name="connsiteX3" fmla="*/ 0 w 2665494"/>
              <a:gd name="connsiteY3" fmla="*/ 2230244 h 2230244"/>
              <a:gd name="connsiteX0" fmla="*/ 1616926 w 2445343"/>
              <a:gd name="connsiteY0" fmla="*/ 0 h 2230244"/>
              <a:gd name="connsiteX1" fmla="*/ 2397512 w 2445343"/>
              <a:gd name="connsiteY1" fmla="*/ 970156 h 2230244"/>
              <a:gd name="connsiteX2" fmla="*/ 512956 w 2445343"/>
              <a:gd name="connsiteY2" fmla="*/ 1873405 h 2230244"/>
              <a:gd name="connsiteX3" fmla="*/ 0 w 2445343"/>
              <a:gd name="connsiteY3" fmla="*/ 2230244 h 2230244"/>
              <a:gd name="connsiteX0" fmla="*/ 1616926 w 2415785"/>
              <a:gd name="connsiteY0" fmla="*/ 0 h 2230244"/>
              <a:gd name="connsiteX1" fmla="*/ 2397512 w 2415785"/>
              <a:gd name="connsiteY1" fmla="*/ 970156 h 2230244"/>
              <a:gd name="connsiteX2" fmla="*/ 512956 w 2415785"/>
              <a:gd name="connsiteY2" fmla="*/ 1873405 h 2230244"/>
              <a:gd name="connsiteX3" fmla="*/ 0 w 2415785"/>
              <a:gd name="connsiteY3" fmla="*/ 2230244 h 2230244"/>
              <a:gd name="connsiteX0" fmla="*/ 1616926 w 2410056"/>
              <a:gd name="connsiteY0" fmla="*/ 0 h 2230244"/>
              <a:gd name="connsiteX1" fmla="*/ 2397512 w 2410056"/>
              <a:gd name="connsiteY1" fmla="*/ 970156 h 2230244"/>
              <a:gd name="connsiteX2" fmla="*/ 1170878 w 2410056"/>
              <a:gd name="connsiteY2" fmla="*/ 970156 h 2230244"/>
              <a:gd name="connsiteX3" fmla="*/ 0 w 2410056"/>
              <a:gd name="connsiteY3" fmla="*/ 2230244 h 2230244"/>
              <a:gd name="connsiteX0" fmla="*/ 1293541 w 2086671"/>
              <a:gd name="connsiteY0" fmla="*/ 0 h 2085278"/>
              <a:gd name="connsiteX1" fmla="*/ 2074127 w 2086671"/>
              <a:gd name="connsiteY1" fmla="*/ 970156 h 2085278"/>
              <a:gd name="connsiteX2" fmla="*/ 847493 w 2086671"/>
              <a:gd name="connsiteY2" fmla="*/ 970156 h 2085278"/>
              <a:gd name="connsiteX3" fmla="*/ 0 w 2086671"/>
              <a:gd name="connsiteY3" fmla="*/ 2085278 h 208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6671" h="2085278">
                <a:moveTo>
                  <a:pt x="1293541" y="0"/>
                </a:moveTo>
                <a:cubicBezTo>
                  <a:pt x="1892919" y="468351"/>
                  <a:pt x="2148468" y="808463"/>
                  <a:pt x="2074127" y="970156"/>
                </a:cubicBezTo>
                <a:cubicBezTo>
                  <a:pt x="1999786" y="1131849"/>
                  <a:pt x="1193181" y="784302"/>
                  <a:pt x="847493" y="970156"/>
                </a:cubicBezTo>
                <a:cubicBezTo>
                  <a:pt x="501805" y="1156010"/>
                  <a:pt x="0" y="2085278"/>
                  <a:pt x="0" y="2085278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12262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12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1254" name="AutoShape 54"/>
          <p:cNvSpPr>
            <a:spLocks/>
          </p:cNvSpPr>
          <p:nvPr/>
        </p:nvSpPr>
        <p:spPr bwMode="auto">
          <a:xfrm>
            <a:off x="203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977900" y="15240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22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2279" name="AutoShape 55"/>
          <p:cNvSpPr>
            <a:spLocks/>
          </p:cNvSpPr>
          <p:nvPr/>
        </p:nvSpPr>
        <p:spPr bwMode="auto">
          <a:xfrm>
            <a:off x="508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2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32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3264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326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326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3304" name="AutoShape 56"/>
          <p:cNvSpPr>
            <a:spLocks/>
          </p:cNvSpPr>
          <p:nvPr/>
        </p:nvSpPr>
        <p:spPr bwMode="auto">
          <a:xfrm>
            <a:off x="914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" name="Rectangle 6"/>
          <p:cNvSpPr>
            <a:spLocks/>
          </p:cNvSpPr>
          <p:nvPr/>
        </p:nvSpPr>
        <p:spPr bwMode="auto">
          <a:xfrm>
            <a:off x="1600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428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609600" y="3112475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52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5391150" y="4919663"/>
            <a:ext cx="1495425" cy="928687"/>
            <a:chOff x="0" y="0"/>
            <a:chExt cx="941" cy="585"/>
          </a:xfrm>
        </p:grpSpPr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5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" name="AutoShape 56"/>
          <p:cNvSpPr>
            <a:spLocks/>
          </p:cNvSpPr>
          <p:nvPr/>
        </p:nvSpPr>
        <p:spPr bwMode="auto">
          <a:xfrm>
            <a:off x="1066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1816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63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3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AutoShape 56"/>
          <p:cNvSpPr>
            <a:spLocks/>
          </p:cNvSpPr>
          <p:nvPr/>
        </p:nvSpPr>
        <p:spPr bwMode="auto">
          <a:xfrm>
            <a:off x="685800" y="382255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AutoShape 56"/>
          <p:cNvSpPr>
            <a:spLocks/>
          </p:cNvSpPr>
          <p:nvPr/>
        </p:nvSpPr>
        <p:spPr bwMode="auto">
          <a:xfrm>
            <a:off x="228600" y="350425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83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-152400" y="272295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940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04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4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4318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7493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39700" y="3243825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5257800" cy="5435600"/>
          </a:xfrm>
        </p:spPr>
        <p:txBody>
          <a:bodyPr/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Procedure arguments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Return value</a:t>
            </a:r>
          </a:p>
          <a:p>
            <a:r>
              <a:rPr lang="en-US" dirty="0"/>
              <a:t>Memory management</a:t>
            </a:r>
          </a:p>
          <a:p>
            <a:pPr lvl="1"/>
            <a:r>
              <a:rPr lang="en-US" dirty="0"/>
              <a:t>Allocate during procedure execution</a:t>
            </a:r>
          </a:p>
          <a:p>
            <a:pPr lvl="1"/>
            <a:r>
              <a:rPr lang="en-US" dirty="0" err="1"/>
              <a:t>Deallocate</a:t>
            </a:r>
            <a:r>
              <a:rPr lang="en-US" dirty="0"/>
              <a:t> upon return</a:t>
            </a:r>
          </a:p>
          <a:p>
            <a:r>
              <a:rPr lang="en-US" dirty="0"/>
              <a:t>Mechanisms all implemented with machine instructions</a:t>
            </a:r>
          </a:p>
          <a:p>
            <a:r>
              <a:rPr lang="en-US" dirty="0"/>
              <a:t>x86-64 implementation of a procedure uses only those mechanisms required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7010400" y="2133600"/>
            <a:ext cx="228600" cy="1524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6248400" y="2133600"/>
            <a:ext cx="914400" cy="3200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880402559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1443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61458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59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6" name="Rectangle 4"/>
          <p:cNvSpPr>
            <a:spLocks/>
          </p:cNvSpPr>
          <p:nvPr/>
        </p:nvSpPr>
        <p:spPr bwMode="auto">
          <a:xfrm>
            <a:off x="825500" y="16764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39700" y="286185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24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5372100" cy="5435600"/>
          </a:xfrm>
          <a:ln/>
        </p:spPr>
        <p:txBody>
          <a:bodyPr/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build:”</a:t>
            </a:r>
            <a:br>
              <a:rPr lang="en-US" dirty="0"/>
            </a:br>
            <a:r>
              <a:rPr lang="en-US" dirty="0"/>
              <a:t>Parameters for function about to call</a:t>
            </a:r>
          </a:p>
          <a:p>
            <a:pPr marL="552450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If can’t keep in registers</a:t>
            </a:r>
          </a:p>
          <a:p>
            <a:pPr marL="552450" lvl="1"/>
            <a:r>
              <a:rPr lang="en-US" dirty="0"/>
              <a:t>Saved register context</a:t>
            </a:r>
          </a:p>
          <a:p>
            <a:pPr marL="552450" lvl="1"/>
            <a:r>
              <a:rPr lang="en-US" dirty="0"/>
              <a:t>Old frame pointer (optional)</a:t>
            </a:r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7366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7366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7366000" y="5699124"/>
            <a:ext cx="1270000" cy="854075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7366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3" name="Rectangle 9"/>
          <p:cNvSpPr>
            <a:spLocks/>
          </p:cNvSpPr>
          <p:nvPr/>
        </p:nvSpPr>
        <p:spPr bwMode="auto">
          <a:xfrm>
            <a:off x="7366000" y="3581400"/>
            <a:ext cx="12700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b="1" dirty="0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rbp</a:t>
            </a:r>
            <a:endParaRPr lang="en-US" sz="1800" b="1" dirty="0">
              <a:solidFill>
                <a:srgbClr val="7F7F7F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7366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6235700" y="21256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6981825" y="12954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6469063" y="3732213"/>
            <a:ext cx="71755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8" name="Rectangle 14"/>
          <p:cNvSpPr>
            <a:spLocks/>
          </p:cNvSpPr>
          <p:nvPr/>
        </p:nvSpPr>
        <p:spPr bwMode="auto">
          <a:xfrm>
            <a:off x="4927600" y="3268663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6478588" y="6488112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5005388" y="601980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4"/>
          <p:cNvSpPr>
            <a:spLocks/>
          </p:cNvSpPr>
          <p:nvPr/>
        </p:nvSpPr>
        <p:spPr bwMode="auto">
          <a:xfrm>
            <a:off x="4953000" y="3810000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1371600"/>
            <a:ext cx="48768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*p, 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381000" y="4038600"/>
            <a:ext cx="4279900" cy="15240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571314"/>
              </p:ext>
            </p:extLst>
          </p:nvPr>
        </p:nvGraphicFramePr>
        <p:xfrm>
          <a:off x="5257800" y="4114800"/>
          <a:ext cx="33528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6330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6102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8862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419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334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5715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</p:spTree>
    <p:extLst>
      <p:ext uri="{BB962C8B-B14F-4D97-AF65-F5344CB8AC3E}">
        <p14:creationId xmlns:p14="http://schemas.microsoft.com/office/powerpoint/2010/main" val="936360333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64611"/>
              </p:ext>
            </p:extLst>
          </p:nvPr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977580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992342"/>
              </p:ext>
            </p:extLst>
          </p:nvPr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56921" y="3200400"/>
            <a:ext cx="7233583" cy="120032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Aside 1: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$3000, 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esi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73038" indent="-173038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Remember,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movl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-&gt; %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exx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zeros out high order 32 bits.</a:t>
            </a:r>
          </a:p>
          <a:p>
            <a:pPr marL="173038" indent="-173038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Why use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movl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instead of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movq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? 1 byte shorter.</a:t>
            </a:r>
          </a:p>
        </p:txBody>
      </p:sp>
    </p:spTree>
    <p:extLst>
      <p:ext uri="{BB962C8B-B14F-4D97-AF65-F5344CB8AC3E}">
        <p14:creationId xmlns:p14="http://schemas.microsoft.com/office/powerpoint/2010/main" val="899641772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723457"/>
              </p:ext>
            </p:extLst>
          </p:nvPr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38053" y="3512971"/>
            <a:ext cx="5994534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Aside 2: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8(%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73038" indent="-173038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Computes %rsp+8</a:t>
            </a:r>
          </a:p>
          <a:p>
            <a:pPr marL="173038" indent="-173038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Actually, used for what it is meant!</a:t>
            </a:r>
          </a:p>
        </p:txBody>
      </p:sp>
    </p:spTree>
    <p:extLst>
      <p:ext uri="{BB962C8B-B14F-4D97-AF65-F5344CB8AC3E}">
        <p14:creationId xmlns:p14="http://schemas.microsoft.com/office/powerpoint/2010/main" val="430788378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63069"/>
              </p:ext>
            </p:extLst>
          </p:nvPr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812119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#3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426936"/>
              </p:ext>
            </p:extLst>
          </p:nvPr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464016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#4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206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2978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762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2819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590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220560"/>
              </p:ext>
            </p:extLst>
          </p:nvPr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85875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5257800" cy="5435600"/>
          </a:xfrm>
        </p:spPr>
        <p:txBody>
          <a:bodyPr/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Memory management</a:t>
            </a:r>
          </a:p>
          <a:p>
            <a:pPr lvl="1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Allocate during procedure execution</a:t>
            </a:r>
          </a:p>
          <a:p>
            <a:pPr lvl="1"/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Deallocate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upon return</a:t>
            </a:r>
          </a:p>
          <a:p>
            <a:r>
              <a:rPr lang="en-US" dirty="0"/>
              <a:t>Mechanisms all implemented with machine instructions</a:t>
            </a:r>
          </a:p>
          <a:p>
            <a:r>
              <a:rPr lang="en-US" dirty="0"/>
              <a:t>x86-64 implementation of a procedure uses only those mechanisms required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019800" y="4419600"/>
            <a:ext cx="1447800" cy="381000"/>
          </a:xfrm>
          <a:prstGeom prst="rect">
            <a:avLst/>
          </a:prstGeom>
          <a:solidFill>
            <a:schemeClr val="accent1">
              <a:alpha val="23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4922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#5a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206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2978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762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2819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590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103589"/>
              </p:ext>
            </p:extLst>
          </p:nvPr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477000" y="6324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6983413" y="6096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5943600" y="4648200"/>
            <a:ext cx="26238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51816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5181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</p:spTree>
    <p:extLst>
      <p:ext uri="{BB962C8B-B14F-4D97-AF65-F5344CB8AC3E}">
        <p14:creationId xmlns:p14="http://schemas.microsoft.com/office/powerpoint/2010/main" val="1753888500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#5b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917685"/>
              </p:ext>
            </p:extLst>
          </p:nvPr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553200" y="2895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7059613" y="2667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6019800" y="1219200"/>
            <a:ext cx="26238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5257800" y="1752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52578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H="1">
            <a:off x="65532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7059613" y="5715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Rectangle 12"/>
          <p:cNvSpPr>
            <a:spLocks/>
          </p:cNvSpPr>
          <p:nvPr/>
        </p:nvSpPr>
        <p:spPr bwMode="auto">
          <a:xfrm>
            <a:off x="6019800" y="4648200"/>
            <a:ext cx="221181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Stack Structure</a:t>
            </a:r>
          </a:p>
        </p:txBody>
      </p:sp>
      <p:sp>
        <p:nvSpPr>
          <p:cNvPr id="34" name="Rectangle 13"/>
          <p:cNvSpPr>
            <a:spLocks/>
          </p:cNvSpPr>
          <p:nvPr/>
        </p:nvSpPr>
        <p:spPr bwMode="auto">
          <a:xfrm>
            <a:off x="52578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241787487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47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 register be used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r>
              <a:rPr lang="en-US" dirty="0"/>
              <a:t> 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could be trouble ➙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760413" y="3200400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$15213,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call who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4751388" y="3200400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$18213,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57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 register be used for temporary storage?</a:t>
            </a:r>
          </a:p>
          <a:p>
            <a:r>
              <a:rPr lang="en-US" dirty="0"/>
              <a:t>Conventions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“Caller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/>
              <a:t>Caller saves temporary values in its frame before the call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saves temporary values in its frame before using</a:t>
            </a: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restores them before returning to caller</a:t>
            </a: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68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6477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#1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5435600"/>
          </a:xfrm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Return value</a:t>
            </a:r>
          </a:p>
          <a:p>
            <a:pPr marL="552450" lvl="1"/>
            <a:r>
              <a:rPr lang="en-US" dirty="0"/>
              <a:t>Also 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b="0" dirty="0">
                <a:cs typeface="Courier New Bold" charset="0"/>
                <a:sym typeface="Courier New Bold" charset="0"/>
              </a:rPr>
              <a:t>, ...,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Arguments</a:t>
            </a:r>
          </a:p>
          <a:p>
            <a:pPr marL="552450" lvl="1"/>
            <a:r>
              <a:rPr lang="en-US" dirty="0"/>
              <a:t>Also 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  <a:r>
              <a:rPr lang="en-US" b="0" dirty="0">
                <a:cs typeface="Courier New Bold" charset="0"/>
                <a:sym typeface="Courier New Bold" charset="0"/>
              </a:rPr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6324600" y="1600200"/>
            <a:ext cx="2540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6324600" y="29718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6324600" y="34290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5867400" y="20574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4522513" y="1600200"/>
            <a:ext cx="127359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value</a:t>
            </a:r>
          </a:p>
        </p:txBody>
      </p:sp>
      <p:sp>
        <p:nvSpPr>
          <p:cNvPr id="20" name="Rectangle 7"/>
          <p:cNvSpPr>
            <a:spLocks/>
          </p:cNvSpPr>
          <p:nvPr/>
        </p:nvSpPr>
        <p:spPr bwMode="auto">
          <a:xfrm>
            <a:off x="6324600" y="38862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6324600" y="4343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6324600" y="4800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6324600" y="52578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4" name="Rectangle 5"/>
          <p:cNvSpPr>
            <a:spLocks/>
          </p:cNvSpPr>
          <p:nvPr/>
        </p:nvSpPr>
        <p:spPr bwMode="auto">
          <a:xfrm>
            <a:off x="6324600" y="2057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6324600" y="25146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6"/>
          <p:cNvSpPr>
            <a:spLocks/>
          </p:cNvSpPr>
          <p:nvPr/>
        </p:nvSpPr>
        <p:spPr bwMode="auto">
          <a:xfrm>
            <a:off x="4687071" y="3200400"/>
            <a:ext cx="110904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27" name="Rectangle 16"/>
          <p:cNvSpPr>
            <a:spLocks/>
          </p:cNvSpPr>
          <p:nvPr/>
        </p:nvSpPr>
        <p:spPr bwMode="auto">
          <a:xfrm>
            <a:off x="4486772" y="5029200"/>
            <a:ext cx="1270468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Caller-saved</a:t>
            </a:r>
          </a:p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28" name="AutoShape 13"/>
          <p:cNvSpPr>
            <a:spLocks/>
          </p:cNvSpPr>
          <p:nvPr/>
        </p:nvSpPr>
        <p:spPr bwMode="auto">
          <a:xfrm>
            <a:off x="5867400" y="48006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68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60198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#2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4394200"/>
          </a:xfrm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dirty="0"/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552450" lvl="1"/>
            <a:r>
              <a:rPr lang="en-US" dirty="0"/>
              <a:t>May be used as frame pointer</a:t>
            </a:r>
          </a:p>
          <a:p>
            <a:pPr marL="552450" lvl="1"/>
            <a:r>
              <a:rPr lang="en-US" dirty="0"/>
              <a:t>Can mix &amp; match</a:t>
            </a: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Special form of </a:t>
            </a:r>
            <a:r>
              <a:rPr lang="en-US" dirty="0" err="1"/>
              <a:t>callee</a:t>
            </a:r>
            <a:r>
              <a:rPr lang="en-US" dirty="0"/>
              <a:t> save</a:t>
            </a:r>
          </a:p>
          <a:p>
            <a:pPr marL="552450" lvl="1"/>
            <a:r>
              <a:rPr lang="en-US" dirty="0"/>
              <a:t>Restored to original value upon exit from procedure</a:t>
            </a:r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6400800" y="13716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6400800" y="36576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5943600" y="1371600"/>
            <a:ext cx="304800" cy="2209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5715000" y="32004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4572000" y="1981200"/>
            <a:ext cx="126206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-saved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4933950" y="3429000"/>
            <a:ext cx="755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  <p:sp>
        <p:nvSpPr>
          <p:cNvPr id="24" name="Rectangle 8"/>
          <p:cNvSpPr>
            <a:spLocks/>
          </p:cNvSpPr>
          <p:nvPr/>
        </p:nvSpPr>
        <p:spPr bwMode="auto">
          <a:xfrm>
            <a:off x="6400800" y="3200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6400800" y="1828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6400800" y="2286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" name="Rectangle 8"/>
          <p:cNvSpPr>
            <a:spLocks/>
          </p:cNvSpPr>
          <p:nvPr/>
        </p:nvSpPr>
        <p:spPr bwMode="auto">
          <a:xfrm>
            <a:off x="6400800" y="2743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</p:spTree>
    <p:extLst>
      <p:ext uri="{BB962C8B-B14F-4D97-AF65-F5344CB8AC3E}">
        <p14:creationId xmlns:p14="http://schemas.microsoft.com/office/powerpoint/2010/main" val="185356515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08621" y="3788339"/>
            <a:ext cx="6301804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X comes in register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We need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for the call to incr.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Where should be put x, so we can use it after the call to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incr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784430" y="1285203"/>
            <a:ext cx="1792147" cy="1353343"/>
            <a:chOff x="1784430" y="1285203"/>
            <a:chExt cx="1792147" cy="1353343"/>
          </a:xfrm>
        </p:grpSpPr>
        <p:sp>
          <p:nvSpPr>
            <p:cNvPr id="3" name="Oval 2"/>
            <p:cNvSpPr/>
            <p:nvPr/>
          </p:nvSpPr>
          <p:spPr bwMode="auto">
            <a:xfrm>
              <a:off x="3125165" y="1285203"/>
              <a:ext cx="451412" cy="50019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48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1784430" y="2138354"/>
              <a:ext cx="451412" cy="50019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48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57914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57821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55535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5814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863576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#3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6407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61785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5814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6019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57912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H="1">
            <a:off x="6503987" y="3172354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7010400" y="2943754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9" name="Rectangle 13"/>
          <p:cNvSpPr>
            <a:spLocks/>
          </p:cNvSpPr>
          <p:nvPr/>
        </p:nvSpPr>
        <p:spPr bwMode="auto">
          <a:xfrm>
            <a:off x="5181600" y="1505054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0" name="Rectangle 9"/>
          <p:cNvSpPr>
            <a:spLocks/>
          </p:cNvSpPr>
          <p:nvPr/>
        </p:nvSpPr>
        <p:spPr bwMode="auto">
          <a:xfrm>
            <a:off x="5181600" y="2419454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31" name="Rectangle 9"/>
          <p:cNvSpPr>
            <a:spLocks/>
          </p:cNvSpPr>
          <p:nvPr/>
        </p:nvSpPr>
        <p:spPr bwMode="auto">
          <a:xfrm>
            <a:off x="5181600" y="2800454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537001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#4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435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3048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81600" y="4826643"/>
            <a:ext cx="3975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X saved in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callee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saved register.</a:t>
            </a:r>
          </a:p>
        </p:txBody>
      </p:sp>
    </p:spTree>
    <p:extLst>
      <p:ext uri="{BB962C8B-B14F-4D97-AF65-F5344CB8AC3E}">
        <p14:creationId xmlns:p14="http://schemas.microsoft.com/office/powerpoint/2010/main" val="320549941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5257800" cy="5435600"/>
          </a:xfrm>
        </p:spPr>
        <p:txBody>
          <a:bodyPr/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r>
              <a:rPr lang="en-US" dirty="0"/>
              <a:t>Memory management</a:t>
            </a:r>
          </a:p>
          <a:p>
            <a:pPr lvl="1"/>
            <a:r>
              <a:rPr lang="en-US" dirty="0"/>
              <a:t>Allocate during procedure execution</a:t>
            </a:r>
          </a:p>
          <a:p>
            <a:pPr lvl="1"/>
            <a:r>
              <a:rPr lang="en-US" dirty="0" err="1"/>
              <a:t>Deallocate</a:t>
            </a:r>
            <a:r>
              <a:rPr lang="en-US" dirty="0"/>
              <a:t> upon return</a:t>
            </a:r>
          </a:p>
          <a:p>
            <a:r>
              <a:rPr lang="en-US" dirty="0"/>
              <a:t>Mechanisms all implemented with machine instructions</a:t>
            </a:r>
          </a:p>
          <a:p>
            <a:r>
              <a:rPr lang="en-US" dirty="0"/>
              <a:t>x86-64 implementation of a procedure uses only those mechanisms required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1219200"/>
            <a:ext cx="8686800" cy="3139321"/>
          </a:xfrm>
          <a:prstGeom prst="rect">
            <a:avLst/>
          </a:prstGeom>
          <a:solidFill>
            <a:srgbClr val="FFC000"/>
          </a:solidFill>
        </p:spPr>
        <p:txBody>
          <a:bodyPr wrap="square" lIns="182880" tIns="182880" rIns="182880" bIns="182880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Machine instructions implement the mechanisms, but the choices are determined by designers.  These choices make up the 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Application Binary Interface (ABI)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4350532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#5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435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3048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81600" y="4826643"/>
            <a:ext cx="3975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X saved in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callee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saved register.</a:t>
            </a:r>
          </a:p>
        </p:txBody>
      </p:sp>
    </p:spTree>
    <p:extLst>
      <p:ext uri="{BB962C8B-B14F-4D97-AF65-F5344CB8AC3E}">
        <p14:creationId xmlns:p14="http://schemas.microsoft.com/office/powerpoint/2010/main" val="1526351269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#6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x+v2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435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3048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22850" y="4699321"/>
            <a:ext cx="3975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X Is safe in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Return result in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890997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#7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027325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2798725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81600" y="4826643"/>
            <a:ext cx="397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Return result in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876281"/>
      </p:ext>
    </p:extLst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#8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027325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2798725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235102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5181600" y="6034623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25" name="Rectangle 9"/>
          <p:cNvSpPr>
            <a:spLocks/>
          </p:cNvSpPr>
          <p:nvPr/>
        </p:nvSpPr>
        <p:spPr bwMode="auto">
          <a:xfrm>
            <a:off x="5181600" y="6415623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503987" y="5655123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7010400" y="5426523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8" name="Rectangle 13"/>
          <p:cNvSpPr>
            <a:spLocks/>
          </p:cNvSpPr>
          <p:nvPr/>
        </p:nvSpPr>
        <p:spPr bwMode="auto">
          <a:xfrm>
            <a:off x="5181600" y="4347303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9" name="Rectangle 9"/>
          <p:cNvSpPr>
            <a:spLocks/>
          </p:cNvSpPr>
          <p:nvPr/>
        </p:nvSpPr>
        <p:spPr bwMode="auto">
          <a:xfrm>
            <a:off x="5181600" y="5272623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30" name="Rectangle 9"/>
          <p:cNvSpPr>
            <a:spLocks/>
          </p:cNvSpPr>
          <p:nvPr/>
        </p:nvSpPr>
        <p:spPr bwMode="auto">
          <a:xfrm>
            <a:off x="5181600" y="5653623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5943600" y="3974940"/>
            <a:ext cx="2219582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Stack Structure</a:t>
            </a:r>
          </a:p>
        </p:txBody>
      </p:sp>
    </p:spTree>
    <p:extLst>
      <p:ext uri="{BB962C8B-B14F-4D97-AF65-F5344CB8AC3E}">
        <p14:creationId xmlns:p14="http://schemas.microsoft.com/office/powerpoint/2010/main" val="1422193003"/>
      </p:ext>
    </p:extLst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57848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4267200"/>
            <a:ext cx="28085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Pre-return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4800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435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3048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492132"/>
      </p:ext>
    </p:extLst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000000"/>
                </a:solidFill>
              </a:rPr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1777357063"/>
      </p:ext>
    </p:extLst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7620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</p:spTree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== 0)</a:t>
            </a:r>
          </a:p>
          <a:p>
            <a:pPr algn="l"/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Terminal Case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768989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87680"/>
      </p:ext>
    </p:extLst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Register Save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9906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391809"/>
              </p:ext>
            </p:extLst>
          </p:nvPr>
        </p:nvGraphicFramePr>
        <p:xfrm>
          <a:off x="228600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7086600" y="655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7593013" y="63246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5791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3" name="Rectangle 9"/>
          <p:cNvSpPr>
            <a:spLocks/>
          </p:cNvSpPr>
          <p:nvPr/>
        </p:nvSpPr>
        <p:spPr bwMode="auto">
          <a:xfrm>
            <a:off x="5791200" y="5943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791200" y="632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987032"/>
      </p:ext>
    </p:extLst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&amp; 1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 Setup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711879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 &gt;&gt;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Rec. 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54587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/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288890821"/>
      </p:ext>
    </p:extLst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005193"/>
              </p:ext>
            </p:extLst>
          </p:nvPr>
        </p:nvGraphicFramePr>
        <p:xfrm>
          <a:off x="228600" y="4724400"/>
          <a:ext cx="5181601" cy="1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Recursive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call return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12263"/>
      </p:ext>
    </p:extLst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Result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404821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906176"/>
      </p:ext>
    </p:extLst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Completion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9906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385376"/>
              </p:ext>
            </p:extLst>
          </p:nvPr>
        </p:nvGraphicFramePr>
        <p:xfrm>
          <a:off x="228600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7086600" y="579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7593013" y="55626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5791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817057790"/>
      </p:ext>
    </p:extLst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Observations About Recursion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Handled Without Special Consideration</a:t>
            </a:r>
          </a:p>
          <a:p>
            <a:pPr lvl="1"/>
            <a:r>
              <a:rPr lang="en-US" dirty="0"/>
              <a:t>Stack frames mean that each function call has private storage</a:t>
            </a:r>
          </a:p>
          <a:p>
            <a:pPr lvl="2"/>
            <a:r>
              <a:rPr lang="en-US" dirty="0"/>
              <a:t>Saved registers &amp; local variables</a:t>
            </a:r>
          </a:p>
          <a:p>
            <a:pPr lvl="2"/>
            <a:r>
              <a:rPr lang="en-US" dirty="0"/>
              <a:t>Saved return pointer</a:t>
            </a:r>
          </a:p>
          <a:p>
            <a:pPr lvl="1"/>
            <a:r>
              <a:rPr lang="en-US" dirty="0"/>
              <a:t>Register saving conventions prevent one function call from corrupting another’s data</a:t>
            </a:r>
          </a:p>
          <a:p>
            <a:pPr lvl="2"/>
            <a:r>
              <a:rPr lang="en-US" dirty="0"/>
              <a:t>Unless the C code explicitly does so (e.g., buffer overflow in Lecture 9)</a:t>
            </a:r>
          </a:p>
          <a:p>
            <a:pPr lvl="1"/>
            <a:r>
              <a:rPr lang="en-US" dirty="0"/>
              <a:t>Stack discipline follows call / return pattern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pPr lvl="2"/>
            <a:r>
              <a:rPr lang="en-US" dirty="0"/>
              <a:t>Last-In, First-Out</a:t>
            </a:r>
          </a:p>
          <a:p>
            <a:r>
              <a:rPr lang="en-US" dirty="0"/>
              <a:t>Also works for mutual recursion</a:t>
            </a:r>
          </a:p>
          <a:p>
            <a:pPr lvl="1"/>
            <a:r>
              <a:rPr lang="en-US" dirty="0"/>
              <a:t>P calls Q; Q calls P</a:t>
            </a:r>
          </a:p>
        </p:txBody>
      </p:sp>
    </p:spTree>
  </p:cSld>
  <p:clrMapOvr>
    <a:masterClrMapping/>
  </p:clrMapOvr>
  <p:transition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185195" y="1315975"/>
            <a:ext cx="6516547" cy="5232400"/>
          </a:xfrm>
        </p:spPr>
        <p:txBody>
          <a:bodyPr/>
          <a:lstStyle/>
          <a:p>
            <a:r>
              <a:rPr lang="en-US" dirty="0"/>
              <a:t>Important Points</a:t>
            </a:r>
          </a:p>
          <a:p>
            <a:pPr marL="404813" lvl="1" indent="-173038"/>
            <a:r>
              <a:rPr lang="en-US" dirty="0"/>
              <a:t>Stack is the right data structure for procedure call/return</a:t>
            </a:r>
          </a:p>
          <a:p>
            <a:pPr marL="625475" lvl="2" indent="-220663"/>
            <a:r>
              <a:rPr lang="en-US" dirty="0"/>
              <a:t>If P calls Q, then Q returns before P</a:t>
            </a:r>
          </a:p>
          <a:p>
            <a:r>
              <a:rPr lang="en-US" dirty="0"/>
              <a:t>Recursion (&amp; mutual recursion) handled by normal calling conventions</a:t>
            </a:r>
          </a:p>
          <a:p>
            <a:pPr marL="404813" lvl="1" indent="-173038"/>
            <a:r>
              <a:rPr lang="en-US" dirty="0"/>
              <a:t>Can safely store values in local stack frame and in </a:t>
            </a:r>
            <a:br>
              <a:rPr lang="en-US" dirty="0"/>
            </a:br>
            <a:r>
              <a:rPr lang="en-US" dirty="0" err="1"/>
              <a:t>callee</a:t>
            </a:r>
            <a:r>
              <a:rPr lang="en-US" dirty="0"/>
              <a:t>-saved registers</a:t>
            </a:r>
          </a:p>
          <a:p>
            <a:pPr marL="404813" lvl="1" indent="-173038"/>
            <a:r>
              <a:rPr lang="en-US" dirty="0"/>
              <a:t>Put function arguments at top of stack</a:t>
            </a:r>
          </a:p>
          <a:p>
            <a:pPr marL="404813" lvl="1" indent="-173038"/>
            <a:r>
              <a:rPr lang="en-US" dirty="0"/>
              <a:t>Result return in </a:t>
            </a:r>
            <a:r>
              <a:rPr lang="en-US" dirty="0">
                <a:latin typeface="Courier New Bold"/>
              </a:rPr>
              <a:t>%</a:t>
            </a:r>
            <a:r>
              <a:rPr lang="en-US" dirty="0" err="1">
                <a:latin typeface="Courier New Bold"/>
              </a:rPr>
              <a:t>rax</a:t>
            </a:r>
            <a:endParaRPr lang="en-US" dirty="0">
              <a:latin typeface="Courier New Bold"/>
            </a:endParaRPr>
          </a:p>
          <a:p>
            <a:r>
              <a:rPr lang="en-US" b="0" dirty="0"/>
              <a:t>Pointers are addresses of values</a:t>
            </a:r>
          </a:p>
          <a:p>
            <a:pPr marL="404813" lvl="1" indent="-173038"/>
            <a:r>
              <a:rPr lang="en-US" dirty="0">
                <a:latin typeface="+mn-lt"/>
              </a:rPr>
              <a:t>On stack or global</a:t>
            </a:r>
          </a:p>
        </p:txBody>
      </p:sp>
      <p:sp>
        <p:nvSpPr>
          <p:cNvPr id="81924" name="Rectangle 4"/>
          <p:cNvSpPr>
            <a:spLocks/>
          </p:cNvSpPr>
          <p:nvPr/>
        </p:nvSpPr>
        <p:spPr bwMode="auto">
          <a:xfrm>
            <a:off x="768945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81925" name="Rectangle 5"/>
          <p:cNvSpPr>
            <a:spLocks/>
          </p:cNvSpPr>
          <p:nvPr/>
        </p:nvSpPr>
        <p:spPr bwMode="auto">
          <a:xfrm>
            <a:off x="768945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81926" name="Rectangle 6"/>
          <p:cNvSpPr>
            <a:spLocks/>
          </p:cNvSpPr>
          <p:nvPr/>
        </p:nvSpPr>
        <p:spPr bwMode="auto">
          <a:xfrm>
            <a:off x="7689450" y="56991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1927" name="Rectangle 7"/>
          <p:cNvSpPr>
            <a:spLocks/>
          </p:cNvSpPr>
          <p:nvPr/>
        </p:nvSpPr>
        <p:spPr bwMode="auto">
          <a:xfrm>
            <a:off x="768945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28" name="Rectangle 8"/>
          <p:cNvSpPr>
            <a:spLocks/>
          </p:cNvSpPr>
          <p:nvPr/>
        </p:nvSpPr>
        <p:spPr bwMode="auto">
          <a:xfrm>
            <a:off x="7689450" y="3581400"/>
            <a:ext cx="1270000" cy="304800"/>
          </a:xfrm>
          <a:prstGeom prst="rect">
            <a:avLst/>
          </a:prstGeom>
          <a:solidFill>
            <a:srgbClr val="D9D9D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%</a:t>
            </a:r>
            <a:r>
              <a:rPr lang="en-US" sz="1800" dirty="0" err="1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rbp</a:t>
            </a:r>
            <a:endParaRPr lang="en-US" sz="1800" dirty="0">
              <a:solidFill>
                <a:srgbClr val="7F7F7F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81929" name="Rectangle 9"/>
          <p:cNvSpPr>
            <a:spLocks/>
          </p:cNvSpPr>
          <p:nvPr/>
        </p:nvSpPr>
        <p:spPr bwMode="auto">
          <a:xfrm>
            <a:off x="768945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81930" name="Rectangle 10"/>
          <p:cNvSpPr>
            <a:spLocks/>
          </p:cNvSpPr>
          <p:nvPr/>
        </p:nvSpPr>
        <p:spPr bwMode="auto">
          <a:xfrm>
            <a:off x="6605188" y="2125663"/>
            <a:ext cx="68421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81931" name="AutoShape 11"/>
          <p:cNvSpPr>
            <a:spLocks/>
          </p:cNvSpPr>
          <p:nvPr/>
        </p:nvSpPr>
        <p:spPr bwMode="auto">
          <a:xfrm>
            <a:off x="7352900" y="1295400"/>
            <a:ext cx="228600" cy="2286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7276700" y="3732213"/>
            <a:ext cx="280988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3" name="Rectangle 13"/>
          <p:cNvSpPr>
            <a:spLocks/>
          </p:cNvSpPr>
          <p:nvPr/>
        </p:nvSpPr>
        <p:spPr bwMode="auto">
          <a:xfrm>
            <a:off x="5716188" y="3552825"/>
            <a:ext cx="15621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+mn-lt"/>
                <a:cs typeface="Courier New Bold" charset="0"/>
                <a:sym typeface="Courier New Bold" charset="0"/>
              </a:rPr>
              <a:t>(Optional)</a:t>
            </a:r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>
            <a:off x="7276700" y="6365875"/>
            <a:ext cx="290513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5" name="Rectangle 15"/>
          <p:cNvSpPr>
            <a:spLocks/>
          </p:cNvSpPr>
          <p:nvPr/>
        </p:nvSpPr>
        <p:spPr bwMode="auto">
          <a:xfrm>
            <a:off x="5835250" y="6184900"/>
            <a:ext cx="1485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7494561" y="235863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ln/>
        </p:spPr>
        <p:txBody>
          <a:bodyPr/>
          <a:lstStyle/>
          <a:p>
            <a:r>
              <a:rPr lang="en-US" dirty="0"/>
              <a:t>Region of memory managed with stack discipline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7075460" y="975638"/>
            <a:ext cx="1142349" cy="5410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075461" y="654389"/>
            <a:ext cx="1142349" cy="559420"/>
            <a:chOff x="1154801" y="3021980"/>
            <a:chExt cx="1142349" cy="559420"/>
          </a:xfrm>
        </p:grpSpPr>
        <p:sp>
          <p:nvSpPr>
            <p:cNvPr id="4" name="Freeform 3"/>
            <p:cNvSpPr/>
            <p:nvPr/>
          </p:nvSpPr>
          <p:spPr bwMode="auto">
            <a:xfrm>
              <a:off x="1154801" y="3021980"/>
              <a:ext cx="1142349" cy="468909"/>
            </a:xfrm>
            <a:custGeom>
              <a:avLst/>
              <a:gdLst>
                <a:gd name="connsiteX0" fmla="*/ 0 w 1137424"/>
                <a:gd name="connsiteY0" fmla="*/ 468352 h 557561"/>
                <a:gd name="connsiteX1" fmla="*/ 1137424 w 1137424"/>
                <a:gd name="connsiteY1" fmla="*/ 468352 h 557561"/>
                <a:gd name="connsiteX2" fmla="*/ 1137424 w 1137424"/>
                <a:gd name="connsiteY2" fmla="*/ 11152 h 557561"/>
                <a:gd name="connsiteX3" fmla="*/ 1003610 w 1137424"/>
                <a:gd name="connsiteY3" fmla="*/ 144966 h 557561"/>
                <a:gd name="connsiteX4" fmla="*/ 892098 w 1137424"/>
                <a:gd name="connsiteY4" fmla="*/ 33454 h 557561"/>
                <a:gd name="connsiteX5" fmla="*/ 780586 w 1137424"/>
                <a:gd name="connsiteY5" fmla="*/ 144966 h 557561"/>
                <a:gd name="connsiteX6" fmla="*/ 646772 w 1137424"/>
                <a:gd name="connsiteY6" fmla="*/ 11152 h 557561"/>
                <a:gd name="connsiteX7" fmla="*/ 535258 w 1137424"/>
                <a:gd name="connsiteY7" fmla="*/ 122666 h 557561"/>
                <a:gd name="connsiteX8" fmla="*/ 446046 w 1137424"/>
                <a:gd name="connsiteY8" fmla="*/ 33454 h 557561"/>
                <a:gd name="connsiteX9" fmla="*/ 345688 w 1137424"/>
                <a:gd name="connsiteY9" fmla="*/ 133812 h 557561"/>
                <a:gd name="connsiteX10" fmla="*/ 211876 w 1137424"/>
                <a:gd name="connsiteY10" fmla="*/ 0 h 557561"/>
                <a:gd name="connsiteX11" fmla="*/ 122663 w 1137424"/>
                <a:gd name="connsiteY11" fmla="*/ 167269 h 557561"/>
                <a:gd name="connsiteX12" fmla="*/ 122663 w 1137424"/>
                <a:gd name="connsiteY12" fmla="*/ 167269 h 557561"/>
                <a:gd name="connsiteX13" fmla="*/ 44605 w 1137424"/>
                <a:gd name="connsiteY13" fmla="*/ 89211 h 557561"/>
                <a:gd name="connsiteX14" fmla="*/ 44605 w 1137424"/>
                <a:gd name="connsiteY14" fmla="*/ 446049 h 557561"/>
                <a:gd name="connsiteX15" fmla="*/ 100361 w 1137424"/>
                <a:gd name="connsiteY15" fmla="*/ 557561 h 557561"/>
                <a:gd name="connsiteX0" fmla="*/ 0 w 1137424"/>
                <a:gd name="connsiteY0" fmla="*/ 468352 h 468352"/>
                <a:gd name="connsiteX1" fmla="*/ 1137424 w 1137424"/>
                <a:gd name="connsiteY1" fmla="*/ 468352 h 468352"/>
                <a:gd name="connsiteX2" fmla="*/ 1137424 w 1137424"/>
                <a:gd name="connsiteY2" fmla="*/ 11152 h 468352"/>
                <a:gd name="connsiteX3" fmla="*/ 1003610 w 1137424"/>
                <a:gd name="connsiteY3" fmla="*/ 144966 h 468352"/>
                <a:gd name="connsiteX4" fmla="*/ 892098 w 1137424"/>
                <a:gd name="connsiteY4" fmla="*/ 33454 h 468352"/>
                <a:gd name="connsiteX5" fmla="*/ 780586 w 1137424"/>
                <a:gd name="connsiteY5" fmla="*/ 144966 h 468352"/>
                <a:gd name="connsiteX6" fmla="*/ 646772 w 1137424"/>
                <a:gd name="connsiteY6" fmla="*/ 11152 h 468352"/>
                <a:gd name="connsiteX7" fmla="*/ 535258 w 1137424"/>
                <a:gd name="connsiteY7" fmla="*/ 122666 h 468352"/>
                <a:gd name="connsiteX8" fmla="*/ 446046 w 1137424"/>
                <a:gd name="connsiteY8" fmla="*/ 33454 h 468352"/>
                <a:gd name="connsiteX9" fmla="*/ 345688 w 1137424"/>
                <a:gd name="connsiteY9" fmla="*/ 133812 h 468352"/>
                <a:gd name="connsiteX10" fmla="*/ 211876 w 1137424"/>
                <a:gd name="connsiteY10" fmla="*/ 0 h 468352"/>
                <a:gd name="connsiteX11" fmla="*/ 122663 w 1137424"/>
                <a:gd name="connsiteY11" fmla="*/ 167269 h 468352"/>
                <a:gd name="connsiteX12" fmla="*/ 122663 w 1137424"/>
                <a:gd name="connsiteY12" fmla="*/ 167269 h 468352"/>
                <a:gd name="connsiteX13" fmla="*/ 44605 w 1137424"/>
                <a:gd name="connsiteY13" fmla="*/ 89211 h 468352"/>
                <a:gd name="connsiteX14" fmla="*/ 44605 w 1137424"/>
                <a:gd name="connsiteY14" fmla="*/ 446049 h 468352"/>
                <a:gd name="connsiteX0" fmla="*/ 0 w 1137424"/>
                <a:gd name="connsiteY0" fmla="*/ 468352 h 468909"/>
                <a:gd name="connsiteX1" fmla="*/ 1137424 w 1137424"/>
                <a:gd name="connsiteY1" fmla="*/ 468352 h 468909"/>
                <a:gd name="connsiteX2" fmla="*/ 1137424 w 1137424"/>
                <a:gd name="connsiteY2" fmla="*/ 11152 h 468909"/>
                <a:gd name="connsiteX3" fmla="*/ 1003610 w 1137424"/>
                <a:gd name="connsiteY3" fmla="*/ 144966 h 468909"/>
                <a:gd name="connsiteX4" fmla="*/ 892098 w 1137424"/>
                <a:gd name="connsiteY4" fmla="*/ 33454 h 468909"/>
                <a:gd name="connsiteX5" fmla="*/ 780586 w 1137424"/>
                <a:gd name="connsiteY5" fmla="*/ 144966 h 468909"/>
                <a:gd name="connsiteX6" fmla="*/ 646772 w 1137424"/>
                <a:gd name="connsiteY6" fmla="*/ 11152 h 468909"/>
                <a:gd name="connsiteX7" fmla="*/ 535258 w 1137424"/>
                <a:gd name="connsiteY7" fmla="*/ 122666 h 468909"/>
                <a:gd name="connsiteX8" fmla="*/ 446046 w 1137424"/>
                <a:gd name="connsiteY8" fmla="*/ 33454 h 468909"/>
                <a:gd name="connsiteX9" fmla="*/ 345688 w 1137424"/>
                <a:gd name="connsiteY9" fmla="*/ 133812 h 468909"/>
                <a:gd name="connsiteX10" fmla="*/ 211876 w 1137424"/>
                <a:gd name="connsiteY10" fmla="*/ 0 h 468909"/>
                <a:gd name="connsiteX11" fmla="*/ 122663 w 1137424"/>
                <a:gd name="connsiteY11" fmla="*/ 167269 h 468909"/>
                <a:gd name="connsiteX12" fmla="*/ 122663 w 1137424"/>
                <a:gd name="connsiteY12" fmla="*/ 167269 h 468909"/>
                <a:gd name="connsiteX13" fmla="*/ 44605 w 1137424"/>
                <a:gd name="connsiteY13" fmla="*/ 89211 h 468909"/>
                <a:gd name="connsiteX14" fmla="*/ 2695 w 1137424"/>
                <a:gd name="connsiteY14" fmla="*/ 468909 h 468909"/>
                <a:gd name="connsiteX0" fmla="*/ 4925 w 1142349"/>
                <a:gd name="connsiteY0" fmla="*/ 468352 h 468909"/>
                <a:gd name="connsiteX1" fmla="*/ 1142349 w 1142349"/>
                <a:gd name="connsiteY1" fmla="*/ 468352 h 468909"/>
                <a:gd name="connsiteX2" fmla="*/ 1142349 w 1142349"/>
                <a:gd name="connsiteY2" fmla="*/ 11152 h 468909"/>
                <a:gd name="connsiteX3" fmla="*/ 1008535 w 1142349"/>
                <a:gd name="connsiteY3" fmla="*/ 144966 h 468909"/>
                <a:gd name="connsiteX4" fmla="*/ 897023 w 1142349"/>
                <a:gd name="connsiteY4" fmla="*/ 33454 h 468909"/>
                <a:gd name="connsiteX5" fmla="*/ 785511 w 1142349"/>
                <a:gd name="connsiteY5" fmla="*/ 144966 h 468909"/>
                <a:gd name="connsiteX6" fmla="*/ 651697 w 1142349"/>
                <a:gd name="connsiteY6" fmla="*/ 11152 h 468909"/>
                <a:gd name="connsiteX7" fmla="*/ 540183 w 1142349"/>
                <a:gd name="connsiteY7" fmla="*/ 122666 h 468909"/>
                <a:gd name="connsiteX8" fmla="*/ 450971 w 1142349"/>
                <a:gd name="connsiteY8" fmla="*/ 33454 h 468909"/>
                <a:gd name="connsiteX9" fmla="*/ 350613 w 1142349"/>
                <a:gd name="connsiteY9" fmla="*/ 133812 h 468909"/>
                <a:gd name="connsiteX10" fmla="*/ 216801 w 1142349"/>
                <a:gd name="connsiteY10" fmla="*/ 0 h 468909"/>
                <a:gd name="connsiteX11" fmla="*/ 127588 w 1142349"/>
                <a:gd name="connsiteY11" fmla="*/ 167269 h 468909"/>
                <a:gd name="connsiteX12" fmla="*/ 127588 w 1142349"/>
                <a:gd name="connsiteY12" fmla="*/ 167269 h 468909"/>
                <a:gd name="connsiteX13" fmla="*/ 0 w 1142349"/>
                <a:gd name="connsiteY13" fmla="*/ 28251 h 468909"/>
                <a:gd name="connsiteX14" fmla="*/ 7620 w 1142349"/>
                <a:gd name="connsiteY14" fmla="*/ 468909 h 468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42349" h="468909">
                  <a:moveTo>
                    <a:pt x="4925" y="468352"/>
                  </a:moveTo>
                  <a:lnTo>
                    <a:pt x="1142349" y="468352"/>
                  </a:lnTo>
                  <a:lnTo>
                    <a:pt x="1142349" y="11152"/>
                  </a:lnTo>
                  <a:lnTo>
                    <a:pt x="1008535" y="144966"/>
                  </a:lnTo>
                  <a:lnTo>
                    <a:pt x="897023" y="33454"/>
                  </a:lnTo>
                  <a:lnTo>
                    <a:pt x="785511" y="144966"/>
                  </a:lnTo>
                  <a:lnTo>
                    <a:pt x="651697" y="11152"/>
                  </a:lnTo>
                  <a:lnTo>
                    <a:pt x="540183" y="122666"/>
                  </a:lnTo>
                  <a:lnTo>
                    <a:pt x="450971" y="33454"/>
                  </a:lnTo>
                  <a:lnTo>
                    <a:pt x="350613" y="133812"/>
                  </a:lnTo>
                  <a:lnTo>
                    <a:pt x="216801" y="0"/>
                  </a:lnTo>
                  <a:lnTo>
                    <a:pt x="127588" y="167269"/>
                  </a:lnTo>
                  <a:lnTo>
                    <a:pt x="127588" y="167269"/>
                  </a:lnTo>
                  <a:lnTo>
                    <a:pt x="0" y="28251"/>
                  </a:lnTo>
                  <a:lnTo>
                    <a:pt x="7620" y="468909"/>
                  </a:lnTo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179195" y="3429000"/>
              <a:ext cx="1106805" cy="1524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 flipV="1">
            <a:off x="7064311" y="6014053"/>
            <a:ext cx="1142349" cy="559420"/>
            <a:chOff x="1154801" y="3021980"/>
            <a:chExt cx="1142349" cy="559420"/>
          </a:xfrm>
        </p:grpSpPr>
        <p:sp>
          <p:nvSpPr>
            <p:cNvPr id="25" name="Freeform 24"/>
            <p:cNvSpPr/>
            <p:nvPr/>
          </p:nvSpPr>
          <p:spPr bwMode="auto">
            <a:xfrm>
              <a:off x="1154801" y="3021980"/>
              <a:ext cx="1142349" cy="468909"/>
            </a:xfrm>
            <a:custGeom>
              <a:avLst/>
              <a:gdLst>
                <a:gd name="connsiteX0" fmla="*/ 0 w 1137424"/>
                <a:gd name="connsiteY0" fmla="*/ 468352 h 557561"/>
                <a:gd name="connsiteX1" fmla="*/ 1137424 w 1137424"/>
                <a:gd name="connsiteY1" fmla="*/ 468352 h 557561"/>
                <a:gd name="connsiteX2" fmla="*/ 1137424 w 1137424"/>
                <a:gd name="connsiteY2" fmla="*/ 11152 h 557561"/>
                <a:gd name="connsiteX3" fmla="*/ 1003610 w 1137424"/>
                <a:gd name="connsiteY3" fmla="*/ 144966 h 557561"/>
                <a:gd name="connsiteX4" fmla="*/ 892098 w 1137424"/>
                <a:gd name="connsiteY4" fmla="*/ 33454 h 557561"/>
                <a:gd name="connsiteX5" fmla="*/ 780586 w 1137424"/>
                <a:gd name="connsiteY5" fmla="*/ 144966 h 557561"/>
                <a:gd name="connsiteX6" fmla="*/ 646772 w 1137424"/>
                <a:gd name="connsiteY6" fmla="*/ 11152 h 557561"/>
                <a:gd name="connsiteX7" fmla="*/ 535258 w 1137424"/>
                <a:gd name="connsiteY7" fmla="*/ 122666 h 557561"/>
                <a:gd name="connsiteX8" fmla="*/ 446046 w 1137424"/>
                <a:gd name="connsiteY8" fmla="*/ 33454 h 557561"/>
                <a:gd name="connsiteX9" fmla="*/ 345688 w 1137424"/>
                <a:gd name="connsiteY9" fmla="*/ 133812 h 557561"/>
                <a:gd name="connsiteX10" fmla="*/ 211876 w 1137424"/>
                <a:gd name="connsiteY10" fmla="*/ 0 h 557561"/>
                <a:gd name="connsiteX11" fmla="*/ 122663 w 1137424"/>
                <a:gd name="connsiteY11" fmla="*/ 167269 h 557561"/>
                <a:gd name="connsiteX12" fmla="*/ 122663 w 1137424"/>
                <a:gd name="connsiteY12" fmla="*/ 167269 h 557561"/>
                <a:gd name="connsiteX13" fmla="*/ 44605 w 1137424"/>
                <a:gd name="connsiteY13" fmla="*/ 89211 h 557561"/>
                <a:gd name="connsiteX14" fmla="*/ 44605 w 1137424"/>
                <a:gd name="connsiteY14" fmla="*/ 446049 h 557561"/>
                <a:gd name="connsiteX15" fmla="*/ 100361 w 1137424"/>
                <a:gd name="connsiteY15" fmla="*/ 557561 h 557561"/>
                <a:gd name="connsiteX0" fmla="*/ 0 w 1137424"/>
                <a:gd name="connsiteY0" fmla="*/ 468352 h 468352"/>
                <a:gd name="connsiteX1" fmla="*/ 1137424 w 1137424"/>
                <a:gd name="connsiteY1" fmla="*/ 468352 h 468352"/>
                <a:gd name="connsiteX2" fmla="*/ 1137424 w 1137424"/>
                <a:gd name="connsiteY2" fmla="*/ 11152 h 468352"/>
                <a:gd name="connsiteX3" fmla="*/ 1003610 w 1137424"/>
                <a:gd name="connsiteY3" fmla="*/ 144966 h 468352"/>
                <a:gd name="connsiteX4" fmla="*/ 892098 w 1137424"/>
                <a:gd name="connsiteY4" fmla="*/ 33454 h 468352"/>
                <a:gd name="connsiteX5" fmla="*/ 780586 w 1137424"/>
                <a:gd name="connsiteY5" fmla="*/ 144966 h 468352"/>
                <a:gd name="connsiteX6" fmla="*/ 646772 w 1137424"/>
                <a:gd name="connsiteY6" fmla="*/ 11152 h 468352"/>
                <a:gd name="connsiteX7" fmla="*/ 535258 w 1137424"/>
                <a:gd name="connsiteY7" fmla="*/ 122666 h 468352"/>
                <a:gd name="connsiteX8" fmla="*/ 446046 w 1137424"/>
                <a:gd name="connsiteY8" fmla="*/ 33454 h 468352"/>
                <a:gd name="connsiteX9" fmla="*/ 345688 w 1137424"/>
                <a:gd name="connsiteY9" fmla="*/ 133812 h 468352"/>
                <a:gd name="connsiteX10" fmla="*/ 211876 w 1137424"/>
                <a:gd name="connsiteY10" fmla="*/ 0 h 468352"/>
                <a:gd name="connsiteX11" fmla="*/ 122663 w 1137424"/>
                <a:gd name="connsiteY11" fmla="*/ 167269 h 468352"/>
                <a:gd name="connsiteX12" fmla="*/ 122663 w 1137424"/>
                <a:gd name="connsiteY12" fmla="*/ 167269 h 468352"/>
                <a:gd name="connsiteX13" fmla="*/ 44605 w 1137424"/>
                <a:gd name="connsiteY13" fmla="*/ 89211 h 468352"/>
                <a:gd name="connsiteX14" fmla="*/ 44605 w 1137424"/>
                <a:gd name="connsiteY14" fmla="*/ 446049 h 468352"/>
                <a:gd name="connsiteX0" fmla="*/ 0 w 1137424"/>
                <a:gd name="connsiteY0" fmla="*/ 468352 h 468909"/>
                <a:gd name="connsiteX1" fmla="*/ 1137424 w 1137424"/>
                <a:gd name="connsiteY1" fmla="*/ 468352 h 468909"/>
                <a:gd name="connsiteX2" fmla="*/ 1137424 w 1137424"/>
                <a:gd name="connsiteY2" fmla="*/ 11152 h 468909"/>
                <a:gd name="connsiteX3" fmla="*/ 1003610 w 1137424"/>
                <a:gd name="connsiteY3" fmla="*/ 144966 h 468909"/>
                <a:gd name="connsiteX4" fmla="*/ 892098 w 1137424"/>
                <a:gd name="connsiteY4" fmla="*/ 33454 h 468909"/>
                <a:gd name="connsiteX5" fmla="*/ 780586 w 1137424"/>
                <a:gd name="connsiteY5" fmla="*/ 144966 h 468909"/>
                <a:gd name="connsiteX6" fmla="*/ 646772 w 1137424"/>
                <a:gd name="connsiteY6" fmla="*/ 11152 h 468909"/>
                <a:gd name="connsiteX7" fmla="*/ 535258 w 1137424"/>
                <a:gd name="connsiteY7" fmla="*/ 122666 h 468909"/>
                <a:gd name="connsiteX8" fmla="*/ 446046 w 1137424"/>
                <a:gd name="connsiteY8" fmla="*/ 33454 h 468909"/>
                <a:gd name="connsiteX9" fmla="*/ 345688 w 1137424"/>
                <a:gd name="connsiteY9" fmla="*/ 133812 h 468909"/>
                <a:gd name="connsiteX10" fmla="*/ 211876 w 1137424"/>
                <a:gd name="connsiteY10" fmla="*/ 0 h 468909"/>
                <a:gd name="connsiteX11" fmla="*/ 122663 w 1137424"/>
                <a:gd name="connsiteY11" fmla="*/ 167269 h 468909"/>
                <a:gd name="connsiteX12" fmla="*/ 122663 w 1137424"/>
                <a:gd name="connsiteY12" fmla="*/ 167269 h 468909"/>
                <a:gd name="connsiteX13" fmla="*/ 44605 w 1137424"/>
                <a:gd name="connsiteY13" fmla="*/ 89211 h 468909"/>
                <a:gd name="connsiteX14" fmla="*/ 2695 w 1137424"/>
                <a:gd name="connsiteY14" fmla="*/ 468909 h 468909"/>
                <a:gd name="connsiteX0" fmla="*/ 4925 w 1142349"/>
                <a:gd name="connsiteY0" fmla="*/ 468352 h 468909"/>
                <a:gd name="connsiteX1" fmla="*/ 1142349 w 1142349"/>
                <a:gd name="connsiteY1" fmla="*/ 468352 h 468909"/>
                <a:gd name="connsiteX2" fmla="*/ 1142349 w 1142349"/>
                <a:gd name="connsiteY2" fmla="*/ 11152 h 468909"/>
                <a:gd name="connsiteX3" fmla="*/ 1008535 w 1142349"/>
                <a:gd name="connsiteY3" fmla="*/ 144966 h 468909"/>
                <a:gd name="connsiteX4" fmla="*/ 897023 w 1142349"/>
                <a:gd name="connsiteY4" fmla="*/ 33454 h 468909"/>
                <a:gd name="connsiteX5" fmla="*/ 785511 w 1142349"/>
                <a:gd name="connsiteY5" fmla="*/ 144966 h 468909"/>
                <a:gd name="connsiteX6" fmla="*/ 651697 w 1142349"/>
                <a:gd name="connsiteY6" fmla="*/ 11152 h 468909"/>
                <a:gd name="connsiteX7" fmla="*/ 540183 w 1142349"/>
                <a:gd name="connsiteY7" fmla="*/ 122666 h 468909"/>
                <a:gd name="connsiteX8" fmla="*/ 450971 w 1142349"/>
                <a:gd name="connsiteY8" fmla="*/ 33454 h 468909"/>
                <a:gd name="connsiteX9" fmla="*/ 350613 w 1142349"/>
                <a:gd name="connsiteY9" fmla="*/ 133812 h 468909"/>
                <a:gd name="connsiteX10" fmla="*/ 216801 w 1142349"/>
                <a:gd name="connsiteY10" fmla="*/ 0 h 468909"/>
                <a:gd name="connsiteX11" fmla="*/ 127588 w 1142349"/>
                <a:gd name="connsiteY11" fmla="*/ 167269 h 468909"/>
                <a:gd name="connsiteX12" fmla="*/ 127588 w 1142349"/>
                <a:gd name="connsiteY12" fmla="*/ 167269 h 468909"/>
                <a:gd name="connsiteX13" fmla="*/ 0 w 1142349"/>
                <a:gd name="connsiteY13" fmla="*/ 28251 h 468909"/>
                <a:gd name="connsiteX14" fmla="*/ 7620 w 1142349"/>
                <a:gd name="connsiteY14" fmla="*/ 468909 h 468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42349" h="468909">
                  <a:moveTo>
                    <a:pt x="4925" y="468352"/>
                  </a:moveTo>
                  <a:lnTo>
                    <a:pt x="1142349" y="468352"/>
                  </a:lnTo>
                  <a:lnTo>
                    <a:pt x="1142349" y="11152"/>
                  </a:lnTo>
                  <a:lnTo>
                    <a:pt x="1008535" y="144966"/>
                  </a:lnTo>
                  <a:lnTo>
                    <a:pt x="897023" y="33454"/>
                  </a:lnTo>
                  <a:lnTo>
                    <a:pt x="785511" y="144966"/>
                  </a:lnTo>
                  <a:lnTo>
                    <a:pt x="651697" y="11152"/>
                  </a:lnTo>
                  <a:lnTo>
                    <a:pt x="540183" y="122666"/>
                  </a:lnTo>
                  <a:lnTo>
                    <a:pt x="450971" y="33454"/>
                  </a:lnTo>
                  <a:lnTo>
                    <a:pt x="350613" y="133812"/>
                  </a:lnTo>
                  <a:lnTo>
                    <a:pt x="216801" y="0"/>
                  </a:lnTo>
                  <a:lnTo>
                    <a:pt x="127588" y="167269"/>
                  </a:lnTo>
                  <a:lnTo>
                    <a:pt x="127588" y="167269"/>
                  </a:lnTo>
                  <a:lnTo>
                    <a:pt x="0" y="28251"/>
                  </a:lnTo>
                  <a:lnTo>
                    <a:pt x="7620" y="468909"/>
                  </a:lnTo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179195" y="3429000"/>
              <a:ext cx="1106805" cy="1524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 bwMode="auto">
          <a:xfrm>
            <a:off x="7075460" y="1507179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7075460" y="2733814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7075460" y="4071961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7075460" y="5581928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7126486" y="4364003"/>
            <a:ext cx="1091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078283" y="1780510"/>
            <a:ext cx="11356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551" y="2797740"/>
            <a:ext cx="671453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Memory viewed as array of bytes.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Different regions have different purposes.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(Like ABI, a policy decision)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 bwMode="auto">
          <a:xfrm flipV="1">
            <a:off x="4083442" y="1507180"/>
            <a:ext cx="2980869" cy="3828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4081854" y="2733814"/>
            <a:ext cx="3006851" cy="235662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419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7494561" y="235863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ln/>
        </p:spPr>
        <p:txBody>
          <a:bodyPr/>
          <a:lstStyle/>
          <a:p>
            <a:r>
              <a:rPr lang="en-US" dirty="0"/>
              <a:t>Region of memory managed with stack discipline</a:t>
            </a: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3457816" y="4938038"/>
            <a:ext cx="508123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91" name="Rectangle 7"/>
          <p:cNvSpPr>
            <a:spLocks/>
          </p:cNvSpPr>
          <p:nvPr/>
        </p:nvSpPr>
        <p:spPr bwMode="auto">
          <a:xfrm>
            <a:off x="791758" y="4706263"/>
            <a:ext cx="2634300" cy="457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41992" name="Rectangle 8"/>
          <p:cNvSpPr>
            <a:spLocks/>
          </p:cNvSpPr>
          <p:nvPr/>
        </p:nvSpPr>
        <p:spPr bwMode="auto">
          <a:xfrm>
            <a:off x="4083442" y="1890038"/>
            <a:ext cx="1305241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97" name="Rectangle 13"/>
          <p:cNvSpPr>
            <a:spLocks/>
          </p:cNvSpPr>
          <p:nvPr/>
        </p:nvSpPr>
        <p:spPr bwMode="auto">
          <a:xfrm>
            <a:off x="3957999" y="5544463"/>
            <a:ext cx="1557714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>
            <a:off x="4081854" y="4785638"/>
            <a:ext cx="1295714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99" name="Rectangle 15"/>
          <p:cNvSpPr>
            <a:spLocks/>
          </p:cNvSpPr>
          <p:nvPr/>
        </p:nvSpPr>
        <p:spPr bwMode="auto">
          <a:xfrm>
            <a:off x="3716641" y="975638"/>
            <a:ext cx="2040431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2000" name="AutoShape 16"/>
          <p:cNvSpPr>
            <a:spLocks/>
          </p:cNvSpPr>
          <p:nvPr/>
        </p:nvSpPr>
        <p:spPr bwMode="auto">
          <a:xfrm>
            <a:off x="4424837" y="1432838"/>
            <a:ext cx="609748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2001" name="AutoShape 17"/>
          <p:cNvSpPr>
            <a:spLocks/>
          </p:cNvSpPr>
          <p:nvPr/>
        </p:nvSpPr>
        <p:spPr bwMode="auto">
          <a:xfrm rot="10800000" flipH="1">
            <a:off x="4424837" y="5166638"/>
            <a:ext cx="609748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7075460" y="975638"/>
            <a:ext cx="1142349" cy="5410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075461" y="654389"/>
            <a:ext cx="1142349" cy="559420"/>
            <a:chOff x="1154801" y="3021980"/>
            <a:chExt cx="1142349" cy="559420"/>
          </a:xfrm>
        </p:grpSpPr>
        <p:sp>
          <p:nvSpPr>
            <p:cNvPr id="4" name="Freeform 3"/>
            <p:cNvSpPr/>
            <p:nvPr/>
          </p:nvSpPr>
          <p:spPr bwMode="auto">
            <a:xfrm>
              <a:off x="1154801" y="3021980"/>
              <a:ext cx="1142349" cy="468909"/>
            </a:xfrm>
            <a:custGeom>
              <a:avLst/>
              <a:gdLst>
                <a:gd name="connsiteX0" fmla="*/ 0 w 1137424"/>
                <a:gd name="connsiteY0" fmla="*/ 468352 h 557561"/>
                <a:gd name="connsiteX1" fmla="*/ 1137424 w 1137424"/>
                <a:gd name="connsiteY1" fmla="*/ 468352 h 557561"/>
                <a:gd name="connsiteX2" fmla="*/ 1137424 w 1137424"/>
                <a:gd name="connsiteY2" fmla="*/ 11152 h 557561"/>
                <a:gd name="connsiteX3" fmla="*/ 1003610 w 1137424"/>
                <a:gd name="connsiteY3" fmla="*/ 144966 h 557561"/>
                <a:gd name="connsiteX4" fmla="*/ 892098 w 1137424"/>
                <a:gd name="connsiteY4" fmla="*/ 33454 h 557561"/>
                <a:gd name="connsiteX5" fmla="*/ 780586 w 1137424"/>
                <a:gd name="connsiteY5" fmla="*/ 144966 h 557561"/>
                <a:gd name="connsiteX6" fmla="*/ 646772 w 1137424"/>
                <a:gd name="connsiteY6" fmla="*/ 11152 h 557561"/>
                <a:gd name="connsiteX7" fmla="*/ 535258 w 1137424"/>
                <a:gd name="connsiteY7" fmla="*/ 122666 h 557561"/>
                <a:gd name="connsiteX8" fmla="*/ 446046 w 1137424"/>
                <a:gd name="connsiteY8" fmla="*/ 33454 h 557561"/>
                <a:gd name="connsiteX9" fmla="*/ 345688 w 1137424"/>
                <a:gd name="connsiteY9" fmla="*/ 133812 h 557561"/>
                <a:gd name="connsiteX10" fmla="*/ 211876 w 1137424"/>
                <a:gd name="connsiteY10" fmla="*/ 0 h 557561"/>
                <a:gd name="connsiteX11" fmla="*/ 122663 w 1137424"/>
                <a:gd name="connsiteY11" fmla="*/ 167269 h 557561"/>
                <a:gd name="connsiteX12" fmla="*/ 122663 w 1137424"/>
                <a:gd name="connsiteY12" fmla="*/ 167269 h 557561"/>
                <a:gd name="connsiteX13" fmla="*/ 44605 w 1137424"/>
                <a:gd name="connsiteY13" fmla="*/ 89211 h 557561"/>
                <a:gd name="connsiteX14" fmla="*/ 44605 w 1137424"/>
                <a:gd name="connsiteY14" fmla="*/ 446049 h 557561"/>
                <a:gd name="connsiteX15" fmla="*/ 100361 w 1137424"/>
                <a:gd name="connsiteY15" fmla="*/ 557561 h 557561"/>
                <a:gd name="connsiteX0" fmla="*/ 0 w 1137424"/>
                <a:gd name="connsiteY0" fmla="*/ 468352 h 468352"/>
                <a:gd name="connsiteX1" fmla="*/ 1137424 w 1137424"/>
                <a:gd name="connsiteY1" fmla="*/ 468352 h 468352"/>
                <a:gd name="connsiteX2" fmla="*/ 1137424 w 1137424"/>
                <a:gd name="connsiteY2" fmla="*/ 11152 h 468352"/>
                <a:gd name="connsiteX3" fmla="*/ 1003610 w 1137424"/>
                <a:gd name="connsiteY3" fmla="*/ 144966 h 468352"/>
                <a:gd name="connsiteX4" fmla="*/ 892098 w 1137424"/>
                <a:gd name="connsiteY4" fmla="*/ 33454 h 468352"/>
                <a:gd name="connsiteX5" fmla="*/ 780586 w 1137424"/>
                <a:gd name="connsiteY5" fmla="*/ 144966 h 468352"/>
                <a:gd name="connsiteX6" fmla="*/ 646772 w 1137424"/>
                <a:gd name="connsiteY6" fmla="*/ 11152 h 468352"/>
                <a:gd name="connsiteX7" fmla="*/ 535258 w 1137424"/>
                <a:gd name="connsiteY7" fmla="*/ 122666 h 468352"/>
                <a:gd name="connsiteX8" fmla="*/ 446046 w 1137424"/>
                <a:gd name="connsiteY8" fmla="*/ 33454 h 468352"/>
                <a:gd name="connsiteX9" fmla="*/ 345688 w 1137424"/>
                <a:gd name="connsiteY9" fmla="*/ 133812 h 468352"/>
                <a:gd name="connsiteX10" fmla="*/ 211876 w 1137424"/>
                <a:gd name="connsiteY10" fmla="*/ 0 h 468352"/>
                <a:gd name="connsiteX11" fmla="*/ 122663 w 1137424"/>
                <a:gd name="connsiteY11" fmla="*/ 167269 h 468352"/>
                <a:gd name="connsiteX12" fmla="*/ 122663 w 1137424"/>
                <a:gd name="connsiteY12" fmla="*/ 167269 h 468352"/>
                <a:gd name="connsiteX13" fmla="*/ 44605 w 1137424"/>
                <a:gd name="connsiteY13" fmla="*/ 89211 h 468352"/>
                <a:gd name="connsiteX14" fmla="*/ 44605 w 1137424"/>
                <a:gd name="connsiteY14" fmla="*/ 446049 h 468352"/>
                <a:gd name="connsiteX0" fmla="*/ 0 w 1137424"/>
                <a:gd name="connsiteY0" fmla="*/ 468352 h 468909"/>
                <a:gd name="connsiteX1" fmla="*/ 1137424 w 1137424"/>
                <a:gd name="connsiteY1" fmla="*/ 468352 h 468909"/>
                <a:gd name="connsiteX2" fmla="*/ 1137424 w 1137424"/>
                <a:gd name="connsiteY2" fmla="*/ 11152 h 468909"/>
                <a:gd name="connsiteX3" fmla="*/ 1003610 w 1137424"/>
                <a:gd name="connsiteY3" fmla="*/ 144966 h 468909"/>
                <a:gd name="connsiteX4" fmla="*/ 892098 w 1137424"/>
                <a:gd name="connsiteY4" fmla="*/ 33454 h 468909"/>
                <a:gd name="connsiteX5" fmla="*/ 780586 w 1137424"/>
                <a:gd name="connsiteY5" fmla="*/ 144966 h 468909"/>
                <a:gd name="connsiteX6" fmla="*/ 646772 w 1137424"/>
                <a:gd name="connsiteY6" fmla="*/ 11152 h 468909"/>
                <a:gd name="connsiteX7" fmla="*/ 535258 w 1137424"/>
                <a:gd name="connsiteY7" fmla="*/ 122666 h 468909"/>
                <a:gd name="connsiteX8" fmla="*/ 446046 w 1137424"/>
                <a:gd name="connsiteY8" fmla="*/ 33454 h 468909"/>
                <a:gd name="connsiteX9" fmla="*/ 345688 w 1137424"/>
                <a:gd name="connsiteY9" fmla="*/ 133812 h 468909"/>
                <a:gd name="connsiteX10" fmla="*/ 211876 w 1137424"/>
                <a:gd name="connsiteY10" fmla="*/ 0 h 468909"/>
                <a:gd name="connsiteX11" fmla="*/ 122663 w 1137424"/>
                <a:gd name="connsiteY11" fmla="*/ 167269 h 468909"/>
                <a:gd name="connsiteX12" fmla="*/ 122663 w 1137424"/>
                <a:gd name="connsiteY12" fmla="*/ 167269 h 468909"/>
                <a:gd name="connsiteX13" fmla="*/ 44605 w 1137424"/>
                <a:gd name="connsiteY13" fmla="*/ 89211 h 468909"/>
                <a:gd name="connsiteX14" fmla="*/ 2695 w 1137424"/>
                <a:gd name="connsiteY14" fmla="*/ 468909 h 468909"/>
                <a:gd name="connsiteX0" fmla="*/ 4925 w 1142349"/>
                <a:gd name="connsiteY0" fmla="*/ 468352 h 468909"/>
                <a:gd name="connsiteX1" fmla="*/ 1142349 w 1142349"/>
                <a:gd name="connsiteY1" fmla="*/ 468352 h 468909"/>
                <a:gd name="connsiteX2" fmla="*/ 1142349 w 1142349"/>
                <a:gd name="connsiteY2" fmla="*/ 11152 h 468909"/>
                <a:gd name="connsiteX3" fmla="*/ 1008535 w 1142349"/>
                <a:gd name="connsiteY3" fmla="*/ 144966 h 468909"/>
                <a:gd name="connsiteX4" fmla="*/ 897023 w 1142349"/>
                <a:gd name="connsiteY4" fmla="*/ 33454 h 468909"/>
                <a:gd name="connsiteX5" fmla="*/ 785511 w 1142349"/>
                <a:gd name="connsiteY5" fmla="*/ 144966 h 468909"/>
                <a:gd name="connsiteX6" fmla="*/ 651697 w 1142349"/>
                <a:gd name="connsiteY6" fmla="*/ 11152 h 468909"/>
                <a:gd name="connsiteX7" fmla="*/ 540183 w 1142349"/>
                <a:gd name="connsiteY7" fmla="*/ 122666 h 468909"/>
                <a:gd name="connsiteX8" fmla="*/ 450971 w 1142349"/>
                <a:gd name="connsiteY8" fmla="*/ 33454 h 468909"/>
                <a:gd name="connsiteX9" fmla="*/ 350613 w 1142349"/>
                <a:gd name="connsiteY9" fmla="*/ 133812 h 468909"/>
                <a:gd name="connsiteX10" fmla="*/ 216801 w 1142349"/>
                <a:gd name="connsiteY10" fmla="*/ 0 h 468909"/>
                <a:gd name="connsiteX11" fmla="*/ 127588 w 1142349"/>
                <a:gd name="connsiteY11" fmla="*/ 167269 h 468909"/>
                <a:gd name="connsiteX12" fmla="*/ 127588 w 1142349"/>
                <a:gd name="connsiteY12" fmla="*/ 167269 h 468909"/>
                <a:gd name="connsiteX13" fmla="*/ 0 w 1142349"/>
                <a:gd name="connsiteY13" fmla="*/ 28251 h 468909"/>
                <a:gd name="connsiteX14" fmla="*/ 7620 w 1142349"/>
                <a:gd name="connsiteY14" fmla="*/ 468909 h 468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42349" h="468909">
                  <a:moveTo>
                    <a:pt x="4925" y="468352"/>
                  </a:moveTo>
                  <a:lnTo>
                    <a:pt x="1142349" y="468352"/>
                  </a:lnTo>
                  <a:lnTo>
                    <a:pt x="1142349" y="11152"/>
                  </a:lnTo>
                  <a:lnTo>
                    <a:pt x="1008535" y="144966"/>
                  </a:lnTo>
                  <a:lnTo>
                    <a:pt x="897023" y="33454"/>
                  </a:lnTo>
                  <a:lnTo>
                    <a:pt x="785511" y="144966"/>
                  </a:lnTo>
                  <a:lnTo>
                    <a:pt x="651697" y="11152"/>
                  </a:lnTo>
                  <a:lnTo>
                    <a:pt x="540183" y="122666"/>
                  </a:lnTo>
                  <a:lnTo>
                    <a:pt x="450971" y="33454"/>
                  </a:lnTo>
                  <a:lnTo>
                    <a:pt x="350613" y="133812"/>
                  </a:lnTo>
                  <a:lnTo>
                    <a:pt x="216801" y="0"/>
                  </a:lnTo>
                  <a:lnTo>
                    <a:pt x="127588" y="167269"/>
                  </a:lnTo>
                  <a:lnTo>
                    <a:pt x="127588" y="167269"/>
                  </a:lnTo>
                  <a:lnTo>
                    <a:pt x="0" y="28251"/>
                  </a:lnTo>
                  <a:lnTo>
                    <a:pt x="7620" y="468909"/>
                  </a:lnTo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179195" y="3429000"/>
              <a:ext cx="1106805" cy="1524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 flipV="1">
            <a:off x="7064311" y="6014053"/>
            <a:ext cx="1142349" cy="559420"/>
            <a:chOff x="1154801" y="3021980"/>
            <a:chExt cx="1142349" cy="559420"/>
          </a:xfrm>
        </p:grpSpPr>
        <p:sp>
          <p:nvSpPr>
            <p:cNvPr id="25" name="Freeform 24"/>
            <p:cNvSpPr/>
            <p:nvPr/>
          </p:nvSpPr>
          <p:spPr bwMode="auto">
            <a:xfrm>
              <a:off x="1154801" y="3021980"/>
              <a:ext cx="1142349" cy="468909"/>
            </a:xfrm>
            <a:custGeom>
              <a:avLst/>
              <a:gdLst>
                <a:gd name="connsiteX0" fmla="*/ 0 w 1137424"/>
                <a:gd name="connsiteY0" fmla="*/ 468352 h 557561"/>
                <a:gd name="connsiteX1" fmla="*/ 1137424 w 1137424"/>
                <a:gd name="connsiteY1" fmla="*/ 468352 h 557561"/>
                <a:gd name="connsiteX2" fmla="*/ 1137424 w 1137424"/>
                <a:gd name="connsiteY2" fmla="*/ 11152 h 557561"/>
                <a:gd name="connsiteX3" fmla="*/ 1003610 w 1137424"/>
                <a:gd name="connsiteY3" fmla="*/ 144966 h 557561"/>
                <a:gd name="connsiteX4" fmla="*/ 892098 w 1137424"/>
                <a:gd name="connsiteY4" fmla="*/ 33454 h 557561"/>
                <a:gd name="connsiteX5" fmla="*/ 780586 w 1137424"/>
                <a:gd name="connsiteY5" fmla="*/ 144966 h 557561"/>
                <a:gd name="connsiteX6" fmla="*/ 646772 w 1137424"/>
                <a:gd name="connsiteY6" fmla="*/ 11152 h 557561"/>
                <a:gd name="connsiteX7" fmla="*/ 535258 w 1137424"/>
                <a:gd name="connsiteY7" fmla="*/ 122666 h 557561"/>
                <a:gd name="connsiteX8" fmla="*/ 446046 w 1137424"/>
                <a:gd name="connsiteY8" fmla="*/ 33454 h 557561"/>
                <a:gd name="connsiteX9" fmla="*/ 345688 w 1137424"/>
                <a:gd name="connsiteY9" fmla="*/ 133812 h 557561"/>
                <a:gd name="connsiteX10" fmla="*/ 211876 w 1137424"/>
                <a:gd name="connsiteY10" fmla="*/ 0 h 557561"/>
                <a:gd name="connsiteX11" fmla="*/ 122663 w 1137424"/>
                <a:gd name="connsiteY11" fmla="*/ 167269 h 557561"/>
                <a:gd name="connsiteX12" fmla="*/ 122663 w 1137424"/>
                <a:gd name="connsiteY12" fmla="*/ 167269 h 557561"/>
                <a:gd name="connsiteX13" fmla="*/ 44605 w 1137424"/>
                <a:gd name="connsiteY13" fmla="*/ 89211 h 557561"/>
                <a:gd name="connsiteX14" fmla="*/ 44605 w 1137424"/>
                <a:gd name="connsiteY14" fmla="*/ 446049 h 557561"/>
                <a:gd name="connsiteX15" fmla="*/ 100361 w 1137424"/>
                <a:gd name="connsiteY15" fmla="*/ 557561 h 557561"/>
                <a:gd name="connsiteX0" fmla="*/ 0 w 1137424"/>
                <a:gd name="connsiteY0" fmla="*/ 468352 h 468352"/>
                <a:gd name="connsiteX1" fmla="*/ 1137424 w 1137424"/>
                <a:gd name="connsiteY1" fmla="*/ 468352 h 468352"/>
                <a:gd name="connsiteX2" fmla="*/ 1137424 w 1137424"/>
                <a:gd name="connsiteY2" fmla="*/ 11152 h 468352"/>
                <a:gd name="connsiteX3" fmla="*/ 1003610 w 1137424"/>
                <a:gd name="connsiteY3" fmla="*/ 144966 h 468352"/>
                <a:gd name="connsiteX4" fmla="*/ 892098 w 1137424"/>
                <a:gd name="connsiteY4" fmla="*/ 33454 h 468352"/>
                <a:gd name="connsiteX5" fmla="*/ 780586 w 1137424"/>
                <a:gd name="connsiteY5" fmla="*/ 144966 h 468352"/>
                <a:gd name="connsiteX6" fmla="*/ 646772 w 1137424"/>
                <a:gd name="connsiteY6" fmla="*/ 11152 h 468352"/>
                <a:gd name="connsiteX7" fmla="*/ 535258 w 1137424"/>
                <a:gd name="connsiteY7" fmla="*/ 122666 h 468352"/>
                <a:gd name="connsiteX8" fmla="*/ 446046 w 1137424"/>
                <a:gd name="connsiteY8" fmla="*/ 33454 h 468352"/>
                <a:gd name="connsiteX9" fmla="*/ 345688 w 1137424"/>
                <a:gd name="connsiteY9" fmla="*/ 133812 h 468352"/>
                <a:gd name="connsiteX10" fmla="*/ 211876 w 1137424"/>
                <a:gd name="connsiteY10" fmla="*/ 0 h 468352"/>
                <a:gd name="connsiteX11" fmla="*/ 122663 w 1137424"/>
                <a:gd name="connsiteY11" fmla="*/ 167269 h 468352"/>
                <a:gd name="connsiteX12" fmla="*/ 122663 w 1137424"/>
                <a:gd name="connsiteY12" fmla="*/ 167269 h 468352"/>
                <a:gd name="connsiteX13" fmla="*/ 44605 w 1137424"/>
                <a:gd name="connsiteY13" fmla="*/ 89211 h 468352"/>
                <a:gd name="connsiteX14" fmla="*/ 44605 w 1137424"/>
                <a:gd name="connsiteY14" fmla="*/ 446049 h 468352"/>
                <a:gd name="connsiteX0" fmla="*/ 0 w 1137424"/>
                <a:gd name="connsiteY0" fmla="*/ 468352 h 468909"/>
                <a:gd name="connsiteX1" fmla="*/ 1137424 w 1137424"/>
                <a:gd name="connsiteY1" fmla="*/ 468352 h 468909"/>
                <a:gd name="connsiteX2" fmla="*/ 1137424 w 1137424"/>
                <a:gd name="connsiteY2" fmla="*/ 11152 h 468909"/>
                <a:gd name="connsiteX3" fmla="*/ 1003610 w 1137424"/>
                <a:gd name="connsiteY3" fmla="*/ 144966 h 468909"/>
                <a:gd name="connsiteX4" fmla="*/ 892098 w 1137424"/>
                <a:gd name="connsiteY4" fmla="*/ 33454 h 468909"/>
                <a:gd name="connsiteX5" fmla="*/ 780586 w 1137424"/>
                <a:gd name="connsiteY5" fmla="*/ 144966 h 468909"/>
                <a:gd name="connsiteX6" fmla="*/ 646772 w 1137424"/>
                <a:gd name="connsiteY6" fmla="*/ 11152 h 468909"/>
                <a:gd name="connsiteX7" fmla="*/ 535258 w 1137424"/>
                <a:gd name="connsiteY7" fmla="*/ 122666 h 468909"/>
                <a:gd name="connsiteX8" fmla="*/ 446046 w 1137424"/>
                <a:gd name="connsiteY8" fmla="*/ 33454 h 468909"/>
                <a:gd name="connsiteX9" fmla="*/ 345688 w 1137424"/>
                <a:gd name="connsiteY9" fmla="*/ 133812 h 468909"/>
                <a:gd name="connsiteX10" fmla="*/ 211876 w 1137424"/>
                <a:gd name="connsiteY10" fmla="*/ 0 h 468909"/>
                <a:gd name="connsiteX11" fmla="*/ 122663 w 1137424"/>
                <a:gd name="connsiteY11" fmla="*/ 167269 h 468909"/>
                <a:gd name="connsiteX12" fmla="*/ 122663 w 1137424"/>
                <a:gd name="connsiteY12" fmla="*/ 167269 h 468909"/>
                <a:gd name="connsiteX13" fmla="*/ 44605 w 1137424"/>
                <a:gd name="connsiteY13" fmla="*/ 89211 h 468909"/>
                <a:gd name="connsiteX14" fmla="*/ 2695 w 1137424"/>
                <a:gd name="connsiteY14" fmla="*/ 468909 h 468909"/>
                <a:gd name="connsiteX0" fmla="*/ 4925 w 1142349"/>
                <a:gd name="connsiteY0" fmla="*/ 468352 h 468909"/>
                <a:gd name="connsiteX1" fmla="*/ 1142349 w 1142349"/>
                <a:gd name="connsiteY1" fmla="*/ 468352 h 468909"/>
                <a:gd name="connsiteX2" fmla="*/ 1142349 w 1142349"/>
                <a:gd name="connsiteY2" fmla="*/ 11152 h 468909"/>
                <a:gd name="connsiteX3" fmla="*/ 1008535 w 1142349"/>
                <a:gd name="connsiteY3" fmla="*/ 144966 h 468909"/>
                <a:gd name="connsiteX4" fmla="*/ 897023 w 1142349"/>
                <a:gd name="connsiteY4" fmla="*/ 33454 h 468909"/>
                <a:gd name="connsiteX5" fmla="*/ 785511 w 1142349"/>
                <a:gd name="connsiteY5" fmla="*/ 144966 h 468909"/>
                <a:gd name="connsiteX6" fmla="*/ 651697 w 1142349"/>
                <a:gd name="connsiteY6" fmla="*/ 11152 h 468909"/>
                <a:gd name="connsiteX7" fmla="*/ 540183 w 1142349"/>
                <a:gd name="connsiteY7" fmla="*/ 122666 h 468909"/>
                <a:gd name="connsiteX8" fmla="*/ 450971 w 1142349"/>
                <a:gd name="connsiteY8" fmla="*/ 33454 h 468909"/>
                <a:gd name="connsiteX9" fmla="*/ 350613 w 1142349"/>
                <a:gd name="connsiteY9" fmla="*/ 133812 h 468909"/>
                <a:gd name="connsiteX10" fmla="*/ 216801 w 1142349"/>
                <a:gd name="connsiteY10" fmla="*/ 0 h 468909"/>
                <a:gd name="connsiteX11" fmla="*/ 127588 w 1142349"/>
                <a:gd name="connsiteY11" fmla="*/ 167269 h 468909"/>
                <a:gd name="connsiteX12" fmla="*/ 127588 w 1142349"/>
                <a:gd name="connsiteY12" fmla="*/ 167269 h 468909"/>
                <a:gd name="connsiteX13" fmla="*/ 0 w 1142349"/>
                <a:gd name="connsiteY13" fmla="*/ 28251 h 468909"/>
                <a:gd name="connsiteX14" fmla="*/ 7620 w 1142349"/>
                <a:gd name="connsiteY14" fmla="*/ 468909 h 468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42349" h="468909">
                  <a:moveTo>
                    <a:pt x="4925" y="468352"/>
                  </a:moveTo>
                  <a:lnTo>
                    <a:pt x="1142349" y="468352"/>
                  </a:lnTo>
                  <a:lnTo>
                    <a:pt x="1142349" y="11152"/>
                  </a:lnTo>
                  <a:lnTo>
                    <a:pt x="1008535" y="144966"/>
                  </a:lnTo>
                  <a:lnTo>
                    <a:pt x="897023" y="33454"/>
                  </a:lnTo>
                  <a:lnTo>
                    <a:pt x="785511" y="144966"/>
                  </a:lnTo>
                  <a:lnTo>
                    <a:pt x="651697" y="11152"/>
                  </a:lnTo>
                  <a:lnTo>
                    <a:pt x="540183" y="122666"/>
                  </a:lnTo>
                  <a:lnTo>
                    <a:pt x="450971" y="33454"/>
                  </a:lnTo>
                  <a:lnTo>
                    <a:pt x="350613" y="133812"/>
                  </a:lnTo>
                  <a:lnTo>
                    <a:pt x="216801" y="0"/>
                  </a:lnTo>
                  <a:lnTo>
                    <a:pt x="127588" y="167269"/>
                  </a:lnTo>
                  <a:lnTo>
                    <a:pt x="127588" y="167269"/>
                  </a:lnTo>
                  <a:lnTo>
                    <a:pt x="0" y="28251"/>
                  </a:lnTo>
                  <a:lnTo>
                    <a:pt x="7620" y="468909"/>
                  </a:lnTo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179195" y="3429000"/>
              <a:ext cx="1106805" cy="1524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 bwMode="auto">
          <a:xfrm>
            <a:off x="7075460" y="1507179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7075460" y="2733814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7075460" y="4071961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7075460" y="5581928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7126486" y="4364003"/>
            <a:ext cx="1091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078283" y="1780510"/>
            <a:ext cx="11356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stack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5377568" y="1507180"/>
            <a:ext cx="2840242" cy="3828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5388683" y="2733814"/>
            <a:ext cx="2766278" cy="235662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6774133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anose="020F0502020204030204" pitchFamily="34" charset="0"/>
            <a:cs typeface="Calibri" panose="020F0502020204030204" pitchFamily="34" charset="0"/>
          </a:defRPr>
        </a:defPPr>
      </a:lstStyle>
    </a:tx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3600" dirty="0" smtClean="0">
            <a:latin typeface="Calibri" panose="020F0502020204030204" pitchFamily="34" charset="0"/>
            <a:cs typeface="Calibri" panose="020F0502020204030204" pitchFamily="34" charset="0"/>
          </a:defRPr>
        </a:defPPr>
      </a:lstStyle>
    </a:tx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19459</TotalTime>
  <Pages>0</Pages>
  <Words>5858</Words>
  <Characters>0</Characters>
  <Application>Microsoft Office PowerPoint</Application>
  <PresentationFormat>On-screen Show (4:3)</PresentationFormat>
  <Lines>0</Lines>
  <Paragraphs>1857</Paragraphs>
  <Slides>74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19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74</vt:i4>
      </vt:variant>
    </vt:vector>
  </HeadingPairs>
  <TitlesOfParts>
    <vt:vector size="97" baseType="lpstr">
      <vt:lpstr>ＭＳ Ｐゴシック</vt:lpstr>
      <vt:lpstr>Arial</vt:lpstr>
      <vt:lpstr>Arial Narrow</vt:lpstr>
      <vt:lpstr>Arial Narrow Bold</vt:lpstr>
      <vt:lpstr>Calibri</vt:lpstr>
      <vt:lpstr>Calibri Bold</vt:lpstr>
      <vt:lpstr>Calibri Bold Italic</vt:lpstr>
      <vt:lpstr>Calibri Italic</vt:lpstr>
      <vt:lpstr>Courier New</vt:lpstr>
      <vt:lpstr>Courier New Bold</vt:lpstr>
      <vt:lpstr>Gill Sans</vt:lpstr>
      <vt:lpstr>Lucida Grande</vt:lpstr>
      <vt:lpstr>Monaco</vt:lpstr>
      <vt:lpstr>Times New Roman</vt:lpstr>
      <vt:lpstr>Wingdings</vt:lpstr>
      <vt:lpstr>Wingdings 2</vt:lpstr>
      <vt:lpstr>Zapf Dingbats</vt:lpstr>
      <vt:lpstr>ヒラギノ角ゴ ProN W3</vt:lpstr>
      <vt:lpstr>ヒラギノ角ゴ ProN W6</vt:lpstr>
      <vt:lpstr>Title Slide</vt:lpstr>
      <vt:lpstr>Title and Content</vt:lpstr>
      <vt:lpstr>Title Only</vt:lpstr>
      <vt:lpstr>Title and Content: Build</vt:lpstr>
      <vt:lpstr>Machine-Level Programming III: Procedures  15-213/18-213: Introduction to Computer Systems 7th Lecture, September 20, 2016</vt:lpstr>
      <vt:lpstr>Mechanisms in Procedures</vt:lpstr>
      <vt:lpstr>Mechanisms in Procedures</vt:lpstr>
      <vt:lpstr>Mechanisms in Procedures</vt:lpstr>
      <vt:lpstr>Mechanisms in Procedures</vt:lpstr>
      <vt:lpstr>Mechanisms in Procedures</vt:lpstr>
      <vt:lpstr>Today</vt:lpstr>
      <vt:lpstr>x86-64 Stack</vt:lpstr>
      <vt:lpstr>x86-64 Stack</vt:lpstr>
      <vt:lpstr>x86-64 Stack</vt:lpstr>
      <vt:lpstr>x86-64 Stack: Push</vt:lpstr>
      <vt:lpstr>x86-64 Stack: Push</vt:lpstr>
      <vt:lpstr>x86-64 Stack: Pop</vt:lpstr>
      <vt:lpstr>x86-64 Stack: Pop</vt:lpstr>
      <vt:lpstr>x86-64 Stack: Pop</vt:lpstr>
      <vt:lpstr>Today</vt:lpstr>
      <vt:lpstr>Code Examples</vt:lpstr>
      <vt:lpstr>Procedure Control Flow</vt:lpstr>
      <vt:lpstr>Control Flow Example #1</vt:lpstr>
      <vt:lpstr>Control Flow Example #2</vt:lpstr>
      <vt:lpstr>Control Flow Example #3</vt:lpstr>
      <vt:lpstr>Control Flow Example #4</vt:lpstr>
      <vt:lpstr>Today</vt:lpstr>
      <vt:lpstr>Procedure Data Flow</vt:lpstr>
      <vt:lpstr>Data Flow Examples</vt:lpstr>
      <vt:lpstr>Today</vt:lpstr>
      <vt:lpstr>Stack-Based Languages</vt:lpstr>
      <vt:lpstr>Call Chain Example</vt:lpstr>
      <vt:lpstr>Stack Frames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x86-64/Linux Stack Frame</vt:lpstr>
      <vt:lpstr>Example: incr</vt:lpstr>
      <vt:lpstr>Example: Calling incr #1</vt:lpstr>
      <vt:lpstr>Example: Calling incr #2</vt:lpstr>
      <vt:lpstr>Example: Calling incr #2</vt:lpstr>
      <vt:lpstr>Example: Calling incr #2</vt:lpstr>
      <vt:lpstr>Example: Calling incr #2</vt:lpstr>
      <vt:lpstr>Example: Calling incr #3</vt:lpstr>
      <vt:lpstr>Example: Calling incr #4</vt:lpstr>
      <vt:lpstr>Example: Calling incr #5a</vt:lpstr>
      <vt:lpstr>Example: Calling incr #5b</vt:lpstr>
      <vt:lpstr>Register Saving Conventions</vt:lpstr>
      <vt:lpstr>Register Saving Conventions</vt:lpstr>
      <vt:lpstr>x86-64 Linux Register Usage #1</vt:lpstr>
      <vt:lpstr>x86-64 Linux Register Usage #2</vt:lpstr>
      <vt:lpstr>Callee-Saved Example #1</vt:lpstr>
      <vt:lpstr>Callee-Saved Example #2</vt:lpstr>
      <vt:lpstr>Callee-Saved Example #3</vt:lpstr>
      <vt:lpstr>Callee-Saved Example #4</vt:lpstr>
      <vt:lpstr>Callee-Saved Example #5</vt:lpstr>
      <vt:lpstr>Callee-Saved Example #6</vt:lpstr>
      <vt:lpstr>Callee-Saved Example #7</vt:lpstr>
      <vt:lpstr>Callee-Saved Example #8</vt:lpstr>
      <vt:lpstr>Callee-Saved Example #2</vt:lpstr>
      <vt:lpstr>Today</vt:lpstr>
      <vt:lpstr>Recursive Function</vt:lpstr>
      <vt:lpstr>Recursive Function Terminal Case</vt:lpstr>
      <vt:lpstr>Recursive Function Register Save</vt:lpstr>
      <vt:lpstr>Recursive Function Call Setup</vt:lpstr>
      <vt:lpstr>Recursive Function Call</vt:lpstr>
      <vt:lpstr>Recursive Function Result</vt:lpstr>
      <vt:lpstr>Recursive Function Completion</vt:lpstr>
      <vt:lpstr>Observations About Recursion</vt:lpstr>
      <vt:lpstr>x86-64 Procedure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Phil Gibbons</cp:lastModifiedBy>
  <cp:revision>420</cp:revision>
  <dcterms:created xsi:type="dcterms:W3CDTF">2012-09-18T14:16:22Z</dcterms:created>
  <dcterms:modified xsi:type="dcterms:W3CDTF">2016-09-19T04:08:27Z</dcterms:modified>
</cp:coreProperties>
</file>