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</p:sldMasterIdLst>
  <p:notesMasterIdLst>
    <p:notesMasterId r:id="rId57"/>
  </p:notesMasterIdLst>
  <p:sldIdLst>
    <p:sldId id="317" r:id="rId5"/>
    <p:sldId id="344" r:id="rId6"/>
    <p:sldId id="284" r:id="rId7"/>
    <p:sldId id="285" r:id="rId8"/>
    <p:sldId id="373" r:id="rId9"/>
    <p:sldId id="375" r:id="rId10"/>
    <p:sldId id="376" r:id="rId11"/>
    <p:sldId id="374" r:id="rId12"/>
    <p:sldId id="286" r:id="rId13"/>
    <p:sldId id="287" r:id="rId14"/>
    <p:sldId id="288" r:id="rId15"/>
    <p:sldId id="364" r:id="rId16"/>
    <p:sldId id="289" r:id="rId17"/>
    <p:sldId id="377" r:id="rId18"/>
    <p:sldId id="350" r:id="rId19"/>
    <p:sldId id="293" r:id="rId20"/>
    <p:sldId id="295" r:id="rId21"/>
    <p:sldId id="379" r:id="rId22"/>
    <p:sldId id="366" r:id="rId23"/>
    <p:sldId id="301" r:id="rId24"/>
    <p:sldId id="332" r:id="rId25"/>
    <p:sldId id="302" r:id="rId26"/>
    <p:sldId id="304" r:id="rId27"/>
    <p:sldId id="351" r:id="rId28"/>
    <p:sldId id="306" r:id="rId29"/>
    <p:sldId id="307" r:id="rId30"/>
    <p:sldId id="309" r:id="rId31"/>
    <p:sldId id="312" r:id="rId32"/>
    <p:sldId id="368" r:id="rId33"/>
    <p:sldId id="367" r:id="rId34"/>
    <p:sldId id="369" r:id="rId35"/>
    <p:sldId id="336" r:id="rId36"/>
    <p:sldId id="338" r:id="rId37"/>
    <p:sldId id="370" r:id="rId38"/>
    <p:sldId id="339" r:id="rId39"/>
    <p:sldId id="365" r:id="rId40"/>
    <p:sldId id="352" r:id="rId41"/>
    <p:sldId id="353" r:id="rId42"/>
    <p:sldId id="354" r:id="rId43"/>
    <p:sldId id="372" r:id="rId44"/>
    <p:sldId id="355" r:id="rId45"/>
    <p:sldId id="356" r:id="rId46"/>
    <p:sldId id="357" r:id="rId47"/>
    <p:sldId id="358" r:id="rId48"/>
    <p:sldId id="359" r:id="rId49"/>
    <p:sldId id="360" r:id="rId50"/>
    <p:sldId id="361" r:id="rId51"/>
    <p:sldId id="371" r:id="rId52"/>
    <p:sldId id="324" r:id="rId53"/>
    <p:sldId id="380" r:id="rId54"/>
    <p:sldId id="381" r:id="rId55"/>
    <p:sldId id="382" r:id="rId5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-112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7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notesMaster" Target="notesMasters/notes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213: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Introduction to Computer Systems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6</a:t>
            </a:r>
            <a:r>
              <a:rPr lang="en-US" sz="2000" baseline="30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Lecture,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Sept. 15, 2016</a:t>
            </a: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8458200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" charset="0"/>
              </a:rPr>
              <a:t>	</a:t>
            </a:r>
            <a:r>
              <a:rPr lang="en-US" sz="2000" dirty="0" smtClean="0"/>
              <a:t>Randy Bryant</a:t>
            </a:r>
            <a:endParaRPr lang="en-US" sz="2000" dirty="0"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 smtClean="0"/>
          </a:p>
          <a:p>
            <a:pPr marL="603250" lvl="2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5635" y="5174415"/>
            <a:ext cx="3481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Very often:</a:t>
            </a:r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estq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</a:t>
            </a:r>
            <a:r>
              <a:rPr lang="en-US" dirty="0" smtClean="0"/>
              <a:t> low-order byte of destination to 0 or 1 based </a:t>
            </a:r>
            <a:r>
              <a:rPr lang="en-US" dirty="0"/>
              <a:t>on combinations of condition </a:t>
            </a:r>
            <a:r>
              <a:rPr lang="en-US" dirty="0" smtClean="0"/>
              <a:t>codes</a:t>
            </a:r>
          </a:p>
          <a:p>
            <a:pPr marL="552450" lvl="1"/>
            <a:r>
              <a:rPr lang="en-US" dirty="0" smtClean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r8b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r9b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r10b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r11b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r12b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r13b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r14b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r15b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</a:t>
            </a:r>
            <a:r>
              <a:rPr lang="en-US" dirty="0" smtClean="0"/>
              <a:t>addressable </a:t>
            </a:r>
            <a:r>
              <a:rPr lang="en-US" dirty="0"/>
              <a:t>byte registers</a:t>
            </a:r>
          </a:p>
          <a:p>
            <a:pPr marL="552450" lvl="1"/>
            <a:r>
              <a:rPr lang="en-US" dirty="0"/>
              <a:t>Does not alter remaining </a:t>
            </a:r>
            <a:r>
              <a:rPr lang="en-US" dirty="0" smtClean="0"/>
              <a:t>bytes</a:t>
            </a:r>
            <a:endParaRPr lang="en-US" dirty="0"/>
          </a:p>
          <a:p>
            <a:pPr marL="552450" lvl="1"/>
            <a:r>
              <a:rPr lang="en-US" dirty="0"/>
              <a:t>Typically use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 smtClean="0"/>
              <a:t> </a:t>
            </a:r>
            <a:r>
              <a:rPr lang="en-US" dirty="0"/>
              <a:t>to finish </a:t>
            </a:r>
            <a:r>
              <a:rPr lang="en-US" dirty="0" smtClean="0"/>
              <a:t>job</a:t>
            </a:r>
          </a:p>
          <a:p>
            <a:pPr marL="838200" lvl="2"/>
            <a:r>
              <a:rPr lang="en-US" dirty="0" smtClean="0"/>
              <a:t>32-bit instructions also set upper 32 bits to 0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124635" y="4204447"/>
            <a:ext cx="2008094" cy="1308847"/>
            <a:chOff x="2124635" y="4204447"/>
            <a:chExt cx="2008094" cy="130884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>
              <a:off x="2994212" y="4204447"/>
              <a:ext cx="53788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 flipH="1">
              <a:off x="2124635" y="4204447"/>
              <a:ext cx="2008094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</a:t>
            </a:r>
            <a:r>
              <a:rPr lang="en-US" dirty="0" smtClean="0"/>
              <a:t>addressable </a:t>
            </a:r>
            <a:r>
              <a:rPr lang="en-US" dirty="0"/>
              <a:t>byte registers</a:t>
            </a:r>
          </a:p>
          <a:p>
            <a:pPr marL="552450" lvl="1"/>
            <a:r>
              <a:rPr lang="en-US" dirty="0"/>
              <a:t>Does not alter remaining </a:t>
            </a:r>
            <a:r>
              <a:rPr lang="en-US" dirty="0" smtClean="0"/>
              <a:t>bytes</a:t>
            </a:r>
            <a:endParaRPr lang="en-US" dirty="0"/>
          </a:p>
          <a:p>
            <a:pPr marL="552450" lvl="1"/>
            <a:r>
              <a:rPr lang="en-US" dirty="0"/>
              <a:t>Typically use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 smtClean="0"/>
              <a:t> </a:t>
            </a:r>
            <a:r>
              <a:rPr lang="en-US" dirty="0"/>
              <a:t>to finish </a:t>
            </a:r>
            <a:r>
              <a:rPr lang="en-US" dirty="0" smtClean="0"/>
              <a:t>job</a:t>
            </a:r>
          </a:p>
          <a:p>
            <a:pPr marL="838200" lvl="2"/>
            <a:r>
              <a:rPr lang="en-US" dirty="0" smtClean="0"/>
              <a:t>32-bit instructions also set upper 32 bits to 0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19673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87989" y="1311996"/>
            <a:ext cx="7160468" cy="4031873"/>
            <a:chOff x="187989" y="1311996"/>
            <a:chExt cx="7160468" cy="4031873"/>
          </a:xfrm>
        </p:grpSpPr>
        <p:sp>
          <p:nvSpPr>
            <p:cNvPr id="2" name="TextBox 1"/>
            <p:cNvSpPr txBox="1"/>
            <p:nvPr/>
          </p:nvSpPr>
          <p:spPr>
            <a:xfrm>
              <a:off x="187989" y="1311996"/>
              <a:ext cx="7160468" cy="403187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Beware weirdness </a:t>
              </a:r>
              <a:r>
                <a:rPr lang="en-US" sz="3200" b="1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movzbl</a:t>
              </a:r>
              <a:r>
                <a:rPr lang="en-US" sz="3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(and others)</a:t>
              </a:r>
            </a:p>
            <a:p>
              <a:endParaRPr lang="en-US" sz="32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cs-CZ" sz="32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movzbl %al, %eax</a:t>
              </a:r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582768" y="3207960"/>
              <a:ext cx="3556000" cy="533400"/>
              <a:chOff x="1582768" y="3207960"/>
              <a:chExt cx="3556000" cy="533400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3418302" y="3253049"/>
                <a:ext cx="1709270" cy="444500"/>
              </a:xfrm>
              <a:prstGeom prst="rect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%</a:t>
                </a:r>
                <a:r>
                  <a:rPr kumimoji="0" lang="en-US" sz="18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eax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endParaRPr>
              </a:p>
            </p:txBody>
          </p:sp>
          <p:sp>
            <p:nvSpPr>
              <p:cNvPr id="20" name="Rectangle 6"/>
              <p:cNvSpPr>
                <a:spLocks/>
              </p:cNvSpPr>
              <p:nvPr/>
            </p:nvSpPr>
            <p:spPr bwMode="auto">
              <a:xfrm>
                <a:off x="4478368" y="3246060"/>
                <a:ext cx="660400" cy="444500"/>
              </a:xfrm>
              <a:prstGeom prst="rect">
                <a:avLst/>
              </a:prstGeom>
              <a:solidFill>
                <a:srgbClr val="D8D8D8"/>
              </a:solidFill>
              <a:ln w="9525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%al</a:t>
                </a:r>
                <a:endParaRPr lang="en-US" sz="1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endParaRPr>
              </a:p>
            </p:txBody>
          </p:sp>
          <p:sp>
            <p:nvSpPr>
              <p:cNvPr id="21" name="Rectangle 30"/>
              <p:cNvSpPr>
                <a:spLocks/>
              </p:cNvSpPr>
              <p:nvPr/>
            </p:nvSpPr>
            <p:spPr bwMode="auto">
              <a:xfrm>
                <a:off x="1582768" y="3207960"/>
                <a:ext cx="3556000" cy="533400"/>
              </a:xfrm>
              <a:prstGeom prst="rect">
                <a:avLst/>
              </a:prstGeom>
              <a:noFill/>
              <a:ln w="254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</a:t>
                </a:r>
                <a:r>
                  <a:rPr lang="en-US" sz="2400" dirty="0" err="1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rax</a:t>
                </a:r>
                <a:endPara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1579654" y="3204840"/>
            <a:ext cx="3556000" cy="533400"/>
            <a:chOff x="5510699" y="5684520"/>
            <a:chExt cx="3556000" cy="5334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7346233" y="5729609"/>
              <a:ext cx="1709270" cy="444500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25" name="Rectangle 6"/>
            <p:cNvSpPr>
              <a:spLocks/>
            </p:cNvSpPr>
            <p:nvPr/>
          </p:nvSpPr>
          <p:spPr bwMode="auto">
            <a:xfrm>
              <a:off x="8406299" y="5722620"/>
              <a:ext cx="6604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  <a:endPara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6" name="Rectangle 30"/>
            <p:cNvSpPr>
              <a:spLocks/>
            </p:cNvSpPr>
            <p:nvPr/>
          </p:nvSpPr>
          <p:spPr bwMode="auto">
            <a:xfrm>
              <a:off x="5510699" y="568452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85180" y="3201720"/>
            <a:ext cx="3556000" cy="533400"/>
            <a:chOff x="2673776" y="5741880"/>
            <a:chExt cx="3556000" cy="533400"/>
          </a:xfrm>
        </p:grpSpPr>
        <p:sp>
          <p:nvSpPr>
            <p:cNvPr id="32" name="Rectangle 30"/>
            <p:cNvSpPr>
              <a:spLocks/>
            </p:cNvSpPr>
            <p:nvPr/>
          </p:nvSpPr>
          <p:spPr bwMode="auto">
            <a:xfrm>
              <a:off x="2673776" y="5741880"/>
              <a:ext cx="3556000" cy="533400"/>
            </a:xfrm>
            <a:prstGeom prst="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0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0x00000000</a:t>
              </a:r>
              <a:endPara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492032" y="5769689"/>
              <a:ext cx="1709270" cy="444500"/>
            </a:xfrm>
            <a:prstGeom prst="rect">
              <a:avLst/>
            </a:prstGeom>
            <a:solidFill>
              <a:srgbClr val="80000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31" name="Rectangle 6"/>
            <p:cNvSpPr>
              <a:spLocks/>
            </p:cNvSpPr>
            <p:nvPr/>
          </p:nvSpPr>
          <p:spPr bwMode="auto">
            <a:xfrm>
              <a:off x="5552098" y="5762700"/>
              <a:ext cx="660400" cy="444500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  <a:endPara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5055" y="3749489"/>
            <a:ext cx="3085929" cy="1009856"/>
            <a:chOff x="215055" y="3749489"/>
            <a:chExt cx="3085929" cy="1009856"/>
          </a:xfrm>
        </p:grpSpPr>
        <p:sp>
          <p:nvSpPr>
            <p:cNvPr id="5" name="TextBox 4"/>
            <p:cNvSpPr txBox="1"/>
            <p:nvPr/>
          </p:nvSpPr>
          <p:spPr>
            <a:xfrm>
              <a:off x="215055" y="4297680"/>
              <a:ext cx="2205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Zapped to all 0’s</a:t>
              </a:r>
              <a:endParaRPr lang="en-US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7" name="Straight Arrow Connector 6"/>
            <p:cNvCxnSpPr>
              <a:stCxn id="5" idx="3"/>
            </p:cNvCxnSpPr>
            <p:nvPr/>
          </p:nvCxnSpPr>
          <p:spPr bwMode="auto">
            <a:xfrm flipV="1">
              <a:off x="2420274" y="3749489"/>
              <a:ext cx="880710" cy="77902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047567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</a:t>
            </a:r>
            <a:r>
              <a:rPr lang="en-US" dirty="0" smtClean="0"/>
              <a:t>Example (Old Style)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Generation</a:t>
            </a:r>
          </a:p>
          <a:p>
            <a:pPr marL="27940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451412" y="1023590"/>
            <a:ext cx="6226687" cy="944910"/>
            <a:chOff x="3451412" y="1023590"/>
            <a:chExt cx="6226687" cy="944910"/>
          </a:xfrm>
        </p:grpSpPr>
        <p:sp>
          <p:nvSpPr>
            <p:cNvPr id="2" name="Oval 1"/>
            <p:cNvSpPr/>
            <p:nvPr/>
          </p:nvSpPr>
          <p:spPr bwMode="auto">
            <a:xfrm>
              <a:off x="3451412" y="1380565"/>
              <a:ext cx="2949388" cy="587935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447727" y="1023590"/>
              <a:ext cx="3230372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I’ll get to this shortly.</a:t>
              </a:r>
              <a:endParaRPr lang="en-US" sz="2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138928" y="1101793"/>
              <a:ext cx="1307592" cy="278951"/>
            </a:xfrm>
            <a:custGeom>
              <a:avLst/>
              <a:gdLst>
                <a:gd name="connsiteX0" fmla="*/ 1307592 w 1307592"/>
                <a:gd name="connsiteY0" fmla="*/ 132647 h 278951"/>
                <a:gd name="connsiteX1" fmla="*/ 521208 w 1307592"/>
                <a:gd name="connsiteY1" fmla="*/ 4631 h 278951"/>
                <a:gd name="connsiteX2" fmla="*/ 0 w 1307592"/>
                <a:gd name="connsiteY2" fmla="*/ 278951 h 27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7592" h="278951">
                  <a:moveTo>
                    <a:pt x="1307592" y="132647"/>
                  </a:moveTo>
                  <a:cubicBezTo>
                    <a:pt x="1023366" y="56447"/>
                    <a:pt x="739140" y="-19753"/>
                    <a:pt x="521208" y="4631"/>
                  </a:cubicBezTo>
                  <a:cubicBezTo>
                    <a:pt x="303276" y="29015"/>
                    <a:pt x="0" y="278951"/>
                    <a:pt x="0" y="278951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</a:t>
            </a:r>
            <a:r>
              <a:rPr lang="en-US" dirty="0" smtClean="0"/>
              <a:t>Example (Old Style)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Generation</a:t>
            </a:r>
          </a:p>
          <a:p>
            <a:pPr marL="27940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44639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0765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Expressing with </a:t>
            </a:r>
            <a:r>
              <a:rPr lang="en-US" dirty="0" err="1" smtClean="0"/>
              <a:t>Goto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C allows </a:t>
            </a:r>
            <a:r>
              <a:rPr lang="en-US" b="1" dirty="0" err="1" smtClean="0">
                <a:latin typeface="Courier New"/>
                <a:cs typeface="Courier New"/>
              </a:rPr>
              <a:t>goto</a:t>
            </a:r>
            <a:r>
              <a:rPr lang="en-US" dirty="0"/>
              <a:t>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Jump to position designated by label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Control</a:t>
            </a:r>
            <a:r>
              <a:rPr lang="en-US" dirty="0">
                <a:solidFill>
                  <a:srgbClr val="000000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 smtClean="0"/>
              <a:t>Create </a:t>
            </a:r>
            <a:r>
              <a:rPr lang="en-US" dirty="0"/>
              <a:t>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result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tries to use them</a:t>
            </a:r>
          </a:p>
          <a:p>
            <a:pPr marL="838200" lvl="2"/>
            <a:r>
              <a:rPr lang="en-US" dirty="0" smtClean="0"/>
              <a:t>But, only when known to be safe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moves do not require control transfer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</a:t>
            </a:r>
            <a:endParaRPr lang="en-US" dirty="0"/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  <a:endParaRPr lang="tr-TR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  <a:endParaRPr lang="tr-TR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4905" y="2268071"/>
            <a:ext cx="3415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Bad Performance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18191" y="4312024"/>
            <a:ext cx="1481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Unsafe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1002" y="5908198"/>
            <a:ext cx="1278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Control</a:t>
            </a:r>
            <a:r>
              <a:rPr lang="en-US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			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%rdi,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“Jump-to-middle” translation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-</a:t>
            </a:r>
            <a:r>
              <a:rPr lang="en-US" b="1" dirty="0" err="1" smtClean="0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goto</a:t>
            </a:r>
            <a:r>
              <a:rPr lang="en-US" dirty="0" smtClean="0"/>
              <a:t> starts loop at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</a:t>
            </a:r>
            <a:r>
              <a:rPr lang="en-US" dirty="0" smtClean="0"/>
              <a:t>(x86-64, </a:t>
            </a:r>
            <a:r>
              <a:rPr lang="en-US" dirty="0"/>
              <a:t>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r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 smtClean="0"/>
              <a:t>“Do-while” conversion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–O1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conditional guards entrance to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For-While Conversion</a:t>
            </a:r>
            <a:endParaRPr lang="en-US" dirty="0"/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 (</a:t>
            </a:r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Loop</a:t>
            </a:r>
            <a:r>
              <a:rPr lang="en-US" dirty="0" smtClean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 smtClean="0">
                <a:solidFill>
                  <a:srgbClr val="7F7F7F"/>
                </a:solidFill>
              </a:rPr>
              <a:t>Control</a:t>
            </a:r>
            <a:r>
              <a:rPr lang="en-US" b="1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range of values takes default?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/>
              <a:t>Implicitly </a:t>
            </a:r>
            <a:r>
              <a:rPr lang="en-US" dirty="0"/>
              <a:t>set </a:t>
            </a:r>
            <a:r>
              <a:rPr lang="en-US" dirty="0" smtClean="0"/>
              <a:t>(as </a:t>
            </a:r>
            <a:r>
              <a:rPr lang="en-US" dirty="0"/>
              <a:t>side effect) </a:t>
            </a:r>
            <a:r>
              <a:rPr lang="en-US" dirty="0" smtClean="0"/>
              <a:t>of arithmetic </a:t>
            </a:r>
            <a:r>
              <a:rPr lang="en-US" dirty="0"/>
              <a:t>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 smtClean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>
                <a:solidFill>
                  <a:srgbClr val="FF0000"/>
                </a:solidFill>
              </a:rPr>
              <a:t>set by </a:t>
            </a:r>
            <a:r>
              <a:rPr lang="en-US" dirty="0" err="1" smtClean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instruction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4975412" y="4177559"/>
            <a:ext cx="3469341" cy="144331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WhatDoICompute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$6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%al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%al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42924"/>
              </p:ext>
            </p:extLst>
          </p:nvPr>
        </p:nvGraphicFramePr>
        <p:xfrm>
          <a:off x="430486" y="455467"/>
          <a:ext cx="6096000" cy="32410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/>
          </p:cNvSpPr>
          <p:nvPr/>
        </p:nvSpPr>
        <p:spPr bwMode="auto">
          <a:xfrm>
            <a:off x="143435" y="4419601"/>
            <a:ext cx="5082988" cy="172122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WhatDoICompute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y;</a:t>
            </a: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…</a:t>
            </a: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	return y;</a:t>
            </a:r>
          </a:p>
          <a:p>
            <a:pPr algn="l">
              <a:tabLst>
                <a:tab pos="630238" algn="l"/>
                <a:tab pos="1719263" algn="l"/>
                <a:tab pos="3548063" algn="l"/>
                <a:tab pos="4691063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27875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3340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     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</a:t>
            </a:r>
            <a:r>
              <a:rPr lang="en-US" dirty="0" smtClean="0"/>
              <a:t>8 </a:t>
            </a:r>
            <a:r>
              <a:rPr lang="en-US" dirty="0"/>
              <a:t>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pPr marL="552450" lvl="1"/>
            <a:r>
              <a:rPr lang="en-US" dirty="0"/>
              <a:t>Must scale by factor of </a:t>
            </a:r>
            <a:r>
              <a:rPr lang="en-US" dirty="0" smtClean="0"/>
              <a:t>8 (addresses are 8 bytes)</a:t>
            </a:r>
            <a:endParaRPr lang="en-US" dirty="0"/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9906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75050" y="2146298"/>
            <a:ext cx="1384300" cy="81407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5050" y="2906710"/>
            <a:ext cx="1387475" cy="27083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75050" y="2743200"/>
            <a:ext cx="1379538" cy="2724150"/>
            <a:chOff x="3575050" y="2743200"/>
            <a:chExt cx="1379538" cy="2724150"/>
          </a:xfrm>
        </p:grpSpPr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>
              <a:off x="3581400" y="2743200"/>
              <a:ext cx="1371600" cy="272415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3575050" y="3611880"/>
              <a:ext cx="1379538" cy="185547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75050" y="3832860"/>
            <a:ext cx="1301750" cy="73914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75050" y="4057650"/>
            <a:ext cx="1301750" cy="7429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1)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2, x == 3)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 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3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397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5, x == 6, default)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Case 5,6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Default: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// .L7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</a:t>
            </a:r>
            <a:r>
              <a:rPr lang="en-US" dirty="0" smtClean="0"/>
              <a:t>jump (via jump tables)</a:t>
            </a:r>
            <a:endParaRPr lang="en-US" dirty="0"/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</a:t>
            </a:r>
            <a:r>
              <a:rPr lang="en-US" dirty="0" smtClean="0"/>
              <a:t>or jump-to-middle form</a:t>
            </a:r>
            <a:endParaRPr lang="en-US" dirty="0"/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 (if-</a:t>
            </a:r>
            <a:r>
              <a:rPr lang="en-US" dirty="0" err="1" smtClean="0"/>
              <a:t>elseif</a:t>
            </a:r>
            <a:r>
              <a:rPr lang="en-US" dirty="0" smtClean="0"/>
              <a:t>-</a:t>
            </a:r>
            <a:r>
              <a:rPr lang="en-US" dirty="0" err="1" smtClean="0"/>
              <a:t>elseif</a:t>
            </a:r>
            <a:r>
              <a:rPr lang="en-US" dirty="0" smtClean="0"/>
              <a:t>-else)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 smtClean="0"/>
              <a:t>Loops</a:t>
            </a:r>
          </a:p>
          <a:p>
            <a:pPr marL="552450" lvl="1"/>
            <a:r>
              <a:rPr lang="en-US" dirty="0" smtClean="0"/>
              <a:t>Switch statements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 smtClean="0"/>
              <a:t>Stack</a:t>
            </a:r>
            <a:endParaRPr lang="en-US" dirty="0"/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 set 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565" y="296448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245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Jump Table in Binary</a:t>
            </a:r>
            <a:endParaRPr lang="en-US" dirty="0"/>
          </a:p>
        </p:txBody>
      </p:sp>
      <p:sp>
        <p:nvSpPr>
          <p:cNvPr id="4" name="Rectangle 6"/>
          <p:cNvSpPr>
            <a:spLocks/>
          </p:cNvSpPr>
          <p:nvPr/>
        </p:nvSpPr>
        <p:spPr bwMode="auto">
          <a:xfrm>
            <a:off x="322385" y="1371600"/>
            <a:ext cx="8379069" cy="443132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4005e0:       48 89 d1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4005e3:       48 83 ff 06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$0x6,%rdi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4005e7:       77 2b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400614 &lt;switch_eg+0x34&gt;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*0x4007f0(,%rdi,8)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4005f8: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82479"/>
      </p:ext>
    </p:extLst>
  </p:cSld>
  <p:clrMapOvr>
    <a:masterClrMapping/>
  </p:clrMapOvr>
  <p:transition xmlns:p14="http://schemas.microsoft.com/office/powerpoint/2010/main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Jump Table in Binary (cont.)</a:t>
            </a:r>
            <a:endParaRPr lang="en-US" dirty="0"/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22385" y="1371600"/>
            <a:ext cx="8379069" cy="92416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328246" y="2588847"/>
            <a:ext cx="8379069" cy="1787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0x2c646c25203d2078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</a:t>
            </a:r>
          </a:p>
        </p:txBody>
      </p:sp>
    </p:spTree>
    <p:extLst>
      <p:ext uri="{BB962C8B-B14F-4D97-AF65-F5344CB8AC3E}">
        <p14:creationId xmlns:p14="http://schemas.microsoft.com/office/powerpoint/2010/main" val="159096640"/>
      </p:ext>
    </p:extLst>
  </p:cSld>
  <p:clrMapOvr>
    <a:masterClrMapping/>
  </p:clrMapOvr>
  <p:transition xmlns:p14="http://schemas.microsoft.com/office/powerpoint/2010/main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Jump Table in Binary (cont.)</a:t>
            </a:r>
            <a:endParaRPr lang="en-US" dirty="0"/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298938" y="1172309"/>
            <a:ext cx="8379069" cy="14458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</a:t>
            </a:r>
            <a:r>
              <a:rPr lang="fr-FR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0x2c646c25203d2078</a:t>
            </a:r>
            <a:endParaRPr lang="fr-FR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381001" y="2706078"/>
            <a:ext cx="8379069" cy="356576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. . .</a:t>
            </a:r>
          </a:p>
          <a:p>
            <a:pPr algn="l"/>
            <a:r>
              <a:rPr lang="cs-CZ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4005f8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182077" y="1983154"/>
            <a:ext cx="1406769" cy="16900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1182077" y="1768231"/>
            <a:ext cx="1680309" cy="40542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1240692" y="2188308"/>
            <a:ext cx="1592386" cy="3624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221154" y="2403231"/>
            <a:ext cx="1651001" cy="279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221154" y="1738923"/>
            <a:ext cx="3810001" cy="13286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1270000" y="1963615"/>
            <a:ext cx="3761155" cy="25986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1230923" y="2178538"/>
            <a:ext cx="3800232" cy="29991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92478345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 set 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xxxxxxxxxxxx...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252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set 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5604" y="4195482"/>
            <a:ext cx="1709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= ~y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965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ZF set 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000000000000…00000000000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752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22656</TotalTime>
  <Pages>0</Pages>
  <Words>4320</Words>
  <Characters>0</Characters>
  <Application>Microsoft Macintosh PowerPoint</Application>
  <PresentationFormat>On-screen Show (4:3)</PresentationFormat>
  <Lines>0</Lines>
  <Paragraphs>1155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Title Slide</vt:lpstr>
      <vt:lpstr>Title and Content: Build</vt:lpstr>
      <vt:lpstr>Title and Content</vt:lpstr>
      <vt:lpstr>Title Only</vt:lpstr>
      <vt:lpstr>Machine-Level Programming II: Control  15-213: Introduction to Computer Systems 6th Lecture, Sept. 15, 2016</vt:lpstr>
      <vt:lpstr>Today</vt:lpstr>
      <vt:lpstr>Processor State (x86-64, Partial)</vt:lpstr>
      <vt:lpstr>Condition Codes (Implicit Setting)</vt:lpstr>
      <vt:lpstr>CF set when</vt:lpstr>
      <vt:lpstr>SF set when</vt:lpstr>
      <vt:lpstr>OF set when</vt:lpstr>
      <vt:lpstr>ZF set when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Reading Condition Codes (Cont.)</vt:lpstr>
      <vt:lpstr>Today</vt:lpstr>
      <vt:lpstr>Jumping</vt:lpstr>
      <vt:lpstr>Conditional Branch Example (Old Style)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PowerPoint Presentation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  <vt:lpstr>Finding Jump Table in Binary</vt:lpstr>
      <vt:lpstr>Finding Jump Table in Binary (cont.)</vt:lpstr>
      <vt:lpstr>Finding Jump Table in Binary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1068</cp:revision>
  <cp:lastPrinted>2013-09-12T14:46:51Z</cp:lastPrinted>
  <dcterms:created xsi:type="dcterms:W3CDTF">2012-09-13T15:33:55Z</dcterms:created>
  <dcterms:modified xsi:type="dcterms:W3CDTF">2016-09-15T17:11:01Z</dcterms:modified>
</cp:coreProperties>
</file>