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5.bin" ContentType="application/vnd.openxmlformats-officedocument.oleObject"/>
  <Override PartName="/ppt/notesSlides/notesSlide13.xml" ContentType="application/vnd.openxmlformats-officedocument.presentationml.notesSlide+xml"/>
  <Override PartName="/ppt/embeddings/oleObject6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7.bin" ContentType="application/vnd.openxmlformats-officedocument.oleObject"/>
  <Override PartName="/ppt/notesSlides/notesSlide19.xml" ContentType="application/vnd.openxmlformats-officedocument.presentationml.notesSlide+xml"/>
  <Override PartName="/ppt/embeddings/oleObject8.bin" ContentType="application/vnd.openxmlformats-officedocument.oleObject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embeddings/oleObject9.bin" ContentType="application/vnd.openxmlformats-officedocument.oleObject"/>
  <Override PartName="/ppt/notesSlides/notesSlide23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50"/>
  </p:notesMasterIdLst>
  <p:handoutMasterIdLst>
    <p:handoutMasterId r:id="rId51"/>
  </p:handoutMasterIdLst>
  <p:sldIdLst>
    <p:sldId id="542" r:id="rId4"/>
    <p:sldId id="721" r:id="rId5"/>
    <p:sldId id="726" r:id="rId6"/>
    <p:sldId id="687" r:id="rId7"/>
    <p:sldId id="728" r:id="rId8"/>
    <p:sldId id="724" r:id="rId9"/>
    <p:sldId id="725" r:id="rId10"/>
    <p:sldId id="711" r:id="rId11"/>
    <p:sldId id="611" r:id="rId12"/>
    <p:sldId id="612" r:id="rId13"/>
    <p:sldId id="613" r:id="rId14"/>
    <p:sldId id="615" r:id="rId15"/>
    <p:sldId id="616" r:id="rId16"/>
    <p:sldId id="617" r:id="rId17"/>
    <p:sldId id="727" r:id="rId18"/>
    <p:sldId id="620" r:id="rId19"/>
    <p:sldId id="621" r:id="rId20"/>
    <p:sldId id="625" r:id="rId21"/>
    <p:sldId id="626" r:id="rId22"/>
    <p:sldId id="628" r:id="rId23"/>
    <p:sldId id="715" r:id="rId24"/>
    <p:sldId id="716" r:id="rId25"/>
    <p:sldId id="717" r:id="rId26"/>
    <p:sldId id="718" r:id="rId27"/>
    <p:sldId id="719" r:id="rId28"/>
    <p:sldId id="689" r:id="rId29"/>
    <p:sldId id="651" r:id="rId30"/>
    <p:sldId id="650" r:id="rId31"/>
    <p:sldId id="707" r:id="rId32"/>
    <p:sldId id="708" r:id="rId33"/>
    <p:sldId id="714" r:id="rId34"/>
    <p:sldId id="688" r:id="rId35"/>
    <p:sldId id="659" r:id="rId36"/>
    <p:sldId id="703" r:id="rId37"/>
    <p:sldId id="661" r:id="rId38"/>
    <p:sldId id="709" r:id="rId39"/>
    <p:sldId id="704" r:id="rId40"/>
    <p:sldId id="664" r:id="rId41"/>
    <p:sldId id="668" r:id="rId42"/>
    <p:sldId id="666" r:id="rId43"/>
    <p:sldId id="667" r:id="rId44"/>
    <p:sldId id="669" r:id="rId45"/>
    <p:sldId id="705" r:id="rId46"/>
    <p:sldId id="665" r:id="rId47"/>
    <p:sldId id="636" r:id="rId48"/>
    <p:sldId id="713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E0F4E3"/>
    <a:srgbClr val="E0E0E0"/>
    <a:srgbClr val="E3E4E6"/>
    <a:srgbClr val="FFFF99"/>
    <a:srgbClr val="FF99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6" autoAdjust="0"/>
    <p:restoredTop sz="94660"/>
  </p:normalViewPr>
  <p:slideViewPr>
    <p:cSldViewPr snapToObjects="1">
      <p:cViewPr>
        <p:scale>
          <a:sx n="156" d="100"/>
          <a:sy n="156" d="100"/>
        </p:scale>
        <p:origin x="-392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3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uact=8&amp;ved=0ahUKEwiq_bnxubbKAhWDHh4KHe0lA-cQjRwIBw&amp;url=https://commons.wikimedia.org/wiki/File:Red_x.svg&amp;bvm=bv.112064104,d.dmo&amp;psig=AFQjCNFfdi-zR8KFDHdPCO6tKFT_z9ko5A&amp;ust=1453312679784653" TargetMode="External"/><Relationship Id="rId4" Type="http://schemas.openxmlformats.org/officeDocument/2006/relationships/image" Target="../media/image14.png"/><Relationship Id="rId5" Type="http://schemas.openxmlformats.org/officeDocument/2006/relationships/hyperlink" Target="https://upload.wikimedia.org/wikipedia/commons/archive/0/03/20080524210756!Green_check.svg" TargetMode="External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Bits, Bytes, and Integers – Part 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Lecture, Sept. 6,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Today’s Instructor: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3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4-bit integers 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endParaRPr lang="en-US" smtClean="0"/>
          </a:p>
          <a:p>
            <a:pPr marL="635000" lvl="1" indent="-228600" eaLnBrk="1" hangingPunct="1">
              <a:defRPr/>
            </a:pPr>
            <a:r>
              <a:rPr lang="en-US" smtClean="0"/>
              <a:t>Compute true sum Add</a:t>
            </a:r>
            <a:r>
              <a:rPr lang="en-US" baseline="-25000" smtClean="0"/>
              <a:t>4</a:t>
            </a:r>
            <a:r>
              <a:rPr lang="en-US" smtClean="0"/>
              <a:t>(</a:t>
            </a:r>
            <a:r>
              <a:rPr lang="en-US" i="1" smtClean="0"/>
              <a:t>u</a:t>
            </a:r>
            <a:r>
              <a:rPr lang="en-US" smtClean="0"/>
              <a:t> , </a:t>
            </a:r>
            <a:r>
              <a:rPr lang="en-US" i="1" smtClean="0"/>
              <a:t>v</a:t>
            </a:r>
            <a:r>
              <a:rPr lang="en-US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Values increase linearly with </a:t>
            </a:r>
            <a:r>
              <a:rPr lang="en-US" i="1" smtClean="0"/>
              <a:t>u</a:t>
            </a:r>
            <a:r>
              <a:rPr lang="en-US" smtClean="0"/>
              <a:t> and </a:t>
            </a:r>
            <a:r>
              <a:rPr lang="en-US" i="1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7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4386444" y="5350589"/>
            <a:ext cx="1990288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1110 1001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 1101 0101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>
            <a:off x="4416328" y="6036389"/>
            <a:ext cx="183207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0" name="Rectangle 13"/>
          <p:cNvSpPr>
            <a:spLocks/>
          </p:cNvSpPr>
          <p:nvPr/>
        </p:nvSpPr>
        <p:spPr bwMode="auto">
          <a:xfrm>
            <a:off x="4386444" y="6007020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1 1011 1110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" name="Rectangle 13"/>
          <p:cNvSpPr>
            <a:spLocks/>
          </p:cNvSpPr>
          <p:nvPr/>
        </p:nvSpPr>
        <p:spPr bwMode="auto">
          <a:xfrm>
            <a:off x="4386444" y="6371431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1011 1110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" name="Line 6"/>
          <p:cNvSpPr>
            <a:spLocks noChangeShapeType="1"/>
          </p:cNvSpPr>
          <p:nvPr/>
        </p:nvSpPr>
        <p:spPr bwMode="auto">
          <a:xfrm>
            <a:off x="4416328" y="6376511"/>
            <a:ext cx="183207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3" name="Rectangle 5"/>
          <p:cNvSpPr>
            <a:spLocks/>
          </p:cNvSpPr>
          <p:nvPr/>
        </p:nvSpPr>
        <p:spPr bwMode="auto">
          <a:xfrm>
            <a:off x="6725188" y="5350589"/>
            <a:ext cx="759182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E9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D5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6801388" y="6036389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5" name="Rectangle 13"/>
          <p:cNvSpPr>
            <a:spLocks/>
          </p:cNvSpPr>
          <p:nvPr/>
        </p:nvSpPr>
        <p:spPr bwMode="auto">
          <a:xfrm>
            <a:off x="6725188" y="6007020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1BE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" name="Rectangle 13"/>
          <p:cNvSpPr>
            <a:spLocks/>
          </p:cNvSpPr>
          <p:nvPr/>
        </p:nvSpPr>
        <p:spPr bwMode="auto">
          <a:xfrm>
            <a:off x="6725188" y="6371431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BE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" name="Line 6"/>
          <p:cNvSpPr>
            <a:spLocks noChangeShapeType="1"/>
          </p:cNvSpPr>
          <p:nvPr/>
        </p:nvSpPr>
        <p:spPr bwMode="auto">
          <a:xfrm>
            <a:off x="6801388" y="6376511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8" name="Rectangle 5"/>
          <p:cNvSpPr>
            <a:spLocks/>
          </p:cNvSpPr>
          <p:nvPr/>
        </p:nvSpPr>
        <p:spPr bwMode="auto">
          <a:xfrm>
            <a:off x="7976932" y="5350589"/>
            <a:ext cx="913070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-23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-43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>
            <a:off x="8053132" y="6036389"/>
            <a:ext cx="76505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0" name="Rectangle 13"/>
          <p:cNvSpPr>
            <a:spLocks/>
          </p:cNvSpPr>
          <p:nvPr/>
        </p:nvSpPr>
        <p:spPr bwMode="auto">
          <a:xfrm>
            <a:off x="7976932" y="6007020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446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1" name="Rectangle 13"/>
          <p:cNvSpPr>
            <a:spLocks/>
          </p:cNvSpPr>
          <p:nvPr/>
        </p:nvSpPr>
        <p:spPr bwMode="auto">
          <a:xfrm>
            <a:off x="7976932" y="6371431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-66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2" name="Line 6"/>
          <p:cNvSpPr>
            <a:spLocks noChangeShapeType="1"/>
          </p:cNvSpPr>
          <p:nvPr/>
        </p:nvSpPr>
        <p:spPr bwMode="auto">
          <a:xfrm>
            <a:off x="8053132" y="6376511"/>
            <a:ext cx="76505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  <p:bldP spid="58" grpId="0"/>
      <p:bldP spid="59" grpId="0" animBg="1"/>
      <p:bldP spid="60" grpId="0"/>
      <p:bldP spid="61" grpId="0"/>
      <p:bldP spid="62" grpId="0" animBg="1"/>
      <p:bldP spid="63" grpId="0"/>
      <p:bldP spid="64" grpId="0" animBg="1"/>
      <p:bldP spid="65" grpId="0"/>
      <p:bldP spid="66" grpId="0"/>
      <p:bldP spid="67" grpId="0" animBg="1"/>
      <p:bldP spid="68" grpId="0"/>
      <p:bldP spid="69" grpId="0" animBg="1"/>
      <p:bldP spid="70" grpId="0"/>
      <p:bldP spid="71" grpId="0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959240" y="4066687"/>
            <a:ext cx="71413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4959240" y="2695087"/>
            <a:ext cx="944143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r>
              <a:rPr lang="en-US" sz="1800" b="0" dirty="0" smtClean="0">
                <a:latin typeface="Calibri" pitchFamily="34" charset="0"/>
              </a:rPr>
              <a:t>–1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1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Characterizing TAdd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396" b="70523"/>
                      <a:stretch>
                        <a:fillRect/>
                      </a:stretch>
                    </p:blipFill>
                    <p:spPr bwMode="auto">
                      <a:xfrm>
                        <a:off x="1866900" y="4953000"/>
                        <a:ext cx="5473700" cy="1201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Negative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Calibri" pitchFamily="34" charset="0"/>
                </a:rPr>
                <a:t>Positive Overflow</a:t>
              </a:r>
              <a:endParaRPr lang="en-US" sz="1400" b="0" dirty="0">
                <a:latin typeface="Calibri" pitchFamily="34" charset="0"/>
              </a:endParaRP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88394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Goal: Computing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But, exact results can be bigger than </a:t>
            </a:r>
            <a:r>
              <a:rPr lang="en-US" b="0" i="1" dirty="0" err="1" smtClean="0"/>
              <a:t>w</a:t>
            </a:r>
            <a:r>
              <a:rPr lang="en-US" b="0" i="1" dirty="0" smtClean="0"/>
              <a:t> </a:t>
            </a:r>
            <a:r>
              <a:rPr lang="en-US" dirty="0" smtClean="0"/>
              <a:t>bits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2">
              <a:defRPr/>
            </a:pPr>
            <a:r>
              <a:rPr lang="en-US" b="0" dirty="0" smtClean="0"/>
              <a:t>Result range: 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 (negative): Up to 2</a:t>
            </a:r>
            <a:r>
              <a:rPr lang="en-US" i="1" dirty="0" smtClean="0"/>
              <a:t>w</a:t>
            </a:r>
            <a:r>
              <a:rPr lang="en-US" dirty="0" smtClean="0"/>
              <a:t>-1 bits</a:t>
            </a:r>
          </a:p>
          <a:p>
            <a:pPr lvl="2">
              <a:defRPr/>
            </a:pPr>
            <a:r>
              <a:rPr lang="en-US" b="0" dirty="0" smtClean="0"/>
              <a:t>Result range</a:t>
            </a:r>
            <a:r>
              <a:rPr lang="en-US" b="0" i="1" dirty="0" smtClean="0"/>
              <a:t>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1">
              <a:defRPr/>
            </a:pPr>
            <a:r>
              <a:rPr lang="en-US" dirty="0" smtClean="0"/>
              <a:t>Two’s complement max (positive): 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smtClean="0"/>
              <a:t>TMin</a:t>
            </a:r>
            <a:r>
              <a:rPr lang="en-US" i="1" baseline="-25000" dirty="0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2">
              <a:defRPr/>
            </a:pPr>
            <a:r>
              <a:rPr lang="en-US" b="0" dirty="0" smtClean="0"/>
              <a:t>Result range: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eaLnBrk="1" hangingPunct="1">
              <a:defRPr/>
            </a:pPr>
            <a:r>
              <a:rPr lang="en-US" dirty="0" smtClean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is done in software, if needed</a:t>
            </a:r>
          </a:p>
          <a:p>
            <a:pPr lvl="2">
              <a:defRPr/>
            </a:pPr>
            <a:r>
              <a:rPr lang="en-US" dirty="0" smtClean="0"/>
              <a:t>e.g., by “arbitrary precision” arithmetic packages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69" name="Rectangle 5"/>
          <p:cNvSpPr>
            <a:spLocks/>
          </p:cNvSpPr>
          <p:nvPr/>
        </p:nvSpPr>
        <p:spPr bwMode="auto">
          <a:xfrm>
            <a:off x="2895600" y="5350589"/>
            <a:ext cx="3221395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1110 1001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          1101 0101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>
            <a:off x="2925483" y="6036389"/>
            <a:ext cx="309431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1" name="Rectangle 13"/>
          <p:cNvSpPr>
            <a:spLocks/>
          </p:cNvSpPr>
          <p:nvPr/>
        </p:nvSpPr>
        <p:spPr bwMode="auto">
          <a:xfrm>
            <a:off x="2895600" y="6007020"/>
            <a:ext cx="3221896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1100 0001 1101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2" name="Rectangle 13"/>
          <p:cNvSpPr>
            <a:spLocks/>
          </p:cNvSpPr>
          <p:nvPr/>
        </p:nvSpPr>
        <p:spPr bwMode="auto">
          <a:xfrm>
            <a:off x="2895600" y="6371431"/>
            <a:ext cx="322139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1101 1101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3" name="Line 6"/>
          <p:cNvSpPr>
            <a:spLocks noChangeShapeType="1"/>
          </p:cNvSpPr>
          <p:nvPr/>
        </p:nvSpPr>
        <p:spPr bwMode="auto">
          <a:xfrm>
            <a:off x="2925484" y="6376511"/>
            <a:ext cx="309431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4" name="Rectangle 5"/>
          <p:cNvSpPr>
            <a:spLocks/>
          </p:cNvSpPr>
          <p:nvPr/>
        </p:nvSpPr>
        <p:spPr bwMode="auto">
          <a:xfrm>
            <a:off x="6351193" y="5350589"/>
            <a:ext cx="913070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E9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D5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5" name="Line 6"/>
          <p:cNvSpPr>
            <a:spLocks noChangeShapeType="1"/>
          </p:cNvSpPr>
          <p:nvPr/>
        </p:nvSpPr>
        <p:spPr bwMode="auto">
          <a:xfrm>
            <a:off x="6427393" y="6036389"/>
            <a:ext cx="73540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6" name="Rectangle 13"/>
          <p:cNvSpPr>
            <a:spLocks/>
          </p:cNvSpPr>
          <p:nvPr/>
        </p:nvSpPr>
        <p:spPr bwMode="auto">
          <a:xfrm>
            <a:off x="6351193" y="6007020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C1DD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" name="Rectangle 13"/>
          <p:cNvSpPr>
            <a:spLocks/>
          </p:cNvSpPr>
          <p:nvPr/>
        </p:nvSpPr>
        <p:spPr bwMode="auto">
          <a:xfrm>
            <a:off x="6351193" y="6371431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DD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8" name="Line 6"/>
          <p:cNvSpPr>
            <a:spLocks noChangeShapeType="1"/>
          </p:cNvSpPr>
          <p:nvPr/>
        </p:nvSpPr>
        <p:spPr bwMode="auto">
          <a:xfrm>
            <a:off x="6427392" y="6376511"/>
            <a:ext cx="73540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9" name="Rectangle 5"/>
          <p:cNvSpPr>
            <a:spLocks/>
          </p:cNvSpPr>
          <p:nvPr/>
        </p:nvSpPr>
        <p:spPr bwMode="auto">
          <a:xfrm>
            <a:off x="7602937" y="5350589"/>
            <a:ext cx="1220847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223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213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0" name="Line 6"/>
          <p:cNvSpPr>
            <a:spLocks noChangeShapeType="1"/>
          </p:cNvSpPr>
          <p:nvPr/>
        </p:nvSpPr>
        <p:spPr bwMode="auto">
          <a:xfrm>
            <a:off x="7679136" y="6036389"/>
            <a:ext cx="1007663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81" name="Rectangle 13"/>
          <p:cNvSpPr>
            <a:spLocks/>
          </p:cNvSpPr>
          <p:nvPr/>
        </p:nvSpPr>
        <p:spPr bwMode="auto">
          <a:xfrm>
            <a:off x="7602937" y="6007020"/>
            <a:ext cx="1220847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47499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2" name="Rectangle 13"/>
          <p:cNvSpPr>
            <a:spLocks/>
          </p:cNvSpPr>
          <p:nvPr/>
        </p:nvSpPr>
        <p:spPr bwMode="auto">
          <a:xfrm>
            <a:off x="7602937" y="6371431"/>
            <a:ext cx="1220847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221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3" name="Line 6"/>
          <p:cNvSpPr>
            <a:spLocks noChangeShapeType="1"/>
          </p:cNvSpPr>
          <p:nvPr/>
        </p:nvSpPr>
        <p:spPr bwMode="auto">
          <a:xfrm>
            <a:off x="7679136" y="6376511"/>
            <a:ext cx="1007663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 animBg="1"/>
      <p:bldP spid="71" grpId="0"/>
      <p:bldP spid="72" grpId="0"/>
      <p:bldP spid="73" grpId="0" animBg="1"/>
      <p:bldP spid="74" grpId="0"/>
      <p:bldP spid="75" grpId="0" animBg="1"/>
      <p:bldP spid="76" grpId="0"/>
      <p:bldP spid="77" grpId="0"/>
      <p:bldP spid="78" grpId="0" animBg="1"/>
      <p:bldP spid="79" grpId="0"/>
      <p:bldP spid="80" grpId="0" animBg="1"/>
      <p:bldP spid="81" grpId="0"/>
      <p:bldP spid="82" grpId="0"/>
      <p:bldP spid="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20040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high order </a:t>
            </a:r>
            <a:r>
              <a:rPr lang="en-US" b="0" i="1" dirty="0" smtClean="0"/>
              <a:t>w</a:t>
            </a:r>
            <a:r>
              <a:rPr lang="en-US" dirty="0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21920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67640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143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600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1981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600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13360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19812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59080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4384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0574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43840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13360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64" name="Rectangle 5"/>
          <p:cNvSpPr>
            <a:spLocks/>
          </p:cNvSpPr>
          <p:nvPr/>
        </p:nvSpPr>
        <p:spPr bwMode="auto">
          <a:xfrm>
            <a:off x="7430830" y="5350589"/>
            <a:ext cx="1220847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-23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-43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" name="Line 6"/>
          <p:cNvSpPr>
            <a:spLocks noChangeShapeType="1"/>
          </p:cNvSpPr>
          <p:nvPr/>
        </p:nvSpPr>
        <p:spPr bwMode="auto">
          <a:xfrm>
            <a:off x="7507030" y="6036389"/>
            <a:ext cx="106547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6" name="Rectangle 13"/>
          <p:cNvSpPr>
            <a:spLocks/>
          </p:cNvSpPr>
          <p:nvPr/>
        </p:nvSpPr>
        <p:spPr bwMode="auto">
          <a:xfrm>
            <a:off x="7430830" y="6007020"/>
            <a:ext cx="122102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989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" name="Rectangle 13"/>
          <p:cNvSpPr>
            <a:spLocks/>
          </p:cNvSpPr>
          <p:nvPr/>
        </p:nvSpPr>
        <p:spPr bwMode="auto">
          <a:xfrm>
            <a:off x="7430830" y="6371431"/>
            <a:ext cx="1220847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-35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" name="Line 6"/>
          <p:cNvSpPr>
            <a:spLocks noChangeShapeType="1"/>
          </p:cNvSpPr>
          <p:nvPr/>
        </p:nvSpPr>
        <p:spPr bwMode="auto">
          <a:xfrm>
            <a:off x="7507030" y="6376511"/>
            <a:ext cx="106547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9" name="Rectangle 5"/>
          <p:cNvSpPr>
            <a:spLocks/>
          </p:cNvSpPr>
          <p:nvPr/>
        </p:nvSpPr>
        <p:spPr bwMode="auto">
          <a:xfrm>
            <a:off x="2895600" y="5350589"/>
            <a:ext cx="3221395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1110 1001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          1101 0101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>
            <a:off x="2925483" y="6036389"/>
            <a:ext cx="309431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1" name="Rectangle 13"/>
          <p:cNvSpPr>
            <a:spLocks/>
          </p:cNvSpPr>
          <p:nvPr/>
        </p:nvSpPr>
        <p:spPr bwMode="auto">
          <a:xfrm>
            <a:off x="2895600" y="6007020"/>
            <a:ext cx="3221896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0000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0011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1101 1101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2" name="Rectangle 13"/>
          <p:cNvSpPr>
            <a:spLocks/>
          </p:cNvSpPr>
          <p:nvPr/>
        </p:nvSpPr>
        <p:spPr bwMode="auto">
          <a:xfrm>
            <a:off x="2895600" y="6371431"/>
            <a:ext cx="3221395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 1101 1101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3" name="Line 6"/>
          <p:cNvSpPr>
            <a:spLocks noChangeShapeType="1"/>
          </p:cNvSpPr>
          <p:nvPr/>
        </p:nvSpPr>
        <p:spPr bwMode="auto">
          <a:xfrm>
            <a:off x="2925484" y="6376511"/>
            <a:ext cx="309431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4" name="Rectangle 5"/>
          <p:cNvSpPr>
            <a:spLocks/>
          </p:cNvSpPr>
          <p:nvPr/>
        </p:nvSpPr>
        <p:spPr bwMode="auto">
          <a:xfrm>
            <a:off x="6351193" y="5350589"/>
            <a:ext cx="913070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E9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D5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5" name="Line 6"/>
          <p:cNvSpPr>
            <a:spLocks noChangeShapeType="1"/>
          </p:cNvSpPr>
          <p:nvPr/>
        </p:nvSpPr>
        <p:spPr bwMode="auto">
          <a:xfrm>
            <a:off x="6427393" y="6036389"/>
            <a:ext cx="73540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6" name="Rectangle 13"/>
          <p:cNvSpPr>
            <a:spLocks/>
          </p:cNvSpPr>
          <p:nvPr/>
        </p:nvSpPr>
        <p:spPr bwMode="auto">
          <a:xfrm>
            <a:off x="6351193" y="6007020"/>
            <a:ext cx="913196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03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DD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" name="Rectangle 13"/>
          <p:cNvSpPr>
            <a:spLocks/>
          </p:cNvSpPr>
          <p:nvPr/>
        </p:nvSpPr>
        <p:spPr bwMode="auto">
          <a:xfrm>
            <a:off x="6351193" y="6371431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DD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8" name="Line 6"/>
          <p:cNvSpPr>
            <a:spLocks noChangeShapeType="1"/>
          </p:cNvSpPr>
          <p:nvPr/>
        </p:nvSpPr>
        <p:spPr bwMode="auto">
          <a:xfrm>
            <a:off x="6427392" y="6376511"/>
            <a:ext cx="73540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66" grpId="0"/>
      <p:bldP spid="67" grpId="0"/>
      <p:bldP spid="68" grpId="0" animBg="1"/>
      <p:bldP spid="69" grpId="0"/>
      <p:bldP spid="70" grpId="0" animBg="1"/>
      <p:bldP spid="71" grpId="0"/>
      <p:bldP spid="72" grpId="0"/>
      <p:bldP spid="73" grpId="0" animBg="1"/>
      <p:bldP spid="74" grpId="0"/>
      <p:bldP spid="75" grpId="0" animBg="1"/>
      <p:bldP spid="76" grpId="0"/>
      <p:bldP spid="77" grpId="0"/>
      <p:bldP spid="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(u &lt;&lt; 5) – (u &lt;&lt; 3)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 </a:t>
            </a:r>
            <a:r>
              <a:rPr lang="en-US" dirty="0" smtClean="0">
                <a:cs typeface="Courier New"/>
              </a:rPr>
              <a:t>First Assignment: Data Lab</a:t>
            </a:r>
            <a:endParaRPr 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7338" y="990600"/>
            <a:ext cx="7896225" cy="4972050"/>
          </a:xfrm>
          <a:ln/>
        </p:spPr>
        <p:txBody>
          <a:bodyPr/>
          <a:lstStyle/>
          <a:p>
            <a:pPr marL="292100" indent="-292100">
              <a:spcBef>
                <a:spcPts val="2400"/>
              </a:spcBef>
            </a:pPr>
            <a:r>
              <a:rPr lang="en-US" dirty="0" smtClean="0"/>
              <a:t>Due: Thursday</a:t>
            </a:r>
            <a:r>
              <a:rPr lang="en-US" dirty="0"/>
              <a:t>, </a:t>
            </a:r>
            <a:r>
              <a:rPr lang="en-US" dirty="0" smtClean="0"/>
              <a:t>Sept. 15th </a:t>
            </a:r>
            <a:r>
              <a:rPr lang="en-US" dirty="0"/>
              <a:t>2016, 11:59:00 </a:t>
            </a:r>
            <a:r>
              <a:rPr lang="en-US" dirty="0" smtClean="0"/>
              <a:t>pm</a:t>
            </a:r>
          </a:p>
          <a:p>
            <a:pPr marL="292100" indent="-292100">
              <a:spcBef>
                <a:spcPts val="2400"/>
              </a:spcBef>
            </a:pPr>
            <a:r>
              <a:rPr lang="en-US" dirty="0"/>
              <a:t>Last Possible Time to Turn in: </a:t>
            </a:r>
            <a:r>
              <a:rPr lang="en-US" dirty="0" smtClean="0"/>
              <a:t>Sunday, Sept. 18th, </a:t>
            </a:r>
            <a:r>
              <a:rPr lang="en-US" dirty="0"/>
              <a:t>11:59PM</a:t>
            </a:r>
            <a:endParaRPr lang="en-US" dirty="0" smtClean="0"/>
          </a:p>
          <a:p>
            <a:pPr marL="292100" indent="-292100">
              <a:spcBef>
                <a:spcPts val="2400"/>
              </a:spcBef>
            </a:pPr>
            <a:r>
              <a:rPr lang="en-US" dirty="0" smtClean="0"/>
              <a:t>Read the instructions carefully: </a:t>
            </a:r>
            <a:r>
              <a:rPr lang="en-US" dirty="0" err="1" smtClean="0"/>
              <a:t>writeup</a:t>
            </a:r>
            <a:r>
              <a:rPr lang="en-US" dirty="0" smtClean="0"/>
              <a:t>, </a:t>
            </a:r>
            <a:r>
              <a:rPr lang="en-US" dirty="0" err="1" smtClean="0"/>
              <a:t>bits.c</a:t>
            </a:r>
            <a:r>
              <a:rPr lang="en-US" dirty="0" smtClean="0"/>
              <a:t>, </a:t>
            </a:r>
            <a:r>
              <a:rPr lang="en-US" dirty="0" err="1" smtClean="0"/>
              <a:t>tests.c</a:t>
            </a:r>
            <a:endParaRPr lang="en-US" dirty="0" smtClean="0"/>
          </a:p>
          <a:p>
            <a:pPr marL="292100" indent="-292100">
              <a:spcBef>
                <a:spcPts val="2400"/>
              </a:spcBef>
            </a:pPr>
            <a:r>
              <a:rPr lang="en-US" dirty="0" smtClean="0"/>
              <a:t>Seek help</a:t>
            </a:r>
          </a:p>
          <a:p>
            <a:pPr marL="692150" lvl="1" indent="-292100">
              <a:spcBef>
                <a:spcPts val="2400"/>
              </a:spcBef>
            </a:pPr>
            <a:r>
              <a:rPr lang="en-US" dirty="0"/>
              <a:t>O</a:t>
            </a:r>
            <a:r>
              <a:rPr lang="en-US" dirty="0" smtClean="0"/>
              <a:t>ffice hours already running</a:t>
            </a:r>
          </a:p>
          <a:p>
            <a:pPr marL="692150" lvl="1" indent="-292100">
              <a:spcBef>
                <a:spcPts val="2400"/>
              </a:spcBef>
            </a:pPr>
            <a:r>
              <a:rPr lang="en-US" dirty="0" smtClean="0"/>
              <a:t>Recitation, Monday Sept. 12</a:t>
            </a:r>
          </a:p>
          <a:p>
            <a:pPr marL="292100" indent="-292100">
              <a:spcBef>
                <a:spcPts val="2400"/>
              </a:spcBef>
            </a:pPr>
            <a:r>
              <a:rPr lang="en-US" dirty="0" smtClean="0"/>
              <a:t>Based on Lecture 2, 3 , and 4 (CS:APP Chapter 2)</a:t>
            </a:r>
          </a:p>
          <a:p>
            <a:pPr marL="292100" indent="-292100">
              <a:spcBef>
                <a:spcPts val="2400"/>
              </a:spcBef>
            </a:pPr>
            <a:r>
              <a:rPr lang="en-US" dirty="0" smtClean="0"/>
              <a:t>After today’s lecture you know everything for the integer problems, float problems covered on Tuesday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2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3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x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Rounds wrong direction when </a:t>
            </a:r>
            <a:r>
              <a:rPr lang="en-US" b="1" dirty="0" smtClean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7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47213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Want  </a:t>
            </a:r>
            <a:r>
              <a:rPr lang="en-US" b="1" dirty="0" smtClean="0">
                <a:sym typeface="Symbol" pitchFamily="18" charset="2"/>
              </a:rPr>
              <a:t> </a:t>
            </a:r>
            <a:r>
              <a:rPr lang="en-US" b="1" dirty="0" smtClean="0">
                <a:latin typeface="Courier New" pitchFamily="49" charset="0"/>
              </a:rPr>
              <a:t>x 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    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smtClean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/>
              <a:t>Compute as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(x+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</a:t>
            </a:r>
            <a:r>
              <a:rPr lang="en-US" b="1" dirty="0" smtClean="0">
                <a:latin typeface="Courier New" pitchFamily="49" charset="0"/>
              </a:rPr>
              <a:t>-1)/ </a:t>
            </a:r>
            <a:r>
              <a:rPr lang="en-US" b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</a:rPr>
              <a:t>(x + (1&lt;&lt;k)-1) &gt;&gt; k</a:t>
            </a:r>
            <a:endParaRPr lang="en-US" b="1" dirty="0" smtClean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 smtClean="0">
                <a:effectLst/>
              </a:rPr>
              <a:t>Case 1: No rounding</a:t>
            </a:r>
            <a:endParaRPr lang="en-US" dirty="0" smtClean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  <p:extLst>
      <p:ext uri="{BB962C8B-B14F-4D97-AF65-F5344CB8AC3E}">
        <p14:creationId xmlns:p14="http://schemas.microsoft.com/office/powerpoint/2010/main" val="8687587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  <p:extLst>
      <p:ext uri="{BB962C8B-B14F-4D97-AF65-F5344CB8AC3E}">
        <p14:creationId xmlns:p14="http://schemas.microsoft.com/office/powerpoint/2010/main" val="25042111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Negate through complement and increase</a:t>
            </a:r>
            <a:br>
              <a:rPr lang="en-US" dirty="0" smtClean="0"/>
            </a:b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Example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Observation: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2819401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  <p:graphicFrame>
        <p:nvGraphicFramePr>
          <p:cNvPr id="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186318"/>
              </p:ext>
            </p:extLst>
          </p:nvPr>
        </p:nvGraphicFramePr>
        <p:xfrm>
          <a:off x="1143000" y="507494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5" name="Document" r:id="rId4" imgW="6184900" imgH="2108200" progId="Word.Document.8">
                  <p:embed/>
                </p:oleObj>
              </mc:Choice>
              <mc:Fallback>
                <p:oleObj name="Document" r:id="rId4" imgW="6184900" imgH="2108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07494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838200" y="45720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</p:spTree>
    <p:extLst>
      <p:ext uri="{BB962C8B-B14F-4D97-AF65-F5344CB8AC3E}">
        <p14:creationId xmlns:p14="http://schemas.microsoft.com/office/powerpoint/2010/main" val="71876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43000" y="3657600"/>
            <a:ext cx="6296025" cy="2611438"/>
            <a:chOff x="1143000" y="1257300"/>
            <a:chExt cx="6296025" cy="2611438"/>
          </a:xfrm>
        </p:grpSpPr>
        <p:graphicFrame>
          <p:nvGraphicFramePr>
            <p:cNvPr id="6146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6154"/>
                </p:ext>
              </p:extLst>
            </p:nvPr>
          </p:nvGraphicFramePr>
          <p:xfrm>
            <a:off x="1450975" y="1828800"/>
            <a:ext cx="5988050" cy="2039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69" name="Document" r:id="rId4" imgW="6177018" imgH="2105264" progId="Word.Document.8">
                    <p:embed/>
                  </p:oleObj>
                </mc:Choice>
                <mc:Fallback>
                  <p:oleObj name="Document" r:id="rId4" imgW="6177018" imgH="2105264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0975" y="1828800"/>
                          <a:ext cx="5988050" cy="2039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49" name="Text Box 4"/>
            <p:cNvSpPr txBox="1">
              <a:spLocks noChangeArrowheads="1"/>
            </p:cNvSpPr>
            <p:nvPr/>
          </p:nvSpPr>
          <p:spPr bwMode="auto">
            <a:xfrm>
              <a:off x="1143000" y="1257300"/>
              <a:ext cx="1279517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x = </a:t>
              </a:r>
              <a:r>
                <a:rPr lang="en-US" dirty="0" err="1" smtClean="0">
                  <a:latin typeface="Calibri" pitchFamily="34" charset="0"/>
                </a:rPr>
                <a:t>TMin</a:t>
              </a: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43000" y="1524000"/>
            <a:ext cx="6210300" cy="1854200"/>
            <a:chOff x="1143000" y="3746500"/>
            <a:chExt cx="6210300" cy="1854200"/>
          </a:xfrm>
        </p:grpSpPr>
        <p:graphicFrame>
          <p:nvGraphicFramePr>
            <p:cNvPr id="614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338330"/>
                </p:ext>
              </p:extLst>
            </p:nvPr>
          </p:nvGraphicFramePr>
          <p:xfrm>
            <a:off x="1447800" y="4241800"/>
            <a:ext cx="5905500" cy="1358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70" name="Document" r:id="rId6" imgW="6083300" imgH="1371600" progId="Word.Document.8">
                    <p:embed/>
                  </p:oleObj>
                </mc:Choice>
                <mc:Fallback>
                  <p:oleObj name="Document" r:id="rId6" imgW="6083300" imgH="1371600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800" y="4241800"/>
                          <a:ext cx="5905500" cy="1358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1143000" y="3746500"/>
              <a:ext cx="792205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 smtClean="0">
                  <a:latin typeface="Calibri" pitchFamily="34" charset="0"/>
                </a:rPr>
                <a:t>x = 0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9295" y="5638800"/>
            <a:ext cx="3635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Canonical counter example</a:t>
            </a:r>
          </a:p>
        </p:txBody>
      </p:sp>
    </p:spTree>
    <p:extLst>
      <p:ext uri="{BB962C8B-B14F-4D97-AF65-F5344CB8AC3E}">
        <p14:creationId xmlns:p14="http://schemas.microsoft.com/office/powerpoint/2010/main" val="63269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b="1" dirty="0" smtClean="0"/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Proper way to use unsigned as loop index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b="1" dirty="0" smtClean="0">
                <a:latin typeface="Courier New" pitchFamily="49" charset="0"/>
              </a:rPr>
              <a:t>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See Robert </a:t>
            </a:r>
            <a:r>
              <a:rPr lang="en-US" dirty="0" err="1" smtClean="0"/>
              <a:t>Seacord</a:t>
            </a:r>
            <a:r>
              <a:rPr lang="en-US" dirty="0" smtClean="0"/>
              <a:t>, </a:t>
            </a:r>
            <a:r>
              <a:rPr lang="en-US" i="1" dirty="0" smtClean="0"/>
              <a:t>Secure Coding in C and C++</a:t>
            </a:r>
          </a:p>
          <a:p>
            <a:pPr lvl="1">
              <a:defRPr/>
            </a:pPr>
            <a:r>
              <a:rPr lang="en-US" dirty="0" smtClean="0"/>
              <a:t>C Standard guarantees that unsigned addition will behave like modular arithmetic</a:t>
            </a:r>
          </a:p>
          <a:p>
            <a:pPr lvl="2">
              <a:defRPr/>
            </a:pPr>
            <a:r>
              <a:rPr lang="en-US" dirty="0" smtClean="0"/>
              <a:t>0 – 1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err="1" smtClean="0">
                <a:sym typeface="Wingdings"/>
              </a:rPr>
              <a:t>UMax</a:t>
            </a:r>
            <a:endParaRPr lang="en-US" i="1" dirty="0" smtClean="0">
              <a:sym typeface="Wingdings"/>
            </a:endParaRPr>
          </a:p>
          <a:p>
            <a:pPr>
              <a:defRPr/>
            </a:pPr>
            <a:r>
              <a:rPr lang="en-US" dirty="0" smtClean="0"/>
              <a:t>Even better</a:t>
            </a:r>
            <a:endParaRPr lang="en-US" dirty="0"/>
          </a:p>
          <a:p>
            <a:pPr lvl="2">
              <a:buNone/>
              <a:defRPr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&lt; </a:t>
            </a:r>
            <a:r>
              <a:rPr lang="en-US" sz="1800" b="1" dirty="0" err="1"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</a:t>
            </a:r>
            <a:r>
              <a:rPr lang="en-US" sz="1800" b="1" dirty="0" smtClean="0">
                <a:latin typeface="Courier New" pitchFamily="49" charset="0"/>
              </a:rPr>
              <a:t>;</a:t>
            </a:r>
            <a:endParaRPr lang="en-US" sz="1800" b="1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1800" dirty="0" smtClean="0"/>
              <a:t>Data type </a:t>
            </a:r>
            <a:r>
              <a:rPr lang="en-US" sz="1800" b="1" dirty="0" err="1" smtClean="0">
                <a:latin typeface="Courier New"/>
                <a:cs typeface="Courier New"/>
              </a:rPr>
              <a:t>size_t</a:t>
            </a:r>
            <a:r>
              <a:rPr lang="en-US" sz="1800" dirty="0" smtClean="0"/>
              <a:t> defined as unsigned value with length = word size</a:t>
            </a:r>
          </a:p>
          <a:p>
            <a:pPr lvl="1">
              <a:defRPr/>
            </a:pPr>
            <a:r>
              <a:rPr lang="en-US" sz="1800" dirty="0" smtClean="0"/>
              <a:t>Code will work even if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UMax</a:t>
            </a:r>
            <a:endParaRPr lang="en-US" sz="1800" i="1" dirty="0" smtClean="0"/>
          </a:p>
          <a:p>
            <a:pPr lvl="1">
              <a:defRPr/>
            </a:pPr>
            <a:r>
              <a:rPr lang="en-US" sz="1800" dirty="0" smtClean="0"/>
              <a:t>What if </a:t>
            </a:r>
            <a:r>
              <a:rPr lang="en-US" sz="1800" b="1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is signed and &lt; 0?</a:t>
            </a:r>
            <a:endParaRPr lang="en-US" sz="1800" dirty="0"/>
          </a:p>
          <a:p>
            <a:pPr lvl="2">
              <a:buNone/>
              <a:defRPr/>
            </a:pPr>
            <a:endParaRPr lang="en-US" sz="18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9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Boot Camp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Tonight, Tuesday, Sept. 6</a:t>
            </a:r>
          </a:p>
          <a:p>
            <a:pPr lvl="1"/>
            <a:r>
              <a:rPr lang="en-US" dirty="0" smtClean="0"/>
              <a:t>7:30-9:00 pm</a:t>
            </a:r>
          </a:p>
          <a:p>
            <a:pPr lvl="1"/>
            <a:r>
              <a:rPr lang="en-US" dirty="0" smtClean="0"/>
              <a:t>Rashid Auditorium</a:t>
            </a:r>
          </a:p>
          <a:p>
            <a:pPr lvl="1"/>
            <a:endParaRPr lang="en-US" dirty="0"/>
          </a:p>
          <a:p>
            <a:r>
              <a:rPr lang="en-US" dirty="0" smtClean="0"/>
              <a:t>Bring your laptop</a:t>
            </a:r>
          </a:p>
          <a:p>
            <a:endParaRPr lang="en-US" dirty="0"/>
          </a:p>
          <a:p>
            <a:r>
              <a:rPr lang="en-US" dirty="0" smtClean="0"/>
              <a:t>Open to undergrads and masters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2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  <a:p>
            <a:pPr>
              <a:defRPr/>
            </a:pPr>
            <a:r>
              <a:rPr lang="en-US" i="1" dirty="0"/>
              <a:t>Do</a:t>
            </a:r>
            <a:r>
              <a:rPr lang="en-US" dirty="0"/>
              <a:t> Use </a:t>
            </a:r>
            <a:r>
              <a:rPr lang="en-US" dirty="0" smtClean="0"/>
              <a:t>In System Programming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Bit masks, device commands,…</a:t>
            </a:r>
            <a:endParaRPr lang="en-US" dirty="0"/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25663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Arithmetic Example</a:t>
            </a:r>
            <a:endParaRPr lang="en-US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6742113" y="794567"/>
            <a:ext cx="1851025" cy="4591050"/>
            <a:chOff x="0" y="0"/>
            <a:chExt cx="1166" cy="2891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5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4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4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4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3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4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4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4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5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3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6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3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7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3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8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3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9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3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0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2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21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2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2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2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3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2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2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5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1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6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7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1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8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1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9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30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0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1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0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2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0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33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0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4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0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5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9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6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9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7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9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8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9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39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9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0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8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1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8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2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8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8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4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8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5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7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6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7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7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7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8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7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9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7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50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6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51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6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52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6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53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6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54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6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55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5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56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5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  <p:sp>
        <p:nvSpPr>
          <p:cNvPr id="169" name="Rectangle 168"/>
          <p:cNvSpPr/>
          <p:nvPr/>
        </p:nvSpPr>
        <p:spPr bwMode="auto">
          <a:xfrm>
            <a:off x="599740" y="1460711"/>
            <a:ext cx="4962781" cy="21337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70" name="Rectangle 5"/>
          <p:cNvSpPr>
            <a:spLocks/>
          </p:cNvSpPr>
          <p:nvPr/>
        </p:nvSpPr>
        <p:spPr bwMode="auto">
          <a:xfrm>
            <a:off x="819917" y="2038132"/>
            <a:ext cx="1990288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1111 0011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 0101 0010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1" name="Line 6"/>
          <p:cNvSpPr>
            <a:spLocks noChangeShapeType="1"/>
          </p:cNvSpPr>
          <p:nvPr/>
        </p:nvSpPr>
        <p:spPr bwMode="auto">
          <a:xfrm>
            <a:off x="849800" y="2723932"/>
            <a:ext cx="186197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72" name="Rectangle 13"/>
          <p:cNvSpPr>
            <a:spLocks/>
          </p:cNvSpPr>
          <p:nvPr/>
        </p:nvSpPr>
        <p:spPr bwMode="auto">
          <a:xfrm>
            <a:off x="819917" y="2694563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1 0100 0101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3" name="Rectangle 13"/>
          <p:cNvSpPr>
            <a:spLocks/>
          </p:cNvSpPr>
          <p:nvPr/>
        </p:nvSpPr>
        <p:spPr bwMode="auto">
          <a:xfrm>
            <a:off x="819917" y="3058974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0101 0101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4" name="Line 6"/>
          <p:cNvSpPr>
            <a:spLocks noChangeShapeType="1"/>
          </p:cNvSpPr>
          <p:nvPr/>
        </p:nvSpPr>
        <p:spPr bwMode="auto">
          <a:xfrm>
            <a:off x="849801" y="3064054"/>
            <a:ext cx="186197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75" name="Rectangle 5"/>
          <p:cNvSpPr>
            <a:spLocks/>
          </p:cNvSpPr>
          <p:nvPr/>
        </p:nvSpPr>
        <p:spPr bwMode="auto">
          <a:xfrm>
            <a:off x="3158661" y="2038132"/>
            <a:ext cx="759182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F3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+ 52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6" name="Line 6"/>
          <p:cNvSpPr>
            <a:spLocks noChangeShapeType="1"/>
          </p:cNvSpPr>
          <p:nvPr/>
        </p:nvSpPr>
        <p:spPr bwMode="auto">
          <a:xfrm>
            <a:off x="3234861" y="2723932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77" name="Rectangle 13"/>
          <p:cNvSpPr>
            <a:spLocks/>
          </p:cNvSpPr>
          <p:nvPr/>
        </p:nvSpPr>
        <p:spPr bwMode="auto">
          <a:xfrm>
            <a:off x="3158661" y="2694563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145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8" name="Rectangle 13"/>
          <p:cNvSpPr>
            <a:spLocks/>
          </p:cNvSpPr>
          <p:nvPr/>
        </p:nvSpPr>
        <p:spPr bwMode="auto">
          <a:xfrm>
            <a:off x="3158661" y="3058974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45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9" name="Line 6"/>
          <p:cNvSpPr>
            <a:spLocks noChangeShapeType="1"/>
          </p:cNvSpPr>
          <p:nvPr/>
        </p:nvSpPr>
        <p:spPr bwMode="auto">
          <a:xfrm>
            <a:off x="3234861" y="3064054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0" name="Rectangle 5"/>
          <p:cNvSpPr>
            <a:spLocks/>
          </p:cNvSpPr>
          <p:nvPr/>
        </p:nvSpPr>
        <p:spPr bwMode="auto">
          <a:xfrm>
            <a:off x="4410405" y="2038132"/>
            <a:ext cx="913070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243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 82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1" name="Line 6"/>
          <p:cNvSpPr>
            <a:spLocks noChangeShapeType="1"/>
          </p:cNvSpPr>
          <p:nvPr/>
        </p:nvSpPr>
        <p:spPr bwMode="auto">
          <a:xfrm>
            <a:off x="4486605" y="2723932"/>
            <a:ext cx="76505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2" name="Rectangle 13"/>
          <p:cNvSpPr>
            <a:spLocks/>
          </p:cNvSpPr>
          <p:nvPr/>
        </p:nvSpPr>
        <p:spPr bwMode="auto">
          <a:xfrm>
            <a:off x="4410405" y="2694563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325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3" name="Rectangle 13"/>
          <p:cNvSpPr>
            <a:spLocks/>
          </p:cNvSpPr>
          <p:nvPr/>
        </p:nvSpPr>
        <p:spPr bwMode="auto">
          <a:xfrm>
            <a:off x="4410405" y="3058974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69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4" name="Line 6"/>
          <p:cNvSpPr>
            <a:spLocks noChangeShapeType="1"/>
          </p:cNvSpPr>
          <p:nvPr/>
        </p:nvSpPr>
        <p:spPr bwMode="auto">
          <a:xfrm>
            <a:off x="4486605" y="3064054"/>
            <a:ext cx="76505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599740" y="1551138"/>
            <a:ext cx="2185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nsigned char</a:t>
            </a:r>
          </a:p>
        </p:txBody>
      </p:sp>
      <p:sp>
        <p:nvSpPr>
          <p:cNvPr id="203" name="Rectangle 202"/>
          <p:cNvSpPr/>
          <p:nvPr/>
        </p:nvSpPr>
        <p:spPr bwMode="auto">
          <a:xfrm>
            <a:off x="599740" y="4022244"/>
            <a:ext cx="4962781" cy="21337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04" name="Rectangle 5"/>
          <p:cNvSpPr>
            <a:spLocks/>
          </p:cNvSpPr>
          <p:nvPr/>
        </p:nvSpPr>
        <p:spPr bwMode="auto">
          <a:xfrm>
            <a:off x="819917" y="4599665"/>
            <a:ext cx="1990288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0001 1001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0000 0010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5" name="Line 6"/>
          <p:cNvSpPr>
            <a:spLocks noChangeShapeType="1"/>
          </p:cNvSpPr>
          <p:nvPr/>
        </p:nvSpPr>
        <p:spPr bwMode="auto">
          <a:xfrm>
            <a:off x="849800" y="5285465"/>
            <a:ext cx="186197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06" name="Rectangle 13"/>
          <p:cNvSpPr>
            <a:spLocks/>
          </p:cNvSpPr>
          <p:nvPr/>
        </p:nvSpPr>
        <p:spPr bwMode="auto">
          <a:xfrm>
            <a:off x="819917" y="5256096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0 0011 0010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7" name="Rectangle 13"/>
          <p:cNvSpPr>
            <a:spLocks/>
          </p:cNvSpPr>
          <p:nvPr/>
        </p:nvSpPr>
        <p:spPr bwMode="auto">
          <a:xfrm>
            <a:off x="819917" y="5620507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</a:t>
            </a:r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0011 0010</a:t>
            </a:r>
          </a:p>
        </p:txBody>
      </p:sp>
      <p:sp>
        <p:nvSpPr>
          <p:cNvPr id="208" name="Line 6"/>
          <p:cNvSpPr>
            <a:spLocks noChangeShapeType="1"/>
          </p:cNvSpPr>
          <p:nvPr/>
        </p:nvSpPr>
        <p:spPr bwMode="auto">
          <a:xfrm>
            <a:off x="849801" y="5625587"/>
            <a:ext cx="186197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09" name="Rectangle 5"/>
          <p:cNvSpPr>
            <a:spLocks/>
          </p:cNvSpPr>
          <p:nvPr/>
        </p:nvSpPr>
        <p:spPr bwMode="auto">
          <a:xfrm>
            <a:off x="3158661" y="4599665"/>
            <a:ext cx="759182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19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02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0" name="Line 6"/>
          <p:cNvSpPr>
            <a:spLocks noChangeShapeType="1"/>
          </p:cNvSpPr>
          <p:nvPr/>
        </p:nvSpPr>
        <p:spPr bwMode="auto">
          <a:xfrm>
            <a:off x="3234861" y="5285465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1" name="Rectangle 13"/>
          <p:cNvSpPr>
            <a:spLocks/>
          </p:cNvSpPr>
          <p:nvPr/>
        </p:nvSpPr>
        <p:spPr bwMode="auto">
          <a:xfrm>
            <a:off x="3158661" y="5256096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032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2" name="Rectangle 13"/>
          <p:cNvSpPr>
            <a:spLocks/>
          </p:cNvSpPr>
          <p:nvPr/>
        </p:nvSpPr>
        <p:spPr bwMode="auto">
          <a:xfrm>
            <a:off x="3158661" y="5620507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32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3" name="Line 6"/>
          <p:cNvSpPr>
            <a:spLocks noChangeShapeType="1"/>
          </p:cNvSpPr>
          <p:nvPr/>
        </p:nvSpPr>
        <p:spPr bwMode="auto">
          <a:xfrm>
            <a:off x="3234861" y="5625587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4" name="Rectangle 5"/>
          <p:cNvSpPr>
            <a:spLocks/>
          </p:cNvSpPr>
          <p:nvPr/>
        </p:nvSpPr>
        <p:spPr bwMode="auto">
          <a:xfrm>
            <a:off x="4410405" y="4599665"/>
            <a:ext cx="759182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25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*  2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5" name="Line 6"/>
          <p:cNvSpPr>
            <a:spLocks noChangeShapeType="1"/>
          </p:cNvSpPr>
          <p:nvPr/>
        </p:nvSpPr>
        <p:spPr bwMode="auto">
          <a:xfrm>
            <a:off x="4486605" y="5285465"/>
            <a:ext cx="61879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6" name="Rectangle 13"/>
          <p:cNvSpPr>
            <a:spLocks/>
          </p:cNvSpPr>
          <p:nvPr/>
        </p:nvSpPr>
        <p:spPr bwMode="auto">
          <a:xfrm>
            <a:off x="4410405" y="5256096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50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7" name="Rectangle 13"/>
          <p:cNvSpPr>
            <a:spLocks/>
          </p:cNvSpPr>
          <p:nvPr/>
        </p:nvSpPr>
        <p:spPr bwMode="auto">
          <a:xfrm>
            <a:off x="4410405" y="5620507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50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8" name="Line 6"/>
          <p:cNvSpPr>
            <a:spLocks noChangeShapeType="1"/>
          </p:cNvSpPr>
          <p:nvPr/>
        </p:nvSpPr>
        <p:spPr bwMode="auto">
          <a:xfrm>
            <a:off x="4486605" y="5625587"/>
            <a:ext cx="61879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599740" y="4112671"/>
            <a:ext cx="2185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nsigned char</a:t>
            </a:r>
          </a:p>
        </p:txBody>
      </p:sp>
    </p:spTree>
    <p:extLst>
      <p:ext uri="{BB962C8B-B14F-4D97-AF65-F5344CB8AC3E}">
        <p14:creationId xmlns:p14="http://schemas.microsoft.com/office/powerpoint/2010/main" val="3473026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/>
      <p:bldP spid="172" grpId="0"/>
      <p:bldP spid="173" grpId="0"/>
      <p:bldP spid="177" grpId="0"/>
      <p:bldP spid="178" grpId="0"/>
      <p:bldP spid="180" grpId="0"/>
      <p:bldP spid="181" grpId="0" animBg="1"/>
      <p:bldP spid="182" grpId="0"/>
      <p:bldP spid="183" grpId="0"/>
      <p:bldP spid="184" grpId="0" animBg="1"/>
      <p:bldP spid="204" grpId="0"/>
      <p:bldP spid="206" grpId="0"/>
      <p:bldP spid="207" grpId="0"/>
      <p:bldP spid="211" grpId="0"/>
      <p:bldP spid="212" grpId="0"/>
      <p:bldP spid="214" grpId="0"/>
      <p:bldP spid="215" grpId="0" animBg="1"/>
      <p:bldP spid="216" grpId="0"/>
      <p:bldP spid="217" grpId="0"/>
      <p:bldP spid="2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/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</a:t>
            </a:r>
            <a:r>
              <a:rPr lang="en-US" dirty="0" smtClean="0"/>
              <a:t> refer </a:t>
            </a:r>
            <a:r>
              <a:rPr lang="en-US" dirty="0"/>
              <a:t>to</a:t>
            </a:r>
            <a:r>
              <a:rPr lang="en-US" dirty="0" smtClean="0"/>
              <a:t> data by address</a:t>
            </a:r>
          </a:p>
          <a:p>
            <a:pPr marL="552450" lvl="1" eaLnBrk="1" hangingPunct="1"/>
            <a:r>
              <a:rPr lang="en-US" dirty="0" smtClean="0"/>
              <a:t>Conceptually, envision it as a very </a:t>
            </a:r>
            <a:r>
              <a:rPr lang="en-US" dirty="0"/>
              <a:t>large array of </a:t>
            </a:r>
            <a:r>
              <a:rPr lang="en-US" dirty="0" smtClean="0"/>
              <a:t>bytes</a:t>
            </a:r>
          </a:p>
          <a:p>
            <a:pPr marL="952500" lvl="2"/>
            <a:r>
              <a:rPr lang="en-US" dirty="0" smtClean="0"/>
              <a:t>In reality, it’s not, but can think of it that way</a:t>
            </a:r>
          </a:p>
          <a:p>
            <a:pPr marL="552450" lvl="1" eaLnBrk="1" hangingPunct="1"/>
            <a:r>
              <a:rPr lang="en-US" dirty="0" smtClean="0"/>
              <a:t>An address is like an index into that array</a:t>
            </a:r>
          </a:p>
          <a:p>
            <a:pPr marL="952500" lvl="2"/>
            <a:r>
              <a:rPr lang="en-US" dirty="0" smtClean="0"/>
              <a:t>and, a pointer variable stores an address</a:t>
            </a:r>
          </a:p>
          <a:p>
            <a:pPr marL="952500" lvl="2"/>
            <a:endParaRPr lang="en-US" dirty="0" smtClean="0"/>
          </a:p>
          <a:p>
            <a:pPr marL="152400"/>
            <a:r>
              <a:rPr lang="en-US" dirty="0" smtClean="0"/>
              <a:t>Note: system </a:t>
            </a:r>
            <a:r>
              <a:rPr lang="en-US" dirty="0"/>
              <a:t>provides</a:t>
            </a:r>
            <a:r>
              <a:rPr lang="en-US" dirty="0" smtClean="0"/>
              <a:t> private address spaces to each “</a:t>
            </a:r>
            <a:r>
              <a:rPr lang="en-US" dirty="0"/>
              <a:t>process”</a:t>
            </a:r>
            <a:endParaRPr lang="en-US" dirty="0" smtClean="0"/>
          </a:p>
          <a:p>
            <a:pPr marL="438150" lvl="1"/>
            <a:r>
              <a:rPr lang="en-US" dirty="0" smtClean="0"/>
              <a:t>Think of a process as a program </a:t>
            </a:r>
            <a:r>
              <a:rPr lang="en-US" dirty="0"/>
              <a:t>being executed</a:t>
            </a:r>
            <a:endParaRPr lang="en-US" dirty="0" smtClean="0"/>
          </a:p>
          <a:p>
            <a:pPr marL="438150" lvl="1"/>
            <a:r>
              <a:rPr lang="en-US" dirty="0" smtClean="0"/>
              <a:t>So, a program </a:t>
            </a:r>
            <a:r>
              <a:rPr lang="en-US" dirty="0"/>
              <a:t>can clobber its own data, but not that of </a:t>
            </a:r>
            <a:r>
              <a:rPr lang="en-US" dirty="0" smtClean="0"/>
              <a:t>others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given computer has a “</a:t>
            </a:r>
            <a:r>
              <a:rPr lang="en-US" dirty="0"/>
              <a:t>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  <a:endParaRPr lang="en-US" dirty="0" smtClean="0"/>
          </a:p>
          <a:p>
            <a:pPr marL="838200" lvl="2" eaLnBrk="1" hangingPunct="1"/>
            <a:r>
              <a:rPr lang="en-US" dirty="0" smtClean="0"/>
              <a:t>and of addresses</a:t>
            </a:r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Until recently, most </a:t>
            </a:r>
            <a:r>
              <a:rPr lang="en-US" dirty="0"/>
              <a:t>machines </a:t>
            </a:r>
            <a:r>
              <a:rPr lang="en-US" dirty="0" smtClean="0"/>
              <a:t>used </a:t>
            </a:r>
            <a:r>
              <a:rPr lang="en-US" dirty="0"/>
              <a:t>32 bits (4 bytes)</a:t>
            </a:r>
            <a:r>
              <a:rPr lang="en-US" dirty="0" smtClean="0"/>
              <a:t> as word size</a:t>
            </a:r>
          </a:p>
          <a:p>
            <a:pPr marL="838200" lvl="2" eaLnBrk="1" hangingPunct="1"/>
            <a:r>
              <a:rPr lang="en-US" dirty="0"/>
              <a:t>Limits addresses to </a:t>
            </a:r>
            <a:r>
              <a:rPr lang="en-US" dirty="0" smtClean="0"/>
              <a:t>4GB (2</a:t>
            </a:r>
            <a:r>
              <a:rPr lang="en-US" baseline="30000" dirty="0" smtClean="0"/>
              <a:t>32</a:t>
            </a:r>
            <a:r>
              <a:rPr lang="en-US" dirty="0" smtClean="0"/>
              <a:t> bytes)</a:t>
            </a:r>
          </a:p>
          <a:p>
            <a:pPr marL="438150" lvl="1"/>
            <a:endParaRPr lang="en-US" dirty="0" smtClean="0"/>
          </a:p>
          <a:p>
            <a:pPr marL="438150" lvl="1"/>
            <a:r>
              <a:rPr lang="en-US" dirty="0" smtClean="0"/>
              <a:t>Increasingly, machines have 64-bit word size</a:t>
            </a:r>
          </a:p>
          <a:p>
            <a:pPr marL="838200" lvl="2" eaLnBrk="1" hangingPunct="1"/>
            <a:r>
              <a:rPr lang="en-US" dirty="0" smtClean="0"/>
              <a:t>Potentially, could have 18 EB (</a:t>
            </a:r>
            <a:r>
              <a:rPr lang="en-US" dirty="0" err="1" smtClean="0"/>
              <a:t>exabytes</a:t>
            </a:r>
            <a:r>
              <a:rPr lang="en-US" dirty="0" smtClean="0"/>
              <a:t>) of addressable memory</a:t>
            </a:r>
          </a:p>
          <a:p>
            <a:pPr marL="838200" lvl="2" eaLnBrk="1" hangingPunct="1"/>
            <a:r>
              <a:rPr lang="en-US" dirty="0" smtClean="0"/>
              <a:t>That’s 18.4 </a:t>
            </a:r>
            <a:r>
              <a:rPr lang="en-US" smtClean="0"/>
              <a:t>X 10</a:t>
            </a:r>
            <a:r>
              <a:rPr lang="en-US" baseline="30000" smtClean="0"/>
              <a:t>18</a:t>
            </a:r>
            <a:endParaRPr lang="en-US" baseline="30000" dirty="0" smtClean="0"/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Machines still support </a:t>
            </a:r>
            <a:r>
              <a:rPr lang="en-US" dirty="0"/>
              <a:t>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310364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Example Data </a:t>
            </a:r>
            <a:r>
              <a:rPr lang="en-US" dirty="0"/>
              <a:t>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03203"/>
              </p:ext>
            </p:extLst>
          </p:nvPr>
        </p:nvGraphicFramePr>
        <p:xfrm>
          <a:off x="1549400" y="1524000"/>
          <a:ext cx="6032500" cy="37084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7722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how are the bytes </a:t>
            </a:r>
            <a:r>
              <a:rPr lang="en-US" dirty="0"/>
              <a:t>within a multi-byte word</a:t>
            </a:r>
            <a:r>
              <a:rPr lang="en-US" dirty="0" smtClean="0"/>
              <a:t> ordered </a:t>
            </a:r>
            <a:r>
              <a:rPr lang="en-US" dirty="0"/>
              <a:t>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</a:t>
            </a:r>
            <a:r>
              <a:rPr lang="en-US" i="1" dirty="0" smtClean="0">
                <a:solidFill>
                  <a:srgbClr val="C00000"/>
                </a:solidFill>
              </a:rPr>
              <a:t>x86</a:t>
            </a:r>
            <a:r>
              <a:rPr lang="en-US" dirty="0" smtClean="0"/>
              <a:t>, ARM processors running Android, </a:t>
            </a:r>
            <a:r>
              <a:rPr lang="en-US" dirty="0" err="1" smtClean="0"/>
              <a:t>iOS</a:t>
            </a:r>
            <a:r>
              <a:rPr lang="en-US" dirty="0" smtClean="0"/>
              <a:t>, and Windows</a:t>
            </a:r>
            <a:endParaRPr lang="en-US" dirty="0"/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n-US" dirty="0"/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</a:t>
            </a:r>
            <a:r>
              <a:rPr lang="en-US" dirty="0" smtClean="0"/>
              <a:t> value of 0x01234567</a:t>
            </a:r>
            <a:endParaRPr lang="en-US" dirty="0"/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72001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</a:t>
            </a:r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representation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cxnSp>
        <p:nvCxnSpPr>
          <p:cNvPr id="18436" name="Straight Arrow Connector 18435"/>
          <p:cNvCxnSpPr/>
          <p:nvPr/>
        </p:nvCxnSpPr>
        <p:spPr bwMode="auto">
          <a:xfrm>
            <a:off x="435077" y="2239296"/>
            <a:ext cx="0" cy="1752600"/>
          </a:xfrm>
          <a:prstGeom prst="straightConnector1">
            <a:avLst/>
          </a:prstGeom>
          <a:noFill/>
          <a:ln w="254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437" name="TextBox 18436"/>
          <p:cNvSpPr txBox="1"/>
          <p:nvPr/>
        </p:nvSpPr>
        <p:spPr>
          <a:xfrm>
            <a:off x="26313" y="2199491"/>
            <a:ext cx="430887" cy="184941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Increasing addresses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 smtClean="0"/>
              <a:t>Summary From 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/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b="1" dirty="0" smtClean="0"/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</a:t>
            </a:r>
            <a:r>
              <a:rPr lang="en-US" dirty="0" smtClean="0"/>
              <a:t> allows treatment as a byte </a:t>
            </a:r>
            <a:r>
              <a:rPr lang="en-US" dirty="0"/>
              <a:t>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  <a:ea typeface="Helvetica" charset="0"/>
                <a:cs typeface="Helvetica" charset="0"/>
                <a:sym typeface="Helvetica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Helvetica" charset="0"/>
                <a:cs typeface="Helvetica" charset="0"/>
                <a:sym typeface="Helvetica" charset="0"/>
              </a:rPr>
              <a:t>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(pointer start,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4478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507119" y="3203575"/>
            <a:ext cx="323917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</a:t>
            </a:r>
            <a:r>
              <a:rPr lang="en-US" dirty="0" smtClean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 x86-64)</a:t>
            </a:r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0x7fffb7f71dbc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	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0x7fffb7f71dbd	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0x7fffb7f71dbe	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0x7fffb7f71dbf	</a:t>
            </a:r>
            <a:r>
              <a:rPr lang="en-US" sz="2000" b="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643306"/>
            <a:ext cx="8839200" cy="67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sz="2000" b="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</a:t>
            </a:r>
            <a:r>
              <a:rPr lang="en-US" sz="2000" b="0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objects</a:t>
            </a:r>
          </a:p>
          <a:p>
            <a:pPr eaLnBrk="1" hangingPunct="1"/>
            <a:endParaRPr lang="en-US" sz="900" b="0" dirty="0" smtClean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/>
            <a:r>
              <a:rPr lang="en-US" sz="2000" b="0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Even get different results each time run program</a:t>
            </a:r>
            <a:endParaRPr lang="en-US" sz="2000" b="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365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537"/>
              </p:ext>
            </p:extLst>
          </p:nvPr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68105"/>
              </p:ext>
            </p:extLst>
          </p:nvPr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20866"/>
              </p:ext>
            </p:extLst>
          </p:nvPr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1B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82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</a:t>
            </a:r>
            <a:r>
              <a:rPr lang="en-US" sz="2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18213</a:t>
            </a: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6254813" y="2246313"/>
            <a:ext cx="631217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  <a:endParaRPr lang="en-US" sz="1800" dirty="0">
              <a:solidFill>
                <a:srgbClr val="000066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22463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28321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81823"/>
              </p:ext>
            </p:extLst>
          </p:nvPr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69278"/>
              </p:ext>
            </p:extLst>
          </p:nvPr>
        </p:nvGraphicFramePr>
        <p:xfrm>
          <a:off x="78660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99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noFill/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 dirty="0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 dirty="0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 dirty="0"/>
              <a:t>Deciphering Numbers</a:t>
            </a: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Value: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0x12ab</a:t>
            </a:r>
            <a:endParaRPr lang="en-US" sz="1800" b="1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Pad to 32 bits: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0x000012ab</a:t>
            </a:r>
            <a:endParaRPr lang="en-US" sz="1800" b="1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Split into bytes: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00 00 12 ab</a:t>
            </a:r>
            <a:endParaRPr lang="en-US" sz="1800" b="1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Reverse: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ab 12 00 00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276600" y="1447800"/>
            <a:ext cx="58674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 0	</a:t>
            </a:r>
            <a:r>
              <a:rPr lang="en-US" sz="2000" dirty="0" smtClean="0">
                <a:latin typeface="Courier New"/>
                <a:cs typeface="Courier New"/>
                <a:sym typeface="Symbol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	((x*2) &lt; 0)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7 == 7	</a:t>
            </a:r>
            <a:r>
              <a:rPr lang="en-US" sz="2000" dirty="0" smtClean="0">
                <a:latin typeface="Symbol" panose="05050102010706020507" pitchFamily="18" charset="2"/>
                <a:cs typeface="Courier New"/>
              </a:rPr>
              <a:t></a:t>
            </a:r>
            <a:r>
              <a:rPr lang="en-US" sz="2000" dirty="0">
                <a:latin typeface="Symbol" panose="05050102010706020507" pitchFamily="18" charset="2"/>
                <a:cs typeface="Courier New"/>
              </a:rPr>
              <a:t></a:t>
            </a:r>
            <a:r>
              <a:rPr lang="en-US" sz="2000" dirty="0">
                <a:latin typeface="Courier New"/>
                <a:cs typeface="Courier New"/>
              </a:rPr>
              <a:t>	(x&lt;&lt;30) &lt; 0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 -1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</a:t>
            </a:r>
            <a:r>
              <a:rPr lang="en-US" sz="2000" dirty="0" smtClean="0">
                <a:latin typeface="Courier New"/>
                <a:cs typeface="Courier New"/>
              </a:rPr>
              <a:t>y</a:t>
            </a: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Symbol" panose="05050102010706020507" pitchFamily="18" charset="2"/>
                <a:cs typeface="Courier New"/>
              </a:rPr>
              <a:t></a:t>
            </a:r>
            <a:r>
              <a:rPr lang="en-US" sz="2000" dirty="0">
                <a:latin typeface="Symbol" panose="05050102010706020507" pitchFamily="18" charset="2"/>
                <a:cs typeface="Courier New"/>
              </a:rPr>
              <a:t></a:t>
            </a:r>
            <a:r>
              <a:rPr lang="en-US" sz="2000" dirty="0">
                <a:latin typeface="Courier New"/>
                <a:cs typeface="Courier New"/>
              </a:rPr>
              <a:t>	-x &lt; -y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* x &gt;=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0 &amp;&amp; y &gt; 0	</a:t>
            </a:r>
            <a:r>
              <a:rPr lang="en-US" sz="2000" dirty="0" smtClean="0">
                <a:latin typeface="Symbol" panose="05050102010706020507" pitchFamily="18" charset="2"/>
                <a:cs typeface="Courier New"/>
              </a:rPr>
              <a:t></a:t>
            </a:r>
            <a:r>
              <a:rPr lang="en-US" sz="2000" dirty="0">
                <a:latin typeface="Symbol" panose="05050102010706020507" pitchFamily="18" charset="2"/>
                <a:cs typeface="Courier New"/>
              </a:rPr>
              <a:t></a:t>
            </a:r>
            <a:r>
              <a:rPr lang="en-US" sz="2000" dirty="0">
                <a:latin typeface="Courier New"/>
                <a:cs typeface="Courier New"/>
              </a:rPr>
              <a:t>	x + y &gt; 0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&gt;= </a:t>
            </a:r>
            <a:r>
              <a:rPr lang="en-US" sz="2000" dirty="0" smtClean="0">
                <a:latin typeface="Courier New"/>
                <a:cs typeface="Courier New"/>
              </a:rPr>
              <a:t>0</a:t>
            </a: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Symbol" panose="05050102010706020507" pitchFamily="18" charset="2"/>
                <a:cs typeface="Courier New"/>
              </a:rPr>
              <a:t></a:t>
            </a:r>
            <a:r>
              <a:rPr lang="en-US" sz="2000" dirty="0">
                <a:latin typeface="Symbol" panose="05050102010706020507" pitchFamily="18" charset="2"/>
                <a:cs typeface="Courier New"/>
              </a:rPr>
              <a:t></a:t>
            </a:r>
            <a:r>
              <a:rPr lang="en-US" sz="2000" dirty="0">
                <a:latin typeface="Courier New"/>
                <a:cs typeface="Courier New"/>
              </a:rPr>
              <a:t>	-x &lt;=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&lt;= 0	</a:t>
            </a:r>
            <a:r>
              <a:rPr lang="en-US" sz="2000" dirty="0" smtClean="0">
                <a:latin typeface="Symbol" panose="05050102010706020507" pitchFamily="18" charset="2"/>
                <a:cs typeface="Courier New"/>
              </a:rPr>
              <a:t></a:t>
            </a:r>
            <a:r>
              <a:rPr lang="en-US" sz="2000" dirty="0">
                <a:latin typeface="Symbol" panose="05050102010706020507" pitchFamily="18" charset="2"/>
                <a:cs typeface="Courier New"/>
              </a:rPr>
              <a:t></a:t>
            </a:r>
            <a:r>
              <a:rPr lang="en-US" sz="2000" dirty="0">
                <a:latin typeface="Courier New"/>
                <a:cs typeface="Courier New"/>
              </a:rPr>
              <a:t>	-x &gt;= 0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smtClean="0">
                <a:latin typeface="Courier New"/>
                <a:cs typeface="Courier New"/>
              </a:rPr>
              <a:t>(x|-x)&gt;&gt;31 == -1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 smtClean="0">
                <a:latin typeface="Courier New"/>
                <a:cs typeface="Courier New"/>
              </a:rPr>
              <a:t>ux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&gt;&gt; 3 ==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/8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&gt;&gt; 3 == x/8</a:t>
            </a:r>
          </a:p>
          <a:p>
            <a:pPr>
              <a:lnSpc>
                <a:spcPct val="100000"/>
              </a:lnSpc>
              <a:spcBef>
                <a:spcPct val="20000"/>
              </a:spcBef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(x-1) != 0</a:t>
            </a: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152400" y="4213367"/>
            <a:ext cx="2819400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x = </a:t>
            </a:r>
            <a:r>
              <a:rPr lang="en-US" sz="2000" dirty="0" err="1">
                <a:latin typeface="Courier New"/>
                <a:cs typeface="Courier New"/>
              </a:rPr>
              <a:t>foo</a:t>
            </a:r>
            <a:r>
              <a:rPr lang="en-US" sz="2000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uy</a:t>
            </a:r>
            <a:r>
              <a:rPr lang="en-US" sz="2000" dirty="0">
                <a:latin typeface="Courier New"/>
                <a:cs typeface="Courier New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609600" y="3671097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  <p:pic>
        <p:nvPicPr>
          <p:cNvPr id="75780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152154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784" name="Picture 8" descr="Thumbnail for version as of 20:40, 31 January 2008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194" y="1885144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Thumbnail for version as of 20:40, 31 January 2008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194" y="2244400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260365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296726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333086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3694468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Thumbnail for version as of 20:40, 31 January 2008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194" y="4058072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4417328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4780932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Thumbnail for version as of 20:40, 31 January 2008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194" y="5144536"/>
            <a:ext cx="224252" cy="224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5503792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s://upload.wikimedia.org/wikipedia/commons/thumb/b/ba/Red_x.svg/1024px-Red_x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20" y="5867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/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b="1" dirty="0" smtClean="0"/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/>
              <a:t>Representations in memory, pointers, strings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42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Encoding Integers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28387" y="3581400"/>
            <a:ext cx="8305800" cy="533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Two’s Complement Examples (w = 5)</a:t>
            </a:r>
            <a:endParaRPr lang="en-US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301144"/>
              </p:ext>
            </p:extLst>
          </p:nvPr>
        </p:nvGraphicFramePr>
        <p:xfrm>
          <a:off x="4800600" y="18269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8269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825719"/>
              </p:ext>
            </p:extLst>
          </p:nvPr>
        </p:nvGraphicFramePr>
        <p:xfrm>
          <a:off x="990600" y="18269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4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69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4459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4459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3603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696200" y="2893700"/>
            <a:ext cx="137160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 Bit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90744" y="464373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02192"/>
              </p:ext>
            </p:extLst>
          </p:nvPr>
        </p:nvGraphicFramePr>
        <p:xfrm>
          <a:off x="2105144" y="4262735"/>
          <a:ext cx="2971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38344" y="5765800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988693"/>
              </p:ext>
            </p:extLst>
          </p:nvPr>
        </p:nvGraphicFramePr>
        <p:xfrm>
          <a:off x="2105144" y="5410200"/>
          <a:ext cx="2971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648444" y="4643735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8+2 = 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8444" y="5765799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-16+4+2 = -10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 bwMode="auto">
          <a:xfrm>
            <a:off x="4495800" y="3962400"/>
            <a:ext cx="3962400" cy="11430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marL="342900" lvl="1" indent="-342900">
              <a:buSzPct val="60000"/>
              <a:buFont typeface="Wingdings 2" pitchFamily="18" charset="2"/>
              <a:buChar char="¢"/>
            </a:pPr>
            <a:r>
              <a:rPr lang="en-US" sz="2400" b="1" dirty="0"/>
              <a:t>Expression containing signed and unsigned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7212901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 Extension and Truncation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Sign Extension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Truncation</a:t>
            </a:r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47800"/>
            <a:ext cx="4046571" cy="2331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213666"/>
            <a:ext cx="4046571" cy="230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7698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7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406400" y="4953000"/>
            <a:ext cx="6985000" cy="16161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27660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sp>
        <p:nvSpPr>
          <p:cNvPr id="49" name="Rectangle 5"/>
          <p:cNvSpPr>
            <a:spLocks/>
          </p:cNvSpPr>
          <p:nvPr/>
        </p:nvSpPr>
        <p:spPr bwMode="auto">
          <a:xfrm>
            <a:off x="2683312" y="5062537"/>
            <a:ext cx="1990288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1110 1001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 1101 0101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" name="Line 6"/>
          <p:cNvSpPr>
            <a:spLocks noChangeShapeType="1"/>
          </p:cNvSpPr>
          <p:nvPr/>
        </p:nvSpPr>
        <p:spPr bwMode="auto">
          <a:xfrm>
            <a:off x="2713195" y="5748337"/>
            <a:ext cx="186197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1" name="Rectangle 13"/>
          <p:cNvSpPr>
            <a:spLocks/>
          </p:cNvSpPr>
          <p:nvPr/>
        </p:nvSpPr>
        <p:spPr bwMode="auto">
          <a:xfrm>
            <a:off x="2683312" y="5718968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1 1011 1110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2" name="Rectangle 13"/>
          <p:cNvSpPr>
            <a:spLocks/>
          </p:cNvSpPr>
          <p:nvPr/>
        </p:nvSpPr>
        <p:spPr bwMode="auto">
          <a:xfrm>
            <a:off x="2683312" y="6083379"/>
            <a:ext cx="1990288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1011 1110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" name="Line 6"/>
          <p:cNvSpPr>
            <a:spLocks noChangeShapeType="1"/>
          </p:cNvSpPr>
          <p:nvPr/>
        </p:nvSpPr>
        <p:spPr bwMode="auto">
          <a:xfrm>
            <a:off x="2713196" y="6088459"/>
            <a:ext cx="186197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5022056" y="5062537"/>
            <a:ext cx="759182" cy="7181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E9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D5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>
            <a:off x="5098256" y="5748337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61" name="Rectangle 13"/>
          <p:cNvSpPr>
            <a:spLocks/>
          </p:cNvSpPr>
          <p:nvPr/>
        </p:nvSpPr>
        <p:spPr bwMode="auto">
          <a:xfrm>
            <a:off x="5022056" y="5718968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1BE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" name="Rectangle 13"/>
          <p:cNvSpPr>
            <a:spLocks/>
          </p:cNvSpPr>
          <p:nvPr/>
        </p:nvSpPr>
        <p:spPr bwMode="auto">
          <a:xfrm>
            <a:off x="5022056" y="6083379"/>
            <a:ext cx="759182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BE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" name="Line 6"/>
          <p:cNvSpPr>
            <a:spLocks noChangeShapeType="1"/>
          </p:cNvSpPr>
          <p:nvPr/>
        </p:nvSpPr>
        <p:spPr bwMode="auto">
          <a:xfrm>
            <a:off x="5098256" y="6088459"/>
            <a:ext cx="596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67" name="Group 5"/>
          <p:cNvGrpSpPr>
            <a:grpSpLocks/>
          </p:cNvGrpSpPr>
          <p:nvPr/>
        </p:nvGrpSpPr>
        <p:grpSpPr bwMode="auto">
          <a:xfrm>
            <a:off x="7631317" y="3048000"/>
            <a:ext cx="1528162" cy="3646061"/>
            <a:chOff x="0" y="178"/>
            <a:chExt cx="1140" cy="2719"/>
          </a:xfrm>
        </p:grpSpPr>
        <p:grpSp>
          <p:nvGrpSpPr>
            <p:cNvPr id="68" name="Group 6"/>
            <p:cNvGrpSpPr>
              <a:grpSpLocks/>
            </p:cNvGrpSpPr>
            <p:nvPr/>
          </p:nvGrpSpPr>
          <p:grpSpPr bwMode="auto">
            <a:xfrm>
              <a:off x="0" y="500"/>
              <a:ext cx="1104" cy="2397"/>
              <a:chOff x="0" y="-7"/>
              <a:chExt cx="1104" cy="2397"/>
            </a:xfrm>
          </p:grpSpPr>
          <p:grpSp>
            <p:nvGrpSpPr>
              <p:cNvPr id="72" name="Group 7"/>
              <p:cNvGrpSpPr>
                <a:grpSpLocks/>
              </p:cNvGrpSpPr>
              <p:nvPr/>
            </p:nvGrpSpPr>
            <p:grpSpPr bwMode="auto">
              <a:xfrm>
                <a:off x="0" y="-7"/>
                <a:ext cx="288" cy="237"/>
                <a:chOff x="0" y="-7"/>
                <a:chExt cx="288" cy="237"/>
              </a:xfrm>
            </p:grpSpPr>
            <p:sp>
              <p:nvSpPr>
                <p:cNvPr id="214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15" name="Rectangle 9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73" name="Group 10"/>
              <p:cNvGrpSpPr>
                <a:grpSpLocks/>
              </p:cNvGrpSpPr>
              <p:nvPr/>
            </p:nvGrpSpPr>
            <p:grpSpPr bwMode="auto">
              <a:xfrm>
                <a:off x="288" y="-7"/>
                <a:ext cx="288" cy="237"/>
                <a:chOff x="0" y="-7"/>
                <a:chExt cx="288" cy="237"/>
              </a:xfrm>
            </p:grpSpPr>
            <p:sp>
              <p:nvSpPr>
                <p:cNvPr id="212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13" name="Rectangle 12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74" name="Group 13"/>
              <p:cNvGrpSpPr>
                <a:grpSpLocks/>
              </p:cNvGrpSpPr>
              <p:nvPr/>
            </p:nvGrpSpPr>
            <p:grpSpPr bwMode="auto">
              <a:xfrm>
                <a:off x="576" y="-7"/>
                <a:ext cx="528" cy="237"/>
                <a:chOff x="0" y="-7"/>
                <a:chExt cx="528" cy="237"/>
              </a:xfrm>
            </p:grpSpPr>
            <p:sp>
              <p:nvSpPr>
                <p:cNvPr id="210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11" name="Rectangle 15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5" name="Group 16"/>
              <p:cNvGrpSpPr>
                <a:grpSpLocks/>
              </p:cNvGrpSpPr>
              <p:nvPr/>
            </p:nvGrpSpPr>
            <p:grpSpPr bwMode="auto">
              <a:xfrm>
                <a:off x="0" y="137"/>
                <a:ext cx="288" cy="237"/>
                <a:chOff x="0" y="-7"/>
                <a:chExt cx="288" cy="237"/>
              </a:xfrm>
            </p:grpSpPr>
            <p:sp>
              <p:nvSpPr>
                <p:cNvPr id="208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09" name="Rectangle 18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76" name="Group 19"/>
              <p:cNvGrpSpPr>
                <a:grpSpLocks/>
              </p:cNvGrpSpPr>
              <p:nvPr/>
            </p:nvGrpSpPr>
            <p:grpSpPr bwMode="auto">
              <a:xfrm>
                <a:off x="288" y="137"/>
                <a:ext cx="288" cy="237"/>
                <a:chOff x="0" y="-7"/>
                <a:chExt cx="288" cy="237"/>
              </a:xfrm>
            </p:grpSpPr>
            <p:sp>
              <p:nvSpPr>
                <p:cNvPr id="206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07" name="Rectangle 21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77" name="Group 22"/>
              <p:cNvGrpSpPr>
                <a:grpSpLocks/>
              </p:cNvGrpSpPr>
              <p:nvPr/>
            </p:nvGrpSpPr>
            <p:grpSpPr bwMode="auto">
              <a:xfrm>
                <a:off x="576" y="137"/>
                <a:ext cx="528" cy="237"/>
                <a:chOff x="0" y="-7"/>
                <a:chExt cx="528" cy="237"/>
              </a:xfrm>
            </p:grpSpPr>
            <p:sp>
              <p:nvSpPr>
                <p:cNvPr id="204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05" name="Rectangle 24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78" name="Group 25"/>
              <p:cNvGrpSpPr>
                <a:grpSpLocks/>
              </p:cNvGrpSpPr>
              <p:nvPr/>
            </p:nvGrpSpPr>
            <p:grpSpPr bwMode="auto">
              <a:xfrm>
                <a:off x="0" y="281"/>
                <a:ext cx="288" cy="237"/>
                <a:chOff x="0" y="-7"/>
                <a:chExt cx="288" cy="237"/>
              </a:xfrm>
            </p:grpSpPr>
            <p:sp>
              <p:nvSpPr>
                <p:cNvPr id="202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03" name="Rectangle 27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79" name="Group 28"/>
              <p:cNvGrpSpPr>
                <a:grpSpLocks/>
              </p:cNvGrpSpPr>
              <p:nvPr/>
            </p:nvGrpSpPr>
            <p:grpSpPr bwMode="auto">
              <a:xfrm>
                <a:off x="288" y="281"/>
                <a:ext cx="288" cy="237"/>
                <a:chOff x="0" y="-7"/>
                <a:chExt cx="288" cy="237"/>
              </a:xfrm>
            </p:grpSpPr>
            <p:sp>
              <p:nvSpPr>
                <p:cNvPr id="200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201" name="Rectangle 30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80" name="Group 31"/>
              <p:cNvGrpSpPr>
                <a:grpSpLocks/>
              </p:cNvGrpSpPr>
              <p:nvPr/>
            </p:nvGrpSpPr>
            <p:grpSpPr bwMode="auto">
              <a:xfrm>
                <a:off x="576" y="281"/>
                <a:ext cx="528" cy="237"/>
                <a:chOff x="0" y="-7"/>
                <a:chExt cx="528" cy="237"/>
              </a:xfrm>
            </p:grpSpPr>
            <p:sp>
              <p:nvSpPr>
                <p:cNvPr id="198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99" name="Rectangle 33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81" name="Group 34"/>
              <p:cNvGrpSpPr>
                <a:grpSpLocks/>
              </p:cNvGrpSpPr>
              <p:nvPr/>
            </p:nvGrpSpPr>
            <p:grpSpPr bwMode="auto">
              <a:xfrm>
                <a:off x="0" y="425"/>
                <a:ext cx="288" cy="237"/>
                <a:chOff x="0" y="-7"/>
                <a:chExt cx="288" cy="237"/>
              </a:xfrm>
            </p:grpSpPr>
            <p:sp>
              <p:nvSpPr>
                <p:cNvPr id="196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97" name="Rectangle 36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82" name="Group 37"/>
              <p:cNvGrpSpPr>
                <a:grpSpLocks/>
              </p:cNvGrpSpPr>
              <p:nvPr/>
            </p:nvGrpSpPr>
            <p:grpSpPr bwMode="auto">
              <a:xfrm>
                <a:off x="288" y="425"/>
                <a:ext cx="288" cy="237"/>
                <a:chOff x="0" y="-7"/>
                <a:chExt cx="288" cy="237"/>
              </a:xfrm>
            </p:grpSpPr>
            <p:sp>
              <p:nvSpPr>
                <p:cNvPr id="194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95" name="Rectangle 39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83" name="Group 40"/>
              <p:cNvGrpSpPr>
                <a:grpSpLocks/>
              </p:cNvGrpSpPr>
              <p:nvPr/>
            </p:nvGrpSpPr>
            <p:grpSpPr bwMode="auto">
              <a:xfrm>
                <a:off x="576" y="425"/>
                <a:ext cx="528" cy="237"/>
                <a:chOff x="0" y="-7"/>
                <a:chExt cx="528" cy="237"/>
              </a:xfrm>
            </p:grpSpPr>
            <p:sp>
              <p:nvSpPr>
                <p:cNvPr id="192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93" name="Rectangle 42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84" name="Group 43"/>
              <p:cNvGrpSpPr>
                <a:grpSpLocks/>
              </p:cNvGrpSpPr>
              <p:nvPr/>
            </p:nvGrpSpPr>
            <p:grpSpPr bwMode="auto">
              <a:xfrm>
                <a:off x="0" y="569"/>
                <a:ext cx="288" cy="237"/>
                <a:chOff x="0" y="-7"/>
                <a:chExt cx="288" cy="237"/>
              </a:xfrm>
            </p:grpSpPr>
            <p:sp>
              <p:nvSpPr>
                <p:cNvPr id="190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91" name="Rectangle 45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85" name="Group 46"/>
              <p:cNvGrpSpPr>
                <a:grpSpLocks/>
              </p:cNvGrpSpPr>
              <p:nvPr/>
            </p:nvGrpSpPr>
            <p:grpSpPr bwMode="auto">
              <a:xfrm>
                <a:off x="288" y="569"/>
                <a:ext cx="288" cy="237"/>
                <a:chOff x="0" y="-7"/>
                <a:chExt cx="288" cy="237"/>
              </a:xfrm>
            </p:grpSpPr>
            <p:sp>
              <p:nvSpPr>
                <p:cNvPr id="188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9" name="Rectangle 48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86" name="Group 49"/>
              <p:cNvGrpSpPr>
                <a:grpSpLocks/>
              </p:cNvGrpSpPr>
              <p:nvPr/>
            </p:nvGrpSpPr>
            <p:grpSpPr bwMode="auto">
              <a:xfrm>
                <a:off x="576" y="569"/>
                <a:ext cx="528" cy="237"/>
                <a:chOff x="0" y="-7"/>
                <a:chExt cx="528" cy="237"/>
              </a:xfrm>
            </p:grpSpPr>
            <p:sp>
              <p:nvSpPr>
                <p:cNvPr id="186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7" name="Rectangle 51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87" name="Group 52"/>
              <p:cNvGrpSpPr>
                <a:grpSpLocks/>
              </p:cNvGrpSpPr>
              <p:nvPr/>
            </p:nvGrpSpPr>
            <p:grpSpPr bwMode="auto">
              <a:xfrm>
                <a:off x="0" y="713"/>
                <a:ext cx="288" cy="237"/>
                <a:chOff x="0" y="-7"/>
                <a:chExt cx="288" cy="237"/>
              </a:xfrm>
            </p:grpSpPr>
            <p:sp>
              <p:nvSpPr>
                <p:cNvPr id="184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5" name="Rectangle 54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88" name="Group 55"/>
              <p:cNvGrpSpPr>
                <a:grpSpLocks/>
              </p:cNvGrpSpPr>
              <p:nvPr/>
            </p:nvGrpSpPr>
            <p:grpSpPr bwMode="auto">
              <a:xfrm>
                <a:off x="288" y="713"/>
                <a:ext cx="288" cy="237"/>
                <a:chOff x="0" y="-7"/>
                <a:chExt cx="288" cy="237"/>
              </a:xfrm>
            </p:grpSpPr>
            <p:sp>
              <p:nvSpPr>
                <p:cNvPr id="182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3" name="Rectangle 57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89" name="Group 58"/>
              <p:cNvGrpSpPr>
                <a:grpSpLocks/>
              </p:cNvGrpSpPr>
              <p:nvPr/>
            </p:nvGrpSpPr>
            <p:grpSpPr bwMode="auto">
              <a:xfrm>
                <a:off x="576" y="713"/>
                <a:ext cx="528" cy="237"/>
                <a:chOff x="0" y="-7"/>
                <a:chExt cx="528" cy="237"/>
              </a:xfrm>
            </p:grpSpPr>
            <p:sp>
              <p:nvSpPr>
                <p:cNvPr id="180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81" name="Rectangle 60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90" name="Group 61"/>
              <p:cNvGrpSpPr>
                <a:grpSpLocks/>
              </p:cNvGrpSpPr>
              <p:nvPr/>
            </p:nvGrpSpPr>
            <p:grpSpPr bwMode="auto">
              <a:xfrm>
                <a:off x="0" y="857"/>
                <a:ext cx="288" cy="237"/>
                <a:chOff x="0" y="-7"/>
                <a:chExt cx="288" cy="237"/>
              </a:xfrm>
            </p:grpSpPr>
            <p:sp>
              <p:nvSpPr>
                <p:cNvPr id="178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9" name="Rectangle 63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91" name="Group 64"/>
              <p:cNvGrpSpPr>
                <a:grpSpLocks/>
              </p:cNvGrpSpPr>
              <p:nvPr/>
            </p:nvGrpSpPr>
            <p:grpSpPr bwMode="auto">
              <a:xfrm>
                <a:off x="288" y="857"/>
                <a:ext cx="288" cy="237"/>
                <a:chOff x="0" y="-7"/>
                <a:chExt cx="288" cy="237"/>
              </a:xfrm>
            </p:grpSpPr>
            <p:sp>
              <p:nvSpPr>
                <p:cNvPr id="176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7" name="Rectangle 66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92" name="Group 67"/>
              <p:cNvGrpSpPr>
                <a:grpSpLocks/>
              </p:cNvGrpSpPr>
              <p:nvPr/>
            </p:nvGrpSpPr>
            <p:grpSpPr bwMode="auto">
              <a:xfrm>
                <a:off x="576" y="857"/>
                <a:ext cx="528" cy="237"/>
                <a:chOff x="0" y="-7"/>
                <a:chExt cx="528" cy="237"/>
              </a:xfrm>
            </p:grpSpPr>
            <p:sp>
              <p:nvSpPr>
                <p:cNvPr id="174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5" name="Rectangle 69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93" name="Group 70"/>
              <p:cNvGrpSpPr>
                <a:grpSpLocks/>
              </p:cNvGrpSpPr>
              <p:nvPr/>
            </p:nvGrpSpPr>
            <p:grpSpPr bwMode="auto">
              <a:xfrm>
                <a:off x="0" y="1001"/>
                <a:ext cx="288" cy="237"/>
                <a:chOff x="0" y="-7"/>
                <a:chExt cx="288" cy="237"/>
              </a:xfrm>
            </p:grpSpPr>
            <p:sp>
              <p:nvSpPr>
                <p:cNvPr id="172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3" name="Rectangle 72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94" name="Group 73"/>
              <p:cNvGrpSpPr>
                <a:grpSpLocks/>
              </p:cNvGrpSpPr>
              <p:nvPr/>
            </p:nvGrpSpPr>
            <p:grpSpPr bwMode="auto">
              <a:xfrm>
                <a:off x="288" y="1001"/>
                <a:ext cx="288" cy="237"/>
                <a:chOff x="0" y="-7"/>
                <a:chExt cx="288" cy="237"/>
              </a:xfrm>
            </p:grpSpPr>
            <p:sp>
              <p:nvSpPr>
                <p:cNvPr id="170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71" name="Rectangle 75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95" name="Group 76"/>
              <p:cNvGrpSpPr>
                <a:grpSpLocks/>
              </p:cNvGrpSpPr>
              <p:nvPr/>
            </p:nvGrpSpPr>
            <p:grpSpPr bwMode="auto">
              <a:xfrm>
                <a:off x="576" y="1001"/>
                <a:ext cx="528" cy="237"/>
                <a:chOff x="0" y="-7"/>
                <a:chExt cx="528" cy="237"/>
              </a:xfrm>
            </p:grpSpPr>
            <p:sp>
              <p:nvSpPr>
                <p:cNvPr id="168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9" name="Rectangle 78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96" name="Group 79"/>
              <p:cNvGrpSpPr>
                <a:grpSpLocks/>
              </p:cNvGrpSpPr>
              <p:nvPr/>
            </p:nvGrpSpPr>
            <p:grpSpPr bwMode="auto">
              <a:xfrm>
                <a:off x="0" y="1145"/>
                <a:ext cx="288" cy="237"/>
                <a:chOff x="0" y="-7"/>
                <a:chExt cx="288" cy="237"/>
              </a:xfrm>
            </p:grpSpPr>
            <p:sp>
              <p:nvSpPr>
                <p:cNvPr id="166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7" name="Rectangle 81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97" name="Group 82"/>
              <p:cNvGrpSpPr>
                <a:grpSpLocks/>
              </p:cNvGrpSpPr>
              <p:nvPr/>
            </p:nvGrpSpPr>
            <p:grpSpPr bwMode="auto">
              <a:xfrm>
                <a:off x="288" y="1145"/>
                <a:ext cx="288" cy="237"/>
                <a:chOff x="0" y="-7"/>
                <a:chExt cx="288" cy="237"/>
              </a:xfrm>
            </p:grpSpPr>
            <p:sp>
              <p:nvSpPr>
                <p:cNvPr id="164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5" name="Rectangle 84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98" name="Group 85"/>
              <p:cNvGrpSpPr>
                <a:grpSpLocks/>
              </p:cNvGrpSpPr>
              <p:nvPr/>
            </p:nvGrpSpPr>
            <p:grpSpPr bwMode="auto">
              <a:xfrm>
                <a:off x="576" y="1145"/>
                <a:ext cx="528" cy="237"/>
                <a:chOff x="0" y="-7"/>
                <a:chExt cx="528" cy="237"/>
              </a:xfrm>
            </p:grpSpPr>
            <p:sp>
              <p:nvSpPr>
                <p:cNvPr id="162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3" name="Rectangle 87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99" name="Group 88"/>
              <p:cNvGrpSpPr>
                <a:grpSpLocks/>
              </p:cNvGrpSpPr>
              <p:nvPr/>
            </p:nvGrpSpPr>
            <p:grpSpPr bwMode="auto">
              <a:xfrm>
                <a:off x="0" y="1289"/>
                <a:ext cx="288" cy="237"/>
                <a:chOff x="0" y="-7"/>
                <a:chExt cx="288" cy="237"/>
              </a:xfrm>
            </p:grpSpPr>
            <p:sp>
              <p:nvSpPr>
                <p:cNvPr id="160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61" name="Rectangle 90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100" name="Group 91"/>
              <p:cNvGrpSpPr>
                <a:grpSpLocks/>
              </p:cNvGrpSpPr>
              <p:nvPr/>
            </p:nvGrpSpPr>
            <p:grpSpPr bwMode="auto">
              <a:xfrm>
                <a:off x="288" y="1289"/>
                <a:ext cx="288" cy="237"/>
                <a:chOff x="0" y="-7"/>
                <a:chExt cx="288" cy="237"/>
              </a:xfrm>
            </p:grpSpPr>
            <p:sp>
              <p:nvSpPr>
                <p:cNvPr id="158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9" name="Rectangle 93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101" name="Group 94"/>
              <p:cNvGrpSpPr>
                <a:grpSpLocks/>
              </p:cNvGrpSpPr>
              <p:nvPr/>
            </p:nvGrpSpPr>
            <p:grpSpPr bwMode="auto">
              <a:xfrm>
                <a:off x="576" y="1289"/>
                <a:ext cx="528" cy="237"/>
                <a:chOff x="0" y="-7"/>
                <a:chExt cx="528" cy="237"/>
              </a:xfrm>
            </p:grpSpPr>
            <p:sp>
              <p:nvSpPr>
                <p:cNvPr id="156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7" name="Rectangle 96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102" name="Group 97"/>
              <p:cNvGrpSpPr>
                <a:grpSpLocks/>
              </p:cNvGrpSpPr>
              <p:nvPr/>
            </p:nvGrpSpPr>
            <p:grpSpPr bwMode="auto">
              <a:xfrm>
                <a:off x="0" y="1433"/>
                <a:ext cx="288" cy="237"/>
                <a:chOff x="0" y="-7"/>
                <a:chExt cx="288" cy="237"/>
              </a:xfrm>
            </p:grpSpPr>
            <p:sp>
              <p:nvSpPr>
                <p:cNvPr id="154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5" name="Rectangle 99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103" name="Group 100"/>
              <p:cNvGrpSpPr>
                <a:grpSpLocks/>
              </p:cNvGrpSpPr>
              <p:nvPr/>
            </p:nvGrpSpPr>
            <p:grpSpPr bwMode="auto">
              <a:xfrm>
                <a:off x="288" y="1433"/>
                <a:ext cx="288" cy="237"/>
                <a:chOff x="0" y="-7"/>
                <a:chExt cx="288" cy="237"/>
              </a:xfrm>
            </p:grpSpPr>
            <p:sp>
              <p:nvSpPr>
                <p:cNvPr id="152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3" name="Rectangle 102"/>
                <p:cNvSpPr>
                  <a:spLocks/>
                </p:cNvSpPr>
                <p:nvPr/>
              </p:nvSpPr>
              <p:spPr bwMode="auto">
                <a:xfrm>
                  <a:off x="10" y="-7"/>
                  <a:ext cx="26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104" name="Group 103"/>
              <p:cNvGrpSpPr>
                <a:grpSpLocks/>
              </p:cNvGrpSpPr>
              <p:nvPr/>
            </p:nvGrpSpPr>
            <p:grpSpPr bwMode="auto">
              <a:xfrm>
                <a:off x="576" y="1433"/>
                <a:ext cx="528" cy="237"/>
                <a:chOff x="0" y="-7"/>
                <a:chExt cx="528" cy="237"/>
              </a:xfrm>
            </p:grpSpPr>
            <p:sp>
              <p:nvSpPr>
                <p:cNvPr id="150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1" name="Rectangle 105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105" name="Group 106"/>
              <p:cNvGrpSpPr>
                <a:grpSpLocks/>
              </p:cNvGrpSpPr>
              <p:nvPr/>
            </p:nvGrpSpPr>
            <p:grpSpPr bwMode="auto">
              <a:xfrm>
                <a:off x="0" y="1577"/>
                <a:ext cx="288" cy="237"/>
                <a:chOff x="0" y="-7"/>
                <a:chExt cx="288" cy="237"/>
              </a:xfrm>
            </p:grpSpPr>
            <p:sp>
              <p:nvSpPr>
                <p:cNvPr id="148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9" name="Rectangle 108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106" name="Group 109"/>
              <p:cNvGrpSpPr>
                <a:grpSpLocks/>
              </p:cNvGrpSpPr>
              <p:nvPr/>
            </p:nvGrpSpPr>
            <p:grpSpPr bwMode="auto">
              <a:xfrm>
                <a:off x="288" y="1577"/>
                <a:ext cx="288" cy="237"/>
                <a:chOff x="0" y="-7"/>
                <a:chExt cx="288" cy="237"/>
              </a:xfrm>
            </p:grpSpPr>
            <p:sp>
              <p:nvSpPr>
                <p:cNvPr id="146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7" name="Rectangle 111"/>
                <p:cNvSpPr>
                  <a:spLocks/>
                </p:cNvSpPr>
                <p:nvPr/>
              </p:nvSpPr>
              <p:spPr bwMode="auto">
                <a:xfrm>
                  <a:off x="10" y="-7"/>
                  <a:ext cx="26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107" name="Group 112"/>
              <p:cNvGrpSpPr>
                <a:grpSpLocks/>
              </p:cNvGrpSpPr>
              <p:nvPr/>
            </p:nvGrpSpPr>
            <p:grpSpPr bwMode="auto">
              <a:xfrm>
                <a:off x="576" y="1577"/>
                <a:ext cx="528" cy="237"/>
                <a:chOff x="0" y="-7"/>
                <a:chExt cx="528" cy="237"/>
              </a:xfrm>
            </p:grpSpPr>
            <p:sp>
              <p:nvSpPr>
                <p:cNvPr id="144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5" name="Rectangle 114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108" name="Group 115"/>
              <p:cNvGrpSpPr>
                <a:grpSpLocks/>
              </p:cNvGrpSpPr>
              <p:nvPr/>
            </p:nvGrpSpPr>
            <p:grpSpPr bwMode="auto">
              <a:xfrm>
                <a:off x="0" y="1721"/>
                <a:ext cx="288" cy="237"/>
                <a:chOff x="0" y="-7"/>
                <a:chExt cx="288" cy="237"/>
              </a:xfrm>
            </p:grpSpPr>
            <p:sp>
              <p:nvSpPr>
                <p:cNvPr id="142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3" name="Rectangle 117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109" name="Group 118"/>
              <p:cNvGrpSpPr>
                <a:grpSpLocks/>
              </p:cNvGrpSpPr>
              <p:nvPr/>
            </p:nvGrpSpPr>
            <p:grpSpPr bwMode="auto">
              <a:xfrm>
                <a:off x="288" y="1721"/>
                <a:ext cx="288" cy="237"/>
                <a:chOff x="0" y="-7"/>
                <a:chExt cx="288" cy="237"/>
              </a:xfrm>
            </p:grpSpPr>
            <p:sp>
              <p:nvSpPr>
                <p:cNvPr id="140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1" name="Rectangle 120"/>
                <p:cNvSpPr>
                  <a:spLocks/>
                </p:cNvSpPr>
                <p:nvPr/>
              </p:nvSpPr>
              <p:spPr bwMode="auto">
                <a:xfrm>
                  <a:off x="10" y="-7"/>
                  <a:ext cx="26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110" name="Group 121"/>
              <p:cNvGrpSpPr>
                <a:grpSpLocks/>
              </p:cNvGrpSpPr>
              <p:nvPr/>
            </p:nvGrpSpPr>
            <p:grpSpPr bwMode="auto">
              <a:xfrm>
                <a:off x="576" y="1721"/>
                <a:ext cx="528" cy="237"/>
                <a:chOff x="0" y="-7"/>
                <a:chExt cx="528" cy="237"/>
              </a:xfrm>
            </p:grpSpPr>
            <p:sp>
              <p:nvSpPr>
                <p:cNvPr id="138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9" name="Rectangle 123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111" name="Group 124"/>
              <p:cNvGrpSpPr>
                <a:grpSpLocks/>
              </p:cNvGrpSpPr>
              <p:nvPr/>
            </p:nvGrpSpPr>
            <p:grpSpPr bwMode="auto">
              <a:xfrm>
                <a:off x="0" y="1865"/>
                <a:ext cx="288" cy="237"/>
                <a:chOff x="0" y="-7"/>
                <a:chExt cx="288" cy="237"/>
              </a:xfrm>
            </p:grpSpPr>
            <p:sp>
              <p:nvSpPr>
                <p:cNvPr id="136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7" name="Rectangle 126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112" name="Group 127"/>
              <p:cNvGrpSpPr>
                <a:grpSpLocks/>
              </p:cNvGrpSpPr>
              <p:nvPr/>
            </p:nvGrpSpPr>
            <p:grpSpPr bwMode="auto">
              <a:xfrm>
                <a:off x="288" y="1865"/>
                <a:ext cx="288" cy="237"/>
                <a:chOff x="0" y="-7"/>
                <a:chExt cx="288" cy="237"/>
              </a:xfrm>
            </p:grpSpPr>
            <p:sp>
              <p:nvSpPr>
                <p:cNvPr id="134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5" name="Rectangle 129"/>
                <p:cNvSpPr>
                  <a:spLocks/>
                </p:cNvSpPr>
                <p:nvPr/>
              </p:nvSpPr>
              <p:spPr bwMode="auto">
                <a:xfrm>
                  <a:off x="10" y="-7"/>
                  <a:ext cx="26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113" name="Group 130"/>
              <p:cNvGrpSpPr>
                <a:grpSpLocks/>
              </p:cNvGrpSpPr>
              <p:nvPr/>
            </p:nvGrpSpPr>
            <p:grpSpPr bwMode="auto">
              <a:xfrm>
                <a:off x="576" y="1865"/>
                <a:ext cx="528" cy="237"/>
                <a:chOff x="0" y="-7"/>
                <a:chExt cx="528" cy="237"/>
              </a:xfrm>
            </p:grpSpPr>
            <p:sp>
              <p:nvSpPr>
                <p:cNvPr id="132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3" name="Rectangle 132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114" name="Group 133"/>
              <p:cNvGrpSpPr>
                <a:grpSpLocks/>
              </p:cNvGrpSpPr>
              <p:nvPr/>
            </p:nvGrpSpPr>
            <p:grpSpPr bwMode="auto">
              <a:xfrm>
                <a:off x="0" y="2009"/>
                <a:ext cx="288" cy="237"/>
                <a:chOff x="0" y="-7"/>
                <a:chExt cx="288" cy="237"/>
              </a:xfrm>
            </p:grpSpPr>
            <p:sp>
              <p:nvSpPr>
                <p:cNvPr id="130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1" name="Rectangle 135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115" name="Group 136"/>
              <p:cNvGrpSpPr>
                <a:grpSpLocks/>
              </p:cNvGrpSpPr>
              <p:nvPr/>
            </p:nvGrpSpPr>
            <p:grpSpPr bwMode="auto">
              <a:xfrm>
                <a:off x="288" y="2009"/>
                <a:ext cx="288" cy="237"/>
                <a:chOff x="0" y="-7"/>
                <a:chExt cx="288" cy="237"/>
              </a:xfrm>
            </p:grpSpPr>
            <p:sp>
              <p:nvSpPr>
                <p:cNvPr id="128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9" name="Rectangle 138"/>
                <p:cNvSpPr>
                  <a:spLocks/>
                </p:cNvSpPr>
                <p:nvPr/>
              </p:nvSpPr>
              <p:spPr bwMode="auto">
                <a:xfrm>
                  <a:off x="10" y="-7"/>
                  <a:ext cx="26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116" name="Group 139"/>
              <p:cNvGrpSpPr>
                <a:grpSpLocks/>
              </p:cNvGrpSpPr>
              <p:nvPr/>
            </p:nvGrpSpPr>
            <p:grpSpPr bwMode="auto">
              <a:xfrm>
                <a:off x="576" y="2009"/>
                <a:ext cx="528" cy="237"/>
                <a:chOff x="0" y="-7"/>
                <a:chExt cx="528" cy="237"/>
              </a:xfrm>
            </p:grpSpPr>
            <p:sp>
              <p:nvSpPr>
                <p:cNvPr id="126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7" name="Rectangle 141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117" name="Group 142"/>
              <p:cNvGrpSpPr>
                <a:grpSpLocks/>
              </p:cNvGrpSpPr>
              <p:nvPr/>
            </p:nvGrpSpPr>
            <p:grpSpPr bwMode="auto">
              <a:xfrm>
                <a:off x="0" y="2153"/>
                <a:ext cx="288" cy="237"/>
                <a:chOff x="0" y="-7"/>
                <a:chExt cx="288" cy="237"/>
              </a:xfrm>
            </p:grpSpPr>
            <p:sp>
              <p:nvSpPr>
                <p:cNvPr id="124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5" name="Rectangle 144"/>
                <p:cNvSpPr>
                  <a:spLocks/>
                </p:cNvSpPr>
                <p:nvPr/>
              </p:nvSpPr>
              <p:spPr bwMode="auto">
                <a:xfrm>
                  <a:off x="50" y="-7"/>
                  <a:ext cx="18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118" name="Group 145"/>
              <p:cNvGrpSpPr>
                <a:grpSpLocks/>
              </p:cNvGrpSpPr>
              <p:nvPr/>
            </p:nvGrpSpPr>
            <p:grpSpPr bwMode="auto">
              <a:xfrm>
                <a:off x="288" y="2153"/>
                <a:ext cx="288" cy="237"/>
                <a:chOff x="0" y="-7"/>
                <a:chExt cx="288" cy="237"/>
              </a:xfrm>
            </p:grpSpPr>
            <p:sp>
              <p:nvSpPr>
                <p:cNvPr id="122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3" name="Rectangle 147"/>
                <p:cNvSpPr>
                  <a:spLocks/>
                </p:cNvSpPr>
                <p:nvPr/>
              </p:nvSpPr>
              <p:spPr bwMode="auto">
                <a:xfrm>
                  <a:off x="10" y="-7"/>
                  <a:ext cx="267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119" name="Group 148"/>
              <p:cNvGrpSpPr>
                <a:grpSpLocks/>
              </p:cNvGrpSpPr>
              <p:nvPr/>
            </p:nvGrpSpPr>
            <p:grpSpPr bwMode="auto">
              <a:xfrm>
                <a:off x="576" y="2153"/>
                <a:ext cx="528" cy="237"/>
                <a:chOff x="0" y="-7"/>
                <a:chExt cx="528" cy="237"/>
              </a:xfrm>
            </p:grpSpPr>
            <p:sp>
              <p:nvSpPr>
                <p:cNvPr id="120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36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1" name="Rectangle 150"/>
                <p:cNvSpPr>
                  <a:spLocks/>
                </p:cNvSpPr>
                <p:nvPr/>
              </p:nvSpPr>
              <p:spPr bwMode="auto">
                <a:xfrm>
                  <a:off x="50" y="-7"/>
                  <a:ext cx="428" cy="23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4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69" name="Rectangle 151"/>
            <p:cNvSpPr>
              <a:spLocks/>
            </p:cNvSpPr>
            <p:nvPr/>
          </p:nvSpPr>
          <p:spPr bwMode="auto">
            <a:xfrm rot="19260000">
              <a:off x="55" y="268"/>
              <a:ext cx="352" cy="2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70" name="Rectangle 152"/>
            <p:cNvSpPr>
              <a:spLocks/>
            </p:cNvSpPr>
            <p:nvPr/>
          </p:nvSpPr>
          <p:spPr bwMode="auto">
            <a:xfrm rot="19260000">
              <a:off x="321" y="178"/>
              <a:ext cx="620" cy="2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71" name="Rectangle 153"/>
            <p:cNvSpPr>
              <a:spLocks/>
            </p:cNvSpPr>
            <p:nvPr/>
          </p:nvSpPr>
          <p:spPr bwMode="auto">
            <a:xfrm rot="19260000">
              <a:off x="617" y="211"/>
              <a:ext cx="523" cy="2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  <p:sp>
        <p:nvSpPr>
          <p:cNvPr id="216" name="Rectangle 5"/>
          <p:cNvSpPr>
            <a:spLocks/>
          </p:cNvSpPr>
          <p:nvPr/>
        </p:nvSpPr>
        <p:spPr bwMode="auto">
          <a:xfrm>
            <a:off x="6273800" y="5062537"/>
            <a:ext cx="913070" cy="10259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223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r>
              <a:rPr lang="en-US" sz="2000" b="0" dirty="0" smtClean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+ 213</a:t>
            </a:r>
            <a:endParaRPr lang="en-US" sz="20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/>
            <a:endParaRPr lang="en-US" sz="2000" b="0" dirty="0">
              <a:solidFill>
                <a:srgbClr val="FFFFFF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7" name="Line 6"/>
          <p:cNvSpPr>
            <a:spLocks noChangeShapeType="1"/>
          </p:cNvSpPr>
          <p:nvPr/>
        </p:nvSpPr>
        <p:spPr bwMode="auto">
          <a:xfrm>
            <a:off x="6350000" y="5748337"/>
            <a:ext cx="76505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18" name="Rectangle 13"/>
          <p:cNvSpPr>
            <a:spLocks/>
          </p:cNvSpPr>
          <p:nvPr/>
        </p:nvSpPr>
        <p:spPr bwMode="auto">
          <a:xfrm>
            <a:off x="6273800" y="5718968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446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9" name="Rectangle 13"/>
          <p:cNvSpPr>
            <a:spLocks/>
          </p:cNvSpPr>
          <p:nvPr/>
        </p:nvSpPr>
        <p:spPr bwMode="auto">
          <a:xfrm>
            <a:off x="6273800" y="6083379"/>
            <a:ext cx="913070" cy="4103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2000" b="0" dirty="0" smtClean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190</a:t>
            </a:r>
            <a:endParaRPr lang="en-US" sz="2000" b="0" dirty="0">
              <a:solidFill>
                <a:srgbClr val="CC0000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0" name="Line 6"/>
          <p:cNvSpPr>
            <a:spLocks noChangeShapeType="1"/>
          </p:cNvSpPr>
          <p:nvPr/>
        </p:nvSpPr>
        <p:spPr bwMode="auto">
          <a:xfrm>
            <a:off x="6350000" y="6088459"/>
            <a:ext cx="765056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400" y="5043427"/>
            <a:ext cx="2185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nsigned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9" grpId="0"/>
      <p:bldP spid="50" grpId="0" animBg="1"/>
      <p:bldP spid="51" grpId="0"/>
      <p:bldP spid="52" grpId="0"/>
      <p:bldP spid="53" grpId="0" animBg="1"/>
      <p:bldP spid="59" grpId="0"/>
      <p:bldP spid="60" grpId="0" animBg="1"/>
      <p:bldP spid="61" grpId="0"/>
      <p:bldP spid="62" grpId="0"/>
      <p:bldP spid="63" grpId="0" animBg="1"/>
      <p:bldP spid="216" grpId="0"/>
      <p:bldP spid="217" grpId="0" animBg="1"/>
      <p:bldP spid="218" grpId="0"/>
      <p:bldP spid="219" grpId="0"/>
      <p:bldP spid="220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18958</TotalTime>
  <Words>3138</Words>
  <Application>Microsoft Macintosh PowerPoint</Application>
  <PresentationFormat>On-screen Show (4:3)</PresentationFormat>
  <Paragraphs>1121</Paragraphs>
  <Slides>46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template2007</vt:lpstr>
      <vt:lpstr>Title and Content</vt:lpstr>
      <vt:lpstr>Title Only</vt:lpstr>
      <vt:lpstr>Equation</vt:lpstr>
      <vt:lpstr>Chart</vt:lpstr>
      <vt:lpstr>Document</vt:lpstr>
      <vt:lpstr>Bits, Bytes, and Integers – Part 2  15-213: Introduction to Computer Systems 3rd Lecture, Sept. 6, 2016</vt:lpstr>
      <vt:lpstr> First Assignment: Data Lab</vt:lpstr>
      <vt:lpstr>Linux Boot Camp</vt:lpstr>
      <vt:lpstr>Summary From Last Lecture</vt:lpstr>
      <vt:lpstr>Encoding Integers</vt:lpstr>
      <vt:lpstr>Unsigned &amp; Signed Numeric Values</vt:lpstr>
      <vt:lpstr>Sign Extension and Truncation</vt:lpstr>
      <vt:lpstr>Today: Bits, Bytes, and Integers</vt:lpstr>
      <vt:lpstr>Unsigned Addition</vt:lpstr>
      <vt:lpstr>Visualizing (Mathematical) Integer Addition</vt:lpstr>
      <vt:lpstr>Visualizing Unsigned Addition</vt:lpstr>
      <vt:lpstr>Two’s Complement Addition</vt:lpstr>
      <vt:lpstr>TAdd Overflow</vt:lpstr>
      <vt:lpstr>Visualizing 2’s Complement Addition</vt:lpstr>
      <vt:lpstr>Characterizing TAdd</vt:lpstr>
      <vt:lpstr>Multiplication</vt:lpstr>
      <vt:lpstr>Unsigned Multiplication in C</vt:lpstr>
      <vt:lpstr>Signed Multiplication in C</vt:lpstr>
      <vt:lpstr>Power-of-2 Multiply with Shift</vt:lpstr>
      <vt:lpstr>Unsigned Power-of-2 Divide with Shift</vt:lpstr>
      <vt:lpstr>Signed Power-of-2 Divide with Shift</vt:lpstr>
      <vt:lpstr>Correct Power-of-2 Divide</vt:lpstr>
      <vt:lpstr>Correct Power-of-2 Divide (Cont.)</vt:lpstr>
      <vt:lpstr>Negation: Complement &amp; Increment</vt:lpstr>
      <vt:lpstr>Complement &amp; Increment Examples</vt:lpstr>
      <vt:lpstr>Today: Bits, Bytes, and Integers</vt:lpstr>
      <vt:lpstr>Arithmetic: Basic Rules</vt:lpstr>
      <vt:lpstr>Why Should I Use Unsigned?</vt:lpstr>
      <vt:lpstr>Counting Down with Unsigned</vt:lpstr>
      <vt:lpstr>Why Should I Use Unsigned? (cont.)</vt:lpstr>
      <vt:lpstr>Integer Arithmetic Example</vt:lpstr>
      <vt:lpstr>Today: Bits, Bytes, and Integers</vt:lpstr>
      <vt:lpstr>Byte-Oriented Memory Organization</vt:lpstr>
      <vt:lpstr>Machine Words</vt:lpstr>
      <vt:lpstr>Word-Oriented Memory Organization</vt:lpstr>
      <vt:lpstr>Example Data Representations</vt:lpstr>
      <vt:lpstr>Byte Ordering</vt:lpstr>
      <vt:lpstr>Byte Ordering Example</vt:lpstr>
      <vt:lpstr>Representing Integers</vt:lpstr>
      <vt:lpstr>Examining Data Representations</vt:lpstr>
      <vt:lpstr>show_bytes Execution Example</vt:lpstr>
      <vt:lpstr>Representing Pointers</vt:lpstr>
      <vt:lpstr>Representing Strings</vt:lpstr>
      <vt:lpstr>Reading Byte-Reversed Listings</vt:lpstr>
      <vt:lpstr>Integer C Puzzles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Randy Bryant</cp:lastModifiedBy>
  <cp:revision>175</cp:revision>
  <cp:lastPrinted>2014-08-28T06:23:39Z</cp:lastPrinted>
  <dcterms:created xsi:type="dcterms:W3CDTF">2012-09-04T17:29:26Z</dcterms:created>
  <dcterms:modified xsi:type="dcterms:W3CDTF">2016-09-08T15:14:51Z</dcterms:modified>
</cp:coreProperties>
</file>