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58" r:id="rId5"/>
    <p:sldId id="259" r:id="rId6"/>
    <p:sldId id="260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272" r:id="rId19"/>
    <p:sldId id="308" r:id="rId20"/>
    <p:sldId id="304" r:id="rId21"/>
    <p:sldId id="305" r:id="rId22"/>
    <p:sldId id="307" r:id="rId23"/>
    <p:sldId id="285" r:id="rId24"/>
    <p:sldId id="286" r:id="rId25"/>
    <p:sldId id="288" r:id="rId26"/>
    <p:sldId id="289" r:id="rId27"/>
    <p:sldId id="306" r:id="rId28"/>
  </p:sldIdLst>
  <p:sldSz cx="7558088" cy="56689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647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algn="r"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647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algn="r" hangingPunct="0">
              <a:defRPr sz="1400"/>
            </a:pPr>
            <a:fld id="{9A091C46-7823-4E41-9191-478FF46B66BC}" type="slidenum">
              <a:t>‹#›</a:t>
            </a:fld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79759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EBB4865A-2EBC-4E72-9DE0-ED7CE494775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5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98D705B-4E83-4A26-B732-E78CBB493C50}" type="slidenum">
              <a:t>1</a:t>
            </a:fld>
            <a:endParaRPr lang="en-US"/>
          </a:p>
        </p:txBody>
      </p:sp>
      <p:sp>
        <p:nvSpPr>
          <p:cNvPr id="2" name="Shape 62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297680"/>
          </a:xfrm>
        </p:spPr>
        <p:txBody>
          <a:bodyPr wrap="square" lIns="91440" tIns="91440" rIns="91440" bIns="91440" anchor="t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8DA6B76-5426-4DA1-8A96-E5B6B617185A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C7819C6-4C74-4E36-9413-93BBE69DE31A}" type="slidenum">
              <a:t>25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D533888-4FB5-4D5C-9EE2-CCC6CF5BDC42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DDCD80A-57FD-4033-B2E2-AD4EF4387D46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E7E71B7-D54F-42E7-9904-50CEBF0CC676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B1D8E43-F39D-41CB-AC19-BF298D5D0BFD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F198233-48A2-43DE-9F67-D7CA6DDC4264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590D995-22F8-4B4A-B5C3-2CE9745DFABB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87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5E70183-815D-432C-851A-3E56A506D999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FA34DF7-9584-4887-BC3E-8043B045F2B1}" type="slidenum">
              <a:t>23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57" y="927768"/>
            <a:ext cx="6424375" cy="1973639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761" y="2977518"/>
            <a:ext cx="5668566" cy="136868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27C-1B2D-4DAC-9285-AE6CF48E0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6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ACD5-7DB7-401D-893E-7E60D11D2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8757" y="301820"/>
            <a:ext cx="1629713" cy="48041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619" y="301820"/>
            <a:ext cx="4794662" cy="480418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CDB6-BAFA-4CC8-B31F-E62D08154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13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57" y="927768"/>
            <a:ext cx="6424375" cy="1973639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761" y="2977518"/>
            <a:ext cx="5668566" cy="136868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B8FA-C357-436D-BCB4-1D40569DC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06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274C-4491-4D55-842B-1D6775C81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12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682" y="1413305"/>
            <a:ext cx="6518851" cy="235813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682" y="3793745"/>
            <a:ext cx="6518851" cy="12400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EABA-95EC-4CE1-8B9E-88B562A5E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13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619" y="1509099"/>
            <a:ext cx="3212187" cy="35969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6282" y="1509099"/>
            <a:ext cx="3212187" cy="35969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F8BB-F7FB-40CA-B69D-80A1587F6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57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01821"/>
            <a:ext cx="6518851" cy="1095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604" y="1389683"/>
            <a:ext cx="3197425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604" y="2070746"/>
            <a:ext cx="3197425" cy="30457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6282" y="1389683"/>
            <a:ext cx="3213172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6282" y="2070746"/>
            <a:ext cx="3213172" cy="30457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8A8-D7AE-4A4B-B9CA-4652C09C9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41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B933-B3F1-46B8-A137-E54AA2306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5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1630-D010-4CD5-BAC3-CB5EACEE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82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77931"/>
            <a:ext cx="2437680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172" y="816227"/>
            <a:ext cx="3826282" cy="4028638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603" y="1700689"/>
            <a:ext cx="2437680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636-A83F-47D8-A71F-74276F30E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7731-67E2-4A3D-9302-354C9C824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4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77931"/>
            <a:ext cx="2437680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172" y="816227"/>
            <a:ext cx="3826282" cy="402863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603" y="1700689"/>
            <a:ext cx="2437680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287-42FA-4D49-96CC-ACA70172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26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3DAD-A968-4D84-A478-A519AE46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70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8757" y="301820"/>
            <a:ext cx="1629713" cy="48041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619" y="301820"/>
            <a:ext cx="4794662" cy="480418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F7AF-7AE3-4AD8-8326-6A6B4340777F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B59F-D5D2-4582-9BDB-3F56674A8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6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682" y="1413305"/>
            <a:ext cx="6518851" cy="235813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682" y="3793745"/>
            <a:ext cx="6518851" cy="12400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80E2-A464-4877-AB8C-AB8666D0D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9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619" y="1509099"/>
            <a:ext cx="3212187" cy="35969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6282" y="1509099"/>
            <a:ext cx="3212187" cy="35969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FC57-96ED-4295-BD1D-095E683F3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7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01821"/>
            <a:ext cx="6518851" cy="1095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604" y="1389683"/>
            <a:ext cx="3197425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604" y="2070746"/>
            <a:ext cx="3197425" cy="30457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6282" y="1389683"/>
            <a:ext cx="3213172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6282" y="2070746"/>
            <a:ext cx="3213172" cy="30457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0AB4-65CF-4BD7-9BBB-454D1154F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4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9555-205E-43DE-98D3-39A67A164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5E53-CD39-4784-BC8E-26741B74A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460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77931"/>
            <a:ext cx="2437680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172" y="816227"/>
            <a:ext cx="3826282" cy="4028638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603" y="1700689"/>
            <a:ext cx="2437680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FEED-DA3D-4DFD-A2BA-0F9E8714F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603" y="377931"/>
            <a:ext cx="2437680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172" y="816227"/>
            <a:ext cx="3826282" cy="402863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603" y="1700689"/>
            <a:ext cx="2437680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F6F5-B97F-4A87-8493-EB2C27E22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0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619" y="301821"/>
            <a:ext cx="6518851" cy="109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19" y="1509099"/>
            <a:ext cx="6518851" cy="3596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618" y="5254290"/>
            <a:ext cx="1700570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617" y="5254290"/>
            <a:ext cx="2550855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7900" y="5254290"/>
            <a:ext cx="1700570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E5DB-ED0B-40AA-810B-CF9D2C89D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843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61" indent="-188961" algn="l" defTabSz="755843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882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04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725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647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568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490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411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333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43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65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86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08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29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51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37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619" y="301821"/>
            <a:ext cx="6518851" cy="109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19" y="1509099"/>
            <a:ext cx="6518851" cy="3596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618" y="5254290"/>
            <a:ext cx="1700570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7030-71E0-47F9-A163-07F38F5D94EA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617" y="5254290"/>
            <a:ext cx="2550855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7900" y="5254290"/>
            <a:ext cx="1700570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E5DB-ED0B-40AA-810B-CF9D2C89D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843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61" indent="-188961" algn="l" defTabSz="755843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882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04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725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647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568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490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411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333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43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65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86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08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29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51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37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6.tar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 idx="4294967295"/>
          </p:nvPr>
        </p:nvSpPr>
        <p:spPr>
          <a:xfrm>
            <a:off x="0" y="1979613"/>
            <a:ext cx="6423025" cy="485775"/>
          </a:xfrm>
          <a:noFill/>
          <a:ln>
            <a:noFill/>
          </a:ln>
        </p:spPr>
        <p:txBody>
          <a:bodyPr vert="horz" wrap="square" lIns="91440" tIns="68580" rIns="91440" bIns="68580" rtlCol="0" anchor="ctr">
            <a:spAutoFit/>
          </a:bodyPr>
          <a:lstStyle/>
          <a:p>
            <a:pPr marL="89370" indent="-89100" hangingPunct="0">
              <a:lnSpc>
                <a:spcPct val="100000"/>
              </a:lnSpc>
              <a:spcBef>
                <a:spcPts val="0"/>
              </a:spcBef>
              <a:tabLst>
                <a:tab pos="89370" algn="l"/>
              </a:tabLst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15-213 Recitation 6: </a:t>
            </a:r>
            <a:r>
              <a:rPr lang="en-US" sz="225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C Review</a:t>
            </a:r>
            <a:endParaRPr lang="en-US" sz="2250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  <p:sp>
        <p:nvSpPr>
          <p:cNvPr id="3" name="Shape 60"/>
          <p:cNvSpPr txBox="1">
            <a:spLocks noGrp="1"/>
          </p:cNvSpPr>
          <p:nvPr>
            <p:ph type="subTitle" idx="4294967295"/>
          </p:nvPr>
        </p:nvSpPr>
        <p:spPr>
          <a:xfrm>
            <a:off x="0" y="3117850"/>
            <a:ext cx="6345238" cy="438582"/>
          </a:xfrm>
          <a:noFill/>
          <a:ln>
            <a:noFill/>
          </a:ln>
        </p:spPr>
        <p:txBody>
          <a:bodyPr vert="horz" wrap="square" lIns="91440" tIns="68580" rIns="91440" bIns="68580" rtlCol="0" anchor="t">
            <a:sp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en-US" sz="1950" dirty="0" smtClean="0">
                <a:solidFill>
                  <a:srgbClr val="000000"/>
                </a:solidFill>
                <a:latin typeface="Liberation Serif" pitchFamily="18"/>
                <a:cs typeface="Arial" pitchFamily="2"/>
              </a:rPr>
              <a:t>30 Sept 2016</a:t>
            </a:r>
            <a:endParaRPr lang="en-US" sz="1950" dirty="0">
              <a:solidFill>
                <a:srgbClr val="000000"/>
              </a:solidFill>
              <a:latin typeface="Liberation Serif" pitchFamily="18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509099"/>
            <a:ext cx="6792285" cy="952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code has been revised to address the two problems.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30923" y="2573387"/>
            <a:ext cx="50057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 = </a:t>
            </a:r>
            <a:r>
              <a:rPr lang="en-US" sz="1600" b="1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calloc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(100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</a:t>
            </a:r>
            <a:r>
              <a:rPr lang="en-US" sz="1600" b="1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if (a == NULL)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 ...}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for 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=0;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&lt;100;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++)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if (a[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 == 0)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else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...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free(a);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6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/>
          <a:lstStyle/>
          <a:p>
            <a:r>
              <a:rPr lang="en-US" dirty="0" smtClean="0"/>
              <a:t>What is the value of A and B?  Why?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494" y="2825374"/>
            <a:ext cx="44003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#define IS_GREATER(a, b) a &gt; b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a,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a &gt; b;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IS_GREATER(1, 0) + 1;</a:t>
            </a: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 =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(1, 0) + 1;</a:t>
            </a:r>
          </a:p>
        </p:txBody>
      </p:sp>
    </p:spTree>
    <p:extLst>
      <p:ext uri="{BB962C8B-B14F-4D97-AF65-F5344CB8AC3E}">
        <p14:creationId xmlns:p14="http://schemas.microsoft.com/office/powerpoint/2010/main" val="45379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uses a macro, which does textual substitution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494" y="2825374"/>
            <a:ext cx="44003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#define IS_GREATER(a, b) a &gt; b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a,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a &gt; b;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IS_GREATER(1, 0) + 1;</a:t>
            </a: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 =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(1, 0) + 1;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494" y="2825374"/>
            <a:ext cx="4349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#define IS_GREATER(a, b) a &gt;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b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494" y="4253190"/>
            <a:ext cx="366175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1 &gt; 0 + 1;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385" y="2074666"/>
            <a:ext cx="5430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Following the order of operations: 1 &gt; 0 + 1 =&gt; 1 &gt; 1 =&gt;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8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5434E-6 0.0084 L -0.00252 0.258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125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 uses a function call and behaves as expected: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 = 1 + 1 =&gt;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494" y="2825374"/>
            <a:ext cx="44003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#define IS_GREATER(a, b) a &gt; b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a,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a &gt; b;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IS_GREATER(1, 0) + 1;</a:t>
            </a:r>
          </a:p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B =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is_greater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(1, 0) + 1;</a:t>
            </a:r>
          </a:p>
        </p:txBody>
      </p:sp>
    </p:spTree>
    <p:extLst>
      <p:ext uri="{BB962C8B-B14F-4D97-AF65-F5344CB8AC3E}">
        <p14:creationId xmlns:p14="http://schemas.microsoft.com/office/powerpoint/2010/main" val="2979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of the following lines has a problem?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How would you solve the problem(s)?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2294" y="2784403"/>
            <a:ext cx="44003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*foo(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*allocate)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3;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allocate = malloc(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if (allocate == NULL) abort();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&amp;a;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9453" y="3024876"/>
            <a:ext cx="322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959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allocate is a local copy of the pointer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“*allocate =’’ assigns to the caller’s location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allocate for the caller, foo(</a:t>
            </a:r>
            <a:r>
              <a:rPr lang="en-US" dirty="0" err="1" smtClean="0"/>
              <a:t>int</a:t>
            </a:r>
            <a:r>
              <a:rPr lang="en-US" dirty="0" smtClean="0"/>
              <a:t> **allocate)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2294" y="2784403"/>
            <a:ext cx="44003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*foo(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*allocate)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3;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allocate = malloc(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if (allocate == NULL) abort();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&amp;a;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9453" y="3024876"/>
            <a:ext cx="322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660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19" y="1509099"/>
            <a:ext cx="6518851" cy="1163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Where is a?  To where does &amp;a point?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2294" y="2784403"/>
            <a:ext cx="44003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*foo(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*allocate)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a = 3;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allocate = malloc(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if (allocate == NULL) abort();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&amp;a;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9453" y="3024876"/>
            <a:ext cx="322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012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3600" dirty="0">
                <a:solidFill>
                  <a:srgbClr val="000000"/>
                </a:solidFill>
                <a:cs typeface="Arial"/>
              </a:rPr>
              <a:t>C Assessment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Did you know the answers to all of the problems?  If not,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2400" b="1" dirty="0">
                <a:solidFill>
                  <a:srgbClr val="0000FF"/>
                </a:solidFill>
                <a:cs typeface="Arial"/>
              </a:rPr>
              <a:t>COME TO THE C BOOTCAMP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endParaRPr lang="en-US" sz="1800" b="1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C Programming </a:t>
            </a: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Properly document your 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code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H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eader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comments, overall operation of large blocks, any tricky bits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Write robust code – check error and failure conditions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Write modular 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code</a:t>
            </a:r>
            <a:endParaRPr lang="en-US" sz="1800" dirty="0">
              <a:solidFill>
                <a:srgbClr val="000000"/>
              </a:solidFill>
              <a:cs typeface="Arial"/>
            </a:endParaRP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U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se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interfaces for data structures, e.g. create/insert/remove/free functions for a linked 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list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o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magic numbers – use #define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 smtClean="0">
                <a:solidFill>
                  <a:srgbClr val="000000"/>
                </a:solidFill>
                <a:cs typeface="Arial"/>
              </a:rPr>
              <a:t>Formatting</a:t>
            </a:r>
            <a:endParaRPr lang="en-US" sz="1800" dirty="0">
              <a:solidFill>
                <a:srgbClr val="000000"/>
              </a:solidFill>
              <a:cs typeface="Arial"/>
            </a:endParaRP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 smtClean="0">
                <a:solidFill>
                  <a:srgbClr val="000000"/>
                </a:solidFill>
                <a:cs typeface="Arial"/>
              </a:rPr>
              <a:t>80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characters per 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line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C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onsistent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braces and whitespace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No memory or file descriptor leaks</a:t>
            </a:r>
          </a:p>
        </p:txBody>
      </p:sp>
    </p:spTree>
    <p:extLst>
      <p:ext uri="{BB962C8B-B14F-4D97-AF65-F5344CB8AC3E}">
        <p14:creationId xmlns:p14="http://schemas.microsoft.com/office/powerpoint/2010/main" val="37053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Programming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to use </a:t>
            </a:r>
            <a:r>
              <a:rPr lang="en-US" dirty="0" err="1" smtClean="0"/>
              <a:t>getopt</a:t>
            </a:r>
            <a:endParaRPr lang="en-US" dirty="0" smtClean="0"/>
          </a:p>
          <a:p>
            <a:pPr lvl="1"/>
            <a:r>
              <a:rPr lang="en-US" dirty="0" smtClean="0"/>
              <a:t>Complete the code to process the </a:t>
            </a:r>
            <a:r>
              <a:rPr lang="en-US" dirty="0" err="1" smtClean="0"/>
              <a:t>commandline</a:t>
            </a:r>
            <a:endParaRPr lang="en-US" dirty="0" smtClean="0"/>
          </a:p>
          <a:p>
            <a:pPr lvl="1"/>
            <a:r>
              <a:rPr lang="en-US" dirty="0" smtClean="0"/>
              <a:t>Write a simple </a:t>
            </a:r>
            <a:r>
              <a:rPr lang="en-US" smtClean="0"/>
              <a:t>calculator program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Agenda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Lessons from Attack Lab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C Assessment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Programming Style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Cache 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Lab Overview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Appendix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: </a:t>
            </a:r>
            <a:r>
              <a:rPr lang="en-US" sz="180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valgrind</a:t>
            </a:r>
            <a:endParaRPr lang="en-US" sz="1800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Appendix: Clang / LLVM</a:t>
            </a:r>
            <a:endParaRPr lang="en-US" sz="1800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student needs a laptop</a:t>
            </a:r>
          </a:p>
          <a:p>
            <a:r>
              <a:rPr lang="en-US" dirty="0"/>
              <a:t>Login to a shark machine</a:t>
            </a:r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wget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213/activities/rec6.tar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 tar </a:t>
            </a:r>
            <a:r>
              <a:rPr lang="en-US" dirty="0" err="1"/>
              <a:t>xf</a:t>
            </a:r>
            <a:r>
              <a:rPr lang="en-US" dirty="0"/>
              <a:t> </a:t>
            </a:r>
            <a:r>
              <a:rPr lang="en-US" dirty="0" smtClean="0"/>
              <a:t>rec6.tar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 cd </a:t>
            </a:r>
            <a:r>
              <a:rPr lang="en-US" dirty="0" smtClean="0"/>
              <a:t>rec6</a:t>
            </a:r>
          </a:p>
          <a:p>
            <a:pPr marL="0" indent="0">
              <a:buNone/>
            </a:pPr>
            <a:r>
              <a:rPr lang="en-US" dirty="0" smtClean="0"/>
              <a:t>$ make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9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3 </a:t>
            </a:r>
            <a:r>
              <a:rPr lang="en-US" dirty="0" err="1" smtClean="0"/>
              <a:t>getopt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/>
              <a:t>If there are no more option  characters,  </a:t>
            </a:r>
            <a:r>
              <a:rPr lang="en-US" dirty="0" err="1"/>
              <a:t>getopt</a:t>
            </a:r>
            <a:r>
              <a:rPr lang="en-US" dirty="0"/>
              <a:t>()  returns  -1</a:t>
            </a:r>
            <a:r>
              <a:rPr lang="en-US" dirty="0" smtClean="0"/>
              <a:t>.</a:t>
            </a:r>
          </a:p>
          <a:p>
            <a:r>
              <a:rPr lang="en-US" dirty="0" err="1"/>
              <a:t>optstring</a:t>
            </a:r>
            <a:r>
              <a:rPr lang="en-US" dirty="0"/>
              <a:t> is a string containing the legitimate option characters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such </a:t>
            </a:r>
            <a:r>
              <a:rPr lang="en-US" dirty="0"/>
              <a:t>a </a:t>
            </a:r>
            <a:r>
              <a:rPr lang="en-US" dirty="0" smtClean="0"/>
              <a:t>character </a:t>
            </a:r>
            <a:r>
              <a:rPr lang="en-US" dirty="0"/>
              <a:t>is followed by a colon, the option requires an </a:t>
            </a:r>
            <a:r>
              <a:rPr lang="en-US" dirty="0" smtClean="0"/>
              <a:t>argument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getopt</a:t>
            </a:r>
            <a:r>
              <a:rPr lang="en-US" dirty="0"/>
              <a:t>() places a pointer to the following text in </a:t>
            </a:r>
            <a:r>
              <a:rPr lang="en-US" dirty="0" err="1" smtClean="0"/>
              <a:t>optarg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err="1"/>
              <a:t>getopt</a:t>
            </a:r>
            <a:r>
              <a:rPr lang="en-US" dirty="0"/>
              <a:t>() finds an option character in </a:t>
            </a:r>
            <a:r>
              <a:rPr lang="en-US" dirty="0" err="1"/>
              <a:t>argv</a:t>
            </a:r>
            <a:r>
              <a:rPr lang="en-US" dirty="0"/>
              <a:t> that was not included </a:t>
            </a:r>
            <a:r>
              <a:rPr lang="en-US" dirty="0" smtClean="0"/>
              <a:t>in </a:t>
            </a:r>
            <a:r>
              <a:rPr lang="en-US" dirty="0" err="1" smtClean="0"/>
              <a:t>optstring</a:t>
            </a:r>
            <a:r>
              <a:rPr lang="en-US" dirty="0"/>
              <a:t>, </a:t>
            </a:r>
            <a:r>
              <a:rPr lang="en-US" dirty="0" smtClean="0"/>
              <a:t>or if </a:t>
            </a:r>
            <a:r>
              <a:rPr lang="en-US" dirty="0"/>
              <a:t>it detects a missing option argument, it returns '?'</a:t>
            </a:r>
          </a:p>
        </p:txBody>
      </p:sp>
    </p:spTree>
    <p:extLst>
      <p:ext uri="{BB962C8B-B14F-4D97-AF65-F5344CB8AC3E}">
        <p14:creationId xmlns:p14="http://schemas.microsoft.com/office/powerpoint/2010/main" val="28214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If You Get </a:t>
            </a:r>
            <a:r>
              <a:rPr lang="en-US" sz="225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Stuck on </a:t>
            </a:r>
            <a:r>
              <a:rPr lang="en-US" sz="225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cachelab</a:t>
            </a:r>
            <a:endParaRPr lang="en-US" sz="2250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b="1">
                <a:solidFill>
                  <a:srgbClr val="000000"/>
                </a:solidFill>
                <a:latin typeface="Liberation Serif" pitchFamily="18"/>
                <a:cs typeface="Arial"/>
              </a:rPr>
              <a:t>Please read the writeup.  </a:t>
            </a:r>
            <a:r>
              <a:rPr lang="en-US" sz="1950" b="1" i="1">
                <a:solidFill>
                  <a:srgbClr val="000000"/>
                </a:solidFill>
                <a:latin typeface="Liberation Serif" pitchFamily="18"/>
                <a:cs typeface="Arial"/>
              </a:rPr>
              <a:t>Please read the writeup. </a:t>
            </a:r>
            <a:r>
              <a:rPr lang="en-US" b="1" i="1" u="sng">
                <a:solidFill>
                  <a:srgbClr val="000000"/>
                </a:solidFill>
                <a:latin typeface="Liberation Serif" pitchFamily="18"/>
                <a:cs typeface="Arial"/>
              </a:rPr>
              <a:t>Please read the writeup.</a:t>
            </a:r>
            <a:r>
              <a:rPr lang="en-US" b="1" i="1">
                <a:solidFill>
                  <a:srgbClr val="000000"/>
                </a:solidFill>
                <a:latin typeface="Liberation Serif" pitchFamily="18"/>
                <a:cs typeface="Arial"/>
              </a:rPr>
              <a:t> </a:t>
            </a:r>
            <a:r>
              <a:rPr lang="en-US" sz="2400" b="1" i="1">
                <a:solidFill>
                  <a:srgbClr val="800000"/>
                </a:solidFill>
                <a:latin typeface="Liberation Serif" pitchFamily="18"/>
                <a:cs typeface="Arial"/>
              </a:rPr>
              <a:t>Please read the writeup!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CS:APP Chapter 6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View lecture notes and course FAQ at </a:t>
            </a:r>
            <a:r>
              <a:rPr lang="en-US" sz="1800">
                <a:solidFill>
                  <a:srgbClr val="0000FF"/>
                </a:solidFill>
                <a:latin typeface="Liberation Serif" pitchFamily="18"/>
                <a:cs typeface="Arial"/>
                <a:hlinkClick r:id="rId3"/>
              </a:rPr>
              <a:t>http://www.cs.cmu.edu/~213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Office hours Sunday through Thursday 5:00-9:00pm in WeH 5207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Post a </a:t>
            </a:r>
            <a:r>
              <a:rPr lang="en-US" sz="1800" b="1">
                <a:solidFill>
                  <a:srgbClr val="000000"/>
                </a:solidFill>
                <a:latin typeface="Liberation Serif" pitchFamily="18"/>
                <a:cs typeface="Arial"/>
              </a:rPr>
              <a:t>private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question on Piazza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Mono" pitchFamily="49"/>
                <a:cs typeface="Arial"/>
              </a:rPr>
              <a:t>man malloc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, </a:t>
            </a:r>
            <a:r>
              <a:rPr lang="en-US" sz="1800">
                <a:solidFill>
                  <a:srgbClr val="000000"/>
                </a:solidFill>
                <a:latin typeface="Liberation Mono" pitchFamily="49"/>
                <a:cs typeface="Arial"/>
              </a:rPr>
              <a:t>man valgrind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, </a:t>
            </a:r>
            <a:r>
              <a:rPr lang="en-US" sz="1800">
                <a:solidFill>
                  <a:srgbClr val="000000"/>
                </a:solidFill>
                <a:latin typeface="Liberation Mono" pitchFamily="49"/>
                <a:cs typeface="Arial"/>
              </a:rPr>
              <a:t>man gdb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,  gdb's </a:t>
            </a:r>
            <a:r>
              <a:rPr lang="en-US" sz="1800">
                <a:solidFill>
                  <a:srgbClr val="000000"/>
                </a:solidFill>
                <a:latin typeface="Liberation Mono" pitchFamily="49"/>
                <a:cs typeface="Arial"/>
              </a:rPr>
              <a:t>help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command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2468880" y="1257260"/>
            <a:ext cx="2743200" cy="34975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00000"/>
          </a:solidFill>
          <a:ln w="0">
            <a:solidFill>
              <a:srgbClr val="3465A4"/>
            </a:solidFill>
            <a:prstDash val="solid"/>
          </a:ln>
        </p:spPr>
        <p:txBody>
          <a:bodyPr vert="horz" wrap="none" lIns="67500" tIns="33750" rIns="67500" bIns="33750" anchor="ctr" anchorCtr="0" compatLnSpc="0">
            <a:noAutofit/>
          </a:bodyPr>
          <a:lstStyle/>
          <a:p>
            <a:pPr algn="ctr" hangingPunct="0"/>
            <a:r>
              <a:rPr lang="en-US" sz="36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KEEP</a:t>
            </a:r>
          </a:p>
          <a:p>
            <a:pPr algn="ctr" hangingPunct="0"/>
            <a:r>
              <a:rPr lang="en-US" sz="36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CALM</a:t>
            </a:r>
          </a:p>
          <a:p>
            <a:pPr algn="ctr" hangingPunct="0"/>
            <a:r>
              <a:rPr lang="en-US" sz="24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and</a:t>
            </a:r>
          </a:p>
          <a:p>
            <a:pPr algn="ctr" hangingPunct="0"/>
            <a:r>
              <a:rPr lang="en-US" sz="36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READ</a:t>
            </a:r>
          </a:p>
          <a:p>
            <a:pPr algn="ctr" hangingPunct="0"/>
            <a:r>
              <a:rPr lang="en-US" sz="24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THE</a:t>
            </a:r>
          </a:p>
          <a:p>
            <a:pPr algn="ctr" hangingPunct="0"/>
            <a:r>
              <a:rPr lang="en-US" sz="3600" b="1">
                <a:solidFill>
                  <a:srgbClr val="FFFFFF"/>
                </a:solidFill>
                <a:latin typeface="URW Bookman L" pitchFamily="18"/>
                <a:ea typeface="AR PL UMing TW MBE" pitchFamily="2"/>
                <a:cs typeface="Raghindi" pitchFamily="2"/>
              </a:rPr>
              <a:t>WRITEUP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3200" dirty="0">
                <a:solidFill>
                  <a:srgbClr val="000000"/>
                </a:solidFill>
                <a:cs typeface="Arial"/>
              </a:rPr>
              <a:t>Appendix: </a:t>
            </a:r>
            <a:r>
              <a:rPr lang="en-US" sz="3200" dirty="0" err="1">
                <a:solidFill>
                  <a:srgbClr val="000000"/>
                </a:solidFill>
                <a:cs typeface="Arial"/>
              </a:rPr>
              <a:t>valgrind</a:t>
            </a:r>
            <a:endParaRPr lang="en-US" sz="3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>
                <a:solidFill>
                  <a:srgbClr val="000000"/>
                </a:solidFill>
                <a:cs typeface="Arial"/>
              </a:rPr>
              <a:t>A suite of tools for debugging and profiling memory use, among other </a:t>
            </a:r>
            <a:r>
              <a:rPr lang="en-US" sz="2400" dirty="0" smtClean="0">
                <a:solidFill>
                  <a:srgbClr val="000000"/>
                </a:solidFill>
                <a:cs typeface="Arial"/>
              </a:rPr>
              <a:t>things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find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where memory that wasn't freed was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allocated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track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origin of uninitialized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values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show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heap usage over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time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detect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reads and writes of invalid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locations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detect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illegal and double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frees</a:t>
            </a:r>
            <a:endParaRPr lang="en-US" sz="1800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valgrind: Finding Memory Leaks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 err="1">
                <a:solidFill>
                  <a:srgbClr val="000000"/>
                </a:solidFill>
                <a:cs typeface="Arial"/>
              </a:rPr>
              <a:t>valgrind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 --leak-resolution=high --leak-check=full --show-reachable=yes --track-</a:t>
            </a:r>
            <a:r>
              <a:rPr lang="en-US" sz="2000" dirty="0" err="1">
                <a:solidFill>
                  <a:srgbClr val="000000"/>
                </a:solidFill>
                <a:cs typeface="Arial"/>
              </a:rPr>
              <a:t>fds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=yes </a:t>
            </a:r>
            <a:r>
              <a:rPr lang="en-US" sz="2000" i="1" dirty="0">
                <a:solidFill>
                  <a:srgbClr val="000000"/>
                </a:solidFill>
                <a:cs typeface="Arial"/>
              </a:rPr>
              <a:t>./</a:t>
            </a:r>
            <a:r>
              <a:rPr lang="en-US" sz="2000" i="1" dirty="0" err="1">
                <a:solidFill>
                  <a:srgbClr val="000000"/>
                </a:solidFill>
                <a:cs typeface="Arial"/>
              </a:rPr>
              <a:t>my_prog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sz="2000" i="1" dirty="0">
                <a:solidFill>
                  <a:srgbClr val="000000"/>
                </a:solidFill>
                <a:cs typeface="Arial"/>
              </a:rPr>
              <a:t>&lt;</a:t>
            </a:r>
            <a:r>
              <a:rPr lang="en-US" sz="2000" i="1" dirty="0" err="1" smtClean="0">
                <a:solidFill>
                  <a:srgbClr val="000000"/>
                </a:solidFill>
                <a:cs typeface="Arial"/>
              </a:rPr>
              <a:t>args</a:t>
            </a:r>
            <a:r>
              <a:rPr lang="en-US" sz="2000" i="1" dirty="0" smtClean="0">
                <a:solidFill>
                  <a:srgbClr val="000000"/>
                </a:solidFill>
                <a:cs typeface="Arial"/>
              </a:rPr>
              <a:t>&gt;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 smtClean="0">
                <a:solidFill>
                  <a:srgbClr val="000000"/>
                </a:solidFill>
                <a:cs typeface="Arial"/>
              </a:rPr>
              <a:t>your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program runs as normal, though much, </a:t>
            </a:r>
            <a:r>
              <a:rPr lang="en-US" sz="1600" b="1" dirty="0">
                <a:solidFill>
                  <a:srgbClr val="000000"/>
                </a:solidFill>
                <a:cs typeface="Arial"/>
              </a:rPr>
              <a:t>much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slower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 smtClean="0">
                <a:solidFill>
                  <a:srgbClr val="000000"/>
                </a:solidFill>
                <a:cs typeface="Arial"/>
              </a:rPr>
              <a:t>read/write 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errors and uses of uninitialized values are reported as they 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occur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 smtClean="0">
                <a:solidFill>
                  <a:srgbClr val="000000"/>
                </a:solidFill>
                <a:cs typeface="Arial"/>
              </a:rPr>
              <a:t>un-freed 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memory is reported on program termination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Clang / LLVM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r>
              <a:rPr lang="en-US" dirty="0" smtClean="0"/>
              <a:t> – Part B Matrix Transpose</a:t>
            </a:r>
          </a:p>
          <a:p>
            <a:endParaRPr lang="en-US" dirty="0" smtClean="0"/>
          </a:p>
          <a:p>
            <a:r>
              <a:rPr lang="en-US" dirty="0" smtClean="0"/>
              <a:t>Clang is a </a:t>
            </a:r>
            <a:r>
              <a:rPr lang="en-US" dirty="0" err="1" smtClean="0"/>
              <a:t>gcc</a:t>
            </a:r>
            <a:r>
              <a:rPr lang="en-US" dirty="0" smtClean="0"/>
              <a:t>-equivalent C compiler</a:t>
            </a:r>
          </a:p>
          <a:p>
            <a:pPr lvl="1"/>
            <a:r>
              <a:rPr lang="en-US" dirty="0" smtClean="0"/>
              <a:t>Support for code analysis and transformation</a:t>
            </a:r>
          </a:p>
          <a:p>
            <a:r>
              <a:rPr lang="en-US" dirty="0" smtClean="0"/>
              <a:t>New methods of style checking and trace generation</a:t>
            </a:r>
          </a:p>
          <a:p>
            <a:pPr lvl="1"/>
            <a:r>
              <a:rPr lang="en-US" dirty="0" smtClean="0"/>
              <a:t>Compiler will check your variable usage and declarations</a:t>
            </a:r>
          </a:p>
          <a:p>
            <a:pPr lvl="1"/>
            <a:r>
              <a:rPr lang="en-US" dirty="0" smtClean="0"/>
              <a:t>Compiler will also instrument the code to record all memory accesses to a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041400"/>
            <a:ext cx="6905625" cy="346075"/>
          </a:xfrm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552575"/>
            <a:ext cx="3354388" cy="3082925"/>
          </a:xfrm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Attack Lab is due </a:t>
            </a:r>
            <a:r>
              <a:rPr lang="en-US" sz="1800" b="1">
                <a:solidFill>
                  <a:srgbClr val="000000"/>
                </a:solidFill>
                <a:latin typeface="Liberation Serif" pitchFamily="18"/>
                <a:cs typeface="Arial"/>
              </a:rPr>
              <a:t>tomorrow!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“But if you wait until the last minute, it only takes a minute!” - </a:t>
            </a:r>
            <a:r>
              <a:rPr lang="en-US" b="1" i="1">
                <a:solidFill>
                  <a:srgbClr val="000000"/>
                </a:solidFill>
                <a:latin typeface="Liberation Serif" pitchFamily="18"/>
                <a:cs typeface="Arial"/>
              </a:rPr>
              <a:t>NOT!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Cache Lab will be released </a:t>
            </a:r>
            <a:r>
              <a:rPr lang="en-US" sz="1800" b="1">
                <a:solidFill>
                  <a:srgbClr val="000000"/>
                </a:solidFill>
                <a:latin typeface="Liberation Serif" pitchFamily="18"/>
                <a:cs typeface="Arial"/>
              </a:rPr>
              <a:t>tomorrow!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51959" y="4480521"/>
            <a:ext cx="1575495" cy="2229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r>
              <a:rPr lang="en-US" sz="1050">
                <a:latin typeface="Liberation Serif" pitchFamily="18"/>
                <a:ea typeface="AR PL UMing TW MBE" pitchFamily="2"/>
                <a:cs typeface="Raghindi" pitchFamily="2"/>
              </a:rPr>
              <a:t>Image credit: pixabay.com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114800" y="1394420"/>
            <a:ext cx="226314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Lessons from Attack Lab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b="1" dirty="0">
                <a:solidFill>
                  <a:srgbClr val="000000"/>
                </a:solidFill>
                <a:cs typeface="Arial"/>
              </a:rPr>
              <a:t>Never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, </a:t>
            </a:r>
            <a:r>
              <a:rPr lang="en-US" sz="1800" b="1" dirty="0">
                <a:solidFill>
                  <a:srgbClr val="800000"/>
                </a:solidFill>
                <a:cs typeface="Arial"/>
              </a:rPr>
              <a:t>ever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use </a:t>
            </a:r>
            <a:r>
              <a:rPr lang="en-US" sz="1650" dirty="0" smtClean="0">
                <a:solidFill>
                  <a:srgbClr val="000000"/>
                </a:solidFill>
                <a:cs typeface="Arial"/>
              </a:rPr>
              <a:t>gets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 smtClean="0">
                <a:solidFill>
                  <a:srgbClr val="000000"/>
                </a:solidFill>
                <a:cs typeface="Arial"/>
              </a:rPr>
              <a:t>use </a:t>
            </a:r>
            <a:r>
              <a:rPr lang="en-US" sz="1170" dirty="0" err="1">
                <a:solidFill>
                  <a:srgbClr val="000000"/>
                </a:solidFill>
                <a:cs typeface="Arial"/>
              </a:rPr>
              <a:t>fgets</a:t>
            </a:r>
            <a:r>
              <a:rPr lang="en-US" dirty="0">
                <a:solidFill>
                  <a:srgbClr val="000000"/>
                </a:solidFill>
                <a:cs typeface="Arial"/>
              </a:rPr>
              <a:t> instead if you need that functionality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Use functions that pass an explicit buffer length if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possible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170" dirty="0" err="1" smtClean="0">
                <a:solidFill>
                  <a:srgbClr val="000000"/>
                </a:solidFill>
                <a:cs typeface="Arial"/>
              </a:rPr>
              <a:t>strncpy</a:t>
            </a:r>
            <a:r>
              <a:rPr lang="en-US" sz="1170" dirty="0" smtClean="0">
                <a:solidFill>
                  <a:srgbClr val="000000"/>
                </a:solidFill>
                <a:cs typeface="Arial"/>
              </a:rPr>
              <a:t>/</a:t>
            </a:r>
            <a:r>
              <a:rPr lang="en-US" sz="1170" dirty="0" err="1" smtClean="0">
                <a:solidFill>
                  <a:srgbClr val="000000"/>
                </a:solidFill>
                <a:cs typeface="Arial"/>
              </a:rPr>
              <a:t>strncat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>
                <a:solidFill>
                  <a:srgbClr val="000000"/>
                </a:solidFill>
                <a:cs typeface="Arial"/>
              </a:rPr>
              <a:t>instead of </a:t>
            </a:r>
            <a:r>
              <a:rPr lang="en-US" sz="1170" dirty="0" err="1">
                <a:solidFill>
                  <a:srgbClr val="000000"/>
                </a:solidFill>
                <a:cs typeface="Arial"/>
              </a:rPr>
              <a:t>strcpy</a:t>
            </a:r>
            <a:r>
              <a:rPr lang="en-US" sz="1170" dirty="0">
                <a:solidFill>
                  <a:srgbClr val="000000"/>
                </a:solidFill>
                <a:cs typeface="Arial"/>
              </a:rPr>
              <a:t>/</a:t>
            </a:r>
            <a:r>
              <a:rPr lang="en-US" sz="1170" dirty="0" err="1">
                <a:solidFill>
                  <a:srgbClr val="000000"/>
                </a:solidFill>
                <a:cs typeface="Arial"/>
              </a:rPr>
              <a:t>strcat</a:t>
            </a:r>
            <a:r>
              <a:rPr lang="en-US" dirty="0">
                <a:solidFill>
                  <a:srgbClr val="000000"/>
                </a:solidFill>
                <a:cs typeface="Arial"/>
              </a:rPr>
              <a:t>, </a:t>
            </a:r>
            <a:r>
              <a:rPr lang="en-US" sz="1170" dirty="0" err="1">
                <a:solidFill>
                  <a:srgbClr val="000000"/>
                </a:solidFill>
                <a:cs typeface="Arial"/>
              </a:rPr>
              <a:t>snprintf</a:t>
            </a:r>
            <a:r>
              <a:rPr lang="en-US" dirty="0">
                <a:solidFill>
                  <a:srgbClr val="000000"/>
                </a:solidFill>
                <a:cs typeface="Arial"/>
              </a:rPr>
              <a:t> instead of </a:t>
            </a:r>
            <a:r>
              <a:rPr lang="en-US" sz="1170" dirty="0" err="1" smtClean="0">
                <a:solidFill>
                  <a:srgbClr val="000000"/>
                </a:solidFill>
                <a:cs typeface="Arial"/>
              </a:rPr>
              <a:t>sprintf</a:t>
            </a:r>
            <a:endParaRPr lang="en-US" sz="1170" dirty="0" smtClean="0">
              <a:solidFill>
                <a:srgbClr val="000000"/>
              </a:solidFill>
              <a:cs typeface="Arial"/>
            </a:endParaRP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cs typeface="Arial"/>
              </a:rPr>
              <a:t>Limit </a:t>
            </a:r>
            <a:r>
              <a:rPr lang="en-US" sz="1650" dirty="0" err="1">
                <a:solidFill>
                  <a:srgbClr val="000000"/>
                </a:solidFill>
                <a:cs typeface="Arial"/>
              </a:rPr>
              <a:t>scanf</a:t>
            </a:r>
            <a:r>
              <a:rPr lang="en-US" sz="1650" dirty="0">
                <a:solidFill>
                  <a:srgbClr val="000000"/>
                </a:solidFill>
                <a:cs typeface="Arial"/>
              </a:rPr>
              <a:t>/</a:t>
            </a:r>
            <a:r>
              <a:rPr lang="en-US" sz="1650" dirty="0" err="1">
                <a:solidFill>
                  <a:srgbClr val="000000"/>
                </a:solidFill>
                <a:cs typeface="Arial"/>
              </a:rPr>
              <a:t>fscanf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input lengths with %123s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Or use a function that dynamically allocates a large-enough </a:t>
            </a:r>
            <a:r>
              <a:rPr lang="en-US" sz="1800" dirty="0" smtClean="0">
                <a:solidFill>
                  <a:srgbClr val="000000"/>
                </a:solidFill>
                <a:cs typeface="Arial"/>
              </a:rPr>
              <a:t>buffer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170" dirty="0" err="1" smtClean="0">
                <a:solidFill>
                  <a:srgbClr val="000000"/>
                </a:solidFill>
                <a:cs typeface="Arial"/>
              </a:rPr>
              <a:t>asprintf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>
                <a:solidFill>
                  <a:srgbClr val="000000"/>
                </a:solidFill>
                <a:cs typeface="Arial"/>
              </a:rPr>
              <a:t>(GNU library) instead of </a:t>
            </a:r>
            <a:r>
              <a:rPr lang="en-US" sz="1170" dirty="0" err="1">
                <a:solidFill>
                  <a:srgbClr val="000000"/>
                </a:solidFill>
                <a:cs typeface="Arial"/>
              </a:rPr>
              <a:t>sprintf</a:t>
            </a:r>
            <a:endParaRPr lang="en-US" sz="1170" dirty="0">
              <a:solidFill>
                <a:srgbClr val="000000"/>
              </a:solidFill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If none of those is possible, be </a:t>
            </a:r>
            <a:r>
              <a:rPr lang="en-US" sz="1800" b="1" dirty="0">
                <a:solidFill>
                  <a:srgbClr val="800000"/>
                </a:solidFill>
                <a:cs typeface="Arial"/>
              </a:rPr>
              <a:t>very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careful about checking input size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Stack protections make it harder to exploit a buffer overflow – but not impossible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Liberation Serif" pitchFamily="18"/>
                <a:cs typeface="Arial"/>
              </a:rPr>
              <a:t>C Assessment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>
                <a:solidFill>
                  <a:srgbClr val="000000"/>
                </a:solidFill>
                <a:latin typeface="Liberation Serif" pitchFamily="18"/>
                <a:cs typeface="Arial"/>
              </a:rPr>
              <a:t>Can you </a:t>
            </a:r>
            <a:r>
              <a:rPr lang="en-US" sz="24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easily</a:t>
            </a:r>
            <a:r>
              <a:rPr lang="en-US" sz="2400" dirty="0">
                <a:solidFill>
                  <a:srgbClr val="000000"/>
                </a:solidFill>
                <a:latin typeface="Liberation Serif" pitchFamily="18"/>
                <a:cs typeface="Arial"/>
              </a:rPr>
              <a:t> answer all of the problems on the following slides</a:t>
            </a:r>
            <a:r>
              <a:rPr lang="en-US" sz="24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?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7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For each question, take a minute to write down your answer</a:t>
            </a:r>
            <a:endParaRPr lang="en-US" sz="2070" dirty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>
                <a:solidFill>
                  <a:srgbClr val="000000"/>
                </a:solidFill>
                <a:latin typeface="Liberation Serif" pitchFamily="18"/>
                <a:cs typeface="Arial"/>
              </a:rPr>
              <a:t>If not, please come to the C </a:t>
            </a:r>
            <a:r>
              <a:rPr lang="en-US" sz="240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Bootcamp</a:t>
            </a:r>
            <a:r>
              <a:rPr lang="en-US" sz="24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: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Wednesday 7:30-9pm, Location TBD</a:t>
            </a:r>
            <a:endParaRPr lang="en-US" sz="2400" dirty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>
                <a:solidFill>
                  <a:srgbClr val="000000"/>
                </a:solidFill>
                <a:latin typeface="Liberation Serif" pitchFamily="18"/>
                <a:cs typeface="Arial"/>
              </a:rPr>
              <a:t>You need this for the rest of the course.  </a:t>
            </a:r>
            <a:r>
              <a:rPr lang="en-US" sz="2400" b="1" dirty="0">
                <a:solidFill>
                  <a:srgbClr val="800000"/>
                </a:solidFill>
                <a:latin typeface="Liberation Serif" pitchFamily="18"/>
                <a:cs typeface="Arial"/>
              </a:rPr>
              <a:t>If in doubt, come to the C </a:t>
            </a:r>
            <a:r>
              <a:rPr lang="en-US" sz="2400" b="1" dirty="0" err="1">
                <a:solidFill>
                  <a:srgbClr val="800000"/>
                </a:solidFill>
                <a:latin typeface="Liberation Serif" pitchFamily="18"/>
                <a:cs typeface="Arial"/>
              </a:rPr>
              <a:t>Bootcamp</a:t>
            </a:r>
            <a:r>
              <a:rPr lang="en-US" sz="2400" b="1" dirty="0">
                <a:solidFill>
                  <a:srgbClr val="800000"/>
                </a:solidFill>
                <a:latin typeface="Liberation Serif" pitchFamily="18"/>
                <a:cs typeface="Arial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509099"/>
            <a:ext cx="6792285" cy="952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Which of the following lines has a problem?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it does, how might you solve it?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1246" y="2872440"/>
            <a:ext cx="50057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 = malloc(100 *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for 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=0;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&lt;100;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++)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if (a[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 == 0)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else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...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free(a);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9910" y="3118660"/>
            <a:ext cx="3228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864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509099"/>
            <a:ext cx="6792285" cy="952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can malloc return?  Can malloc fail?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1246" y="2872440"/>
            <a:ext cx="50057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</a:t>
            </a:r>
          </a:p>
          <a:p>
            <a:pPr hangingPunct="0"/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 = malloc(100 * 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for 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=0;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&lt;100;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++)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if (a[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 == 0)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else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...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free(a);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4049" y="3118660"/>
            <a:ext cx="3228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865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509099"/>
            <a:ext cx="6792285" cy="952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Allocated memory is not initialized.</a:t>
            </a:r>
          </a:p>
          <a:p>
            <a:pPr marL="0" indent="0">
              <a:buNone/>
            </a:pPr>
            <a:r>
              <a:rPr lang="en-US" dirty="0" smtClean="0"/>
              <a:t>What function does this?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1246" y="2872440"/>
            <a:ext cx="50057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 = malloc(100 *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for 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=0;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&lt;100;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++)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if (a[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 == 0)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else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...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free(a);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4049" y="3118660"/>
            <a:ext cx="3228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47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Question 1 (bonus)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509099"/>
            <a:ext cx="6792285" cy="952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Declaring a variable in a for loop requires: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std</a:t>
            </a:r>
            <a:r>
              <a:rPr lang="en-US" dirty="0" smtClean="0"/>
              <a:t>=c99 (or later standard)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1246" y="2872440"/>
            <a:ext cx="50057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*a = malloc(100 *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));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for (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=0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&lt;100; 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++) {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if (a[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 == 0)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   else a[</a:t>
            </a:r>
            <a:r>
              <a:rPr lang="en-US" sz="1600" dirty="0" err="1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]=0;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...</a:t>
            </a:r>
            <a:endParaRPr lang="en-US" sz="1600" dirty="0">
              <a:latin typeface="Courier New" panose="02070309020205020404" pitchFamily="49" charset="0"/>
              <a:ea typeface="AR PL UMing TW MBE" pitchFamily="2"/>
              <a:cs typeface="Courier New" panose="02070309020205020404" pitchFamily="49" charset="0"/>
            </a:endParaRP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free(a);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   return 0;</a:t>
            </a:r>
          </a:p>
          <a:p>
            <a:pPr hangingPunct="0"/>
            <a:r>
              <a:rPr lang="en-US" sz="1600" dirty="0">
                <a:latin typeface="Courier New" panose="02070309020205020404" pitchFamily="49" charset="0"/>
                <a:ea typeface="AR PL UMing TW MBE" pitchFamily="2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8187" y="3118660"/>
            <a:ext cx="3228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134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17838</TotalTime>
  <Words>1355</Words>
  <Application>Microsoft Office PowerPoint</Application>
  <PresentationFormat>Custom</PresentationFormat>
  <Paragraphs>276</Paragraphs>
  <Slides>26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40" baseType="lpstr">
      <vt:lpstr>AR PL UMing TW MBE</vt:lpstr>
      <vt:lpstr>Arial</vt:lpstr>
      <vt:lpstr>Calibri</vt:lpstr>
      <vt:lpstr>Calibri Light</vt:lpstr>
      <vt:lpstr>Courier New</vt:lpstr>
      <vt:lpstr>DejaVu Sans</vt:lpstr>
      <vt:lpstr>Liberation Mono</vt:lpstr>
      <vt:lpstr>Liberation Sans</vt:lpstr>
      <vt:lpstr>Liberation Serif</vt:lpstr>
      <vt:lpstr>Raghindi</vt:lpstr>
      <vt:lpstr>StarSymbol</vt:lpstr>
      <vt:lpstr>URW Bookman L</vt:lpstr>
      <vt:lpstr>1_Office Theme</vt:lpstr>
      <vt:lpstr>2_Office Theme</vt:lpstr>
      <vt:lpstr>15-213 Recitation 6: C Review</vt:lpstr>
      <vt:lpstr>Agenda</vt:lpstr>
      <vt:lpstr>Reminders</vt:lpstr>
      <vt:lpstr>Lessons from Attack Lab</vt:lpstr>
      <vt:lpstr>C Assessment</vt:lpstr>
      <vt:lpstr>C Question 1</vt:lpstr>
      <vt:lpstr>C Question 1</vt:lpstr>
      <vt:lpstr>C Question 1</vt:lpstr>
      <vt:lpstr>C Question 1 (bonus)</vt:lpstr>
      <vt:lpstr>C Question 1</vt:lpstr>
      <vt:lpstr>C Question 2</vt:lpstr>
      <vt:lpstr>C Question 2</vt:lpstr>
      <vt:lpstr>C Question 2</vt:lpstr>
      <vt:lpstr>C Question 3</vt:lpstr>
      <vt:lpstr>C Question 3</vt:lpstr>
      <vt:lpstr>C Question 3</vt:lpstr>
      <vt:lpstr>C Assessment</vt:lpstr>
      <vt:lpstr>C Programming Style</vt:lpstr>
      <vt:lpstr>C Programming Exercise</vt:lpstr>
      <vt:lpstr>Form pairs</vt:lpstr>
      <vt:lpstr>man 3 getopt</vt:lpstr>
      <vt:lpstr>If You Get Stuck on cachelab</vt:lpstr>
      <vt:lpstr>PowerPoint Presentation</vt:lpstr>
      <vt:lpstr>Appendix: valgrind</vt:lpstr>
      <vt:lpstr>valgrind: Finding Memory Leaks</vt:lpstr>
      <vt:lpstr>Clang / LLVM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Bomb Lab</dc:title>
  <dc:creator>Brian Railing</dc:creator>
  <cp:lastModifiedBy>Brian Railing</cp:lastModifiedBy>
  <cp:revision>334</cp:revision>
  <dcterms:modified xsi:type="dcterms:W3CDTF">2016-10-02T18:02:19Z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21</vt:r8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21</vt:r8>
  </property>
</Properties>
</file>