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2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311" r:id="rId10"/>
    <p:sldId id="309" r:id="rId11"/>
    <p:sldId id="310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52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3" name="Shape 11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4" name="Shape 1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1" name="Shape 11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2" name="Shape 11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685800" y="1281008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119062" marR="0" lvl="0" indent="-119062" algn="l" rtl="0">
              <a:spcBef>
                <a:spcPts val="0"/>
              </a:spcBef>
              <a:spcAft>
                <a:spcPts val="0"/>
              </a:spcAft>
              <a:defRPr/>
            </a:lvl1pPr>
            <a:lvl2pPr marL="119062" marR="0" lvl="1" indent="-119062" algn="l" rtl="0">
              <a:spcBef>
                <a:spcPts val="0"/>
              </a:spcBef>
              <a:spcAft>
                <a:spcPts val="0"/>
              </a:spcAft>
              <a:defRPr/>
            </a:lvl2pPr>
            <a:lvl3pPr marL="119062" marR="0" lvl="2" indent="-119062" algn="l" rtl="0">
              <a:spcBef>
                <a:spcPts val="0"/>
              </a:spcBef>
              <a:spcAft>
                <a:spcPts val="0"/>
              </a:spcAft>
              <a:defRPr/>
            </a:lvl3pPr>
            <a:lvl4pPr marL="119062" marR="0" lvl="3" indent="-119062" algn="l" rtl="0">
              <a:spcBef>
                <a:spcPts val="0"/>
              </a:spcBef>
              <a:spcAft>
                <a:spcPts val="0"/>
              </a:spcAft>
              <a:defRPr/>
            </a:lvl4pPr>
            <a:lvl5pPr marL="119062" marR="0" lvl="4" indent="-119062" algn="l" rtl="0">
              <a:spcBef>
                <a:spcPts val="0"/>
              </a:spcBef>
              <a:spcAft>
                <a:spcPts val="0"/>
              </a:spcAft>
              <a:defRPr/>
            </a:lvl5pPr>
            <a:lvl6pPr marL="576262" marR="0" lvl="5" indent="-4762" algn="l" rtl="0">
              <a:spcBef>
                <a:spcPts val="0"/>
              </a:spcBef>
              <a:spcAft>
                <a:spcPts val="0"/>
              </a:spcAft>
              <a:defRPr/>
            </a:lvl6pPr>
            <a:lvl7pPr marL="1033462" marR="0" lvl="6" indent="-4762" algn="l" rtl="0">
              <a:spcBef>
                <a:spcPts val="0"/>
              </a:spcBef>
              <a:spcAft>
                <a:spcPts val="0"/>
              </a:spcAft>
              <a:defRPr/>
            </a:lvl7pPr>
            <a:lvl8pPr marL="1490662" marR="0" lvl="7" indent="-4762" algn="l" rtl="0">
              <a:spcBef>
                <a:spcPts val="0"/>
              </a:spcBef>
              <a:spcAft>
                <a:spcPts val="0"/>
              </a:spcAft>
              <a:defRPr/>
            </a:lvl8pPr>
            <a:lvl9pPr marL="1947862" marR="0" lvl="8" indent="-4762" algn="l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685800" y="2914650"/>
            <a:ext cx="7677600" cy="1314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Font typeface="Calibri"/>
              <a:buNone/>
              <a:defRPr/>
            </a:lvl1pPr>
            <a:lvl2pPr marL="457200" marR="0" lvl="1" indent="0" algn="ctr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Font typeface="Calibri"/>
              <a:buNone/>
              <a:defRPr/>
            </a:lvl2pPr>
            <a:lvl3pPr marL="914400" marR="0" lvl="2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/>
            </a:lvl3pPr>
            <a:lvl4pPr marL="1371600" marR="0" lvl="3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/>
            </a:lvl4pPr>
            <a:lvl5pPr marL="1828800" marR="0" lvl="4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/>
            </a:lvl5pPr>
            <a:lvl6pPr marL="2286000" marR="0" lvl="5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6pPr>
            <a:lvl7pPr marL="2743200" marR="0" lvl="6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7pPr>
            <a:lvl8pPr marL="3200400" marR="0" lvl="7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8pPr>
            <a:lvl9pPr marL="3657600" marR="0" lvl="8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374089" y="278386"/>
            <a:ext cx="7591499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 rot="5400000">
            <a:off x="2480449" y="-1062093"/>
            <a:ext cx="3729000" cy="7896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 rot="5400000">
            <a:off x="5761350" y="1367999"/>
            <a:ext cx="4579199" cy="21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 rot="5400000">
            <a:off x="1311713" y="-743249"/>
            <a:ext cx="4579199" cy="6408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396875" y="171450"/>
            <a:ext cx="8747099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638175" y="1021556"/>
            <a:ext cx="3871799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662487" y="1021556"/>
            <a:ext cx="3871799" cy="1807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62487" y="2943225"/>
            <a:ext cx="3871799" cy="1807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396875" y="171450"/>
            <a:ext cx="8747099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638175" y="1021556"/>
            <a:ext cx="3871799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2"/>
          </p:nvPr>
        </p:nvSpPr>
        <p:spPr>
          <a:xfrm>
            <a:off x="4662487" y="1021556"/>
            <a:ext cx="3871799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_1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7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SzPct val="100000"/>
              <a:defRPr sz="4800"/>
            </a:lvl1pPr>
            <a:lvl2pPr lvl="1" algn="ctr" rtl="0">
              <a:spcBef>
                <a:spcPts val="0"/>
              </a:spcBef>
              <a:buSzPct val="100000"/>
              <a:defRPr sz="4800"/>
            </a:lvl2pPr>
            <a:lvl3pPr lvl="2" algn="ctr" rtl="0">
              <a:spcBef>
                <a:spcPts val="0"/>
              </a:spcBef>
              <a:buSzPct val="100000"/>
              <a:defRPr sz="4800"/>
            </a:lvl3pPr>
            <a:lvl4pPr lvl="3" algn="ctr" rtl="0">
              <a:spcBef>
                <a:spcPts val="0"/>
              </a:spcBef>
              <a:buSzPct val="100000"/>
              <a:defRPr sz="4800"/>
            </a:lvl4pPr>
            <a:lvl5pPr lvl="4" algn="ctr" rtl="0">
              <a:spcBef>
                <a:spcPts val="0"/>
              </a:spcBef>
              <a:buSzPct val="100000"/>
              <a:defRPr sz="4800"/>
            </a:lvl5pPr>
            <a:lvl6pPr lvl="5" algn="ctr" rtl="0">
              <a:spcBef>
                <a:spcPts val="0"/>
              </a:spcBef>
              <a:buSzPct val="100000"/>
              <a:defRPr sz="4800"/>
            </a:lvl6pPr>
            <a:lvl7pPr lvl="6" algn="ctr" rtl="0">
              <a:spcBef>
                <a:spcPts val="0"/>
              </a:spcBef>
              <a:buSzPct val="100000"/>
              <a:defRPr sz="4800"/>
            </a:lvl7pPr>
            <a:lvl8pPr lvl="7" algn="ctr" rtl="0">
              <a:spcBef>
                <a:spcPts val="0"/>
              </a:spcBef>
              <a:buSzPct val="100000"/>
              <a:defRPr sz="4800"/>
            </a:lvl8pPr>
            <a:lvl9pPr lvl="8" algn="ctr" rtl="0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Font typeface="Arial"/>
              <a:defRPr sz="2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buFont typeface="Arial"/>
              <a:defRPr/>
            </a:lvl2pPr>
            <a:lvl3pPr lvl="2" rtl="0">
              <a:spcBef>
                <a:spcPts val="0"/>
              </a:spcBef>
              <a:buFont typeface="Arial"/>
              <a:defRPr/>
            </a:lvl3pPr>
            <a:lvl4pPr lvl="3" rtl="0">
              <a:spcBef>
                <a:spcPts val="0"/>
              </a:spcBef>
              <a:buFont typeface="Arial"/>
              <a:defRPr/>
            </a:lvl4pPr>
            <a:lvl5pPr lvl="4" rtl="0">
              <a:spcBef>
                <a:spcPts val="0"/>
              </a:spcBef>
              <a:buFont typeface="Arial"/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722312" y="3305175"/>
            <a:ext cx="7772400" cy="1021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722312" y="2180034"/>
            <a:ext cx="7772400" cy="1125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Font typeface="Arial"/>
              <a:buNone/>
              <a:defRPr/>
            </a:lvl6pPr>
            <a:lvl7pPr marL="2743200" lvl="6" indent="0" rtl="0">
              <a:spcBef>
                <a:spcPts val="0"/>
              </a:spcBef>
              <a:buFont typeface="Arial"/>
              <a:buNone/>
              <a:defRPr/>
            </a:lvl7pPr>
            <a:lvl8pPr marL="3200400" lvl="7" indent="0" rtl="0">
              <a:spcBef>
                <a:spcPts val="0"/>
              </a:spcBef>
              <a:buFont typeface="Arial"/>
              <a:buNone/>
              <a:defRPr/>
            </a:lvl8pPr>
            <a:lvl9pPr marL="3657600" lvl="8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74089" y="278386"/>
            <a:ext cx="7591499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638175" y="1021556"/>
            <a:ext cx="3871799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662487" y="1021556"/>
            <a:ext cx="3871799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457200" y="1151334"/>
            <a:ext cx="4040099" cy="479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Font typeface="Arial"/>
              <a:buNone/>
              <a:defRPr/>
            </a:lvl6pPr>
            <a:lvl7pPr marL="2743200" lvl="6" indent="0" rtl="0">
              <a:spcBef>
                <a:spcPts val="0"/>
              </a:spcBef>
              <a:buFont typeface="Arial"/>
              <a:buNone/>
              <a:defRPr/>
            </a:lvl7pPr>
            <a:lvl8pPr marL="3200400" lvl="7" indent="0" rtl="0">
              <a:spcBef>
                <a:spcPts val="0"/>
              </a:spcBef>
              <a:buFont typeface="Arial"/>
              <a:buNone/>
              <a:defRPr/>
            </a:lvl8pPr>
            <a:lvl9pPr marL="3657600" lvl="8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2"/>
          </p:nvPr>
        </p:nvSpPr>
        <p:spPr>
          <a:xfrm>
            <a:off x="457200" y="1631156"/>
            <a:ext cx="4040099" cy="2963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3"/>
          </p:nvPr>
        </p:nvSpPr>
        <p:spPr>
          <a:xfrm>
            <a:off x="4645025" y="1151334"/>
            <a:ext cx="4041900" cy="479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Font typeface="Arial"/>
              <a:buNone/>
              <a:defRPr/>
            </a:lvl6pPr>
            <a:lvl7pPr marL="2743200" lvl="6" indent="0" rtl="0">
              <a:spcBef>
                <a:spcPts val="0"/>
              </a:spcBef>
              <a:buFont typeface="Arial"/>
              <a:buNone/>
              <a:defRPr/>
            </a:lvl7pPr>
            <a:lvl8pPr marL="3200400" lvl="7" indent="0" rtl="0">
              <a:spcBef>
                <a:spcPts val="0"/>
              </a:spcBef>
              <a:buFont typeface="Arial"/>
              <a:buNone/>
              <a:defRPr/>
            </a:lvl8pPr>
            <a:lvl9pPr marL="3657600" lvl="8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4"/>
          </p:nvPr>
        </p:nvSpPr>
        <p:spPr>
          <a:xfrm>
            <a:off x="4645025" y="1631156"/>
            <a:ext cx="4041900" cy="2963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357762" y="333802"/>
            <a:ext cx="7591499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57200" y="204787"/>
            <a:ext cx="3008399" cy="871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3575050" y="204787"/>
            <a:ext cx="5111699" cy="4389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457200" y="1076325"/>
            <a:ext cx="3008399" cy="3518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Font typeface="Arial"/>
              <a:buNone/>
              <a:defRPr/>
            </a:lvl6pPr>
            <a:lvl7pPr marL="2743200" lvl="6" indent="0" rtl="0">
              <a:spcBef>
                <a:spcPts val="0"/>
              </a:spcBef>
              <a:buFont typeface="Arial"/>
              <a:buNone/>
              <a:defRPr/>
            </a:lvl7pPr>
            <a:lvl8pPr marL="3200400" lvl="7" indent="0" rtl="0">
              <a:spcBef>
                <a:spcPts val="0"/>
              </a:spcBef>
              <a:buFont typeface="Arial"/>
              <a:buNone/>
              <a:defRPr/>
            </a:lvl8pPr>
            <a:lvl9pPr marL="3657600" lvl="8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399" cy="42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399" cy="3086099"/>
          </a:xfrm>
          <a:prstGeom prst="rect">
            <a:avLst/>
          </a:prstGeom>
          <a:noFill/>
          <a:ln>
            <a:noFill/>
          </a:ln>
        </p:spPr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399" cy="603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Font typeface="Arial"/>
              <a:buNone/>
              <a:defRPr/>
            </a:lvl6pPr>
            <a:lvl7pPr marL="2743200" lvl="6" indent="0" rtl="0">
              <a:spcBef>
                <a:spcPts val="0"/>
              </a:spcBef>
              <a:buFont typeface="Arial"/>
              <a:buNone/>
              <a:defRPr/>
            </a:lvl7pPr>
            <a:lvl8pPr marL="3200400" lvl="7" indent="0" rtl="0">
              <a:spcBef>
                <a:spcPts val="0"/>
              </a:spcBef>
              <a:buFont typeface="Arial"/>
              <a:buNone/>
              <a:defRPr/>
            </a:lvl8pPr>
            <a:lvl9pPr marL="3657600" lvl="8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74089" y="278386"/>
            <a:ext cx="7591499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119062" marR="0" lvl="0" indent="-119062" algn="l" rtl="0">
              <a:spcBef>
                <a:spcPts val="0"/>
              </a:spcBef>
              <a:spcAft>
                <a:spcPts val="0"/>
              </a:spcAft>
              <a:buSzPct val="100000"/>
              <a:defRPr sz="3000"/>
            </a:lvl1pPr>
            <a:lvl2pPr marL="119062" marR="0" lvl="1" indent="-119062" algn="l" rtl="0">
              <a:spcBef>
                <a:spcPts val="0"/>
              </a:spcBef>
              <a:spcAft>
                <a:spcPts val="0"/>
              </a:spcAft>
              <a:defRPr/>
            </a:lvl2pPr>
            <a:lvl3pPr marL="119062" marR="0" lvl="2" indent="-119062" algn="l" rtl="0">
              <a:spcBef>
                <a:spcPts val="0"/>
              </a:spcBef>
              <a:spcAft>
                <a:spcPts val="0"/>
              </a:spcAft>
              <a:defRPr/>
            </a:lvl3pPr>
            <a:lvl4pPr marL="119062" marR="0" lvl="3" indent="-119062" algn="l" rtl="0">
              <a:spcBef>
                <a:spcPts val="0"/>
              </a:spcBef>
              <a:spcAft>
                <a:spcPts val="0"/>
              </a:spcAft>
              <a:defRPr/>
            </a:lvl4pPr>
            <a:lvl5pPr marL="119062" marR="0" lvl="4" indent="-119062" algn="l" rtl="0">
              <a:spcBef>
                <a:spcPts val="0"/>
              </a:spcBef>
              <a:spcAft>
                <a:spcPts val="0"/>
              </a:spcAft>
              <a:defRPr/>
            </a:lvl5pPr>
            <a:lvl6pPr marL="576262" marR="0" lvl="5" indent="-4762" algn="l" rtl="0">
              <a:spcBef>
                <a:spcPts val="0"/>
              </a:spcBef>
              <a:spcAft>
                <a:spcPts val="0"/>
              </a:spcAft>
              <a:defRPr/>
            </a:lvl6pPr>
            <a:lvl7pPr marL="1033462" marR="0" lvl="6" indent="-4762" algn="l" rtl="0">
              <a:spcBef>
                <a:spcPts val="0"/>
              </a:spcBef>
              <a:spcAft>
                <a:spcPts val="0"/>
              </a:spcAft>
              <a:defRPr/>
            </a:lvl7pPr>
            <a:lvl8pPr marL="1490662" marR="0" lvl="7" indent="-4762" algn="l" rtl="0">
              <a:spcBef>
                <a:spcPts val="0"/>
              </a:spcBef>
              <a:spcAft>
                <a:spcPts val="0"/>
              </a:spcAft>
              <a:defRPr/>
            </a:lvl8pPr>
            <a:lvl9pPr marL="1947862" marR="0" lvl="8" indent="-4762" algn="l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51459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Calibri"/>
              <a:buChar char="■"/>
              <a:defRPr sz="2400"/>
            </a:lvl1pPr>
            <a:lvl2pPr marL="742950" marR="0" lvl="1" indent="-1460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Calibri"/>
              <a:buChar char="■"/>
              <a:defRPr sz="2400"/>
            </a:lvl2pPr>
            <a:lvl3pPr marL="1143000" marR="0" lvl="2" indent="-1270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Calibri"/>
              <a:buChar char="▪"/>
              <a:defRPr sz="2400"/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Calibri"/>
              <a:buChar char="–"/>
              <a:defRPr sz="2400"/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Calibri"/>
              <a:buChar char="»"/>
              <a:defRPr sz="2400"/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/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/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/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/>
            </a:lvl9pPr>
          </a:lstStyle>
          <a:p>
            <a:endParaRPr/>
          </a:p>
        </p:txBody>
      </p:sp>
      <p:sp>
        <p:nvSpPr>
          <p:cNvPr id="8" name="Shape 8"/>
          <p:cNvSpPr/>
          <p:nvPr/>
        </p:nvSpPr>
        <p:spPr>
          <a:xfrm>
            <a:off x="0" y="0"/>
            <a:ext cx="9144000" cy="171599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Shape 9"/>
          <p:cNvSpPr txBox="1"/>
          <p:nvPr/>
        </p:nvSpPr>
        <p:spPr>
          <a:xfrm>
            <a:off x="7897813" y="-20241"/>
            <a:ext cx="1309799" cy="2084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12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Carnegie Mellon</a:t>
            </a:r>
          </a:p>
        </p:txBody>
      </p:sp>
      <p:sp>
        <p:nvSpPr>
          <p:cNvPr id="10" name="Shape 10"/>
          <p:cNvSpPr/>
          <p:nvPr/>
        </p:nvSpPr>
        <p:spPr>
          <a:xfrm>
            <a:off x="8830842" y="4958834"/>
            <a:ext cx="313200" cy="184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s.cmu.edu/~213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15-213-staff@cs.cmu.edu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ctrTitle"/>
          </p:nvPr>
        </p:nvSpPr>
        <p:spPr>
          <a:xfrm>
            <a:off x="685800" y="1281008"/>
            <a:ext cx="7772400" cy="1102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15-213 Recitation: Data Lab</a:t>
            </a:r>
          </a:p>
        </p:txBody>
      </p:sp>
      <p:sp>
        <p:nvSpPr>
          <p:cNvPr id="64" name="Shape 64"/>
          <p:cNvSpPr txBox="1">
            <a:spLocks noGrp="1"/>
          </p:cNvSpPr>
          <p:nvPr>
            <p:ph type="subTitle" idx="1"/>
          </p:nvPr>
        </p:nvSpPr>
        <p:spPr>
          <a:xfrm>
            <a:off x="685800" y="2914650"/>
            <a:ext cx="7677600" cy="1314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/>
              <a:t>Jack Biggs</a:t>
            </a:r>
          </a:p>
          <a:p>
            <a:pPr lvl="0">
              <a:spcBef>
                <a:spcPts val="0"/>
              </a:spcBef>
              <a:buNone/>
            </a:pPr>
            <a:r>
              <a:rPr lang="en" dirty="0" smtClean="0"/>
              <a:t>12 Sept </a:t>
            </a:r>
            <a:r>
              <a:rPr lang="en" dirty="0"/>
              <a:t>2016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Shape 1174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Floating Point: Rounding</a:t>
            </a:r>
          </a:p>
        </p:txBody>
      </p:sp>
      <p:sp>
        <p:nvSpPr>
          <p:cNvPr id="1175" name="Shape 1175"/>
          <p:cNvSpPr txBox="1"/>
          <p:nvPr/>
        </p:nvSpPr>
        <p:spPr>
          <a:xfrm>
            <a:off x="3139650" y="628725"/>
            <a:ext cx="2864700" cy="809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600"/>
              <a:t>1.</a:t>
            </a:r>
            <a:r>
              <a:rPr lang="en" sz="3600">
                <a:solidFill>
                  <a:srgbClr val="38761D"/>
                </a:solidFill>
              </a:rPr>
              <a:t>BB</a:t>
            </a:r>
            <a:r>
              <a:rPr lang="en" sz="3600">
                <a:solidFill>
                  <a:srgbClr val="0000FF"/>
                </a:solidFill>
              </a:rPr>
              <a:t>G</a:t>
            </a:r>
            <a:r>
              <a:rPr lang="en" sz="3600">
                <a:solidFill>
                  <a:srgbClr val="CC0000"/>
                </a:solidFill>
              </a:rPr>
              <a:t>R</a:t>
            </a:r>
            <a:r>
              <a:rPr lang="en" sz="3600">
                <a:solidFill>
                  <a:srgbClr val="FF9900"/>
                </a:solidFill>
              </a:rPr>
              <a:t>XXX</a:t>
            </a:r>
          </a:p>
        </p:txBody>
      </p:sp>
      <p:sp>
        <p:nvSpPr>
          <p:cNvPr id="1176" name="Shape 1176"/>
          <p:cNvSpPr txBox="1"/>
          <p:nvPr/>
        </p:nvSpPr>
        <p:spPr>
          <a:xfrm>
            <a:off x="775950" y="1105900"/>
            <a:ext cx="7849800" cy="352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683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100000"/>
              <a:buChar char="■"/>
            </a:pPr>
            <a:r>
              <a:rPr lang="en" sz="2200">
                <a:solidFill>
                  <a:srgbClr val="0000FF"/>
                </a:solidFill>
              </a:rPr>
              <a:t>Guard Bit</a:t>
            </a:r>
            <a:r>
              <a:rPr lang="en" sz="2200"/>
              <a:t>: the least significant bit of the resulting number</a:t>
            </a:r>
          </a:p>
          <a:p>
            <a:pPr marL="457200" marR="0" lvl="0" indent="-3683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100000"/>
              <a:buChar char="■"/>
            </a:pPr>
            <a:r>
              <a:rPr lang="en" sz="2200">
                <a:solidFill>
                  <a:srgbClr val="990000"/>
                </a:solidFill>
              </a:rPr>
              <a:t>Round Bit</a:t>
            </a:r>
            <a:r>
              <a:rPr lang="en" sz="2200"/>
              <a:t>: the first bit removed from rounding</a:t>
            </a:r>
          </a:p>
          <a:p>
            <a:pPr marL="457200" marR="0" lvl="0" indent="-3683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100000"/>
              <a:buChar char="■"/>
            </a:pPr>
            <a:r>
              <a:rPr lang="en" sz="2200">
                <a:solidFill>
                  <a:srgbClr val="FF9900"/>
                </a:solidFill>
              </a:rPr>
              <a:t>Sticky Bits</a:t>
            </a:r>
            <a:r>
              <a:rPr lang="en" sz="2200"/>
              <a:t>: all bits after the round bit, OR’d together</a:t>
            </a:r>
          </a:p>
          <a:p>
            <a:pPr marR="0" lvl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endParaRPr sz="1200"/>
          </a:p>
          <a:p>
            <a:pPr marL="457200" lvl="0" indent="-368300" rtl="0">
              <a:spcBef>
                <a:spcPts val="400"/>
              </a:spcBef>
              <a:buClr>
                <a:srgbClr val="990000"/>
              </a:buClr>
              <a:buSzPct val="100000"/>
              <a:buChar char="■"/>
            </a:pPr>
            <a:r>
              <a:rPr lang="en" sz="2200">
                <a:solidFill>
                  <a:schemeClr val="dk1"/>
                </a:solidFill>
              </a:rPr>
              <a:t>1.</a:t>
            </a:r>
            <a:r>
              <a:rPr lang="en" sz="2200">
                <a:solidFill>
                  <a:srgbClr val="38761D"/>
                </a:solidFill>
              </a:rPr>
              <a:t>1</a:t>
            </a:r>
            <a:r>
              <a:rPr lang="en" sz="2200">
                <a:solidFill>
                  <a:srgbClr val="0000FF"/>
                </a:solidFill>
              </a:rPr>
              <a:t>0 </a:t>
            </a:r>
            <a:r>
              <a:rPr lang="en" sz="2200">
                <a:solidFill>
                  <a:srgbClr val="CC0000"/>
                </a:solidFill>
              </a:rPr>
              <a:t>1</a:t>
            </a:r>
            <a:r>
              <a:rPr lang="en" sz="2200">
                <a:solidFill>
                  <a:srgbClr val="FF9900"/>
                </a:solidFill>
              </a:rPr>
              <a:t>1</a:t>
            </a:r>
            <a:r>
              <a:rPr lang="en" sz="2200">
                <a:solidFill>
                  <a:schemeClr val="dk1"/>
                </a:solidFill>
              </a:rPr>
              <a:t>: More than ½, round up: 1.</a:t>
            </a:r>
            <a:r>
              <a:rPr lang="en" sz="2200">
                <a:solidFill>
                  <a:srgbClr val="38761D"/>
                </a:solidFill>
              </a:rPr>
              <a:t>1</a:t>
            </a:r>
            <a:r>
              <a:rPr lang="en" sz="2200">
                <a:solidFill>
                  <a:srgbClr val="0000FF"/>
                </a:solidFill>
              </a:rPr>
              <a:t>1</a:t>
            </a:r>
          </a:p>
          <a:p>
            <a:pPr marL="457200" lvl="0" indent="-368300" rtl="0">
              <a:spcBef>
                <a:spcPts val="400"/>
              </a:spcBef>
              <a:buClr>
                <a:srgbClr val="990000"/>
              </a:buClr>
              <a:buSzPct val="100000"/>
              <a:buChar char="■"/>
            </a:pPr>
            <a:r>
              <a:rPr lang="en" sz="2200">
                <a:solidFill>
                  <a:schemeClr val="dk1"/>
                </a:solidFill>
              </a:rPr>
              <a:t>1.</a:t>
            </a:r>
            <a:r>
              <a:rPr lang="en" sz="2200">
                <a:solidFill>
                  <a:srgbClr val="38761D"/>
                </a:solidFill>
              </a:rPr>
              <a:t>1</a:t>
            </a:r>
            <a:r>
              <a:rPr lang="en" sz="2200">
                <a:solidFill>
                  <a:srgbClr val="0000FF"/>
                </a:solidFill>
              </a:rPr>
              <a:t>0 </a:t>
            </a:r>
            <a:r>
              <a:rPr lang="en" sz="2200">
                <a:solidFill>
                  <a:srgbClr val="CC0000"/>
                </a:solidFill>
              </a:rPr>
              <a:t>1</a:t>
            </a:r>
            <a:r>
              <a:rPr lang="en" sz="2200">
                <a:solidFill>
                  <a:srgbClr val="FF9900"/>
                </a:solidFill>
              </a:rPr>
              <a:t>0</a:t>
            </a:r>
            <a:r>
              <a:rPr lang="en" sz="2200">
                <a:solidFill>
                  <a:schemeClr val="dk1"/>
                </a:solidFill>
              </a:rPr>
              <a:t>: Equal to ½, round down </a:t>
            </a:r>
            <a:r>
              <a:rPr lang="en" sz="2200" i="1">
                <a:solidFill>
                  <a:schemeClr val="dk1"/>
                </a:solidFill>
              </a:rPr>
              <a:t>to even</a:t>
            </a:r>
            <a:r>
              <a:rPr lang="en" sz="2200">
                <a:solidFill>
                  <a:schemeClr val="dk1"/>
                </a:solidFill>
              </a:rPr>
              <a:t>: 1.</a:t>
            </a:r>
            <a:r>
              <a:rPr lang="en" sz="2200">
                <a:solidFill>
                  <a:srgbClr val="38761D"/>
                </a:solidFill>
              </a:rPr>
              <a:t>1</a:t>
            </a:r>
            <a:r>
              <a:rPr lang="en" sz="2200">
                <a:solidFill>
                  <a:srgbClr val="0000FF"/>
                </a:solidFill>
              </a:rPr>
              <a:t>0</a:t>
            </a:r>
          </a:p>
          <a:p>
            <a:pPr marL="457200" lvl="0" indent="-368300" rtl="0">
              <a:spcBef>
                <a:spcPts val="400"/>
              </a:spcBef>
              <a:buClr>
                <a:srgbClr val="990000"/>
              </a:buClr>
              <a:buSzPct val="100000"/>
              <a:buChar char="■"/>
            </a:pPr>
            <a:r>
              <a:rPr lang="en" sz="2200">
                <a:solidFill>
                  <a:schemeClr val="dk1"/>
                </a:solidFill>
              </a:rPr>
              <a:t>1.</a:t>
            </a:r>
            <a:r>
              <a:rPr lang="en" sz="2200">
                <a:solidFill>
                  <a:srgbClr val="38761D"/>
                </a:solidFill>
              </a:rPr>
              <a:t>0</a:t>
            </a:r>
            <a:r>
              <a:rPr lang="en" sz="2200">
                <a:solidFill>
                  <a:srgbClr val="0000FF"/>
                </a:solidFill>
              </a:rPr>
              <a:t>1 </a:t>
            </a:r>
            <a:r>
              <a:rPr lang="en" sz="2200">
                <a:solidFill>
                  <a:srgbClr val="CC0000"/>
                </a:solidFill>
              </a:rPr>
              <a:t>0</a:t>
            </a:r>
            <a:r>
              <a:rPr lang="en" sz="2200">
                <a:solidFill>
                  <a:srgbClr val="FF9900"/>
                </a:solidFill>
              </a:rPr>
              <a:t>1</a:t>
            </a:r>
            <a:r>
              <a:rPr lang="en" sz="2200">
                <a:solidFill>
                  <a:schemeClr val="dk1"/>
                </a:solidFill>
              </a:rPr>
              <a:t>: Less than ½, round down: 1.</a:t>
            </a:r>
            <a:r>
              <a:rPr lang="en" sz="2200">
                <a:solidFill>
                  <a:srgbClr val="38761D"/>
                </a:solidFill>
              </a:rPr>
              <a:t>0</a:t>
            </a:r>
            <a:r>
              <a:rPr lang="en" sz="2200">
                <a:solidFill>
                  <a:srgbClr val="0000FF"/>
                </a:solidFill>
              </a:rPr>
              <a:t>1</a:t>
            </a:r>
          </a:p>
          <a:p>
            <a:pPr marL="457200" lvl="0" indent="-368300" rtl="0">
              <a:spcBef>
                <a:spcPts val="400"/>
              </a:spcBef>
              <a:buClr>
                <a:srgbClr val="990000"/>
              </a:buClr>
              <a:buSzPct val="100000"/>
              <a:buChar char="■"/>
            </a:pPr>
            <a:r>
              <a:rPr lang="en" sz="2200">
                <a:solidFill>
                  <a:schemeClr val="dk1"/>
                </a:solidFill>
              </a:rPr>
              <a:t>1.</a:t>
            </a:r>
            <a:r>
              <a:rPr lang="en" sz="2200">
                <a:solidFill>
                  <a:srgbClr val="38761D"/>
                </a:solidFill>
              </a:rPr>
              <a:t>0</a:t>
            </a:r>
            <a:r>
              <a:rPr lang="en" sz="2200">
                <a:solidFill>
                  <a:srgbClr val="0000FF"/>
                </a:solidFill>
              </a:rPr>
              <a:t>1 </a:t>
            </a:r>
            <a:r>
              <a:rPr lang="en" sz="2200">
                <a:solidFill>
                  <a:srgbClr val="CC0000"/>
                </a:solidFill>
              </a:rPr>
              <a:t>1</a:t>
            </a:r>
            <a:r>
              <a:rPr lang="en" sz="2200">
                <a:solidFill>
                  <a:srgbClr val="FF9900"/>
                </a:solidFill>
              </a:rPr>
              <a:t>0</a:t>
            </a:r>
            <a:r>
              <a:rPr lang="en" sz="2200">
                <a:solidFill>
                  <a:schemeClr val="dk1"/>
                </a:solidFill>
              </a:rPr>
              <a:t>: Equal to ½, round up </a:t>
            </a:r>
            <a:r>
              <a:rPr lang="en" sz="2200" i="1">
                <a:solidFill>
                  <a:schemeClr val="dk1"/>
                </a:solidFill>
              </a:rPr>
              <a:t>to even:</a:t>
            </a:r>
            <a:r>
              <a:rPr lang="en" sz="2200">
                <a:solidFill>
                  <a:schemeClr val="dk1"/>
                </a:solidFill>
              </a:rPr>
              <a:t> 1.</a:t>
            </a:r>
            <a:r>
              <a:rPr lang="en" sz="2200">
                <a:solidFill>
                  <a:srgbClr val="38761D"/>
                </a:solidFill>
              </a:rPr>
              <a:t>1</a:t>
            </a:r>
            <a:r>
              <a:rPr lang="en" sz="2200">
                <a:solidFill>
                  <a:srgbClr val="0000FF"/>
                </a:solidFill>
              </a:rPr>
              <a:t>0</a:t>
            </a:r>
          </a:p>
          <a:p>
            <a:pPr marL="457200" lvl="0" indent="-368300" rtl="0">
              <a:spcBef>
                <a:spcPts val="400"/>
              </a:spcBef>
              <a:buClr>
                <a:srgbClr val="990000"/>
              </a:buClr>
              <a:buSzPct val="100000"/>
              <a:buChar char="■"/>
            </a:pPr>
            <a:r>
              <a:rPr lang="en" sz="2200"/>
              <a:t>1.</a:t>
            </a:r>
            <a:r>
              <a:rPr lang="en" sz="2200">
                <a:solidFill>
                  <a:srgbClr val="38761D"/>
                </a:solidFill>
              </a:rPr>
              <a:t>0</a:t>
            </a:r>
            <a:r>
              <a:rPr lang="en" sz="2200">
                <a:solidFill>
                  <a:srgbClr val="0000FF"/>
                </a:solidFill>
              </a:rPr>
              <a:t>1</a:t>
            </a:r>
            <a:r>
              <a:rPr lang="en" sz="2200"/>
              <a:t> </a:t>
            </a:r>
            <a:r>
              <a:rPr lang="en" sz="2200">
                <a:solidFill>
                  <a:srgbClr val="CC0000"/>
                </a:solidFill>
              </a:rPr>
              <a:t>0</a:t>
            </a:r>
            <a:r>
              <a:rPr lang="en" sz="2200">
                <a:solidFill>
                  <a:srgbClr val="FF9900"/>
                </a:solidFill>
              </a:rPr>
              <a:t>0</a:t>
            </a:r>
            <a:r>
              <a:rPr lang="en" sz="2200"/>
              <a:t>: Equal to 0, do nothing: 1.</a:t>
            </a:r>
            <a:r>
              <a:rPr lang="en" sz="2200">
                <a:solidFill>
                  <a:srgbClr val="38761D"/>
                </a:solidFill>
              </a:rPr>
              <a:t>0</a:t>
            </a:r>
            <a:r>
              <a:rPr lang="en" sz="2200">
                <a:solidFill>
                  <a:srgbClr val="0000FF"/>
                </a:solidFill>
              </a:rPr>
              <a:t>1</a:t>
            </a:r>
          </a:p>
          <a:p>
            <a:pPr marL="457200" lvl="0" indent="-368300" rtl="0">
              <a:spcBef>
                <a:spcPts val="400"/>
              </a:spcBef>
              <a:buClr>
                <a:srgbClr val="990000"/>
              </a:buClr>
              <a:buSzPct val="100000"/>
              <a:buChar char="■"/>
            </a:pPr>
            <a:r>
              <a:rPr lang="en" sz="2200"/>
              <a:t>1.</a:t>
            </a:r>
            <a:r>
              <a:rPr lang="en" sz="2200">
                <a:solidFill>
                  <a:srgbClr val="38761D"/>
                </a:solidFill>
              </a:rPr>
              <a:t>0</a:t>
            </a:r>
            <a:r>
              <a:rPr lang="en" sz="2200">
                <a:solidFill>
                  <a:srgbClr val="0000FF"/>
                </a:solidFill>
              </a:rPr>
              <a:t>0</a:t>
            </a:r>
            <a:r>
              <a:rPr lang="en" sz="2200"/>
              <a:t> </a:t>
            </a:r>
            <a:r>
              <a:rPr lang="en" sz="2200">
                <a:solidFill>
                  <a:srgbClr val="CC0000"/>
                </a:solidFill>
              </a:rPr>
              <a:t>0</a:t>
            </a:r>
            <a:r>
              <a:rPr lang="en" sz="2200">
                <a:solidFill>
                  <a:srgbClr val="FF9900"/>
                </a:solidFill>
              </a:rPr>
              <a:t>0</a:t>
            </a:r>
            <a:r>
              <a:rPr lang="en" sz="2200"/>
              <a:t>: Equal to 0, do nothing: 1.</a:t>
            </a:r>
            <a:r>
              <a:rPr lang="en" sz="2200">
                <a:solidFill>
                  <a:srgbClr val="38761D"/>
                </a:solidFill>
              </a:rPr>
              <a:t>0</a:t>
            </a:r>
            <a:r>
              <a:rPr lang="en" sz="2200">
                <a:solidFill>
                  <a:srgbClr val="0000FF"/>
                </a:solidFill>
              </a:rPr>
              <a:t>0</a:t>
            </a:r>
          </a:p>
        </p:txBody>
      </p:sp>
      <p:cxnSp>
        <p:nvCxnSpPr>
          <p:cNvPr id="1177" name="Shape 1177"/>
          <p:cNvCxnSpPr/>
          <p:nvPr/>
        </p:nvCxnSpPr>
        <p:spPr>
          <a:xfrm>
            <a:off x="1918275" y="2614800"/>
            <a:ext cx="0" cy="18966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ash"/>
            <a:round/>
            <a:headEnd type="none" w="lg" len="lg"/>
            <a:tailEnd type="none" w="lg" len="lg"/>
          </a:ln>
        </p:spPr>
      </p:cxnSp>
      <p:sp>
        <p:nvSpPr>
          <p:cNvPr id="1178" name="Shape 1178"/>
          <p:cNvSpPr txBox="1"/>
          <p:nvPr/>
        </p:nvSpPr>
        <p:spPr>
          <a:xfrm>
            <a:off x="509350" y="2199450"/>
            <a:ext cx="7914000" cy="383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800" u="sng"/>
              <a:t>Examples of rounding cases, including rounding to nearest even number</a:t>
            </a:r>
          </a:p>
        </p:txBody>
      </p:sp>
      <p:sp>
        <p:nvSpPr>
          <p:cNvPr id="1179" name="Shape 1179"/>
          <p:cNvSpPr txBox="1"/>
          <p:nvPr/>
        </p:nvSpPr>
        <p:spPr>
          <a:xfrm>
            <a:off x="509350" y="4726549"/>
            <a:ext cx="7509299" cy="383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 dirty="0"/>
              <a:t>All other cases involve either rounding up or down - </a:t>
            </a:r>
            <a:r>
              <a:rPr lang="en" sz="1800" i="1" dirty="0"/>
              <a:t>try them</a:t>
            </a:r>
            <a:r>
              <a:rPr lang="en" sz="1800" dirty="0"/>
              <a:t>!</a:t>
            </a:r>
          </a:p>
        </p:txBody>
      </p:sp>
      <p:cxnSp>
        <p:nvCxnSpPr>
          <p:cNvPr id="1180" name="Shape 1180"/>
          <p:cNvCxnSpPr/>
          <p:nvPr/>
        </p:nvCxnSpPr>
        <p:spPr>
          <a:xfrm>
            <a:off x="4568450" y="1203350"/>
            <a:ext cx="1277999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1181" name="Shape 1181"/>
          <p:cNvSpPr txBox="1"/>
          <p:nvPr/>
        </p:nvSpPr>
        <p:spPr>
          <a:xfrm>
            <a:off x="6089550" y="495325"/>
            <a:ext cx="2459999" cy="878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i="1"/>
              <a:t>In the below examples, imagine the underlined part as a fraction.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6" name="Shape 1186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Questions?</a:t>
            </a:r>
          </a:p>
        </p:txBody>
      </p:sp>
      <p:sp>
        <p:nvSpPr>
          <p:cNvPr id="1187" name="Shape 1187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Remember, data lab is due this Thursday!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You really should have started already!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Read the lab writeup.</a:t>
            </a:r>
          </a:p>
          <a:p>
            <a:pPr marL="914400" lvl="1" indent="-393700" rtl="0">
              <a:spcBef>
                <a:spcPts val="0"/>
              </a:spcBef>
              <a:buSzPct val="100000"/>
            </a:pPr>
            <a:r>
              <a:rPr lang="en" sz="2600" b="1"/>
              <a:t>Read the lab writeup.</a:t>
            </a:r>
          </a:p>
          <a:p>
            <a:pPr marL="1371600" lvl="2" indent="-406400" rtl="0">
              <a:spcBef>
                <a:spcPts val="0"/>
              </a:spcBef>
              <a:buSzPct val="100000"/>
            </a:pPr>
            <a:r>
              <a:rPr lang="en" sz="2800" b="1" i="1"/>
              <a:t>Read the lab writeup.</a:t>
            </a:r>
          </a:p>
          <a:p>
            <a:pPr marL="1828800" lvl="3" indent="-419100" rtl="0">
              <a:spcBef>
                <a:spcPts val="0"/>
              </a:spcBef>
              <a:buSzPct val="100000"/>
            </a:pPr>
            <a:r>
              <a:rPr lang="en" sz="3000" b="1" i="1" u="sng"/>
              <a:t>Read the lab writeup.</a:t>
            </a:r>
          </a:p>
          <a:p>
            <a:pPr marL="2286000" lvl="4" indent="-457200">
              <a:spcBef>
                <a:spcPts val="0"/>
              </a:spcBef>
              <a:buClr>
                <a:srgbClr val="FF00FF"/>
              </a:buClr>
              <a:buSzPct val="100000"/>
            </a:pPr>
            <a:r>
              <a:rPr lang="en" sz="3600" b="1" u="sng">
                <a:solidFill>
                  <a:srgbClr val="FF00FF"/>
                </a:solidFill>
              </a:rPr>
              <a:t>Please. :)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Agenda</a:t>
            </a:r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 dirty="0"/>
              <a:t>Introduction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 dirty="0"/>
              <a:t>Course Details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 dirty="0"/>
              <a:t>Data Lab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 dirty="0"/>
              <a:t>Getting started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 dirty="0"/>
              <a:t>Running your code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 dirty="0"/>
              <a:t>ANSI </a:t>
            </a:r>
            <a:r>
              <a:rPr lang="en" dirty="0" smtClean="0"/>
              <a:t>C</a:t>
            </a:r>
          </a:p>
          <a:p>
            <a:pPr marL="514350" indent="-228600"/>
            <a:r>
              <a:rPr lang="en" dirty="0" smtClean="0"/>
              <a:t>Floating </a:t>
            </a:r>
            <a:r>
              <a:rPr lang="en" dirty="0"/>
              <a:t>Point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Introduction</a:t>
            </a:r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Welcome to 15-213/18-213/15-513!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Recitations are for…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Reviewing lectures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Discussing homework problems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Interactively exploring concepts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Previewing future lecture material</a:t>
            </a:r>
          </a:p>
          <a:p>
            <a:pPr marL="0" lvl="0" indent="0" rtl="0">
              <a:spcBef>
                <a:spcPts val="0"/>
              </a:spcBef>
              <a:buNone/>
            </a:pPr>
            <a:endParaRPr/>
          </a:p>
          <a:p>
            <a:pPr marL="457200" lvl="0" indent="-228600">
              <a:spcBef>
                <a:spcPts val="0"/>
              </a:spcBef>
            </a:pPr>
            <a:r>
              <a:rPr lang="en"/>
              <a:t>Please, </a:t>
            </a:r>
            <a:r>
              <a:rPr lang="en" b="1"/>
              <a:t>please</a:t>
            </a:r>
            <a:r>
              <a:rPr lang="en"/>
              <a:t> ask questions!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Course Details</a:t>
            </a:r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396875" y="1021550"/>
            <a:ext cx="8430900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 dirty="0"/>
              <a:t>How do I get help?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 dirty="0">
                <a:solidFill>
                  <a:schemeClr val="dk1"/>
                </a:solidFill>
              </a:rPr>
              <a:t>Course website: </a:t>
            </a:r>
            <a:r>
              <a:rPr lang="en" u="sng" dirty="0">
                <a:solidFill>
                  <a:schemeClr val="hlink"/>
                </a:solidFill>
                <a:hlinkClick r:id="rId3"/>
              </a:rPr>
              <a:t>http://cs.cmu.edu/~213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 dirty="0">
                <a:solidFill>
                  <a:schemeClr val="dk1"/>
                </a:solidFill>
              </a:rPr>
              <a:t>Office hours: </a:t>
            </a:r>
            <a:r>
              <a:rPr lang="en" b="1" dirty="0">
                <a:solidFill>
                  <a:schemeClr val="dk1"/>
                </a:solidFill>
              </a:rPr>
              <a:t>5-9PM </a:t>
            </a:r>
            <a:r>
              <a:rPr lang="en" dirty="0">
                <a:solidFill>
                  <a:schemeClr val="dk1"/>
                </a:solidFill>
              </a:rPr>
              <a:t>from Sun-Thu in Wean 5207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 dirty="0" smtClean="0">
                <a:solidFill>
                  <a:schemeClr val="dk1"/>
                </a:solidFill>
              </a:rPr>
              <a:t>Piazza</a:t>
            </a:r>
            <a:endParaRPr lang="en" u="sng" dirty="0">
              <a:solidFill>
                <a:schemeClr val="hlink"/>
              </a:solidFill>
              <a:hlinkClick r:id="rId4"/>
            </a:endParaRPr>
          </a:p>
          <a:p>
            <a:pPr marL="914400" lvl="1" indent="-228600" rtl="0">
              <a:spcBef>
                <a:spcPts val="0"/>
              </a:spcBef>
            </a:pPr>
            <a:r>
              <a:rPr lang="en" i="1" dirty="0">
                <a:solidFill>
                  <a:schemeClr val="dk1"/>
                </a:solidFill>
              </a:rPr>
              <a:t>Definitely</a:t>
            </a:r>
            <a:r>
              <a:rPr lang="en" dirty="0">
                <a:solidFill>
                  <a:schemeClr val="dk1"/>
                </a:solidFill>
              </a:rPr>
              <a:t> consult the course textbook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 b="1" dirty="0">
                <a:solidFill>
                  <a:schemeClr val="dk1"/>
                </a:solidFill>
              </a:rPr>
              <a:t>Carefully read the assignment writeups!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 dirty="0"/>
              <a:t>All labs are submitted on Autolab.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 dirty="0"/>
              <a:t>All labs should be worked on using the </a:t>
            </a:r>
            <a:r>
              <a:rPr lang="en" b="1" dirty="0"/>
              <a:t>shark machines.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Data Lab: Getting Started</a:t>
            </a:r>
          </a:p>
        </p:txBody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 dirty="0"/>
              <a:t>Download lab file (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datalab-handout.tar</a:t>
            </a:r>
            <a:r>
              <a:rPr lang="en" dirty="0"/>
              <a:t>)</a:t>
            </a:r>
          </a:p>
          <a:p>
            <a:pPr marL="914400" lvl="1" indent="-368300" rtl="0">
              <a:spcBef>
                <a:spcPts val="0"/>
              </a:spcBef>
              <a:buSzPct val="100000"/>
            </a:pPr>
            <a:r>
              <a:rPr lang="en" sz="2200" dirty="0"/>
              <a:t>Upload tar file to </a:t>
            </a:r>
            <a:r>
              <a:rPr lang="en" sz="2200" b="1" dirty="0"/>
              <a:t>shark</a:t>
            </a:r>
            <a:r>
              <a:rPr lang="en" sz="2200" dirty="0"/>
              <a:t> machine</a:t>
            </a:r>
          </a:p>
          <a:p>
            <a:pPr marL="914400" lvl="1" indent="-368300" rtl="0">
              <a:spcBef>
                <a:spcPts val="0"/>
              </a:spcBef>
              <a:buSzPct val="100000"/>
              <a:buFont typeface="Courier New"/>
            </a:pPr>
            <a:r>
              <a:rPr lang="en" sz="2200" dirty="0">
                <a:latin typeface="Courier New"/>
                <a:ea typeface="Courier New"/>
                <a:cs typeface="Courier New"/>
                <a:sym typeface="Courier New"/>
              </a:rPr>
              <a:t>cd &lt;my course directory&gt;</a:t>
            </a:r>
          </a:p>
          <a:p>
            <a:pPr marL="914400" lvl="1" indent="-368300" rtl="0">
              <a:spcBef>
                <a:spcPts val="0"/>
              </a:spcBef>
              <a:buSzPct val="100000"/>
              <a:buFont typeface="Courier New"/>
            </a:pPr>
            <a:r>
              <a:rPr lang="en" sz="2200" dirty="0">
                <a:latin typeface="Courier New"/>
                <a:ea typeface="Courier New"/>
                <a:cs typeface="Courier New"/>
                <a:sym typeface="Courier New"/>
              </a:rPr>
              <a:t>tar xpvf datalab-handout.tar</a:t>
            </a:r>
          </a:p>
          <a:p>
            <a:pPr marL="457200" lvl="0" indent="-228600">
              <a:spcBef>
                <a:spcPts val="0"/>
              </a:spcBef>
            </a:pPr>
            <a:r>
              <a:rPr lang="en" smtClean="0"/>
              <a:t>Upload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bits.c</a:t>
            </a:r>
            <a:r>
              <a:rPr lang="en" dirty="0"/>
              <a:t> file to Autolab for submission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Data Lab: Running your code</a:t>
            </a:r>
          </a:p>
        </p:txBody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396875" y="1021550"/>
            <a:ext cx="8467499" cy="3988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Font typeface="Courier New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dlc</a:t>
            </a:r>
            <a:r>
              <a:rPr lang="en"/>
              <a:t>: a modified C compiler that interprets </a:t>
            </a:r>
            <a:r>
              <a:rPr lang="en" i="1"/>
              <a:t>ANSI C</a:t>
            </a:r>
            <a:r>
              <a:rPr lang="en"/>
              <a:t> </a:t>
            </a:r>
            <a:r>
              <a:rPr lang="en" b="1"/>
              <a:t>only</a:t>
            </a:r>
          </a:p>
          <a:p>
            <a:pPr marL="457200" lvl="0" indent="-228600" rtl="0">
              <a:spcBef>
                <a:spcPts val="0"/>
              </a:spcBef>
              <a:buFont typeface="Courier New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btest</a:t>
            </a:r>
            <a:r>
              <a:rPr lang="en"/>
              <a:t>: runs your solutions on random values</a:t>
            </a:r>
          </a:p>
          <a:p>
            <a:pPr marL="457200" lvl="0" indent="-228600" rtl="0">
              <a:spcBef>
                <a:spcPts val="0"/>
              </a:spcBef>
              <a:buFont typeface="Courier New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bddcheck</a:t>
            </a:r>
            <a:r>
              <a:rPr lang="en"/>
              <a:t>: exhaustively tests your solutions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Checks all values, formally verifying the solution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driver.pl</a:t>
            </a:r>
            <a:r>
              <a:rPr lang="en"/>
              <a:t>: Runs both dlc and bddcheck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Exactly matches Autolab’s grading script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You will likely only need to submit once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For more information, </a:t>
            </a:r>
            <a:r>
              <a:rPr lang="en" b="1"/>
              <a:t>read the writeup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Available under assignment page as “</a:t>
            </a:r>
            <a:r>
              <a:rPr lang="en" b="1"/>
              <a:t>View writeup</a:t>
            </a:r>
            <a:r>
              <a:rPr lang="en"/>
              <a:t>”</a:t>
            </a:r>
          </a:p>
          <a:p>
            <a:pPr marL="914400" lvl="1" indent="-228600">
              <a:spcBef>
                <a:spcPts val="0"/>
              </a:spcBef>
            </a:pPr>
            <a:r>
              <a:rPr lang="en" b="1"/>
              <a:t>Read it. Read the writeup... please.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Data Lab: What is ANSI C?</a:t>
            </a:r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5284400" y="898247"/>
            <a:ext cx="3603600" cy="658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u="sng"/>
              <a:t>This is </a:t>
            </a:r>
            <a:r>
              <a:rPr lang="en" i="1" u="sng"/>
              <a:t>not </a:t>
            </a:r>
            <a:r>
              <a:rPr lang="en" u="sng"/>
              <a:t>ANSI C.</a:t>
            </a:r>
          </a:p>
        </p:txBody>
      </p:sp>
      <p:sp>
        <p:nvSpPr>
          <p:cNvPr id="101" name="Shape 101"/>
          <p:cNvSpPr txBox="1"/>
          <p:nvPr/>
        </p:nvSpPr>
        <p:spPr>
          <a:xfrm>
            <a:off x="1085550" y="2653875"/>
            <a:ext cx="3100799" cy="1013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800" b="1"/>
              <a:t>Within two braces, all </a:t>
            </a:r>
            <a:r>
              <a:rPr lang="en" sz="1800" b="1" i="1"/>
              <a:t>declarations</a:t>
            </a:r>
            <a:r>
              <a:rPr lang="en" sz="1800" b="1"/>
              <a:t> must go before any </a:t>
            </a:r>
            <a:r>
              <a:rPr lang="en" sz="1800" b="1" i="1"/>
              <a:t>expressions</a:t>
            </a:r>
            <a:r>
              <a:rPr lang="en" sz="1800" b="1"/>
              <a:t>.</a:t>
            </a:r>
          </a:p>
        </p:txBody>
      </p:sp>
      <p:sp>
        <p:nvSpPr>
          <p:cNvPr id="102" name="Shape 102"/>
          <p:cNvSpPr txBox="1"/>
          <p:nvPr/>
        </p:nvSpPr>
        <p:spPr>
          <a:xfrm>
            <a:off x="4717900" y="1422675"/>
            <a:ext cx="4461900" cy="3475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/>
            <a:r>
              <a:rPr lang="en-US" sz="1600" b="1" dirty="0">
                <a:latin typeface="Courier New"/>
                <a:ea typeface="Courier New"/>
                <a:cs typeface="Courier New"/>
                <a:sym typeface="Courier New"/>
              </a:rPr>
              <a:t>unsigned </a:t>
            </a:r>
            <a:r>
              <a:rPr lang="en-US" sz="1600" b="1" dirty="0" err="1"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600" b="1" dirty="0">
                <a:latin typeface="Courier New"/>
                <a:ea typeface="Courier New"/>
                <a:cs typeface="Courier New"/>
                <a:sym typeface="Courier New"/>
              </a:rPr>
              <a:t> foo(unsigned </a:t>
            </a:r>
            <a:r>
              <a:rPr lang="en-US" sz="1600" b="1" dirty="0" err="1"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600" b="1" dirty="0">
                <a:latin typeface="Courier New"/>
                <a:ea typeface="Courier New"/>
                <a:cs typeface="Courier New"/>
                <a:sym typeface="Courier New"/>
              </a:rPr>
              <a:t> x)</a:t>
            </a:r>
          </a:p>
          <a:p>
            <a:pPr lvl="0"/>
            <a:r>
              <a:rPr lang="en-US" sz="1600" b="1" dirty="0">
                <a:latin typeface="Courier New"/>
                <a:ea typeface="Courier New"/>
                <a:cs typeface="Courier New"/>
                <a:sym typeface="Courier New"/>
              </a:rPr>
              <a:t>{</a:t>
            </a:r>
          </a:p>
          <a:p>
            <a:pPr lvl="0"/>
            <a:r>
              <a:rPr lang="en-US" sz="1600" b="1" dirty="0">
                <a:latin typeface="Courier New"/>
                <a:ea typeface="Courier New"/>
                <a:cs typeface="Courier New"/>
                <a:sym typeface="Courier New"/>
              </a:rPr>
              <a:t>    x = x * 2;</a:t>
            </a:r>
          </a:p>
          <a:p>
            <a:pPr lvl="0"/>
            <a:r>
              <a:rPr lang="en-US" sz="1600" b="1" dirty="0">
                <a:solidFill>
                  <a:srgbClr val="CC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1600" b="1" dirty="0" err="1">
                <a:solidFill>
                  <a:srgbClr val="CC000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600" b="1" dirty="0">
                <a:solidFill>
                  <a:srgbClr val="CC0000"/>
                </a:solidFill>
                <a:latin typeface="Courier New"/>
                <a:ea typeface="Courier New"/>
                <a:cs typeface="Courier New"/>
                <a:sym typeface="Courier New"/>
              </a:rPr>
              <a:t> y = 5;</a:t>
            </a:r>
          </a:p>
          <a:p>
            <a:pPr lvl="0" indent="457200"/>
            <a:endParaRPr lang="en-US" sz="16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lvl="0"/>
            <a:r>
              <a:rPr lang="en-US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if (x &gt; 5) {</a:t>
            </a:r>
          </a:p>
          <a:p>
            <a:pPr lvl="0"/>
            <a:r>
              <a:rPr lang="en-US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x = x * 3;</a:t>
            </a:r>
          </a:p>
          <a:p>
            <a:pPr lvl="0"/>
            <a:r>
              <a:rPr lang="en-US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-US" sz="1600" b="1" dirty="0" err="1">
                <a:solidFill>
                  <a:srgbClr val="CC000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600" b="1" dirty="0">
                <a:solidFill>
                  <a:srgbClr val="CC0000"/>
                </a:solidFill>
                <a:latin typeface="Courier New"/>
                <a:ea typeface="Courier New"/>
                <a:cs typeface="Courier New"/>
                <a:sym typeface="Courier New"/>
              </a:rPr>
              <a:t> z = 4;</a:t>
            </a:r>
          </a:p>
          <a:p>
            <a:pPr lvl="0">
              <a:buClr>
                <a:schemeClr val="dk1"/>
              </a:buClr>
              <a:buSzPct val="68750"/>
            </a:pPr>
            <a:r>
              <a:rPr lang="en-US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x = x * z;</a:t>
            </a:r>
          </a:p>
          <a:p>
            <a:pPr lvl="0"/>
            <a:r>
              <a:rPr lang="en-US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</a:p>
          <a:p>
            <a:pPr lvl="0">
              <a:buClr>
                <a:schemeClr val="dk1"/>
              </a:buClr>
            </a:pPr>
            <a:endParaRPr lang="en-US" sz="16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lvl="0"/>
            <a:r>
              <a:rPr lang="en-US" sz="1600" b="1" dirty="0">
                <a:latin typeface="Courier New"/>
                <a:ea typeface="Courier New"/>
                <a:cs typeface="Courier New"/>
                <a:sym typeface="Courier New"/>
              </a:rPr>
              <a:t>    return x * y;</a:t>
            </a:r>
          </a:p>
          <a:p>
            <a:pPr lvl="0"/>
            <a:r>
              <a:rPr lang="en-US" sz="1600" b="1" dirty="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lang="en-US" sz="1600" b="1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Data Lab: What is ANSI C?</a:t>
            </a:r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256000" y="898247"/>
            <a:ext cx="3603600" cy="658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u="sng"/>
              <a:t>This is ANSI C.</a:t>
            </a:r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5284400" y="898247"/>
            <a:ext cx="3603600" cy="658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u="sng"/>
              <a:t>This is </a:t>
            </a:r>
            <a:r>
              <a:rPr lang="en" i="1" u="sng"/>
              <a:t>not </a:t>
            </a:r>
            <a:r>
              <a:rPr lang="en" u="sng"/>
              <a:t>ANSI C.</a:t>
            </a:r>
          </a:p>
        </p:txBody>
      </p:sp>
      <p:sp>
        <p:nvSpPr>
          <p:cNvPr id="110" name="Shape 110"/>
          <p:cNvSpPr txBox="1"/>
          <p:nvPr/>
        </p:nvSpPr>
        <p:spPr>
          <a:xfrm>
            <a:off x="256000" y="1422675"/>
            <a:ext cx="4461900" cy="3411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600" b="1" dirty="0">
                <a:latin typeface="Courier New"/>
                <a:ea typeface="Courier New"/>
                <a:cs typeface="Courier New"/>
                <a:sym typeface="Courier New"/>
              </a:rPr>
              <a:t>unsigned int foo(unsigned int x)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600" b="1" dirty="0">
                <a:latin typeface="Courier New"/>
                <a:ea typeface="Courier New"/>
                <a:cs typeface="Courier New"/>
                <a:sym typeface="Courier New"/>
              </a:rPr>
              <a:t>{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600" b="1" dirty="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600" b="1" dirty="0" smtClean="0"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" sz="1600" b="1" dirty="0" smtClean="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lang="en" sz="1600" b="1" dirty="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y = 5;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600" b="1" dirty="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600" b="1" dirty="0" smtClean="0"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" sz="1600" b="1" dirty="0" smtClean="0">
                <a:latin typeface="Courier New"/>
                <a:ea typeface="Courier New"/>
                <a:cs typeface="Courier New"/>
                <a:sym typeface="Courier New"/>
              </a:rPr>
              <a:t>x </a:t>
            </a:r>
            <a:r>
              <a:rPr lang="en" sz="1600" b="1" dirty="0">
                <a:latin typeface="Courier New"/>
                <a:ea typeface="Courier New"/>
                <a:cs typeface="Courier New"/>
                <a:sym typeface="Courier New"/>
              </a:rPr>
              <a:t>= x * 2;</a:t>
            </a:r>
          </a:p>
          <a:p>
            <a:pPr lvl="0" rtl="0">
              <a:spcBef>
                <a:spcPts val="0"/>
              </a:spcBef>
              <a:buNone/>
            </a:pPr>
            <a:endParaRPr sz="16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 sz="1600" b="1" dirty="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600" b="1" dirty="0" smtClean="0"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" sz="1600" b="1" dirty="0" smtClean="0">
                <a:latin typeface="Courier New"/>
                <a:ea typeface="Courier New"/>
                <a:cs typeface="Courier New"/>
                <a:sym typeface="Courier New"/>
              </a:rPr>
              <a:t>if </a:t>
            </a:r>
            <a:r>
              <a:rPr lang="en" sz="1600" b="1" dirty="0">
                <a:latin typeface="Courier New"/>
                <a:ea typeface="Courier New"/>
                <a:cs typeface="Courier New"/>
                <a:sym typeface="Courier New"/>
              </a:rPr>
              <a:t>(x &gt; 5) {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600" b="1" dirty="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600" b="1" dirty="0" smtClean="0">
                <a:latin typeface="Courier New"/>
                <a:ea typeface="Courier New"/>
                <a:cs typeface="Courier New"/>
                <a:sym typeface="Courier New"/>
              </a:rPr>
              <a:t>       </a:t>
            </a:r>
            <a:r>
              <a:rPr lang="en" sz="1600" b="1" dirty="0" smtClean="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lang="en" sz="1600" b="1" dirty="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z = 4;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600" b="1" dirty="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600" b="1" dirty="0" smtClean="0">
                <a:latin typeface="Courier New"/>
                <a:ea typeface="Courier New"/>
                <a:cs typeface="Courier New"/>
                <a:sym typeface="Courier New"/>
              </a:rPr>
              <a:t>       </a:t>
            </a:r>
            <a:r>
              <a:rPr lang="en" sz="1600" b="1" dirty="0" smtClean="0">
                <a:latin typeface="Courier New"/>
                <a:ea typeface="Courier New"/>
                <a:cs typeface="Courier New"/>
                <a:sym typeface="Courier New"/>
              </a:rPr>
              <a:t>x </a:t>
            </a:r>
            <a:r>
              <a:rPr lang="en" sz="1600" b="1" dirty="0">
                <a:latin typeface="Courier New"/>
                <a:ea typeface="Courier New"/>
                <a:cs typeface="Courier New"/>
                <a:sym typeface="Courier New"/>
              </a:rPr>
              <a:t>= x * 3;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600" b="1" dirty="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600" b="1" dirty="0" smtClean="0">
                <a:latin typeface="Courier New"/>
                <a:ea typeface="Courier New"/>
                <a:cs typeface="Courier New"/>
                <a:sym typeface="Courier New"/>
              </a:rPr>
              <a:t>       </a:t>
            </a:r>
            <a:r>
              <a:rPr lang="en" sz="1600" b="1" dirty="0" smtClean="0">
                <a:latin typeface="Courier New"/>
                <a:ea typeface="Courier New"/>
                <a:cs typeface="Courier New"/>
                <a:sym typeface="Courier New"/>
              </a:rPr>
              <a:t>x </a:t>
            </a:r>
            <a:r>
              <a:rPr lang="en" sz="1600" b="1" dirty="0">
                <a:latin typeface="Courier New"/>
                <a:ea typeface="Courier New"/>
                <a:cs typeface="Courier New"/>
                <a:sym typeface="Courier New"/>
              </a:rPr>
              <a:t>= x * z;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600" b="1" dirty="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600" b="1" dirty="0" smtClean="0"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" sz="1600" b="1" dirty="0" smtClean="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lang="en" sz="16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None/>
            </a:pPr>
            <a:endParaRPr sz="16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 sz="1600" b="1" dirty="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600" b="1" dirty="0" smtClean="0"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" sz="1600" b="1" dirty="0" smtClean="0">
                <a:latin typeface="Courier New"/>
                <a:ea typeface="Courier New"/>
                <a:cs typeface="Courier New"/>
                <a:sym typeface="Courier New"/>
              </a:rPr>
              <a:t>return </a:t>
            </a:r>
            <a:r>
              <a:rPr lang="en" sz="1600" b="1" dirty="0">
                <a:latin typeface="Courier New"/>
                <a:ea typeface="Courier New"/>
                <a:cs typeface="Courier New"/>
                <a:sym typeface="Courier New"/>
              </a:rPr>
              <a:t>x * y;</a:t>
            </a:r>
          </a:p>
          <a:p>
            <a:pPr lvl="0">
              <a:spcBef>
                <a:spcPts val="0"/>
              </a:spcBef>
              <a:buNone/>
            </a:pPr>
            <a:r>
              <a:rPr lang="en" sz="1600" b="1" dirty="0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</p:txBody>
      </p:sp>
      <p:sp>
        <p:nvSpPr>
          <p:cNvPr id="111" name="Shape 111"/>
          <p:cNvSpPr txBox="1"/>
          <p:nvPr/>
        </p:nvSpPr>
        <p:spPr>
          <a:xfrm>
            <a:off x="4717900" y="1422675"/>
            <a:ext cx="4461900" cy="3475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600" b="1" dirty="0">
                <a:latin typeface="Courier New"/>
                <a:ea typeface="Courier New"/>
                <a:cs typeface="Courier New"/>
                <a:sym typeface="Courier New"/>
              </a:rPr>
              <a:t>unsigned int foo(unsigned int x)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600" b="1" dirty="0" smtClean="0">
                <a:latin typeface="Courier New"/>
                <a:ea typeface="Courier New"/>
                <a:cs typeface="Courier New"/>
                <a:sym typeface="Courier New"/>
              </a:rPr>
              <a:t>{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600" b="1" dirty="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600" b="1" dirty="0" smtClean="0"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" sz="1600" b="1" dirty="0" smtClean="0">
                <a:latin typeface="Courier New"/>
                <a:ea typeface="Courier New"/>
                <a:cs typeface="Courier New"/>
                <a:sym typeface="Courier New"/>
              </a:rPr>
              <a:t>x </a:t>
            </a:r>
            <a:r>
              <a:rPr lang="en" sz="1600" b="1" dirty="0">
                <a:latin typeface="Courier New"/>
                <a:ea typeface="Courier New"/>
                <a:cs typeface="Courier New"/>
                <a:sym typeface="Courier New"/>
              </a:rPr>
              <a:t>= x * 2</a:t>
            </a:r>
            <a:r>
              <a:rPr lang="en" sz="1600" b="1" dirty="0" smtClean="0">
                <a:latin typeface="Courier New"/>
                <a:ea typeface="Courier New"/>
                <a:cs typeface="Courier New"/>
                <a:sym typeface="Courier New"/>
              </a:rPr>
              <a:t>;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600" b="1" dirty="0" smtClean="0">
                <a:solidFill>
                  <a:srgbClr val="CC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 sz="1600" b="1" dirty="0" smtClean="0">
                <a:solidFill>
                  <a:srgbClr val="CC0000"/>
                </a:solidFill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lang="en" sz="1600" b="1" dirty="0">
                <a:solidFill>
                  <a:srgbClr val="CC0000"/>
                </a:solidFill>
                <a:latin typeface="Courier New"/>
                <a:ea typeface="Courier New"/>
                <a:cs typeface="Courier New"/>
                <a:sym typeface="Courier New"/>
              </a:rPr>
              <a:t>y = 5;</a:t>
            </a:r>
          </a:p>
          <a:p>
            <a:pPr lvl="0" indent="457200" rtl="0">
              <a:spcBef>
                <a:spcPts val="0"/>
              </a:spcBef>
              <a:buNone/>
            </a:pPr>
            <a:endParaRPr sz="16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600" b="1" dirty="0" smtClean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" sz="1600" b="1" dirty="0" smtClean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if </a:t>
            </a:r>
            <a:r>
              <a:rPr lang="en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(x &gt; 5) </a:t>
            </a:r>
            <a:r>
              <a:rPr lang="en" sz="1600" b="1" dirty="0" smtClean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600" b="1" dirty="0" smtClean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</a:t>
            </a:r>
            <a:r>
              <a:rPr lang="en" sz="1600" b="1" dirty="0" smtClean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x </a:t>
            </a:r>
            <a:r>
              <a:rPr lang="en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= x * </a:t>
            </a:r>
            <a:r>
              <a:rPr lang="en" sz="1600" b="1" dirty="0" smtClean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3;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600" b="1" dirty="0" smtClean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</a:t>
            </a:r>
            <a:r>
              <a:rPr lang="en" sz="1600" b="1" dirty="0" smtClean="0">
                <a:solidFill>
                  <a:srgbClr val="CC0000"/>
                </a:solidFill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lang="en" sz="1600" b="1" dirty="0">
                <a:solidFill>
                  <a:srgbClr val="CC0000"/>
                </a:solidFill>
                <a:latin typeface="Courier New"/>
                <a:ea typeface="Courier New"/>
                <a:cs typeface="Courier New"/>
                <a:sym typeface="Courier New"/>
              </a:rPr>
              <a:t>z = 4;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8750"/>
              <a:buFont typeface="Arial"/>
              <a:buNone/>
            </a:pPr>
            <a:r>
              <a:rPr lang="en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600" b="1" dirty="0" smtClean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</a:t>
            </a:r>
            <a:r>
              <a:rPr lang="en" sz="1600" b="1" dirty="0" smtClean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x </a:t>
            </a:r>
            <a:r>
              <a:rPr lang="en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= x * z;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600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600" b="1" dirty="0" smtClean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" sz="1600" b="1" dirty="0" smtClean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lang="en" sz="16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600"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 sz="1600" b="1" dirty="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600" b="1" dirty="0" smtClean="0"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" sz="1600" b="1" dirty="0" smtClean="0">
                <a:latin typeface="Courier New"/>
                <a:ea typeface="Courier New"/>
                <a:cs typeface="Courier New"/>
                <a:sym typeface="Courier New"/>
              </a:rPr>
              <a:t>return </a:t>
            </a:r>
            <a:r>
              <a:rPr lang="en" sz="1600" b="1" dirty="0">
                <a:latin typeface="Courier New"/>
                <a:ea typeface="Courier New"/>
                <a:cs typeface="Courier New"/>
                <a:sym typeface="Courier New"/>
              </a:rPr>
              <a:t>x * y;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600" b="1" dirty="0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 Groups of 3 - 4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Series of exercises</a:t>
            </a:r>
          </a:p>
          <a:p>
            <a:pPr lvl="1"/>
            <a:r>
              <a:rPr lang="en-US" dirty="0" smtClean="0"/>
              <a:t>Operators</a:t>
            </a:r>
            <a:endParaRPr lang="en-US" dirty="0" smtClean="0"/>
          </a:p>
          <a:p>
            <a:pPr lvl="1"/>
            <a:r>
              <a:rPr lang="en-US" dirty="0" smtClean="0"/>
              <a:t>Floating </a:t>
            </a:r>
            <a:r>
              <a:rPr lang="en-US" dirty="0" smtClean="0"/>
              <a:t>point</a:t>
            </a:r>
          </a:p>
          <a:p>
            <a:pPr lvl="1"/>
            <a:r>
              <a:rPr lang="en-US" smtClean="0"/>
              <a:t>Puzzle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743827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634</Words>
  <Application>Microsoft Office PowerPoint</Application>
  <PresentationFormat>On-screen Show (16:9)</PresentationFormat>
  <Paragraphs>119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Courier New</vt:lpstr>
      <vt:lpstr>Times New Roman</vt:lpstr>
      <vt:lpstr>template2007</vt:lpstr>
      <vt:lpstr>15-213 Recitation: Data Lab</vt:lpstr>
      <vt:lpstr>Agenda</vt:lpstr>
      <vt:lpstr>Introduction</vt:lpstr>
      <vt:lpstr>Course Details</vt:lpstr>
      <vt:lpstr>Data Lab: Getting Started</vt:lpstr>
      <vt:lpstr>Data Lab: Running your code</vt:lpstr>
      <vt:lpstr>Data Lab: What is ANSI C?</vt:lpstr>
      <vt:lpstr>Data Lab: What is ANSI C?</vt:lpstr>
      <vt:lpstr>Form Groups of 3 - 4</vt:lpstr>
      <vt:lpstr>Floating Point: Rounding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15-213 Recitation: Data Lab</dc:title>
  <cp:lastModifiedBy>bprail</cp:lastModifiedBy>
  <cp:revision>11</cp:revision>
  <dcterms:modified xsi:type="dcterms:W3CDTF">2016-09-11T02:45:55Z</dcterms:modified>
</cp:coreProperties>
</file>