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66" r:id="rId5"/>
    <p:sldId id="263" r:id="rId6"/>
    <p:sldId id="262" r:id="rId7"/>
    <p:sldId id="264" r:id="rId8"/>
    <p:sldId id="259" r:id="rId9"/>
    <p:sldId id="261" r:id="rId10"/>
    <p:sldId id="265" r:id="rId11"/>
    <p:sldId id="269" r:id="rId12"/>
    <p:sldId id="267" r:id="rId13"/>
    <p:sldId id="268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0" autoAdjust="0"/>
    <p:restoredTop sz="89442" autoAdjust="0"/>
  </p:normalViewPr>
  <p:slideViewPr>
    <p:cSldViewPr snapToGrid="0">
      <p:cViewPr varScale="1">
        <p:scale>
          <a:sx n="81" d="100"/>
          <a:sy n="81" d="100"/>
        </p:scale>
        <p:origin x="76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2A3C46-1193-4A43-B609-F01D189F597D}" type="datetimeFigureOut">
              <a:rPr lang="en-US" smtClean="0"/>
              <a:t>11/27/2016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949E64-E15E-4951-98BE-A4ED748D2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901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 depends.</a:t>
            </a:r>
            <a:r>
              <a:rPr lang="en-US" baseline="0" dirty="0" smtClean="0"/>
              <a:t>  There is a race.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49E64-E15E-4951-98BE-A4ED748D225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765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 depends.</a:t>
            </a:r>
            <a:r>
              <a:rPr lang="en-US" baseline="0" dirty="0" smtClean="0"/>
              <a:t>  There is a race.  This will probably terminate as the worker thread will detach before the call to </a:t>
            </a:r>
            <a:r>
              <a:rPr lang="en-US" baseline="0" dirty="0" err="1" smtClean="0"/>
              <a:t>pthread_join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49E64-E15E-4951-98BE-A4ED748D225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956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T1:</a:t>
            </a:r>
            <a:r>
              <a:rPr lang="en-US" baseline="0" dirty="0" smtClean="0"/>
              <a:t> Search …… print</a:t>
            </a:r>
          </a:p>
          <a:p>
            <a:r>
              <a:rPr lang="en-US" baseline="0" dirty="0" smtClean="0"/>
              <a:t>T2: …   Replace entry …</a:t>
            </a:r>
          </a:p>
          <a:p>
            <a:r>
              <a:rPr lang="en-US" baseline="0" dirty="0" smtClean="0"/>
              <a:t>While T2 blocks T1 from printing, it replaces the entry that T1 was going to print.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49E64-E15E-4951-98BE-A4ED748D225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6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4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0F6E1517-5E91-484F-9F5C-5C27623FB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86209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0F6E1517-5E91-484F-9F5C-5C27623FB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14366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4" y="228602"/>
            <a:ext cx="2185987" cy="6105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2"/>
            <a:ext cx="6408738" cy="6105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0F6E1517-5E91-484F-9F5C-5C27623FB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24217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6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6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9" y="1362077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9" y="3924302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0F6E1517-5E91-484F-9F5C-5C27623FB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39501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6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6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9" y="1362075"/>
            <a:ext cx="3871912" cy="49720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0F6E1517-5E91-484F-9F5C-5C27623FB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25704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9" y="435678"/>
            <a:ext cx="7592093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0F6E1517-5E91-484F-9F5C-5C27623FB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97408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0F6E1517-5E91-484F-9F5C-5C27623FB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51488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6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9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0F6E1517-5E91-484F-9F5C-5C27623FB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41765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0F6E1517-5E91-484F-9F5C-5C27623FB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03478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3" y="445070"/>
            <a:ext cx="75914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0F6E1517-5E91-484F-9F5C-5C27623FB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45379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0F6E1517-5E91-484F-9F5C-5C27623FB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8868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0F6E1517-5E91-484F-9F5C-5C27623FB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34560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0F6E1517-5E91-484F-9F5C-5C27623FB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60902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1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800" b="0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4" y="-26988"/>
            <a:ext cx="1309687" cy="274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rPr>
              <a:t>Carnegie Mellon</a:t>
            </a:r>
          </a:p>
        </p:txBody>
      </p:sp>
      <p:sp>
        <p:nvSpPr>
          <p:cNvPr id="8" name="Rectangle 7"/>
          <p:cNvSpPr/>
          <p:nvPr/>
        </p:nvSpPr>
        <p:spPr>
          <a:xfrm>
            <a:off x="8830843" y="6611781"/>
            <a:ext cx="3385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800" dirty="0">
              <a:latin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16031" y="6629402"/>
            <a:ext cx="46458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054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-96" charset="2"/>
        <a:buChar char="¢"/>
        <a:defRPr sz="24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Recitation 14: Proxy Lab Part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Instructor: TA(s)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676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synchronization should I use?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Counting a shared resource, such as shared buffers</a:t>
            </a:r>
          </a:p>
          <a:p>
            <a:pPr lvl="1"/>
            <a:r>
              <a:rPr lang="en-US" dirty="0" smtClean="0"/>
              <a:t>Semaphore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Exclusive access to one or more variables</a:t>
            </a:r>
          </a:p>
          <a:p>
            <a:pPr lvl="1"/>
            <a:r>
              <a:rPr lang="en-US" dirty="0" err="1"/>
              <a:t>Mutex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Most operations are reading, rarely writing / modifying</a:t>
            </a:r>
          </a:p>
          <a:p>
            <a:pPr lvl="1"/>
            <a:r>
              <a:rPr lang="en-US" dirty="0" err="1"/>
              <a:t>RWLock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863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Threads Revisited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640799" cy="4972050"/>
          </a:xfrm>
        </p:spPr>
        <p:txBody>
          <a:bodyPr numCol="1"/>
          <a:lstStyle/>
          <a:p>
            <a:r>
              <a:rPr lang="en-US" dirty="0" smtClean="0"/>
              <a:t>Which lock type should be used?</a:t>
            </a:r>
          </a:p>
          <a:p>
            <a:r>
              <a:rPr lang="en-US" dirty="0" smtClean="0"/>
              <a:t>Where should it be acquired / released?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6447" y="3324448"/>
            <a:ext cx="8548576" cy="3260650"/>
          </a:xfrm>
          <a:prstGeom prst="rect">
            <a:avLst/>
          </a:prstGeom>
          <a:noFill/>
        </p:spPr>
        <p:txBody>
          <a:bodyPr wrap="square" numCol="2" rtlCol="0">
            <a:noAutofit/>
          </a:bodyPr>
          <a:lstStyle/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volatile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count = 0;</a:t>
            </a:r>
          </a:p>
          <a:p>
            <a:pPr marL="0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void* thread(void* v)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 count;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+ 1;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count =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63007" y="3320290"/>
            <a:ext cx="547466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char**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[2];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for(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&lt; 2;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], NULL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thread, NULL);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&lt; 2;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pthread_join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(“%d\n”, count);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0;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8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4895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Associating locks with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the following key-value store</a:t>
            </a:r>
          </a:p>
          <a:p>
            <a:pPr lvl="1"/>
            <a:r>
              <a:rPr lang="en-US" dirty="0" smtClean="0"/>
              <a:t>Key and value have separate </a:t>
            </a:r>
            <a:r>
              <a:rPr lang="en-US" dirty="0" err="1" smtClean="0"/>
              <a:t>RWLocks</a:t>
            </a:r>
            <a:r>
              <a:rPr lang="en-US" dirty="0" smtClean="0"/>
              <a:t>: </a:t>
            </a:r>
            <a:r>
              <a:rPr lang="en-US" dirty="0" err="1" smtClean="0"/>
              <a:t>klock</a:t>
            </a:r>
            <a:r>
              <a:rPr lang="en-US" dirty="0" smtClean="0"/>
              <a:t> and </a:t>
            </a:r>
            <a:r>
              <a:rPr lang="en-US" dirty="0" err="1" smtClean="0"/>
              <a:t>vlock</a:t>
            </a:r>
            <a:endParaRPr lang="en-US" dirty="0" smtClean="0"/>
          </a:p>
          <a:p>
            <a:pPr lvl="1"/>
            <a:r>
              <a:rPr lang="en-US" dirty="0" smtClean="0"/>
              <a:t>When an entry is replaced, both locks are acquired.</a:t>
            </a:r>
          </a:p>
          <a:p>
            <a:r>
              <a:rPr lang="en-US" dirty="0" smtClean="0"/>
              <a:t>Describe why the </a:t>
            </a:r>
            <a:r>
              <a:rPr lang="en-US" dirty="0" err="1" smtClean="0"/>
              <a:t>printf</a:t>
            </a:r>
            <a:r>
              <a:rPr lang="en-US" dirty="0" smtClean="0"/>
              <a:t> may not be accurate.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58256" y="3220227"/>
            <a:ext cx="461929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thread_rwlock_rdlock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klock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match = search(k);</a:t>
            </a: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thread_rwlock_unlock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klock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(match != -1)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pthread_rwlock_rdlock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vlock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(“%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zd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\n”, space[match]);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pthread_rwlock_unlock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vlock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4594" y="3318570"/>
            <a:ext cx="4628190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_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key;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value;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#define SIZE 10</a:t>
            </a:r>
          </a:p>
          <a:p>
            <a:pPr marL="0" indent="0">
              <a:buNone/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space[SIZE];</a:t>
            </a:r>
          </a:p>
          <a:p>
            <a:pPr marL="0" indent="0">
              <a:buNone/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search(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k)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for(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j = 0; j &lt; SIZE;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if (space[j].key == k) return j;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return -1;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6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7021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Locks gone wrong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RWLocks</a:t>
            </a:r>
            <a:r>
              <a:rPr lang="en-US" dirty="0" smtClean="0"/>
              <a:t> are particularly susceptible to which issue:</a:t>
            </a:r>
          </a:p>
          <a:p>
            <a:pPr marL="400050" lvl="1" indent="0">
              <a:buNone/>
            </a:pPr>
            <a:r>
              <a:rPr lang="en-US" dirty="0" smtClean="0"/>
              <a:t>a. Starvation		b. </a:t>
            </a:r>
            <a:r>
              <a:rPr lang="en-US" dirty="0" err="1" smtClean="0"/>
              <a:t>Livelock</a:t>
            </a:r>
            <a:r>
              <a:rPr lang="en-US" dirty="0" smtClean="0"/>
              <a:t>		c. Deadlock</a:t>
            </a:r>
          </a:p>
          <a:p>
            <a:pPr marL="400050" lvl="1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If some code acquires </a:t>
            </a:r>
            <a:r>
              <a:rPr lang="en-US" dirty="0" err="1" smtClean="0"/>
              <a:t>rwlocks</a:t>
            </a:r>
            <a:r>
              <a:rPr lang="en-US" dirty="0" smtClean="0"/>
              <a:t> as readers: </a:t>
            </a:r>
            <a:r>
              <a:rPr lang="en-US" dirty="0" err="1" smtClean="0"/>
              <a:t>LockA</a:t>
            </a:r>
            <a:r>
              <a:rPr lang="en-US" dirty="0" smtClean="0"/>
              <a:t> then </a:t>
            </a:r>
            <a:r>
              <a:rPr lang="en-US" dirty="0" err="1" smtClean="0"/>
              <a:t>LockB</a:t>
            </a:r>
            <a:r>
              <a:rPr lang="en-US" dirty="0" smtClean="0"/>
              <a:t>, while other readers go </a:t>
            </a:r>
            <a:r>
              <a:rPr lang="en-US" dirty="0" err="1" smtClean="0"/>
              <a:t>LockB</a:t>
            </a:r>
            <a:r>
              <a:rPr lang="en-US" dirty="0" smtClean="0"/>
              <a:t> then </a:t>
            </a:r>
            <a:r>
              <a:rPr lang="en-US" dirty="0" err="1" smtClean="0"/>
              <a:t>LockA</a:t>
            </a:r>
            <a:r>
              <a:rPr lang="en-US" dirty="0" smtClean="0"/>
              <a:t>.  What, if any, order can a writer acquire both </a:t>
            </a:r>
            <a:r>
              <a:rPr lang="en-US" dirty="0" err="1" smtClean="0"/>
              <a:t>LockA</a:t>
            </a:r>
            <a:r>
              <a:rPr lang="en-US" dirty="0" smtClean="0"/>
              <a:t> and </a:t>
            </a:r>
            <a:r>
              <a:rPr lang="en-US" dirty="0" err="1" smtClean="0"/>
              <a:t>LockB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 smtClean="0"/>
              <a:t>	No order is possible without a potential deadlock.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 startAt="3"/>
            </a:pPr>
            <a:r>
              <a:rPr lang="en-US" dirty="0" smtClean="0"/>
              <a:t>Design an approach to acquiring two semaphores that avoids deadlock and </a:t>
            </a:r>
            <a:r>
              <a:rPr lang="en-US" dirty="0" err="1" smtClean="0"/>
              <a:t>livelock</a:t>
            </a:r>
            <a:r>
              <a:rPr lang="en-US" dirty="0" smtClean="0"/>
              <a:t>, while allowing progress to other threads needing only one semaphore.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796159" y="1781503"/>
            <a:ext cx="1655379" cy="449318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6503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Proxylab</a:t>
            </a:r>
            <a:r>
              <a:rPr lang="en-US" dirty="0" smtClean="0"/>
              <a:t> Reminders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the </a:t>
            </a:r>
            <a:r>
              <a:rPr lang="en-US" dirty="0" err="1" smtClean="0"/>
              <a:t>writeup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Submit your code (days) early</a:t>
            </a:r>
          </a:p>
          <a:p>
            <a:pPr lvl="1"/>
            <a:r>
              <a:rPr lang="en-US" dirty="0" smtClean="0"/>
              <a:t>Test that the submission will build and run on Autolab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8807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Calling exit() will terminate all threads</a:t>
            </a:r>
          </a:p>
          <a:p>
            <a:endParaRPr lang="en-US" dirty="0"/>
          </a:p>
          <a:p>
            <a:r>
              <a:rPr lang="en-US" dirty="0" smtClean="0"/>
              <a:t>Calling </a:t>
            </a:r>
            <a:r>
              <a:rPr lang="en-US" dirty="0" err="1" smtClean="0"/>
              <a:t>pthread_join</a:t>
            </a:r>
            <a:r>
              <a:rPr lang="en-US" dirty="0" smtClean="0"/>
              <a:t> on a detached thread is technically undefined behavior.  Was defined as returning an error.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4112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Proxylab</a:t>
            </a:r>
            <a:endParaRPr lang="en-US" dirty="0" smtClean="0"/>
          </a:p>
          <a:p>
            <a:r>
              <a:rPr lang="en-US" dirty="0" smtClean="0"/>
              <a:t>Threading</a:t>
            </a:r>
          </a:p>
          <a:p>
            <a:r>
              <a:rPr lang="en-US" dirty="0" smtClean="0"/>
              <a:t>Threads and Synchronization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2223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ProxyLab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ProxyLab</a:t>
            </a:r>
            <a:r>
              <a:rPr lang="en-US" dirty="0" smtClean="0"/>
              <a:t> is due in 1 week.</a:t>
            </a:r>
          </a:p>
          <a:p>
            <a:pPr lvl="1"/>
            <a:r>
              <a:rPr lang="en-US" dirty="0" smtClean="0"/>
              <a:t>No grace days</a:t>
            </a:r>
          </a:p>
          <a:p>
            <a:pPr lvl="1"/>
            <a:r>
              <a:rPr lang="en-US" dirty="0" smtClean="0"/>
              <a:t>Make sure to submit well in advance of the deadline in case there are errors in your submission.</a:t>
            </a:r>
          </a:p>
          <a:p>
            <a:pPr lvl="1"/>
            <a:r>
              <a:rPr lang="en-US" dirty="0" smtClean="0"/>
              <a:t>Build errors are a common source of failure</a:t>
            </a:r>
          </a:p>
          <a:p>
            <a:pPr lvl="1"/>
            <a:endParaRPr lang="en-US" dirty="0"/>
          </a:p>
          <a:p>
            <a:r>
              <a:rPr lang="en-US" dirty="0" smtClean="0"/>
              <a:t>A proxy is a server process</a:t>
            </a:r>
          </a:p>
          <a:p>
            <a:pPr lvl="1"/>
            <a:r>
              <a:rPr lang="en-US" dirty="0" smtClean="0"/>
              <a:t>It is expected to be long-lived</a:t>
            </a:r>
          </a:p>
          <a:p>
            <a:pPr lvl="1"/>
            <a:r>
              <a:rPr lang="en-US" dirty="0" smtClean="0"/>
              <a:t>To not leak resources</a:t>
            </a:r>
          </a:p>
          <a:p>
            <a:pPr lvl="1"/>
            <a:r>
              <a:rPr lang="en-US" dirty="0" smtClean="0"/>
              <a:t>To be robust against user input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2355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Proxies and 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Network connections can be handled concurrently</a:t>
            </a:r>
          </a:p>
          <a:p>
            <a:pPr lvl="1"/>
            <a:r>
              <a:rPr lang="en-US" dirty="0" smtClean="0"/>
              <a:t>Three approaches were discussed in lecture for doing so</a:t>
            </a:r>
          </a:p>
          <a:p>
            <a:pPr lvl="1"/>
            <a:r>
              <a:rPr lang="en-US" dirty="0" smtClean="0"/>
              <a:t>Your proxy should (eventually) use threads</a:t>
            </a:r>
          </a:p>
          <a:p>
            <a:pPr lvl="1"/>
            <a:endParaRPr lang="en-US" dirty="0"/>
          </a:p>
          <a:p>
            <a:r>
              <a:rPr lang="en-US" dirty="0" smtClean="0"/>
              <a:t>Threaded echo server is a good example of how to do this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3424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 / Detach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the following code terminate?  Why or why not?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char**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tid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NULL, work, NULL);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if (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pthread_join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tid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NULL) != 0)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(“Done.\n”);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oid* work(void* a)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pthread_detatch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pthread_self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while(1);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3043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 / Detach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the following code terminate now?  Why or why not?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char**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tid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NULL, work, NULL); 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sleep(1);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if (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pthread_join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tid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NULL) != 0)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(“Done.\n”);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oid* work(void* a)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pthread_detatch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pthread_self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while(1);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4588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should threads detach?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general, </a:t>
            </a:r>
            <a:r>
              <a:rPr lang="en-US" dirty="0" err="1" smtClean="0"/>
              <a:t>pthreads</a:t>
            </a:r>
            <a:r>
              <a:rPr lang="en-US" dirty="0" smtClean="0"/>
              <a:t> will wait to be reaped via </a:t>
            </a:r>
            <a:r>
              <a:rPr lang="en-US" dirty="0" err="1" smtClean="0"/>
              <a:t>pthread_join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When should this behavior be overridden?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When termination status does not matter.</a:t>
            </a:r>
          </a:p>
          <a:p>
            <a:pPr lvl="1"/>
            <a:r>
              <a:rPr lang="en-US" dirty="0" err="1" smtClean="0"/>
              <a:t>pthread_join</a:t>
            </a:r>
            <a:r>
              <a:rPr lang="en-US" dirty="0" smtClean="0"/>
              <a:t> provides a return value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When result of thread is not needed.</a:t>
            </a:r>
          </a:p>
          <a:p>
            <a:pPr lvl="1"/>
            <a:r>
              <a:rPr lang="en-US" dirty="0" smtClean="0"/>
              <a:t>When other threads do not depend on this thread having completed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8066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640799" cy="4972050"/>
          </a:xfrm>
        </p:spPr>
        <p:txBody>
          <a:bodyPr numCol="1"/>
          <a:lstStyle/>
          <a:p>
            <a:r>
              <a:rPr lang="en-US" dirty="0" smtClean="0"/>
              <a:t>What is the range of value(s) that main will print?</a:t>
            </a:r>
          </a:p>
          <a:p>
            <a:r>
              <a:rPr lang="en-US" dirty="0" smtClean="0"/>
              <a:t>A programmer proposes removing </a:t>
            </a:r>
            <a:r>
              <a:rPr lang="en-US" dirty="0"/>
              <a:t>j</a:t>
            </a:r>
            <a:r>
              <a:rPr lang="en-US" dirty="0" smtClean="0"/>
              <a:t> from thread and just directly accessing count.  Does the answer change?</a:t>
            </a:r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76447" y="3324448"/>
            <a:ext cx="8548576" cy="3260650"/>
          </a:xfrm>
          <a:prstGeom prst="rect">
            <a:avLst/>
          </a:prstGeom>
          <a:noFill/>
        </p:spPr>
        <p:txBody>
          <a:bodyPr wrap="square" numCol="2" rtlCol="0">
            <a:noAutofit/>
          </a:bodyPr>
          <a:lstStyle/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volatile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count = 0;</a:t>
            </a:r>
          </a:p>
          <a:p>
            <a:pPr marL="0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void* thread(void* v)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 count;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+ 1;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count =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63007" y="3320290"/>
            <a:ext cx="547466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char**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[2];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for(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&lt; 2;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], NULL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thread, NULL);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&lt; 2;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pthread_join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(“%d\n”, count);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0;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8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6398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not cheap</a:t>
            </a:r>
          </a:p>
          <a:p>
            <a:pPr lvl="1"/>
            <a:r>
              <a:rPr lang="en-US" dirty="0" smtClean="0"/>
              <a:t>100s of cycles just to acquire without waiting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That is also not expensive</a:t>
            </a:r>
          </a:p>
          <a:p>
            <a:pPr lvl="1"/>
            <a:r>
              <a:rPr lang="en-US" dirty="0" smtClean="0"/>
              <a:t>Recall your malloc target of 15000kops =&gt; ~100 cycles</a:t>
            </a:r>
          </a:p>
          <a:p>
            <a:endParaRPr lang="en-US" dirty="0"/>
          </a:p>
          <a:p>
            <a:r>
              <a:rPr lang="en-US" dirty="0" smtClean="0"/>
              <a:t>May be necessary</a:t>
            </a:r>
          </a:p>
          <a:p>
            <a:pPr lvl="1"/>
            <a:r>
              <a:rPr lang="en-US" dirty="0" smtClean="0"/>
              <a:t>Correctness is always more important than performance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499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5213-f16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5213-f16" id="{F7D05112-3BA3-4530-B57E-F0A0289F27EB}" vid="{38B48207-34DD-4318-A784-F6837CBE9AD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15213-f16</Template>
  <TotalTime>3048</TotalTime>
  <Words>876</Words>
  <Application>Microsoft Office PowerPoint</Application>
  <PresentationFormat>On-screen Show (4:3)</PresentationFormat>
  <Paragraphs>185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ＭＳ Ｐゴシック</vt:lpstr>
      <vt:lpstr>Arial</vt:lpstr>
      <vt:lpstr>Arial Narrow</vt:lpstr>
      <vt:lpstr>Calibri</vt:lpstr>
      <vt:lpstr>Courier New</vt:lpstr>
      <vt:lpstr>Times New Roman</vt:lpstr>
      <vt:lpstr>Wingdings</vt:lpstr>
      <vt:lpstr>Wingdings 2</vt:lpstr>
      <vt:lpstr>15213-f16</vt:lpstr>
      <vt:lpstr>Recitation 14: Proxy Lab Part 2</vt:lpstr>
      <vt:lpstr>Outline</vt:lpstr>
      <vt:lpstr>ProxyLab</vt:lpstr>
      <vt:lpstr>Proxies and Threads</vt:lpstr>
      <vt:lpstr>Join / Detach</vt:lpstr>
      <vt:lpstr>Join / Detach cont.</vt:lpstr>
      <vt:lpstr>When should threads detach?</vt:lpstr>
      <vt:lpstr>Threads</vt:lpstr>
      <vt:lpstr>Synchronization</vt:lpstr>
      <vt:lpstr>Which synchronization should I use?</vt:lpstr>
      <vt:lpstr>Threads Revisited</vt:lpstr>
      <vt:lpstr>Associating locks with data</vt:lpstr>
      <vt:lpstr>Locks gone wrong</vt:lpstr>
      <vt:lpstr>Proxylab Reminders</vt:lpstr>
      <vt:lpstr>Appendix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Recitation 14: Proxy Lab Part 2</dc:title>
  <dc:creator>Brian Railing</dc:creator>
  <cp:lastModifiedBy>Brian Railing</cp:lastModifiedBy>
  <cp:revision>100</cp:revision>
  <dcterms:created xsi:type="dcterms:W3CDTF">2016-11-26T01:41:43Z</dcterms:created>
  <dcterms:modified xsi:type="dcterms:W3CDTF">2016-11-28T04:32:10Z</dcterms:modified>
</cp:coreProperties>
</file>