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1" r:id="rId4"/>
    <p:sldId id="263" r:id="rId5"/>
    <p:sldId id="266" r:id="rId6"/>
    <p:sldId id="265" r:id="rId7"/>
    <p:sldId id="259" r:id="rId8"/>
    <p:sldId id="267" r:id="rId9"/>
    <p:sldId id="268" r:id="rId10"/>
    <p:sldId id="269" r:id="rId11"/>
    <p:sldId id="264" r:id="rId12"/>
    <p:sldId id="26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2C6EA-5058-4181-9CF5-9C6A77DCE7B2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26429-7F89-46A3-82D8-4AFE41A6D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38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35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36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4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1F6B717-B527-4FCE-B0D6-F0C0F208B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4490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1F6B717-B527-4FCE-B0D6-F0C0F208B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348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4" y="228602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2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1F6B717-B527-4FCE-B0D6-F0C0F208B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883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6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9" y="1362077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9" y="3924302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1F6B717-B527-4FCE-B0D6-F0C0F208B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5186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6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9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1F6B717-B527-4FCE-B0D6-F0C0F208B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2869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1F6B717-B527-4FCE-B0D6-F0C0F208B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9931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1F6B717-B527-4FCE-B0D6-F0C0F208B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7936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9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1F6B717-B527-4FCE-B0D6-F0C0F208B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2028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1F6B717-B527-4FCE-B0D6-F0C0F208B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9819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3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1F6B717-B527-4FCE-B0D6-F0C0F208B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3407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1F6B717-B527-4FCE-B0D6-F0C0F208B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2777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1F6B717-B527-4FCE-B0D6-F0C0F208B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7568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1F6B717-B527-4FCE-B0D6-F0C0F208B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93375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1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4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830843" y="6611781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6031" y="6629402"/>
            <a:ext cx="4645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06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213/activiti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Recitation 13: </a:t>
            </a:r>
            <a:r>
              <a:rPr lang="en-US" dirty="0" err="1" smtClean="0"/>
              <a:t>ProxyLab</a:t>
            </a:r>
            <a:r>
              <a:rPr lang="en-US" dirty="0" smtClean="0"/>
              <a:t> Part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Instructor: TA(s)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94732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Echo Server Multithreaded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View the code in </a:t>
            </a:r>
            <a:r>
              <a:rPr lang="en-US" dirty="0" err="1" smtClean="0"/>
              <a:t>echoserver_t.c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Nominate one student in class to run server</a:t>
            </a:r>
          </a:p>
          <a:p>
            <a:pPr lvl="1"/>
            <a:r>
              <a:rPr lang="en-US" dirty="0" smtClean="0"/>
              <a:t>Have other groups connect to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14579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</a:t>
            </a:r>
            <a:r>
              <a:rPr lang="en-US" dirty="0" err="1" smtClean="0"/>
              <a:t>writeup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Start early</a:t>
            </a:r>
          </a:p>
          <a:p>
            <a:pPr lvl="1"/>
            <a:r>
              <a:rPr lang="en-US" dirty="0" smtClean="0"/>
              <a:t>Remember, no late submissions</a:t>
            </a:r>
          </a:p>
          <a:p>
            <a:pPr lvl="1"/>
            <a:endParaRPr lang="en-US" dirty="0"/>
          </a:p>
          <a:p>
            <a:r>
              <a:rPr lang="en-US" dirty="0" smtClean="0"/>
              <a:t>Work incrementally and take breaks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2530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Echo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&gt; </a:t>
            </a:r>
            <a:r>
              <a:rPr lang="en-US" dirty="0" err="1" smtClean="0"/>
              <a:t>wget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http://www.cs.cmu.edu/~</a:t>
            </a:r>
            <a:r>
              <a:rPr lang="en-US" dirty="0" smtClean="0">
                <a:hlinkClick r:id="rId2"/>
              </a:rPr>
              <a:t>213/activities/</a:t>
            </a:r>
            <a:r>
              <a:rPr lang="en-US" dirty="0" smtClean="0"/>
              <a:t>rec13.tar</a:t>
            </a:r>
            <a:endParaRPr lang="en-US" dirty="0" smtClean="0"/>
          </a:p>
          <a:p>
            <a:r>
              <a:rPr lang="en-US" dirty="0" smtClean="0"/>
              <a:t>&gt; tar </a:t>
            </a:r>
            <a:r>
              <a:rPr lang="en-US" dirty="0" err="1" smtClean="0"/>
              <a:t>xf</a:t>
            </a:r>
            <a:r>
              <a:rPr lang="en-US" dirty="0" smtClean="0"/>
              <a:t> </a:t>
            </a:r>
            <a:r>
              <a:rPr lang="en-US" dirty="0" smtClean="0"/>
              <a:t>rec13</a:t>
            </a:r>
            <a:endParaRPr lang="en-US" dirty="0" smtClean="0"/>
          </a:p>
          <a:p>
            <a:r>
              <a:rPr lang="en-US" dirty="0" smtClean="0"/>
              <a:t>&gt; cd </a:t>
            </a:r>
            <a:r>
              <a:rPr lang="en-US" dirty="0" smtClean="0"/>
              <a:t>rec13</a:t>
            </a:r>
            <a:endParaRPr lang="en-US" dirty="0" smtClean="0"/>
          </a:p>
          <a:p>
            <a:r>
              <a:rPr lang="en-US" dirty="0" smtClean="0"/>
              <a:t>&gt; make</a:t>
            </a:r>
          </a:p>
          <a:p>
            <a:r>
              <a:rPr lang="en-US" dirty="0" smtClean="0"/>
              <a:t>(Have a fellow student launch the client / server, </a:t>
            </a:r>
            <a:br>
              <a:rPr lang="en-US" dirty="0" smtClean="0"/>
            </a:br>
            <a:r>
              <a:rPr lang="en-US" dirty="0" smtClean="0"/>
              <a:t>	figure out how to get them to </a:t>
            </a:r>
            <a:r>
              <a:rPr lang="en-US" smtClean="0"/>
              <a:t>communicate</a:t>
            </a:r>
            <a:r>
              <a:rPr lang="en-US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5069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Proxies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Networking Demos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54784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no grace days / late submissions</a:t>
            </a:r>
          </a:p>
          <a:p>
            <a:pPr lvl="1"/>
            <a:r>
              <a:rPr lang="en-US" dirty="0" smtClean="0"/>
              <a:t>8% of final grade</a:t>
            </a:r>
          </a:p>
          <a:p>
            <a:endParaRPr lang="en-US" dirty="0"/>
          </a:p>
          <a:p>
            <a:r>
              <a:rPr lang="en-US" dirty="0" smtClean="0"/>
              <a:t>You are submitting an entire project</a:t>
            </a:r>
          </a:p>
          <a:p>
            <a:pPr lvl="1"/>
            <a:r>
              <a:rPr lang="en-US" dirty="0" smtClean="0"/>
              <a:t>Modify the </a:t>
            </a:r>
            <a:r>
              <a:rPr lang="en-US" dirty="0" err="1" smtClean="0"/>
              <a:t>makefile</a:t>
            </a:r>
            <a:endParaRPr lang="en-US" dirty="0" smtClean="0"/>
          </a:p>
          <a:p>
            <a:pPr lvl="1"/>
            <a:r>
              <a:rPr lang="en-US" dirty="0" smtClean="0"/>
              <a:t>Split source file into separate pieces</a:t>
            </a:r>
          </a:p>
          <a:p>
            <a:endParaRPr lang="en-US" dirty="0"/>
          </a:p>
          <a:p>
            <a:r>
              <a:rPr lang="en-US" dirty="0" smtClean="0"/>
              <a:t>Submit regularly to verify proxy builds on Autolab</a:t>
            </a:r>
          </a:p>
          <a:p>
            <a:endParaRPr lang="en-US" dirty="0"/>
          </a:p>
          <a:p>
            <a:r>
              <a:rPr lang="en-US" dirty="0" smtClean="0"/>
              <a:t>Your proxy is a server, it should not crash!</a:t>
            </a:r>
          </a:p>
        </p:txBody>
      </p:sp>
    </p:spTree>
    <p:extLst>
      <p:ext uri="{BB962C8B-B14F-4D97-AF65-F5344CB8AC3E}">
        <p14:creationId xmlns:p14="http://schemas.microsoft.com/office/powerpoint/2010/main" val="198057229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Proxies?</a:t>
            </a:r>
          </a:p>
        </p:txBody>
      </p:sp>
      <p:sp>
        <p:nvSpPr>
          <p:cNvPr id="789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620125" cy="1652587"/>
          </a:xfrm>
        </p:spPr>
        <p:txBody>
          <a:bodyPr/>
          <a:lstStyle/>
          <a:p>
            <a:r>
              <a:rPr lang="en-US" dirty="0" smtClean="0"/>
              <a:t>Proxies are both clients and servers</a:t>
            </a:r>
          </a:p>
          <a:p>
            <a:r>
              <a:rPr lang="en-US" dirty="0" smtClean="0"/>
              <a:t>Can </a:t>
            </a:r>
            <a:r>
              <a:rPr lang="en-US" dirty="0"/>
              <a:t>perform useful functions as requests and responses pass by</a:t>
            </a:r>
          </a:p>
          <a:p>
            <a:pPr lvl="1"/>
            <a:r>
              <a:rPr lang="en-US" dirty="0"/>
              <a:t>Examples: Caching, logging, anonymization, filtering, </a:t>
            </a:r>
            <a:r>
              <a:rPr lang="en-US" dirty="0" smtClean="0"/>
              <a:t>transcoding</a:t>
            </a:r>
          </a:p>
        </p:txBody>
      </p:sp>
      <p:sp>
        <p:nvSpPr>
          <p:cNvPr id="789508" name="Oval 1028"/>
          <p:cNvSpPr>
            <a:spLocks noChangeArrowheads="1"/>
          </p:cNvSpPr>
          <p:nvPr/>
        </p:nvSpPr>
        <p:spPr bwMode="auto">
          <a:xfrm>
            <a:off x="628650" y="3000375"/>
            <a:ext cx="1065213" cy="989013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+mn-lt"/>
              </a:rPr>
              <a:t>Client</a:t>
            </a:r>
          </a:p>
          <a:p>
            <a:pPr algn="ctr" defTabSz="912813"/>
            <a:r>
              <a:rPr lang="en-US" sz="1800" dirty="0">
                <a:latin typeface="+mn-lt"/>
              </a:rPr>
              <a:t>A</a:t>
            </a:r>
          </a:p>
        </p:txBody>
      </p:sp>
      <p:sp>
        <p:nvSpPr>
          <p:cNvPr id="789509" name="Oval 1029"/>
          <p:cNvSpPr>
            <a:spLocks noChangeArrowheads="1"/>
          </p:cNvSpPr>
          <p:nvPr/>
        </p:nvSpPr>
        <p:spPr bwMode="auto">
          <a:xfrm>
            <a:off x="3676650" y="3808413"/>
            <a:ext cx="1065213" cy="989012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Proxy</a:t>
            </a:r>
          </a:p>
          <a:p>
            <a:pPr algn="ctr" defTabSz="912813"/>
            <a:r>
              <a:rPr lang="en-US" sz="1800">
                <a:latin typeface="+mn-lt"/>
              </a:rPr>
              <a:t>cache</a:t>
            </a:r>
          </a:p>
        </p:txBody>
      </p:sp>
      <p:sp>
        <p:nvSpPr>
          <p:cNvPr id="789510" name="Oval 1030"/>
          <p:cNvSpPr>
            <a:spLocks noChangeArrowheads="1"/>
          </p:cNvSpPr>
          <p:nvPr/>
        </p:nvSpPr>
        <p:spPr bwMode="auto">
          <a:xfrm>
            <a:off x="7845425" y="3716338"/>
            <a:ext cx="1065213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Origin</a:t>
            </a:r>
          </a:p>
          <a:p>
            <a:pPr algn="ctr" defTabSz="912813"/>
            <a:r>
              <a:rPr lang="en-US" sz="1800">
                <a:latin typeface="+mn-lt"/>
              </a:rPr>
              <a:t>Server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724025" y="3170238"/>
            <a:ext cx="2316163" cy="738187"/>
            <a:chOff x="1724025" y="3170238"/>
            <a:chExt cx="2316163" cy="738187"/>
          </a:xfrm>
        </p:grpSpPr>
        <p:sp>
          <p:nvSpPr>
            <p:cNvPr id="789512" name="Line 1032"/>
            <p:cNvSpPr>
              <a:spLocks noChangeShapeType="1"/>
            </p:cNvSpPr>
            <p:nvPr/>
          </p:nvSpPr>
          <p:spPr bwMode="auto">
            <a:xfrm>
              <a:off x="1724025" y="3419475"/>
              <a:ext cx="2157413" cy="4889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13" name="Text Box 1033"/>
            <p:cNvSpPr txBox="1">
              <a:spLocks noChangeArrowheads="1"/>
            </p:cNvSpPr>
            <p:nvPr/>
          </p:nvSpPr>
          <p:spPr bwMode="auto">
            <a:xfrm>
              <a:off x="1952625" y="3170238"/>
              <a:ext cx="2087563" cy="3698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/>
                <a:t>Request </a:t>
              </a:r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06938" y="3657600"/>
            <a:ext cx="3187700" cy="377831"/>
            <a:chOff x="4706938" y="3657600"/>
            <a:chExt cx="3187700" cy="377831"/>
          </a:xfrm>
        </p:grpSpPr>
        <p:sp>
          <p:nvSpPr>
            <p:cNvPr id="789515" name="Line 1035"/>
            <p:cNvSpPr>
              <a:spLocks noChangeShapeType="1"/>
            </p:cNvSpPr>
            <p:nvPr/>
          </p:nvSpPr>
          <p:spPr bwMode="auto">
            <a:xfrm>
              <a:off x="4706938" y="4035431"/>
              <a:ext cx="31877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16" name="Text Box 1036"/>
            <p:cNvSpPr txBox="1">
              <a:spLocks noChangeArrowheads="1"/>
            </p:cNvSpPr>
            <p:nvPr/>
          </p:nvSpPr>
          <p:spPr bwMode="auto">
            <a:xfrm>
              <a:off x="5505451" y="3657600"/>
              <a:ext cx="20875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/>
                <a:t>Request </a:t>
              </a:r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667250" y="4114800"/>
            <a:ext cx="3221038" cy="396881"/>
            <a:chOff x="4667250" y="4114800"/>
            <a:chExt cx="3221038" cy="396881"/>
          </a:xfrm>
        </p:grpSpPr>
        <p:sp>
          <p:nvSpPr>
            <p:cNvPr id="789518" name="Line 1038"/>
            <p:cNvSpPr>
              <a:spLocks noChangeShapeType="1"/>
            </p:cNvSpPr>
            <p:nvPr/>
          </p:nvSpPr>
          <p:spPr bwMode="auto">
            <a:xfrm>
              <a:off x="4667250" y="4492631"/>
              <a:ext cx="3221038" cy="190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19" name="Text Box 1039"/>
            <p:cNvSpPr txBox="1">
              <a:spLocks noChangeArrowheads="1"/>
            </p:cNvSpPr>
            <p:nvPr/>
          </p:nvSpPr>
          <p:spPr bwMode="auto">
            <a:xfrm>
              <a:off x="5715000" y="4114800"/>
              <a:ext cx="12874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579563" y="3667125"/>
            <a:ext cx="2097087" cy="615951"/>
            <a:chOff x="1579563" y="3667125"/>
            <a:chExt cx="2097087" cy="615951"/>
          </a:xfrm>
        </p:grpSpPr>
        <p:sp>
          <p:nvSpPr>
            <p:cNvPr id="789521" name="Line 1041"/>
            <p:cNvSpPr>
              <a:spLocks noChangeShapeType="1"/>
            </p:cNvSpPr>
            <p:nvPr/>
          </p:nvSpPr>
          <p:spPr bwMode="auto">
            <a:xfrm>
              <a:off x="1579563" y="3817938"/>
              <a:ext cx="2097087" cy="4651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22" name="Text Box 1042"/>
            <p:cNvSpPr txBox="1">
              <a:spLocks noChangeArrowheads="1"/>
            </p:cNvSpPr>
            <p:nvPr/>
          </p:nvSpPr>
          <p:spPr bwMode="auto">
            <a:xfrm>
              <a:off x="2293938" y="3667125"/>
              <a:ext cx="1287462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789523" name="Oval 1043"/>
          <p:cNvSpPr>
            <a:spLocks noChangeArrowheads="1"/>
          </p:cNvSpPr>
          <p:nvPr/>
        </p:nvSpPr>
        <p:spPr bwMode="auto">
          <a:xfrm>
            <a:off x="628650" y="4983163"/>
            <a:ext cx="1065213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Client</a:t>
            </a:r>
          </a:p>
          <a:p>
            <a:pPr algn="ctr" defTabSz="912813"/>
            <a:r>
              <a:rPr lang="en-US" sz="1800">
                <a:latin typeface="+mn-lt"/>
              </a:rPr>
              <a:t>B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33400" y="4443413"/>
            <a:ext cx="3130550" cy="685800"/>
            <a:chOff x="533400" y="4443413"/>
            <a:chExt cx="3130550" cy="685800"/>
          </a:xfrm>
        </p:grpSpPr>
        <p:sp>
          <p:nvSpPr>
            <p:cNvPr id="789535" name="Line 1055"/>
            <p:cNvSpPr>
              <a:spLocks noChangeShapeType="1"/>
            </p:cNvSpPr>
            <p:nvPr/>
          </p:nvSpPr>
          <p:spPr bwMode="auto">
            <a:xfrm flipV="1">
              <a:off x="1552575" y="4443413"/>
              <a:ext cx="2111375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36" name="Text Box 1056"/>
            <p:cNvSpPr txBox="1">
              <a:spLocks noChangeArrowheads="1"/>
            </p:cNvSpPr>
            <p:nvPr/>
          </p:nvSpPr>
          <p:spPr bwMode="auto">
            <a:xfrm>
              <a:off x="533400" y="4489451"/>
              <a:ext cx="20875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/>
                <a:t>Request </a:t>
              </a:r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693863" y="4705350"/>
            <a:ext cx="2063751" cy="704850"/>
            <a:chOff x="1693863" y="4705350"/>
            <a:chExt cx="2063751" cy="704850"/>
          </a:xfrm>
        </p:grpSpPr>
        <p:sp>
          <p:nvSpPr>
            <p:cNvPr id="789537" name="Line 1057"/>
            <p:cNvSpPr>
              <a:spLocks noChangeShapeType="1"/>
            </p:cNvSpPr>
            <p:nvPr/>
          </p:nvSpPr>
          <p:spPr bwMode="auto">
            <a:xfrm flipV="1">
              <a:off x="1693863" y="4705350"/>
              <a:ext cx="2063751" cy="7048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38" name="Text Box 1058"/>
            <p:cNvSpPr txBox="1">
              <a:spLocks noChangeArrowheads="1"/>
            </p:cNvSpPr>
            <p:nvPr/>
          </p:nvSpPr>
          <p:spPr bwMode="auto">
            <a:xfrm>
              <a:off x="2470151" y="5029200"/>
              <a:ext cx="12874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89304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 smtClean="0"/>
              <a:t>5</a:t>
            </a:r>
            <a:r>
              <a:rPr lang="en-US" sz="1800" i="1" dirty="0" smtClean="0"/>
              <a:t>. Drop client</a:t>
            </a:r>
            <a:endParaRPr lang="en-US" sz="1800" i="1" dirty="0"/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 smtClean="0"/>
              <a:t>4</a:t>
            </a:r>
            <a:r>
              <a:rPr lang="en-US" sz="1800" i="1" dirty="0" smtClean="0"/>
              <a:t>. Disconnect client</a:t>
            </a:r>
            <a:endParaRPr lang="en-US" sz="1800" i="1" dirty="0"/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 smtClean="0"/>
              <a:t>3</a:t>
            </a:r>
            <a:r>
              <a:rPr lang="en-US" sz="1800" i="1" dirty="0" smtClean="0"/>
              <a:t>. Exchange</a:t>
            </a:r>
          </a:p>
          <a:p>
            <a:pPr algn="r"/>
            <a:r>
              <a:rPr lang="en-US" sz="1800" i="1" dirty="0" smtClean="0"/>
              <a:t>data</a:t>
            </a:r>
            <a:endParaRPr lang="en-US" sz="1800" i="1" dirty="0"/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 smtClean="0"/>
              <a:t>. Start client</a:t>
            </a:r>
            <a:endParaRPr lang="en-US" sz="1800" i="1" dirty="0"/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 smtClean="0"/>
              <a:t>1</a:t>
            </a:r>
            <a:r>
              <a:rPr lang="en-US" sz="1800" i="1" dirty="0" smtClean="0"/>
              <a:t>. Start server</a:t>
            </a:r>
            <a:endParaRPr lang="en-US" sz="1800" i="1" dirty="0"/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848366" y="950310"/>
            <a:ext cx="2133600" cy="1194820"/>
          </a:xfrm>
        </p:spPr>
        <p:txBody>
          <a:bodyPr/>
          <a:lstStyle/>
          <a:p>
            <a:pPr algn="ctr"/>
            <a:r>
              <a:rPr lang="en-US" dirty="0" smtClean="0"/>
              <a:t>Echo</a:t>
            </a:r>
            <a:br>
              <a:rPr lang="en-US" dirty="0" smtClean="0"/>
            </a:br>
            <a:r>
              <a:rPr lang="en-US" dirty="0" smtClean="0"/>
              <a:t>Server</a:t>
            </a:r>
            <a:br>
              <a:rPr lang="en-US" dirty="0" smtClean="0"/>
            </a:br>
            <a:r>
              <a:rPr lang="en-US" dirty="0" smtClean="0"/>
              <a:t>+ Client</a:t>
            </a:r>
            <a:br>
              <a:rPr lang="en-US" dirty="0" smtClean="0"/>
            </a:b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 smtClean="0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 smtClean="0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 smtClean="0">
                  <a:latin typeface="Courier New" pitchFamily="49" charset="0"/>
                </a:rPr>
                <a:t>rio_readlineb</a:t>
              </a:r>
              <a:endParaRPr lang="en-US" sz="1400" dirty="0" smtClean="0">
                <a:latin typeface="Courier New" pitchFamily="49" charset="0"/>
              </a:endParaRPr>
            </a:p>
            <a:p>
              <a:pPr algn="ctr"/>
              <a:r>
                <a:rPr lang="en-US" sz="1400" dirty="0" err="1" smtClean="0">
                  <a:latin typeface="Courier New" pitchFamily="49" charset="0"/>
                </a:rPr>
                <a:t>fputs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 smtClean="0">
                  <a:latin typeface="Courier New" pitchFamily="49" charset="0"/>
                </a:rPr>
                <a:t>fgets</a:t>
              </a:r>
              <a:endParaRPr lang="en-US" sz="1400" dirty="0" smtClean="0">
                <a:latin typeface="Courier New" pitchFamily="49" charset="0"/>
              </a:endParaRPr>
            </a:p>
            <a:p>
              <a:pPr algn="ctr"/>
              <a:r>
                <a:rPr lang="en-US" sz="1400" dirty="0" err="1" smtClean="0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 smtClean="0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6705600" y="3247754"/>
            <a:ext cx="18292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</a:t>
            </a:r>
            <a:r>
              <a:rPr lang="en-US" sz="1600" dirty="0" smtClean="0">
                <a:latin typeface="Calibri" pitchFamily="34" charset="0"/>
              </a:rPr>
              <a:t>from client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499"/>
            <a:ext cx="1447800" cy="2387331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open_listenfd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07313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open_clientfd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4651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Transferring HTTP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06120" cy="4972050"/>
          </a:xfrm>
        </p:spPr>
        <p:txBody>
          <a:bodyPr/>
          <a:lstStyle/>
          <a:p>
            <a:r>
              <a:rPr lang="en-US" dirty="0" smtClean="0"/>
              <a:t>If something requests a file from a web server,</a:t>
            </a:r>
            <a:br>
              <a:rPr lang="en-US" dirty="0" smtClean="0"/>
            </a:br>
            <a:r>
              <a:rPr lang="en-US" dirty="0" smtClean="0"/>
              <a:t>how does it know that the transfer is complete?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A) It reads a NULL byte.</a:t>
            </a:r>
          </a:p>
          <a:p>
            <a:pPr marL="0" indent="0">
              <a:buNone/>
            </a:pPr>
            <a:r>
              <a:rPr lang="en-US" dirty="0" smtClean="0"/>
              <a:t>B) The connection closes.</a:t>
            </a:r>
          </a:p>
          <a:p>
            <a:pPr marL="0" indent="0">
              <a:buNone/>
            </a:pPr>
            <a:r>
              <a:rPr lang="en-US" dirty="0" smtClean="0"/>
              <a:t>C) It reads a blank line.</a:t>
            </a:r>
          </a:p>
          <a:p>
            <a:pPr marL="0" indent="0">
              <a:buNone/>
            </a:pPr>
            <a:r>
              <a:rPr lang="en-US" dirty="0" smtClean="0"/>
              <a:t>D) The HTTP header specifies the number of bytes to receive.</a:t>
            </a:r>
          </a:p>
          <a:p>
            <a:pPr marL="0" indent="0">
              <a:buNone/>
            </a:pPr>
            <a:r>
              <a:rPr lang="en-US" dirty="0" smtClean="0"/>
              <a:t>E) The reading function receives EOF.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6134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Telnet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Telnet is valuable for manually testing your proxy</a:t>
            </a:r>
          </a:p>
          <a:p>
            <a:pPr lvl="1"/>
            <a:r>
              <a:rPr lang="en-US" dirty="0" smtClean="0"/>
              <a:t>What are valid requests to web servers?</a:t>
            </a:r>
          </a:p>
          <a:p>
            <a:pPr lvl="1"/>
            <a:r>
              <a:rPr lang="en-US" dirty="0" smtClean="0"/>
              <a:t>What do valid replies look like?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Connect to a shark machine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telnet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www.cs.cmu.edu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80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GET /~213/activities/rec13.html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HTTP/1.0 &lt;press enter&gt;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&lt;press enter&gt;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813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Echo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telnet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63949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Echo Server Multi-Threaded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might we make this server multithreaded?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(Don’t look at </a:t>
            </a:r>
            <a:r>
              <a:rPr lang="en-US" dirty="0" err="1" smtClean="0"/>
              <a:t>echoserver_t.c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listenfd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Open_listenfd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(port); /* Server listens on a specific port number */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(1) 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clientlen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clientaddr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/* Accept call will block until a client connects to the port */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connfd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Accept(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listenfd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(SA *)&amp;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clientaddr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clientlen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/* Connection is established, echo to client */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echo(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connfd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Close(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connfd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 /* Close the socket connection */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38104384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5213-f16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5213-f16" id="{F7D05112-3BA3-4530-B57E-F0A0289F27EB}" vid="{38B48207-34DD-4318-A784-F6837CBE9A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15213-f16</Template>
  <TotalTime>1905</TotalTime>
  <Words>300</Words>
  <Application>Microsoft Office PowerPoint</Application>
  <PresentationFormat>On-screen Show (4:3)</PresentationFormat>
  <Paragraphs>113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ＭＳ Ｐゴシック</vt:lpstr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15213-f16</vt:lpstr>
      <vt:lpstr>Recitation 13: ProxyLab Part 1</vt:lpstr>
      <vt:lpstr>Outline</vt:lpstr>
      <vt:lpstr>Proxy Lab</vt:lpstr>
      <vt:lpstr>Why Proxies?</vt:lpstr>
      <vt:lpstr>Echo Server + Client Structure</vt:lpstr>
      <vt:lpstr>Transferring HTTP Data</vt:lpstr>
      <vt:lpstr>Telnet Demo</vt:lpstr>
      <vt:lpstr>Echo Demo</vt:lpstr>
      <vt:lpstr>Echo Server Multi-Threaded</vt:lpstr>
      <vt:lpstr>Echo Server Multithreaded</vt:lpstr>
      <vt:lpstr>Reminders</vt:lpstr>
      <vt:lpstr>Echo Demo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13: ProxyLab Part 1</dc:title>
  <dc:creator>Brian Railing</dc:creator>
  <cp:lastModifiedBy>Brian Railing</cp:lastModifiedBy>
  <cp:revision>39</cp:revision>
  <dcterms:created xsi:type="dcterms:W3CDTF">2016-11-17T22:06:03Z</dcterms:created>
  <dcterms:modified xsi:type="dcterms:W3CDTF">2016-11-19T05:51:12Z</dcterms:modified>
</cp:coreProperties>
</file>