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9" r:id="rId4"/>
    <p:sldId id="270" r:id="rId5"/>
    <p:sldId id="271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7302500" cy="95869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0" autoAdjust="0"/>
    <p:restoredTop sz="88147" autoAdjust="0"/>
  </p:normalViewPr>
  <p:slideViewPr>
    <p:cSldViewPr snapToGrid="0">
      <p:cViewPr varScale="1">
        <p:scale>
          <a:sx n="80" d="100"/>
          <a:sy n="80" d="100"/>
        </p:scale>
        <p:origin x="780" y="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388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37025" y="0"/>
            <a:ext cx="316388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E3F0E2-EA3A-43B8-AD1E-2663E021C2A1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3838" y="1198563"/>
            <a:ext cx="4314825" cy="3235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0250" y="4613275"/>
            <a:ext cx="5842000" cy="3775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05900"/>
            <a:ext cx="3163888" cy="4810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37025" y="9105900"/>
            <a:ext cx="3163888" cy="4810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A50BF0-37C2-487E-9D9C-4638AF181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404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Questions are rhetorical here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A50BF0-37C2-487E-9D9C-4638AF181B9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453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Print values in </a:t>
            </a:r>
            <a:r>
              <a:rPr lang="en-US" dirty="0" err="1" smtClean="0"/>
              <a:t>mm_init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A50BF0-37C2-487E-9D9C-4638AF181B9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939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example, depth of lists, frequency</a:t>
            </a:r>
            <a:r>
              <a:rPr lang="en-US" baseline="0" dirty="0" smtClean="0"/>
              <a:t> of splitting / coalescing, gains from first +N fit.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A50BF0-37C2-487E-9D9C-4638AF181B9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087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is the “bug”:</a:t>
            </a:r>
          </a:p>
          <a:p>
            <a:r>
              <a:rPr lang="en-US" dirty="0" smtClean="0"/>
              <a:t>0x00000000004041aa &lt;+378&gt;:   </a:t>
            </a:r>
            <a:r>
              <a:rPr lang="en-US" dirty="0" err="1" smtClean="0"/>
              <a:t>callq</a:t>
            </a:r>
            <a:r>
              <a:rPr lang="en-US" dirty="0" smtClean="0"/>
              <a:t>  0x4048a0 &lt;</a:t>
            </a:r>
            <a:r>
              <a:rPr lang="en-US" dirty="0" err="1" smtClean="0"/>
              <a:t>mem_heap_lo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   0x00000000004041af &lt;+383&gt;:   </a:t>
            </a:r>
            <a:r>
              <a:rPr lang="en-US" dirty="0" err="1" smtClean="0"/>
              <a:t>movq</a:t>
            </a:r>
            <a:r>
              <a:rPr lang="en-US" dirty="0" smtClean="0"/>
              <a:t>   $0x0,0x10(%</a:t>
            </a:r>
            <a:r>
              <a:rPr lang="en-US" dirty="0" err="1" smtClean="0"/>
              <a:t>rax</a:t>
            </a:r>
            <a:r>
              <a:rPr lang="en-US" dirty="0" smtClean="0"/>
              <a:t>)</a:t>
            </a:r>
          </a:p>
          <a:p>
            <a:r>
              <a:rPr lang="en-US" dirty="0" smtClean="0"/>
              <a:t>Or </a:t>
            </a:r>
          </a:p>
          <a:p>
            <a:r>
              <a:rPr lang="en-US" dirty="0" smtClean="0"/>
              <a:t>*((uint64_t*)</a:t>
            </a:r>
            <a:r>
              <a:rPr lang="en-US" dirty="0" err="1" smtClean="0"/>
              <a:t>mem_heap_lo</a:t>
            </a:r>
            <a:r>
              <a:rPr lang="en-US" dirty="0" smtClean="0"/>
              <a:t>() + 2) = 0;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A50BF0-37C2-487E-9D9C-4638AF181B9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442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0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b="0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4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rPr>
              <a:t>Carnegie Mellon</a:t>
            </a:r>
          </a:p>
        </p:txBody>
      </p:sp>
      <p:sp>
        <p:nvSpPr>
          <p:cNvPr id="8" name="Rectangle 7"/>
          <p:cNvSpPr/>
          <p:nvPr/>
        </p:nvSpPr>
        <p:spPr>
          <a:xfrm>
            <a:off x="8830843" y="6611779"/>
            <a:ext cx="3385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ransition/>
  <p:hf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-96" charset="2"/>
        <a:buChar char="¢"/>
        <a:defRPr sz="24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cmu.edu/~213/activities/rec12.tar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Recitation 12: More Malloc Lab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Instructor: TA(s)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2612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Garbled Bytes and </a:t>
            </a:r>
            <a:r>
              <a:rPr lang="en-US" dirty="0" err="1" smtClean="0"/>
              <a:t>gdb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 out a laptop</a:t>
            </a:r>
          </a:p>
          <a:p>
            <a:endParaRPr lang="en-US" dirty="0" smtClean="0"/>
          </a:p>
          <a:p>
            <a:r>
              <a:rPr lang="en-US" dirty="0" smtClean="0"/>
              <a:t>Login to shark machine</a:t>
            </a:r>
            <a:endParaRPr lang="en-US" dirty="0"/>
          </a:p>
          <a:p>
            <a:r>
              <a:rPr lang="en-US" dirty="0" err="1"/>
              <a:t>wget</a:t>
            </a:r>
            <a:r>
              <a:rPr lang="en-US" dirty="0"/>
              <a:t> </a:t>
            </a:r>
            <a:r>
              <a:rPr lang="en-US" dirty="0">
                <a:hlinkClick r:id="rId2"/>
              </a:rPr>
              <a:t>http://www.cs.cmu.edu/~</a:t>
            </a:r>
            <a:r>
              <a:rPr lang="en-US" dirty="0" smtClean="0">
                <a:hlinkClick r:id="rId2"/>
              </a:rPr>
              <a:t>213/activities/rec12.tar</a:t>
            </a:r>
            <a:endParaRPr lang="en-US" dirty="0" smtClean="0"/>
          </a:p>
          <a:p>
            <a:r>
              <a:rPr lang="en-US" dirty="0" smtClean="0"/>
              <a:t>tar </a:t>
            </a:r>
            <a:r>
              <a:rPr lang="en-US" dirty="0" err="1" smtClean="0"/>
              <a:t>xf</a:t>
            </a:r>
            <a:r>
              <a:rPr lang="en-US" dirty="0" smtClean="0"/>
              <a:t> rec12.tar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This is an explicit list </a:t>
            </a:r>
            <a:r>
              <a:rPr lang="en-US" dirty="0" err="1" smtClean="0"/>
              <a:t>mdriver</a:t>
            </a:r>
            <a:r>
              <a:rPr lang="en-US" dirty="0"/>
              <a:t> </a:t>
            </a:r>
            <a:r>
              <a:rPr lang="en-US" dirty="0" smtClean="0"/>
              <a:t>with a bug.</a:t>
            </a:r>
          </a:p>
          <a:p>
            <a:pPr lvl="1"/>
            <a:r>
              <a:rPr lang="en-US" dirty="0" smtClean="0"/>
              <a:t>No source code is provided.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2820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GDB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gdb</a:t>
            </a:r>
            <a:r>
              <a:rPr lang="en-US" dirty="0" smtClean="0"/>
              <a:t> --</a:t>
            </a:r>
            <a:r>
              <a:rPr lang="en-US" dirty="0" err="1" smtClean="0"/>
              <a:t>args</a:t>
            </a:r>
            <a:r>
              <a:rPr lang="en-US" dirty="0" smtClean="0"/>
              <a:t> </a:t>
            </a:r>
            <a:r>
              <a:rPr lang="en-US" dirty="0"/>
              <a:t>./mdriver-rec12 </a:t>
            </a:r>
            <a:r>
              <a:rPr lang="en-US" dirty="0" smtClean="0"/>
              <a:t>-</a:t>
            </a:r>
            <a:r>
              <a:rPr lang="en-US" dirty="0"/>
              <a:t>c ./</a:t>
            </a:r>
            <a:r>
              <a:rPr lang="en-US" dirty="0" smtClean="0"/>
              <a:t>traces/</a:t>
            </a:r>
            <a:r>
              <a:rPr lang="en-US" dirty="0" err="1" smtClean="0"/>
              <a:t>syn</a:t>
            </a:r>
            <a:r>
              <a:rPr lang="en-US" dirty="0" smtClean="0"/>
              <a:t>-array-</a:t>
            </a:r>
            <a:r>
              <a:rPr lang="en-US" dirty="0" err="1" smtClean="0"/>
              <a:t>short.rep</a:t>
            </a:r>
            <a:endParaRPr lang="en-US" dirty="0" smtClean="0"/>
          </a:p>
          <a:p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r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Sample output follows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Throughput targets: min=6528, max=11750, benchmark=13056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Malloc size 9904 on address 0x800000010.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ERROR [trace ././traces/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-array-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short.rep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line 12]: block 0 has 8 garbled bytes, starting at byte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1800" dirty="0" smtClean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Terminated with 2 errors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[Inferior 1 (process 13470) exited normally]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434356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GDB Exercise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first address that was garbled?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gdb</a:t>
            </a:r>
            <a:r>
              <a:rPr lang="en-US" dirty="0" smtClean="0"/>
              <a:t> watch to find out when / what garbled it.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watch *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0x800000010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run</a:t>
            </a:r>
          </a:p>
          <a:p>
            <a:pPr marL="0" indent="0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 smtClean="0"/>
              <a:t>// Keep continuing through the breaks:</a:t>
            </a:r>
          </a:p>
          <a:p>
            <a:pPr marL="0" indent="0">
              <a:buNone/>
            </a:pPr>
            <a:r>
              <a:rPr lang="en-US" sz="2000" dirty="0" smtClean="0"/>
              <a:t>// </a:t>
            </a:r>
            <a:r>
              <a:rPr lang="en-US" sz="2000" dirty="0" err="1" smtClean="0"/>
              <a:t>mm_init</a:t>
            </a:r>
            <a:r>
              <a:rPr lang="en-US" sz="2000" dirty="0" smtClean="0"/>
              <a:t>()</a:t>
            </a:r>
          </a:p>
          <a:p>
            <a:pPr marL="0" indent="0">
              <a:buNone/>
            </a:pPr>
            <a:r>
              <a:rPr lang="en-US" sz="2000" dirty="0" smtClean="0"/>
              <a:t>// 4 x </a:t>
            </a:r>
            <a:r>
              <a:rPr lang="en-US" sz="2000" dirty="0" err="1" smtClean="0"/>
              <a:t>memcpy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Hardware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watchpoint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1: *0x800000010</a:t>
            </a:r>
          </a:p>
          <a:p>
            <a:pPr marL="0" indent="0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Old value = -7350814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New value = 0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0x00000000004041b7 in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mm_malloc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5" name="Straight Arrow Connector 4"/>
          <p:cNvCxnSpPr/>
          <p:nvPr/>
        </p:nvCxnSpPr>
        <p:spPr bwMode="auto">
          <a:xfrm flipH="1">
            <a:off x="2973788" y="4969565"/>
            <a:ext cx="4110825" cy="1240404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6786558" y="4323234"/>
            <a:ext cx="18045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We just broke in</a:t>
            </a:r>
          </a:p>
          <a:p>
            <a:r>
              <a:rPr lang="en-US" sz="1800" dirty="0" smtClean="0">
                <a:latin typeface="Calibri" pitchFamily="34" charset="0"/>
              </a:rPr>
              <a:t>after overwriting</a:t>
            </a:r>
            <a:endParaRPr lang="en-US" sz="18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1611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MallocLab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Due Thursday</a:t>
            </a:r>
          </a:p>
          <a:p>
            <a:endParaRPr lang="en-US" dirty="0"/>
          </a:p>
          <a:p>
            <a:r>
              <a:rPr lang="en-US" dirty="0" smtClean="0"/>
              <a:t>8% of final grade (+ 4% for checkpoint)</a:t>
            </a:r>
          </a:p>
          <a:p>
            <a:endParaRPr lang="en-US" dirty="0"/>
          </a:p>
          <a:p>
            <a:r>
              <a:rPr lang="en-US" dirty="0" smtClean="0"/>
              <a:t>Read the </a:t>
            </a:r>
            <a:r>
              <a:rPr lang="en-US" dirty="0" err="1" smtClean="0"/>
              <a:t>writeup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Ask for help after </a:t>
            </a:r>
            <a:r>
              <a:rPr lang="en-US" smtClean="0"/>
              <a:t>a few </a:t>
            </a:r>
            <a:r>
              <a:rPr lang="en-US" dirty="0" smtClean="0"/>
              <a:t>hours or take a break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1145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Your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Sketch out the heap</a:t>
            </a:r>
          </a:p>
          <a:p>
            <a:r>
              <a:rPr lang="en-US" dirty="0" smtClean="0"/>
              <a:t>Add Instrumentation</a:t>
            </a:r>
          </a:p>
          <a:p>
            <a:r>
              <a:rPr lang="en-US" dirty="0" smtClean="0"/>
              <a:t>Use tools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099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Sketch out the Heap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with a heap, in this case implicit list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Now try something, in this case, </a:t>
            </a:r>
            <a:r>
              <a:rPr lang="en-US" dirty="0" err="1" smtClean="0"/>
              <a:t>extend_heap</a:t>
            </a:r>
            <a:endParaRPr lang="en-US" dirty="0" smtClean="0"/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*block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payload_to_header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bp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write_header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(block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size, false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write_footer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(block, size, false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// Create new epilogue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header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block_next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find_next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(block);   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write_header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block_next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0, true);</a:t>
            </a:r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auto">
          <a:xfrm>
            <a:off x="1408550" y="2265746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1713350" y="2265746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2018150" y="2265746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16"/>
          <p:cNvSpPr>
            <a:spLocks noChangeArrowheads="1"/>
          </p:cNvSpPr>
          <p:nvPr/>
        </p:nvSpPr>
        <p:spPr bwMode="auto">
          <a:xfrm>
            <a:off x="2322950" y="2265746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10" name="Rectangle 17"/>
          <p:cNvSpPr>
            <a:spLocks noChangeArrowheads="1"/>
          </p:cNvSpPr>
          <p:nvPr/>
        </p:nvSpPr>
        <p:spPr bwMode="auto">
          <a:xfrm>
            <a:off x="2627750" y="2265746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2932550" y="2265746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9"/>
          <p:cNvSpPr>
            <a:spLocks noChangeArrowheads="1"/>
          </p:cNvSpPr>
          <p:nvPr/>
        </p:nvSpPr>
        <p:spPr bwMode="auto">
          <a:xfrm>
            <a:off x="3237350" y="2265746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20"/>
          <p:cNvSpPr>
            <a:spLocks noChangeArrowheads="1"/>
          </p:cNvSpPr>
          <p:nvPr/>
        </p:nvSpPr>
        <p:spPr bwMode="auto">
          <a:xfrm>
            <a:off x="3542150" y="2265746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14" name="Rectangle 21"/>
          <p:cNvSpPr>
            <a:spLocks noChangeArrowheads="1"/>
          </p:cNvSpPr>
          <p:nvPr/>
        </p:nvSpPr>
        <p:spPr bwMode="auto">
          <a:xfrm>
            <a:off x="4151750" y="2265746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22"/>
          <p:cNvSpPr>
            <a:spLocks noChangeArrowheads="1"/>
          </p:cNvSpPr>
          <p:nvPr/>
        </p:nvSpPr>
        <p:spPr bwMode="auto">
          <a:xfrm>
            <a:off x="4456550" y="2265746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23"/>
          <p:cNvSpPr>
            <a:spLocks noChangeArrowheads="1"/>
          </p:cNvSpPr>
          <p:nvPr/>
        </p:nvSpPr>
        <p:spPr bwMode="auto">
          <a:xfrm>
            <a:off x="4761350" y="2265746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24"/>
          <p:cNvSpPr>
            <a:spLocks noChangeArrowheads="1"/>
          </p:cNvSpPr>
          <p:nvPr/>
        </p:nvSpPr>
        <p:spPr bwMode="auto">
          <a:xfrm>
            <a:off x="5066150" y="2265746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25"/>
          <p:cNvSpPr>
            <a:spLocks noChangeArrowheads="1"/>
          </p:cNvSpPr>
          <p:nvPr/>
        </p:nvSpPr>
        <p:spPr bwMode="auto">
          <a:xfrm>
            <a:off x="5370950" y="2265746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19" name="Rectangle 26"/>
          <p:cNvSpPr>
            <a:spLocks noChangeArrowheads="1"/>
          </p:cNvSpPr>
          <p:nvPr/>
        </p:nvSpPr>
        <p:spPr bwMode="auto">
          <a:xfrm>
            <a:off x="5675750" y="2265746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0" name="Rectangle 27"/>
          <p:cNvSpPr>
            <a:spLocks noChangeArrowheads="1"/>
          </p:cNvSpPr>
          <p:nvPr/>
        </p:nvSpPr>
        <p:spPr bwMode="auto">
          <a:xfrm>
            <a:off x="5980550" y="2265746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28"/>
          <p:cNvSpPr>
            <a:spLocks noChangeArrowheads="1"/>
          </p:cNvSpPr>
          <p:nvPr/>
        </p:nvSpPr>
        <p:spPr bwMode="auto">
          <a:xfrm>
            <a:off x="3846950" y="2265746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22" name="Freeform 29"/>
          <p:cNvSpPr>
            <a:spLocks/>
          </p:cNvSpPr>
          <p:nvPr/>
        </p:nvSpPr>
        <p:spPr bwMode="auto">
          <a:xfrm>
            <a:off x="2780150" y="2028908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30"/>
          <p:cNvSpPr>
            <a:spLocks/>
          </p:cNvSpPr>
          <p:nvPr/>
        </p:nvSpPr>
        <p:spPr bwMode="auto">
          <a:xfrm>
            <a:off x="3999350" y="2028908"/>
            <a:ext cx="18288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31"/>
          <p:cNvSpPr>
            <a:spLocks/>
          </p:cNvSpPr>
          <p:nvPr/>
        </p:nvSpPr>
        <p:spPr bwMode="auto">
          <a:xfrm>
            <a:off x="1560950" y="2028908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Rectangle 32"/>
          <p:cNvSpPr>
            <a:spLocks noChangeArrowheads="1"/>
          </p:cNvSpPr>
          <p:nvPr/>
        </p:nvSpPr>
        <p:spPr bwMode="auto">
          <a:xfrm>
            <a:off x="6285350" y="2265746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33"/>
          <p:cNvSpPr>
            <a:spLocks noChangeArrowheads="1"/>
          </p:cNvSpPr>
          <p:nvPr/>
        </p:nvSpPr>
        <p:spPr bwMode="auto">
          <a:xfrm>
            <a:off x="6590150" y="2265746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prstDash val="sysDash"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7" name="Freeform 34"/>
          <p:cNvSpPr>
            <a:spLocks/>
          </p:cNvSpPr>
          <p:nvPr/>
        </p:nvSpPr>
        <p:spPr bwMode="auto">
          <a:xfrm>
            <a:off x="2475350" y="2585362"/>
            <a:ext cx="1219200" cy="228600"/>
          </a:xfrm>
          <a:custGeom>
            <a:avLst/>
            <a:gdLst/>
            <a:ahLst/>
            <a:cxnLst>
              <a:cxn ang="0">
                <a:pos x="768" y="0"/>
              </a:cxn>
              <a:cxn ang="0">
                <a:pos x="336" y="144"/>
              </a:cxn>
              <a:cxn ang="0">
                <a:pos x="0" y="0"/>
              </a:cxn>
            </a:cxnLst>
            <a:rect l="0" t="0" r="r" b="b"/>
            <a:pathLst>
              <a:path w="768" h="144">
                <a:moveTo>
                  <a:pt x="768" y="0"/>
                </a:moveTo>
                <a:cubicBezTo>
                  <a:pt x="616" y="72"/>
                  <a:pt x="464" y="144"/>
                  <a:pt x="336" y="144"/>
                </a:cubicBezTo>
                <a:cubicBezTo>
                  <a:pt x="208" y="144"/>
                  <a:pt x="104" y="72"/>
                  <a:pt x="0" y="0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35"/>
          <p:cNvSpPr>
            <a:spLocks/>
          </p:cNvSpPr>
          <p:nvPr/>
        </p:nvSpPr>
        <p:spPr bwMode="auto">
          <a:xfrm>
            <a:off x="3694550" y="2585362"/>
            <a:ext cx="1828800" cy="228600"/>
          </a:xfrm>
          <a:custGeom>
            <a:avLst/>
            <a:gdLst/>
            <a:ahLst/>
            <a:cxnLst>
              <a:cxn ang="0">
                <a:pos x="1152" y="0"/>
              </a:cxn>
              <a:cxn ang="0">
                <a:pos x="576" y="144"/>
              </a:cxn>
              <a:cxn ang="0">
                <a:pos x="0" y="0"/>
              </a:cxn>
            </a:cxnLst>
            <a:rect l="0" t="0" r="r" b="b"/>
            <a:pathLst>
              <a:path w="1152" h="144">
                <a:moveTo>
                  <a:pt x="1152" y="0"/>
                </a:moveTo>
                <a:cubicBezTo>
                  <a:pt x="960" y="72"/>
                  <a:pt x="768" y="144"/>
                  <a:pt x="576" y="144"/>
                </a:cubicBezTo>
                <a:cubicBezTo>
                  <a:pt x="384" y="144"/>
                  <a:pt x="192" y="72"/>
                  <a:pt x="0" y="0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36"/>
          <p:cNvSpPr>
            <a:spLocks/>
          </p:cNvSpPr>
          <p:nvPr/>
        </p:nvSpPr>
        <p:spPr bwMode="auto">
          <a:xfrm>
            <a:off x="5523350" y="2585362"/>
            <a:ext cx="1219200" cy="228600"/>
          </a:xfrm>
          <a:custGeom>
            <a:avLst/>
            <a:gdLst/>
            <a:ahLst/>
            <a:cxnLst>
              <a:cxn ang="0">
                <a:pos x="768" y="0"/>
              </a:cxn>
              <a:cxn ang="0">
                <a:pos x="384" y="144"/>
              </a:cxn>
              <a:cxn ang="0">
                <a:pos x="0" y="0"/>
              </a:cxn>
            </a:cxnLst>
            <a:rect l="0" t="0" r="r" b="b"/>
            <a:pathLst>
              <a:path w="768" h="144">
                <a:moveTo>
                  <a:pt x="768" y="0"/>
                </a:moveTo>
                <a:cubicBezTo>
                  <a:pt x="640" y="72"/>
                  <a:pt x="512" y="144"/>
                  <a:pt x="384" y="144"/>
                </a:cubicBezTo>
                <a:cubicBezTo>
                  <a:pt x="256" y="144"/>
                  <a:pt x="63" y="23"/>
                  <a:pt x="0" y="0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103750" y="2265746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+mn-lt"/>
              </a:rPr>
              <a:t>0</a:t>
            </a:r>
          </a:p>
        </p:txBody>
      </p:sp>
      <p:sp>
        <p:nvSpPr>
          <p:cNvPr id="31" name="Rectangle 7"/>
          <p:cNvSpPr>
            <a:spLocks noChangeArrowheads="1"/>
          </p:cNvSpPr>
          <p:nvPr/>
        </p:nvSpPr>
        <p:spPr bwMode="auto">
          <a:xfrm>
            <a:off x="6897578" y="2265746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+mn-lt"/>
              </a:rPr>
              <a:t>0</a:t>
            </a:r>
          </a:p>
        </p:txBody>
      </p:sp>
      <p:sp>
        <p:nvSpPr>
          <p:cNvPr id="32" name="Freeform 31"/>
          <p:cNvSpPr>
            <a:spLocks/>
          </p:cNvSpPr>
          <p:nvPr/>
        </p:nvSpPr>
        <p:spPr bwMode="auto">
          <a:xfrm>
            <a:off x="5828150" y="2014092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Freeform 34"/>
          <p:cNvSpPr>
            <a:spLocks/>
          </p:cNvSpPr>
          <p:nvPr/>
        </p:nvSpPr>
        <p:spPr bwMode="auto">
          <a:xfrm>
            <a:off x="1253522" y="2606758"/>
            <a:ext cx="1219200" cy="228600"/>
          </a:xfrm>
          <a:custGeom>
            <a:avLst/>
            <a:gdLst/>
            <a:ahLst/>
            <a:cxnLst>
              <a:cxn ang="0">
                <a:pos x="768" y="0"/>
              </a:cxn>
              <a:cxn ang="0">
                <a:pos x="336" y="144"/>
              </a:cxn>
              <a:cxn ang="0">
                <a:pos x="0" y="0"/>
              </a:cxn>
            </a:cxnLst>
            <a:rect l="0" t="0" r="r" b="b"/>
            <a:pathLst>
              <a:path w="768" h="144">
                <a:moveTo>
                  <a:pt x="768" y="0"/>
                </a:moveTo>
                <a:cubicBezTo>
                  <a:pt x="616" y="72"/>
                  <a:pt x="464" y="144"/>
                  <a:pt x="336" y="144"/>
                </a:cubicBezTo>
                <a:cubicBezTo>
                  <a:pt x="208" y="144"/>
                  <a:pt x="104" y="72"/>
                  <a:pt x="0" y="0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5674436" y="2265746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+mn-lt"/>
              </a:rPr>
              <a:t>0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6894950" y="1868557"/>
            <a:ext cx="881426" cy="1113182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4367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212 3.7037E-6 L 3.05556E-6 3.7037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9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5" grpId="0" animBg="1"/>
      <p:bldP spid="26" grpId="0" animBg="1"/>
      <p:bldP spid="29" grpId="0" animBg="1"/>
      <p:bldP spid="31" grpId="0" animBg="1"/>
      <p:bldP spid="32" grpId="0" animBg="1"/>
      <p:bldP spid="35" grpId="0" animBg="1"/>
      <p:bldP spid="3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Sketch out the Heap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Here is a free block based on lectures 19 and 20</a:t>
            </a:r>
          </a:p>
          <a:p>
            <a:pPr lvl="1"/>
            <a:r>
              <a:rPr lang="en-US" dirty="0" smtClean="0"/>
              <a:t>Explicit pointers (will be well-defined see </a:t>
            </a:r>
            <a:r>
              <a:rPr lang="en-US" dirty="0" err="1" smtClean="0"/>
              <a:t>writeup</a:t>
            </a:r>
            <a:r>
              <a:rPr lang="en-US" dirty="0" smtClean="0"/>
              <a:t> and Piazza)</a:t>
            </a:r>
          </a:p>
          <a:p>
            <a:pPr lvl="1"/>
            <a:r>
              <a:rPr lang="en-US" dirty="0" smtClean="0"/>
              <a:t>Optional boundary tags</a:t>
            </a:r>
          </a:p>
          <a:p>
            <a:endParaRPr lang="en-US" dirty="0" smtClean="0"/>
          </a:p>
          <a:p>
            <a:r>
              <a:rPr lang="en-US" dirty="0" smtClean="0"/>
              <a:t>If you make changes to your design beyond this</a:t>
            </a:r>
          </a:p>
          <a:p>
            <a:pPr lvl="1"/>
            <a:r>
              <a:rPr lang="en-US" dirty="0" smtClean="0"/>
              <a:t>Draw it out.</a:t>
            </a:r>
          </a:p>
          <a:p>
            <a:pPr lvl="1"/>
            <a:r>
              <a:rPr lang="en-US" dirty="0" smtClean="0"/>
              <a:t>If you have bugs, </a:t>
            </a:r>
            <a:br>
              <a:rPr lang="en-US" dirty="0" smtClean="0"/>
            </a:br>
            <a:r>
              <a:rPr lang="en-US" dirty="0" smtClean="0"/>
              <a:t>	pictures can help the staff help you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7208659" y="2659166"/>
            <a:ext cx="1682203" cy="3839356"/>
            <a:chOff x="6397626" y="2637644"/>
            <a:chExt cx="1682203" cy="3839356"/>
          </a:xfrm>
        </p:grpSpPr>
        <p:sp>
          <p:nvSpPr>
            <p:cNvPr id="4" name="Rectangle 3"/>
            <p:cNvSpPr>
              <a:spLocks noChangeArrowheads="1"/>
            </p:cNvSpPr>
            <p:nvPr/>
          </p:nvSpPr>
          <p:spPr bwMode="auto">
            <a:xfrm>
              <a:off x="6399213" y="3306385"/>
              <a:ext cx="1370013" cy="3810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S</a:t>
              </a:r>
              <a:r>
                <a:rPr lang="en-GB" sz="1600" b="1" dirty="0">
                  <a:latin typeface="Calibri" pitchFamily="34" charset="0"/>
                </a:rPr>
                <a:t>ize</a:t>
              </a:r>
            </a:p>
          </p:txBody>
        </p:sp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6400801" y="3692603"/>
              <a:ext cx="1676400" cy="161667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dirty="0" smtClean="0">
                <a:latin typeface="Calibri" pitchFamily="34" charset="0"/>
              </a:endParaRP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dirty="0">
                <a:latin typeface="Calibri" pitchFamily="34" charset="0"/>
              </a:endParaRP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dirty="0" smtClean="0">
                <a:latin typeface="Calibri" pitchFamily="34" charset="0"/>
              </a:endParaRP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 smtClean="0">
                  <a:latin typeface="Calibri" pitchFamily="34" charset="0"/>
                </a:rPr>
                <a:t>Unallocated</a:t>
              </a:r>
              <a:endParaRPr lang="en-GB" sz="1600" b="1" dirty="0">
                <a:latin typeface="Calibri" pitchFamily="34" charset="0"/>
              </a:endParaRPr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auto">
            <a:xfrm>
              <a:off x="7772401" y="3306385"/>
              <a:ext cx="304800" cy="381000"/>
            </a:xfrm>
            <a:prstGeom prst="rect">
              <a:avLst/>
            </a:prstGeom>
            <a:solidFill>
              <a:srgbClr val="EBAFA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solidFill>
                    <a:srgbClr val="C00000"/>
                  </a:solidFill>
                  <a:latin typeface="Calibri" pitchFamily="34" charset="0"/>
                </a:rPr>
                <a:t>b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6399214" y="5309279"/>
              <a:ext cx="1370012" cy="3810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S</a:t>
              </a:r>
              <a:r>
                <a:rPr lang="en-GB" sz="1600" b="1" dirty="0">
                  <a:latin typeface="Calibri" pitchFamily="34" charset="0"/>
                </a:rPr>
                <a:t>ize</a:t>
              </a: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7769226" y="5309279"/>
              <a:ext cx="304800" cy="381000"/>
            </a:xfrm>
            <a:prstGeom prst="rect">
              <a:avLst/>
            </a:prstGeom>
            <a:solidFill>
              <a:srgbClr val="EBAFA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b</a:t>
              </a:r>
              <a:r>
                <a:rPr lang="en-GB" sz="1600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  <a:endParaRPr lang="en-GB" sz="1600" b="1" dirty="0">
                <a:solidFill>
                  <a:srgbClr val="0070C0"/>
                </a:solidFill>
                <a:latin typeface="Calibri" pitchFamily="34" charset="0"/>
              </a:endParaRPr>
            </a:p>
          </p:txBody>
        </p:sp>
        <p:sp>
          <p:nvSpPr>
            <p:cNvPr id="9" name="Text Box 4"/>
            <p:cNvSpPr txBox="1">
              <a:spLocks noChangeArrowheads="1"/>
            </p:cNvSpPr>
            <p:nvPr/>
          </p:nvSpPr>
          <p:spPr bwMode="auto">
            <a:xfrm>
              <a:off x="6855231" y="2637644"/>
              <a:ext cx="775446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 word</a:t>
              </a:r>
            </a:p>
          </p:txBody>
        </p:sp>
        <p:sp>
          <p:nvSpPr>
            <p:cNvPr id="10" name="AutoShape 8"/>
            <p:cNvSpPr>
              <a:spLocks/>
            </p:cNvSpPr>
            <p:nvPr/>
          </p:nvSpPr>
          <p:spPr bwMode="auto">
            <a:xfrm rot="16200000">
              <a:off x="7127329" y="2249543"/>
              <a:ext cx="228600" cy="1676401"/>
            </a:xfrm>
            <a:prstGeom prst="rightBrace">
              <a:avLst>
                <a:gd name="adj1" fmla="val 118750"/>
                <a:gd name="adj2" fmla="val 5000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929844" y="5830669"/>
              <a:ext cx="70083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dirty="0">
                  <a:latin typeface="Calibri" pitchFamily="34" charset="0"/>
                </a:rPr>
                <a:t>Free</a:t>
              </a:r>
            </a:p>
            <a:p>
              <a:pPr algn="ctr"/>
              <a:r>
                <a:rPr lang="en-US" sz="1800" dirty="0">
                  <a:latin typeface="Calibri" pitchFamily="34" charset="0"/>
                </a:rPr>
                <a:t>Block</a:t>
              </a:r>
            </a:p>
          </p:txBody>
        </p:sp>
        <p:sp>
          <p:nvSpPr>
            <p:cNvPr id="12" name="Rectangle 3"/>
            <p:cNvSpPr>
              <a:spLocks noChangeArrowheads="1"/>
            </p:cNvSpPr>
            <p:nvPr/>
          </p:nvSpPr>
          <p:spPr bwMode="auto">
            <a:xfrm>
              <a:off x="6397626" y="3687385"/>
              <a:ext cx="16764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 smtClean="0">
                  <a:latin typeface="Calibri" pitchFamily="34" charset="0"/>
                </a:rPr>
                <a:t>N</a:t>
              </a:r>
              <a:r>
                <a:rPr lang="en-GB" sz="1600" b="1" dirty="0" smtClean="0">
                  <a:latin typeface="Calibri" pitchFamily="34" charset="0"/>
                </a:rPr>
                <a:t>ext</a:t>
              </a:r>
              <a:endParaRPr lang="en-GB" sz="1600" b="1" dirty="0">
                <a:latin typeface="Calibri" pitchFamily="34" charset="0"/>
              </a:endParaRPr>
            </a:p>
          </p:txBody>
        </p:sp>
        <p:sp>
          <p:nvSpPr>
            <p:cNvPr id="13" name="Rectangle 3"/>
            <p:cNvSpPr>
              <a:spLocks noChangeArrowheads="1"/>
            </p:cNvSpPr>
            <p:nvPr/>
          </p:nvSpPr>
          <p:spPr bwMode="auto">
            <a:xfrm>
              <a:off x="6397626" y="4068385"/>
              <a:ext cx="16764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 err="1" smtClean="0">
                  <a:latin typeface="Calibri" pitchFamily="34" charset="0"/>
                </a:rPr>
                <a:t>P</a:t>
              </a:r>
              <a:r>
                <a:rPr lang="en-GB" sz="1600" b="1" dirty="0" err="1" smtClean="0">
                  <a:latin typeface="Calibri" pitchFamily="34" charset="0"/>
                </a:rPr>
                <a:t>rev</a:t>
              </a:r>
              <a:endParaRPr lang="en-GB" sz="1600" b="1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635510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Instrumentation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Remember that measurements inform insights.</a:t>
            </a:r>
          </a:p>
          <a:p>
            <a:pPr lvl="1"/>
            <a:r>
              <a:rPr lang="en-US" dirty="0" smtClean="0"/>
              <a:t>Add temporary code to understand aspects of malloc</a:t>
            </a:r>
          </a:p>
          <a:p>
            <a:pPr lvl="1"/>
            <a:r>
              <a:rPr lang="en-US" dirty="0" smtClean="0"/>
              <a:t>Code can violate style rules or 128 byte limits, because it is temporary</a:t>
            </a:r>
          </a:p>
          <a:p>
            <a:endParaRPr lang="en-US" dirty="0"/>
          </a:p>
          <a:p>
            <a:r>
              <a:rPr lang="en-US" dirty="0" smtClean="0"/>
              <a:t>Particularly important to develop insights into performance before making changes</a:t>
            </a:r>
          </a:p>
          <a:p>
            <a:pPr lvl="1"/>
            <a:r>
              <a:rPr lang="en-US" dirty="0" smtClean="0"/>
              <a:t>What is expensive throughput-wise?</a:t>
            </a:r>
          </a:p>
          <a:p>
            <a:pPr lvl="1"/>
            <a:r>
              <a:rPr lang="en-US" dirty="0" smtClean="0"/>
              <a:t>How much might a change benefit utilization?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2310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Instrumentation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Looping in </a:t>
            </a:r>
            <a:r>
              <a:rPr lang="en-US" dirty="0" err="1" smtClean="0"/>
              <a:t>find_fit</a:t>
            </a:r>
            <a:r>
              <a:rPr lang="en-US" dirty="0" smtClean="0"/>
              <a:t> takes most of the time</a:t>
            </a:r>
          </a:p>
          <a:p>
            <a:endParaRPr lang="en-US" dirty="0"/>
          </a:p>
          <a:p>
            <a:r>
              <a:rPr lang="en-US" dirty="0" smtClean="0"/>
              <a:t>How efficient is your code?  How might you know?</a:t>
            </a:r>
          </a:p>
          <a:p>
            <a:pPr lvl="1"/>
            <a:r>
              <a:rPr lang="en-US" dirty="0" smtClean="0"/>
              <a:t>Compute the ratio of blocks viewed to calls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7018" y="3154326"/>
            <a:ext cx="8731878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static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find_fit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*block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for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(block 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heap_listp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get_size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(block) &gt; 0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block 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find_next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(block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if (!(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get_alloc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(block)) &amp;&amp; 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get_size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(block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)))</a:t>
            </a:r>
          </a:p>
          <a:p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return block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return NULL; // no fit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found</a:t>
            </a:r>
          </a:p>
          <a:p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flipH="1">
            <a:off x="3150427" y="3720510"/>
            <a:ext cx="2229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call_count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  <a:endParaRPr lang="en-US" sz="18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flipH="1">
            <a:off x="1474027" y="4539216"/>
            <a:ext cx="2229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block_count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  <a:endParaRPr lang="en-US" sz="18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6959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Instrumentation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size of requests?</a:t>
            </a:r>
          </a:p>
          <a:p>
            <a:pPr lvl="1"/>
            <a:r>
              <a:rPr lang="en-US" dirty="0" smtClean="0"/>
              <a:t>How many 8 bytes or less?</a:t>
            </a:r>
          </a:p>
          <a:p>
            <a:pPr lvl="1"/>
            <a:r>
              <a:rPr lang="en-US" dirty="0" smtClean="0"/>
              <a:t>How many 16 bytes or less?</a:t>
            </a:r>
          </a:p>
          <a:p>
            <a:pPr lvl="1"/>
            <a:r>
              <a:rPr lang="en-US" dirty="0" smtClean="0"/>
              <a:t>What other sizes?</a:t>
            </a:r>
          </a:p>
          <a:p>
            <a:pPr lvl="1"/>
            <a:endParaRPr lang="en-US" dirty="0"/>
          </a:p>
          <a:p>
            <a:r>
              <a:rPr lang="en-US" dirty="0" smtClean="0"/>
              <a:t>What else could you measure?  Why?</a:t>
            </a:r>
          </a:p>
          <a:p>
            <a:endParaRPr lang="en-US" dirty="0"/>
          </a:p>
          <a:p>
            <a:r>
              <a:rPr lang="en-US" dirty="0" smtClean="0"/>
              <a:t>Remember that although </a:t>
            </a:r>
            <a:r>
              <a:rPr lang="en-US" dirty="0"/>
              <a:t>the system’s performance varies</a:t>
            </a:r>
          </a:p>
          <a:p>
            <a:pPr lvl="1"/>
            <a:r>
              <a:rPr lang="en-US" dirty="0"/>
              <a:t>The </a:t>
            </a:r>
            <a:r>
              <a:rPr lang="en-US" dirty="0" err="1" smtClean="0"/>
              <a:t>mdriver’s</a:t>
            </a:r>
            <a:r>
              <a:rPr lang="en-US" dirty="0" smtClean="0"/>
              <a:t> traces are deterministic</a:t>
            </a:r>
            <a:endParaRPr lang="en-US" dirty="0"/>
          </a:p>
          <a:p>
            <a:pPr lvl="1"/>
            <a:r>
              <a:rPr lang="en-US" dirty="0" smtClean="0"/>
              <a:t>Measured results should not change between runs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2802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your own – </a:t>
            </a:r>
            <a:r>
              <a:rPr lang="en-US" dirty="0" err="1" smtClean="0"/>
              <a:t>mm_checkheap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What conditions are true in a valid heap?</a:t>
            </a:r>
          </a:p>
          <a:p>
            <a:pPr lvl="1"/>
            <a:r>
              <a:rPr lang="en-US" dirty="0" smtClean="0"/>
              <a:t>Discuss.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Use </a:t>
            </a:r>
            <a:r>
              <a:rPr lang="en-US" dirty="0" err="1" smtClean="0"/>
              <a:t>gdb</a:t>
            </a:r>
            <a:endParaRPr lang="en-US" dirty="0" smtClean="0"/>
          </a:p>
          <a:p>
            <a:pPr lvl="1"/>
            <a:r>
              <a:rPr lang="en-US" dirty="0" smtClean="0"/>
              <a:t>Sometimes augmented with </a:t>
            </a:r>
            <a:r>
              <a:rPr lang="en-US" dirty="0" err="1" smtClean="0"/>
              <a:t>checkheap</a:t>
            </a:r>
            <a:r>
              <a:rPr lang="en-US" dirty="0" smtClean="0"/>
              <a:t> or </a:t>
            </a:r>
            <a:r>
              <a:rPr lang="en-US" dirty="0" err="1" smtClean="0"/>
              <a:t>printfs</a:t>
            </a:r>
            <a:endParaRPr lang="en-US" dirty="0" smtClean="0"/>
          </a:p>
          <a:p>
            <a:pPr lvl="1"/>
            <a:r>
              <a:rPr lang="en-US" dirty="0" smtClean="0"/>
              <a:t>Always valuable insights</a:t>
            </a:r>
          </a:p>
        </p:txBody>
      </p:sp>
    </p:spTree>
    <p:extLst>
      <p:ext uri="{BB962C8B-B14F-4D97-AF65-F5344CB8AC3E}">
        <p14:creationId xmlns:p14="http://schemas.microsoft.com/office/powerpoint/2010/main" val="13302658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Garbled Bytes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21823" cy="4972050"/>
          </a:xfrm>
        </p:spPr>
        <p:txBody>
          <a:bodyPr/>
          <a:lstStyle/>
          <a:p>
            <a:r>
              <a:rPr lang="en-US" dirty="0" smtClean="0"/>
              <a:t>Malloc library returns a block</a:t>
            </a:r>
          </a:p>
          <a:p>
            <a:pPr lvl="1"/>
            <a:r>
              <a:rPr lang="en-US" dirty="0" err="1"/>
              <a:t>m</a:t>
            </a:r>
            <a:r>
              <a:rPr lang="en-US" dirty="0" err="1" smtClean="0"/>
              <a:t>driver</a:t>
            </a:r>
            <a:r>
              <a:rPr lang="en-US" dirty="0" smtClean="0"/>
              <a:t> writes bytes into payload (using </a:t>
            </a:r>
            <a:r>
              <a:rPr lang="en-US" dirty="0" err="1" smtClean="0"/>
              <a:t>memcpy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/>
              <a:t>m</a:t>
            </a:r>
            <a:r>
              <a:rPr lang="en-US" dirty="0" err="1" smtClean="0"/>
              <a:t>driver</a:t>
            </a:r>
            <a:r>
              <a:rPr lang="en-US" dirty="0" smtClean="0"/>
              <a:t> will check that those bytes are still present</a:t>
            </a:r>
          </a:p>
          <a:p>
            <a:pPr lvl="1"/>
            <a:r>
              <a:rPr lang="en-US" dirty="0" smtClean="0"/>
              <a:t>If malloc library has overwritten any bytes, then report garbled bytes</a:t>
            </a:r>
          </a:p>
          <a:p>
            <a:pPr lvl="1"/>
            <a:endParaRPr lang="en-US" dirty="0"/>
          </a:p>
          <a:p>
            <a:r>
              <a:rPr lang="en-US" dirty="0" smtClean="0"/>
              <a:t>Now what?</a:t>
            </a:r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 err="1" smtClean="0"/>
              <a:t>mm_checkheap</a:t>
            </a:r>
            <a:r>
              <a:rPr lang="en-US" dirty="0" smtClean="0"/>
              <a:t> call is catching it right?</a:t>
            </a:r>
          </a:p>
          <a:p>
            <a:r>
              <a:rPr lang="en-US" dirty="0" smtClean="0"/>
              <a:t>If not, we want to find the garbled address and watch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3745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5213-f16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5213-f16" id="{F7D05112-3BA3-4530-B57E-F0A0289F27EB}" vid="{38B48207-34DD-4318-A784-F6837CBE9AD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1674</TotalTime>
  <Words>730</Words>
  <Application>Microsoft Office PowerPoint</Application>
  <PresentationFormat>On-screen Show (4:3)</PresentationFormat>
  <Paragraphs>166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ＭＳ Ｐゴシック</vt:lpstr>
      <vt:lpstr>Arial</vt:lpstr>
      <vt:lpstr>Arial Narrow</vt:lpstr>
      <vt:lpstr>Calibri</vt:lpstr>
      <vt:lpstr>Courier New</vt:lpstr>
      <vt:lpstr>Times New Roman</vt:lpstr>
      <vt:lpstr>Wingdings</vt:lpstr>
      <vt:lpstr>Wingdings 2</vt:lpstr>
      <vt:lpstr>15213-f16</vt:lpstr>
      <vt:lpstr>Recitation 12: More Malloc Lab </vt:lpstr>
      <vt:lpstr>Understanding Your Code</vt:lpstr>
      <vt:lpstr>Sketch out the Heap</vt:lpstr>
      <vt:lpstr>Sketch out the Heap</vt:lpstr>
      <vt:lpstr>Add Instrumentation</vt:lpstr>
      <vt:lpstr>Add Instrumentation example</vt:lpstr>
      <vt:lpstr>Add Instrumentation cont.</vt:lpstr>
      <vt:lpstr>Use tools</vt:lpstr>
      <vt:lpstr>Garbled Bytes</vt:lpstr>
      <vt:lpstr>Garbled Bytes and gdb</vt:lpstr>
      <vt:lpstr>GDB Exercise</vt:lpstr>
      <vt:lpstr>GDB Exercise cont.</vt:lpstr>
      <vt:lpstr>MallocLab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Recitation 12: More Malloc Lab </dc:title>
  <dc:creator>Brian Railing</dc:creator>
  <cp:lastModifiedBy>Brian Railing</cp:lastModifiedBy>
  <cp:revision>127</cp:revision>
  <dcterms:created xsi:type="dcterms:W3CDTF">2016-11-13T03:08:29Z</dcterms:created>
  <dcterms:modified xsi:type="dcterms:W3CDTF">2016-11-14T07:02:35Z</dcterms:modified>
</cp:coreProperties>
</file>