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4" r:id="rId13"/>
    <p:sldId id="265" r:id="rId14"/>
  </p:sldIdLst>
  <p:sldSz cx="9144000" cy="6858000" type="screen4x3"/>
  <p:notesSz cx="7302500" cy="9586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0" autoAdjust="0"/>
    <p:restoredTop sz="83765" autoAdjust="0"/>
  </p:normalViewPr>
  <p:slideViewPr>
    <p:cSldViewPr snapToGrid="0">
      <p:cViewPr varScale="1">
        <p:scale>
          <a:sx n="76" d="100"/>
          <a:sy n="76" d="100"/>
        </p:scale>
        <p:origin x="90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C4FCF-1D2A-4272-9D39-808AFE0DE49C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3838" y="1198563"/>
            <a:ext cx="4314825" cy="3235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590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CCA5E-A7E0-4BE3-A2D6-4FF7F7A0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6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Allocated blocks are tracked</a:t>
            </a:r>
            <a:r>
              <a:rPr lang="en-US" baseline="0" dirty="0" smtClean="0"/>
              <a:t> by the application, else they are leaked.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CA5E-A7E0-4BE3-A2D6-4FF7F7A08E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5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Hdr</a:t>
            </a:r>
            <a:r>
              <a:rPr lang="en-US" dirty="0" smtClean="0"/>
              <a:t> is common</a:t>
            </a:r>
          </a:p>
          <a:p>
            <a:r>
              <a:rPr lang="en-US" dirty="0" err="1" smtClean="0"/>
              <a:t>Prev</a:t>
            </a:r>
            <a:r>
              <a:rPr lang="en-US" dirty="0" smtClean="0"/>
              <a:t> / next is for free blocks (footer</a:t>
            </a:r>
            <a:r>
              <a:rPr lang="en-US" baseline="0" dirty="0" smtClean="0"/>
              <a:t> too, but that’s beyond this recitation)</a:t>
            </a:r>
          </a:p>
          <a:p>
            <a:r>
              <a:rPr lang="en-US" baseline="0" dirty="0" smtClean="0"/>
              <a:t>The payload is unused</a:t>
            </a:r>
          </a:p>
          <a:p>
            <a:r>
              <a:rPr lang="en-US" baseline="0" dirty="0" smtClean="0"/>
              <a:t>Unions!  (See textbook)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CA5E-A7E0-4BE3-A2D6-4FF7F7A08E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1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place, the </a:t>
            </a:r>
            <a:r>
              <a:rPr lang="en-US" baseline="0" dirty="0" err="1" smtClean="0"/>
              <a:t>write_header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write_footer</a:t>
            </a:r>
            <a:r>
              <a:rPr lang="en-US" baseline="0" dirty="0" smtClean="0"/>
              <a:t> lines have been swapped.</a:t>
            </a:r>
          </a:p>
          <a:p>
            <a:r>
              <a:rPr lang="en-US" baseline="0" dirty="0" smtClean="0"/>
              <a:t>	</a:t>
            </a:r>
            <a:r>
              <a:rPr lang="en-US" baseline="0" dirty="0" err="1" smtClean="0"/>
              <a:t>Write_footer</a:t>
            </a:r>
            <a:r>
              <a:rPr lang="en-US" baseline="0" dirty="0" smtClean="0"/>
              <a:t> uses </a:t>
            </a:r>
            <a:r>
              <a:rPr lang="en-US" baseline="0" dirty="0" err="1" smtClean="0"/>
              <a:t>get_size</a:t>
            </a:r>
            <a:r>
              <a:rPr lang="en-US" baseline="0" dirty="0" smtClean="0"/>
              <a:t>, which is uninitialized due to the swap.  &lt;- Students should recognize this and now view the code.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“(%rax,%rdx,1)” is the </a:t>
            </a:r>
            <a:r>
              <a:rPr lang="en-US" baseline="0" dirty="0" err="1" smtClean="0"/>
              <a:t>block_next</a:t>
            </a:r>
            <a:r>
              <a:rPr lang="en-US" baseline="0" dirty="0" smtClean="0"/>
              <a:t>  computation, lea computes the pointer, while </a:t>
            </a:r>
            <a:r>
              <a:rPr lang="en-US" baseline="0" dirty="0" err="1" smtClean="0"/>
              <a:t>mov</a:t>
            </a:r>
            <a:r>
              <a:rPr lang="en-US" baseline="0" dirty="0" smtClean="0"/>
              <a:t> computes the </a:t>
            </a:r>
            <a:r>
              <a:rPr lang="en-US" baseline="0" dirty="0" err="1" smtClean="0"/>
              <a:t>get_size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	0x8(%</a:t>
            </a:r>
            <a:r>
              <a:rPr lang="en-US" baseline="0" dirty="0" err="1" smtClean="0"/>
              <a:t>rdi</a:t>
            </a:r>
            <a:r>
              <a:rPr lang="en-US" baseline="0" dirty="0" smtClean="0"/>
              <a:t>, …) is converting block to block-&gt;payload.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CA5E-A7E0-4BE3-A2D6-4FF7F7A08E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9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This problem is tricky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CA5E-A7E0-4BE3-A2D6-4FF7F7A08E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6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activities/rec11.ta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11: </a:t>
            </a:r>
            <a:r>
              <a:rPr lang="en-US" dirty="0" err="1" smtClean="0"/>
              <a:t>MallocLab</a:t>
            </a:r>
            <a:r>
              <a:rPr lang="en-US" dirty="0" smtClean="0"/>
              <a:t> 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2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</a:t>
            </a:r>
            <a:r>
              <a:rPr lang="en-US" dirty="0" err="1" smtClean="0"/>
              <a:t>mdriver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01468" cy="497205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(gdb) disassemble</a:t>
            </a:r>
          </a:p>
          <a:p>
            <a:pPr marL="0" indent="0">
              <a:buNone/>
            </a:pP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=&gt; 0x0...0404363 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&lt;+243&gt;:  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 %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rcx,0x8(%rdi,%rsi,1</a:t>
            </a:r>
            <a:r>
              <a:rPr lang="it-IT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dirty="0" smtClean="0"/>
              <a:t>(gdb) print /x &lt;reg&gt;  </a:t>
            </a:r>
            <a:r>
              <a:rPr lang="it-IT" sz="2000" dirty="0" smtClean="0"/>
              <a:t>// What register holds the memory location accessed?</a:t>
            </a:r>
          </a:p>
          <a:p>
            <a:pPr marL="0" indent="0">
              <a:buNone/>
            </a:pPr>
            <a:r>
              <a:rPr lang="it-IT" sz="2000" dirty="0"/>
              <a:t>	</a:t>
            </a:r>
            <a:r>
              <a:rPr lang="it-IT" sz="2000" dirty="0" smtClean="0"/>
              <a:t>	             // Does the address look valid?</a:t>
            </a:r>
          </a:p>
          <a:p>
            <a:pPr marL="0" indent="0">
              <a:buNone/>
            </a:pPr>
            <a:r>
              <a:rPr lang="it-IT" sz="2000" dirty="0"/>
              <a:t>	</a:t>
            </a:r>
            <a:r>
              <a:rPr lang="it-IT" sz="2000" dirty="0" smtClean="0"/>
              <a:t>	             // What about the other register?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en-US" dirty="0" smtClean="0"/>
              <a:t>Looking up from “=&gt;”, which x86 instructions generate these values? (Hint: The instructions </a:t>
            </a:r>
            <a:r>
              <a:rPr lang="en-US" dirty="0"/>
              <a:t>are implementing </a:t>
            </a:r>
            <a:r>
              <a:rPr lang="en-US" dirty="0" smtClean="0"/>
              <a:t>parts of: 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*)(((char *)block) +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(block));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footerp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*)((block-&gt;payload) +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(block) -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alibri" panose="020F0502020204030204" pitchFamily="34" charset="0"/>
              </a:rPr>
              <a:t>Which component is invalid?  Review </a:t>
            </a:r>
            <a:r>
              <a:rPr lang="en-US" dirty="0" err="1" smtClean="0">
                <a:cs typeface="Calibri" panose="020F0502020204030204" pitchFamily="34" charset="0"/>
              </a:rPr>
              <a:t>mm.c</a:t>
            </a:r>
            <a:r>
              <a:rPr lang="en-US" dirty="0" smtClean="0">
                <a:cs typeface="Calibri" panose="020F0502020204030204" pitchFamily="34" charset="0"/>
              </a:rPr>
              <a:t> and identify the bug.</a:t>
            </a:r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56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Mdriver-2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gdb</a:t>
            </a:r>
            <a:r>
              <a:rPr lang="en-US" dirty="0"/>
              <a:t> --</a:t>
            </a:r>
            <a:r>
              <a:rPr lang="en-US" dirty="0" err="1"/>
              <a:t>args</a:t>
            </a:r>
            <a:r>
              <a:rPr lang="en-US" dirty="0"/>
              <a:t> ./</a:t>
            </a:r>
            <a:r>
              <a:rPr lang="en-US" dirty="0" smtClean="0"/>
              <a:t>mdriver-2 </a:t>
            </a:r>
            <a:r>
              <a:rPr lang="en-US" dirty="0"/>
              <a:t>-c </a:t>
            </a:r>
            <a:r>
              <a:rPr lang="en-US" dirty="0" smtClean="0"/>
              <a:t>traces/</a:t>
            </a:r>
            <a:r>
              <a:rPr lang="en-US" dirty="0" err="1" smtClean="0"/>
              <a:t>syn</a:t>
            </a:r>
            <a:r>
              <a:rPr lang="en-US" dirty="0" smtClean="0"/>
              <a:t>-array-</a:t>
            </a:r>
            <a:r>
              <a:rPr lang="en-US" dirty="0" err="1" smtClean="0"/>
              <a:t>short.rep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</a:t>
            </a:r>
            <a:r>
              <a:rPr lang="en-US" dirty="0" smtClean="0"/>
              <a:t>run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mm_checkheap</a:t>
            </a:r>
            <a:r>
              <a:rPr lang="en-US" dirty="0" smtClean="0"/>
              <a:t> will fail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Track the headers / footers for the blocks in the heap using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/>
              <a:t>) watch *</a:t>
            </a:r>
            <a:r>
              <a:rPr lang="en-US" dirty="0" smtClean="0"/>
              <a:t>0x800000008 // And other addresses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0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Commands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</a:t>
            </a:r>
            <a:r>
              <a:rPr lang="en-US" dirty="0" err="1" smtClean="0"/>
              <a:t>acktrace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rame</a:t>
            </a:r>
          </a:p>
          <a:p>
            <a:r>
              <a:rPr lang="en-US" dirty="0"/>
              <a:t>d</a:t>
            </a:r>
            <a:r>
              <a:rPr lang="en-US" dirty="0" smtClean="0"/>
              <a:t>isassemble</a:t>
            </a:r>
          </a:p>
          <a:p>
            <a:r>
              <a:rPr lang="en-US" dirty="0"/>
              <a:t>p</a:t>
            </a:r>
            <a:r>
              <a:rPr lang="en-US" dirty="0" smtClean="0"/>
              <a:t>rint &lt;</a:t>
            </a:r>
            <a:r>
              <a:rPr lang="en-US" dirty="0" err="1" smtClean="0"/>
              <a:t>reg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watch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2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MallocLab</a:t>
            </a:r>
            <a:r>
              <a:rPr lang="en-US" dirty="0" smtClean="0"/>
              <a:t> Checkpoint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Thursday</a:t>
            </a:r>
          </a:p>
          <a:p>
            <a:endParaRPr lang="en-US" dirty="0"/>
          </a:p>
          <a:p>
            <a:r>
              <a:rPr lang="en-US" dirty="0" smtClean="0"/>
              <a:t>Checkpoint should take approximately half of the time</a:t>
            </a:r>
          </a:p>
          <a:p>
            <a:endParaRPr lang="en-US" dirty="0"/>
          </a:p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Use GDB</a:t>
            </a:r>
          </a:p>
          <a:p>
            <a:endParaRPr lang="en-US" dirty="0"/>
          </a:p>
          <a:p>
            <a:r>
              <a:rPr lang="en-US" dirty="0" smtClean="0"/>
              <a:t>Ask us for debugging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128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Utilization</a:t>
            </a:r>
          </a:p>
          <a:p>
            <a:r>
              <a:rPr lang="en-US" dirty="0" smtClean="0"/>
              <a:t>Structuring (meta)Data</a:t>
            </a:r>
          </a:p>
          <a:p>
            <a:r>
              <a:rPr lang="en-US" dirty="0" smtClean="0"/>
              <a:t>GDB 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24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Malloc Internals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heap consists of blocks of memory</a:t>
            </a:r>
          </a:p>
          <a:p>
            <a:pPr lvl="1"/>
            <a:r>
              <a:rPr lang="en-US" dirty="0" smtClean="0"/>
              <a:t>Some are allocated</a:t>
            </a:r>
          </a:p>
          <a:p>
            <a:pPr lvl="1"/>
            <a:r>
              <a:rPr lang="en-US" dirty="0" smtClean="0"/>
              <a:t>Some are free</a:t>
            </a:r>
          </a:p>
          <a:p>
            <a:pPr lvl="1"/>
            <a:endParaRPr lang="en-US" dirty="0"/>
          </a:p>
          <a:p>
            <a:r>
              <a:rPr lang="en-US" dirty="0" smtClean="0"/>
              <a:t>What is responsible for tracking allocated blocks?</a:t>
            </a:r>
          </a:p>
          <a:p>
            <a:r>
              <a:rPr lang="en-US" dirty="0" smtClean="0"/>
              <a:t>What is responsible for tracking free blocks?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653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malloc package is responsible for tracking free blocks</a:t>
            </a:r>
          </a:p>
          <a:p>
            <a:pPr lvl="1"/>
            <a:r>
              <a:rPr lang="en-US" dirty="0" smtClean="0"/>
              <a:t>Blocks are tracked in a free list</a:t>
            </a:r>
          </a:p>
          <a:p>
            <a:pPr lvl="1"/>
            <a:r>
              <a:rPr lang="en-US" dirty="0" smtClean="0"/>
              <a:t>Malloc tries reusing these blocks to satisfy future allocation requests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m-baseline uses an implicit list</a:t>
            </a:r>
          </a:p>
          <a:p>
            <a:pPr lvl="1"/>
            <a:r>
              <a:rPr lang="en-US" dirty="0" smtClean="0"/>
              <a:t>What is its memory utilization in the lab?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04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fit algorithm does mm-baseline use?</a:t>
            </a:r>
          </a:p>
          <a:p>
            <a:endParaRPr lang="en-US" dirty="0"/>
          </a:p>
          <a:p>
            <a:r>
              <a:rPr lang="en-US" dirty="0" smtClean="0"/>
              <a:t>What other fit algorithms could be used?</a:t>
            </a:r>
          </a:p>
          <a:p>
            <a:endParaRPr lang="en-US" dirty="0"/>
          </a:p>
          <a:p>
            <a:r>
              <a:rPr lang="en-US" dirty="0" smtClean="0"/>
              <a:t>If you switch from an implicit to explicit list representation, how does this change memory utilization?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76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 Best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implemented explicit list representation </a:t>
            </a:r>
          </a:p>
          <a:p>
            <a:pPr lvl="1"/>
            <a:r>
              <a:rPr lang="en-US" dirty="0" smtClean="0"/>
              <a:t>You were using best fit with explicit lists</a:t>
            </a:r>
          </a:p>
          <a:p>
            <a:pPr lvl="1"/>
            <a:endParaRPr lang="en-US" dirty="0"/>
          </a:p>
          <a:p>
            <a:r>
              <a:rPr lang="en-US" dirty="0" smtClean="0"/>
              <a:t>You experiment with segregated lists and best fit</a:t>
            </a:r>
          </a:p>
          <a:p>
            <a:pPr lvl="1"/>
            <a:r>
              <a:rPr lang="en-US" dirty="0" smtClean="0"/>
              <a:t>Is there a better fit for a given allocation?</a:t>
            </a:r>
          </a:p>
          <a:p>
            <a:pPr lvl="1"/>
            <a:r>
              <a:rPr lang="en-US" dirty="0" smtClean="0"/>
              <a:t>What advantage(s) does segregated lists provide?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1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Structuring (meta)Data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(at least) two different types of blocks:</a:t>
            </a:r>
          </a:p>
          <a:p>
            <a:pPr lvl="1"/>
            <a:r>
              <a:rPr lang="en-US" dirty="0" smtClean="0"/>
              <a:t>Allocated and free</a:t>
            </a:r>
          </a:p>
          <a:p>
            <a:endParaRPr lang="en-US" dirty="0" smtClean="0"/>
          </a:p>
          <a:p>
            <a:r>
              <a:rPr lang="en-US" dirty="0" smtClean="0"/>
              <a:t>What data is common between blocks?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data might a free block need?</a:t>
            </a:r>
          </a:p>
          <a:p>
            <a:endParaRPr lang="en-US" dirty="0"/>
          </a:p>
          <a:p>
            <a:r>
              <a:rPr lang="en-US" dirty="0" smtClean="0"/>
              <a:t>Is there any unused space in free blocks?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How can we overlap two different types of data at the same location?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368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GDB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GDB well in </a:t>
            </a:r>
            <a:r>
              <a:rPr lang="en-US" dirty="0" err="1" smtClean="0"/>
              <a:t>malloclab</a:t>
            </a:r>
            <a:r>
              <a:rPr lang="en-US" dirty="0" smtClean="0"/>
              <a:t> can save you </a:t>
            </a:r>
            <a:r>
              <a:rPr lang="en-US" u="sng" dirty="0" smtClean="0"/>
              <a:t>HOURS</a:t>
            </a:r>
            <a:r>
              <a:rPr lang="en-US" baseline="30000" dirty="0" smtClean="0"/>
              <a:t>*</a:t>
            </a:r>
            <a:r>
              <a:rPr lang="en-US" dirty="0" smtClean="0"/>
              <a:t> of debugging time</a:t>
            </a:r>
          </a:p>
          <a:p>
            <a:pPr lvl="1"/>
            <a:r>
              <a:rPr lang="en-US" dirty="0" smtClean="0"/>
              <a:t>Average 20 hours using GDB for “B” on </a:t>
            </a:r>
            <a:r>
              <a:rPr lang="en-US" dirty="0" err="1" smtClean="0"/>
              <a:t>malloclab</a:t>
            </a:r>
            <a:endParaRPr lang="en-US" dirty="0" smtClean="0"/>
          </a:p>
          <a:p>
            <a:pPr lvl="1"/>
            <a:r>
              <a:rPr lang="en-US" dirty="0" smtClean="0"/>
              <a:t>Average 23 hours not using GDB for “B”</a:t>
            </a:r>
            <a:r>
              <a:rPr lang="en-US" dirty="0"/>
              <a:t> on </a:t>
            </a:r>
            <a:r>
              <a:rPr lang="en-US" dirty="0" err="1"/>
              <a:t>malloclab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Form pairs</a:t>
            </a:r>
          </a:p>
          <a:p>
            <a:pPr lvl="1"/>
            <a:r>
              <a:rPr lang="en-US" dirty="0" smtClean="0"/>
              <a:t>Login to a shark machine</a:t>
            </a:r>
          </a:p>
          <a:p>
            <a:pPr lvl="1"/>
            <a:r>
              <a:rPr lang="en-US" dirty="0" err="1"/>
              <a:t>w</a:t>
            </a:r>
            <a:r>
              <a:rPr lang="en-US" dirty="0" err="1" smtClean="0"/>
              <a:t>get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http://www.cs.cmu.edu/~213/activities/rec11.tar</a:t>
            </a:r>
            <a:endParaRPr lang="en-US" dirty="0" smtClean="0"/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xf</a:t>
            </a:r>
            <a:r>
              <a:rPr lang="en-US" dirty="0" smtClean="0"/>
              <a:t> rec11.tar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d rec11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ake</a:t>
            </a:r>
          </a:p>
          <a:p>
            <a:r>
              <a:rPr lang="en-US" dirty="0" smtClean="0"/>
              <a:t>Two buggy </a:t>
            </a:r>
            <a:r>
              <a:rPr lang="en-US" dirty="0" err="1" smtClean="0"/>
              <a:t>mdrivers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0092" y="6550223"/>
            <a:ext cx="4271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*Average time is based on Summer 2016 survey results</a:t>
            </a:r>
            <a:endParaRPr lang="en-US" sz="1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60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</a:t>
            </a:r>
            <a:r>
              <a:rPr lang="en-US" dirty="0" err="1" smtClean="0"/>
              <a:t>mdriver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 smtClean="0"/>
              <a:t>gdb</a:t>
            </a:r>
            <a:r>
              <a:rPr lang="en-US" dirty="0" smtClean="0"/>
              <a:t> </a:t>
            </a:r>
            <a:r>
              <a:rPr lang="en-US" dirty="0"/>
              <a:t>--</a:t>
            </a:r>
            <a:r>
              <a:rPr lang="en-US" dirty="0" err="1"/>
              <a:t>args</a:t>
            </a:r>
            <a:r>
              <a:rPr lang="en-US" dirty="0"/>
              <a:t> ./</a:t>
            </a:r>
            <a:r>
              <a:rPr lang="en-US" dirty="0" err="1"/>
              <a:t>mdriver</a:t>
            </a:r>
            <a:r>
              <a:rPr lang="en-US" dirty="0"/>
              <a:t> -c traces/</a:t>
            </a:r>
            <a:r>
              <a:rPr lang="en-US" dirty="0" err="1"/>
              <a:t>syn</a:t>
            </a:r>
            <a:r>
              <a:rPr lang="en-US" dirty="0"/>
              <a:t>-mix-</a:t>
            </a:r>
            <a:r>
              <a:rPr lang="en-US" dirty="0" err="1"/>
              <a:t>short.rep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run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</a:t>
            </a:r>
            <a:r>
              <a:rPr lang="en-US" dirty="0" err="1" smtClean="0"/>
              <a:t>backtrace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disassemble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1) What function did </a:t>
            </a:r>
            <a:r>
              <a:rPr lang="en-US" dirty="0" err="1" smtClean="0"/>
              <a:t>backtrace</a:t>
            </a:r>
            <a:r>
              <a:rPr lang="en-US" dirty="0" smtClean="0"/>
              <a:t> indicate?  What function was disassembled?  What happened?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2) What line of assembly has crashed?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50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1698</TotalTime>
  <Words>519</Words>
  <Application>Microsoft Office PowerPoint</Application>
  <PresentationFormat>On-screen Show (4:3)</PresentationFormat>
  <Paragraphs>119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15213-f16</vt:lpstr>
      <vt:lpstr>Recitation 11: MallocLab Part 1</vt:lpstr>
      <vt:lpstr>Outline</vt:lpstr>
      <vt:lpstr>Malloc Internals</vt:lpstr>
      <vt:lpstr>List Utilization</vt:lpstr>
      <vt:lpstr>Finding a block</vt:lpstr>
      <vt:lpstr>Finding a Best Block</vt:lpstr>
      <vt:lpstr>Structuring (meta)Data</vt:lpstr>
      <vt:lpstr>GDB Practice</vt:lpstr>
      <vt:lpstr>Debugging mdriver</vt:lpstr>
      <vt:lpstr>Debugging mdriver cont.</vt:lpstr>
      <vt:lpstr>Debugging Mdriver-2</vt:lpstr>
      <vt:lpstr>5 Commands to Remember</vt:lpstr>
      <vt:lpstr>MallocLab Checkpoint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11: MallocLab Part 1</dc:title>
  <dc:creator>Brian Railing</dc:creator>
  <cp:lastModifiedBy>Brian Railing</cp:lastModifiedBy>
  <cp:revision>90</cp:revision>
  <dcterms:created xsi:type="dcterms:W3CDTF">2016-11-06T01:57:04Z</dcterms:created>
  <dcterms:modified xsi:type="dcterms:W3CDTF">2016-11-07T06:15:50Z</dcterms:modified>
</cp:coreProperties>
</file>