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8" r:id="rId2"/>
    <p:sldId id="259" r:id="rId3"/>
    <p:sldId id="260" r:id="rId4"/>
    <p:sldId id="263" r:id="rId5"/>
    <p:sldId id="264" r:id="rId6"/>
    <p:sldId id="272" r:id="rId7"/>
    <p:sldId id="279" r:id="rId8"/>
    <p:sldId id="277" r:id="rId9"/>
    <p:sldId id="278" r:id="rId10"/>
    <p:sldId id="268" r:id="rId11"/>
    <p:sldId id="276" r:id="rId12"/>
    <p:sldId id="275" r:id="rId13"/>
    <p:sldId id="274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60A7B-A9EA-B14B-BEA2-A9DA87635910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B82CD-D9BA-7842-9F82-CB4E33066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05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54113" y="692150"/>
            <a:ext cx="4552950" cy="34163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3540" y="4343543"/>
            <a:ext cx="5031389" cy="4116123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entury Gothic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entury Gothic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entury Gothic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entury Gothic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entury Gothic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entury Gothic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entury Gothic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entury Gothic" pitchFamily="34"/>
              <a:buChar char="•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50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cases for max value, min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B82CD-D9BA-7842-9F82-CB4E3306655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24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24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13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24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793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70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197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247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43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76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626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92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4751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9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213/exam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031177"/>
            <a:ext cx="7772400" cy="646331"/>
          </a:xfrm>
        </p:spPr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3245"/>
            <a:ext cx="7677492" cy="1752600"/>
          </a:xfrm>
        </p:spPr>
        <p:txBody>
          <a:bodyPr/>
          <a:lstStyle/>
          <a:p>
            <a:r>
              <a:rPr lang="en-US" dirty="0" smtClean="0"/>
              <a:t>15-213: Introduction to Computer Systems</a:t>
            </a:r>
          </a:p>
          <a:p>
            <a:r>
              <a:rPr lang="en-US" dirty="0"/>
              <a:t>October 14,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79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–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arguments are passed to a function</a:t>
            </a:r>
          </a:p>
          <a:p>
            <a:pPr lvl="1"/>
            <a:r>
              <a:rPr lang="en-US" dirty="0" smtClean="0"/>
              <a:t>IA-32</a:t>
            </a:r>
          </a:p>
          <a:p>
            <a:pPr lvl="1"/>
            <a:r>
              <a:rPr lang="en-US" dirty="0" smtClean="0"/>
              <a:t>X86-64</a:t>
            </a:r>
          </a:p>
          <a:p>
            <a:r>
              <a:rPr lang="en-US" dirty="0" smtClean="0"/>
              <a:t>Return value from a function</a:t>
            </a:r>
          </a:p>
          <a:p>
            <a:r>
              <a:rPr lang="en-US" dirty="0" smtClean="0"/>
              <a:t>How these instructions modify stack</a:t>
            </a:r>
          </a:p>
          <a:p>
            <a:pPr lvl="1"/>
            <a:r>
              <a:rPr lang="en-US" dirty="0" smtClean="0"/>
              <a:t>call, leave, ret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op, push</a:t>
            </a:r>
          </a:p>
        </p:txBody>
      </p:sp>
    </p:spTree>
    <p:extLst>
      <p:ext uri="{BB962C8B-B14F-4D97-AF65-F5344CB8AC3E}">
        <p14:creationId xmlns:p14="http://schemas.microsoft.com/office/powerpoint/2010/main" val="349165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95785"/>
            <a:ext cx="7896225" cy="593834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assembly code of foo() and bar(), Draw a detailed picture of the stack, starting with the caller invoking foo(3, 4, 5).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719" y="1555611"/>
            <a:ext cx="6121330" cy="513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47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890" y="362204"/>
            <a:ext cx="6332561" cy="5904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01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Start </a:t>
            </a:r>
            <a:r>
              <a:rPr lang="en-US" b="0" dirty="0"/>
              <a:t>with the C code </a:t>
            </a:r>
          </a:p>
          <a:p>
            <a:r>
              <a:rPr lang="en-US" b="0" dirty="0" smtClean="0"/>
              <a:t>Then </a:t>
            </a:r>
            <a:r>
              <a:rPr lang="en-US" b="0" dirty="0"/>
              <a:t>look at the assembly Work backwards! </a:t>
            </a:r>
          </a:p>
          <a:p>
            <a:r>
              <a:rPr lang="en-US" b="0" dirty="0" smtClean="0"/>
              <a:t>Easiest </a:t>
            </a:r>
            <a:r>
              <a:rPr lang="en-US" b="0" dirty="0"/>
              <a:t>to just do an example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47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6723" y="409432"/>
            <a:ext cx="5459104" cy="64485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7546" y="66874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H,J</a:t>
            </a:r>
          </a:p>
        </p:txBody>
      </p:sp>
    </p:spTree>
    <p:extLst>
      <p:ext uri="{BB962C8B-B14F-4D97-AF65-F5344CB8AC3E}">
        <p14:creationId xmlns:p14="http://schemas.microsoft.com/office/powerpoint/2010/main" val="369818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Dimensions: S, E, B </a:t>
            </a:r>
          </a:p>
          <a:p>
            <a:pPr lvl="1"/>
            <a:r>
              <a:rPr lang="en-US" dirty="0"/>
              <a:t>S: Number of sets </a:t>
            </a:r>
          </a:p>
          <a:p>
            <a:pPr lvl="1"/>
            <a:r>
              <a:rPr lang="en-US" dirty="0"/>
              <a:t>E: Associativity – number of lines per set </a:t>
            </a:r>
          </a:p>
          <a:p>
            <a:pPr lvl="1"/>
            <a:r>
              <a:rPr lang="en-US" dirty="0"/>
              <a:t>B: Block size – number of bytes per block (1 block per line</a:t>
            </a:r>
            <a:r>
              <a:rPr lang="en-US" dirty="0" smtClean="0"/>
              <a:t>)</a:t>
            </a:r>
          </a:p>
          <a:p>
            <a:r>
              <a:rPr lang="en-US" b="0" dirty="0" smtClean="0"/>
              <a:t>Given Values for </a:t>
            </a:r>
            <a:r>
              <a:rPr lang="en-US" b="0" dirty="0" err="1" smtClean="0"/>
              <a:t>S,E,B,m</a:t>
            </a:r>
            <a:endParaRPr lang="en-US" dirty="0"/>
          </a:p>
          <a:p>
            <a:pPr lvl="1"/>
            <a:r>
              <a:rPr lang="en-US" dirty="0" smtClean="0"/>
              <a:t>Find which address maps to which set</a:t>
            </a:r>
          </a:p>
          <a:p>
            <a:pPr lvl="1"/>
            <a:r>
              <a:rPr lang="en-US" dirty="0" smtClean="0"/>
              <a:t>Is it a Hit/Miss. Is there an eviction</a:t>
            </a:r>
          </a:p>
          <a:p>
            <a:pPr lvl="1"/>
            <a:r>
              <a:rPr lang="en-US" dirty="0" smtClean="0"/>
              <a:t>Hit rate/Miss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97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Relax!</a:t>
            </a:r>
          </a:p>
          <a:p>
            <a:r>
              <a:rPr lang="en-US" dirty="0" smtClean="0"/>
              <a:t>Work Past exams!</a:t>
            </a:r>
          </a:p>
          <a:p>
            <a:r>
              <a:rPr lang="en-US" dirty="0" smtClean="0"/>
              <a:t>Email us - </a:t>
            </a:r>
            <a:r>
              <a:rPr lang="en-US" b="0" dirty="0" smtClean="0"/>
              <a:t>(</a:t>
            </a:r>
            <a:r>
              <a:rPr lang="en-US" b="0" dirty="0"/>
              <a:t>15-213-staff@cs.cmu.edu)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1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</a:p>
          <a:p>
            <a:r>
              <a:rPr lang="en-US" dirty="0" smtClean="0"/>
              <a:t>Brief Overview of few Topics</a:t>
            </a:r>
          </a:p>
          <a:p>
            <a:r>
              <a:rPr lang="en-US" dirty="0" smtClean="0"/>
              <a:t>Practice Questions</a:t>
            </a:r>
          </a:p>
        </p:txBody>
      </p:sp>
    </p:spTree>
    <p:extLst>
      <p:ext uri="{BB962C8B-B14F-4D97-AF65-F5344CB8AC3E}">
        <p14:creationId xmlns:p14="http://schemas.microsoft.com/office/powerpoint/2010/main" val="113938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Wed Oct 16</a:t>
            </a:r>
            <a:r>
              <a:rPr lang="en-US" baseline="30000" dirty="0" smtClean="0"/>
              <a:t>th</a:t>
            </a:r>
            <a:r>
              <a:rPr lang="en-US" dirty="0" smtClean="0"/>
              <a:t> to Sun Oct 20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Check timings for each day on the </a:t>
            </a:r>
            <a:r>
              <a:rPr lang="en-US" dirty="0" smtClean="0">
                <a:hlinkClick r:id="rId2"/>
              </a:rPr>
              <a:t>website</a:t>
            </a:r>
            <a:endParaRPr lang="en-US" dirty="0" smtClean="0"/>
          </a:p>
          <a:p>
            <a:pPr lvl="1"/>
            <a:r>
              <a:rPr lang="en-US" smtClean="0"/>
              <a:t>Duration - 80 </a:t>
            </a:r>
            <a:r>
              <a:rPr lang="en-US" dirty="0" smtClean="0"/>
              <a:t>minutes nominal time, but you can have </a:t>
            </a:r>
            <a:r>
              <a:rPr lang="en-US" dirty="0" err="1" smtClean="0"/>
              <a:t>upto</a:t>
            </a:r>
            <a:r>
              <a:rPr lang="en-US" dirty="0" smtClean="0"/>
              <a:t> 4 </a:t>
            </a:r>
            <a:r>
              <a:rPr lang="en-US" dirty="0" err="1" smtClean="0"/>
              <a:t>hrs</a:t>
            </a:r>
            <a:r>
              <a:rPr lang="en-US" dirty="0" smtClean="0"/>
              <a:t> to finish the exam.</a:t>
            </a:r>
          </a:p>
          <a:p>
            <a:r>
              <a:rPr lang="en-US" dirty="0" smtClean="0"/>
              <a:t>Cheat Sheet – ONE double sided 8 ½ x 11 paper</a:t>
            </a:r>
          </a:p>
          <a:p>
            <a:pPr lvl="1"/>
            <a:r>
              <a:rPr lang="en-US" dirty="0" smtClean="0"/>
              <a:t>No worked out problems in that sheet.</a:t>
            </a:r>
          </a:p>
          <a:p>
            <a:r>
              <a:rPr lang="en-US" dirty="0" smtClean="0"/>
              <a:t>What to study?</a:t>
            </a:r>
          </a:p>
          <a:p>
            <a:pPr lvl="1"/>
            <a:r>
              <a:rPr lang="en-US" dirty="0" smtClean="0"/>
              <a:t>Chapters 1-3 and Chapter 6</a:t>
            </a:r>
          </a:p>
          <a:p>
            <a:pPr lvl="1"/>
            <a:r>
              <a:rPr lang="en-US" dirty="0"/>
              <a:t>Note that in previous years, Chapter 6 (memory hierarchy) was covered by Exam 2</a:t>
            </a:r>
            <a:endParaRPr lang="en-US" dirty="0" smtClean="0"/>
          </a:p>
          <a:p>
            <a:r>
              <a:rPr lang="en-US" dirty="0" smtClean="0"/>
              <a:t>How to Study?</a:t>
            </a:r>
          </a:p>
          <a:p>
            <a:pPr lvl="1"/>
            <a:r>
              <a:rPr lang="en-US" dirty="0" smtClean="0"/>
              <a:t>Read each chapter 3 times, work practice problems and do problems from previous exams.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7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48427"/>
            <a:ext cx="7896225" cy="4972050"/>
          </a:xfrm>
        </p:spPr>
        <p:txBody>
          <a:bodyPr/>
          <a:lstStyle/>
          <a:p>
            <a:r>
              <a:rPr lang="en-US" b="0" dirty="0" smtClean="0"/>
              <a:t>Sign</a:t>
            </a:r>
            <a:r>
              <a:rPr lang="en-US" b="0" dirty="0"/>
              <a:t>, Exponent, Mantissa </a:t>
            </a:r>
            <a:endParaRPr lang="en-US" b="0" dirty="0" smtClean="0"/>
          </a:p>
          <a:p>
            <a:pPr lvl="1"/>
            <a:r>
              <a:rPr lang="en-US" b="0" dirty="0" smtClean="0"/>
              <a:t>(</a:t>
            </a:r>
            <a:r>
              <a:rPr lang="en-US" b="0" dirty="0"/>
              <a:t>−1)</a:t>
            </a:r>
            <a:r>
              <a:rPr lang="en-US" b="0" baseline="30000" dirty="0"/>
              <a:t>𝑠</a:t>
            </a:r>
            <a:r>
              <a:rPr lang="en-US" b="0" dirty="0"/>
              <a:t>×𝑀×2</a:t>
            </a:r>
            <a:r>
              <a:rPr lang="en-US" b="0" baseline="30000" dirty="0"/>
              <a:t>𝐸</a:t>
            </a:r>
            <a:r>
              <a:rPr lang="en-US" b="0" dirty="0"/>
              <a:t> </a:t>
            </a:r>
          </a:p>
          <a:p>
            <a:r>
              <a:rPr lang="en-US" b="0" dirty="0" smtClean="0"/>
              <a:t>Bias </a:t>
            </a:r>
            <a:r>
              <a:rPr lang="en-US" b="0" dirty="0"/>
              <a:t>(2</a:t>
            </a:r>
            <a:r>
              <a:rPr lang="en-US" b="0" baseline="30000" dirty="0"/>
              <a:t>𝑘−</a:t>
            </a:r>
            <a:r>
              <a:rPr lang="en-US" b="0" baseline="30000" dirty="0" smtClean="0"/>
              <a:t>1 </a:t>
            </a:r>
            <a:r>
              <a:rPr lang="en-US" b="0" dirty="0" smtClean="0"/>
              <a:t>− 1</a:t>
            </a:r>
            <a:r>
              <a:rPr lang="en-US" b="0" dirty="0"/>
              <a:t>) </a:t>
            </a:r>
          </a:p>
          <a:p>
            <a:r>
              <a:rPr lang="en-US" b="0" dirty="0" err="1" smtClean="0"/>
              <a:t>Denormalized</a:t>
            </a:r>
            <a:r>
              <a:rPr lang="en-US" b="0" dirty="0" smtClean="0"/>
              <a:t> </a:t>
            </a:r>
          </a:p>
          <a:p>
            <a:pPr lvl="1"/>
            <a:r>
              <a:rPr lang="en-US" b="0" dirty="0" err="1" smtClean="0"/>
              <a:t>exp</a:t>
            </a:r>
            <a:r>
              <a:rPr lang="en-US" b="0" dirty="0" smtClean="0"/>
              <a:t> </a:t>
            </a:r>
            <a:r>
              <a:rPr lang="en-US" b="0" dirty="0"/>
              <a:t>= </a:t>
            </a:r>
            <a:r>
              <a:rPr lang="en-US" b="0" dirty="0" smtClean="0"/>
              <a:t>000…000</a:t>
            </a:r>
          </a:p>
          <a:p>
            <a:pPr lvl="1"/>
            <a:r>
              <a:rPr lang="en-US" b="0" dirty="0" smtClean="0"/>
              <a:t>E </a:t>
            </a:r>
            <a:r>
              <a:rPr lang="en-US" b="0" dirty="0"/>
              <a:t>= 1 – </a:t>
            </a:r>
            <a:r>
              <a:rPr lang="en-US" b="0" dirty="0" smtClean="0"/>
              <a:t>bias</a:t>
            </a:r>
          </a:p>
          <a:p>
            <a:pPr lvl="1"/>
            <a:r>
              <a:rPr lang="en-US" b="0" dirty="0" smtClean="0"/>
              <a:t> </a:t>
            </a:r>
            <a:r>
              <a:rPr lang="en-US" b="0" dirty="0"/>
              <a:t>Small values close to zero. </a:t>
            </a:r>
          </a:p>
          <a:p>
            <a:r>
              <a:rPr lang="en-US" b="0" dirty="0" smtClean="0"/>
              <a:t>Special </a:t>
            </a:r>
            <a:r>
              <a:rPr lang="en-US" b="0" dirty="0"/>
              <a:t>Values </a:t>
            </a:r>
            <a:endParaRPr lang="en-US" b="0" dirty="0" smtClean="0"/>
          </a:p>
          <a:p>
            <a:pPr lvl="1"/>
            <a:r>
              <a:rPr lang="en-US" b="0" dirty="0" err="1" smtClean="0"/>
              <a:t>exp</a:t>
            </a:r>
            <a:r>
              <a:rPr lang="en-US" b="0" dirty="0" smtClean="0"/>
              <a:t> </a:t>
            </a:r>
            <a:r>
              <a:rPr lang="en-US" b="0" dirty="0"/>
              <a:t>= </a:t>
            </a:r>
            <a:r>
              <a:rPr lang="en-US" b="0" dirty="0" smtClean="0"/>
              <a:t>111…111 </a:t>
            </a:r>
          </a:p>
          <a:p>
            <a:pPr lvl="1"/>
            <a:r>
              <a:rPr lang="en-US" b="0" dirty="0" smtClean="0"/>
              <a:t>+/-</a:t>
            </a:r>
            <a:r>
              <a:rPr lang="en-US" b="0" dirty="0" err="1"/>
              <a:t>inf</a:t>
            </a:r>
            <a:r>
              <a:rPr lang="en-US" b="0" dirty="0"/>
              <a:t>, </a:t>
            </a:r>
            <a:r>
              <a:rPr lang="en-US" b="0" dirty="0" err="1"/>
              <a:t>NaN</a:t>
            </a:r>
            <a:r>
              <a:rPr lang="en-US" b="0" dirty="0"/>
              <a:t> </a:t>
            </a:r>
          </a:p>
          <a:p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3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Normalized </a:t>
            </a:r>
          </a:p>
          <a:p>
            <a:pPr lvl="1"/>
            <a:r>
              <a:rPr lang="en-US" dirty="0" err="1"/>
              <a:t>exp</a:t>
            </a:r>
            <a:r>
              <a:rPr lang="en-US" dirty="0"/>
              <a:t> != 0 and </a:t>
            </a:r>
            <a:r>
              <a:rPr lang="en-US" dirty="0" err="1"/>
              <a:t>exp</a:t>
            </a:r>
            <a:r>
              <a:rPr lang="en-US" dirty="0"/>
              <a:t> != all ones</a:t>
            </a:r>
          </a:p>
          <a:p>
            <a:pPr lvl="1"/>
            <a:r>
              <a:rPr lang="en-US" dirty="0"/>
              <a:t>E = </a:t>
            </a:r>
            <a:r>
              <a:rPr lang="en-US" dirty="0" err="1"/>
              <a:t>exp</a:t>
            </a:r>
            <a:r>
              <a:rPr lang="en-US" dirty="0"/>
              <a:t> – </a:t>
            </a:r>
            <a:r>
              <a:rPr lang="en-US" dirty="0" smtClean="0"/>
              <a:t>bias</a:t>
            </a:r>
          </a:p>
          <a:p>
            <a:pPr marL="457200" lvl="1" indent="0">
              <a:buNone/>
            </a:pPr>
            <a:endParaRPr lang="en-US" b="0" dirty="0"/>
          </a:p>
          <a:p>
            <a:r>
              <a:rPr lang="en-US" b="0" dirty="0" smtClean="0"/>
              <a:t>Rounding</a:t>
            </a:r>
          </a:p>
          <a:p>
            <a:pPr lvl="1"/>
            <a:r>
              <a:rPr lang="en-US" dirty="0" smtClean="0"/>
              <a:t>Round-up – if the spilled bits are greater than half</a:t>
            </a:r>
          </a:p>
          <a:p>
            <a:pPr lvl="1"/>
            <a:r>
              <a:rPr lang="en-US" b="0" dirty="0" smtClean="0"/>
              <a:t>Round-down – if the spilled bits are less than half</a:t>
            </a:r>
          </a:p>
          <a:p>
            <a:pPr lvl="1"/>
            <a:r>
              <a:rPr lang="en-US" b="0" dirty="0" smtClean="0"/>
              <a:t>Round </a:t>
            </a:r>
            <a:r>
              <a:rPr lang="en-US" b="0" dirty="0"/>
              <a:t>to even </a:t>
            </a:r>
            <a:r>
              <a:rPr lang="en-US" b="0" dirty="0" smtClean="0"/>
              <a:t>– if the spilled bits is exactly equal to half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7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091" y="285553"/>
            <a:ext cx="7915701" cy="646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3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59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Loop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2" y="1197678"/>
            <a:ext cx="7915275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16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void mystery(</a:t>
            </a:r>
            <a:r>
              <a:rPr lang="en-US" dirty="0" err="1"/>
              <a:t>int</a:t>
            </a:r>
            <a:r>
              <a:rPr lang="en-US" dirty="0"/>
              <a:t> *array, </a:t>
            </a:r>
            <a:r>
              <a:rPr lang="en-US" dirty="0" err="1"/>
              <a:t>int</a:t>
            </a:r>
            <a:r>
              <a:rPr lang="en-US" dirty="0"/>
              <a:t> n)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for(________; ________; _______)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{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smtClean="0"/>
              <a:t>if(___________ == 0)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smtClean="0"/>
              <a:t>___________;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049482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3138</TotalTime>
  <Words>426</Words>
  <Application>Microsoft Office PowerPoint</Application>
  <PresentationFormat>On-screen Show (4:3)</PresentationFormat>
  <Paragraphs>79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ＭＳ Ｐゴシック</vt:lpstr>
      <vt:lpstr>Arial</vt:lpstr>
      <vt:lpstr>Arial Narrow</vt:lpstr>
      <vt:lpstr>Calibri</vt:lpstr>
      <vt:lpstr>Times New Roman</vt:lpstr>
      <vt:lpstr>Wingdings</vt:lpstr>
      <vt:lpstr>Wingdings 2</vt:lpstr>
      <vt:lpstr>template2007</vt:lpstr>
      <vt:lpstr>Midterm Review</vt:lpstr>
      <vt:lpstr>Agenda</vt:lpstr>
      <vt:lpstr>Midterm</vt:lpstr>
      <vt:lpstr>Floating Point</vt:lpstr>
      <vt:lpstr>Floating Point(contd)</vt:lpstr>
      <vt:lpstr>PowerPoint Presentation</vt:lpstr>
      <vt:lpstr>ASSEMBLY review</vt:lpstr>
      <vt:lpstr>Assembly Loop</vt:lpstr>
      <vt:lpstr>Assembly Loop</vt:lpstr>
      <vt:lpstr>Assembly – Stack</vt:lpstr>
      <vt:lpstr>PowerPoint Presentation</vt:lpstr>
      <vt:lpstr>PowerPoint Presentation</vt:lpstr>
      <vt:lpstr>Array Access</vt:lpstr>
      <vt:lpstr>PowerPoint Presentation</vt:lpstr>
      <vt:lpstr>Caching Concepts</vt:lpstr>
      <vt:lpstr>Questions/Advice</vt:lpstr>
    </vt:vector>
  </TitlesOfParts>
  <Company>Carnegie Mellon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Review</dc:title>
  <dc:creator>Elango Jagadeesan</dc:creator>
  <cp:lastModifiedBy>Elango Jagadeesan</cp:lastModifiedBy>
  <cp:revision>60</cp:revision>
  <dcterms:created xsi:type="dcterms:W3CDTF">2013-10-05T21:06:39Z</dcterms:created>
  <dcterms:modified xsi:type="dcterms:W3CDTF">2013-10-14T05:23:55Z</dcterms:modified>
</cp:coreProperties>
</file>