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Layouts/slideLayout24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2" r:id="rId2"/>
  </p:sldMasterIdLst>
  <p:notesMasterIdLst>
    <p:notesMasterId r:id="rId37"/>
  </p:notesMasterIdLst>
  <p:sldIdLst>
    <p:sldId id="258" r:id="rId3"/>
    <p:sldId id="294" r:id="rId4"/>
    <p:sldId id="262" r:id="rId5"/>
    <p:sldId id="263" r:id="rId6"/>
    <p:sldId id="295" r:id="rId7"/>
    <p:sldId id="264" r:id="rId8"/>
    <p:sldId id="265" r:id="rId9"/>
    <p:sldId id="296" r:id="rId10"/>
    <p:sldId id="268" r:id="rId11"/>
    <p:sldId id="269" r:id="rId12"/>
    <p:sldId id="297" r:id="rId13"/>
    <p:sldId id="291" r:id="rId14"/>
    <p:sldId id="292" r:id="rId15"/>
    <p:sldId id="293" r:id="rId16"/>
    <p:sldId id="271" r:id="rId17"/>
    <p:sldId id="272" r:id="rId18"/>
    <p:sldId id="273" r:id="rId19"/>
    <p:sldId id="279" r:id="rId20"/>
    <p:sldId id="280" r:id="rId21"/>
    <p:sldId id="298" r:id="rId22"/>
    <p:sldId id="282" r:id="rId23"/>
    <p:sldId id="283" r:id="rId24"/>
    <p:sldId id="284" r:id="rId25"/>
    <p:sldId id="274" r:id="rId26"/>
    <p:sldId id="300" r:id="rId27"/>
    <p:sldId id="301" r:id="rId28"/>
    <p:sldId id="299" r:id="rId29"/>
    <p:sldId id="275" r:id="rId30"/>
    <p:sldId id="276" r:id="rId31"/>
    <p:sldId id="277" r:id="rId32"/>
    <p:sldId id="278" r:id="rId33"/>
    <p:sldId id="285" r:id="rId34"/>
    <p:sldId id="286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60A7B-A9EA-B14B-BEA2-A9DA87635910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B82CD-D9BA-7842-9F82-CB4E33066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310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4116123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27699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Hit: it’s in the cache</a:t>
            </a:r>
          </a:p>
          <a:p>
            <a:r>
              <a:rPr lang="en-US" dirty="0" smtClean="0"/>
              <a:t>Miss:</a:t>
            </a:r>
            <a:r>
              <a:rPr lang="en-US" baseline="0" dirty="0" smtClean="0"/>
              <a:t> the tags don’t 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6932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0913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2124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0793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9708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2616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66835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0618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0791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42304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920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3197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3965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2789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9551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1181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944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247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743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376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502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626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79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2475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8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1768C-249A-0B41-B956-8701A61CDC03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D8A0-D96C-5D45-AC56-8894299D1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103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org/software/libc/manual/html_node/Getopt.html" TargetMode="External"/><Relationship Id="rId4" Type="http://schemas.openxmlformats.org/officeDocument/2006/relationships/hyperlink" Target="http://crasseux.com/books/ctutorial/fscanf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708012"/>
            <a:ext cx="7772400" cy="646331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/>
            <a:r>
              <a:rPr lang="en-US" dirty="0" smtClean="0"/>
              <a:t>Cache Lab Implementation and Blocking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Aakash</a:t>
            </a:r>
            <a:r>
              <a:rPr lang="en-US" dirty="0" smtClean="0"/>
              <a:t> </a:t>
            </a:r>
            <a:r>
              <a:rPr lang="en-US" dirty="0" err="1" smtClean="0"/>
              <a:t>Sabharwal</a:t>
            </a:r>
            <a:endParaRPr lang="en-US" dirty="0" smtClean="0"/>
          </a:p>
          <a:p>
            <a:r>
              <a:rPr lang="en-US" dirty="0" smtClean="0"/>
              <a:t>Section J</a:t>
            </a:r>
          </a:p>
          <a:p>
            <a:r>
              <a:rPr lang="en-US" dirty="0" smtClean="0"/>
              <a:t>October. 7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179425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A cache is a set of 2^s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cache sets</a:t>
            </a:r>
          </a:p>
          <a:p>
            <a:endParaRPr lang="en-US" i="1" dirty="0">
              <a:latin typeface="Helvetica" pitchFamily="34" charset="0"/>
              <a:cs typeface="Helvetica" pitchFamily="34" charset="0"/>
            </a:endParaRPr>
          </a:p>
          <a:p>
            <a:r>
              <a:rPr lang="en-US" dirty="0">
                <a:latin typeface="Helvetica" pitchFamily="34" charset="0"/>
                <a:cs typeface="Helvetica" pitchFamily="34" charset="0"/>
              </a:rPr>
              <a:t>A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cache set 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is a set of E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cache lines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E is called associativity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If E=1, it is called “direct-mapped”</a:t>
            </a:r>
          </a:p>
          <a:p>
            <a:pPr lvl="1"/>
            <a:endParaRPr lang="en-US" dirty="0">
              <a:latin typeface="Helvetica" pitchFamily="34" charset="0"/>
              <a:cs typeface="Helvetica" pitchFamily="34" charset="0"/>
            </a:endParaRPr>
          </a:p>
          <a:p>
            <a:r>
              <a:rPr lang="en-US" dirty="0">
                <a:latin typeface="Helvetica" pitchFamily="34" charset="0"/>
                <a:cs typeface="Helvetica" pitchFamily="34" charset="0"/>
              </a:rPr>
              <a:t>Each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cache line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 stores a block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Each block has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 B = 2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^b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bytes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Total Capacity = S*B*E</a:t>
            </a: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3156881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Cache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467600" cy="4873752"/>
          </a:xfrm>
        </p:spPr>
        <p:txBody>
          <a:bodyPr/>
          <a:lstStyle/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AutoShape 16"/>
          <p:cNvSpPr>
            <a:spLocks/>
          </p:cNvSpPr>
          <p:nvPr/>
        </p:nvSpPr>
        <p:spPr bwMode="auto">
          <a:xfrm rot="5400000">
            <a:off x="34820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dirty="0">
              <a:latin typeface="+mj-lt"/>
            </a:endParaRPr>
          </a:p>
        </p:txBody>
      </p:sp>
      <p:grpSp>
        <p:nvGrpSpPr>
          <p:cNvPr id="5" name="Group 79"/>
          <p:cNvGrpSpPr/>
          <p:nvPr/>
        </p:nvGrpSpPr>
        <p:grpSpPr>
          <a:xfrm>
            <a:off x="1477667" y="2078999"/>
            <a:ext cx="4237333" cy="492484"/>
            <a:chOff x="1637766" y="1995289"/>
            <a:chExt cx="4648200" cy="492484"/>
          </a:xfrm>
        </p:grpSpPr>
        <p:sp>
          <p:nvSpPr>
            <p:cNvPr id="6" name="Rectangle 5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1" name="Straight Connector 10"/>
          <p:cNvCxnSpPr/>
          <p:nvPr/>
        </p:nvCxnSpPr>
        <p:spPr bwMode="auto">
          <a:xfrm>
            <a:off x="17062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16"/>
          <p:cNvSpPr>
            <a:spLocks/>
          </p:cNvSpPr>
          <p:nvPr/>
        </p:nvSpPr>
        <p:spPr bwMode="auto">
          <a:xfrm>
            <a:off x="1143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24013" y="1344634"/>
            <a:ext cx="160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E lines per set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333" y="3244405"/>
            <a:ext cx="116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S = 2</a:t>
            </a:r>
            <a:r>
              <a:rPr lang="en-US" sz="1600" baseline="30000" dirty="0" smtClean="0">
                <a:latin typeface="+mj-lt"/>
              </a:rPr>
              <a:t>s</a:t>
            </a:r>
            <a:r>
              <a:rPr lang="en-US" sz="1600" dirty="0" smtClean="0">
                <a:latin typeface="+mj-lt"/>
              </a:rPr>
              <a:t> sets</a:t>
            </a:r>
          </a:p>
        </p:txBody>
      </p:sp>
      <p:grpSp>
        <p:nvGrpSpPr>
          <p:cNvPr id="15" name="Group 80"/>
          <p:cNvGrpSpPr/>
          <p:nvPr/>
        </p:nvGrpSpPr>
        <p:grpSpPr>
          <a:xfrm>
            <a:off x="1477667" y="2647683"/>
            <a:ext cx="4237333" cy="492484"/>
            <a:chOff x="1637766" y="1995289"/>
            <a:chExt cx="4648200" cy="49248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" name="Group 86"/>
          <p:cNvGrpSpPr/>
          <p:nvPr/>
        </p:nvGrpSpPr>
        <p:grpSpPr>
          <a:xfrm>
            <a:off x="1477667" y="3221999"/>
            <a:ext cx="4237333" cy="492484"/>
            <a:chOff x="1637766" y="1995289"/>
            <a:chExt cx="4648200" cy="49248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" name="Group 92"/>
          <p:cNvGrpSpPr/>
          <p:nvPr/>
        </p:nvGrpSpPr>
        <p:grpSpPr>
          <a:xfrm>
            <a:off x="1477667" y="4288799"/>
            <a:ext cx="4237333" cy="492484"/>
            <a:chOff x="1637766" y="1995289"/>
            <a:chExt cx="4648200" cy="492484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 smtClean="0">
                <a:latin typeface="+mj-lt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rapezoid 32"/>
          <p:cNvSpPr/>
          <p:nvPr/>
        </p:nvSpPr>
        <p:spPr bwMode="auto">
          <a:xfrm>
            <a:off x="15436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5436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0419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j-lt"/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3145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j-lt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753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j-lt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4897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j-lt"/>
              </a:rPr>
              <a:t>B-1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8479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+mj-lt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39820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/>
          <p:cNvSpPr/>
          <p:nvPr/>
        </p:nvSpPr>
        <p:spPr bwMode="auto">
          <a:xfrm>
            <a:off x="21393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j-lt"/>
              </a:rPr>
              <a:t>tag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16703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j-lt"/>
              </a:rPr>
              <a:t>v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16356" y="6107668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valid bit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rot="5400000" flipH="1" flipV="1">
            <a:off x="17913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AutoShape 16"/>
          <p:cNvSpPr>
            <a:spLocks/>
          </p:cNvSpPr>
          <p:nvPr/>
        </p:nvSpPr>
        <p:spPr bwMode="auto">
          <a:xfrm rot="16200000" flipV="1">
            <a:off x="38929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08897" y="6374902"/>
            <a:ext cx="3812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B = 2</a:t>
            </a:r>
            <a:r>
              <a:rPr lang="en-US" sz="1600" baseline="30000" dirty="0" smtClean="0">
                <a:latin typeface="+mj-lt"/>
              </a:rPr>
              <a:t>b</a:t>
            </a:r>
            <a:r>
              <a:rPr lang="en-US" sz="1600" dirty="0" smtClean="0">
                <a:latin typeface="+mj-lt"/>
              </a:rPr>
              <a:t> bytes per cache block (the data)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2612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j-lt"/>
              </a:rPr>
              <a:t>t bits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2518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j-lt"/>
              </a:rPr>
              <a:t>s bits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0138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b bits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2513390"/>
            <a:ext cx="1770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Address of word:</a:t>
            </a: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16200000" flipV="1">
            <a:off x="66422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dirty="0">
              <a:latin typeface="+mj-lt"/>
            </a:endParaRPr>
          </a:p>
        </p:txBody>
      </p:sp>
      <p:sp>
        <p:nvSpPr>
          <p:cNvPr id="52" name="AutoShape 16"/>
          <p:cNvSpPr>
            <a:spLocks/>
          </p:cNvSpPr>
          <p:nvPr/>
        </p:nvSpPr>
        <p:spPr bwMode="auto">
          <a:xfrm rot="16200000" flipV="1">
            <a:off x="75185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dirty="0">
              <a:latin typeface="+mj-lt"/>
            </a:endParaRPr>
          </a:p>
        </p:txBody>
      </p:sp>
      <p:sp>
        <p:nvSpPr>
          <p:cNvPr id="53" name="AutoShape 16"/>
          <p:cNvSpPr>
            <a:spLocks/>
          </p:cNvSpPr>
          <p:nvPr/>
        </p:nvSpPr>
        <p:spPr bwMode="auto">
          <a:xfrm rot="16200000" flipV="1">
            <a:off x="82043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18572" y="3365678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tag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84073" y="3364468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set</a:t>
            </a:r>
          </a:p>
          <a:p>
            <a:pPr algn="ctr"/>
            <a:r>
              <a:rPr lang="en-US" sz="1600" dirty="0" smtClean="0">
                <a:latin typeface="+mj-lt"/>
              </a:rPr>
              <a:t>index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56995" y="3364468"/>
            <a:ext cx="702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block</a:t>
            </a:r>
          </a:p>
          <a:p>
            <a:pPr algn="ctr"/>
            <a:r>
              <a:rPr lang="en-US" sz="1600" dirty="0" smtClean="0">
                <a:latin typeface="+mj-lt"/>
              </a:rPr>
              <a:t>offset</a:t>
            </a:r>
          </a:p>
        </p:txBody>
      </p:sp>
      <p:cxnSp>
        <p:nvCxnSpPr>
          <p:cNvPr id="57" name="Shape 92"/>
          <p:cNvCxnSpPr>
            <a:stCxn id="55" idx="2"/>
            <a:endCxn id="28" idx="3"/>
          </p:cNvCxnSpPr>
          <p:nvPr/>
        </p:nvCxnSpPr>
        <p:spPr bwMode="auto">
          <a:xfrm rot="5400000">
            <a:off x="6383048" y="3281195"/>
            <a:ext cx="585798" cy="1921894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Elbow Connector 57"/>
          <p:cNvCxnSpPr>
            <a:stCxn id="56" idx="2"/>
            <a:endCxn id="37" idx="0"/>
          </p:cNvCxnSpPr>
          <p:nvPr/>
        </p:nvCxnSpPr>
        <p:spPr bwMode="auto">
          <a:xfrm rot="5400000">
            <a:off x="5139645" y="2521209"/>
            <a:ext cx="1740535" cy="4596603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369051" y="4876800"/>
            <a:ext cx="1936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data begins at this offset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41534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/>
      <p:bldP spid="45" grpId="0" animBg="1"/>
      <p:bldP spid="46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v</a:t>
            </a:r>
            <a:r>
              <a:rPr lang="en-GB" sz="1600" b="1" dirty="0" smtClean="0">
                <a:latin typeface="Calibri" pitchFamily="34" charset="0"/>
              </a:rPr>
              <a:t>iewed as partitioned </a:t>
            </a:r>
            <a:r>
              <a:rPr lang="en-GB" sz="1600" b="1" dirty="0">
                <a:latin typeface="Calibri" pitchFamily="34" charset="0"/>
              </a:rPr>
              <a:t>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</a:t>
            </a:r>
            <a:r>
              <a:rPr lang="en-GB" sz="1600" b="1" dirty="0" smtClean="0">
                <a:latin typeface="Calibri" pitchFamily="34" charset="0"/>
              </a:rPr>
              <a:t>in </a:t>
            </a:r>
            <a:r>
              <a:rPr lang="en-GB" sz="1600" b="1" dirty="0">
                <a:latin typeface="Calibri" pitchFamily="34" charset="0"/>
              </a:rPr>
              <a:t>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234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not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fetched from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latin typeface="Calibri" pitchFamily="34" charset="0"/>
              </a:rPr>
              <a:t>memory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956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5943600" y="4191000"/>
            <a:ext cx="2810939" cy="17535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stored in cache</a:t>
            </a:r>
          </a:p>
          <a:p>
            <a:pPr marL="115888" indent="-115888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r>
              <a:rPr lang="en-GB" sz="1800" b="0" dirty="0" smtClean="0">
                <a:latin typeface="Calibri" pitchFamily="34" charset="0"/>
              </a:rPr>
              <a:t/>
            </a:r>
            <a:br>
              <a:rPr lang="en-GB" sz="1800" b="0" dirty="0" smtClean="0"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determines where b goes</a:t>
            </a:r>
          </a:p>
          <a:p>
            <a:pPr marL="115888" indent="-115888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determines which block</a:t>
            </a:r>
            <a:br>
              <a:rPr lang="en-GB" sz="1800" b="0" dirty="0" smtClean="0"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gets evicted (victim)</a:t>
            </a:r>
            <a:endParaRPr lang="en-GB" sz="1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904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34" grpId="0"/>
      <p:bldP spid="36" grpId="0"/>
      <p:bldP spid="37" grpId="0" animBg="1"/>
      <p:bldP spid="38" grpId="0" animBg="1"/>
      <p:bldP spid="38" grpId="1" animBg="1"/>
      <p:bldP spid="39" grpId="0" animBg="1"/>
      <p:bldP spid="4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Caching Concepts: </a:t>
            </a:r>
            <a:br>
              <a:rPr lang="en-US" dirty="0" smtClean="0"/>
            </a:br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733550"/>
            <a:ext cx="8518525" cy="49720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Cold (compulsory) miss</a:t>
            </a:r>
          </a:p>
          <a:p>
            <a:pPr lvl="1"/>
            <a:r>
              <a:rPr lang="en-US" dirty="0" smtClean="0"/>
              <a:t>The first access to a block has to be a miss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Conflict miss</a:t>
            </a:r>
          </a:p>
          <a:p>
            <a:pPr lvl="1"/>
            <a:r>
              <a:rPr lang="en-US" dirty="0" smtClean="0"/>
              <a:t>Conflict misses occur when the level </a:t>
            </a:r>
            <a:r>
              <a:rPr lang="en-US" dirty="0" err="1" smtClean="0"/>
              <a:t>k</a:t>
            </a:r>
            <a:r>
              <a:rPr lang="en-US" dirty="0" smtClean="0"/>
              <a:t> cache is large enough, but multiple data objects all map to the same level </a:t>
            </a:r>
            <a:r>
              <a:rPr lang="en-US" dirty="0" err="1" smtClean="0"/>
              <a:t>k</a:t>
            </a:r>
            <a:r>
              <a:rPr lang="en-US" dirty="0" smtClean="0"/>
              <a:t> block</a:t>
            </a:r>
          </a:p>
          <a:p>
            <a:pPr lvl="2"/>
            <a:r>
              <a:rPr lang="en-US" dirty="0" smtClean="0"/>
              <a:t>E.g., Referencing blocks 0, 8, 0, 8, 0, 8, ... would miss every time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Capacity miss</a:t>
            </a:r>
          </a:p>
          <a:p>
            <a:pPr lvl="1"/>
            <a:r>
              <a:rPr lang="en-US" dirty="0" smtClean="0"/>
              <a:t>Occurs when the set of active cache blocks (</a:t>
            </a:r>
            <a:r>
              <a:rPr lang="en-US" dirty="0" smtClean="0">
                <a:solidFill>
                  <a:srgbClr val="FF0000"/>
                </a:solidFill>
              </a:rPr>
              <a:t>working set</a:t>
            </a:r>
            <a:r>
              <a:rPr lang="en-US" dirty="0" smtClean="0"/>
              <a:t>) is larger than the cache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066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err="1" smtClean="0"/>
              <a:t>Cachelab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(a) Building a cache simulator</a:t>
            </a:r>
          </a:p>
          <a:p>
            <a:endParaRPr lang="en-US" dirty="0"/>
          </a:p>
          <a:p>
            <a:r>
              <a:rPr lang="en-US" dirty="0"/>
              <a:t>Part (b) Optimizing matrix transpose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182136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Part (a) Cache simulator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cache simulator is NOT a cache! </a:t>
            </a:r>
          </a:p>
          <a:p>
            <a:pPr lvl="1"/>
            <a:r>
              <a:rPr lang="en-US" dirty="0"/>
              <a:t>Memory contents NOT stored</a:t>
            </a:r>
          </a:p>
          <a:p>
            <a:pPr lvl="1"/>
            <a:r>
              <a:rPr lang="en-US" dirty="0"/>
              <a:t>Block offsets are NOT </a:t>
            </a:r>
            <a:r>
              <a:rPr lang="en-US" dirty="0" smtClean="0"/>
              <a:t>used – the </a:t>
            </a:r>
            <a:r>
              <a:rPr lang="en-US" dirty="0" err="1" smtClean="0"/>
              <a:t>b</a:t>
            </a:r>
            <a:r>
              <a:rPr lang="en-US" dirty="0" smtClean="0"/>
              <a:t> bits in your address don’t matter.</a:t>
            </a:r>
          </a:p>
          <a:p>
            <a:pPr lvl="1"/>
            <a:r>
              <a:rPr lang="en-US" dirty="0"/>
              <a:t>Simply </a:t>
            </a:r>
            <a:r>
              <a:rPr lang="en-US" b="1" dirty="0" smtClean="0"/>
              <a:t>count </a:t>
            </a:r>
            <a:r>
              <a:rPr lang="en-US" dirty="0"/>
              <a:t>hits, misses, and evictions</a:t>
            </a:r>
          </a:p>
          <a:p>
            <a:pPr lvl="1"/>
            <a:endParaRPr lang="en-US" dirty="0"/>
          </a:p>
          <a:p>
            <a:r>
              <a:rPr lang="en-US" dirty="0"/>
              <a:t>Your cache simulator need to work for different s, b, E, given at run time.</a:t>
            </a:r>
          </a:p>
          <a:p>
            <a:r>
              <a:rPr lang="en-US" dirty="0"/>
              <a:t>Use </a:t>
            </a:r>
            <a:r>
              <a:rPr lang="en-US" dirty="0" smtClean="0"/>
              <a:t>LRU – Least Recently Used </a:t>
            </a:r>
            <a:r>
              <a:rPr lang="en-US" dirty="0"/>
              <a:t>replacement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Evict the least recently used block from the cache to make room for the next block.</a:t>
            </a:r>
          </a:p>
          <a:p>
            <a:pPr lvl="1"/>
            <a:r>
              <a:rPr lang="en-US" dirty="0" smtClean="0"/>
              <a:t>Queues ? Time Stamps 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7470347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Cache simulator: Hints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cache is just 2D array of </a:t>
            </a:r>
            <a:r>
              <a:rPr lang="en-US" i="1" dirty="0"/>
              <a:t>cache lines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cache_line</a:t>
            </a:r>
            <a:r>
              <a:rPr lang="en-US" dirty="0"/>
              <a:t> cache[S][E];</a:t>
            </a:r>
          </a:p>
          <a:p>
            <a:pPr lvl="1"/>
            <a:r>
              <a:rPr lang="en-US" dirty="0"/>
              <a:t>S = 2^s,  is the number of sets</a:t>
            </a:r>
          </a:p>
          <a:p>
            <a:pPr lvl="1"/>
            <a:r>
              <a:rPr lang="en-US" dirty="0"/>
              <a:t>E is associativity</a:t>
            </a:r>
          </a:p>
          <a:p>
            <a:r>
              <a:rPr lang="en-US" dirty="0"/>
              <a:t>Each </a:t>
            </a:r>
            <a:r>
              <a:rPr lang="en-US" dirty="0" err="1"/>
              <a:t>cache_line</a:t>
            </a:r>
            <a:r>
              <a:rPr lang="en-US" dirty="0"/>
              <a:t> has:</a:t>
            </a:r>
          </a:p>
          <a:p>
            <a:pPr lvl="1"/>
            <a:r>
              <a:rPr lang="en-US" dirty="0"/>
              <a:t>Valid bit</a:t>
            </a:r>
          </a:p>
          <a:p>
            <a:pPr lvl="1"/>
            <a:r>
              <a:rPr lang="en-US" dirty="0" smtClean="0"/>
              <a:t>Tag</a:t>
            </a:r>
          </a:p>
          <a:p>
            <a:pPr lvl="1"/>
            <a:r>
              <a:rPr lang="en-US" dirty="0" smtClean="0"/>
              <a:t>LRU counter ( only if you are not using a queue 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520791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646331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Cache Lab Implementation:  </a:t>
            </a:r>
            <a:r>
              <a:rPr lang="en-US" dirty="0" err="1" smtClean="0"/>
              <a:t>getopt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 err="1"/>
              <a:t>getopt</a:t>
            </a:r>
            <a:r>
              <a:rPr lang="en-US" dirty="0"/>
              <a:t>()  automates  parsing  elements  on  the  </a:t>
            </a:r>
            <a:r>
              <a:rPr lang="en-US" dirty="0" err="1"/>
              <a:t>unix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command  </a:t>
            </a:r>
            <a:r>
              <a:rPr lang="en-US" dirty="0"/>
              <a:t>line If function declaration is missing</a:t>
            </a:r>
          </a:p>
          <a:p>
            <a:pPr lvl="1"/>
            <a:r>
              <a:rPr lang="en-US" dirty="0"/>
              <a:t>Typically  called  in  a  loop  to  retrieve  arguments</a:t>
            </a:r>
          </a:p>
          <a:p>
            <a:pPr lvl="1"/>
            <a:r>
              <a:rPr lang="en-US" dirty="0"/>
              <a:t>Its  return  value  is  stored  in  a  local  variable</a:t>
            </a:r>
          </a:p>
          <a:p>
            <a:pPr lvl="1"/>
            <a:r>
              <a:rPr lang="en-US" dirty="0"/>
              <a:t>When  </a:t>
            </a:r>
            <a:r>
              <a:rPr lang="en-US" dirty="0" err="1"/>
              <a:t>getopt</a:t>
            </a:r>
            <a:r>
              <a:rPr lang="en-US" dirty="0"/>
              <a:t>()  returns  -1,  there  are  no  more  </a:t>
            </a:r>
            <a:r>
              <a:rPr lang="en-US" dirty="0" smtClean="0"/>
              <a:t>options</a:t>
            </a:r>
          </a:p>
          <a:p>
            <a:pPr lvl="1">
              <a:buNone/>
            </a:pPr>
            <a:endParaRPr lang="en-US" dirty="0" smtClean="0"/>
          </a:p>
          <a:p>
            <a:pPr marL="0" indent="0"/>
            <a:r>
              <a:rPr lang="en-US" dirty="0"/>
              <a:t>To use </a:t>
            </a:r>
            <a:r>
              <a:rPr lang="en-US" dirty="0" err="1"/>
              <a:t>getopt</a:t>
            </a:r>
            <a:r>
              <a:rPr lang="en-US" dirty="0"/>
              <a:t>, your program must include the header  file </a:t>
            </a:r>
            <a:r>
              <a:rPr lang="en-US" dirty="0" err="1" smtClean="0"/>
              <a:t>unistd.h</a:t>
            </a: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If not running on the shark machines then you will need #include &lt;</a:t>
            </a:r>
            <a:r>
              <a:rPr lang="en-US" dirty="0" err="1" smtClean="0"/>
              <a:t>getopt.h</a:t>
            </a:r>
            <a:r>
              <a:rPr lang="en-US" dirty="0" smtClean="0"/>
              <a:t>&gt;. </a:t>
            </a:r>
          </a:p>
          <a:p>
            <a:pPr marL="400050" lvl="1" indent="0"/>
            <a:r>
              <a:rPr lang="en-US" dirty="0" smtClean="0"/>
              <a:t> Better Advice: Run on Shark Machines !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627811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err="1" smtClean="0"/>
              <a:t>getopt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/>
              <a:t>A switch statement is used on the local variable holding the return value from </a:t>
            </a:r>
            <a:r>
              <a:rPr lang="en-US" dirty="0" err="1"/>
              <a:t>getopt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Each command line input case can be taken care of separately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optarg</a:t>
            </a:r>
            <a:r>
              <a:rPr lang="en-US" dirty="0"/>
              <a:t>” is an important variable – it will point to the value of the option argument</a:t>
            </a:r>
          </a:p>
          <a:p>
            <a:r>
              <a:rPr lang="en-US" dirty="0"/>
              <a:t>Think about how to handle invalid inputs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705718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World of Pointers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530350"/>
            <a:ext cx="4572000" cy="379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getopt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875" y="1064596"/>
            <a:ext cx="7896225" cy="526953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 main(</a:t>
            </a:r>
            <a:r>
              <a:rPr lang="en-US" sz="1600" dirty="0" err="1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Lucida Console" pitchFamily="49" charset="0"/>
                <a:cs typeface="Courier New" pitchFamily="49" charset="0"/>
              </a:rPr>
              <a:t>argc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, char** </a:t>
            </a:r>
            <a:r>
              <a:rPr lang="en-US" sz="1600" dirty="0" err="1">
                <a:latin typeface="Lucida Console" pitchFamily="49" charset="0"/>
                <a:cs typeface="Courier New" pitchFamily="49" charset="0"/>
              </a:rPr>
              <a:t>argv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opt, </a:t>
            </a:r>
            <a:r>
              <a:rPr lang="en-US" sz="1600" dirty="0" err="1" smtClean="0">
                <a:latin typeface="Lucida Console" pitchFamily="49" charset="0"/>
                <a:cs typeface="Courier New" pitchFamily="49" charset="0"/>
              </a:rPr>
              <a:t>x,y</a:t>
            </a: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/* looping 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over </a:t>
            </a: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arguments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while</a:t>
            </a:r>
            <a:r>
              <a:rPr lang="en-US" sz="1600" dirty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(-1 != (opt = </a:t>
            </a:r>
            <a:r>
              <a:rPr lang="en-US" sz="1600" dirty="0" err="1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getopt(argc</a:t>
            </a:r>
            <a:r>
              <a:rPr lang="en-US" sz="16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argv</a:t>
            </a:r>
            <a:r>
              <a:rPr lang="en-US" sz="16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, “</a:t>
            </a:r>
            <a:r>
              <a:rPr lang="en-US" sz="1600" dirty="0" err="1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x:y</a:t>
            </a:r>
            <a:r>
              <a:rPr lang="en-US" sz="16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:"))){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/* determine 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which argument it’s </a:t>
            </a: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processing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switch(opt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) { </a:t>
            </a:r>
            <a:endParaRPr lang="en-US" sz="1600" dirty="0" smtClean="0">
              <a:latin typeface="Lucida Console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   case 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'x':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        </a:t>
            </a:r>
            <a:r>
              <a:rPr lang="en-US" sz="16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x = </a:t>
            </a:r>
            <a:r>
              <a:rPr lang="en-US" sz="1600" dirty="0" err="1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atoi</a:t>
            </a:r>
            <a:r>
              <a:rPr lang="en-US" sz="16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optarg</a:t>
            </a:r>
            <a:r>
              <a:rPr lang="en-US" sz="1600" dirty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    case ‘</a:t>
            </a:r>
            <a:r>
              <a:rPr lang="en-US" sz="1600" dirty="0" err="1" smtClean="0">
                <a:latin typeface="Lucida Console" pitchFamily="49" charset="0"/>
                <a:cs typeface="Courier New" pitchFamily="49" charset="0"/>
              </a:rPr>
              <a:t>y</a:t>
            </a: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':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        </a:t>
            </a:r>
            <a:r>
              <a:rPr lang="en-US" sz="1600" dirty="0" err="1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y</a:t>
            </a:r>
            <a:r>
              <a:rPr lang="en-US" sz="16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atoi(optarg</a:t>
            </a:r>
            <a:r>
              <a:rPr lang="en-US" sz="16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    default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        </a:t>
            </a:r>
            <a:r>
              <a:rPr lang="en-US" sz="1600" dirty="0" err="1" smtClean="0">
                <a:latin typeface="Lucida Console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Lucida Console" pitchFamily="49" charset="0"/>
                <a:cs typeface="Courier New" pitchFamily="49" charset="0"/>
              </a:rPr>
              <a:t>(“wrong argument\n</a:t>
            </a: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        break;</a:t>
            </a:r>
            <a:endParaRPr lang="en-US" sz="16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    }</a:t>
            </a:r>
            <a:endParaRPr lang="en-US" sz="16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    }</a:t>
            </a:r>
            <a:endParaRPr lang="en-US" sz="16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</a:pPr>
            <a:r>
              <a:rPr lang="en-US" sz="2200" dirty="0" smtClean="0"/>
              <a:t> </a:t>
            </a:r>
            <a:r>
              <a:rPr lang="en-US" sz="2600" dirty="0" smtClean="0"/>
              <a:t>Suppose the program executable was called “</a:t>
            </a:r>
            <a:r>
              <a:rPr lang="en-US" sz="2600" dirty="0" err="1" smtClean="0"/>
              <a:t>foo</a:t>
            </a:r>
            <a:r>
              <a:rPr lang="en-US" sz="2600" dirty="0" smtClean="0"/>
              <a:t>”. Then we would call “./</a:t>
            </a:r>
            <a:r>
              <a:rPr lang="en-US" sz="2600" dirty="0" err="1" smtClean="0"/>
              <a:t>foo</a:t>
            </a:r>
            <a:r>
              <a:rPr lang="en-US" sz="2600" dirty="0" smtClean="0"/>
              <a:t> -</a:t>
            </a:r>
            <a:r>
              <a:rPr lang="en-US" sz="2600" dirty="0" err="1" smtClean="0"/>
              <a:t>x</a:t>
            </a:r>
            <a:r>
              <a:rPr lang="en-US" sz="2600" dirty="0" smtClean="0"/>
              <a:t> 1 –</a:t>
            </a:r>
            <a:r>
              <a:rPr lang="en-US" sz="2600" dirty="0" err="1" smtClean="0"/>
              <a:t>y</a:t>
            </a:r>
            <a:r>
              <a:rPr lang="en-US" sz="2600" dirty="0" smtClean="0"/>
              <a:t> 3“ to pass the value 1 to variable </a:t>
            </a:r>
            <a:r>
              <a:rPr lang="en-US" sz="2600" dirty="0" err="1" smtClean="0"/>
              <a:t>x</a:t>
            </a:r>
            <a:r>
              <a:rPr lang="en-US" sz="2600" dirty="0" smtClean="0"/>
              <a:t> and 3 to </a:t>
            </a:r>
            <a:r>
              <a:rPr lang="en-US" sz="2600" dirty="0" err="1" smtClean="0"/>
              <a:t>y</a:t>
            </a:r>
            <a:r>
              <a:rPr lang="en-US" sz="2600" dirty="0" smtClean="0"/>
              <a:t>.</a:t>
            </a:r>
            <a:endParaRPr lang="en-US" sz="2600" dirty="0">
              <a:latin typeface="Lucida Console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7151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err="1" smtClean="0"/>
              <a:t>fscanf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/>
              <a:t>The </a:t>
            </a:r>
            <a:r>
              <a:rPr lang="en-US" dirty="0" err="1"/>
              <a:t>fscanf</a:t>
            </a:r>
            <a:r>
              <a:rPr lang="en-US" dirty="0"/>
              <a:t>() function is just like </a:t>
            </a:r>
            <a:r>
              <a:rPr lang="en-US" dirty="0" err="1"/>
              <a:t>scanf</a:t>
            </a:r>
            <a:r>
              <a:rPr lang="en-US" dirty="0"/>
              <a:t>() except </a:t>
            </a:r>
            <a:r>
              <a:rPr lang="en-US" dirty="0" smtClean="0"/>
              <a:t>it </a:t>
            </a:r>
            <a:r>
              <a:rPr lang="en-US" dirty="0"/>
              <a:t>can specify a stream to read from (</a:t>
            </a:r>
            <a:r>
              <a:rPr lang="en-US" dirty="0" err="1" smtClean="0"/>
              <a:t>scanf</a:t>
            </a:r>
            <a:r>
              <a:rPr lang="en-US" dirty="0" smtClean="0"/>
              <a:t> always </a:t>
            </a:r>
            <a:r>
              <a:rPr lang="en-US" dirty="0"/>
              <a:t>reads from </a:t>
            </a:r>
            <a:r>
              <a:rPr lang="en-US" dirty="0" err="1"/>
              <a:t>stdin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parameters: </a:t>
            </a:r>
          </a:p>
          <a:p>
            <a:pPr lvl="2"/>
            <a:r>
              <a:rPr lang="en-US" dirty="0"/>
              <a:t>file pointer, </a:t>
            </a:r>
          </a:p>
          <a:p>
            <a:pPr lvl="2"/>
            <a:r>
              <a:rPr lang="en-US" dirty="0"/>
              <a:t>format string with information on how to read file, </a:t>
            </a:r>
          </a:p>
          <a:p>
            <a:pPr lvl="2"/>
            <a:r>
              <a:rPr lang="en-US" dirty="0"/>
              <a:t>the rest are  pointers to variables to storing data from file</a:t>
            </a:r>
          </a:p>
          <a:p>
            <a:pPr lvl="1"/>
            <a:r>
              <a:rPr lang="en-US" dirty="0"/>
              <a:t>Typically want to use this function in a loop until it hits the end of file</a:t>
            </a:r>
          </a:p>
          <a:p>
            <a:r>
              <a:rPr lang="en-US" dirty="0" err="1"/>
              <a:t>fscanf</a:t>
            </a:r>
            <a:r>
              <a:rPr lang="en-US" dirty="0"/>
              <a:t> will be useful in reading</a:t>
            </a:r>
            <a:r>
              <a:rPr lang="en-US" dirty="0" smtClean="0"/>
              <a:t> lines from </a:t>
            </a:r>
            <a:r>
              <a:rPr lang="en-US" dirty="0"/>
              <a:t>the trace </a:t>
            </a:r>
            <a:r>
              <a:rPr lang="en-US" dirty="0" smtClean="0"/>
              <a:t>files. </a:t>
            </a:r>
          </a:p>
          <a:p>
            <a:pPr lvl="1"/>
            <a:r>
              <a:rPr lang="en-US" dirty="0" smtClean="0"/>
              <a:t>L	10,1	</a:t>
            </a:r>
          </a:p>
          <a:p>
            <a:pPr lvl="1"/>
            <a:r>
              <a:rPr lang="en-US" dirty="0" smtClean="0"/>
              <a:t>M 20,1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747050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27038" y="384175"/>
            <a:ext cx="8716962" cy="50800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219200"/>
            <a:ext cx="8307388" cy="5224462"/>
          </a:xfrm>
          <a:prstGeom prst="rect">
            <a:avLst/>
          </a:prstGeom>
        </p:spPr>
        <p:txBody>
          <a:bodyPr wrap="square"/>
          <a:lstStyle>
            <a:defPPr marL="385560" marR="0" lvl="0" indent="-385560" algn="l" rtl="0" hangingPunct="1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385560" algn="l"/>
                <a:tab pos="914040" algn="l"/>
                <a:tab pos="1828440" algn="l"/>
                <a:tab pos="2742840" algn="l"/>
                <a:tab pos="3657239" algn="l"/>
                <a:tab pos="4571639" algn="l"/>
                <a:tab pos="5486040" algn="l"/>
                <a:tab pos="6400439" algn="l"/>
                <a:tab pos="7314839" algn="l"/>
                <a:tab pos="8229239" algn="l"/>
                <a:tab pos="9143640" algn="l"/>
                <a:tab pos="10058040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003300"/>
                </a:solidFill>
                <a:effectLst>
                  <a:outerShdw dist="17961" dir="2700000">
                    <a:scrgbClr r="0" g="0" b="0"/>
                  </a:outerShdw>
                </a:effectLst>
                <a:latin typeface="Helvetica" pitchFamily="34"/>
                <a:ea typeface="DejaVu Sans" pitchFamily="2"/>
                <a:cs typeface="DejaVu Sans" pitchFamily="2"/>
              </a:defRPr>
            </a:defPPr>
            <a:lvl1pPr marL="385560" marR="0" lvl="0" indent="-385560" algn="l" rtl="0" hangingPunct="1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385560" algn="l"/>
                <a:tab pos="914040" algn="l"/>
                <a:tab pos="1828440" algn="l"/>
                <a:tab pos="2742840" algn="l"/>
                <a:tab pos="3657239" algn="l"/>
                <a:tab pos="4571639" algn="l"/>
                <a:tab pos="5486040" algn="l"/>
                <a:tab pos="6400439" algn="l"/>
                <a:tab pos="7314839" algn="l"/>
                <a:tab pos="8229239" algn="l"/>
                <a:tab pos="9143640" algn="l"/>
                <a:tab pos="10058040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003300"/>
                </a:solidFill>
                <a:effectLst>
                  <a:outerShdw dist="17961" dir="2700000">
                    <a:scrgbClr r="0" g="0" b="0"/>
                  </a:outerShdw>
                </a:effectLst>
                <a:latin typeface="Helvetica" pitchFamily="34"/>
                <a:ea typeface="DejaVu Sans" pitchFamily="2"/>
                <a:cs typeface="DejaVu Sans" pitchFamily="2"/>
              </a:defRPr>
            </a:lvl1pPr>
            <a:lvl2pPr marL="744480" marR="0" lvl="1" indent="-246240" algn="l" rtl="0" hangingPunct="1">
              <a:lnSpc>
                <a:spcPct val="100000"/>
              </a:lnSpc>
              <a:spcBef>
                <a:spcPts val="624"/>
              </a:spcBef>
              <a:spcAft>
                <a:spcPts val="0"/>
              </a:spcAft>
              <a:buClr>
                <a:srgbClr val="660033"/>
              </a:buClr>
              <a:buSzPct val="75000"/>
              <a:buFont typeface="Wingdings" pitchFamily="2"/>
              <a:buChar char=""/>
              <a:tabLst>
                <a:tab pos="169560" algn="l"/>
                <a:tab pos="1083960" algn="l"/>
                <a:tab pos="1998360" algn="l"/>
                <a:tab pos="2912759" algn="l"/>
                <a:tab pos="3827159" algn="l"/>
                <a:tab pos="4741560" algn="l"/>
                <a:tab pos="5655959" algn="l"/>
                <a:tab pos="6570360" algn="l"/>
                <a:tab pos="7484760" algn="l"/>
                <a:tab pos="8399160" algn="l"/>
                <a:tab pos="9313560" algn="l"/>
              </a:tabLst>
              <a:defRPr lang="en-US" sz="2000" b="1" i="0" u="none" strike="noStrike" baseline="0">
                <a:ln>
                  <a:noFill/>
                </a:ln>
                <a:solidFill>
                  <a:srgbClr val="000066"/>
                </a:solidFill>
                <a:latin typeface="Helvetica" pitchFamily="34"/>
                <a:ea typeface="DejaVu Sans" pitchFamily="2"/>
                <a:cs typeface="DejaVu Sans" pitchFamily="2"/>
              </a:defRPr>
            </a:lvl2pPr>
            <a:lvl3pPr marL="1145879" marR="0" lvl="2" indent="-237960" algn="l" rtl="0" hangingPunct="1">
              <a:lnSpc>
                <a:spcPct val="107000"/>
              </a:lnSpc>
              <a:spcBef>
                <a:spcPts val="224"/>
              </a:spcBef>
              <a:spcAft>
                <a:spcPts val="0"/>
              </a:spcAft>
              <a:buClr>
                <a:srgbClr val="005400"/>
              </a:buClr>
              <a:buSzPct val="90000"/>
              <a:buFont typeface="Wingdings" pitchFamily="2"/>
              <a:buChar char=""/>
              <a:tabLst>
                <a:tab pos="682560" algn="l"/>
                <a:tab pos="1596960" algn="l"/>
                <a:tab pos="2511360" algn="l"/>
                <a:tab pos="3425760" algn="l"/>
                <a:tab pos="4340160" algn="l"/>
                <a:tab pos="5254560" algn="l"/>
                <a:tab pos="6168960" algn="l"/>
                <a:tab pos="7083360" algn="l"/>
                <a:tab pos="7997760" algn="l"/>
                <a:tab pos="8912160" algn="l"/>
              </a:tabLst>
              <a:defRPr lang="en-US" sz="1800" b="1" i="0" u="none" strike="noStrike" baseline="0">
                <a:ln>
                  <a:noFill/>
                </a:ln>
                <a:solidFill>
                  <a:srgbClr val="000099"/>
                </a:solidFill>
                <a:latin typeface="Helvetica" pitchFamily="34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Helvetica" pitchFamily="34"/>
              <a:buChar char="»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Helvetica" pitchFamily="34"/>
                <a:ea typeface="DejaVu Sans" pitchFamily="2"/>
                <a:cs typeface="DejaVu Sans" pitchFamily="2"/>
              </a:defRPr>
            </a:lvl4pPr>
            <a:lvl5pPr marL="245088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Times New Roman" pitchFamily="18"/>
              <a:buChar char="•"/>
              <a:tabLst>
                <a:tab pos="291960" algn="l"/>
                <a:tab pos="1206359" algn="l"/>
                <a:tab pos="2120760" algn="l"/>
                <a:tab pos="3035159" algn="l"/>
                <a:tab pos="3949560" algn="l"/>
                <a:tab pos="4863960" algn="l"/>
                <a:tab pos="5778360" algn="l"/>
                <a:tab pos="6692760" algn="l"/>
                <a:tab pos="760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imes New Roman" pitchFamily="18"/>
                <a:ea typeface="DejaVu Sans" pitchFamily="2"/>
                <a:cs typeface="DejaVu Sans" pitchFamily="2"/>
              </a:defRPr>
            </a:lvl5pPr>
            <a:lvl6pPr marL="245088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Times New Roman" pitchFamily="18"/>
              <a:buChar char="•"/>
              <a:tabLst>
                <a:tab pos="291960" algn="l"/>
                <a:tab pos="1206359" algn="l"/>
                <a:tab pos="2120760" algn="l"/>
                <a:tab pos="3035159" algn="l"/>
                <a:tab pos="3949560" algn="l"/>
                <a:tab pos="4863960" algn="l"/>
                <a:tab pos="5778360" algn="l"/>
                <a:tab pos="6692760" algn="l"/>
                <a:tab pos="760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imes New Roman" pitchFamily="18"/>
                <a:ea typeface="DejaVu Sans" pitchFamily="2"/>
                <a:cs typeface="DejaVu Sans" pitchFamily="2"/>
              </a:defRPr>
            </a:lvl6pPr>
            <a:lvl7pPr marL="245088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Times New Roman" pitchFamily="18"/>
              <a:buChar char="•"/>
              <a:tabLst>
                <a:tab pos="291960" algn="l"/>
                <a:tab pos="1206359" algn="l"/>
                <a:tab pos="2120760" algn="l"/>
                <a:tab pos="3035159" algn="l"/>
                <a:tab pos="3949560" algn="l"/>
                <a:tab pos="4863960" algn="l"/>
                <a:tab pos="5778360" algn="l"/>
                <a:tab pos="6692760" algn="l"/>
                <a:tab pos="760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imes New Roman" pitchFamily="18"/>
                <a:ea typeface="DejaVu Sans" pitchFamily="2"/>
                <a:cs typeface="DejaVu Sans" pitchFamily="2"/>
              </a:defRPr>
            </a:lvl7pPr>
            <a:lvl8pPr marL="245088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Times New Roman" pitchFamily="18"/>
              <a:buChar char="•"/>
              <a:tabLst>
                <a:tab pos="291960" algn="l"/>
                <a:tab pos="1206359" algn="l"/>
                <a:tab pos="2120760" algn="l"/>
                <a:tab pos="3035159" algn="l"/>
                <a:tab pos="3949560" algn="l"/>
                <a:tab pos="4863960" algn="l"/>
                <a:tab pos="5778360" algn="l"/>
                <a:tab pos="6692760" algn="l"/>
                <a:tab pos="760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imes New Roman" pitchFamily="18"/>
                <a:ea typeface="DejaVu Sans" pitchFamily="2"/>
                <a:cs typeface="DejaVu Sans" pitchFamily="2"/>
              </a:defRPr>
            </a:lvl8pPr>
            <a:lvl9pPr marL="245088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Times New Roman" pitchFamily="18"/>
              <a:buChar char="•"/>
              <a:tabLst>
                <a:tab pos="291960" algn="l"/>
                <a:tab pos="1206359" algn="l"/>
                <a:tab pos="2120760" algn="l"/>
                <a:tab pos="3035159" algn="l"/>
                <a:tab pos="3949560" algn="l"/>
                <a:tab pos="4863960" algn="l"/>
                <a:tab pos="5778360" algn="l"/>
                <a:tab pos="6692760" algn="l"/>
                <a:tab pos="760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imes New Roman" pitchFamily="18"/>
                <a:ea typeface="DejaVu Sans" pitchFamily="2"/>
                <a:cs typeface="DejaVu Sans" pitchFamily="2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US" sz="1800" b="0" dirty="0" smtClean="0">
                <a:effectLst/>
                <a:latin typeface="Consolas"/>
                <a:cs typeface="Consolas"/>
              </a:rPr>
              <a:t>FILE *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 </a:t>
            </a:r>
            <a:r>
              <a:rPr lang="en-US" sz="1800" b="0" dirty="0" err="1" smtClean="0">
                <a:effectLst/>
                <a:latin typeface="Consolas"/>
                <a:cs typeface="Consolas"/>
              </a:rPr>
              <a:t>pFile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; 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//pointer to FILE object</a:t>
            </a:r>
          </a:p>
          <a:p>
            <a:pPr marL="0" indent="0">
              <a:spcBef>
                <a:spcPts val="0"/>
              </a:spcBef>
            </a:pPr>
            <a:endParaRPr lang="en-US" sz="1800" b="0" dirty="0" smtClean="0">
              <a:effectLst/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</a:pPr>
            <a:r>
              <a:rPr lang="en-US" sz="1800" b="0" dirty="0" err="1" smtClean="0">
                <a:effectLst/>
                <a:latin typeface="Consolas"/>
                <a:cs typeface="Consolas"/>
              </a:rPr>
              <a:t>pFile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 = </a:t>
            </a:r>
            <a:r>
              <a:rPr lang="en-US" sz="1800" b="0" dirty="0" err="1" smtClean="0">
                <a:effectLst/>
                <a:latin typeface="Consolas"/>
                <a:cs typeface="Consolas"/>
              </a:rPr>
              <a:t>fopen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 (</a:t>
            </a:r>
            <a:r>
              <a:rPr sz="1800" b="0" dirty="0" smtClean="0">
                <a:effectLst/>
                <a:latin typeface="Consolas"/>
                <a:cs typeface="Consolas"/>
              </a:rPr>
              <a:t>"tracefile.txt"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,“</a:t>
            </a:r>
            <a:r>
              <a:rPr lang="en-US" sz="1800" b="0" dirty="0" err="1" smtClean="0">
                <a:effectLst/>
                <a:latin typeface="Consolas"/>
                <a:cs typeface="Consolas"/>
              </a:rPr>
              <a:t>r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"); //open file for reading</a:t>
            </a:r>
          </a:p>
          <a:p>
            <a:pPr marL="0" indent="0">
              <a:spcBef>
                <a:spcPts val="0"/>
              </a:spcBef>
            </a:pPr>
            <a:endParaRPr lang="en-US" sz="1800" b="0" dirty="0" smtClean="0">
              <a:effectLst/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</a:pPr>
            <a:r>
              <a:rPr lang="en-US" sz="1800" b="0" dirty="0" smtClean="0">
                <a:effectLst/>
                <a:latin typeface="Consolas"/>
                <a:cs typeface="Consolas"/>
              </a:rPr>
              <a:t>c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har </a:t>
            </a:r>
            <a:r>
              <a:rPr sz="1800" b="0" dirty="0" smtClean="0">
                <a:effectLst/>
                <a:latin typeface="Consolas"/>
                <a:cs typeface="Consolas"/>
              </a:rPr>
              <a:t>identifier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;</a:t>
            </a:r>
            <a:endParaRPr sz="1800" b="0" dirty="0" smtClean="0">
              <a:effectLst/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</a:pPr>
            <a:r>
              <a:rPr lang="en-US" sz="1800" b="0" dirty="0" smtClean="0">
                <a:effectLst/>
                <a:latin typeface="Consolas"/>
                <a:cs typeface="Consolas"/>
              </a:rPr>
              <a:t>u</a:t>
            </a:r>
            <a:r>
              <a:rPr sz="1800" b="0" dirty="0" smtClean="0">
                <a:effectLst/>
                <a:latin typeface="Consolas"/>
                <a:cs typeface="Consolas"/>
              </a:rPr>
              <a:t>nsigned </a:t>
            </a:r>
            <a:r>
              <a:rPr sz="1800" b="0" dirty="0" smtClean="0">
                <a:effectLst/>
                <a:latin typeface="Consolas"/>
                <a:cs typeface="Consolas"/>
              </a:rPr>
              <a:t>address;</a:t>
            </a:r>
          </a:p>
          <a:p>
            <a:pPr marL="0" indent="0">
              <a:spcBef>
                <a:spcPts val="0"/>
              </a:spcBef>
            </a:pPr>
            <a:r>
              <a:rPr sz="1800" b="0" dirty="0" smtClean="0">
                <a:effectLst/>
                <a:latin typeface="Consolas"/>
                <a:cs typeface="Consolas"/>
              </a:rPr>
              <a:t>int size;</a:t>
            </a:r>
            <a:endParaRPr lang="en-US" sz="1800" b="0" dirty="0" smtClean="0">
              <a:effectLst/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</a:pPr>
            <a:r>
              <a:rPr lang="en-US" sz="1800" b="0" dirty="0" smtClean="0">
                <a:effectLst/>
                <a:latin typeface="Consolas"/>
                <a:cs typeface="Consolas"/>
              </a:rPr>
              <a:t>//</a:t>
            </a:r>
            <a:r>
              <a:rPr sz="1800" b="0" dirty="0" smtClean="0">
                <a:effectLst/>
                <a:latin typeface="Consolas"/>
                <a:cs typeface="Consolas"/>
              </a:rPr>
              <a:t> Reading lines like " M 20,1" or "L 19,3"</a:t>
            </a:r>
            <a:endParaRPr lang="en-US" sz="1800" b="0" dirty="0" smtClean="0">
              <a:effectLst/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</a:pPr>
            <a:endParaRPr lang="en-US" sz="1800" b="0" dirty="0" smtClean="0">
              <a:effectLst/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</a:pPr>
            <a:r>
              <a:rPr lang="en-US" sz="1800" b="0" dirty="0" err="1" smtClean="0">
                <a:effectLst/>
                <a:latin typeface="Consolas"/>
                <a:cs typeface="Consolas"/>
              </a:rPr>
              <a:t>while(fscanf(pFile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,“</a:t>
            </a:r>
            <a:r>
              <a:rPr sz="1800" b="0" dirty="0" smtClean="0">
                <a:effectLst/>
                <a:latin typeface="Consolas"/>
                <a:cs typeface="Consolas"/>
              </a:rPr>
              <a:t> 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%</a:t>
            </a:r>
            <a:r>
              <a:rPr sz="1800" b="0" dirty="0" smtClean="0">
                <a:effectLst/>
                <a:latin typeface="Consolas"/>
                <a:cs typeface="Consolas"/>
              </a:rPr>
              <a:t>c 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%</a:t>
            </a:r>
            <a:r>
              <a:rPr sz="1800" b="0" dirty="0" smtClean="0">
                <a:effectLst/>
                <a:latin typeface="Consolas"/>
                <a:cs typeface="Consolas"/>
              </a:rPr>
              <a:t>x,%d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”, &amp;</a:t>
            </a:r>
            <a:r>
              <a:rPr sz="1800" b="0" dirty="0" smtClean="0">
                <a:effectLst/>
                <a:latin typeface="Consolas"/>
                <a:cs typeface="Consolas"/>
              </a:rPr>
              <a:t>identifier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, &amp;</a:t>
            </a:r>
            <a:r>
              <a:rPr sz="1800" b="0" dirty="0" smtClean="0">
                <a:effectLst/>
                <a:latin typeface="Consolas"/>
                <a:cs typeface="Consolas"/>
              </a:rPr>
              <a:t>address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, &amp;</a:t>
            </a:r>
            <a:r>
              <a:rPr sz="1800" b="0" dirty="0" smtClean="0">
                <a:effectLst/>
                <a:latin typeface="Consolas"/>
                <a:cs typeface="Consolas"/>
              </a:rPr>
              <a:t>size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)&gt;0){</a:t>
            </a:r>
          </a:p>
          <a:p>
            <a:pPr marL="0" indent="0">
              <a:spcBef>
                <a:spcPts val="0"/>
              </a:spcBef>
            </a:pPr>
            <a:r>
              <a:rPr lang="en-US" sz="1800" b="0" dirty="0" smtClean="0">
                <a:effectLst/>
                <a:latin typeface="Consolas"/>
                <a:cs typeface="Consolas"/>
              </a:rPr>
              <a:t>	// Do stuff</a:t>
            </a:r>
          </a:p>
          <a:p>
            <a:pPr marL="0" indent="0">
              <a:spcBef>
                <a:spcPts val="0"/>
              </a:spcBef>
            </a:pPr>
            <a:r>
              <a:rPr lang="en-US" sz="1800" b="0" dirty="0" smtClean="0">
                <a:effectLst/>
                <a:latin typeface="Consolas"/>
                <a:cs typeface="Consolas"/>
              </a:rPr>
              <a:t>}</a:t>
            </a:r>
          </a:p>
          <a:p>
            <a:pPr marL="0" indent="0">
              <a:spcBef>
                <a:spcPts val="0"/>
              </a:spcBef>
            </a:pPr>
            <a:endParaRPr lang="en-US" sz="1800" b="0" dirty="0" smtClean="0">
              <a:effectLst/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</a:pPr>
            <a:r>
              <a:rPr lang="en-US" sz="1800" b="0" dirty="0" err="1" smtClean="0">
                <a:effectLst/>
                <a:latin typeface="Consolas"/>
                <a:cs typeface="Consolas"/>
              </a:rPr>
              <a:t>fclose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(</a:t>
            </a:r>
            <a:r>
              <a:rPr lang="en-US" sz="1800" b="0" dirty="0" err="1" smtClean="0">
                <a:effectLst/>
                <a:latin typeface="Consolas"/>
                <a:cs typeface="Consolas"/>
              </a:rPr>
              <a:t>pFile</a:t>
            </a:r>
            <a:r>
              <a:rPr lang="en-US" sz="1800" b="0" dirty="0" smtClean="0">
                <a:effectLst/>
                <a:latin typeface="Consolas"/>
                <a:cs typeface="Consolas"/>
              </a:rPr>
              <a:t>); //remember to close file when done</a:t>
            </a:r>
            <a:endParaRPr lang="en-US" sz="1800" b="0" dirty="0">
              <a:effectLst/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844125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err="1" smtClean="0"/>
              <a:t>Malloc</a:t>
            </a:r>
            <a:r>
              <a:rPr lang="en-US" dirty="0" smtClean="0"/>
              <a:t>/free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 Use </a:t>
            </a:r>
            <a:r>
              <a:rPr lang="en-US" dirty="0" err="1"/>
              <a:t>malloc</a:t>
            </a:r>
            <a:r>
              <a:rPr lang="en-US" dirty="0" smtClean="0"/>
              <a:t> to </a:t>
            </a:r>
            <a:r>
              <a:rPr lang="en-US" dirty="0"/>
              <a:t>allocate memory on the</a:t>
            </a:r>
            <a:r>
              <a:rPr lang="en-US" dirty="0" smtClean="0"/>
              <a:t> heap </a:t>
            </a:r>
            <a:endParaRPr lang="en-US" dirty="0"/>
          </a:p>
          <a:p>
            <a:pPr marL="0" indent="0"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</a:pPr>
            <a:r>
              <a:rPr lang="en-US" dirty="0" smtClean="0"/>
              <a:t> Always </a:t>
            </a:r>
            <a:r>
              <a:rPr lang="en-US" dirty="0"/>
              <a:t>free what you </a:t>
            </a:r>
            <a:r>
              <a:rPr lang="en-US" dirty="0" err="1"/>
              <a:t>malloc</a:t>
            </a:r>
            <a:r>
              <a:rPr lang="en-US" dirty="0"/>
              <a:t>, otherwise may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get </a:t>
            </a:r>
            <a:r>
              <a:rPr lang="en-US" dirty="0"/>
              <a:t>memory leak</a:t>
            </a:r>
          </a:p>
          <a:p>
            <a:pPr lvl="1"/>
            <a:r>
              <a:rPr lang="en-US" dirty="0" err="1"/>
              <a:t>Some_pointer_you_malloced</a:t>
            </a:r>
            <a:r>
              <a:rPr lang="en-US" dirty="0"/>
              <a:t> =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));</a:t>
            </a:r>
          </a:p>
          <a:p>
            <a:pPr lvl="1"/>
            <a:r>
              <a:rPr lang="en-US" dirty="0" err="1"/>
              <a:t>Free(some_pointer_you_malloced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 lvl="1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</a:pPr>
            <a:r>
              <a:rPr lang="en-US" dirty="0" smtClean="0"/>
              <a:t> Don’t </a:t>
            </a:r>
            <a:r>
              <a:rPr lang="en-US" dirty="0"/>
              <a:t>free memory you didn’t allocate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671089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0041533"/>
              </p:ext>
            </p:extLst>
          </p:nvPr>
        </p:nvGraphicFramePr>
        <p:xfrm>
          <a:off x="5867400" y="2667000"/>
          <a:ext cx="24384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94413727"/>
              </p:ext>
            </p:extLst>
          </p:nvPr>
        </p:nvGraphicFramePr>
        <p:xfrm>
          <a:off x="1447800" y="2768600"/>
          <a:ext cx="24384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Part (b) Efficient Matrix Transpose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Matrix Transpose  (A  -&gt;  B)</a:t>
            </a:r>
          </a:p>
          <a:p>
            <a:pPr marL="0" indent="0">
              <a:buNone/>
            </a:pPr>
            <a:r>
              <a:rPr lang="en-US" dirty="0">
                <a:latin typeface="Helvetica" pitchFamily="34" charset="0"/>
                <a:cs typeface="Helvetica" pitchFamily="34" charset="0"/>
              </a:rPr>
              <a:t>	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Matrix 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A 				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Matrix 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B</a:t>
            </a: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How 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do we optimize this operation using the cache?</a:t>
            </a: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797620" y="2667000"/>
            <a:ext cx="457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191000" y="34290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16200000">
            <a:off x="1666770" y="2499599"/>
            <a:ext cx="457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392065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(</a:t>
            </a:r>
            <a:r>
              <a:rPr lang="en-US" dirty="0" err="1" smtClean="0"/>
              <a:t>b</a:t>
            </a:r>
            <a:r>
              <a:rPr lang="en-US" dirty="0" smtClean="0"/>
              <a:t>) Efficient Matrix Transpose</a:t>
            </a:r>
            <a:endParaRPr lang="en-US" dirty="0"/>
          </a:p>
        </p:txBody>
      </p:sp>
      <p:pic>
        <p:nvPicPr>
          <p:cNvPr id="4" name="Content Placeholder 3" descr="Screen Shot 2013-10-05 at 7.10.09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2524" y="1905065"/>
            <a:ext cx="5446159" cy="2005311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Suppose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Block size is 8 bytes ?</a:t>
            </a:r>
            <a:endParaRPr lang="en-US" sz="2400" b="1" kern="0" dirty="0" smtClean="0">
              <a:latin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lang="en-US" sz="2400" b="1" kern="0" dirty="0" smtClean="0">
              <a:latin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lang="en-US" sz="2400" b="1" kern="0" dirty="0" smtClean="0">
              <a:latin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400" b="1" kern="0" dirty="0" smtClean="0">
                <a:latin typeface="Calibri" pitchFamily="34" charset="0"/>
              </a:rPr>
              <a:t>Access A[0][0] cache miss		 Should we handle 3 &amp; 4  </a:t>
            </a: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400" b="1" kern="0" dirty="0" smtClean="0">
                <a:latin typeface="Calibri" pitchFamily="34" charset="0"/>
              </a:rPr>
              <a:t>Access B[0][0] cache miss		 next or 5 &amp; 6 ?</a:t>
            </a: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400" b="1" kern="0" dirty="0" smtClean="0">
                <a:latin typeface="Calibri" pitchFamily="34" charset="0"/>
              </a:rPr>
              <a:t>Access A[0][1] cache hit</a:t>
            </a:r>
          </a:p>
          <a:p>
            <a:pPr marL="342900" lvl="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400" b="1" kern="0" dirty="0" smtClean="0">
                <a:latin typeface="Calibri" pitchFamily="34" charset="0"/>
              </a:rPr>
              <a:t>Access B[1][0] cache miss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9532" y="1332469"/>
            <a:ext cx="7958668" cy="310597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+=B)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		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     for (i1 =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 i1 &lt; </a:t>
            </a:r>
            <a:r>
              <a:rPr lang="en-US" sz="1400" dirty="0" err="1" smtClean="0">
                <a:latin typeface="Courier New" pitchFamily="49" charset="0"/>
              </a:rPr>
              <a:t>i+B</a:t>
            </a:r>
            <a:r>
              <a:rPr lang="en-US" sz="1400" dirty="0" smtClean="0">
                <a:latin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for (j1 = j; j1 &lt; </a:t>
            </a:r>
            <a:r>
              <a:rPr lang="en-US" sz="1400" dirty="0" err="1" smtClean="0">
                <a:latin typeface="Courier New" pitchFamily="49" charset="0"/>
              </a:rPr>
              <a:t>j+B</a:t>
            </a:r>
            <a:r>
              <a:rPr lang="en-US" sz="1400" dirty="0" smtClean="0">
                <a:latin typeface="Courier New" pitchFamily="49" charset="0"/>
              </a:rPr>
              <a:t>; j++)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    for (k1 = k; k1 &lt; </a:t>
            </a:r>
            <a:r>
              <a:rPr lang="en-US" sz="1400" dirty="0" err="1" smtClean="0">
                <a:latin typeface="Courier New" pitchFamily="49" charset="0"/>
              </a:rPr>
              <a:t>k+B</a:t>
            </a:r>
            <a:r>
              <a:rPr lang="en-US" sz="1400" dirty="0" smtClean="0">
                <a:latin typeface="Courier New" pitchFamily="49" charset="0"/>
              </a:rPr>
              <a:t>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                  c[i1*n+j1]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smtClean="0">
                <a:latin typeface="Courier New" pitchFamily="49" charset="0"/>
              </a:rPr>
              <a:t>a[i1*n </a:t>
            </a:r>
            <a:r>
              <a:rPr lang="en-US" sz="1400" dirty="0">
                <a:latin typeface="Courier New" pitchFamily="49" charset="0"/>
              </a:rPr>
              <a:t>+ </a:t>
            </a:r>
            <a:r>
              <a:rPr lang="en-US" sz="1400" dirty="0" smtClean="0">
                <a:latin typeface="Courier New" pitchFamily="49" charset="0"/>
              </a:rPr>
              <a:t>k1]*b[k1*n + j1];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471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4196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214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588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562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257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266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324600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rot="16200000" flipV="1">
            <a:off x="4378813" y="6132555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 </a:t>
            </a:r>
            <a:r>
              <a:rPr lang="en-US" sz="2700" dirty="0" smtClean="0"/>
              <a:t>Divide matrix into sub-matrices	</a:t>
            </a:r>
          </a:p>
          <a:p>
            <a:pPr>
              <a:buNone/>
            </a:pPr>
            <a:r>
              <a:rPr lang="en-US" sz="2700" dirty="0" smtClean="0"/>
              <a:t>	This is called blocking.</a:t>
            </a:r>
          </a:p>
          <a:p>
            <a:pPr>
              <a:buNone/>
            </a:pPr>
            <a:endParaRPr lang="en-US" sz="2700" dirty="0" smtClean="0"/>
          </a:p>
          <a:p>
            <a:r>
              <a:rPr lang="en-US" sz="2700" dirty="0" smtClean="0"/>
              <a:t> Size of sub-matrix depends on cache block size, cache size, input matrix size.	</a:t>
            </a:r>
          </a:p>
          <a:p>
            <a:endParaRPr lang="en-US" sz="2700" dirty="0" smtClean="0"/>
          </a:p>
          <a:p>
            <a:r>
              <a:rPr lang="en-US" sz="2700" dirty="0" smtClean="0"/>
              <a:t> Try	</a:t>
            </a:r>
            <a:r>
              <a:rPr lang="en-US" sz="2700" dirty="0" err="1" smtClean="0"/>
              <a:t>diﬀerent</a:t>
            </a:r>
            <a:r>
              <a:rPr lang="en-US" sz="2700" dirty="0" smtClean="0"/>
              <a:t> sub-matrix sizes.</a:t>
            </a:r>
            <a:r>
              <a:rPr lang="en-US" sz="32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Part (b)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Cache: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You get 1 kilobytes of cache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Directly mapped (E=1)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Block size is 32 bytes (b=5)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There are 32 sets (s=5)</a:t>
            </a:r>
          </a:p>
          <a:p>
            <a:r>
              <a:rPr lang="en-US" dirty="0">
                <a:latin typeface="Helvetica" pitchFamily="34" charset="0"/>
                <a:cs typeface="Helvetica" pitchFamily="34" charset="0"/>
              </a:rPr>
              <a:t>Test Matrices: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32 by 32,  64 by 64,  61 by 67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5789191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Part (b)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Things you’ll need to know: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Warnings are errors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Header files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Useful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315781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57018" y="493512"/>
            <a:ext cx="7592093" cy="646331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Lab</a:t>
            </a:r>
          </a:p>
          <a:p>
            <a:pPr lvl="1"/>
            <a:r>
              <a:rPr lang="en-US" dirty="0" smtClean="0"/>
              <a:t>Due Thursday.</a:t>
            </a:r>
          </a:p>
          <a:p>
            <a:pPr lvl="1"/>
            <a:r>
              <a:rPr lang="en-US" dirty="0" smtClean="0"/>
              <a:t>Start now ( if you haven’t already )</a:t>
            </a:r>
          </a:p>
          <a:p>
            <a:r>
              <a:rPr lang="en-US" dirty="0" smtClean="0"/>
              <a:t>Exam Soon !</a:t>
            </a:r>
          </a:p>
          <a:p>
            <a:pPr lvl="1"/>
            <a:r>
              <a:rPr lang="en-US" dirty="0" smtClean="0"/>
              <a:t>Start doing practice problems.</a:t>
            </a:r>
          </a:p>
          <a:p>
            <a:pPr lvl="1"/>
            <a:r>
              <a:rPr lang="en-US" dirty="0" smtClean="0"/>
              <a:t>Wed Oct 16</a:t>
            </a:r>
            <a:r>
              <a:rPr lang="en-US" baseline="30000" dirty="0" smtClean="0"/>
              <a:t>th</a:t>
            </a:r>
            <a:r>
              <a:rPr lang="en-US" dirty="0" smtClean="0"/>
              <a:t> – Sat Oct 19</a:t>
            </a:r>
          </a:p>
          <a:p>
            <a:pPr lvl="1"/>
            <a:r>
              <a:rPr lang="en-US" dirty="0" smtClean="0"/>
              <a:t>10 days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8876890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Warnings are Errors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Strict compilation flags</a:t>
            </a:r>
          </a:p>
          <a:p>
            <a:endParaRPr lang="en-US" dirty="0"/>
          </a:p>
          <a:p>
            <a:r>
              <a:rPr lang="en-US" dirty="0"/>
              <a:t>Reasons:</a:t>
            </a:r>
          </a:p>
          <a:p>
            <a:pPr lvl="1"/>
            <a:r>
              <a:rPr lang="en-US" dirty="0"/>
              <a:t>Avoid potential errors that are hard to debug</a:t>
            </a:r>
          </a:p>
          <a:p>
            <a:pPr lvl="1"/>
            <a:r>
              <a:rPr lang="en-US" dirty="0"/>
              <a:t>Learn good habits from the beginning</a:t>
            </a:r>
          </a:p>
          <a:p>
            <a:pPr lvl="1"/>
            <a:endParaRPr lang="en-US" dirty="0"/>
          </a:p>
          <a:p>
            <a:r>
              <a:rPr lang="en-US" dirty="0"/>
              <a:t>Add “-</a:t>
            </a:r>
            <a:r>
              <a:rPr lang="en-US" dirty="0" err="1"/>
              <a:t>Werror</a:t>
            </a:r>
            <a:r>
              <a:rPr lang="en-US" dirty="0"/>
              <a:t>” to your compilation flags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729196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Missing Header Files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Remember to include files that we will be </a:t>
            </a:r>
          </a:p>
          <a:p>
            <a:pPr>
              <a:spcBef>
                <a:spcPts val="0"/>
              </a:spcBef>
            </a:pPr>
            <a:r>
              <a:rPr lang="en-US" dirty="0"/>
              <a:t>using functions from</a:t>
            </a:r>
          </a:p>
          <a:p>
            <a:r>
              <a:rPr lang="en-US" dirty="0"/>
              <a:t>If function declaration is missing</a:t>
            </a:r>
          </a:p>
          <a:p>
            <a:pPr lvl="1"/>
            <a:r>
              <a:rPr lang="en-US" dirty="0"/>
              <a:t>Find corresponding header files</a:t>
            </a:r>
          </a:p>
          <a:p>
            <a:pPr lvl="1"/>
            <a:r>
              <a:rPr lang="en-US" dirty="0"/>
              <a:t>Use: man &lt;function-name&gt; </a:t>
            </a:r>
          </a:p>
          <a:p>
            <a:pPr lvl="1"/>
            <a:endParaRPr lang="en-US" dirty="0"/>
          </a:p>
          <a:p>
            <a:r>
              <a:rPr lang="en-US" dirty="0"/>
              <a:t>Live example</a:t>
            </a:r>
          </a:p>
          <a:p>
            <a:pPr lvl="1"/>
            <a:r>
              <a:rPr lang="en-US" dirty="0"/>
              <a:t>man 3 </a:t>
            </a:r>
            <a:r>
              <a:rPr lang="en-US" dirty="0" err="1"/>
              <a:t>getopt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027289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Tutorials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 err="1"/>
              <a:t>getopt</a:t>
            </a:r>
            <a:r>
              <a:rPr lang="en-US" dirty="0"/>
              <a:t>: </a:t>
            </a:r>
          </a:p>
          <a:p>
            <a:pPr lvl="1"/>
            <a:r>
              <a:rPr lang="en-US" dirty="0">
                <a:hlinkClick r:id="rId3"/>
              </a:rPr>
              <a:t>http://www.gnu.org/software/libc/manual/html_node/Getopt.html</a:t>
            </a:r>
            <a:endParaRPr lang="en-US" dirty="0"/>
          </a:p>
          <a:p>
            <a:pPr marL="0" indent="0">
              <a:spcBef>
                <a:spcPts val="0"/>
              </a:spcBef>
            </a:pPr>
            <a:r>
              <a:rPr lang="en-US" dirty="0" err="1"/>
              <a:t>fscanf</a:t>
            </a:r>
            <a:r>
              <a:rPr lang="en-US" dirty="0"/>
              <a:t> : </a:t>
            </a:r>
          </a:p>
          <a:p>
            <a:pPr lvl="1"/>
            <a:r>
              <a:rPr lang="en-US" dirty="0">
                <a:hlinkClick r:id="rId4"/>
              </a:rPr>
              <a:t>http://crasseux.com/books/ctutorial/fscanf.html</a:t>
            </a:r>
            <a:endParaRPr lang="en-US" dirty="0"/>
          </a:p>
          <a:p>
            <a:r>
              <a:rPr lang="en-US" dirty="0"/>
              <a:t>Google is your friend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132389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/>
              <a:t>Read the style guideline</a:t>
            </a:r>
          </a:p>
          <a:p>
            <a:pPr lvl="1"/>
            <a:r>
              <a:rPr lang="en-US" dirty="0"/>
              <a:t>But I already read it!</a:t>
            </a:r>
          </a:p>
          <a:p>
            <a:pPr lvl="1"/>
            <a:r>
              <a:rPr lang="en-US" dirty="0"/>
              <a:t>Good, read it again.</a:t>
            </a:r>
          </a:p>
          <a:p>
            <a:pPr lvl="1"/>
            <a:endParaRPr lang="en-US" dirty="0"/>
          </a:p>
          <a:p>
            <a:pPr marL="0" indent="0">
              <a:spcBef>
                <a:spcPts val="0"/>
              </a:spcBef>
            </a:pPr>
            <a:r>
              <a:rPr lang="en-US" dirty="0"/>
              <a:t>Pay special attention to failure and error checking</a:t>
            </a:r>
          </a:p>
          <a:p>
            <a:pPr lvl="1"/>
            <a:r>
              <a:rPr lang="en-US" dirty="0"/>
              <a:t>Functions don’t always work</a:t>
            </a:r>
          </a:p>
          <a:p>
            <a:pPr lvl="1"/>
            <a:r>
              <a:rPr lang="en-US" dirty="0"/>
              <a:t>What happens when a </a:t>
            </a:r>
            <a:r>
              <a:rPr lang="en-US" dirty="0" err="1"/>
              <a:t>syscall</a:t>
            </a:r>
            <a:r>
              <a:rPr lang="en-US" dirty="0"/>
              <a:t> fails??</a:t>
            </a:r>
          </a:p>
          <a:p>
            <a:pPr lvl="1"/>
            <a:endParaRPr lang="en-US" dirty="0"/>
          </a:p>
          <a:p>
            <a:r>
              <a:rPr lang="en-US" dirty="0"/>
              <a:t>Start forming good habits now!</a:t>
            </a:r>
          </a:p>
          <a:p>
            <a:pPr lvl="1"/>
            <a:endParaRPr lang="en-US" dirty="0"/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19069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895600" y="2590800"/>
            <a:ext cx="3085920" cy="22762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385348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</a:p>
          <a:p>
            <a:r>
              <a:rPr lang="en-US" dirty="0" smtClean="0"/>
              <a:t>Memory </a:t>
            </a:r>
            <a:r>
              <a:rPr lang="en-US" dirty="0"/>
              <a:t>organization</a:t>
            </a:r>
          </a:p>
          <a:p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types of locality</a:t>
            </a:r>
            <a:endParaRPr lang="en-US" dirty="0" smtClean="0"/>
          </a:p>
          <a:p>
            <a:pPr lvl="1"/>
            <a:r>
              <a:rPr lang="en-US" dirty="0" smtClean="0"/>
              <a:t>Cache organization</a:t>
            </a:r>
          </a:p>
          <a:p>
            <a:r>
              <a:rPr lang="en-US" dirty="0" err="1" smtClean="0"/>
              <a:t>Cachelab</a:t>
            </a:r>
            <a:endParaRPr lang="en-US" dirty="0"/>
          </a:p>
          <a:p>
            <a:pPr lvl="1"/>
            <a:r>
              <a:rPr lang="en-US" dirty="0"/>
              <a:t>Part (a) Building Cache Simulator</a:t>
            </a:r>
          </a:p>
          <a:p>
            <a:pPr lvl="1"/>
            <a:r>
              <a:rPr lang="en-US" dirty="0"/>
              <a:t>Part (b) Efficient Matrix </a:t>
            </a:r>
            <a:r>
              <a:rPr lang="en-US" dirty="0" smtClean="0"/>
              <a:t>Transpose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640155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147763" y="1866546"/>
            <a:ext cx="5249908" cy="4534254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9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29000" y="2337909"/>
            <a:ext cx="740619" cy="252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dirty="0">
                <a:latin typeface="Calibri" pitchFamily="34" charset="0"/>
              </a:rPr>
              <a:t>R</a:t>
            </a:r>
            <a:r>
              <a:rPr lang="en-GB" sz="1050" b="1" dirty="0" smtClean="0">
                <a:latin typeface="Calibri" pitchFamily="34" charset="0"/>
              </a:rPr>
              <a:t>egisters</a:t>
            </a:r>
            <a:endParaRPr lang="en-GB" sz="1050" b="1" dirty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88381" y="2789133"/>
            <a:ext cx="702619" cy="411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 smtClean="0">
                <a:latin typeface="Calibri" pitchFamily="34" charset="0"/>
              </a:rPr>
              <a:t>L1 cache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 smtClean="0">
                <a:latin typeface="Calibri" pitchFamily="34" charset="0"/>
              </a:rPr>
              <a:t> </a:t>
            </a:r>
            <a:r>
              <a:rPr lang="en-GB" sz="1050" b="1" dirty="0">
                <a:latin typeface="Calibri" pitchFamily="34" charset="0"/>
              </a:rPr>
              <a:t>(SRAM)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74811" y="4191000"/>
            <a:ext cx="816189" cy="5696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 smtClean="0">
                <a:latin typeface="Calibri" pitchFamily="34" charset="0"/>
              </a:rPr>
              <a:t>Main </a:t>
            </a:r>
            <a:r>
              <a:rPr lang="en-GB" sz="1050" b="1" dirty="0">
                <a:latin typeface="Calibri" pitchFamily="34" charset="0"/>
              </a:rPr>
              <a:t>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latin typeface="Calibri" pitchFamily="34" charset="0"/>
              </a:rPr>
              <a:t>(DRAM)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24200" y="4992956"/>
            <a:ext cx="1275930" cy="5696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dirty="0">
                <a:latin typeface="Calibri" pitchFamily="34" charset="0"/>
              </a:rPr>
              <a:t>L</a:t>
            </a:r>
            <a:r>
              <a:rPr lang="en-GB" sz="1050" b="1" dirty="0" smtClean="0">
                <a:latin typeface="Calibri" pitchFamily="34" charset="0"/>
              </a:rPr>
              <a:t>ocal </a:t>
            </a:r>
            <a:r>
              <a:rPr lang="en-GB" sz="1050" b="1" dirty="0">
                <a:latin typeface="Calibri" pitchFamily="34" charset="0"/>
              </a:rPr>
              <a:t>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latin typeface="Calibri" pitchFamily="34" charset="0"/>
              </a:rPr>
              <a:t>(local disks)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429000" y="2665665"/>
            <a:ext cx="822960" cy="133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1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41325" y="4316034"/>
            <a:ext cx="1336" cy="1972054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 sz="110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55667" y="4605979"/>
            <a:ext cx="692096" cy="7280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latin typeface="Calibri" pitchFamily="34" charset="0"/>
              </a:rPr>
              <a:t>Larger,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latin typeface="Calibri" pitchFamily="34" charset="0"/>
              </a:rPr>
              <a:t>slower,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latin typeface="Calibri" pitchFamily="34" charset="0"/>
              </a:rPr>
              <a:t>cheaper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 smtClean="0">
                <a:latin typeface="Calibri" pitchFamily="34" charset="0"/>
              </a:rPr>
              <a:t>per byte</a:t>
            </a:r>
            <a:endParaRPr lang="en-GB" sz="1050" b="1" dirty="0">
              <a:latin typeface="Calibri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438400" y="5757944"/>
            <a:ext cx="2895601" cy="411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dirty="0">
                <a:latin typeface="Calibri" pitchFamily="34" charset="0"/>
              </a:rPr>
              <a:t>R</a:t>
            </a:r>
            <a:r>
              <a:rPr lang="en-GB" sz="1050" b="1" dirty="0" smtClean="0">
                <a:latin typeface="Calibri" pitchFamily="34" charset="0"/>
              </a:rPr>
              <a:t>emote </a:t>
            </a:r>
            <a:r>
              <a:rPr lang="en-GB" sz="1050" b="1" dirty="0">
                <a:latin typeface="Calibri" pitchFamily="34" charset="0"/>
              </a:rPr>
              <a:t>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latin typeface="Calibri" pitchFamily="34" charset="0"/>
              </a:rPr>
              <a:t>(tapes, distributed file systems, Web servers)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096000" y="4876800"/>
            <a:ext cx="1734390" cy="546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1" dirty="0">
                <a:solidFill>
                  <a:srgbClr val="C00000"/>
                </a:solidFill>
                <a:latin typeface="Calibri" pitchFamily="34" charset="0"/>
              </a:rPr>
              <a:t>Local disks hold files retrieved from disks on remote network servers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562600" y="4191000"/>
            <a:ext cx="2308515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1" dirty="0">
                <a:solidFill>
                  <a:srgbClr val="C00000"/>
                </a:solidFill>
                <a:latin typeface="Calibri" pitchFamily="34" charset="0"/>
              </a:rPr>
              <a:t>Main memory holds disk 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34" charset="0"/>
              </a:rPr>
              <a:t>blocks </a:t>
            </a:r>
            <a:r>
              <a:rPr lang="en-GB" sz="1000" b="1" dirty="0">
                <a:solidFill>
                  <a:srgbClr val="C00000"/>
                </a:solidFill>
                <a:latin typeface="Calibri" pitchFamily="34" charset="0"/>
              </a:rPr>
              <a:t>retrieved from 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34" charset="0"/>
              </a:rPr>
              <a:t>local disks</a:t>
            </a:r>
            <a:endParaRPr lang="en-GB" sz="1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1676399" y="5562600"/>
            <a:ext cx="4267201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100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3429000" y="3468956"/>
            <a:ext cx="702619" cy="411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 smtClean="0">
                <a:latin typeface="Calibri" pitchFamily="34" charset="0"/>
              </a:rPr>
              <a:t>L2 cache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 smtClean="0">
                <a:latin typeface="Calibri" pitchFamily="34" charset="0"/>
              </a:rPr>
              <a:t>(</a:t>
            </a:r>
            <a:r>
              <a:rPr lang="en-GB" sz="1050" b="1" dirty="0">
                <a:latin typeface="Calibri" pitchFamily="34" charset="0"/>
              </a:rPr>
              <a:t>SRAM)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4572000" y="2636644"/>
            <a:ext cx="2387295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1" dirty="0">
                <a:solidFill>
                  <a:srgbClr val="C00000"/>
                </a:solidFill>
                <a:latin typeface="Calibri" pitchFamily="34" charset="0"/>
              </a:rPr>
              <a:t>L1 cache holds cache lines retrieved from 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34" charset="0"/>
              </a:rPr>
              <a:t>L2 </a:t>
            </a:r>
            <a:r>
              <a:rPr lang="en-GB" sz="1000" b="1" dirty="0">
                <a:solidFill>
                  <a:srgbClr val="C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4114800" y="1828800"/>
            <a:ext cx="2455383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1" dirty="0">
                <a:solidFill>
                  <a:srgbClr val="C00000"/>
                </a:solidFill>
                <a:latin typeface="Calibri" pitchFamily="34" charset="0"/>
              </a:rPr>
              <a:t>CPU registers hold words retrieved 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34" charset="0"/>
              </a:rPr>
              <a:t>from </a:t>
            </a:r>
            <a:r>
              <a:rPr lang="en-GB" sz="1000" b="1" dirty="0">
                <a:solidFill>
                  <a:srgbClr val="C00000"/>
                </a:solidFill>
                <a:latin typeface="Calibri" pitchFamily="34" charset="0"/>
              </a:rPr>
              <a:t>L1 cache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5105400" y="3516584"/>
            <a:ext cx="2211047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1" dirty="0">
                <a:solidFill>
                  <a:srgbClr val="C00000"/>
                </a:solidFill>
                <a:latin typeface="Calibri" pitchFamily="34" charset="0"/>
              </a:rPr>
              <a:t>L2 cache holds cache lines retrieved from main memory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3055061" y="2110897"/>
            <a:ext cx="450139" cy="252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solidFill>
                  <a:srgbClr val="000482"/>
                </a:solidFill>
                <a:latin typeface="Calibri" pitchFamily="34" charset="0"/>
              </a:rPr>
              <a:t>L0: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2677236" y="2820509"/>
            <a:ext cx="450139" cy="252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solidFill>
                  <a:srgbClr val="000482"/>
                </a:solidFill>
                <a:latin typeface="Calibri" pitchFamily="34" charset="0"/>
              </a:rPr>
              <a:t>L1:</a:t>
            </a: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2239086" y="3517422"/>
            <a:ext cx="450139" cy="252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solidFill>
                  <a:srgbClr val="000482"/>
                </a:solidFill>
                <a:latin typeface="Calibri" pitchFamily="34" charset="0"/>
              </a:rPr>
              <a:t>L2:</a:t>
            </a: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1766011" y="4320697"/>
            <a:ext cx="450139" cy="252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solidFill>
                  <a:srgbClr val="000482"/>
                </a:solidFill>
                <a:latin typeface="Calibri" pitchFamily="34" charset="0"/>
              </a:rPr>
              <a:t>L3:</a:t>
            </a: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1302461" y="5029200"/>
            <a:ext cx="450139" cy="252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solidFill>
                  <a:srgbClr val="000482"/>
                </a:solidFill>
                <a:latin typeface="Calibri" pitchFamily="34" charset="0"/>
              </a:rPr>
              <a:t>L4:</a:t>
            </a:r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884237" y="5840121"/>
            <a:ext cx="450139" cy="252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solidFill>
                  <a:srgbClr val="000482"/>
                </a:solidFill>
                <a:latin typeface="Calibri" pitchFamily="34" charset="0"/>
              </a:rPr>
              <a:t>L5:</a:t>
            </a:r>
          </a:p>
        </p:txBody>
      </p:sp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457200" y="2057400"/>
            <a:ext cx="690563" cy="7280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latin typeface="Calibri" pitchFamily="34" charset="0"/>
              </a:rPr>
              <a:t>Smaller,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latin typeface="Calibri" pitchFamily="34" charset="0"/>
              </a:rPr>
              <a:t>faster</a:t>
            </a:r>
            <a:r>
              <a:rPr lang="en-GB" sz="1050" b="1" dirty="0" smtClean="0">
                <a:latin typeface="Calibri" pitchFamily="34" charset="0"/>
              </a:rPr>
              <a:t>,</a:t>
            </a:r>
            <a:endParaRPr lang="en-GB" sz="105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>
                <a:latin typeface="Calibri" pitchFamily="34" charset="0"/>
              </a:rPr>
              <a:t>costlier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50" b="1" dirty="0" smtClean="0">
                <a:latin typeface="Calibri" pitchFamily="34" charset="0"/>
              </a:rPr>
              <a:t>per byte</a:t>
            </a:r>
            <a:endParaRPr lang="en-GB" sz="1050" b="1" dirty="0">
              <a:latin typeface="Calibri" pitchFamily="34" charset="0"/>
            </a:endParaRPr>
          </a:p>
        </p:txBody>
      </p:sp>
      <p:sp>
        <p:nvSpPr>
          <p:cNvPr id="28" name="Line 37"/>
          <p:cNvSpPr>
            <a:spLocks noChangeShapeType="1"/>
          </p:cNvSpPr>
          <p:nvPr/>
        </p:nvSpPr>
        <p:spPr bwMode="auto">
          <a:xfrm flipV="1">
            <a:off x="455613" y="1485909"/>
            <a:ext cx="1335" cy="1814503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 sz="110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031124" y="4916250"/>
            <a:ext cx="353147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519896" y="4087019"/>
            <a:ext cx="2538669" cy="25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955754" y="3352800"/>
            <a:ext cx="1692446" cy="25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5456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8" name="Curved Left Arrow 7"/>
          <p:cNvSpPr/>
          <p:nvPr/>
        </p:nvSpPr>
        <p:spPr>
          <a:xfrm>
            <a:off x="2133600" y="2362200"/>
            <a:ext cx="838200" cy="1371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2514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 will discuss this interaction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Registers</a:t>
            </a: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  <a:p>
            <a:r>
              <a:rPr lang="en-US" dirty="0">
                <a:latin typeface="Helvetica" pitchFamily="34" charset="0"/>
                <a:cs typeface="Helvetica" pitchFamily="34" charset="0"/>
              </a:rPr>
              <a:t>SRAM</a:t>
            </a:r>
          </a:p>
          <a:p>
            <a:pPr marL="0" indent="0">
              <a:buNone/>
            </a:pPr>
            <a:endParaRPr lang="en-US" sz="3600" dirty="0">
              <a:latin typeface="Helvetica" pitchFamily="34" charset="0"/>
              <a:cs typeface="Helvetica" pitchFamily="34" charset="0"/>
            </a:endParaRPr>
          </a:p>
          <a:p>
            <a:r>
              <a:rPr lang="en-US" dirty="0">
                <a:latin typeface="Helvetica" pitchFamily="34" charset="0"/>
                <a:cs typeface="Helvetica" pitchFamily="34" charset="0"/>
              </a:rPr>
              <a:t>DRAM</a:t>
            </a: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  <a:p>
            <a:r>
              <a:rPr lang="en-US" dirty="0">
                <a:latin typeface="Helvetica" pitchFamily="34" charset="0"/>
                <a:cs typeface="Helvetica" pitchFamily="34" charset="0"/>
              </a:rPr>
              <a:t>Local Secondary storage</a:t>
            </a: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  <a:p>
            <a:r>
              <a:rPr lang="en-US" dirty="0">
                <a:latin typeface="Helvetica" pitchFamily="34" charset="0"/>
                <a:cs typeface="Helvetica" pitchFamily="34" charset="0"/>
              </a:rPr>
              <a:t>Remote Secondary storage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7730522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>
                <a:latin typeface="Helvetica" pitchFamily="34" charset="0"/>
                <a:cs typeface="Helvetica" pitchFamily="34" charset="0"/>
              </a:rPr>
              <a:t>SRAM 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vs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 DRAM tradeoff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SRAM (cache)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Faster (L1 cache: 1 CPU cycle)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Smaller (Kilobytes (L1) or Megabytes (L2))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More expensive and “energy-hungry”</a:t>
            </a:r>
          </a:p>
          <a:p>
            <a:r>
              <a:rPr lang="en-US" dirty="0">
                <a:latin typeface="Helvetica" pitchFamily="34" charset="0"/>
                <a:cs typeface="Helvetica" pitchFamily="34" charset="0"/>
              </a:rPr>
              <a:t>DRAM (main memory)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Relatively slower (hundreds of CPU cycles)</a:t>
            </a:r>
          </a:p>
          <a:p>
            <a:pPr lvl="1"/>
            <a:r>
              <a:rPr lang="en-US" dirty="0">
                <a:latin typeface="Helvetica" pitchFamily="34" charset="0"/>
                <a:cs typeface="Helvetica" pitchFamily="34" charset="0"/>
              </a:rPr>
              <a:t>Larger (Gigabytes)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Cheaper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3483401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Temporal locality</a:t>
            </a:r>
            <a:endParaRPr lang="en-GB" dirty="0"/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Recently referenced items are likely </a:t>
            </a:r>
            <a:br>
              <a:rPr lang="en-GB" dirty="0"/>
            </a:br>
            <a:r>
              <a:rPr lang="en-GB" dirty="0"/>
              <a:t>to be referenced again in the near </a:t>
            </a:r>
            <a:r>
              <a:rPr lang="en-GB" dirty="0" smtClean="0"/>
              <a:t>future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After accessing address X in memory, save the bytes in cache for future </a:t>
            </a:r>
            <a:r>
              <a:rPr lang="en-US" dirty="0" smtClean="0"/>
              <a:t>access</a:t>
            </a:r>
            <a:endParaRPr lang="en-GB" dirty="0"/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Spatial locality</a:t>
            </a:r>
            <a:endParaRPr lang="en-GB" dirty="0"/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Items with nearby addresses tend </a:t>
            </a:r>
            <a:br>
              <a:rPr lang="en-GB" dirty="0"/>
            </a:br>
            <a:r>
              <a:rPr lang="en-GB" dirty="0"/>
              <a:t>to be referenced close together in </a:t>
            </a:r>
            <a:r>
              <a:rPr lang="en-GB" dirty="0" smtClean="0"/>
              <a:t>time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After accessing address X, save the block of memory around X in cache for future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216739" y="4267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680200" y="4267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61200" y="4267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600780" y="3907665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6400800" y="2109989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251700" y="2109989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7169239" y="1676400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80826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Memory Address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64-bit on shark machines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Block offset:  b bits</a:t>
            </a:r>
          </a:p>
          <a:p>
            <a:r>
              <a:rPr lang="en-US" dirty="0"/>
              <a:t>Set index:  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dirty="0" smtClean="0"/>
              <a:t>bits</a:t>
            </a:r>
          </a:p>
          <a:p>
            <a:r>
              <a:rPr lang="en-US" dirty="0" smtClean="0"/>
              <a:t>Tag Bits: Address Size – </a:t>
            </a:r>
            <a:r>
              <a:rPr lang="en-US" dirty="0" err="1" smtClean="0"/>
              <a:t>b</a:t>
            </a:r>
            <a:r>
              <a:rPr lang="en-US" dirty="0" smtClean="0"/>
              <a:t> –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add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514600"/>
            <a:ext cx="6381033" cy="995766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100744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2051</Words>
  <Application>Microsoft Macintosh PowerPoint</Application>
  <PresentationFormat>On-screen Show (4:3)</PresentationFormat>
  <Paragraphs>434</Paragraphs>
  <Slides>34</Slides>
  <Notes>25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template2007</vt:lpstr>
      <vt:lpstr>Office Theme</vt:lpstr>
      <vt:lpstr>Cache Lab Implementation and Blocking</vt:lpstr>
      <vt:lpstr>Welcome to the World of Pointers !</vt:lpstr>
      <vt:lpstr>Class Schedule</vt:lpstr>
      <vt:lpstr>Outline</vt:lpstr>
      <vt:lpstr>Memory Hierarchy</vt:lpstr>
      <vt:lpstr>Memory Hierarchy</vt:lpstr>
      <vt:lpstr>SRAM vs DRAM tradeoff</vt:lpstr>
      <vt:lpstr>Locality</vt:lpstr>
      <vt:lpstr>Memory Address</vt:lpstr>
      <vt:lpstr>Cache</vt:lpstr>
      <vt:lpstr>Visual Cache Terminology</vt:lpstr>
      <vt:lpstr>General Cache Concepts</vt:lpstr>
      <vt:lpstr>General Cache Concepts: Miss</vt:lpstr>
      <vt:lpstr>General Caching Concepts:  Types of Cache Misses</vt:lpstr>
      <vt:lpstr>Cachelab</vt:lpstr>
      <vt:lpstr>Part (a) Cache simulator</vt:lpstr>
      <vt:lpstr>Cache simulator: Hints</vt:lpstr>
      <vt:lpstr>Cache Lab Implementation:  getopt</vt:lpstr>
      <vt:lpstr>getopt</vt:lpstr>
      <vt:lpstr>getopt Example</vt:lpstr>
      <vt:lpstr>fscanf</vt:lpstr>
      <vt:lpstr>Example</vt:lpstr>
      <vt:lpstr>Malloc/free</vt:lpstr>
      <vt:lpstr>Part (b) Efficient Matrix Transpose</vt:lpstr>
      <vt:lpstr>Part (b) Efficient Matrix Transpose</vt:lpstr>
      <vt:lpstr>Blocked Matrix Multiplication</vt:lpstr>
      <vt:lpstr>Blocking </vt:lpstr>
      <vt:lpstr>Part (b)</vt:lpstr>
      <vt:lpstr>Part (b)</vt:lpstr>
      <vt:lpstr>Warnings are Errors</vt:lpstr>
      <vt:lpstr>Missing Header Files</vt:lpstr>
      <vt:lpstr>Tutorials</vt:lpstr>
      <vt:lpstr>Style</vt:lpstr>
      <vt:lpstr>Questions?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Hieararchy and Caches</dc:title>
  <dc:creator>Ian Hartwig</dc:creator>
  <cp:lastModifiedBy>Marjorie Carlson</cp:lastModifiedBy>
  <cp:revision>25</cp:revision>
  <dcterms:created xsi:type="dcterms:W3CDTF">2013-10-22T02:36:45Z</dcterms:created>
  <dcterms:modified xsi:type="dcterms:W3CDTF">2013-10-22T02:37:40Z</dcterms:modified>
</cp:coreProperties>
</file>