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6" r:id="rId1"/>
    <p:sldMasterId id="2147483684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9" r:id="rId4"/>
    <p:sldId id="300" r:id="rId5"/>
    <p:sldId id="301" r:id="rId6"/>
    <p:sldId id="317" r:id="rId7"/>
    <p:sldId id="316" r:id="rId8"/>
    <p:sldId id="285" r:id="rId9"/>
    <p:sldId id="289" r:id="rId10"/>
    <p:sldId id="286" r:id="rId11"/>
    <p:sldId id="303" r:id="rId12"/>
    <p:sldId id="290" r:id="rId13"/>
    <p:sldId id="318" r:id="rId14"/>
    <p:sldId id="314" r:id="rId15"/>
    <p:sldId id="306" r:id="rId16"/>
    <p:sldId id="307" r:id="rId17"/>
    <p:sldId id="298" r:id="rId18"/>
    <p:sldId id="291" r:id="rId19"/>
    <p:sldId id="319" r:id="rId20"/>
    <p:sldId id="302" r:id="rId21"/>
    <p:sldId id="320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C00000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40" autoAdjust="0"/>
    <p:restoredTop sz="95040" autoAdjust="0"/>
  </p:normalViewPr>
  <p:slideViewPr>
    <p:cSldViewPr>
      <p:cViewPr>
        <p:scale>
          <a:sx n="120" d="100"/>
          <a:sy n="120" d="100"/>
        </p:scale>
        <p:origin x="-1360" y="-7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99932-2EFC-194F-AA0C-95216AE0D285}" type="datetimeFigureOut">
              <a:rPr lang="en-US" smtClean="0"/>
              <a:t>9/15/13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16173-427E-5343-9D47-E8D061BBF3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16F9-6F8B-564B-9227-76DA300A01E3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20B1-36C7-2E4B-B49C-9368D9E7F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003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1629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0601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6205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8251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188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2383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3069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8125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81187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23636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775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0723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429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7359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29282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6438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2959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79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956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8981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172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537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3791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60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212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78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sapp.cs.cmu.edu/public/docs/gdbnotes-x86-64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213/faq.html" TargetMode="External"/><Relationship Id="rId4" Type="http://schemas.openxmlformats.org/officeDocument/2006/relationships/hyperlink" Target="mailto:15-213-staff@cs.cmu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sapp.cs.cmu.edu/public/docs/gdbnotes-x86-64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Assembly and Bomb 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15-213: Introduction to Computer Systems</a:t>
            </a:r>
            <a:br>
              <a:rPr lang="en-US" dirty="0" smtClean="0"/>
            </a:br>
            <a:r>
              <a:rPr lang="en-US" dirty="0" smtClean="0"/>
              <a:t>Recitation 4: Monday, Sept. 16, 2013</a:t>
            </a:r>
          </a:p>
          <a:p>
            <a:r>
              <a:rPr lang="en-US" dirty="0" smtClean="0"/>
              <a:t>Marjorie Carlson</a:t>
            </a:r>
            <a:br>
              <a:rPr lang="en-US" dirty="0" smtClean="0"/>
            </a:br>
            <a:r>
              <a:rPr lang="en-US" dirty="0" smtClean="0"/>
              <a:t>Section A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23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Assembly: Comparisons and Jumps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396875" y="1362071"/>
          <a:ext cx="8273773" cy="481012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442363"/>
                <a:gridCol w="2427962"/>
                <a:gridCol w="1442363"/>
                <a:gridCol w="2961085"/>
              </a:tblGrid>
              <a:tr h="6012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/>
                          <a:cs typeface="Calibri"/>
                        </a:rPr>
                        <a:t>Instruction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/>
                          <a:cs typeface="Calibri"/>
                        </a:rPr>
                        <a:t>Effect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/>
                          <a:cs typeface="Calibri"/>
                        </a:rPr>
                        <a:t>Instruction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/>
                          <a:cs typeface="Calibri"/>
                        </a:rPr>
                        <a:t>Effect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jmp</a:t>
                      </a:r>
                      <a:endParaRPr lang="en-US" sz="2000" dirty="0" smtClean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Always jump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ja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</a:t>
                      </a:r>
                      <a:r>
                        <a:rPr lang="en-US" sz="2000" b="0" dirty="0" smtClean="0">
                          <a:latin typeface="Calibri"/>
                          <a:cs typeface="Calibri"/>
                        </a:rPr>
                        <a:t>above</a:t>
                      </a:r>
                      <a:r>
                        <a:rPr lang="en-US" sz="2000" b="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b="0" dirty="0" smtClean="0">
                          <a:latin typeface="Calibri"/>
                          <a:cs typeface="Calibri"/>
                        </a:rPr>
                        <a:t>(unsigned &gt;)</a:t>
                      </a:r>
                      <a:endParaRPr lang="en-US" sz="2000" b="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je/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jz</a:t>
                      </a:r>
                      <a:endParaRPr lang="en-US" sz="2000" dirty="0" smtClean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=/0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jae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above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or equal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jne/jnz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≠/0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jb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below (unsigned &lt;)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jg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&gt;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jbe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below or equal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jge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&gt;=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js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negative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jl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&lt;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jns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nonnegative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60126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jle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Jump if &lt;=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rgbClr val="2D2D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Assembly: Comparisons and Jumps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nsolas"/>
                <a:cs typeface="Consolas"/>
              </a:rPr>
              <a:t>cmp</a:t>
            </a:r>
            <a:r>
              <a:rPr lang="en-US" dirty="0" smtClean="0">
                <a:latin typeface="Consolas"/>
                <a:cs typeface="Consolas"/>
              </a:rPr>
              <a:t> $0x42, %</a:t>
            </a:r>
            <a:r>
              <a:rPr lang="en-US" dirty="0" err="1" smtClean="0">
                <a:latin typeface="Consolas"/>
                <a:cs typeface="Consolas"/>
              </a:rPr>
              <a:t>edi</a:t>
            </a: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	je 400d3b</a:t>
            </a:r>
            <a:br>
              <a:rPr lang="en-US" dirty="0" smtClean="0">
                <a:latin typeface="Consolas"/>
                <a:cs typeface="Consolas"/>
              </a:rPr>
            </a:br>
            <a:r>
              <a:rPr lang="en-US" dirty="0" smtClean="0"/>
              <a:t>if ____________, </a:t>
            </a:r>
            <a:r>
              <a:rPr lang="en-US" dirty="0" smtClean="0">
                <a:latin typeface="Calibri"/>
                <a:cs typeface="Calibri"/>
              </a:rPr>
              <a:t>jump to 400d3b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latin typeface="Consolas"/>
                <a:cs typeface="Consolas"/>
              </a:rPr>
              <a:t>cmp</a:t>
            </a:r>
            <a:r>
              <a:rPr lang="en-US" dirty="0" smtClean="0">
                <a:latin typeface="Consolas"/>
                <a:cs typeface="Consolas"/>
              </a:rPr>
              <a:t> %</a:t>
            </a:r>
            <a:r>
              <a:rPr lang="en-US" dirty="0" err="1" smtClean="0">
                <a:latin typeface="Consolas"/>
                <a:cs typeface="Consolas"/>
              </a:rPr>
              <a:t>esi</a:t>
            </a:r>
            <a:r>
              <a:rPr lang="en-US" dirty="0" smtClean="0">
                <a:latin typeface="Consolas"/>
                <a:cs typeface="Consolas"/>
              </a:rPr>
              <a:t>, %</a:t>
            </a:r>
            <a:r>
              <a:rPr lang="en-US" dirty="0" err="1" smtClean="0">
                <a:latin typeface="Consolas"/>
                <a:cs typeface="Consolas"/>
              </a:rPr>
              <a:t>edx</a:t>
            </a:r>
            <a:r>
              <a:rPr lang="en-US" dirty="0" smtClean="0">
                <a:latin typeface="Consolas"/>
                <a:cs typeface="Consolas"/>
              </a:rPr>
              <a:t/>
            </a:r>
            <a:br>
              <a:rPr lang="en-US" dirty="0" smtClean="0">
                <a:latin typeface="Consolas"/>
                <a:cs typeface="Consolas"/>
              </a:rPr>
            </a:br>
            <a:r>
              <a:rPr lang="en-US" dirty="0" err="1" smtClean="0">
                <a:latin typeface="Consolas"/>
                <a:cs typeface="Consolas"/>
              </a:rPr>
              <a:t>jle</a:t>
            </a:r>
            <a:r>
              <a:rPr lang="en-US" dirty="0" smtClean="0">
                <a:latin typeface="Consolas"/>
                <a:cs typeface="Consolas"/>
              </a:rPr>
              <a:t> 400e71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if_____________, jump to 400e71 </a:t>
            </a:r>
          </a:p>
          <a:p>
            <a:endParaRPr lang="en-US" dirty="0" smtClean="0"/>
          </a:p>
          <a:p>
            <a:r>
              <a:rPr lang="en-US" dirty="0" smtClean="0">
                <a:latin typeface="Consolas"/>
                <a:cs typeface="Consolas"/>
              </a:rPr>
              <a:t>test %</a:t>
            </a:r>
            <a:r>
              <a:rPr lang="en-US" dirty="0" err="1" smtClean="0">
                <a:latin typeface="Consolas"/>
                <a:cs typeface="Consolas"/>
              </a:rPr>
              <a:t>rdi</a:t>
            </a:r>
            <a:r>
              <a:rPr lang="en-US" dirty="0" smtClean="0">
                <a:latin typeface="Consolas"/>
                <a:cs typeface="Consolas"/>
              </a:rPr>
              <a:t>, %</a:t>
            </a:r>
            <a:r>
              <a:rPr lang="en-US" dirty="0" err="1" smtClean="0">
                <a:latin typeface="Consolas"/>
                <a:cs typeface="Consolas"/>
              </a:rPr>
              <a:t>rdi</a:t>
            </a:r>
            <a:r>
              <a:rPr lang="en-US" dirty="0" smtClean="0">
                <a:latin typeface="Consolas"/>
                <a:cs typeface="Consolas"/>
              </a:rPr>
              <a:t/>
            </a:r>
            <a:br>
              <a:rPr lang="en-US" dirty="0" smtClean="0">
                <a:latin typeface="Consolas"/>
                <a:cs typeface="Consolas"/>
              </a:rPr>
            </a:br>
            <a:r>
              <a:rPr lang="en-US" dirty="0" err="1" smtClean="0">
                <a:latin typeface="Consolas"/>
                <a:cs typeface="Consolas"/>
              </a:rPr>
              <a:t>jne</a:t>
            </a:r>
            <a:r>
              <a:rPr lang="en-US" dirty="0" smtClean="0">
                <a:latin typeface="Consolas"/>
                <a:cs typeface="Consolas"/>
              </a:rPr>
              <a:t> 400e87</a:t>
            </a:r>
            <a:br>
              <a:rPr lang="en-US" dirty="0" smtClean="0">
                <a:latin typeface="Consolas"/>
                <a:cs typeface="Consolas"/>
              </a:rPr>
            </a:br>
            <a:r>
              <a:rPr lang="en-US" dirty="0" smtClean="0"/>
              <a:t>if ____________, jump to 400e87 </a:t>
            </a:r>
            <a:endParaRPr lang="en-US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1272417" y="2163003"/>
            <a:ext cx="1327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Calibri"/>
                <a:cs typeface="Calibri"/>
              </a:rPr>
              <a:t>edi</a:t>
            </a:r>
            <a:r>
              <a:rPr lang="en-US" sz="2400" dirty="0" smtClean="0">
                <a:latin typeface="Calibri"/>
                <a:cs typeface="Calibri"/>
              </a:rPr>
              <a:t> == 66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3767668"/>
            <a:ext cx="1422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Calibri"/>
                <a:cs typeface="Calibri"/>
              </a:rPr>
              <a:t>edx</a:t>
            </a:r>
            <a:r>
              <a:rPr lang="en-US" sz="2400" dirty="0" smtClean="0">
                <a:latin typeface="Calibri"/>
                <a:cs typeface="Calibri"/>
              </a:rPr>
              <a:t> &lt;= </a:t>
            </a:r>
            <a:r>
              <a:rPr lang="en-US" sz="2400" dirty="0" err="1" smtClean="0">
                <a:latin typeface="Calibri"/>
                <a:cs typeface="Calibri"/>
              </a:rPr>
              <a:t>esi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5395152"/>
            <a:ext cx="12887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%</a:t>
            </a:r>
            <a:r>
              <a:rPr lang="en-US" sz="2400" dirty="0" err="1" smtClean="0">
                <a:latin typeface="Calibri"/>
                <a:cs typeface="Calibri"/>
              </a:rPr>
              <a:t>rdi</a:t>
            </a:r>
            <a:r>
              <a:rPr lang="en-US" sz="2400" dirty="0" smtClean="0">
                <a:latin typeface="Calibri"/>
                <a:cs typeface="Calibri"/>
              </a:rPr>
              <a:t> != </a:t>
            </a:r>
            <a:r>
              <a:rPr lang="en-US" sz="2400" b="1" dirty="0" smtClean="0">
                <a:latin typeface="Calibri"/>
                <a:cs typeface="Calibri"/>
              </a:rPr>
              <a:t>0</a:t>
            </a:r>
            <a:r>
              <a:rPr lang="en-US" sz="2400" dirty="0" smtClean="0">
                <a:latin typeface="Calibri"/>
                <a:cs typeface="Calibri"/>
              </a:rPr>
              <a:t> </a:t>
            </a:r>
            <a:endParaRPr lang="en-US"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24390"/>
            <a:ext cx="7591425" cy="7620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Overview of Bomb Lab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Assembly Refresher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Intro to GDB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Unix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Bomb Lab Demo</a:t>
            </a:r>
          </a:p>
          <a:p>
            <a:pPr>
              <a:spcAft>
                <a:spcPts val="2400"/>
              </a:spcAft>
            </a:pPr>
            <a:endParaRPr lang="en-US" dirty="0"/>
          </a:p>
        </p:txBody>
      </p:sp>
      <p:pic>
        <p:nvPicPr>
          <p:cNvPr id="5" name="Content Placeholder 4" descr="black-bomb-hi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3660" b="-23660"/>
          <a:stretch>
            <a:fillRect/>
          </a:stretch>
        </p:blipFill>
        <p:spPr/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26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Defusing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3000"/>
              </a:spcAft>
            </a:pPr>
            <a:r>
              <a:rPr lang="en-US" dirty="0" err="1" smtClean="0">
                <a:latin typeface="Consolas"/>
                <a:cs typeface="Consolas"/>
              </a:rPr>
              <a:t>objdump</a:t>
            </a:r>
            <a:r>
              <a:rPr lang="en-US" dirty="0" smtClean="0">
                <a:latin typeface="Consolas"/>
                <a:cs typeface="Consolas"/>
              </a:rPr>
              <a:t> –</a:t>
            </a:r>
            <a:r>
              <a:rPr lang="en-US" dirty="0" err="1" smtClean="0">
                <a:latin typeface="Consolas"/>
                <a:cs typeface="Consolas"/>
              </a:rPr>
              <a:t>t</a:t>
            </a:r>
            <a:r>
              <a:rPr lang="en-US" dirty="0" smtClean="0">
                <a:latin typeface="Consolas"/>
                <a:cs typeface="Consolas"/>
              </a:rPr>
              <a:t> bomb </a:t>
            </a:r>
            <a:r>
              <a:rPr lang="en-US" dirty="0" smtClean="0">
                <a:latin typeface="Calibri"/>
                <a:cs typeface="Calibri"/>
              </a:rPr>
              <a:t>prints the symbol table</a:t>
            </a:r>
            <a:endParaRPr lang="en-US" dirty="0" smtClean="0">
              <a:latin typeface="Consolas"/>
              <a:cs typeface="Consolas"/>
            </a:endParaRPr>
          </a:p>
          <a:p>
            <a:pPr>
              <a:spcAft>
                <a:spcPts val="3000"/>
              </a:spcAft>
            </a:pPr>
            <a:r>
              <a:rPr lang="en-US" dirty="0" smtClean="0">
                <a:latin typeface="Consolas"/>
                <a:cs typeface="Consolas"/>
              </a:rPr>
              <a:t>strings bomb </a:t>
            </a:r>
            <a:r>
              <a:rPr lang="en-US" dirty="0" smtClean="0">
                <a:latin typeface="Calibri"/>
                <a:cs typeface="Calibri"/>
              </a:rPr>
              <a:t>prints all printable strings</a:t>
            </a:r>
            <a:endParaRPr lang="en-US" dirty="0" smtClean="0">
              <a:latin typeface="Consolas"/>
              <a:cs typeface="Consolas"/>
            </a:endParaRPr>
          </a:p>
          <a:p>
            <a:pPr>
              <a:spcAft>
                <a:spcPts val="3000"/>
              </a:spcAft>
            </a:pPr>
            <a:r>
              <a:rPr lang="en-US" dirty="0" err="1" smtClean="0">
                <a:latin typeface="Consolas"/>
                <a:cs typeface="Consolas"/>
              </a:rPr>
              <a:t>objdump</a:t>
            </a:r>
            <a:r>
              <a:rPr lang="en-US" dirty="0" smtClean="0">
                <a:latin typeface="Consolas"/>
                <a:cs typeface="Consolas"/>
              </a:rPr>
              <a:t> –</a:t>
            </a:r>
            <a:r>
              <a:rPr lang="en-US" dirty="0" err="1" smtClean="0">
                <a:latin typeface="Consolas"/>
                <a:cs typeface="Consolas"/>
              </a:rPr>
              <a:t>d</a:t>
            </a:r>
            <a:r>
              <a:rPr lang="en-US" dirty="0" smtClean="0">
                <a:latin typeface="Consolas"/>
                <a:cs typeface="Consolas"/>
              </a:rPr>
              <a:t> bomb </a:t>
            </a:r>
            <a:r>
              <a:rPr lang="en-US" dirty="0" smtClean="0">
                <a:latin typeface="Calibri"/>
                <a:cs typeface="Calibri"/>
              </a:rPr>
              <a:t>prints the Assembly</a:t>
            </a:r>
          </a:p>
          <a:p>
            <a:pPr>
              <a:spcAft>
                <a:spcPts val="3000"/>
              </a:spcAft>
            </a:pPr>
            <a:r>
              <a:rPr lang="en-US" b="1" dirty="0" err="1" smtClean="0">
                <a:latin typeface="Consolas"/>
                <a:cs typeface="Consolas"/>
              </a:rPr>
              <a:t>gdb</a:t>
            </a:r>
            <a:r>
              <a:rPr lang="en-US" b="1" dirty="0" smtClean="0">
                <a:latin typeface="Consolas"/>
                <a:cs typeface="Consolas"/>
              </a:rPr>
              <a:t> bomb </a:t>
            </a:r>
            <a:r>
              <a:rPr lang="en-US" dirty="0" smtClean="0"/>
              <a:t>shows you the executable file in Assembly and lets you step through it line by line, peeking into the registers and stack as you go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All the GDB commands you need are in </a:t>
            </a:r>
            <a:r>
              <a:rPr lang="en-US" dirty="0" smtClean="0">
                <a:latin typeface="Calibri"/>
                <a:cs typeface="Calibri"/>
                <a:hlinkClick r:id="rId2"/>
              </a:rPr>
              <a:t>http://csapp.cs.cmu.edu/public/docs/gdbnotes-x86-64.pdf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GDB: Stepping Through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Consolas"/>
                <a:cs typeface="Consolas"/>
              </a:rPr>
              <a:t>break &lt;location&gt;</a:t>
            </a:r>
            <a:endParaRPr lang="en-US" dirty="0" smtClean="0">
              <a:latin typeface="Consolas"/>
              <a:cs typeface="Consolas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sets a breakpoint. Location can be a function name or an address.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 tip: you have to reset your break points when you restart GDB!</a:t>
            </a:r>
          </a:p>
          <a:p>
            <a:r>
              <a:rPr lang="en-US" b="1" dirty="0" smtClean="0">
                <a:latin typeface="Consolas"/>
                <a:cs typeface="Consolas"/>
              </a:rPr>
              <a:t>run </a:t>
            </a:r>
            <a:r>
              <a:rPr lang="en-US" dirty="0" smtClean="0">
                <a:latin typeface="Consolas"/>
                <a:cs typeface="Consolas"/>
              </a:rPr>
              <a:t>/ </a:t>
            </a:r>
            <a:r>
              <a:rPr lang="en-US" b="1" dirty="0" smtClean="0">
                <a:latin typeface="Consolas"/>
                <a:cs typeface="Consolas"/>
              </a:rPr>
              <a:t>run &lt;filename&gt;</a:t>
            </a:r>
            <a:endParaRPr lang="en-US" dirty="0" smtClean="0">
              <a:latin typeface="Consolas"/>
              <a:cs typeface="Consolas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runs the program up till the next breakpoint.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 tip: instead of typing in your inputs each time, you can put them in a text file, one per line, and run that.</a:t>
            </a:r>
          </a:p>
          <a:p>
            <a:r>
              <a:rPr lang="en-US" b="1" dirty="0" smtClean="0">
                <a:latin typeface="Consolas"/>
                <a:cs typeface="Consolas"/>
              </a:rPr>
              <a:t>disassemble </a:t>
            </a:r>
            <a:r>
              <a:rPr lang="en-US" dirty="0" smtClean="0">
                <a:latin typeface="Calibri"/>
                <a:cs typeface="Calibri"/>
              </a:rPr>
              <a:t>(or </a:t>
            </a:r>
            <a:r>
              <a:rPr lang="en-US" dirty="0" err="1" smtClean="0">
                <a:latin typeface="Consolas"/>
                <a:cs typeface="Consolas"/>
              </a:rPr>
              <a:t>disas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– but not </a:t>
            </a:r>
            <a:r>
              <a:rPr lang="en-US" dirty="0" err="1" smtClean="0">
                <a:latin typeface="Consolas"/>
                <a:cs typeface="Consolas"/>
              </a:rPr>
              <a:t>dis</a:t>
            </a:r>
            <a:r>
              <a:rPr lang="en-US" dirty="0" smtClean="0">
                <a:latin typeface="Calibri"/>
                <a:cs typeface="Calibri"/>
              </a:rPr>
              <a:t>!!!)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shows you the current function, with an arrow to the </a:t>
            </a:r>
            <a:r>
              <a:rPr lang="en-US" b="1" dirty="0" smtClean="0">
                <a:latin typeface="Calibri"/>
                <a:cs typeface="Calibri"/>
              </a:rPr>
              <a:t>next </a:t>
            </a:r>
            <a:r>
              <a:rPr lang="en-US" dirty="0" smtClean="0">
                <a:latin typeface="Calibri"/>
                <a:cs typeface="Calibri"/>
              </a:rPr>
              <a:t>line.</a:t>
            </a:r>
          </a:p>
          <a:p>
            <a:r>
              <a:rPr lang="en-US" b="1" dirty="0" smtClean="0">
                <a:latin typeface="Consolas"/>
                <a:cs typeface="Consolas"/>
              </a:rPr>
              <a:t>step </a:t>
            </a:r>
            <a:r>
              <a:rPr lang="en-US" dirty="0" smtClean="0">
                <a:latin typeface="Consolas"/>
                <a:cs typeface="Consolas"/>
              </a:rPr>
              <a:t>/</a:t>
            </a:r>
            <a:r>
              <a:rPr lang="en-US" b="1" dirty="0" smtClean="0">
                <a:latin typeface="Consolas"/>
                <a:cs typeface="Consolas"/>
              </a:rPr>
              <a:t> </a:t>
            </a:r>
            <a:r>
              <a:rPr lang="en-US" b="1" dirty="0" err="1" smtClean="0">
                <a:latin typeface="Consolas"/>
                <a:cs typeface="Consolas"/>
              </a:rPr>
              <a:t>stepi</a:t>
            </a:r>
            <a:r>
              <a:rPr lang="en-US" b="1" dirty="0" smtClean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/</a:t>
            </a:r>
            <a:r>
              <a:rPr lang="en-US" b="1" dirty="0" smtClean="0">
                <a:latin typeface="Consolas"/>
                <a:cs typeface="Consolas"/>
              </a:rPr>
              <a:t> </a:t>
            </a:r>
            <a:r>
              <a:rPr lang="en-US" b="1" dirty="0" err="1" smtClean="0">
                <a:latin typeface="Consolas"/>
                <a:cs typeface="Consolas"/>
              </a:rPr>
              <a:t>nexti</a:t>
            </a:r>
            <a:endParaRPr lang="en-US" dirty="0" smtClean="0">
              <a:latin typeface="Consolas"/>
              <a:cs typeface="Consolas"/>
            </a:endParaRPr>
          </a:p>
          <a:p>
            <a:pPr lvl="1"/>
            <a:r>
              <a:rPr lang="en-US" dirty="0" smtClean="0">
                <a:latin typeface="Consolas"/>
                <a:cs typeface="Consolas"/>
              </a:rPr>
              <a:t>step  </a:t>
            </a:r>
            <a:r>
              <a:rPr lang="en-US" dirty="0" smtClean="0">
                <a:latin typeface="Calibri"/>
                <a:cs typeface="Calibri"/>
              </a:rPr>
              <a:t>executes one C statement – it doesn’t work for us.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stepi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steps to the next line of Assembly.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nexti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does the same but doesn’t stop in function calls.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stepi</a:t>
            </a:r>
            <a:r>
              <a:rPr lang="en-US" dirty="0" smtClean="0">
                <a:latin typeface="Consolas"/>
                <a:cs typeface="Consolas"/>
              </a:rPr>
              <a:t> &lt;</a:t>
            </a:r>
            <a:r>
              <a:rPr lang="en-US" dirty="0" err="1" smtClean="0">
                <a:latin typeface="Consolas"/>
                <a:cs typeface="Consolas"/>
              </a:rPr>
              <a:t>n</a:t>
            </a:r>
            <a:r>
              <a:rPr lang="en-US" dirty="0" smtClean="0">
                <a:latin typeface="Consolas"/>
                <a:cs typeface="Consolas"/>
              </a:rPr>
              <a:t>&gt; </a:t>
            </a:r>
            <a:r>
              <a:rPr lang="en-US" dirty="0" smtClean="0">
                <a:latin typeface="Calibri"/>
                <a:cs typeface="Calibri"/>
              </a:rPr>
              <a:t>or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nexti</a:t>
            </a:r>
            <a:r>
              <a:rPr lang="en-US" dirty="0" smtClean="0">
                <a:latin typeface="Consolas"/>
                <a:cs typeface="Consolas"/>
              </a:rPr>
              <a:t> &lt;</a:t>
            </a:r>
            <a:r>
              <a:rPr lang="en-US" dirty="0" err="1" smtClean="0">
                <a:latin typeface="Consolas"/>
                <a:cs typeface="Consolas"/>
              </a:rPr>
              <a:t>n</a:t>
            </a:r>
            <a:r>
              <a:rPr lang="en-US" dirty="0" smtClean="0">
                <a:latin typeface="Consolas"/>
                <a:cs typeface="Consolas"/>
              </a:rPr>
              <a:t>&gt; </a:t>
            </a:r>
            <a:r>
              <a:rPr lang="en-US" dirty="0" smtClean="0">
                <a:latin typeface="Calibri"/>
                <a:cs typeface="Calibri"/>
              </a:rPr>
              <a:t>steps through </a:t>
            </a:r>
            <a:r>
              <a:rPr lang="en-US" dirty="0" err="1" smtClean="0">
                <a:latin typeface="Calibri"/>
                <a:cs typeface="Calibri"/>
              </a:rPr>
              <a:t>n</a:t>
            </a:r>
            <a:r>
              <a:rPr lang="en-US" dirty="0" smtClean="0">
                <a:latin typeface="Calibri"/>
                <a:cs typeface="Calibri"/>
              </a:rPr>
              <a:t> lines.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GDB: Examining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Consolas"/>
                <a:cs typeface="Consolas"/>
              </a:rPr>
              <a:t>info registers</a:t>
            </a:r>
          </a:p>
          <a:p>
            <a:pPr lvl="1"/>
            <a:r>
              <a:rPr lang="en-US" dirty="0" smtClean="0"/>
              <a:t>prints the (hex) contents of every register.</a:t>
            </a:r>
          </a:p>
          <a:p>
            <a:r>
              <a:rPr lang="en-US" b="1" dirty="0" smtClean="0">
                <a:latin typeface="Consolas"/>
                <a:cs typeface="Consolas"/>
              </a:rPr>
              <a:t>print $&lt;register&gt;</a:t>
            </a:r>
            <a:endParaRPr lang="en-US" dirty="0" smtClean="0">
              <a:latin typeface="Consolas"/>
              <a:cs typeface="Consolas"/>
            </a:endParaRPr>
          </a:p>
          <a:p>
            <a:pPr lvl="1"/>
            <a:r>
              <a:rPr lang="en-US" dirty="0" smtClean="0"/>
              <a:t>prints the contents of a register.</a:t>
            </a:r>
          </a:p>
          <a:p>
            <a:pPr lvl="1"/>
            <a:r>
              <a:rPr lang="en-US" dirty="0" smtClean="0"/>
              <a:t>Note the $ – not a %.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Consolas"/>
                <a:cs typeface="Consolas"/>
              </a:rPr>
              <a:t>/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/>
              <a:t> or </a:t>
            </a:r>
            <a:r>
              <a:rPr lang="en-US" dirty="0" smtClean="0">
                <a:latin typeface="Consolas"/>
                <a:cs typeface="Consolas"/>
              </a:rPr>
              <a:t>/</a:t>
            </a:r>
            <a:r>
              <a:rPr lang="en-US" dirty="0" err="1" smtClean="0">
                <a:latin typeface="Consolas"/>
                <a:cs typeface="Consolas"/>
              </a:rPr>
              <a:t>d</a:t>
            </a:r>
            <a:r>
              <a:rPr lang="en-US" dirty="0" smtClean="0"/>
              <a:t>, to specify hex or decimal:</a:t>
            </a:r>
            <a:r>
              <a:rPr lang="en-US" dirty="0" smtClean="0">
                <a:latin typeface="Consolas"/>
                <a:cs typeface="Consolas"/>
              </a:rPr>
              <a:t> print /</a:t>
            </a:r>
            <a:r>
              <a:rPr lang="en-US" dirty="0" err="1" smtClean="0">
                <a:latin typeface="Consolas"/>
                <a:cs typeface="Consolas"/>
              </a:rPr>
              <a:t>d</a:t>
            </a:r>
            <a:r>
              <a:rPr lang="en-US" dirty="0" smtClean="0">
                <a:latin typeface="Consolas"/>
                <a:cs typeface="Consolas"/>
              </a:rPr>
              <a:t>  $</a:t>
            </a:r>
            <a:r>
              <a:rPr lang="en-US" dirty="0" err="1" smtClean="0">
                <a:latin typeface="Consolas"/>
                <a:cs typeface="Consolas"/>
              </a:rPr>
              <a:t>rax</a:t>
            </a:r>
            <a:r>
              <a:rPr lang="en-US" dirty="0" smtClean="0">
                <a:latin typeface="Consolas"/>
                <a:cs typeface="Consolas"/>
              </a:rPr>
              <a:t>.</a:t>
            </a:r>
          </a:p>
          <a:p>
            <a:r>
              <a:rPr lang="en-US" b="1" dirty="0" err="1" smtClean="0">
                <a:latin typeface="Consolas"/>
                <a:cs typeface="Consolas"/>
              </a:rPr>
              <a:t>x</a:t>
            </a:r>
            <a:r>
              <a:rPr lang="en-US" b="1" dirty="0" smtClean="0">
                <a:latin typeface="Consolas"/>
                <a:cs typeface="Consolas"/>
              </a:rPr>
              <a:t> $&lt;register&gt; / </a:t>
            </a:r>
            <a:r>
              <a:rPr lang="en-US" b="1" dirty="0" err="1" smtClean="0">
                <a:latin typeface="Consolas"/>
                <a:cs typeface="Consolas"/>
              </a:rPr>
              <a:t>x</a:t>
            </a:r>
            <a:r>
              <a:rPr lang="en-US" b="1" dirty="0" smtClean="0">
                <a:latin typeface="Consolas"/>
                <a:cs typeface="Consolas"/>
              </a:rPr>
              <a:t> 0x&lt;address&gt;</a:t>
            </a:r>
          </a:p>
          <a:p>
            <a:pPr lvl="1"/>
            <a:r>
              <a:rPr lang="en-US" dirty="0" smtClean="0"/>
              <a:t>prints what the register points to (or what’s at the given address).</a:t>
            </a:r>
          </a:p>
          <a:p>
            <a:pPr lvl="1"/>
            <a:r>
              <a:rPr lang="en-US" dirty="0" smtClean="0"/>
              <a:t>By default, prints one word (a “word” here is 4 bytes).</a:t>
            </a:r>
          </a:p>
          <a:p>
            <a:pPr lvl="1"/>
            <a:r>
              <a:rPr lang="en-US" dirty="0" smtClean="0"/>
              <a:t>However, in addition to specifying format (now including </a:t>
            </a:r>
            <a:r>
              <a:rPr lang="en-US" dirty="0" smtClean="0">
                <a:latin typeface="Consolas"/>
                <a:cs typeface="Consolas"/>
              </a:rPr>
              <a:t>/</a:t>
            </a:r>
            <a:r>
              <a:rPr lang="en-US" dirty="0" err="1" smtClean="0">
                <a:latin typeface="Consolas"/>
                <a:cs typeface="Consolas"/>
              </a:rPr>
              <a:t>s</a:t>
            </a:r>
            <a:r>
              <a:rPr lang="en-US" dirty="0" smtClean="0"/>
              <a:t>, string), you can specify how many objects of what size to print, in the format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/[</a:t>
            </a:r>
            <a:r>
              <a:rPr lang="en-US" dirty="0" err="1" smtClean="0">
                <a:latin typeface="Consolas"/>
                <a:cs typeface="Consolas"/>
              </a:rPr>
              <a:t>num][size][format</a:t>
            </a:r>
            <a:r>
              <a:rPr lang="en-US" dirty="0" smtClean="0">
                <a:latin typeface="Consolas"/>
                <a:cs typeface="Consolas"/>
              </a:rPr>
              <a:t>]</a:t>
            </a:r>
            <a:r>
              <a:rPr lang="en-US" dirty="0" smtClean="0">
                <a:cs typeface="Consolas"/>
              </a:rPr>
              <a:t>, for example: </a:t>
            </a:r>
            <a:br>
              <a:rPr lang="en-US" dirty="0" smtClean="0">
                <a:cs typeface="Consolas"/>
              </a:rPr>
            </a:b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/4wd $</a:t>
            </a:r>
            <a:r>
              <a:rPr lang="en-US" dirty="0" err="1" smtClean="0">
                <a:latin typeface="Consolas"/>
                <a:cs typeface="Consolas"/>
              </a:rPr>
              <a:t>rsp</a:t>
            </a:r>
            <a:endParaRPr lang="en-US" dirty="0" smtClean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Last Hint: </a:t>
            </a:r>
            <a:r>
              <a:rPr lang="en-US" dirty="0" err="1" smtClean="0">
                <a:latin typeface="Consolas"/>
                <a:cs typeface="Consolas"/>
              </a:rPr>
              <a:t>sscanf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bomb frequently calls </a:t>
            </a:r>
            <a:r>
              <a:rPr lang="en-US" dirty="0" err="1" smtClean="0">
                <a:latin typeface="Consolas"/>
                <a:cs typeface="Consolas"/>
              </a:rPr>
              <a:t>sscanf</a:t>
            </a:r>
            <a:r>
              <a:rPr lang="en-US" dirty="0" smtClean="0"/>
              <a:t> to read in formatted arguments.</a:t>
            </a:r>
          </a:p>
          <a:p>
            <a:r>
              <a:rPr lang="en-US" dirty="0" smtClean="0"/>
              <a:t>If you’re  not familiar with the formatting used by </a:t>
            </a:r>
            <a:r>
              <a:rPr lang="en-US" dirty="0" err="1" smtClean="0">
                <a:latin typeface="Consolas"/>
                <a:cs typeface="Consolas"/>
              </a:rPr>
              <a:t>printf</a:t>
            </a:r>
            <a:r>
              <a:rPr lang="en-US" dirty="0" smtClean="0"/>
              <a:t>, now’s the time!</a:t>
            </a:r>
          </a:p>
          <a:p>
            <a:r>
              <a:rPr lang="en-US" dirty="0" smtClean="0"/>
              <a:t>Example: </a:t>
            </a:r>
            <a:r>
              <a:rPr lang="en-US" dirty="0" smtClean="0">
                <a:latin typeface="Consolas"/>
                <a:cs typeface="Consolas"/>
              </a:rPr>
              <a:t>%</a:t>
            </a:r>
            <a:r>
              <a:rPr lang="en-US" dirty="0" err="1" smtClean="0">
                <a:latin typeface="Consolas"/>
                <a:cs typeface="Consolas"/>
              </a:rPr>
              <a:t>s</a:t>
            </a:r>
            <a:r>
              <a:rPr lang="en-US" dirty="0" smtClean="0">
                <a:latin typeface="Consolas"/>
                <a:cs typeface="Consolas"/>
              </a:rPr>
              <a:t> %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%</a:t>
            </a:r>
            <a:r>
              <a:rPr lang="en-US" dirty="0" err="1" smtClean="0">
                <a:latin typeface="Consolas"/>
                <a:cs typeface="Consolas"/>
              </a:rPr>
              <a:t>s</a:t>
            </a:r>
            <a:r>
              <a:rPr lang="en-US" dirty="0" smtClean="0"/>
              <a:t> represents an input of a string, hex number, and string.</a:t>
            </a:r>
          </a:p>
          <a:p>
            <a:r>
              <a:rPr lang="en-US" dirty="0" smtClean="0"/>
              <a:t>This could be handy in figuring out what kinds of arguments a phase is expecting.</a:t>
            </a:r>
          </a:p>
          <a:p>
            <a:r>
              <a:rPr lang="en-US" dirty="0" smtClean="0">
                <a:latin typeface="Consolas"/>
                <a:cs typeface="Consolas"/>
              </a:rPr>
              <a:t>man </a:t>
            </a:r>
            <a:r>
              <a:rPr lang="en-US" dirty="0" err="1" smtClean="0">
                <a:latin typeface="Consolas"/>
                <a:cs typeface="Consolas"/>
              </a:rPr>
              <a:t>sscanf</a:t>
            </a:r>
            <a:r>
              <a:rPr lang="en-US" dirty="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	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-84" charset="0"/>
              </a:rPr>
              <a:t>Assignment </a:t>
            </a:r>
            <a:r>
              <a:rPr lang="en-US" sz="2200" dirty="0" err="1" smtClean="0">
                <a:latin typeface="Calibri" pitchFamily="-84" charset="0"/>
              </a:rPr>
              <a:t>writeup</a:t>
            </a:r>
            <a:endParaRPr lang="en-US" sz="2200" dirty="0" smtClean="0">
              <a:latin typeface="Calibri" pitchFamily="-84" charset="0"/>
            </a:endParaRPr>
          </a:p>
          <a:p>
            <a:r>
              <a:rPr lang="en-US" sz="2200" dirty="0" smtClean="0">
                <a:latin typeface="Calibri" pitchFamily="-84" charset="0"/>
              </a:rPr>
              <a:t>GDB cheat sheet: </a:t>
            </a:r>
            <a:r>
              <a:rPr lang="en-US" sz="2200" dirty="0" smtClean="0">
                <a:latin typeface="Calibri" pitchFamily="-84" charset="0"/>
                <a:hlinkClick r:id="rId2"/>
              </a:rPr>
              <a:t>http://csapp.cs.cmu.edu/public/docs/gdbnotes-x86-64.pdf</a:t>
            </a:r>
            <a:r>
              <a:rPr lang="en-US" sz="2200" dirty="0" smtClean="0">
                <a:latin typeface="Calibri" pitchFamily="-84" charset="0"/>
              </a:rPr>
              <a:t>.</a:t>
            </a:r>
          </a:p>
          <a:p>
            <a:r>
              <a:rPr lang="en-US" sz="2200" dirty="0" smtClean="0">
                <a:latin typeface="Calibri" pitchFamily="-84" charset="0"/>
              </a:rPr>
              <a:t>CS:APP Chapter 3</a:t>
            </a:r>
          </a:p>
          <a:p>
            <a:r>
              <a:rPr lang="en-US" sz="2200" dirty="0" smtClean="0">
                <a:latin typeface="Calibri" pitchFamily="-84" charset="0"/>
              </a:rPr>
              <a:t>If you’re stuck, check the course FAQ: </a:t>
            </a:r>
            <a:r>
              <a:rPr lang="en-US" sz="2200" dirty="0" smtClean="0">
                <a:latin typeface="Calibri" pitchFamily="-84" charset="0"/>
                <a:hlinkClick r:id="rId3"/>
              </a:rPr>
              <a:t>http://www.cs.cmu.edu/~213/faq.html</a:t>
            </a:r>
            <a:endParaRPr lang="en-US" sz="2200" dirty="0" smtClean="0">
              <a:latin typeface="Calibri" pitchFamily="-84" charset="0"/>
            </a:endParaRPr>
          </a:p>
          <a:p>
            <a:r>
              <a:rPr lang="en-US" sz="2200" dirty="0" smtClean="0">
                <a:latin typeface="Calibri" pitchFamily="-84" charset="0"/>
              </a:rPr>
              <a:t>If that doesn’t help, email us: </a:t>
            </a:r>
            <a:r>
              <a:rPr lang="en-US" sz="2200" dirty="0" smtClean="0">
                <a:latin typeface="Calibri" pitchFamily="-84" charset="0"/>
                <a:hlinkClick r:id="rId4"/>
              </a:rPr>
              <a:t>15-213-staff@cs.cmu.edu</a:t>
            </a:r>
            <a:endParaRPr lang="en-US" sz="2200" dirty="0" smtClean="0">
              <a:latin typeface="Calibri" pitchFamily="-84" charset="0"/>
            </a:endParaRPr>
          </a:p>
          <a:p>
            <a:r>
              <a:rPr lang="en-US" sz="2200" dirty="0" smtClean="0">
                <a:latin typeface="Calibri" pitchFamily="-84" charset="0"/>
              </a:rPr>
              <a:t>Office hours: Sun-Thu, 5:30-8:30 pm, in Wean </a:t>
            </a:r>
            <a:r>
              <a:rPr lang="en-US" sz="2200" dirty="0" smtClean="0">
                <a:latin typeface="Calibri" pitchFamily="-84" charset="0"/>
              </a:rPr>
              <a:t>5207</a:t>
            </a:r>
            <a:endParaRPr lang="en-US" sz="2200" dirty="0" smtClean="0">
              <a:latin typeface="Calibri" pitchFamily="-84" charset="0"/>
            </a:endParaRPr>
          </a:p>
          <a:p>
            <a:r>
              <a:rPr lang="en-US" sz="2200" dirty="0" smtClean="0">
                <a:latin typeface="Calibri" pitchFamily="-84" charset="0"/>
              </a:rPr>
              <a:t>Peer tutoring: Tue 8:30-11, </a:t>
            </a:r>
            <a:r>
              <a:rPr lang="en-US" sz="2200" dirty="0" err="1" smtClean="0">
                <a:latin typeface="Calibri" pitchFamily="-84" charset="0"/>
              </a:rPr>
              <a:t>Mudge</a:t>
            </a:r>
            <a:r>
              <a:rPr lang="en-US" sz="2200" dirty="0" smtClean="0">
                <a:latin typeface="Calibri" pitchFamily="-84" charset="0"/>
              </a:rPr>
              <a:t> Reading Room</a:t>
            </a:r>
          </a:p>
          <a:p>
            <a:endParaRPr lang="en-US" sz="2200" dirty="0" smtClean="0">
              <a:latin typeface="Calibri" pitchFamily="-84" charset="0"/>
            </a:endParaRPr>
          </a:p>
          <a:p>
            <a:r>
              <a:rPr lang="en-US" sz="2200" dirty="0" smtClean="0">
                <a:latin typeface="Calibri" pitchFamily="-84" charset="0"/>
              </a:rPr>
              <a:t>Note: if you Google Assembly instructions, make sure what you find is in </a:t>
            </a:r>
            <a:r>
              <a:rPr lang="en-US" sz="2200" b="1" dirty="0" smtClean="0">
                <a:latin typeface="Calibri" pitchFamily="-84" charset="0"/>
              </a:rPr>
              <a:t>AT&amp;T </a:t>
            </a:r>
            <a:r>
              <a:rPr lang="en-US" sz="2200" dirty="0" smtClean="0">
                <a:latin typeface="Calibri" pitchFamily="-84" charset="0"/>
              </a:rPr>
              <a:t>syntax, not Intel. (The operands are reversed.)</a:t>
            </a:r>
          </a:p>
          <a:p>
            <a:endParaRPr lang="en-US" sz="2200" dirty="0">
              <a:latin typeface="Calibri" pitchFamily="-84" charset="0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5366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24390"/>
            <a:ext cx="7591425" cy="7620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Overview of Bomb Lab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Assembly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Intro to GDB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Unix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Bomb Lab Demo</a:t>
            </a:r>
          </a:p>
          <a:p>
            <a:pPr>
              <a:spcAft>
                <a:spcPts val="2400"/>
              </a:spcAft>
            </a:pPr>
            <a:endParaRPr lang="en-US" dirty="0"/>
          </a:p>
        </p:txBody>
      </p:sp>
      <p:pic>
        <p:nvPicPr>
          <p:cNvPr id="5" name="Content Placeholder 4" descr="black-bomb-hi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3660" b="-23660"/>
          <a:stretch>
            <a:fillRect/>
          </a:stretch>
        </p:blipFill>
        <p:spPr/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26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Refresher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very least, you should be comfortable with: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man </a:t>
            </a:r>
            <a:r>
              <a:rPr lang="en-US" dirty="0" smtClean="0"/>
              <a:t>to read manual pages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cd</a:t>
            </a: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smtClean="0"/>
              <a:t>to change directories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ls</a:t>
            </a: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smtClean="0"/>
              <a:t>to list contents of the current directory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ls</a:t>
            </a:r>
            <a:r>
              <a:rPr lang="en-US" dirty="0" smtClean="0">
                <a:latin typeface="Consolas"/>
                <a:cs typeface="Consolas"/>
              </a:rPr>
              <a:t> –</a:t>
            </a:r>
            <a:r>
              <a:rPr lang="en-US" dirty="0" err="1" smtClean="0">
                <a:latin typeface="Consolas"/>
                <a:cs typeface="Consolas"/>
              </a:rPr>
              <a:t>l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smtClean="0">
                <a:cs typeface="Consolas"/>
              </a:rPr>
              <a:t>to list contents with extra info, including permission bits</a:t>
            </a:r>
            <a:endParaRPr lang="en-US" dirty="0" smtClean="0">
              <a:latin typeface="Consolas"/>
              <a:cs typeface="Consolas"/>
            </a:endParaRP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scp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smtClean="0"/>
              <a:t>to send files between your computer and the Shark machines</a:t>
            </a:r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ssh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smtClean="0"/>
              <a:t>to log into the Shark machines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tar </a:t>
            </a:r>
            <a:r>
              <a:rPr lang="en-US" dirty="0" smtClean="0"/>
              <a:t>to</a:t>
            </a:r>
            <a:r>
              <a:rPr lang="en-US" dirty="0" smtClean="0"/>
              <a:t> tar (</a:t>
            </a:r>
            <a:r>
              <a:rPr lang="en-US" dirty="0" smtClean="0">
                <a:latin typeface="Consolas"/>
                <a:cs typeface="Consolas"/>
              </a:rPr>
              <a:t>-</a:t>
            </a:r>
            <a:r>
              <a:rPr lang="en-US" dirty="0" err="1" smtClean="0">
                <a:latin typeface="Consolas"/>
                <a:cs typeface="Consolas"/>
              </a:rPr>
              <a:t>cvf</a:t>
            </a:r>
            <a:r>
              <a:rPr lang="en-US" dirty="0" smtClean="0"/>
              <a:t>) and </a:t>
            </a:r>
            <a:r>
              <a:rPr lang="en-US" dirty="0" err="1" smtClean="0"/>
              <a:t>untar</a:t>
            </a:r>
            <a:r>
              <a:rPr lang="en-US" dirty="0" smtClean="0"/>
              <a:t> (</a:t>
            </a:r>
            <a:r>
              <a:rPr lang="en-US" dirty="0" smtClean="0">
                <a:latin typeface="Consolas"/>
                <a:cs typeface="Consolas"/>
              </a:rPr>
              <a:t>-</a:t>
            </a:r>
            <a:r>
              <a:rPr lang="en-US" dirty="0" err="1" smtClean="0">
                <a:latin typeface="Consolas"/>
                <a:cs typeface="Consolas"/>
              </a:rPr>
              <a:t>xvf</a:t>
            </a:r>
            <a:r>
              <a:rPr lang="en-US" dirty="0" smtClean="0"/>
              <a:t>) things (</a:t>
            </a:r>
            <a:r>
              <a:rPr lang="en-US" dirty="0" smtClean="0">
                <a:latin typeface="Consolas"/>
                <a:cs typeface="Consolas"/>
              </a:rPr>
              <a:t>-</a:t>
            </a:r>
            <a:r>
              <a:rPr lang="en-US" dirty="0" err="1" smtClean="0">
                <a:latin typeface="Consolas"/>
                <a:cs typeface="Consolas"/>
              </a:rPr>
              <a:t>z</a:t>
            </a:r>
            <a:r>
              <a:rPr lang="en-US" dirty="0" smtClean="0"/>
              <a:t> for optional </a:t>
            </a:r>
            <a:r>
              <a:rPr lang="en-US" dirty="0" err="1" smtClean="0"/>
              <a:t>gzip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>
                <a:latin typeface="Consolas"/>
                <a:cs typeface="Consolas"/>
              </a:rPr>
              <a:t>chmod</a:t>
            </a:r>
            <a:r>
              <a:rPr lang="en-US" dirty="0" smtClean="0">
                <a:latin typeface="Calibri"/>
                <a:cs typeface="Calibri"/>
              </a:rPr>
              <a:t> to change permission bits if necessary</a:t>
            </a:r>
            <a:endParaRPr lang="en-US" dirty="0" smtClean="0"/>
          </a:p>
          <a:p>
            <a:pPr lvl="1"/>
            <a:r>
              <a:rPr lang="en-US" dirty="0" smtClean="0"/>
              <a:t>flags (e.g. </a:t>
            </a:r>
            <a:r>
              <a:rPr lang="en-US" dirty="0" smtClean="0">
                <a:latin typeface="Consolas"/>
                <a:cs typeface="Consolas"/>
              </a:rPr>
              <a:t>–R</a:t>
            </a:r>
            <a:r>
              <a:rPr lang="en-US" dirty="0" smtClean="0"/>
              <a:t> to apply a command recursively to a folder)</a:t>
            </a:r>
          </a:p>
          <a:p>
            <a:r>
              <a:rPr lang="en-US" dirty="0" smtClean="0"/>
              <a:t>Helpful hints:</a:t>
            </a:r>
            <a:r>
              <a:rPr lang="en-US" dirty="0" smtClean="0"/>
              <a:t> Tab </a:t>
            </a:r>
            <a:r>
              <a:rPr lang="en-US" dirty="0" err="1" smtClean="0"/>
              <a:t>autocompletes</a:t>
            </a:r>
            <a:r>
              <a:rPr lang="en-US" dirty="0" smtClean="0"/>
              <a:t>. An up arrow scrolls up through your last few </a:t>
            </a:r>
            <a:r>
              <a:rPr lang="en-US" dirty="0" smtClean="0"/>
              <a:t>commands.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24390"/>
            <a:ext cx="7591425" cy="7620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b="1" dirty="0" smtClean="0"/>
              <a:t>Overview of Bomb Lab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Assembly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Intro to GDB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Unix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Bomb Lab Demo</a:t>
            </a:r>
          </a:p>
          <a:p>
            <a:pPr>
              <a:spcAft>
                <a:spcPts val="2400"/>
              </a:spcAft>
            </a:pPr>
            <a:endParaRPr lang="en-US" dirty="0"/>
          </a:p>
        </p:txBody>
      </p:sp>
      <p:pic>
        <p:nvPicPr>
          <p:cNvPr id="5" name="Content Placeholder 4" descr="black-bomb-hi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3660" b="-23660"/>
          <a:stretch>
            <a:fillRect/>
          </a:stretch>
        </p:blipFill>
        <p:spPr/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26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24390"/>
            <a:ext cx="7591425" cy="7620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Overview of Bomb Lab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Assembly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Intro to GDB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Unix Refresher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Bomb Lab Demo</a:t>
            </a:r>
          </a:p>
          <a:p>
            <a:pPr>
              <a:spcAft>
                <a:spcPts val="2400"/>
              </a:spcAft>
            </a:pPr>
            <a:endParaRPr lang="en-US" dirty="0"/>
          </a:p>
        </p:txBody>
      </p:sp>
      <p:pic>
        <p:nvPicPr>
          <p:cNvPr id="5" name="Content Placeholder 4" descr="black-bomb-hi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3660" b="-23660"/>
          <a:stretch>
            <a:fillRect/>
          </a:stretch>
        </p:blipFill>
        <p:spPr/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26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Bomb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Oh no! Dr. Evil has written an evil program that will “explode” the Shark machines!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The program is in phases, each of which reads in input – something like a password – from standard input.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If your input is correct, you go on to the next phase.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If not, </a:t>
            </a:r>
            <a:r>
              <a:rPr lang="en-US" b="1" dirty="0" smtClean="0"/>
              <a:t>the bomb explodes.</a:t>
            </a:r>
            <a:r>
              <a:rPr lang="en-US" dirty="0" smtClean="0"/>
              <a:t> The program prints “BOOM!!!” and terminates, and you lose half a point. (Your score is updated </a:t>
            </a:r>
            <a:r>
              <a:rPr lang="en-US" b="1" dirty="0" smtClean="0"/>
              <a:t>automatically</a:t>
            </a:r>
            <a:r>
              <a:rPr lang="en-US" dirty="0" smtClean="0"/>
              <a:t> – you don’t have to upload anything to </a:t>
            </a:r>
            <a:r>
              <a:rPr lang="en-US" dirty="0" err="1" smtClean="0"/>
              <a:t>Autolab</a:t>
            </a:r>
            <a:r>
              <a:rPr lang="en-US" dirty="0" smtClean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Bomb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We give you:</a:t>
            </a:r>
          </a:p>
          <a:p>
            <a:pPr lvl="1">
              <a:spcAft>
                <a:spcPts val="1800"/>
              </a:spcAft>
            </a:pPr>
            <a:r>
              <a:rPr lang="en-US" sz="2400" dirty="0" smtClean="0"/>
              <a:t>Partial source code, in which Dr. Evil mocks you</a:t>
            </a:r>
          </a:p>
          <a:p>
            <a:pPr lvl="1">
              <a:spcAft>
                <a:spcPts val="1800"/>
              </a:spcAft>
            </a:pPr>
            <a:r>
              <a:rPr lang="en-US" sz="2400" dirty="0" smtClean="0"/>
              <a:t>The executable file itself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You can’t read the C source code. So how can you figure out what the program does?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From the binary executable!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24390"/>
            <a:ext cx="7591425" cy="7620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Overview of Bomb Lab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Assembly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Intro to GDB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Unix Refresher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Bomb Lab Demo</a:t>
            </a:r>
          </a:p>
          <a:p>
            <a:pPr>
              <a:spcAft>
                <a:spcPts val="2400"/>
              </a:spcAft>
            </a:pPr>
            <a:endParaRPr lang="en-US" dirty="0"/>
          </a:p>
        </p:txBody>
      </p:sp>
      <p:pic>
        <p:nvPicPr>
          <p:cNvPr id="5" name="Content Placeholder 4" descr="black-bomb-hi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3660" b="-23660"/>
          <a:stretch>
            <a:fillRect/>
          </a:stretch>
        </p:blipFill>
        <p:spPr/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26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smtClean="0"/>
              <a:t>x86-64 Integer Registers</a:t>
            </a:r>
            <a:endParaRPr lang="en-US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6019800"/>
            <a:ext cx="7329487" cy="838200"/>
          </a:xfrm>
          <a:ln/>
        </p:spPr>
        <p:txBody>
          <a:bodyPr/>
          <a:lstStyle/>
          <a:p>
            <a:pPr lvl="1">
              <a:spcBef>
                <a:spcPct val="0"/>
              </a:spcBef>
              <a:buNone/>
            </a:pP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1752600" y="4267200"/>
            <a:ext cx="6858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Calibri" pitchFamily="34" charset="0"/>
              </a:rPr>
              <a:t>arg</a:t>
            </a:r>
            <a:r>
              <a:rPr lang="en-US" dirty="0" smtClean="0">
                <a:latin typeface="Calibri" pitchFamily="34" charset="0"/>
              </a:rPr>
              <a:t> 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1752600" y="3657600"/>
            <a:ext cx="6858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Calibri" pitchFamily="34" charset="0"/>
              </a:rPr>
              <a:t>arg</a:t>
            </a:r>
            <a:r>
              <a:rPr lang="en-US" dirty="0" smtClean="0">
                <a:latin typeface="Calibri" pitchFamily="34" charset="0"/>
              </a:rPr>
              <a:t> 2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1752600" y="3048000"/>
            <a:ext cx="6858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Calibri" pitchFamily="34" charset="0"/>
              </a:rPr>
              <a:t>arg</a:t>
            </a:r>
            <a:r>
              <a:rPr lang="en-US" dirty="0" smtClean="0">
                <a:latin typeface="Calibri" pitchFamily="34" charset="0"/>
              </a:rPr>
              <a:t> 3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1752600" y="2438400"/>
            <a:ext cx="6858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Calibri" pitchFamily="34" charset="0"/>
              </a:rPr>
              <a:t>arg</a:t>
            </a:r>
            <a:r>
              <a:rPr lang="en-US" dirty="0" smtClean="0">
                <a:latin typeface="Calibri" pitchFamily="34" charset="0"/>
              </a:rPr>
              <a:t> 4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5638800" y="1219200"/>
            <a:ext cx="6858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Calibri" pitchFamily="34" charset="0"/>
              </a:rPr>
              <a:t>arg</a:t>
            </a:r>
            <a:r>
              <a:rPr lang="en-US" dirty="0" smtClean="0">
                <a:latin typeface="Calibri" pitchFamily="34" charset="0"/>
              </a:rPr>
              <a:t> 5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5638800" y="1828800"/>
            <a:ext cx="6858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Calibri" pitchFamily="34" charset="0"/>
              </a:rPr>
              <a:t>arg</a:t>
            </a:r>
            <a:r>
              <a:rPr lang="en-US" dirty="0" smtClean="0">
                <a:latin typeface="Calibri" pitchFamily="34" charset="0"/>
              </a:rPr>
              <a:t> 6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1600200" y="1219200"/>
            <a:ext cx="838200" cy="3810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return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Assembly: Operands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2" name="Content Placeholder 5"/>
          <p:cNvGraphicFramePr>
            <a:graphicFrameLocks/>
          </p:cNvGraphicFramePr>
          <p:nvPr/>
        </p:nvGraphicFramePr>
        <p:xfrm>
          <a:off x="396875" y="1362075"/>
          <a:ext cx="8137524" cy="496744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34381"/>
                <a:gridCol w="2034381"/>
                <a:gridCol w="2034381"/>
                <a:gridCol w="2034381"/>
              </a:tblGrid>
              <a:tr h="3992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Data type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Syntax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Examples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Notes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134032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Immediate values (constant integers)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Start with </a:t>
                      </a:r>
                      <a:r>
                        <a:rPr lang="en-US" sz="2200" baseline="0" dirty="0" smtClean="0">
                          <a:latin typeface="Calibri"/>
                          <a:cs typeface="Calibri"/>
                        </a:rPr>
                        <a:t>$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200"/>
                        </a:spcAft>
                      </a:pP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$0x0</a:t>
                      </a:r>
                      <a:r>
                        <a:rPr lang="en-US" sz="800" dirty="0" smtClean="0">
                          <a:latin typeface="Consolas"/>
                          <a:cs typeface="Consolas"/>
                        </a:rPr>
                        <a:t/>
                      </a:r>
                      <a:br>
                        <a:rPr lang="en-US" sz="800" dirty="0" smtClean="0">
                          <a:latin typeface="Consolas"/>
                          <a:cs typeface="Consolas"/>
                        </a:rPr>
                      </a:br>
                      <a:r>
                        <a:rPr lang="en-US" sz="300" dirty="0" smtClean="0">
                          <a:latin typeface="Consolas"/>
                          <a:cs typeface="Consolas"/>
                        </a:rPr>
                        <a:t/>
                      </a:r>
                      <a:br>
                        <a:rPr lang="en-US" sz="300" dirty="0" smtClean="0">
                          <a:latin typeface="Consolas"/>
                          <a:cs typeface="Consolas"/>
                        </a:rPr>
                      </a:b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$-15213</a:t>
                      </a:r>
                      <a:endParaRPr lang="en-US" sz="22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Don’t forget 0x means hex!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102663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Registers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Start with %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%</a:t>
                      </a:r>
                      <a:r>
                        <a:rPr lang="en-US" sz="2200" dirty="0" err="1" smtClean="0">
                          <a:latin typeface="Consolas"/>
                          <a:cs typeface="Consolas"/>
                        </a:rPr>
                        <a:t>esi</a:t>
                      </a:r>
                      <a:r>
                        <a:rPr lang="en-US" sz="800" dirty="0" smtClean="0">
                          <a:latin typeface="Consolas"/>
                          <a:cs typeface="Consolas"/>
                        </a:rPr>
                        <a:t/>
                      </a:r>
                      <a:br>
                        <a:rPr lang="en-US" sz="800" dirty="0" smtClean="0">
                          <a:latin typeface="Consolas"/>
                          <a:cs typeface="Consolas"/>
                        </a:rPr>
                      </a:br>
                      <a:r>
                        <a:rPr lang="en-US" sz="300" dirty="0" smtClean="0">
                          <a:latin typeface="Consolas"/>
                          <a:cs typeface="Consolas"/>
                        </a:rPr>
                        <a:t/>
                      </a:r>
                      <a:br>
                        <a:rPr lang="en-US" sz="300" dirty="0" smtClean="0">
                          <a:latin typeface="Consolas"/>
                          <a:cs typeface="Consolas"/>
                        </a:rPr>
                      </a:b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%</a:t>
                      </a:r>
                      <a:r>
                        <a:rPr lang="en-US" sz="2200" dirty="0" err="1" smtClean="0">
                          <a:latin typeface="Consolas"/>
                          <a:cs typeface="Consolas"/>
                        </a:rPr>
                        <a:t>rax</a:t>
                      </a:r>
                      <a:endParaRPr lang="en-US" sz="22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Can represent a</a:t>
                      </a:r>
                      <a:r>
                        <a:rPr lang="en-US" sz="2200" baseline="0" dirty="0" smtClean="0">
                          <a:latin typeface="Calibri"/>
                          <a:cs typeface="Calibri"/>
                        </a:rPr>
                        <a:t> value or an address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  <a:tr h="1967716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Memory locations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/>
                          <a:cs typeface="Calibri"/>
                        </a:rPr>
                        <a:t>Parentheses</a:t>
                      </a:r>
                      <a:r>
                        <a:rPr lang="en-US" sz="2200" baseline="0" dirty="0" smtClean="0">
                          <a:latin typeface="Calibri"/>
                          <a:cs typeface="Calibri"/>
                        </a:rPr>
                        <a:t> around a register, or addressing mode – </a:t>
                      </a:r>
                      <a:r>
                        <a:rPr lang="en-US" sz="2200" baseline="0" dirty="0" err="1" smtClean="0">
                          <a:latin typeface="Calibri"/>
                          <a:cs typeface="Calibri"/>
                        </a:rPr>
                        <a:t>D(Rb,Ri,S</a:t>
                      </a:r>
                      <a:r>
                        <a:rPr lang="en-US" sz="2200" baseline="0" dirty="0" smtClean="0">
                          <a:latin typeface="Calibri"/>
                          <a:cs typeface="Calibri"/>
                        </a:rPr>
                        <a:t>) 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(%</a:t>
                      </a:r>
                      <a:r>
                        <a:rPr lang="en-US" sz="2200" dirty="0" err="1" smtClean="0">
                          <a:latin typeface="Consolas"/>
                          <a:cs typeface="Consolas"/>
                        </a:rPr>
                        <a:t>esi</a:t>
                      </a: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)</a:t>
                      </a:r>
                      <a:endParaRPr lang="en-US" sz="300" dirty="0" smtClean="0">
                        <a:latin typeface="Consolas"/>
                        <a:cs typeface="Consolas"/>
                      </a:endParaRPr>
                    </a:p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300" dirty="0" smtClean="0">
                          <a:latin typeface="Consolas"/>
                          <a:cs typeface="Consolas"/>
                        </a:rPr>
                        <a:t/>
                      </a:r>
                      <a:br>
                        <a:rPr lang="en-US" sz="300" dirty="0" smtClean="0">
                          <a:latin typeface="Consolas"/>
                          <a:cs typeface="Consolas"/>
                        </a:rPr>
                      </a:br>
                      <a:r>
                        <a:rPr lang="en-US" sz="2200" dirty="0" smtClean="0">
                          <a:latin typeface="Consolas"/>
                          <a:cs typeface="Consolas"/>
                        </a:rPr>
                        <a:t>0x8(%rax)</a:t>
                      </a:r>
                    </a:p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300" dirty="0" smtClean="0">
                          <a:latin typeface="Consolas"/>
                          <a:cs typeface="Consolas"/>
                        </a:rPr>
                        <a:t/>
                      </a:r>
                      <a:br>
                        <a:rPr lang="en-US" sz="300" dirty="0" smtClean="0">
                          <a:latin typeface="Consolas"/>
                          <a:cs typeface="Consolas"/>
                        </a:rPr>
                      </a:br>
                      <a:r>
                        <a:rPr lang="en-US" sz="1600" dirty="0" smtClean="0">
                          <a:latin typeface="Consolas"/>
                          <a:cs typeface="Consolas"/>
                        </a:rPr>
                        <a:t>(%</a:t>
                      </a:r>
                      <a:r>
                        <a:rPr lang="en-US" sz="1600" dirty="0" err="1" smtClean="0">
                          <a:latin typeface="Consolas"/>
                          <a:cs typeface="Consolas"/>
                        </a:rPr>
                        <a:t>rax</a:t>
                      </a:r>
                      <a:r>
                        <a:rPr lang="en-US" sz="1600" dirty="0" smtClean="0">
                          <a:latin typeface="Consolas"/>
                          <a:cs typeface="Consolas"/>
                        </a:rPr>
                        <a:t>, %</a:t>
                      </a:r>
                      <a:r>
                        <a:rPr lang="en-US" sz="1600" dirty="0" err="1" smtClean="0">
                          <a:latin typeface="Consolas"/>
                          <a:cs typeface="Consolas"/>
                        </a:rPr>
                        <a:t>rsi</a:t>
                      </a:r>
                      <a:r>
                        <a:rPr lang="en-US" sz="1600" dirty="0" smtClean="0">
                          <a:latin typeface="Consolas"/>
                          <a:cs typeface="Consolas"/>
                        </a:rPr>
                        <a:t>, 4)</a:t>
                      </a:r>
                      <a:endParaRPr lang="en-US" sz="1600" dirty="0">
                        <a:latin typeface="Consolas"/>
                        <a:cs typeface="Consola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Calibri"/>
                          <a:cs typeface="Calibri"/>
                        </a:rPr>
                        <a:t>Parentheses</a:t>
                      </a:r>
                      <a:r>
                        <a:rPr lang="en-US" sz="2200" b="1" baseline="0" dirty="0" smtClean="0">
                          <a:latin typeface="Calibri"/>
                          <a:cs typeface="Calibri"/>
                        </a:rPr>
                        <a:t> dereference.</a:t>
                      </a:r>
                      <a:r>
                        <a:rPr lang="en-US" sz="2200" baseline="0" dirty="0" smtClean="0">
                          <a:latin typeface="Calibri"/>
                          <a:cs typeface="Calibri"/>
                        </a:rPr>
                        <a:t> If %</a:t>
                      </a:r>
                      <a:r>
                        <a:rPr lang="en-US" sz="2200" baseline="0" dirty="0" err="1" smtClean="0">
                          <a:latin typeface="Calibri"/>
                          <a:cs typeface="Calibri"/>
                        </a:rPr>
                        <a:t>esi</a:t>
                      </a:r>
                      <a:r>
                        <a:rPr lang="en-US" sz="2200" baseline="0" dirty="0" smtClean="0">
                          <a:latin typeface="Calibri"/>
                          <a:cs typeface="Calibri"/>
                        </a:rPr>
                        <a:t> stores an address, </a:t>
                      </a:r>
                      <a:r>
                        <a:rPr lang="en-US" sz="2200" dirty="0" smtClean="0">
                          <a:latin typeface="Calibri"/>
                          <a:cs typeface="Calibri"/>
                        </a:rPr>
                        <a:t>(%</a:t>
                      </a:r>
                      <a:r>
                        <a:rPr lang="en-US" sz="2200" dirty="0" err="1" smtClean="0">
                          <a:latin typeface="Calibri"/>
                          <a:cs typeface="Calibri"/>
                        </a:rPr>
                        <a:t>esi</a:t>
                      </a:r>
                      <a:r>
                        <a:rPr lang="en-US" sz="2200" dirty="0" smtClean="0">
                          <a:latin typeface="Calibri"/>
                          <a:cs typeface="Calibri"/>
                        </a:rPr>
                        <a:t>) is the value at that address.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Assembly: Some Common Operations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396875" y="1362071"/>
          <a:ext cx="8213725" cy="526767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674140"/>
                <a:gridCol w="4539585"/>
              </a:tblGrid>
              <a:tr h="429510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/>
                          <a:cs typeface="Calibri"/>
                        </a:rPr>
                        <a:t>Instruction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/>
                          <a:cs typeface="Calibri"/>
                        </a:rPr>
                        <a:t>Effect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mov</a:t>
                      </a:r>
                      <a:r>
                        <a:rPr lang="en-US" sz="2000" baseline="0" dirty="0" smtClean="0">
                          <a:latin typeface="Consolas"/>
                          <a:cs typeface="Consolas"/>
                        </a:rPr>
                        <a:t> %</a:t>
                      </a:r>
                      <a:r>
                        <a:rPr lang="en-US" sz="2000" baseline="0" dirty="0" err="1" smtClean="0">
                          <a:latin typeface="Consolas"/>
                          <a:cs typeface="Consolas"/>
                        </a:rPr>
                        <a:t>rdi</a:t>
                      </a:r>
                      <a:r>
                        <a:rPr lang="en-US" sz="2000" baseline="0" dirty="0" smtClean="0">
                          <a:latin typeface="Consolas"/>
                          <a:cs typeface="Consolas"/>
                        </a:rPr>
                        <a:t>, %</a:t>
                      </a:r>
                      <a:r>
                        <a:rPr lang="en-US" sz="2000" baseline="0" dirty="0" err="1" smtClean="0">
                          <a:latin typeface="Consolas"/>
                          <a:cs typeface="Consolas"/>
                        </a:rPr>
                        <a:t>rax</a:t>
                      </a:r>
                      <a:endParaRPr lang="en-US" sz="2000" dirty="0" smtClean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rax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=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rdi</a:t>
                      </a:r>
                      <a:endParaRPr lang="en-US" sz="20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add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rdi</a:t>
                      </a:r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,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rax</a:t>
                      </a:r>
                      <a:endParaRPr lang="en-US" sz="2000" dirty="0" smtClean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rax</a:t>
                      </a: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 =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rax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+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rdi</a:t>
                      </a:r>
                      <a:endParaRPr lang="en-US" sz="20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sub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rdi</a:t>
                      </a:r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,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rax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rax</a:t>
                      </a: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 = </a:t>
                      </a: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rax</a:t>
                      </a: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 - </a:t>
                      </a: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rdi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lea (%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rdi</a:t>
                      </a:r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,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rsi</a:t>
                      </a:r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, 2),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rax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rax</a:t>
                      </a: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 = </a:t>
                      </a: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rdi</a:t>
                      </a: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 +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(2 * </a:t>
                      </a: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rsi</a:t>
                      </a:r>
                      <a:r>
                        <a:rPr lang="en-US" sz="20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(doesn’t dereference)</a:t>
                      </a:r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call</a:t>
                      </a:r>
                      <a:r>
                        <a:rPr lang="en-US" sz="2000" baseline="0" dirty="0" smtClean="0">
                          <a:latin typeface="Consolas"/>
                          <a:cs typeface="Consolas"/>
                        </a:rPr>
                        <a:t> </a:t>
                      </a:r>
                      <a:r>
                        <a:rPr lang="en-US" sz="2000" baseline="0" dirty="0" err="1" smtClean="0">
                          <a:latin typeface="Consolas"/>
                          <a:cs typeface="Consolas"/>
                        </a:rPr>
                        <a:t>foo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Calls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function “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foo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”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push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eax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Pushes </a:t>
                      </a:r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eax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onto the stack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pop %</a:t>
                      </a:r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eax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Pops a value off the stack and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into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eax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66743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olas"/>
                          <a:cs typeface="Consolas"/>
                        </a:rPr>
                        <a:t>ret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Returns to the return address (i.e., the next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line in the calling function)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nsolas"/>
                          <a:cs typeface="Consolas"/>
                        </a:rPr>
                        <a:t>nop</a:t>
                      </a:r>
                      <a:endParaRPr lang="en-US" sz="2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Does nothing!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29510">
                <a:tc>
                  <a:txBody>
                    <a:bodyPr/>
                    <a:lstStyle/>
                    <a:p>
                      <a:r>
                        <a:rPr lang="en-US" sz="2000" i="1" dirty="0" smtClean="0">
                          <a:latin typeface="Calibri"/>
                          <a:cs typeface="Calibri"/>
                        </a:rPr>
                        <a:t>You may see suffixes on the end:</a:t>
                      </a:r>
                      <a:r>
                        <a:rPr lang="en-US" sz="2000" i="1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i="1" dirty="0" err="1" smtClean="0">
                          <a:latin typeface="Consolas"/>
                          <a:cs typeface="Consolas"/>
                        </a:rPr>
                        <a:t>b</a:t>
                      </a:r>
                      <a:r>
                        <a:rPr lang="en-US" sz="2000" i="1" dirty="0" smtClean="0">
                          <a:latin typeface="Consolas"/>
                          <a:cs typeface="Consolas"/>
                        </a:rPr>
                        <a:t>,</a:t>
                      </a:r>
                      <a:r>
                        <a:rPr lang="en-US" sz="2000" i="1" baseline="0" dirty="0" smtClean="0">
                          <a:latin typeface="Consolas"/>
                          <a:cs typeface="Consolas"/>
                        </a:rPr>
                        <a:t> </a:t>
                      </a:r>
                      <a:r>
                        <a:rPr lang="en-US" sz="2000" i="1" baseline="0" dirty="0" err="1" smtClean="0">
                          <a:latin typeface="Consolas"/>
                          <a:cs typeface="Consolas"/>
                        </a:rPr>
                        <a:t>w</a:t>
                      </a:r>
                      <a:r>
                        <a:rPr lang="en-US" sz="2000" i="1" baseline="0" dirty="0" smtClean="0">
                          <a:latin typeface="Consolas"/>
                          <a:cs typeface="Consolas"/>
                        </a:rPr>
                        <a:t>, </a:t>
                      </a:r>
                      <a:r>
                        <a:rPr lang="en-US" sz="2000" i="1" baseline="0" dirty="0" err="1" smtClean="0">
                          <a:latin typeface="Consolas"/>
                          <a:cs typeface="Consolas"/>
                        </a:rPr>
                        <a:t>l</a:t>
                      </a:r>
                      <a:r>
                        <a:rPr lang="en-US" sz="2000" i="1" baseline="0" dirty="0" smtClean="0">
                          <a:latin typeface="Consolas"/>
                          <a:cs typeface="Consolas"/>
                        </a:rPr>
                        <a:t>, </a:t>
                      </a:r>
                      <a:r>
                        <a:rPr lang="en-US" sz="2000" i="1" baseline="0" dirty="0" err="1" smtClean="0">
                          <a:latin typeface="Consolas"/>
                          <a:cs typeface="Consolas"/>
                        </a:rPr>
                        <a:t>q</a:t>
                      </a:r>
                      <a:endParaRPr lang="en-US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dirty="0" smtClean="0">
                          <a:latin typeface="Calibri"/>
                          <a:cs typeface="Calibri"/>
                        </a:rPr>
                        <a:t>Specify operand is 1, 2, 4, 8 bytes</a:t>
                      </a:r>
                      <a:endParaRPr lang="en-US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Assembly: Comparisons and Jumps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from class that Assembly uses comparisons and jumps (</a:t>
            </a:r>
            <a:r>
              <a:rPr lang="en-US" dirty="0" err="1" smtClean="0"/>
              <a:t>gotos</a:t>
            </a:r>
            <a:r>
              <a:rPr lang="en-US" dirty="0" smtClean="0"/>
              <a:t>) to execute various conditionals and loops.</a:t>
            </a:r>
          </a:p>
          <a:p>
            <a:r>
              <a:rPr lang="en-US" dirty="0" err="1" smtClean="0">
                <a:latin typeface="Consolas"/>
                <a:cs typeface="Consolas"/>
              </a:rPr>
              <a:t>cmp</a:t>
            </a: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latin typeface="Consolas"/>
                <a:cs typeface="Consolas"/>
              </a:rPr>
              <a:t>b</a:t>
            </a:r>
            <a:r>
              <a:rPr lang="en-US" dirty="0" smtClean="0">
                <a:latin typeface="Consolas"/>
                <a:cs typeface="Consolas"/>
              </a:rPr>
              <a:t>, a </a:t>
            </a:r>
            <a:r>
              <a:rPr lang="en-US" dirty="0" smtClean="0"/>
              <a:t>sets the same flags as computing a – </a:t>
            </a:r>
            <a:r>
              <a:rPr lang="en-US" dirty="0" err="1" smtClean="0"/>
              <a:t>b</a:t>
            </a:r>
            <a:r>
              <a:rPr lang="en-US" dirty="0" smtClean="0"/>
              <a:t>.</a:t>
            </a:r>
          </a:p>
          <a:p>
            <a:r>
              <a:rPr lang="en-US" dirty="0" smtClean="0">
                <a:latin typeface="Consolas"/>
                <a:cs typeface="Consolas"/>
              </a:rPr>
              <a:t>test </a:t>
            </a:r>
            <a:r>
              <a:rPr lang="en-US" dirty="0" err="1" smtClean="0">
                <a:latin typeface="Consolas"/>
                <a:cs typeface="Consolas"/>
              </a:rPr>
              <a:t>b</a:t>
            </a:r>
            <a:r>
              <a:rPr lang="en-US" dirty="0" smtClean="0">
                <a:latin typeface="Consolas"/>
                <a:cs typeface="Consolas"/>
              </a:rPr>
              <a:t>, a </a:t>
            </a:r>
            <a:r>
              <a:rPr lang="en-US" dirty="0" smtClean="0"/>
              <a:t>sets the same flags as computing a &amp; </a:t>
            </a:r>
            <a:r>
              <a:rPr lang="en-US" dirty="0" err="1" smtClean="0"/>
              <a:t>b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are usually followed by a conditional jump instruction that relies on the results.</a:t>
            </a:r>
          </a:p>
          <a:p>
            <a:r>
              <a:rPr lang="en-US" dirty="0" smtClean="0"/>
              <a:t>Watch out for operand order: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Consolas"/>
                <a:cs typeface="Consolas"/>
              </a:rPr>
              <a:t>cmpl</a:t>
            </a:r>
            <a:r>
              <a:rPr lang="en-US" dirty="0" smtClean="0">
                <a:latin typeface="Consolas"/>
                <a:cs typeface="Consolas"/>
              </a:rPr>
              <a:t> %</a:t>
            </a:r>
            <a:r>
              <a:rPr lang="en-US" dirty="0" err="1" smtClean="0">
                <a:latin typeface="Consolas"/>
                <a:cs typeface="Consolas"/>
              </a:rPr>
              <a:t>eax</a:t>
            </a:r>
            <a:r>
              <a:rPr lang="en-US" dirty="0" smtClean="0">
                <a:latin typeface="Consolas"/>
                <a:cs typeface="Consolas"/>
              </a:rPr>
              <a:t>, %</a:t>
            </a:r>
            <a:r>
              <a:rPr lang="en-US" dirty="0" err="1" smtClean="0">
                <a:latin typeface="Consolas"/>
                <a:cs typeface="Consolas"/>
              </a:rPr>
              <a:t>edx</a:t>
            </a:r>
            <a:r>
              <a:rPr lang="en-US" dirty="0" smtClean="0">
                <a:latin typeface="Consolas"/>
                <a:cs typeface="Consolas"/>
              </a:rPr>
              <a:t>		</a:t>
            </a:r>
            <a:r>
              <a:rPr lang="en-US" dirty="0" smtClean="0">
                <a:latin typeface="Calibri"/>
                <a:cs typeface="Calibri"/>
              </a:rPr>
              <a:t>if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%</a:t>
            </a:r>
            <a:r>
              <a:rPr lang="en-US" dirty="0" err="1" smtClean="0">
                <a:solidFill>
                  <a:srgbClr val="FF0000"/>
                </a:solidFill>
              </a:rPr>
              <a:t>edx</a:t>
            </a:r>
            <a:r>
              <a:rPr lang="en-US" dirty="0" smtClean="0"/>
              <a:t> &gt; </a:t>
            </a:r>
            <a:r>
              <a:rPr lang="en-US" dirty="0" smtClean="0">
                <a:solidFill>
                  <a:srgbClr val="FF0000"/>
                </a:solidFill>
              </a:rPr>
              <a:t>%</a:t>
            </a:r>
            <a:r>
              <a:rPr lang="en-US" dirty="0" err="1" smtClean="0">
                <a:solidFill>
                  <a:srgbClr val="FF0000"/>
                </a:solidFill>
              </a:rPr>
              <a:t>eax</a:t>
            </a:r>
            <a:r>
              <a:rPr lang="en-US" dirty="0" smtClean="0"/>
              <a:t>, </a:t>
            </a:r>
            <a:r>
              <a:rPr lang="en-US" dirty="0" smtClean="0">
                <a:latin typeface="Consolas"/>
                <a:cs typeface="Consolas"/>
              </a:rPr>
              <a:t/>
            </a:r>
            <a:br>
              <a:rPr lang="en-US" dirty="0" smtClean="0">
                <a:latin typeface="Consolas"/>
                <a:cs typeface="Consolas"/>
              </a:rPr>
            </a:br>
            <a:r>
              <a:rPr lang="en-US" dirty="0" err="1" smtClean="0">
                <a:latin typeface="Consolas"/>
                <a:cs typeface="Consolas"/>
              </a:rPr>
              <a:t>jg</a:t>
            </a:r>
            <a:r>
              <a:rPr lang="en-US" dirty="0" smtClean="0">
                <a:latin typeface="Consolas"/>
                <a:cs typeface="Consolas"/>
              </a:rPr>
              <a:t>    401095			 </a:t>
            </a:r>
            <a:r>
              <a:rPr lang="en-US" dirty="0" smtClean="0">
                <a:latin typeface="Calibri"/>
                <a:cs typeface="Calibri"/>
              </a:rPr>
              <a:t>jump to 401095 </a:t>
            </a:r>
            <a:r>
              <a:rPr lang="en-US" dirty="0" smtClean="0">
                <a:latin typeface="Consolas"/>
                <a:cs typeface="Consolas"/>
              </a:rPr>
              <a:t/>
            </a:r>
            <a:br>
              <a:rPr lang="en-US" dirty="0" smtClean="0">
                <a:latin typeface="Consolas"/>
                <a:cs typeface="Consolas"/>
              </a:rPr>
            </a:br>
            <a:r>
              <a:rPr lang="en-US" dirty="0" smtClean="0">
                <a:latin typeface="Consolas"/>
                <a:cs typeface="Consolas"/>
              </a:rPr>
              <a:t/>
            </a:r>
            <a:br>
              <a:rPr lang="en-US" dirty="0" smtClean="0">
                <a:latin typeface="Consolas"/>
                <a:cs typeface="Consolas"/>
              </a:rPr>
            </a:br>
            <a:endParaRPr lang="en-US" dirty="0" smtClean="0"/>
          </a:p>
        </p:txBody>
      </p:sp>
      <p:sp>
        <p:nvSpPr>
          <p:cNvPr id="4" name="Left-Right Arrow 3"/>
          <p:cNvSpPr/>
          <p:nvPr/>
        </p:nvSpPr>
        <p:spPr bwMode="auto">
          <a:xfrm>
            <a:off x="3810000" y="4876800"/>
            <a:ext cx="762000" cy="274319"/>
          </a:xfrm>
          <a:prstGeom prst="leftRightArrow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4155</TotalTime>
  <Words>1531</Words>
  <Application>Microsoft Macintosh PowerPoint</Application>
  <PresentationFormat>On-screen Show (4:3)</PresentationFormat>
  <Paragraphs>231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template2007</vt:lpstr>
      <vt:lpstr>Office Theme</vt:lpstr>
      <vt:lpstr>Assembly and Bomb Lab</vt:lpstr>
      <vt:lpstr>Agenda</vt:lpstr>
      <vt:lpstr>Bomb Lab</vt:lpstr>
      <vt:lpstr>Bomb Lab</vt:lpstr>
      <vt:lpstr>Agenda</vt:lpstr>
      <vt:lpstr>x86-64 Integer Registers</vt:lpstr>
      <vt:lpstr>Assembly: Operands</vt:lpstr>
      <vt:lpstr>Assembly: Some Common Operations</vt:lpstr>
      <vt:lpstr>Assembly: Comparisons and Jumps</vt:lpstr>
      <vt:lpstr>Assembly: Comparisons and Jumps</vt:lpstr>
      <vt:lpstr>Assembly: Comparisons and Jumps</vt:lpstr>
      <vt:lpstr>Agenda</vt:lpstr>
      <vt:lpstr>Your Defusing Toolkit</vt:lpstr>
      <vt:lpstr>GDB: Stepping Through Code</vt:lpstr>
      <vt:lpstr>GDB: Examining Data</vt:lpstr>
      <vt:lpstr>One Last Hint: sscanf</vt:lpstr>
      <vt:lpstr>Resources </vt:lpstr>
      <vt:lpstr>Agenda</vt:lpstr>
      <vt:lpstr>Unix Refresher</vt:lpstr>
      <vt:lpstr>Agenda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Tan</dc:creator>
  <cp:lastModifiedBy>Marjorie Carlson</cp:lastModifiedBy>
  <cp:revision>1029</cp:revision>
  <cp:lastPrinted>2013-09-16T03:07:45Z</cp:lastPrinted>
  <dcterms:created xsi:type="dcterms:W3CDTF">2013-09-16T02:54:42Z</dcterms:created>
  <dcterms:modified xsi:type="dcterms:W3CDTF">2013-09-16T03:07:49Z</dcterms:modified>
</cp:coreProperties>
</file>