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embeddings/oleObject1.bin" ContentType="application/vnd.openxmlformats-officedocument.oleObject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1144" r:id="rId2"/>
    <p:sldId id="1145" r:id="rId3"/>
    <p:sldId id="1088" r:id="rId4"/>
    <p:sldId id="1089" r:id="rId5"/>
    <p:sldId id="1090" r:id="rId6"/>
    <p:sldId id="1091" r:id="rId7"/>
    <p:sldId id="1092" r:id="rId8"/>
    <p:sldId id="1093" r:id="rId9"/>
    <p:sldId id="1094" r:id="rId10"/>
    <p:sldId id="1095" r:id="rId11"/>
    <p:sldId id="1096" r:id="rId12"/>
    <p:sldId id="1097" r:id="rId13"/>
    <p:sldId id="1098" r:id="rId14"/>
    <p:sldId id="1099" r:id="rId15"/>
    <p:sldId id="1100" r:id="rId16"/>
    <p:sldId id="1101" r:id="rId17"/>
    <p:sldId id="1102" r:id="rId18"/>
    <p:sldId id="1103" r:id="rId19"/>
    <p:sldId id="1104" r:id="rId20"/>
    <p:sldId id="1106" r:id="rId21"/>
    <p:sldId id="1146" r:id="rId22"/>
    <p:sldId id="1147" r:id="rId23"/>
    <p:sldId id="1150" r:id="rId24"/>
    <p:sldId id="1053" r:id="rId25"/>
    <p:sldId id="1153" r:id="rId26"/>
    <p:sldId id="1152" r:id="rId27"/>
    <p:sldId id="1154" r:id="rId28"/>
    <p:sldId id="1041" r:id="rId29"/>
    <p:sldId id="1042" r:id="rId30"/>
    <p:sldId id="1160" r:id="rId31"/>
    <p:sldId id="1043" r:id="rId32"/>
    <p:sldId id="1054" r:id="rId33"/>
    <p:sldId id="1055" r:id="rId34"/>
    <p:sldId id="1056" r:id="rId35"/>
    <p:sldId id="1057" r:id="rId36"/>
    <p:sldId id="1058" r:id="rId37"/>
    <p:sldId id="1059" r:id="rId38"/>
    <p:sldId id="1060" r:id="rId39"/>
    <p:sldId id="1061" r:id="rId40"/>
    <p:sldId id="1062" r:id="rId41"/>
    <p:sldId id="1063" r:id="rId42"/>
    <p:sldId id="1064" r:id="rId43"/>
    <p:sldId id="1065" r:id="rId44"/>
    <p:sldId id="1155" r:id="rId45"/>
    <p:sldId id="1158" r:id="rId46"/>
    <p:sldId id="1159" r:id="rId47"/>
    <p:sldId id="1076" r:id="rId48"/>
    <p:sldId id="1156" r:id="rId49"/>
    <p:sldId id="1077" r:id="rId50"/>
    <p:sldId id="1078" r:id="rId51"/>
    <p:sldId id="1079" r:id="rId52"/>
    <p:sldId id="1080" r:id="rId53"/>
    <p:sldId id="1081" r:id="rId54"/>
    <p:sldId id="1157" r:id="rId55"/>
    <p:sldId id="1086" r:id="rId56"/>
  </p:sldIdLst>
  <p:sldSz cx="9144000" cy="6858000" type="screen4x3"/>
  <p:notesSz cx="7302500" cy="9586913"/>
  <p:custDataLst>
    <p:tags r:id="rId6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1CF"/>
    <a:srgbClr val="F1C7C7"/>
    <a:srgbClr val="F6F5BD"/>
    <a:srgbClr val="990000"/>
    <a:srgbClr val="EDEA77"/>
    <a:srgbClr val="FF9999"/>
    <a:srgbClr val="CDF1C5"/>
    <a:srgbClr val="A8E799"/>
    <a:srgbClr val="CC6600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1" autoAdjust="0"/>
    <p:restoredTop sz="94649" autoAdjust="0"/>
  </p:normalViewPr>
  <p:slideViewPr>
    <p:cSldViewPr snapToObjects="1">
      <p:cViewPr varScale="1">
        <p:scale>
          <a:sx n="112" d="100"/>
          <a:sy n="112" d="100"/>
        </p:scale>
        <p:origin x="-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3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interSettings" Target="printerSettings/printerSettings1.bin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gs" Target="tags/tag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fs\auto2\ics2\opt\lower-nehalem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fs\auto2\ics2\opt\lower-nehalem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lower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6"/>
          <c:h val="0.718015665796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0.286912</c:v>
                </c:pt>
                <c:pt idx="2">
                  <c:v>1.147039</c:v>
                </c:pt>
                <c:pt idx="3">
                  <c:v>2.580267</c:v>
                </c:pt>
                <c:pt idx="4">
                  <c:v>4.58664100000001</c:v>
                </c:pt>
                <c:pt idx="5">
                  <c:v>7.16614599999999</c:v>
                </c:pt>
                <c:pt idx="6">
                  <c:v>10.318952</c:v>
                </c:pt>
                <c:pt idx="7">
                  <c:v>14.044787</c:v>
                </c:pt>
                <c:pt idx="8">
                  <c:v>18.344017</c:v>
                </c:pt>
                <c:pt idx="9">
                  <c:v>23.216485</c:v>
                </c:pt>
                <c:pt idx="10">
                  <c:v>28.673536</c:v>
                </c:pt>
                <c:pt idx="11">
                  <c:v>34.70745700000001</c:v>
                </c:pt>
                <c:pt idx="12">
                  <c:v>41.304167</c:v>
                </c:pt>
                <c:pt idx="13">
                  <c:v>48.505589</c:v>
                </c:pt>
                <c:pt idx="14">
                  <c:v>56.283847</c:v>
                </c:pt>
                <c:pt idx="15">
                  <c:v>64.62309799999986</c:v>
                </c:pt>
                <c:pt idx="16">
                  <c:v>73.541931</c:v>
                </c:pt>
                <c:pt idx="17">
                  <c:v>83.02382999999998</c:v>
                </c:pt>
                <c:pt idx="18">
                  <c:v>93.12992</c:v>
                </c:pt>
                <c:pt idx="19">
                  <c:v>103.7657419999999</c:v>
                </c:pt>
                <c:pt idx="20">
                  <c:v>114.978811</c:v>
                </c:pt>
                <c:pt idx="21">
                  <c:v>126.765697</c:v>
                </c:pt>
                <c:pt idx="22">
                  <c:v>139.1281440000002</c:v>
                </c:pt>
                <c:pt idx="23">
                  <c:v>152.066794</c:v>
                </c:pt>
                <c:pt idx="24">
                  <c:v>165.5780470000002</c:v>
                </c:pt>
                <c:pt idx="25">
                  <c:v>179.704319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8581352"/>
        <c:axId val="2137332312"/>
      </c:scatterChart>
      <c:valAx>
        <c:axId val="2128581352"/>
        <c:scaling>
          <c:orientation val="minMax"/>
          <c:max val="500000.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37332312"/>
        <c:crosses val="autoZero"/>
        <c:crossBetween val="midCat"/>
      </c:valAx>
      <c:valAx>
        <c:axId val="2137332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2"/>
              <c:y val="0.2872062663185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858135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42173350582"/>
          <c:y val="0.0731070496083551"/>
          <c:w val="0.829236739974126"/>
          <c:h val="0.718015665796345"/>
        </c:manualLayout>
      </c:layout>
      <c:scatterChart>
        <c:scatterStyle val="lineMarker"/>
        <c:varyColors val="0"/>
        <c:ser>
          <c:idx val="0"/>
          <c:order val="0"/>
          <c:tx>
            <c:strRef>
              <c:f>lower!$H$24</c:f>
              <c:strCache>
                <c:ptCount val="1"/>
                <c:pt idx="0">
                  <c:v>lower1</c:v>
                </c:pt>
              </c:strCache>
            </c:strRef>
          </c:tx>
          <c:spPr>
            <a:ln w="25400">
              <a:solidFill>
                <a:srgbClr val="808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lower!$H$25:$H$50</c:f>
              <c:numCache>
                <c:formatCode>General</c:formatCode>
                <c:ptCount val="26"/>
                <c:pt idx="0">
                  <c:v>0.0</c:v>
                </c:pt>
                <c:pt idx="1">
                  <c:v>0.286912</c:v>
                </c:pt>
                <c:pt idx="2">
                  <c:v>1.147039</c:v>
                </c:pt>
                <c:pt idx="3">
                  <c:v>2.580267</c:v>
                </c:pt>
                <c:pt idx="4">
                  <c:v>4.58664100000001</c:v>
                </c:pt>
                <c:pt idx="5">
                  <c:v>7.16614599999999</c:v>
                </c:pt>
                <c:pt idx="6">
                  <c:v>10.318952</c:v>
                </c:pt>
                <c:pt idx="7">
                  <c:v>14.044787</c:v>
                </c:pt>
                <c:pt idx="8">
                  <c:v>18.344017</c:v>
                </c:pt>
                <c:pt idx="9">
                  <c:v>23.216485</c:v>
                </c:pt>
                <c:pt idx="10">
                  <c:v>28.673536</c:v>
                </c:pt>
                <c:pt idx="11">
                  <c:v>34.70745700000001</c:v>
                </c:pt>
                <c:pt idx="12">
                  <c:v>41.304167</c:v>
                </c:pt>
                <c:pt idx="13">
                  <c:v>48.505589</c:v>
                </c:pt>
                <c:pt idx="14">
                  <c:v>56.283847</c:v>
                </c:pt>
                <c:pt idx="15">
                  <c:v>64.62309799999986</c:v>
                </c:pt>
                <c:pt idx="16">
                  <c:v>73.541931</c:v>
                </c:pt>
                <c:pt idx="17">
                  <c:v>83.02382999999998</c:v>
                </c:pt>
                <c:pt idx="18">
                  <c:v>93.12992</c:v>
                </c:pt>
                <c:pt idx="19">
                  <c:v>103.7657419999999</c:v>
                </c:pt>
                <c:pt idx="20">
                  <c:v>114.978811</c:v>
                </c:pt>
                <c:pt idx="21">
                  <c:v>126.765697</c:v>
                </c:pt>
                <c:pt idx="22">
                  <c:v>139.1281440000002</c:v>
                </c:pt>
                <c:pt idx="23">
                  <c:v>152.066794</c:v>
                </c:pt>
                <c:pt idx="24">
                  <c:v>165.5780470000002</c:v>
                </c:pt>
                <c:pt idx="25">
                  <c:v>179.704319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lower!$I$24</c:f>
              <c:strCache>
                <c:ptCount val="1"/>
                <c:pt idx="0">
                  <c:v>lower2</c:v>
                </c:pt>
              </c:strCache>
            </c:strRef>
          </c:tx>
          <c:spPr>
            <a:ln w="25400">
              <a:solidFill>
                <a:srgbClr val="333333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xVal>
            <c:numRef>
              <c:f>lower!$G$25:$G$50</c:f>
              <c:numCache>
                <c:formatCode>General</c:formatCode>
                <c:ptCount val="26"/>
                <c:pt idx="0">
                  <c:v>0.0</c:v>
                </c:pt>
                <c:pt idx="1">
                  <c:v>20000.0</c:v>
                </c:pt>
                <c:pt idx="2">
                  <c:v>40000.0</c:v>
                </c:pt>
                <c:pt idx="3">
                  <c:v>60000.0</c:v>
                </c:pt>
                <c:pt idx="4">
                  <c:v>80000.0</c:v>
                </c:pt>
                <c:pt idx="5">
                  <c:v>100000.0</c:v>
                </c:pt>
                <c:pt idx="6">
                  <c:v>120000.0</c:v>
                </c:pt>
                <c:pt idx="7">
                  <c:v>140000.0</c:v>
                </c:pt>
                <c:pt idx="8">
                  <c:v>160000.0</c:v>
                </c:pt>
                <c:pt idx="9">
                  <c:v>180000.0</c:v>
                </c:pt>
                <c:pt idx="10">
                  <c:v>200000.0</c:v>
                </c:pt>
                <c:pt idx="11">
                  <c:v>220000.0</c:v>
                </c:pt>
                <c:pt idx="12">
                  <c:v>240000.0</c:v>
                </c:pt>
                <c:pt idx="13">
                  <c:v>260000.0</c:v>
                </c:pt>
                <c:pt idx="14">
                  <c:v>280000.0</c:v>
                </c:pt>
                <c:pt idx="15">
                  <c:v>300000.0</c:v>
                </c:pt>
                <c:pt idx="16">
                  <c:v>320000.0</c:v>
                </c:pt>
                <c:pt idx="17">
                  <c:v>340000.0</c:v>
                </c:pt>
                <c:pt idx="18">
                  <c:v>360000.0</c:v>
                </c:pt>
                <c:pt idx="19">
                  <c:v>380000.0</c:v>
                </c:pt>
                <c:pt idx="20">
                  <c:v>400000.0</c:v>
                </c:pt>
                <c:pt idx="21">
                  <c:v>420000.0</c:v>
                </c:pt>
                <c:pt idx="22">
                  <c:v>440000.0</c:v>
                </c:pt>
                <c:pt idx="23">
                  <c:v>460000.0</c:v>
                </c:pt>
                <c:pt idx="24">
                  <c:v>480000.0</c:v>
                </c:pt>
                <c:pt idx="25">
                  <c:v>500000.0</c:v>
                </c:pt>
              </c:numCache>
            </c:numRef>
          </c:xVal>
          <c:yVal>
            <c:numRef>
              <c:f>lower!$I$25:$I$50</c:f>
              <c:numCache>
                <c:formatCode>General</c:formatCode>
                <c:ptCount val="26"/>
                <c:pt idx="0">
                  <c:v>0.0</c:v>
                </c:pt>
                <c:pt idx="1">
                  <c:v>2.90000000000001E-5</c:v>
                </c:pt>
                <c:pt idx="2">
                  <c:v>5.70000000000001E-5</c:v>
                </c:pt>
                <c:pt idx="3">
                  <c:v>8.60000000000001E-5</c:v>
                </c:pt>
                <c:pt idx="4">
                  <c:v>0.000115</c:v>
                </c:pt>
                <c:pt idx="5">
                  <c:v>0.000143</c:v>
                </c:pt>
                <c:pt idx="6">
                  <c:v>0.000172</c:v>
                </c:pt>
                <c:pt idx="7">
                  <c:v>0.0002</c:v>
                </c:pt>
                <c:pt idx="8">
                  <c:v>0.000229</c:v>
                </c:pt>
                <c:pt idx="9">
                  <c:v>0.000257</c:v>
                </c:pt>
                <c:pt idx="10">
                  <c:v>0.000286</c:v>
                </c:pt>
                <c:pt idx="11">
                  <c:v>0.000315</c:v>
                </c:pt>
                <c:pt idx="12">
                  <c:v>0.000343</c:v>
                </c:pt>
                <c:pt idx="13">
                  <c:v>0.000372000000000001</c:v>
                </c:pt>
                <c:pt idx="14">
                  <c:v>0.000401</c:v>
                </c:pt>
                <c:pt idx="15">
                  <c:v>0.000430000000000001</c:v>
                </c:pt>
                <c:pt idx="16">
                  <c:v>0.000458000000000001</c:v>
                </c:pt>
                <c:pt idx="17">
                  <c:v>0.000487000000000001</c:v>
                </c:pt>
                <c:pt idx="18">
                  <c:v>0.000516</c:v>
                </c:pt>
                <c:pt idx="19">
                  <c:v>0.000545000000000001</c:v>
                </c:pt>
                <c:pt idx="20">
                  <c:v>0.000573000000000001</c:v>
                </c:pt>
                <c:pt idx="21">
                  <c:v>0.000602</c:v>
                </c:pt>
                <c:pt idx="22">
                  <c:v>0.000631000000000001</c:v>
                </c:pt>
                <c:pt idx="23">
                  <c:v>0.000659000000000001</c:v>
                </c:pt>
                <c:pt idx="24">
                  <c:v>0.000688000000000001</c:v>
                </c:pt>
                <c:pt idx="25">
                  <c:v>0.000717000000000001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731096"/>
        <c:axId val="2135992104"/>
      </c:scatterChart>
      <c:valAx>
        <c:axId val="2127731096"/>
        <c:scaling>
          <c:orientation val="minMax"/>
          <c:max val="500000.0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43337645537"/>
              <c:y val="0.88511749347258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35992104"/>
        <c:crosses val="autoZero"/>
        <c:crossBetween val="midCat"/>
      </c:valAx>
      <c:valAx>
        <c:axId val="21359921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CPU seconds</a:t>
                </a:r>
              </a:p>
            </c:rich>
          </c:tx>
          <c:layout>
            <c:manualLayout>
              <c:xMode val="edge"/>
              <c:yMode val="edge"/>
              <c:x val="0.0206985769728332"/>
              <c:y val="0.28720626631853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12773109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68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48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Excel_97_-_2004_Worksheet1.xls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Program Optimization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27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Dec. 3, 2013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err="1" smtClean="0"/>
              <a:t>O’Hallaron</a:t>
            </a:r>
            <a:r>
              <a:rPr lang="en-US" dirty="0" smtClean="0"/>
              <a:t>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073275" y="1905000"/>
            <a:ext cx="5007780" cy="2028761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int i;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for (i = 0; i &lt; strlen(s); i++)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  if (s[i] &gt;= 'A' &amp;&amp; s[i]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      s[i]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65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41313"/>
            <a:ext cx="84582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Optimization Blocker #1: Procedure Calls</a:t>
            </a:r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to Convert String to Lower Case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Extracted from 213 lab submissions, Fall, 1998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34963"/>
            <a:ext cx="8678863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2413"/>
            <a:ext cx="8307387" cy="908050"/>
          </a:xfrm>
        </p:spPr>
        <p:txBody>
          <a:bodyPr/>
          <a:lstStyle/>
          <a:p>
            <a:pPr lvl="1" eaLnBrk="1" hangingPunct="1"/>
            <a:r>
              <a:rPr lang="en-US" smtClean="0"/>
              <a:t>Time quadruples when double string length</a:t>
            </a:r>
          </a:p>
          <a:p>
            <a:pPr lvl="1" eaLnBrk="1" hangingPunct="1"/>
            <a:r>
              <a:rPr lang="en-US" smtClean="0"/>
              <a:t>Quadratic performance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890587" y="2430463"/>
          <a:ext cx="7362825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Convert Loop To Goto Form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5000625"/>
            <a:ext cx="8281987" cy="9080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 </a:t>
            </a:r>
            <a:r>
              <a:rPr lang="en-US" sz="1800" smtClean="0">
                <a:latin typeface="Courier New" pitchFamily="49" charset="0"/>
              </a:rPr>
              <a:t>strlen</a:t>
            </a:r>
            <a:r>
              <a:rPr lang="en-US" sz="1800" smtClean="0"/>
              <a:t> executed every iteration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09800" y="1143000"/>
            <a:ext cx="4962525" cy="3693319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void lower(char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int i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if (i &gt;= strlen(s))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 goto done;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loop: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if (s[i] &gt;= 'A' &amp;&amp; s[i] &lt;= 'Z')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   s[i] -= ('A' - 'a');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if (i &lt; </a:t>
            </a:r>
            <a:r>
              <a:rPr lang="en-US" sz="1800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>
                <a:latin typeface="Courier New" pitchFamily="49" charset="0"/>
              </a:rPr>
              <a:t>(s))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 goto loop;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done: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4963"/>
            <a:ext cx="7031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Calling Strlen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3962400"/>
            <a:ext cx="8281987" cy="1946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Strlen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Only way to determine length of string is to scan its entire length, looking for null character.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smtClean="0"/>
              <a:t>Overall performance, string of length 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N calls to strlen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Require times N, N-1, N-2, …, 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smtClean="0"/>
              <a:t>Overall O(N</a:t>
            </a:r>
            <a:r>
              <a:rPr lang="en-US" sz="1800" baseline="30000" smtClean="0"/>
              <a:t>2</a:t>
            </a:r>
            <a:r>
              <a:rPr lang="en-US" sz="1800" smtClean="0"/>
              <a:t>) performance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09800" y="990600"/>
            <a:ext cx="4962525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/* My version of strlen */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34963"/>
            <a:ext cx="6230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Improving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67150"/>
            <a:ext cx="8307387" cy="2578100"/>
          </a:xfrm>
        </p:spPr>
        <p:txBody>
          <a:bodyPr/>
          <a:lstStyle/>
          <a:p>
            <a:pPr lvl="1" eaLnBrk="1" hangingPunct="1"/>
            <a:r>
              <a:rPr lang="en-US" dirty="0" smtClean="0"/>
              <a:t>Move call to </a:t>
            </a:r>
            <a:r>
              <a:rPr lang="en-US" dirty="0" err="1" smtClean="0">
                <a:latin typeface="Courier New" pitchFamily="49" charset="0"/>
              </a:rPr>
              <a:t>strlen</a:t>
            </a:r>
            <a:r>
              <a:rPr lang="en-US" dirty="0" smtClean="0"/>
              <a:t> outside of loop</a:t>
            </a:r>
          </a:p>
          <a:p>
            <a:pPr lvl="1" eaLnBrk="1" hangingPunct="1"/>
            <a:r>
              <a:rPr lang="en-US" dirty="0" smtClean="0"/>
              <a:t>Since result does not change from one iteration to another</a:t>
            </a:r>
          </a:p>
          <a:p>
            <a:pPr lvl="1" eaLnBrk="1" hangingPunct="1"/>
            <a:r>
              <a:rPr lang="en-US" dirty="0" smtClean="0"/>
              <a:t>Form of code motion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81200" y="1143000"/>
            <a:ext cx="5007780" cy="2305759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lower(char </a:t>
            </a:r>
            <a:r>
              <a:rPr lang="en-US" sz="1800" dirty="0">
                <a:latin typeface="Courier New" pitchFamily="49" charset="0"/>
              </a:rPr>
              <a:t>*s)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=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strlen</a:t>
            </a:r>
            <a:r>
              <a:rPr lang="en-US" sz="1800" dirty="0">
                <a:latin typeface="Courier New" pitchFamily="49" charset="0"/>
              </a:rPr>
              <a:t>(s);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</a:t>
            </a:r>
            <a:r>
              <a:rPr lang="en-US" sz="18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err="1">
                <a:solidFill>
                  <a:srgbClr val="A50021"/>
                </a:solidFill>
                <a:latin typeface="Courier New" pitchFamily="49" charset="0"/>
              </a:rPr>
              <a:t>len</a:t>
            </a:r>
            <a:r>
              <a:rPr lang="en-US" sz="1800" dirty="0">
                <a:latin typeface="Courier New" pitchFamily="49" charset="0"/>
              </a:rPr>
              <a:t>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if (s[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&gt;= 'A' &amp;&amp;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&lt;= 'Z')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  s[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-= ('A' - 'a');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34963"/>
            <a:ext cx="87630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Lower Case Conversion Performance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906462"/>
          </a:xfrm>
        </p:spPr>
        <p:txBody>
          <a:bodyPr/>
          <a:lstStyle/>
          <a:p>
            <a:pPr lvl="1" eaLnBrk="1" hangingPunct="1"/>
            <a:r>
              <a:rPr lang="en-US" smtClean="0"/>
              <a:t>Time doubles when double string length</a:t>
            </a:r>
          </a:p>
          <a:p>
            <a:pPr lvl="1" eaLnBrk="1" hangingPunct="1"/>
            <a:r>
              <a:rPr lang="en-US" smtClean="0"/>
              <a:t>Linear performance of lower2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533400" y="2127250"/>
          <a:ext cx="7362825" cy="36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248276" y="3470276"/>
            <a:ext cx="666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/>
          <a:lstStyle/>
          <a:p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lower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991101" y="4746626"/>
            <a:ext cx="6667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27432" tIns="27432" rIns="0" bIns="0"/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lower2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Procedure Calls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4102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i="1" dirty="0" smtClean="0"/>
              <a:t>Why couldn’t compiler move </a:t>
            </a:r>
            <a:r>
              <a:rPr lang="en-US" sz="2000" dirty="0" err="1" smtClean="0">
                <a:latin typeface="Courier New" pitchFamily="49" charset="0"/>
              </a:rPr>
              <a:t>strlen</a:t>
            </a:r>
            <a:r>
              <a:rPr lang="en-US" sz="2000" i="1" dirty="0" smtClean="0"/>
              <a:t> out of  inner loop?</a:t>
            </a:r>
          </a:p>
          <a:p>
            <a:pPr lvl="1" eaLnBrk="1" hangingPunct="1">
              <a:defRPr/>
            </a:pPr>
            <a:r>
              <a:rPr lang="en-US" sz="1800" dirty="0" smtClean="0"/>
              <a:t>Procedure may have side effects</a:t>
            </a:r>
          </a:p>
          <a:p>
            <a:pPr lvl="2" eaLnBrk="1" hangingPunct="1">
              <a:defRPr/>
            </a:pPr>
            <a:r>
              <a:rPr lang="en-US" sz="1600" dirty="0" smtClean="0"/>
              <a:t>Alters global state each time called</a:t>
            </a:r>
          </a:p>
          <a:p>
            <a:pPr lvl="1" eaLnBrk="1" hangingPunct="1">
              <a:defRPr/>
            </a:pPr>
            <a:r>
              <a:rPr lang="en-US" sz="1800" dirty="0" smtClean="0"/>
              <a:t>Function may not return same value for given arguments</a:t>
            </a:r>
          </a:p>
          <a:p>
            <a:pPr lvl="2" eaLnBrk="1" hangingPunct="1">
              <a:defRPr/>
            </a:pPr>
            <a:r>
              <a:rPr lang="en-US" sz="1600" dirty="0" smtClean="0"/>
              <a:t>Depends on other parts of global state</a:t>
            </a:r>
          </a:p>
          <a:p>
            <a:pPr lvl="2" eaLnBrk="1" hangingPunct="1">
              <a:defRPr/>
            </a:pPr>
            <a:r>
              <a:rPr lang="en-US" sz="1600" dirty="0" smtClean="0"/>
              <a:t>Procedure </a:t>
            </a:r>
            <a:r>
              <a:rPr lang="en-US" sz="1600" dirty="0" smtClean="0">
                <a:latin typeface="Courier New" pitchFamily="49" charset="0"/>
              </a:rPr>
              <a:t>lower</a:t>
            </a:r>
            <a:r>
              <a:rPr lang="en-US" sz="1600" dirty="0" smtClean="0"/>
              <a:t> could interact with </a:t>
            </a:r>
            <a:r>
              <a:rPr lang="en-US" sz="1600" dirty="0" err="1" smtClean="0">
                <a:latin typeface="Courier New" pitchFamily="49" charset="0"/>
              </a:rPr>
              <a:t>strlen</a:t>
            </a:r>
            <a:endParaRPr lang="en-US" sz="16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Warning:</a:t>
            </a:r>
          </a:p>
          <a:p>
            <a:pPr lvl="1" eaLnBrk="1" hangingPunct="1">
              <a:defRPr/>
            </a:pPr>
            <a:r>
              <a:rPr lang="en-US" sz="1800" dirty="0" smtClean="0"/>
              <a:t>Compiler treats procedure call as a black box</a:t>
            </a:r>
          </a:p>
          <a:p>
            <a:pPr lvl="1" eaLnBrk="1" hangingPunct="1">
              <a:defRPr/>
            </a:pPr>
            <a:r>
              <a:rPr lang="en-US" sz="1800" dirty="0" smtClean="0"/>
              <a:t>Weak optimizations near them</a:t>
            </a:r>
          </a:p>
          <a:p>
            <a:pPr eaLnBrk="1" hangingPunct="1">
              <a:defRPr/>
            </a:pPr>
            <a:r>
              <a:rPr lang="en-US" sz="2000" dirty="0" smtClean="0"/>
              <a:t>Remedies:</a:t>
            </a:r>
          </a:p>
          <a:p>
            <a:pPr lvl="1" eaLnBrk="1" hangingPunct="1">
              <a:defRPr/>
            </a:pPr>
            <a:r>
              <a:rPr lang="en-US" sz="1800" dirty="0" smtClean="0"/>
              <a:t>Use of </a:t>
            </a:r>
            <a:r>
              <a:rPr lang="en-US" sz="1800" dirty="0" smtClean="0">
                <a:latin typeface="Courier New" pitchFamily="49" charset="0"/>
              </a:rPr>
              <a:t>inline</a:t>
            </a:r>
            <a:r>
              <a:rPr lang="en-US" sz="1800" dirty="0" smtClean="0"/>
              <a:t> functions</a:t>
            </a:r>
          </a:p>
          <a:p>
            <a:pPr lvl="2">
              <a:defRPr/>
            </a:pPr>
            <a:r>
              <a:rPr lang="en-US" sz="1800" dirty="0" smtClean="0"/>
              <a:t>GCC does this with –O2</a:t>
            </a:r>
          </a:p>
          <a:p>
            <a:pPr lvl="2">
              <a:defRPr/>
            </a:pPr>
            <a:r>
              <a:rPr lang="en-US" sz="1800" dirty="0" smtClean="0"/>
              <a:t>See web aside ASM:OPT</a:t>
            </a:r>
          </a:p>
          <a:p>
            <a:pPr lvl="1" eaLnBrk="1" hangingPunct="1">
              <a:defRPr/>
            </a:pPr>
            <a:r>
              <a:rPr lang="en-US" sz="1800" dirty="0" smtClean="0"/>
              <a:t>Do your own code motion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0" y="3733800"/>
            <a:ext cx="4038600" cy="286232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int lencnt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size_t strlen(const char *s)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size_t length = 0;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while (*s != '\0') {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	s++; length++;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lencnt +=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    return length;</a:t>
            </a:r>
          </a:p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Matters</a:t>
            </a:r>
          </a:p>
        </p:txBody>
      </p:sp>
      <p:sp>
        <p:nvSpPr>
          <p:cNvPr id="1843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Why couldn’t compiler optimize this away?</a:t>
            </a: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1752600" y="3810000"/>
            <a:ext cx="5873750" cy="1635125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sum_rows1 inner loop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.L53: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addsd	(%rcx), %xmm0		# FP add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addq	$8, %rcx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decq	%rax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movsd	%xmm0, (%rsi,%r8,8)	# FP store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jne	.L53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Memory Aliasing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Code updates </a:t>
            </a:r>
            <a:r>
              <a:rPr lang="en-US" smtClean="0">
                <a:latin typeface="Courier New" pitchFamily="49" charset="0"/>
              </a:rPr>
              <a:t>b[i]</a:t>
            </a:r>
            <a:r>
              <a:rPr lang="en-US" smtClean="0"/>
              <a:t> on every iteration</a:t>
            </a:r>
          </a:p>
          <a:p>
            <a:pPr lvl="1" eaLnBrk="1" hangingPunct="1"/>
            <a:r>
              <a:rPr lang="en-US" smtClean="0"/>
              <a:t>Must consider possibility that these updates will affect program behavior</a:t>
            </a:r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2733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void sum_rows1(double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i,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b[i] = 0;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    b[i] += a[i*n + j];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533400" y="3733800"/>
            <a:ext cx="2311400" cy="1847850"/>
          </a:xfrm>
          <a:prstGeom prst="rect">
            <a:avLst/>
          </a:prstGeom>
          <a:solidFill>
            <a:srgbClr val="D5F1CF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A[9] = 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{ 0,   1,   2,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4,   8,  16},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32,  64, 128};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double B[3] = A+3;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sum_rows1(A, B, 3);</a:t>
            </a:r>
          </a:p>
        </p:txBody>
      </p:sp>
      <p:sp>
        <p:nvSpPr>
          <p:cNvPr id="777224" name="Rectangle 8"/>
          <p:cNvSpPr>
            <a:spLocks noChangeArrowheads="1"/>
          </p:cNvSpPr>
          <p:nvPr/>
        </p:nvSpPr>
        <p:spPr bwMode="auto">
          <a:xfrm>
            <a:off x="5918200" y="42672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0: [3, 8, 16]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5918200" y="38100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init:  [4, 8, 16]</a:t>
            </a:r>
          </a:p>
        </p:txBody>
      </p:sp>
      <p:sp>
        <p:nvSpPr>
          <p:cNvPr id="777226" name="Rectangle 10"/>
          <p:cNvSpPr>
            <a:spLocks noChangeArrowheads="1"/>
          </p:cNvSpPr>
          <p:nvPr/>
        </p:nvSpPr>
        <p:spPr bwMode="auto">
          <a:xfrm>
            <a:off x="5918200" y="4724400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1: [3, 22, 16]</a:t>
            </a:r>
          </a:p>
        </p:txBody>
      </p:sp>
      <p:sp>
        <p:nvSpPr>
          <p:cNvPr id="777227" name="Rectangle 11"/>
          <p:cNvSpPr>
            <a:spLocks noChangeArrowheads="1"/>
          </p:cNvSpPr>
          <p:nvPr/>
        </p:nvSpPr>
        <p:spPr bwMode="auto">
          <a:xfrm>
            <a:off x="5918200" y="5203825"/>
            <a:ext cx="2311400" cy="358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 = 2: [3, 22, 224]</a:t>
            </a:r>
          </a:p>
        </p:txBody>
      </p:sp>
      <p:sp>
        <p:nvSpPr>
          <p:cNvPr id="19467" name="Text Box 12"/>
          <p:cNvSpPr txBox="1">
            <a:spLocks noChangeArrowheads="1"/>
          </p:cNvSpPr>
          <p:nvPr/>
        </p:nvSpPr>
        <p:spPr bwMode="auto">
          <a:xfrm>
            <a:off x="5791200" y="3352800"/>
            <a:ext cx="12573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Value of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24" grpId="0" animBg="1"/>
      <p:bldP spid="777226" grpId="0" animBg="1"/>
      <p:bldP spid="7772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Removing Aliasing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38800"/>
            <a:ext cx="8307387" cy="806450"/>
          </a:xfrm>
        </p:spPr>
        <p:txBody>
          <a:bodyPr/>
          <a:lstStyle/>
          <a:p>
            <a:pPr lvl="1" eaLnBrk="1" hangingPunct="1"/>
            <a:r>
              <a:rPr lang="en-US" smtClean="0"/>
              <a:t>No need to store intermediate results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3810000"/>
            <a:ext cx="4725988" cy="1422400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sum_rows2 inner loop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.L66: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addsd	(%rcx), %xmm0   # FP Add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addq	$8, %rcx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decq	%rax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jne	.L66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33400" y="1143000"/>
            <a:ext cx="5130800" cy="24860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rows is of n X n matrix a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and store in vector b 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sum_rows2(double *a, double *b, long n)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double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 += a[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     b[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]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Generally Useful Optimizations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Code motion/</a:t>
            </a:r>
            <a:r>
              <a:rPr lang="en-US" dirty="0" err="1" smtClean="0">
                <a:solidFill>
                  <a:srgbClr val="7F7F7F"/>
                </a:solidFill>
              </a:rPr>
              <a:t>precomputation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Strength reduction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Sharing of common </a:t>
            </a:r>
            <a:r>
              <a:rPr lang="en-US" dirty="0" err="1" smtClean="0">
                <a:solidFill>
                  <a:srgbClr val="7F7F7F"/>
                </a:solidFill>
              </a:rPr>
              <a:t>subexpressions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Removing unnecessary procedure calls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Optimization Blockers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Procedure calls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Memory aliasing</a:t>
            </a:r>
          </a:p>
          <a:p>
            <a:r>
              <a:rPr lang="en-US" b="1" dirty="0" smtClean="0">
                <a:solidFill>
                  <a:srgbClr val="7F7F7F"/>
                </a:solidFill>
              </a:rPr>
              <a:t>Exploiting Instruction-Level Parallelism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Dealing with Conditionals</a:t>
            </a:r>
            <a:endParaRPr lang="en-US" b="1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9144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Optimization Blocker: Memory Aliasing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223838" indent="-223838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Aliasing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Two different memory references specify single location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Easy to have happen in 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Since allowed to do address arithmetic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Direct access to storage structures</a:t>
            </a:r>
          </a:p>
          <a:p>
            <a:pPr marL="560388" lvl="1" indent="-22225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Get in habit of introducing local variables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Accumulating within loops</a:t>
            </a:r>
          </a:p>
          <a:p>
            <a:pPr marL="839788" lvl="2" indent="-165100" defTabSz="895350" eaLnBrk="1" hangingPunct="1">
              <a:tabLst>
                <a:tab pos="5029200" algn="l"/>
                <a:tab pos="5715000" algn="l"/>
              </a:tabLst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rgbClr val="FF0000"/>
                </a:solidFill>
              </a:rPr>
              <a:t>Your way of telling compiler not to check for aliasing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Instruction-Level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general understanding of modern processor design</a:t>
            </a:r>
          </a:p>
          <a:p>
            <a:pPr lvl="1"/>
            <a:r>
              <a:rPr lang="en-US" dirty="0" smtClean="0"/>
              <a:t>Hardware can execute multiple instructions in parallel</a:t>
            </a:r>
          </a:p>
          <a:p>
            <a:r>
              <a:rPr lang="en-US" dirty="0" smtClean="0"/>
              <a:t>Performance limited by data dependencies</a:t>
            </a:r>
          </a:p>
          <a:p>
            <a:r>
              <a:rPr lang="en-US" dirty="0" smtClean="0"/>
              <a:t>Simple transformations can have dramatic performance improvement</a:t>
            </a:r>
          </a:p>
          <a:p>
            <a:pPr lvl="1"/>
            <a:r>
              <a:rPr lang="en-US" dirty="0" smtClean="0"/>
              <a:t>Compilers often cannot make these transformations</a:t>
            </a:r>
          </a:p>
          <a:p>
            <a:pPr lvl="1"/>
            <a:r>
              <a:rPr lang="en-US" dirty="0" smtClean="0"/>
              <a:t>Lack of </a:t>
            </a:r>
            <a:r>
              <a:rPr lang="en-US" dirty="0" err="1" smtClean="0"/>
              <a:t>associativity</a:t>
            </a:r>
            <a:r>
              <a:rPr lang="en-US" dirty="0" smtClean="0"/>
              <a:t> and </a:t>
            </a:r>
            <a:r>
              <a:rPr lang="en-US" dirty="0" err="1" smtClean="0"/>
              <a:t>distributivity</a:t>
            </a:r>
            <a:r>
              <a:rPr lang="en-US" dirty="0" smtClean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Example: Data Type for Vectors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double *data;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 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4821" y="3276600"/>
            <a:ext cx="5860578" cy="2059538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/* retrieve vector element and store at 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double </a:t>
            </a:r>
            <a:r>
              <a:rPr lang="en-US" sz="1600" dirty="0" err="1" smtClean="0">
                <a:latin typeface="Courier New" pitchFamily="49" charset="0"/>
              </a:rPr>
              <a:t>get_vec_element</a:t>
            </a:r>
            <a:r>
              <a:rPr lang="en-US" sz="1600" dirty="0" smtClean="0">
                <a:latin typeface="Courier New" pitchFamily="49" charset="0"/>
              </a:rPr>
              <a:t>(*</a:t>
            </a:r>
            <a:r>
              <a:rPr lang="en-US" sz="1600" dirty="0" err="1" smtClean="0">
                <a:latin typeface="Courier New" pitchFamily="49" charset="0"/>
              </a:rPr>
              <a:t>vec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, double 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if (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&lt; 0 || 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 &gt;= v-&gt;</a:t>
            </a:r>
            <a:r>
              <a:rPr lang="en-US" sz="1600" dirty="0" err="1" smtClean="0">
                <a:latin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*</a:t>
            </a:r>
            <a:r>
              <a:rPr lang="en-US" sz="1600" dirty="0" err="1" smtClean="0">
                <a:latin typeface="Courier New" pitchFamily="49" charset="0"/>
              </a:rPr>
              <a:t>val</a:t>
            </a:r>
            <a:r>
              <a:rPr lang="en-US" sz="1600" dirty="0" smtClean="0">
                <a:latin typeface="Courier New" pitchFamily="49" charset="0"/>
              </a:rPr>
              <a:t> = v-&gt;data[</a:t>
            </a:r>
            <a:r>
              <a:rPr lang="en-US" sz="1600" dirty="0" err="1" smtClean="0">
                <a:latin typeface="Courier New" pitchFamily="49" charset="0"/>
              </a:rPr>
              <a:t>idx</a:t>
            </a:r>
            <a:r>
              <a:rPr lang="en-US" sz="1600" dirty="0" smtClean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 smtClean="0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smtClean="0">
                <a:latin typeface="Courier New" pitchFamily="49" charset="0"/>
              </a:rPr>
              <a:t>data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0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1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len-1</a:t>
            </a:r>
            <a:endParaRPr lang="en-US" sz="1600" dirty="0">
              <a:latin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</a:t>
            </a:r>
            <a:r>
              <a:rPr lang="en-US" dirty="0"/>
              <a:t>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/>
              <a:t>Operations</a:t>
            </a:r>
          </a:p>
          <a:p>
            <a:pPr lvl="1"/>
            <a:r>
              <a:rPr lang="en-US" sz="2000"/>
              <a:t>Use different definitions of </a:t>
            </a:r>
            <a:r>
              <a:rPr lang="en-US" sz="2000">
                <a:latin typeface="Courier New" pitchFamily="49" charset="0"/>
              </a:rPr>
              <a:t>OP</a:t>
            </a:r>
            <a:r>
              <a:rPr lang="en-US" sz="2000"/>
              <a:t> and </a:t>
            </a:r>
            <a:r>
              <a:rPr lang="en-US" sz="2000">
                <a:latin typeface="Courier New" pitchFamily="49" charset="0"/>
              </a:rPr>
              <a:t>IDENT</a:t>
            </a:r>
          </a:p>
          <a:p>
            <a:pPr lvl="1"/>
            <a:r>
              <a:rPr lang="en-US" sz="2000"/>
              <a:t> </a:t>
            </a:r>
            <a:r>
              <a:rPr lang="en-US" sz="2000">
                <a:latin typeface="Courier New" pitchFamily="49" charset="0"/>
              </a:rPr>
              <a:t>+ </a:t>
            </a:r>
            <a:r>
              <a:rPr lang="en-US" sz="2000"/>
              <a:t>/</a:t>
            </a:r>
            <a:r>
              <a:rPr lang="en-US" sz="2000">
                <a:latin typeface="Courier New" pitchFamily="49" charset="0"/>
              </a:rPr>
              <a:t> 0</a:t>
            </a:r>
          </a:p>
          <a:p>
            <a:pPr lvl="1"/>
            <a:r>
              <a:rPr lang="en-US" sz="2000"/>
              <a:t> </a:t>
            </a:r>
            <a:r>
              <a:rPr lang="en-US" sz="2000">
                <a:latin typeface="Courier New" pitchFamily="49" charset="0"/>
              </a:rPr>
              <a:t>* </a:t>
            </a:r>
            <a:r>
              <a:rPr lang="en-US" sz="2000"/>
              <a:t>/</a:t>
            </a:r>
            <a:r>
              <a:rPr lang="en-US" sz="200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 smtClean="0"/>
              <a:t>Convenient way to express performance of program that operates on vectors or lists</a:t>
            </a:r>
          </a:p>
          <a:p>
            <a:r>
              <a:rPr lang="en-US" sz="2000" dirty="0" smtClean="0"/>
              <a:t>Length = n</a:t>
            </a:r>
          </a:p>
          <a:p>
            <a:r>
              <a:rPr lang="en-US" sz="2000" dirty="0" smtClean="0"/>
              <a:t>In our case: </a:t>
            </a:r>
            <a:r>
              <a:rPr lang="en-US" sz="2000" dirty="0" smtClean="0">
                <a:solidFill>
                  <a:srgbClr val="C00000"/>
                </a:solidFill>
              </a:rPr>
              <a:t>CPE = cycles per OP</a:t>
            </a:r>
            <a:endParaRPr lang="en-US" sz="2000" dirty="0" smtClean="0"/>
          </a:p>
          <a:p>
            <a:r>
              <a:rPr lang="en-US" sz="2000" dirty="0" smtClean="0"/>
              <a:t>T = CPE*n + Overhead</a:t>
            </a:r>
          </a:p>
          <a:p>
            <a:pPr lvl="1"/>
            <a:r>
              <a:rPr lang="en-US" sz="1600" dirty="0" smtClean="0"/>
              <a:t>CPE is slope of line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524000" y="3011488"/>
          <a:ext cx="5029200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1" name="Worksheet" r:id="rId5" imgW="5549900" imgH="3657600" progId="Excel.Sheet.8">
                  <p:embed/>
                </p:oleObj>
              </mc:Choice>
              <mc:Fallback>
                <p:oleObj name="Worksheet" r:id="rId5" imgW="5549900" imgH="3657600" progId="Excel.Shee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011488"/>
                        <a:ext cx="5029200" cy="331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733799" y="3675528"/>
            <a:ext cx="25437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vsum1: </a:t>
            </a:r>
            <a:r>
              <a:rPr lang="en-US" sz="1400" dirty="0" smtClean="0">
                <a:latin typeface="Calibri" pitchFamily="34" charset="0"/>
              </a:rPr>
              <a:t>Slope </a:t>
            </a:r>
            <a:r>
              <a:rPr lang="en-US" sz="1400" dirty="0">
                <a:latin typeface="Calibri" pitchFamily="34" charset="0"/>
              </a:rPr>
              <a:t>= 4.0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962400" y="4678080"/>
            <a:ext cx="18161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 New" pitchFamily="49" charset="0"/>
              </a:rPr>
              <a:t>vsum2: </a:t>
            </a:r>
            <a:r>
              <a:rPr lang="en-US" sz="1400" dirty="0" smtClean="0">
                <a:latin typeface="Calibri" pitchFamily="34" charset="0"/>
              </a:rPr>
              <a:t>Slope = 3.5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Performance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combine1(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get_vec_element</a:t>
            </a:r>
            <a:r>
              <a:rPr lang="en-US" sz="1800" dirty="0" smtClean="0">
                <a:latin typeface="Courier New" pitchFamily="49" charset="0"/>
              </a:rPr>
              <a:t>(v,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, &amp;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OP </a:t>
            </a:r>
            <a:r>
              <a:rPr lang="en-US" sz="1800" dirty="0" err="1" smtClean="0">
                <a:latin typeface="Courier New" pitchFamily="49" charset="0"/>
              </a:rPr>
              <a:t>val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/>
        </p:nvGraphicFramePr>
        <p:xfrm>
          <a:off x="396875" y="4267200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/>
                <a:gridCol w="1466850"/>
                <a:gridCol w="1466850"/>
                <a:gridCol w="1466850"/>
                <a:gridCol w="1466850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29.0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29.2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27.4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27.9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 smtClean="0"/>
              <a:t>Move </a:t>
            </a:r>
            <a:r>
              <a:rPr lang="en-US" dirty="0" err="1" smtClean="0"/>
              <a:t>vec_length</a:t>
            </a:r>
            <a:r>
              <a:rPr lang="en-US" dirty="0" smtClean="0"/>
              <a:t> out of loop</a:t>
            </a:r>
          </a:p>
          <a:p>
            <a:r>
              <a:rPr lang="en-US" dirty="0" smtClean="0"/>
              <a:t>Avoid bounds check on each cycle</a:t>
            </a:r>
          </a:p>
          <a:p>
            <a:r>
              <a:rPr lang="en-US" dirty="0" smtClean="0"/>
              <a:t>Accumulate in temporary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Basic Optimizations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 smtClean="0"/>
              <a:t>Eliminates sources of overhead in loop</a:t>
            </a:r>
            <a:endParaRPr lang="en-US" dirty="0"/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/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Integer/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Add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Mult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/Div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General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</a:t>
            </a: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Superscalar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Definition:</a:t>
            </a:r>
            <a:r>
              <a:rPr lang="en-US" dirty="0" smtClean="0"/>
              <a:t> A superscalar processor can issue and execute </a:t>
            </a:r>
            <a:r>
              <a:rPr lang="en-US" i="1" dirty="0" smtClean="0">
                <a:solidFill>
                  <a:srgbClr val="990000"/>
                </a:solidFill>
              </a:rPr>
              <a:t>multiple instructions in one cycle</a:t>
            </a:r>
            <a:r>
              <a:rPr lang="en-US" dirty="0" smtClean="0"/>
              <a:t>. The instructions are retrieved from a sequential instruction stream and are usually scheduled dynamically.</a:t>
            </a:r>
          </a:p>
          <a:p>
            <a:endParaRPr lang="en-US" dirty="0" smtClean="0"/>
          </a:p>
          <a:p>
            <a:r>
              <a:rPr lang="en-US" dirty="0" smtClean="0"/>
              <a:t>Benefit: without programming effort, superscalar processor can take advantage of the </a:t>
            </a:r>
            <a:r>
              <a:rPr lang="en-US" i="1" dirty="0" smtClean="0">
                <a:solidFill>
                  <a:srgbClr val="990000"/>
                </a:solidFill>
              </a:rPr>
              <a:t>instruction level parallelism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smtClean="0"/>
              <a:t>that most programs have</a:t>
            </a:r>
          </a:p>
          <a:p>
            <a:endParaRPr lang="en-US" dirty="0" smtClean="0"/>
          </a:p>
          <a:p>
            <a:r>
              <a:rPr lang="en-US" dirty="0" smtClean="0"/>
              <a:t>Most CPUs since about 1998 are superscalar.</a:t>
            </a:r>
          </a:p>
          <a:p>
            <a:r>
              <a:rPr lang="en-US" dirty="0" smtClean="0"/>
              <a:t>Intel: since Pentium Pro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68300"/>
            <a:ext cx="531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Realities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52244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i="1" dirty="0" smtClean="0"/>
              <a:t>There’s more to performance than asymptotic complexity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Constant factors matter too!</a:t>
            </a:r>
          </a:p>
          <a:p>
            <a:pPr lvl="1" eaLnBrk="1" hangingPunct="1">
              <a:defRPr/>
            </a:pPr>
            <a:r>
              <a:rPr lang="en-US" dirty="0" smtClean="0"/>
              <a:t>Easily see 10:1 performance range depending on how code is written</a:t>
            </a:r>
          </a:p>
          <a:p>
            <a:pPr lvl="1" eaLnBrk="1" hangingPunct="1">
              <a:defRPr/>
            </a:pPr>
            <a:r>
              <a:rPr lang="en-US" dirty="0" smtClean="0"/>
              <a:t>Must optimize at multiple levels: </a:t>
            </a:r>
          </a:p>
          <a:p>
            <a:pPr lvl="2" eaLnBrk="1" hangingPunct="1">
              <a:defRPr/>
            </a:pPr>
            <a:r>
              <a:rPr lang="en-US" dirty="0" smtClean="0"/>
              <a:t>algorithm, data representations, procedures, and loops</a:t>
            </a:r>
          </a:p>
          <a:p>
            <a:pPr eaLnBrk="1" hangingPunct="1">
              <a:defRPr/>
            </a:pPr>
            <a:r>
              <a:rPr lang="en-US" dirty="0" smtClean="0"/>
              <a:t>Must understand system to optimize performance</a:t>
            </a:r>
          </a:p>
          <a:p>
            <a:pPr lvl="1" eaLnBrk="1" hangingPunct="1">
              <a:defRPr/>
            </a:pPr>
            <a:r>
              <a:rPr lang="en-US" dirty="0" smtClean="0"/>
              <a:t>How programs are compiled and executed</a:t>
            </a:r>
          </a:p>
          <a:p>
            <a:pPr lvl="1" eaLnBrk="1" hangingPunct="1">
              <a:defRPr/>
            </a:pPr>
            <a:r>
              <a:rPr lang="en-US" dirty="0" smtClean="0"/>
              <a:t>How modern processors + memory systems operate</a:t>
            </a:r>
          </a:p>
          <a:p>
            <a:pPr lvl="1" eaLnBrk="1" hangingPunct="1">
              <a:defRPr/>
            </a:pPr>
            <a:r>
              <a:rPr lang="en-US" dirty="0" smtClean="0"/>
              <a:t>How to measure program performance and identify bottlenecks</a:t>
            </a:r>
          </a:p>
          <a:p>
            <a:pPr lvl="1" eaLnBrk="1" hangingPunct="1">
              <a:defRPr/>
            </a:pPr>
            <a:r>
              <a:rPr lang="en-US" dirty="0" smtClean="0"/>
              <a:t>How to improve performance without destroying code modularity and generality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 smtClean="0"/>
              <a:t>Pipelined Functional Units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1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2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 smtClean="0">
                  <a:latin typeface="Calibri"/>
                  <a:cs typeface="Calibri"/>
                </a:rPr>
                <a:t>Stage 3</a:t>
              </a:r>
              <a:endParaRPr lang="en-US" sz="1800" b="0" dirty="0">
                <a:latin typeface="Calibri"/>
                <a:cs typeface="Calibri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9773" y="1045252"/>
            <a:ext cx="4369184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mult_eg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a,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b,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c)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p1 = a*b;
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p2 = a*c;
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p3 = p1 * p2;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p3;
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96875" y="4800601"/>
            <a:ext cx="7896225" cy="1533524"/>
          </a:xfrm>
        </p:spPr>
        <p:txBody>
          <a:bodyPr/>
          <a:lstStyle/>
          <a:p>
            <a:pPr lvl="1"/>
            <a:r>
              <a:rPr lang="en-US" dirty="0" smtClean="0"/>
              <a:t>Divide computation into stages</a:t>
            </a:r>
          </a:p>
          <a:p>
            <a:pPr lvl="1"/>
            <a:r>
              <a:rPr lang="en-US" dirty="0" smtClean="0"/>
              <a:t>Pass partial computations from stage to stage</a:t>
            </a:r>
          </a:p>
          <a:p>
            <a:pPr lvl="1"/>
            <a:r>
              <a:rPr lang="en-US" dirty="0" smtClean="0"/>
              <a:t>Stage </a:t>
            </a:r>
            <a:r>
              <a:rPr lang="en-US" dirty="0" err="1" smtClean="0"/>
              <a:t>i</a:t>
            </a:r>
            <a:r>
              <a:rPr lang="en-US" dirty="0" smtClean="0"/>
              <a:t> can start on new computation once values passed to i+1</a:t>
            </a:r>
          </a:p>
          <a:p>
            <a:pPr lvl="1"/>
            <a:r>
              <a:rPr lang="en-US" dirty="0" smtClean="0"/>
              <a:t>E.g., complete 3 multiplications in 7 cycles, even though each requires 3 cycles</a:t>
            </a:r>
            <a:endParaRPr lang="en-US" dirty="0"/>
          </a:p>
        </p:txBody>
      </p:sp>
      <p:graphicFrame>
        <p:nvGraphicFramePr>
          <p:cNvPr id="20" name="Content Placeholder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599715"/>
              </p:ext>
            </p:extLst>
          </p:nvPr>
        </p:nvGraphicFramePr>
        <p:xfrm>
          <a:off x="1219200" y="2743200"/>
          <a:ext cx="69342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838200"/>
                <a:gridCol w="838200"/>
                <a:gridCol w="685800"/>
                <a:gridCol w="762000"/>
                <a:gridCol w="838200"/>
                <a:gridCol w="914400"/>
                <a:gridCol w="91440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  <a:cs typeface="Calibri"/>
                        </a:rPr>
                        <a:t>Time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 smtClean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 1</a:t>
                      </a:r>
                      <a:endParaRPr lang="en-US" dirty="0"/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 2</a:t>
                      </a:r>
                      <a:endParaRPr lang="en-US" dirty="0"/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Stage 3</a:t>
                      </a:r>
                      <a:endParaRPr lang="en-US" dirty="0"/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a*b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a*c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latin typeface="Courier New"/>
                          <a:cs typeface="Courier New"/>
                        </a:rPr>
                        <a:t>p1*p2</a:t>
                      </a:r>
                      <a:endParaRPr lang="en-US" sz="1400" b="0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1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020" y="493713"/>
            <a:ext cx="73739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Nehalem CPU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7387" cy="5029200"/>
          </a:xfrm>
        </p:spPr>
        <p:txBody>
          <a:bodyPr/>
          <a:lstStyle/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Multiple instructions can execute in parallel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load,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store, with address computation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2 simple integer (one may be branch)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complex integer (multiply/divide)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Multiply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1 FP Add</a:t>
            </a:r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endParaRPr lang="en-US" dirty="0" smtClean="0"/>
          </a:p>
          <a:p>
            <a:pPr marL="341313" indent="-341313" defTabSz="895350" eaLnBrk="1" hangingPunct="1">
              <a:lnSpc>
                <a:spcPct val="85000"/>
              </a:lnSpc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dirty="0" smtClean="0"/>
              <a:t>Some instructions take &gt; 1 cycle, but can be pipelined</a:t>
            </a:r>
          </a:p>
          <a:p>
            <a:pPr marL="560388" lvl="1" indent="-222250" defTabSz="895350" eaLnBrk="1" hangingPunct="1">
              <a:lnSpc>
                <a:spcPct val="90000"/>
              </a:lnSpc>
              <a:buFont typeface="Wingdings" pitchFamily="2" charset="2"/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i="1" dirty="0" smtClean="0">
                <a:solidFill>
                  <a:srgbClr val="C00000"/>
                </a:solidFill>
              </a:rPr>
              <a:t>Instruction	Latency	Cycles/Issue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Load / Store	4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Integer Multiply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Integer/Long Divide	11--21	11--21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Multiply	4/5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dirty="0" smtClean="0"/>
              <a:t>Single/Double FP Add	3	1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114300" algn="l"/>
                <a:tab pos="5314950" algn="r"/>
                <a:tab pos="7258050" algn="r"/>
              </a:tabLst>
              <a:defRPr/>
            </a:pPr>
            <a:r>
              <a:rPr lang="en-US" sz="1800" b="1" dirty="0" smtClean="0"/>
              <a:t>Single/Double FP Divide	10--23	10--23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.L519:		# Loop: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$1,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++</a:t>
            </a: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cmpq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rbp</a:t>
            </a:r>
            <a:r>
              <a:rPr lang="en-US" sz="1400" dirty="0" smtClean="0">
                <a:latin typeface="Courier New" pitchFamily="49" charset="0"/>
              </a:rPr>
              <a:t>	# Compare </a:t>
            </a:r>
            <a:r>
              <a:rPr lang="en-US" sz="1400" dirty="0" err="1" smtClean="0">
                <a:latin typeface="Courier New" pitchFamily="49" charset="0"/>
              </a:rPr>
              <a:t>length:i</a:t>
            </a:r>
            <a:endParaRPr lang="en-US" sz="1400" dirty="0" smtClean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jg</a:t>
            </a:r>
            <a:r>
              <a:rPr lang="en-US" sz="1400" dirty="0" smtClean="0">
                <a:latin typeface="Courier New" pitchFamily="49" charset="0"/>
              </a:rPr>
              <a:t>	.L519	# If &gt;,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  <a:endParaRPr lang="en-US" sz="1400" dirty="0">
              <a:latin typeface="Courier New" pitchFamily="49" charset="0"/>
            </a:endParaRPr>
          </a:p>
        </p:txBody>
      </p:sp>
      <p:graphicFrame>
        <p:nvGraphicFramePr>
          <p:cNvPr id="9" name="Group 49"/>
          <p:cNvGraphicFramePr>
            <a:graphicFrameLocks noGrp="1"/>
          </p:cNvGraphicFramePr>
          <p:nvPr/>
        </p:nvGraphicFramePr>
        <p:xfrm>
          <a:off x="1570037" y="4013327"/>
          <a:ext cx="6003925" cy="177787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 smtClean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 smtClean="0"/>
              <a:t> </a:t>
            </a:r>
            <a:r>
              <a:rPr lang="en-US" sz="1600" b="1" dirty="0" smtClean="0">
                <a:latin typeface="Courier New" pitchFamily="49" charset="0"/>
              </a:rPr>
              <a:t>((((((((1 * d[0]) * d[1]) * d[2]) * d[3]) </a:t>
            </a:r>
            <a:br>
              <a:rPr lang="en-US" sz="1600" b="1" dirty="0" smtClean="0">
                <a:latin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 smtClean="0"/>
              <a:t>Sequential dependence</a:t>
            </a:r>
          </a:p>
          <a:p>
            <a:pPr marL="687388" lvl="1" indent="-287338">
              <a:defRPr/>
            </a:pPr>
            <a:r>
              <a:rPr lang="en-US" dirty="0" smtClean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Loop Unrolling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 smtClean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Helps integer add</a:t>
            </a:r>
          </a:p>
          <a:p>
            <a:pPr lvl="1">
              <a:defRPr/>
            </a:pPr>
            <a:r>
              <a:rPr lang="en-US" dirty="0" smtClean="0"/>
              <a:t>Achieves latency bound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Helps integer multiply</a:t>
            </a:r>
          </a:p>
          <a:p>
            <a:pPr lvl="1">
              <a:defRPr/>
            </a:pPr>
            <a:r>
              <a:rPr lang="en-US" dirty="0" smtClean="0"/>
              <a:t>below latency bound</a:t>
            </a:r>
          </a:p>
          <a:p>
            <a:pPr lvl="1">
              <a:defRPr/>
            </a:pPr>
            <a:r>
              <a:rPr lang="en-US" dirty="0" smtClean="0"/>
              <a:t>Compiler does clever optimization</a:t>
            </a:r>
          </a:p>
          <a:p>
            <a:pPr eaLnBrk="1" hangingPunct="1">
              <a:defRPr/>
            </a:pPr>
            <a:r>
              <a:rPr lang="en-US" dirty="0" smtClean="0"/>
              <a:t>Others don’t improve. </a:t>
            </a:r>
            <a:r>
              <a:rPr lang="en-US" i="1" dirty="0" smtClean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 smtClean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4495800" y="44196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1570037" y="1346327"/>
          <a:ext cx="6003925" cy="2165223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35678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Loop Unrolling with Reassociation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70550"/>
            <a:ext cx="7939087" cy="577850"/>
          </a:xfrm>
        </p:spPr>
        <p:txBody>
          <a:bodyPr/>
          <a:lstStyle/>
          <a:p>
            <a:r>
              <a:rPr lang="en-US" sz="2800" dirty="0" smtClean="0"/>
              <a:t>Can this change the result of the computation?</a:t>
            </a:r>
          </a:p>
          <a:p>
            <a:r>
              <a:rPr lang="en-US" sz="2800" dirty="0" smtClean="0"/>
              <a:t>Yes, for FP. </a:t>
            </a:r>
            <a:r>
              <a:rPr lang="en-US" sz="2800" i="1" dirty="0" smtClean="0">
                <a:solidFill>
                  <a:srgbClr val="C00000"/>
                </a:solidFill>
              </a:rPr>
              <a:t>Why?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914400" y="1295400"/>
            <a:ext cx="5984009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x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7"/>
          <p:cNvSpPr>
            <a:spLocks noChangeArrowheads="1"/>
          </p:cNvSpPr>
          <p:nvPr/>
        </p:nvSpPr>
        <p:spPr bwMode="auto">
          <a:xfrm>
            <a:off x="5014881" y="4831583"/>
            <a:ext cx="3767056" cy="366767"/>
          </a:xfrm>
          <a:prstGeom prst="rect">
            <a:avLst/>
          </a:prstGeom>
          <a:solidFill>
            <a:srgbClr val="F1C7C7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(x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4881" y="4462251"/>
            <a:ext cx="1981953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to before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2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Effect of Reassociation</a:t>
            </a:r>
          </a:p>
        </p:txBody>
      </p:sp>
      <p:sp>
        <p:nvSpPr>
          <p:cNvPr id="79362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90513" y="4710166"/>
            <a:ext cx="8307387" cy="173508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Nearly 2x speedup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Reason: Breaks sequential dependency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Why is that? (next slide)</a:t>
            </a:r>
          </a:p>
        </p:txBody>
      </p:sp>
      <p:sp>
        <p:nvSpPr>
          <p:cNvPr id="24610" name="Rectangle 28"/>
          <p:cNvSpPr>
            <a:spLocks noChangeArrowheads="1"/>
          </p:cNvSpPr>
          <p:nvPr/>
        </p:nvSpPr>
        <p:spPr bwMode="auto">
          <a:xfrm>
            <a:off x="1143000" y="56530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  <p:graphicFrame>
        <p:nvGraphicFramePr>
          <p:cNvPr id="8" name="Group 49"/>
          <p:cNvGraphicFramePr>
            <a:graphicFrameLocks noGrp="1"/>
          </p:cNvGraphicFramePr>
          <p:nvPr/>
        </p:nvGraphicFramePr>
        <p:xfrm>
          <a:off x="1570037" y="1066800"/>
          <a:ext cx="6003925" cy="3390519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reassociate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7" grpId="0" build="p"/>
      <p:bldP spid="246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3124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Reassociated Computation</a:t>
            </a:r>
          </a:p>
        </p:txBody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0" y="1481138"/>
            <a:ext cx="3949700" cy="5224462"/>
          </a:xfrm>
        </p:spPr>
        <p:txBody>
          <a:bodyPr/>
          <a:lstStyle/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What changed:</a:t>
            </a:r>
          </a:p>
          <a:p>
            <a:pPr marL="628650" lvl="1" indent="-230188">
              <a:lnSpc>
                <a:spcPct val="85000"/>
              </a:lnSpc>
              <a:defRPr/>
            </a:pPr>
            <a:r>
              <a:rPr lang="en-US" sz="1800" dirty="0" smtClean="0"/>
              <a:t>Ops in the next iteration can be started early (no dependency)</a:t>
            </a:r>
          </a:p>
          <a:p>
            <a:pPr marL="287338" indent="-287338" eaLnBrk="1" hangingPunct="1">
              <a:lnSpc>
                <a:spcPct val="85000"/>
              </a:lnSpc>
              <a:defRPr/>
            </a:pPr>
            <a:endParaRPr lang="en-US" dirty="0" smtClean="0"/>
          </a:p>
          <a:p>
            <a:pPr marL="287338" indent="-287338" eaLnBrk="1" hangingPunct="1">
              <a:lnSpc>
                <a:spcPct val="85000"/>
              </a:lnSpc>
              <a:defRPr/>
            </a:pPr>
            <a:r>
              <a:rPr lang="en-US" dirty="0" smtClean="0"/>
              <a:t>Overall Performance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N elements, D cycles latency/op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Should be (N/2+1)*D cycles:</a:t>
            </a:r>
            <a:br>
              <a:rPr lang="en-US" sz="1800" dirty="0" smtClean="0"/>
            </a:br>
            <a:r>
              <a:rPr lang="en-US" sz="1800" b="1" dirty="0" smtClean="0">
                <a:solidFill>
                  <a:srgbClr val="C00000"/>
                </a:solidFill>
              </a:rPr>
              <a:t>CPE = D/2</a:t>
            </a:r>
          </a:p>
          <a:p>
            <a:pPr marL="627063" lvl="1" indent="-228600" eaLnBrk="1" hangingPunct="1">
              <a:lnSpc>
                <a:spcPct val="90000"/>
              </a:lnSpc>
              <a:defRPr/>
            </a:pPr>
            <a:r>
              <a:rPr lang="en-US" sz="1800" dirty="0" smtClean="0"/>
              <a:t>Measured CPE slightly worse for FP </a:t>
            </a:r>
            <a:r>
              <a:rPr lang="en-US" sz="1800" dirty="0" err="1" smtClean="0"/>
              <a:t>mult</a:t>
            </a:r>
            <a:endParaRPr lang="en-US" sz="1800" dirty="0" smtClean="0"/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1066800" y="3616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08" name="Line 7"/>
          <p:cNvSpPr>
            <a:spLocks noChangeShapeType="1"/>
          </p:cNvSpPr>
          <p:nvPr/>
        </p:nvSpPr>
        <p:spPr bwMode="auto">
          <a:xfrm>
            <a:off x="1219200" y="3387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1676400" y="4149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1" name="Freeform 10"/>
          <p:cNvSpPr>
            <a:spLocks/>
          </p:cNvSpPr>
          <p:nvPr/>
        </p:nvSpPr>
        <p:spPr bwMode="auto">
          <a:xfrm>
            <a:off x="1371600" y="39211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39" name="Rectangle 11"/>
          <p:cNvSpPr>
            <a:spLocks noChangeArrowheads="1"/>
          </p:cNvSpPr>
          <p:nvPr/>
        </p:nvSpPr>
        <p:spPr bwMode="auto">
          <a:xfrm>
            <a:off x="1112838" y="3082925"/>
            <a:ext cx="230188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25613" name="AutoShape 12"/>
          <p:cNvSpPr>
            <a:spLocks noChangeArrowheads="1"/>
          </p:cNvSpPr>
          <p:nvPr/>
        </p:nvSpPr>
        <p:spPr bwMode="auto">
          <a:xfrm>
            <a:off x="2270125" y="46831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5" name="Freeform 14"/>
          <p:cNvSpPr>
            <a:spLocks/>
          </p:cNvSpPr>
          <p:nvPr/>
        </p:nvSpPr>
        <p:spPr bwMode="auto">
          <a:xfrm>
            <a:off x="1965325" y="44545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16" name="AutoShape 15"/>
          <p:cNvSpPr>
            <a:spLocks noChangeArrowheads="1"/>
          </p:cNvSpPr>
          <p:nvPr/>
        </p:nvSpPr>
        <p:spPr bwMode="auto">
          <a:xfrm>
            <a:off x="2863850" y="5216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5618" name="Freeform 17"/>
          <p:cNvSpPr>
            <a:spLocks/>
          </p:cNvSpPr>
          <p:nvPr/>
        </p:nvSpPr>
        <p:spPr bwMode="auto">
          <a:xfrm>
            <a:off x="2559050" y="4987925"/>
            <a:ext cx="304800" cy="369888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1" name="AutoShape 25"/>
          <p:cNvSpPr>
            <a:spLocks noChangeArrowheads="1"/>
          </p:cNvSpPr>
          <p:nvPr/>
        </p:nvSpPr>
        <p:spPr bwMode="auto">
          <a:xfrm>
            <a:off x="1371600" y="29305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</a:t>
            </a:r>
          </a:p>
        </p:txBody>
      </p:sp>
      <p:sp>
        <p:nvSpPr>
          <p:cNvPr id="662554" name="Rectangle 26"/>
          <p:cNvSpPr>
            <a:spLocks noChangeArrowheads="1"/>
          </p:cNvSpPr>
          <p:nvPr/>
        </p:nvSpPr>
        <p:spPr bwMode="auto">
          <a:xfrm>
            <a:off x="1676400" y="24384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5663" name="Line 27"/>
          <p:cNvSpPr>
            <a:spLocks noChangeShapeType="1"/>
          </p:cNvSpPr>
          <p:nvPr/>
        </p:nvSpPr>
        <p:spPr bwMode="auto">
          <a:xfrm>
            <a:off x="1447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56" name="Rectangle 28"/>
          <p:cNvSpPr>
            <a:spLocks noChangeArrowheads="1"/>
          </p:cNvSpPr>
          <p:nvPr/>
        </p:nvSpPr>
        <p:spPr bwMode="auto">
          <a:xfrm>
            <a:off x="1295400" y="24384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5665" name="Freeform 29"/>
          <p:cNvSpPr>
            <a:spLocks/>
          </p:cNvSpPr>
          <p:nvPr/>
        </p:nvSpPr>
        <p:spPr bwMode="auto">
          <a:xfrm>
            <a:off x="1447800" y="32353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6" name="Line 30"/>
          <p:cNvSpPr>
            <a:spLocks noChangeShapeType="1"/>
          </p:cNvSpPr>
          <p:nvPr/>
        </p:nvSpPr>
        <p:spPr bwMode="auto">
          <a:xfrm>
            <a:off x="1828800" y="27019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5" name="AutoShape 32"/>
          <p:cNvSpPr>
            <a:spLocks noChangeArrowheads="1"/>
          </p:cNvSpPr>
          <p:nvPr/>
        </p:nvSpPr>
        <p:spPr bwMode="auto">
          <a:xfrm>
            <a:off x="1981200" y="34639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1" name="Rectangle 33"/>
          <p:cNvSpPr>
            <a:spLocks noChangeArrowheads="1"/>
          </p:cNvSpPr>
          <p:nvPr/>
        </p:nvSpPr>
        <p:spPr bwMode="auto">
          <a:xfrm>
            <a:off x="2286000" y="29718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5657" name="Line 34"/>
          <p:cNvSpPr>
            <a:spLocks noChangeShapeType="1"/>
          </p:cNvSpPr>
          <p:nvPr/>
        </p:nvSpPr>
        <p:spPr bwMode="auto">
          <a:xfrm>
            <a:off x="2057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63" name="Rectangle 35"/>
          <p:cNvSpPr>
            <a:spLocks noChangeArrowheads="1"/>
          </p:cNvSpPr>
          <p:nvPr/>
        </p:nvSpPr>
        <p:spPr bwMode="auto">
          <a:xfrm>
            <a:off x="1905000" y="29718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5659" name="Freeform 36"/>
          <p:cNvSpPr>
            <a:spLocks/>
          </p:cNvSpPr>
          <p:nvPr/>
        </p:nvSpPr>
        <p:spPr bwMode="auto">
          <a:xfrm>
            <a:off x="2057400" y="37687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60" name="Line 37"/>
          <p:cNvSpPr>
            <a:spLocks noChangeShapeType="1"/>
          </p:cNvSpPr>
          <p:nvPr/>
        </p:nvSpPr>
        <p:spPr bwMode="auto">
          <a:xfrm>
            <a:off x="2438400" y="32353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9" name="AutoShape 39"/>
          <p:cNvSpPr>
            <a:spLocks noChangeArrowheads="1"/>
          </p:cNvSpPr>
          <p:nvPr/>
        </p:nvSpPr>
        <p:spPr bwMode="auto">
          <a:xfrm>
            <a:off x="2590800" y="39973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68" name="Rectangle 40"/>
          <p:cNvSpPr>
            <a:spLocks noChangeArrowheads="1"/>
          </p:cNvSpPr>
          <p:nvPr/>
        </p:nvSpPr>
        <p:spPr bwMode="auto">
          <a:xfrm>
            <a:off x="2895600" y="35052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5651" name="Line 41"/>
          <p:cNvSpPr>
            <a:spLocks noChangeShapeType="1"/>
          </p:cNvSpPr>
          <p:nvPr/>
        </p:nvSpPr>
        <p:spPr bwMode="auto">
          <a:xfrm>
            <a:off x="2667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0" name="Rectangle 42"/>
          <p:cNvSpPr>
            <a:spLocks noChangeArrowheads="1"/>
          </p:cNvSpPr>
          <p:nvPr/>
        </p:nvSpPr>
        <p:spPr bwMode="auto">
          <a:xfrm>
            <a:off x="2514600" y="35052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5653" name="Freeform 43"/>
          <p:cNvSpPr>
            <a:spLocks/>
          </p:cNvSpPr>
          <p:nvPr/>
        </p:nvSpPr>
        <p:spPr bwMode="auto">
          <a:xfrm>
            <a:off x="2667000" y="43021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54" name="Line 44"/>
          <p:cNvSpPr>
            <a:spLocks noChangeShapeType="1"/>
          </p:cNvSpPr>
          <p:nvPr/>
        </p:nvSpPr>
        <p:spPr bwMode="auto">
          <a:xfrm>
            <a:off x="3048000" y="37687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3" name="AutoShape 46"/>
          <p:cNvSpPr>
            <a:spLocks noChangeArrowheads="1"/>
          </p:cNvSpPr>
          <p:nvPr/>
        </p:nvSpPr>
        <p:spPr bwMode="auto">
          <a:xfrm>
            <a:off x="3200400" y="4530725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D5F1C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662575" name="Rectangle 47"/>
          <p:cNvSpPr>
            <a:spLocks noChangeArrowheads="1"/>
          </p:cNvSpPr>
          <p:nvPr/>
        </p:nvSpPr>
        <p:spPr bwMode="auto">
          <a:xfrm>
            <a:off x="3505200" y="4038600"/>
            <a:ext cx="320675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5645" name="Line 48"/>
          <p:cNvSpPr>
            <a:spLocks noChangeShapeType="1"/>
          </p:cNvSpPr>
          <p:nvPr/>
        </p:nvSpPr>
        <p:spPr bwMode="auto">
          <a:xfrm>
            <a:off x="3276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2577" name="Rectangle 49"/>
          <p:cNvSpPr>
            <a:spLocks noChangeArrowheads="1"/>
          </p:cNvSpPr>
          <p:nvPr/>
        </p:nvSpPr>
        <p:spPr bwMode="auto">
          <a:xfrm>
            <a:off x="3124200" y="4038600"/>
            <a:ext cx="323850" cy="3698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5647" name="Freeform 50"/>
          <p:cNvSpPr>
            <a:spLocks/>
          </p:cNvSpPr>
          <p:nvPr/>
        </p:nvSpPr>
        <p:spPr bwMode="auto">
          <a:xfrm>
            <a:off x="3276600" y="4835525"/>
            <a:ext cx="92075" cy="369888"/>
          </a:xfrm>
          <a:custGeom>
            <a:avLst/>
            <a:gdLst>
              <a:gd name="T0" fmla="*/ 96 w 96"/>
              <a:gd name="T1" fmla="*/ 0 h 144"/>
              <a:gd name="T2" fmla="*/ 96 w 96"/>
              <a:gd name="T3" fmla="*/ 48 h 144"/>
              <a:gd name="T4" fmla="*/ 0 w 96"/>
              <a:gd name="T5" fmla="*/ 48 h 144"/>
              <a:gd name="T6" fmla="*/ 0 w 96"/>
              <a:gd name="T7" fmla="*/ 144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96"/>
              <a:gd name="T13" fmla="*/ 0 h 144"/>
              <a:gd name="T14" fmla="*/ 96 w 9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6" h="144">
                <a:moveTo>
                  <a:pt x="96" y="0"/>
                </a:moveTo>
                <a:lnTo>
                  <a:pt x="96" y="48"/>
                </a:lnTo>
                <a:lnTo>
                  <a:pt x="0" y="48"/>
                </a:lnTo>
                <a:lnTo>
                  <a:pt x="0" y="14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648" name="Line 51"/>
          <p:cNvSpPr>
            <a:spLocks noChangeShapeType="1"/>
          </p:cNvSpPr>
          <p:nvPr/>
        </p:nvSpPr>
        <p:spPr bwMode="auto">
          <a:xfrm>
            <a:off x="3657600" y="4302125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" name="Rectangle 28"/>
          <p:cNvSpPr>
            <a:spLocks noChangeArrowheads="1"/>
          </p:cNvSpPr>
          <p:nvPr/>
        </p:nvSpPr>
        <p:spPr bwMode="auto">
          <a:xfrm>
            <a:off x="457200" y="1614433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x </a:t>
            </a:r>
            <a:r>
              <a:rPr lang="en-US" sz="1800" dirty="0">
                <a:latin typeface="Courier New" pitchFamily="49" charset="0"/>
              </a:rPr>
              <a:t>= x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(d[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8558382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Loop Unrolling with Separate Accumulators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6019800"/>
            <a:ext cx="8307387" cy="577850"/>
          </a:xfrm>
        </p:spPr>
        <p:txBody>
          <a:bodyPr/>
          <a:lstStyle/>
          <a:p>
            <a:r>
              <a:rPr lang="en-US" sz="2800" dirty="0" smtClean="0"/>
              <a:t>Different form of </a:t>
            </a:r>
            <a:r>
              <a:rPr lang="en-US" sz="2800" dirty="0" err="1" smtClean="0"/>
              <a:t>reassociation</a:t>
            </a:r>
            <a:endParaRPr lang="en-US" sz="2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838200" y="1219200"/>
            <a:ext cx="5842000" cy="477202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limit = length-1;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x0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x1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x0 = x0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   x1 = x1 </a:t>
            </a:r>
            <a:r>
              <a:rPr lang="en-US" sz="1600" dirty="0" smtClean="0">
                <a:solidFill>
                  <a:srgbClr val="A50021"/>
                </a:solidFill>
                <a:latin typeface="Courier New" pitchFamily="49" charset="0"/>
              </a:rPr>
              <a:t>OP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d[i+1];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x0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x0 </a:t>
            </a:r>
            <a:r>
              <a:rPr lang="en-US" sz="1600" dirty="0" smtClean="0">
                <a:latin typeface="Courier New" pitchFamily="49" charset="0"/>
              </a:rPr>
              <a:t>OP </a:t>
            </a:r>
            <a:r>
              <a:rPr lang="en-US" sz="1600" dirty="0">
                <a:latin typeface="Courier New" pitchFamily="49" charset="0"/>
              </a:rPr>
              <a:t>x1;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561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Optimizing Compilers</a:t>
            </a:r>
          </a:p>
        </p:txBody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7150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mtClean="0"/>
              <a:t>Provide efficient mapping of program to machine</a:t>
            </a:r>
          </a:p>
          <a:p>
            <a:pPr lvl="1" eaLnBrk="1" hangingPunct="1">
              <a:defRPr/>
            </a:pPr>
            <a:r>
              <a:rPr lang="en-US" smtClean="0"/>
              <a:t>register allocation</a:t>
            </a:r>
          </a:p>
          <a:p>
            <a:pPr lvl="1" eaLnBrk="1" hangingPunct="1">
              <a:defRPr/>
            </a:pPr>
            <a:r>
              <a:rPr lang="en-US" smtClean="0"/>
              <a:t>code selection and ordering (scheduling)</a:t>
            </a:r>
          </a:p>
          <a:p>
            <a:pPr lvl="1" eaLnBrk="1" hangingPunct="1">
              <a:defRPr/>
            </a:pPr>
            <a:r>
              <a:rPr lang="en-US" smtClean="0"/>
              <a:t>dead code elimination</a:t>
            </a:r>
          </a:p>
          <a:p>
            <a:pPr lvl="1" eaLnBrk="1" hangingPunct="1">
              <a:defRPr/>
            </a:pPr>
            <a:r>
              <a:rPr lang="en-US" smtClean="0"/>
              <a:t>eliminating minor inefficiencies</a:t>
            </a:r>
          </a:p>
          <a:p>
            <a:pPr eaLnBrk="1" hangingPunct="1">
              <a:defRPr/>
            </a:pPr>
            <a:r>
              <a:rPr lang="en-US" smtClean="0"/>
              <a:t>Don’t (usually) improve asymptotic efficiency</a:t>
            </a:r>
          </a:p>
          <a:p>
            <a:pPr lvl="1" eaLnBrk="1" hangingPunct="1">
              <a:defRPr/>
            </a:pPr>
            <a:r>
              <a:rPr lang="en-US" smtClean="0"/>
              <a:t>up to programmer to select best overall algorithm</a:t>
            </a:r>
          </a:p>
          <a:p>
            <a:pPr lvl="1" eaLnBrk="1" hangingPunct="1">
              <a:defRPr/>
            </a:pPr>
            <a:r>
              <a:rPr lang="en-US" smtClean="0"/>
              <a:t>big-O savings are (often) more important than constant factors</a:t>
            </a:r>
          </a:p>
          <a:p>
            <a:pPr lvl="2" eaLnBrk="1" hangingPunct="1">
              <a:defRPr/>
            </a:pPr>
            <a:r>
              <a:rPr lang="en-US" smtClean="0"/>
              <a:t>but constant factors also matter</a:t>
            </a:r>
          </a:p>
          <a:p>
            <a:pPr eaLnBrk="1" hangingPunct="1">
              <a:defRPr/>
            </a:pPr>
            <a:r>
              <a:rPr lang="en-US" smtClean="0"/>
              <a:t>Have difficulty overcoming “optimization blockers”</a:t>
            </a:r>
          </a:p>
          <a:p>
            <a:pPr lvl="1" eaLnBrk="1" hangingPunct="1">
              <a:defRPr/>
            </a:pPr>
            <a:r>
              <a:rPr lang="en-US" smtClean="0"/>
              <a:t>potential memory aliasing</a:t>
            </a:r>
          </a:p>
          <a:p>
            <a:pPr lvl="1" eaLnBrk="1" hangingPunct="1">
              <a:defRPr/>
            </a:pPr>
            <a:r>
              <a:rPr lang="en-US" smtClean="0"/>
              <a:t>potential procedure side-effects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Effect of Separate Accumulators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2x speedup (over unroll2) for </a:t>
            </a:r>
            <a:r>
              <a:rPr lang="en-US" dirty="0" err="1" smtClean="0"/>
              <a:t>Int</a:t>
            </a:r>
            <a:r>
              <a:rPr lang="en-US" dirty="0" smtClean="0"/>
              <a:t> *, FP +, FP *</a:t>
            </a:r>
          </a:p>
          <a:p>
            <a:pPr lvl="1" eaLnBrk="1" hangingPunct="1">
              <a:defRPr/>
            </a:pPr>
            <a:r>
              <a:rPr lang="en-US" dirty="0" smtClean="0"/>
              <a:t>Breaks sequential dependency in a “cleaner,” more obvious way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sp>
        <p:nvSpPr>
          <p:cNvPr id="27688" name="Rectangle 34"/>
          <p:cNvSpPr>
            <a:spLocks noChangeArrowheads="1"/>
          </p:cNvSpPr>
          <p:nvPr/>
        </p:nvSpPr>
        <p:spPr bwMode="auto">
          <a:xfrm>
            <a:off x="1143000" y="5518150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6" y="1168527"/>
          <a:ext cx="7796385" cy="3327273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reassociate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 Parallel 2x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  <p:bldP spid="2768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 138"/>
          <p:cNvSpPr>
            <a:spLocks noChangeShapeType="1"/>
          </p:cNvSpPr>
          <p:nvPr/>
        </p:nvSpPr>
        <p:spPr bwMode="auto">
          <a:xfrm>
            <a:off x="3505200" y="548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7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Separate Accumulators</a:t>
            </a:r>
          </a:p>
        </p:txBody>
      </p:sp>
      <p:sp>
        <p:nvSpPr>
          <p:cNvPr id="28717" name="AutoShape 101"/>
          <p:cNvSpPr>
            <a:spLocks noChangeArrowheads="1"/>
          </p:cNvSpPr>
          <p:nvPr/>
        </p:nvSpPr>
        <p:spPr bwMode="auto">
          <a:xfrm>
            <a:off x="20574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18" name="Line 102"/>
          <p:cNvSpPr>
            <a:spLocks noChangeShapeType="1"/>
          </p:cNvSpPr>
          <p:nvPr/>
        </p:nvSpPr>
        <p:spPr bwMode="auto">
          <a:xfrm>
            <a:off x="22098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19" name="Line 103"/>
          <p:cNvSpPr>
            <a:spLocks noChangeShapeType="1"/>
          </p:cNvSpPr>
          <p:nvPr/>
        </p:nvSpPr>
        <p:spPr bwMode="auto">
          <a:xfrm>
            <a:off x="24384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0" name="AutoShape 104"/>
          <p:cNvSpPr>
            <a:spLocks noChangeArrowheads="1"/>
          </p:cNvSpPr>
          <p:nvPr/>
        </p:nvSpPr>
        <p:spPr bwMode="auto">
          <a:xfrm>
            <a:off x="26670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2" name="Line 106"/>
          <p:cNvSpPr>
            <a:spLocks noChangeShapeType="1"/>
          </p:cNvSpPr>
          <p:nvPr/>
        </p:nvSpPr>
        <p:spPr bwMode="auto">
          <a:xfrm>
            <a:off x="30480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23" name="Freeform 107"/>
          <p:cNvSpPr>
            <a:spLocks/>
          </p:cNvSpPr>
          <p:nvPr/>
        </p:nvSpPr>
        <p:spPr bwMode="auto">
          <a:xfrm>
            <a:off x="23622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76" name="Rectangle 108"/>
          <p:cNvSpPr>
            <a:spLocks noChangeArrowheads="1"/>
          </p:cNvSpPr>
          <p:nvPr/>
        </p:nvSpPr>
        <p:spPr bwMode="auto">
          <a:xfrm>
            <a:off x="21034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877" name="Rectangle 109"/>
          <p:cNvSpPr>
            <a:spLocks noChangeArrowheads="1"/>
          </p:cNvSpPr>
          <p:nvPr/>
        </p:nvSpPr>
        <p:spPr bwMode="auto">
          <a:xfrm>
            <a:off x="22860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800878" name="Rectangle 110"/>
          <p:cNvSpPr>
            <a:spLocks noChangeArrowheads="1"/>
          </p:cNvSpPr>
          <p:nvPr/>
        </p:nvSpPr>
        <p:spPr bwMode="auto">
          <a:xfrm>
            <a:off x="28956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8727" name="AutoShape 111"/>
          <p:cNvSpPr>
            <a:spLocks noChangeArrowheads="1"/>
          </p:cNvSpPr>
          <p:nvPr/>
        </p:nvSpPr>
        <p:spPr bwMode="auto">
          <a:xfrm>
            <a:off x="32607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29" name="Line 113"/>
          <p:cNvSpPr>
            <a:spLocks noChangeShapeType="1"/>
          </p:cNvSpPr>
          <p:nvPr/>
        </p:nvSpPr>
        <p:spPr bwMode="auto">
          <a:xfrm>
            <a:off x="36417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0" name="Freeform 114"/>
          <p:cNvSpPr>
            <a:spLocks/>
          </p:cNvSpPr>
          <p:nvPr/>
        </p:nvSpPr>
        <p:spPr bwMode="auto">
          <a:xfrm>
            <a:off x="29559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3" name="Rectangle 115"/>
          <p:cNvSpPr>
            <a:spLocks noChangeArrowheads="1"/>
          </p:cNvSpPr>
          <p:nvPr/>
        </p:nvSpPr>
        <p:spPr bwMode="auto">
          <a:xfrm>
            <a:off x="34893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8732" name="AutoShape 116"/>
          <p:cNvSpPr>
            <a:spLocks noChangeArrowheads="1"/>
          </p:cNvSpPr>
          <p:nvPr/>
        </p:nvSpPr>
        <p:spPr bwMode="auto">
          <a:xfrm>
            <a:off x="38544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34" name="Line 118"/>
          <p:cNvSpPr>
            <a:spLocks noChangeShapeType="1"/>
          </p:cNvSpPr>
          <p:nvPr/>
        </p:nvSpPr>
        <p:spPr bwMode="auto">
          <a:xfrm>
            <a:off x="42354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35" name="Freeform 119"/>
          <p:cNvSpPr>
            <a:spLocks/>
          </p:cNvSpPr>
          <p:nvPr/>
        </p:nvSpPr>
        <p:spPr bwMode="auto">
          <a:xfrm>
            <a:off x="35496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888" name="Rectangle 120"/>
          <p:cNvSpPr>
            <a:spLocks noChangeArrowheads="1"/>
          </p:cNvSpPr>
          <p:nvPr/>
        </p:nvSpPr>
        <p:spPr bwMode="auto">
          <a:xfrm>
            <a:off x="40830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  <p:sp>
        <p:nvSpPr>
          <p:cNvPr id="28740" name="Freeform 124"/>
          <p:cNvSpPr>
            <a:spLocks/>
          </p:cNvSpPr>
          <p:nvPr/>
        </p:nvSpPr>
        <p:spPr bwMode="auto">
          <a:xfrm flipH="1">
            <a:off x="3733800" y="5029200"/>
            <a:ext cx="40957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0" name="AutoShape 134"/>
          <p:cNvSpPr>
            <a:spLocks noChangeArrowheads="1"/>
          </p:cNvSpPr>
          <p:nvPr/>
        </p:nvSpPr>
        <p:spPr bwMode="auto">
          <a:xfrm>
            <a:off x="3200400" y="5246132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3" name="AutoShape 137"/>
          <p:cNvSpPr>
            <a:spLocks noChangeArrowheads="1"/>
          </p:cNvSpPr>
          <p:nvPr/>
        </p:nvSpPr>
        <p:spPr bwMode="auto">
          <a:xfrm>
            <a:off x="609600" y="3124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4" name="Line 138"/>
          <p:cNvSpPr>
            <a:spLocks noChangeShapeType="1"/>
          </p:cNvSpPr>
          <p:nvPr/>
        </p:nvSpPr>
        <p:spPr bwMode="auto">
          <a:xfrm>
            <a:off x="7620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5" name="Line 139"/>
          <p:cNvSpPr>
            <a:spLocks noChangeShapeType="1"/>
          </p:cNvSpPr>
          <p:nvPr/>
        </p:nvSpPr>
        <p:spPr bwMode="auto">
          <a:xfrm>
            <a:off x="990600" y="2895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6" name="AutoShape 140"/>
          <p:cNvSpPr>
            <a:spLocks noChangeArrowheads="1"/>
          </p:cNvSpPr>
          <p:nvPr/>
        </p:nvSpPr>
        <p:spPr bwMode="auto">
          <a:xfrm>
            <a:off x="1219200" y="3657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88" name="Line 142"/>
          <p:cNvSpPr>
            <a:spLocks noChangeShapeType="1"/>
          </p:cNvSpPr>
          <p:nvPr/>
        </p:nvSpPr>
        <p:spPr bwMode="auto">
          <a:xfrm>
            <a:off x="1600200" y="3429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89" name="Freeform 143"/>
          <p:cNvSpPr>
            <a:spLocks/>
          </p:cNvSpPr>
          <p:nvPr/>
        </p:nvSpPr>
        <p:spPr bwMode="auto">
          <a:xfrm>
            <a:off x="914400" y="34290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2" name="Rectangle 144"/>
          <p:cNvSpPr>
            <a:spLocks noChangeArrowheads="1"/>
          </p:cNvSpPr>
          <p:nvPr/>
        </p:nvSpPr>
        <p:spPr bwMode="auto">
          <a:xfrm>
            <a:off x="655638" y="25908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800913" name="Rectangle 145"/>
          <p:cNvSpPr>
            <a:spLocks noChangeArrowheads="1"/>
          </p:cNvSpPr>
          <p:nvPr/>
        </p:nvSpPr>
        <p:spPr bwMode="auto">
          <a:xfrm>
            <a:off x="838200" y="2590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800914" name="Rectangle 146"/>
          <p:cNvSpPr>
            <a:spLocks noChangeArrowheads="1"/>
          </p:cNvSpPr>
          <p:nvPr/>
        </p:nvSpPr>
        <p:spPr bwMode="auto">
          <a:xfrm>
            <a:off x="1447800" y="3124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8693" name="AutoShape 147"/>
          <p:cNvSpPr>
            <a:spLocks noChangeArrowheads="1"/>
          </p:cNvSpPr>
          <p:nvPr/>
        </p:nvSpPr>
        <p:spPr bwMode="auto">
          <a:xfrm>
            <a:off x="1812925" y="4191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695" name="Line 149"/>
          <p:cNvSpPr>
            <a:spLocks noChangeShapeType="1"/>
          </p:cNvSpPr>
          <p:nvPr/>
        </p:nvSpPr>
        <p:spPr bwMode="auto">
          <a:xfrm>
            <a:off x="2193925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696" name="Freeform 150"/>
          <p:cNvSpPr>
            <a:spLocks/>
          </p:cNvSpPr>
          <p:nvPr/>
        </p:nvSpPr>
        <p:spPr bwMode="auto">
          <a:xfrm>
            <a:off x="1508125" y="39624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19" name="Rectangle 151"/>
          <p:cNvSpPr>
            <a:spLocks noChangeArrowheads="1"/>
          </p:cNvSpPr>
          <p:nvPr/>
        </p:nvSpPr>
        <p:spPr bwMode="auto">
          <a:xfrm>
            <a:off x="2041525" y="3657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8698" name="AutoShape 152"/>
          <p:cNvSpPr>
            <a:spLocks noChangeArrowheads="1"/>
          </p:cNvSpPr>
          <p:nvPr/>
        </p:nvSpPr>
        <p:spPr bwMode="auto">
          <a:xfrm>
            <a:off x="2406650" y="4724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8700" name="Line 154"/>
          <p:cNvSpPr>
            <a:spLocks noChangeShapeType="1"/>
          </p:cNvSpPr>
          <p:nvPr/>
        </p:nvSpPr>
        <p:spPr bwMode="auto">
          <a:xfrm>
            <a:off x="2787650" y="4495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8701" name="Freeform 155"/>
          <p:cNvSpPr>
            <a:spLocks/>
          </p:cNvSpPr>
          <p:nvPr/>
        </p:nvSpPr>
        <p:spPr bwMode="auto">
          <a:xfrm>
            <a:off x="2101850" y="4495800"/>
            <a:ext cx="304800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800924" name="Rectangle 156"/>
          <p:cNvSpPr>
            <a:spLocks noChangeArrowheads="1"/>
          </p:cNvSpPr>
          <p:nvPr/>
        </p:nvSpPr>
        <p:spPr bwMode="auto">
          <a:xfrm>
            <a:off x="2635250" y="4191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8706" name="Freeform 160"/>
          <p:cNvSpPr>
            <a:spLocks/>
          </p:cNvSpPr>
          <p:nvPr/>
        </p:nvSpPr>
        <p:spPr bwMode="auto">
          <a:xfrm>
            <a:off x="2695574" y="5029200"/>
            <a:ext cx="504825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Rectangle 34"/>
          <p:cNvSpPr>
            <a:spLocks noChangeArrowheads="1"/>
          </p:cNvSpPr>
          <p:nvPr/>
        </p:nvSpPr>
        <p:spPr bwMode="auto">
          <a:xfrm>
            <a:off x="609600" y="1642234"/>
            <a:ext cx="2802048" cy="64376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x0 </a:t>
            </a:r>
            <a:r>
              <a:rPr lang="en-US" sz="1800" dirty="0">
                <a:latin typeface="Courier New" pitchFamily="49" charset="0"/>
              </a:rPr>
              <a:t>= x0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x1 </a:t>
            </a:r>
            <a:r>
              <a:rPr lang="en-US" sz="1800" dirty="0">
                <a:latin typeface="Courier New" pitchFamily="49" charset="0"/>
              </a:rPr>
              <a:t>= x1 </a:t>
            </a:r>
            <a:r>
              <a:rPr lang="en-US" sz="1800" dirty="0" smtClean="0">
                <a:latin typeface="Courier New" pitchFamily="49" charset="0"/>
              </a:rPr>
              <a:t>OP </a:t>
            </a:r>
            <a:r>
              <a:rPr lang="en-US" sz="1800" dirty="0">
                <a:latin typeface="Courier New" pitchFamily="49" charset="0"/>
              </a:rPr>
              <a:t>d[i+1];</a:t>
            </a:r>
          </a:p>
        </p:txBody>
      </p:sp>
      <p:sp>
        <p:nvSpPr>
          <p:cNvPr id="76" name="Rectangle 3"/>
          <p:cNvSpPr txBox="1">
            <a:spLocks noChangeArrowheads="1"/>
          </p:cNvSpPr>
          <p:nvPr/>
        </p:nvSpPr>
        <p:spPr bwMode="auto">
          <a:xfrm>
            <a:off x="4965700" y="1600200"/>
            <a:ext cx="39497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 changed:</a:t>
            </a:r>
          </a:p>
          <a:p>
            <a:pPr marL="628650" marR="0" lvl="1" indent="-23018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Two independent “streams” of operations</a:t>
            </a: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287338" marR="0" lvl="0" indent="-287338" algn="l" defTabSz="914400" rtl="0" eaLnBrk="1" fontAlgn="base" latinLnBrk="0" hangingPunct="1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Overall Performance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N elements, D cycles latency/op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Should be (N/2+1)*D cycles: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CPE = D/2</a:t>
            </a:r>
          </a:p>
          <a:p>
            <a:pPr marL="627063" marR="0" lvl="1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CPE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matches prediction!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10200" y="4953000"/>
            <a:ext cx="1698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What Now?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Unrolling &amp; Accumulating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8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Can unroll to any degree L</a:t>
            </a:r>
          </a:p>
          <a:p>
            <a:pPr lvl="1" eaLnBrk="1" hangingPunct="1">
              <a:defRPr/>
            </a:pPr>
            <a:r>
              <a:rPr lang="en-US" dirty="0" smtClean="0"/>
              <a:t>Can accumulate K results in parallel</a:t>
            </a:r>
          </a:p>
          <a:p>
            <a:pPr lvl="1" eaLnBrk="1" hangingPunct="1">
              <a:defRPr/>
            </a:pPr>
            <a:r>
              <a:rPr lang="en-US" dirty="0" smtClean="0"/>
              <a:t>L must be multiple of K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Limitations</a:t>
            </a:r>
          </a:p>
          <a:p>
            <a:pPr lvl="1" eaLnBrk="1" hangingPunct="1">
              <a:defRPr/>
            </a:pPr>
            <a:r>
              <a:rPr lang="en-US" dirty="0" smtClean="0"/>
              <a:t>Diminishing returns</a:t>
            </a:r>
          </a:p>
          <a:p>
            <a:pPr lvl="2" eaLnBrk="1" hangingPunct="1">
              <a:defRPr/>
            </a:pPr>
            <a:r>
              <a:rPr lang="en-US" dirty="0" smtClean="0"/>
              <a:t>Cannot go beyond throughput limitations of execution units</a:t>
            </a:r>
          </a:p>
          <a:p>
            <a:pPr lvl="1" eaLnBrk="1" hangingPunct="1">
              <a:defRPr/>
            </a:pPr>
            <a:r>
              <a:rPr lang="en-US" dirty="0" smtClean="0"/>
              <a:t>Large overhead for short lengths</a:t>
            </a:r>
          </a:p>
          <a:p>
            <a:pPr lvl="2" eaLnBrk="1" hangingPunct="1">
              <a:defRPr/>
            </a:pPr>
            <a:r>
              <a:rPr lang="en-US" dirty="0" smtClean="0"/>
              <a:t>Finish off iterations sequentially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Double *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Nehelam</a:t>
            </a:r>
            <a:r>
              <a:rPr lang="en-US" dirty="0" smtClean="0"/>
              <a:t> (Shark machines)</a:t>
            </a:r>
          </a:p>
          <a:p>
            <a:pPr lvl="1" eaLnBrk="1" hangingPunct="1">
              <a:defRPr/>
            </a:pPr>
            <a:r>
              <a:rPr lang="en-US" dirty="0" smtClean="0"/>
              <a:t>Double FP Multiplication</a:t>
            </a:r>
          </a:p>
          <a:p>
            <a:pPr lvl="1" eaLnBrk="1" hangingPunct="1">
              <a:defRPr/>
            </a:pPr>
            <a:r>
              <a:rPr lang="en-US" dirty="0" smtClean="0"/>
              <a:t>Latency bound: 5.00.  Throughput bound: 1.00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/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5.00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5.00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1.67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1.19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Unrolling &amp; Accumulating: </a:t>
            </a:r>
            <a:r>
              <a:rPr lang="en-US" dirty="0" err="1" smtClean="0"/>
              <a:t>Int</a:t>
            </a:r>
            <a:r>
              <a:rPr lang="en-US" dirty="0" smtClean="0"/>
              <a:t> +</a:t>
            </a:r>
          </a:p>
        </p:txBody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4750"/>
            <a:ext cx="8307388" cy="1416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Case</a:t>
            </a:r>
          </a:p>
          <a:p>
            <a:pPr lvl="1" eaLnBrk="1" hangingPunct="1">
              <a:defRPr/>
            </a:pPr>
            <a:r>
              <a:rPr lang="en-US" dirty="0" smtClean="0"/>
              <a:t>Intel </a:t>
            </a:r>
            <a:r>
              <a:rPr lang="en-US" dirty="0" err="1" smtClean="0"/>
              <a:t>Nehelam</a:t>
            </a:r>
            <a:r>
              <a:rPr lang="en-US" dirty="0" smtClean="0"/>
              <a:t> (Shark machines)</a:t>
            </a:r>
          </a:p>
          <a:p>
            <a:pPr lvl="1" eaLnBrk="1" hangingPunct="1">
              <a:defRPr/>
            </a:pPr>
            <a:r>
              <a:rPr lang="en-US" dirty="0" smtClean="0"/>
              <a:t>Integer addition</a:t>
            </a:r>
          </a:p>
          <a:p>
            <a:pPr lvl="1" eaLnBrk="1" hangingPunct="1">
              <a:defRPr/>
            </a:pPr>
            <a:r>
              <a:rPr lang="en-US" dirty="0" smtClean="0"/>
              <a:t>Latency bound: 1.00.  Throughput bound: 1.00 </a:t>
            </a:r>
          </a:p>
        </p:txBody>
      </p:sp>
      <p:graphicFrame>
        <p:nvGraphicFramePr>
          <p:cNvPr id="803965" name="Group 125"/>
          <p:cNvGraphicFramePr>
            <a:graphicFrameLocks noGrp="1"/>
          </p:cNvGraphicFramePr>
          <p:nvPr/>
        </p:nvGraphicFramePr>
        <p:xfrm>
          <a:off x="1066800" y="2819400"/>
          <a:ext cx="6705600" cy="3520440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746125"/>
                <a:gridCol w="742950"/>
                <a:gridCol w="746125"/>
                <a:gridCol w="746125"/>
                <a:gridCol w="742950"/>
                <a:gridCol w="746125"/>
                <a:gridCol w="746125"/>
                <a:gridCol w="742950"/>
                <a:gridCol w="7461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FP 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Unrolling Factor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1.02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1.50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1.24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itchFamily="34" charset="0"/>
                        </a:rPr>
                        <a:t>1.09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horzOverflow="overflow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-205369" y="4544304"/>
            <a:ext cx="1930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Accumulators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Achievable Performance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Limited only by throughput of functional units</a:t>
            </a:r>
          </a:p>
          <a:p>
            <a:pPr eaLnBrk="1" hangingPunct="1">
              <a:defRPr/>
            </a:pPr>
            <a:r>
              <a:rPr lang="en-US" dirty="0" smtClean="0"/>
              <a:t>Up to 29X improvement over original, </a:t>
            </a:r>
            <a:r>
              <a:rPr lang="en-US" dirty="0" err="1" smtClean="0"/>
              <a:t>unoptimized</a:t>
            </a:r>
            <a:r>
              <a:rPr lang="en-US" dirty="0" smtClean="0"/>
              <a:t> code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6" y="1168527"/>
          <a:ext cx="7796385" cy="1939925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Optimum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Make use of SSE Instructions</a:t>
            </a:r>
          </a:p>
          <a:p>
            <a:pPr lvl="1" eaLnBrk="1" hangingPunct="1">
              <a:defRPr/>
            </a:pPr>
            <a:r>
              <a:rPr lang="en-US" dirty="0" smtClean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 smtClean="0"/>
              <a:t>See Web Aside OPT:SIMD on CS:APP web page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6" y="1168527"/>
          <a:ext cx="7796385" cy="2939923"/>
        </p:xfrm>
        <a:graphic>
          <a:graphicData uri="http://schemas.openxmlformats.org/drawingml/2006/table">
            <a:tbl>
              <a:tblPr/>
              <a:tblGrid>
                <a:gridCol w="2418937"/>
                <a:gridCol w="1344362"/>
                <a:gridCol w="1344362"/>
                <a:gridCol w="1344362"/>
                <a:gridCol w="1344362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Optimum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Vector Optimum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About Branches?</a:t>
            </a:r>
          </a:p>
        </p:txBody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 smtClean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 smtClean="0">
                <a:solidFill>
                  <a:srgbClr val="990000"/>
                </a:solidFill>
              </a:rPr>
              <a:t>Instruction Control Unit </a:t>
            </a:r>
            <a:r>
              <a:rPr lang="en-US" dirty="0" smtClean="0"/>
              <a:t>must work well ahead of </a:t>
            </a:r>
            <a:r>
              <a:rPr lang="en-US" dirty="0" smtClean="0">
                <a:solidFill>
                  <a:srgbClr val="990000"/>
                </a:solidFill>
              </a:rPr>
              <a:t>Execution Unit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285750" lvl="1" indent="-171450" eaLnBrk="1" hangingPunct="1">
              <a:defRPr/>
            </a:pPr>
            <a:endParaRPr lang="en-US" dirty="0" smtClean="0"/>
          </a:p>
          <a:p>
            <a:pPr marL="457200" lvl="1" indent="-173038">
              <a:defRPr/>
            </a:pPr>
            <a:r>
              <a:rPr lang="en-US" dirty="0" smtClean="0"/>
              <a:t>When encounters conditional branch, cannot reliably determine where to continue fetching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371600" y="2644775"/>
            <a:ext cx="5067300" cy="177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80489fe:	movl   %esi,%esi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8048a00:	imull  (%eax,%edx,4),%ecx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6483350" y="2711450"/>
            <a:ext cx="304800" cy="79375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747296" y="2875919"/>
            <a:ext cx="14116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747296" y="3397250"/>
            <a:ext cx="244496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10800000">
            <a:off x="5029200" y="3657600"/>
            <a:ext cx="1718096" cy="1588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8626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Modern CPU Design</a:t>
            </a:r>
          </a:p>
        </p:txBody>
      </p:sp>
      <p:sp>
        <p:nvSpPr>
          <p:cNvPr id="421891" name="Rectangle 3"/>
          <p:cNvSpPr>
            <a:spLocks noChangeArrowheads="1"/>
          </p:cNvSpPr>
          <p:nvPr/>
        </p:nvSpPr>
        <p:spPr bwMode="auto">
          <a:xfrm>
            <a:off x="1542040" y="3505200"/>
            <a:ext cx="6510337" cy="30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b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Execution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057400" y="3900160"/>
            <a:ext cx="5706052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Functional</a:t>
            </a:r>
          </a:p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Units</a:t>
            </a:r>
          </a:p>
        </p:txBody>
      </p:sp>
      <p:sp>
        <p:nvSpPr>
          <p:cNvPr id="421893" name="Rectangle 5"/>
          <p:cNvSpPr>
            <a:spLocks noChangeArrowheads="1"/>
          </p:cNvSpPr>
          <p:nvPr/>
        </p:nvSpPr>
        <p:spPr bwMode="auto">
          <a:xfrm>
            <a:off x="1542040" y="1219200"/>
            <a:ext cx="6510337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t" anchorCtr="0"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Instruction Control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167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Integer/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Branch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75977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Add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532890" y="4038600"/>
            <a:ext cx="674687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FP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 err="1">
                <a:solidFill>
                  <a:schemeClr val="bg1"/>
                </a:solidFill>
                <a:latin typeface="Calibri" pitchFamily="34" charset="0"/>
              </a:rPr>
              <a:t>Mult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/Div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302827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Load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74352" y="4038600"/>
            <a:ext cx="676275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Store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460115" y="1676400"/>
            <a:ext cx="1303337" cy="11430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302827" y="5562600"/>
            <a:ext cx="1447800" cy="609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Data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Cache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242377" y="16764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Fetch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Control</a:t>
            </a: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242377" y="2286000"/>
            <a:ext cx="1157288" cy="5334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Instruction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Decode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399665" y="194813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5399665" y="2562880"/>
            <a:ext cx="106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820227" y="2819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 flipH="1">
            <a:off x="2313565" y="1752600"/>
            <a:ext cx="1928812" cy="22860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 rot="5400000">
            <a:off x="496310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rot="16200000" flipV="1">
            <a:off x="5253615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rot="5400000">
            <a:off x="5734627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rot="5400000">
            <a:off x="6023552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5514320" y="1673423"/>
            <a:ext cx="782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Address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410200" y="2286000"/>
            <a:ext cx="1069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 smtClean="0">
                <a:latin typeface="Calibri" pitchFamily="34" charset="0"/>
              </a:rPr>
              <a:t>Instructions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800600" y="2816423"/>
            <a:ext cx="10109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3166080"/>
            <a:ext cx="12919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Prediction OK?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6515677" y="5240179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735940" y="5257800"/>
            <a:ext cx="43473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>
                <a:latin typeface="Calibri" pitchFamily="34" charset="0"/>
              </a:rPr>
              <a:t>Data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5084584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5853440" y="5011579"/>
            <a:ext cx="4780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US" sz="1000" dirty="0" err="1" smtClean="0">
                <a:latin typeface="Calibri" pitchFamily="34" charset="0"/>
              </a:rPr>
              <a:t>Addr</a:t>
            </a:r>
            <a:r>
              <a:rPr lang="en-US" sz="1000" dirty="0" smtClean="0">
                <a:latin typeface="Calibri" pitchFamily="34" charset="0"/>
              </a:rPr>
              <a:t>.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>
            <a:off x="2543175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6" name="Line 32"/>
          <p:cNvSpPr>
            <a:spLocks noChangeShapeType="1"/>
          </p:cNvSpPr>
          <p:nvPr/>
        </p:nvSpPr>
        <p:spPr bwMode="auto">
          <a:xfrm>
            <a:off x="408781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7" name="Line 33"/>
          <p:cNvSpPr>
            <a:spLocks noChangeShapeType="1"/>
          </p:cNvSpPr>
          <p:nvPr/>
        </p:nvSpPr>
        <p:spPr bwMode="auto">
          <a:xfrm>
            <a:off x="485775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630862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64008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2543175" y="3810000"/>
            <a:ext cx="3857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2989840" y="4038600"/>
            <a:ext cx="673100" cy="4572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General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Integer</a:t>
            </a:r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3314700" y="3810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3" name="Line 39"/>
          <p:cNvSpPr>
            <a:spLocks noChangeShapeType="1"/>
          </p:cNvSpPr>
          <p:nvPr/>
        </p:nvSpPr>
        <p:spPr bwMode="auto">
          <a:xfrm>
            <a:off x="1735715" y="4876800"/>
            <a:ext cx="521469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507240" y="4495800"/>
            <a:ext cx="3857625" cy="381000"/>
            <a:chOff x="768" y="2016"/>
            <a:chExt cx="1920" cy="144"/>
          </a:xfrm>
        </p:grpSpPr>
        <p:sp>
          <p:nvSpPr>
            <p:cNvPr id="11313" name="Line 41"/>
            <p:cNvSpPr>
              <a:spLocks noChangeShapeType="1"/>
            </p:cNvSpPr>
            <p:nvPr/>
          </p:nvSpPr>
          <p:spPr bwMode="auto">
            <a:xfrm>
              <a:off x="76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4" name="Line 42"/>
            <p:cNvSpPr>
              <a:spLocks noChangeShapeType="1"/>
            </p:cNvSpPr>
            <p:nvPr/>
          </p:nvSpPr>
          <p:spPr bwMode="auto">
            <a:xfrm>
              <a:off x="1536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1920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6" name="Line 44"/>
            <p:cNvSpPr>
              <a:spLocks noChangeShapeType="1"/>
            </p:cNvSpPr>
            <p:nvPr/>
          </p:nvSpPr>
          <p:spPr bwMode="auto">
            <a:xfrm>
              <a:off x="2304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7" name="Line 45"/>
            <p:cNvSpPr>
              <a:spLocks noChangeShapeType="1"/>
            </p:cNvSpPr>
            <p:nvPr/>
          </p:nvSpPr>
          <p:spPr bwMode="auto">
            <a:xfrm>
              <a:off x="2688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1318" name="Line 46"/>
            <p:cNvSpPr>
              <a:spLocks noChangeShapeType="1"/>
            </p:cNvSpPr>
            <p:nvPr/>
          </p:nvSpPr>
          <p:spPr bwMode="auto">
            <a:xfrm>
              <a:off x="1152" y="2016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305" name="Rectangle 47"/>
          <p:cNvSpPr>
            <a:spLocks noChangeArrowheads="1"/>
          </p:cNvSpPr>
          <p:nvPr/>
        </p:nvSpPr>
        <p:spPr bwMode="auto">
          <a:xfrm>
            <a:off x="2796165" y="4829175"/>
            <a:ext cx="15149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Operation Results</a:t>
            </a:r>
          </a:p>
        </p:txBody>
      </p:sp>
      <p:sp>
        <p:nvSpPr>
          <p:cNvPr id="11306" name="Rectangle 48"/>
          <p:cNvSpPr>
            <a:spLocks noChangeArrowheads="1"/>
          </p:cNvSpPr>
          <p:nvPr/>
        </p:nvSpPr>
        <p:spPr bwMode="auto">
          <a:xfrm>
            <a:off x="2796165" y="1828800"/>
            <a:ext cx="1157287" cy="990600"/>
          </a:xfrm>
          <a:prstGeom prst="rect">
            <a:avLst/>
          </a:prstGeom>
          <a:solidFill>
            <a:srgbClr val="8C404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Retirement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Unit</a:t>
            </a:r>
          </a:p>
        </p:txBody>
      </p:sp>
      <p:sp>
        <p:nvSpPr>
          <p:cNvPr id="11307" name="Rectangle 49"/>
          <p:cNvSpPr>
            <a:spLocks noChangeArrowheads="1"/>
          </p:cNvSpPr>
          <p:nvPr/>
        </p:nvSpPr>
        <p:spPr bwMode="auto">
          <a:xfrm>
            <a:off x="2989840" y="2286000"/>
            <a:ext cx="769937" cy="4572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Register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</a:rPr>
              <a:t>File</a:t>
            </a:r>
          </a:p>
        </p:txBody>
      </p:sp>
      <p:sp>
        <p:nvSpPr>
          <p:cNvPr id="11308" name="Line 50"/>
          <p:cNvSpPr>
            <a:spLocks noChangeShapeType="1"/>
          </p:cNvSpPr>
          <p:nvPr/>
        </p:nvSpPr>
        <p:spPr bwMode="auto">
          <a:xfrm>
            <a:off x="2313565" y="22098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09" name="Freeform 51"/>
          <p:cNvSpPr>
            <a:spLocks/>
          </p:cNvSpPr>
          <p:nvPr/>
        </p:nvSpPr>
        <p:spPr bwMode="auto">
          <a:xfrm flipH="1">
            <a:off x="1904999" y="2667000"/>
            <a:ext cx="891166" cy="2209800"/>
          </a:xfrm>
          <a:custGeom>
            <a:avLst/>
            <a:gdLst>
              <a:gd name="T0" fmla="*/ 0 w 144"/>
              <a:gd name="T1" fmla="*/ 0 h 864"/>
              <a:gd name="T2" fmla="*/ 144 w 144"/>
              <a:gd name="T3" fmla="*/ 0 h 864"/>
              <a:gd name="T4" fmla="*/ 144 w 144"/>
              <a:gd name="T5" fmla="*/ 864 h 864"/>
              <a:gd name="T6" fmla="*/ 0 60000 65536"/>
              <a:gd name="T7" fmla="*/ 0 60000 65536"/>
              <a:gd name="T8" fmla="*/ 0 60000 65536"/>
              <a:gd name="T9" fmla="*/ 0 w 144"/>
              <a:gd name="T10" fmla="*/ 0 h 864"/>
              <a:gd name="T11" fmla="*/ 144 w 144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864">
                <a:moveTo>
                  <a:pt x="0" y="0"/>
                </a:moveTo>
                <a:lnTo>
                  <a:pt x="144" y="0"/>
                </a:lnTo>
                <a:lnTo>
                  <a:pt x="144" y="864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0" name="Text Box 52"/>
          <p:cNvSpPr txBox="1">
            <a:spLocks noChangeArrowheads="1"/>
          </p:cNvSpPr>
          <p:nvPr/>
        </p:nvSpPr>
        <p:spPr bwMode="auto">
          <a:xfrm>
            <a:off x="457200" y="3159100"/>
            <a:ext cx="14452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Register Updates</a:t>
            </a:r>
          </a:p>
        </p:txBody>
      </p:sp>
      <p:sp>
        <p:nvSpPr>
          <p:cNvPr id="11311" name="Line 53"/>
          <p:cNvSpPr>
            <a:spLocks noChangeShapeType="1"/>
          </p:cNvSpPr>
          <p:nvPr/>
        </p:nvSpPr>
        <p:spPr bwMode="auto">
          <a:xfrm>
            <a:off x="3759777" y="2514600"/>
            <a:ext cx="48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312" name="Freeform 54"/>
          <p:cNvSpPr>
            <a:spLocks/>
          </p:cNvSpPr>
          <p:nvPr/>
        </p:nvSpPr>
        <p:spPr bwMode="auto">
          <a:xfrm>
            <a:off x="3856615" y="2819400"/>
            <a:ext cx="963612" cy="228600"/>
          </a:xfrm>
          <a:custGeom>
            <a:avLst/>
            <a:gdLst>
              <a:gd name="T0" fmla="*/ 480 w 480"/>
              <a:gd name="T1" fmla="*/ 144 h 144"/>
              <a:gd name="T2" fmla="*/ 0 w 480"/>
              <a:gd name="T3" fmla="*/ 144 h 144"/>
              <a:gd name="T4" fmla="*/ 0 w 480"/>
              <a:gd name="T5" fmla="*/ 0 h 144"/>
              <a:gd name="T6" fmla="*/ 0 60000 65536"/>
              <a:gd name="T7" fmla="*/ 0 60000 65536"/>
              <a:gd name="T8" fmla="*/ 0 60000 65536"/>
              <a:gd name="T9" fmla="*/ 0 w 480"/>
              <a:gd name="T10" fmla="*/ 0 h 144"/>
              <a:gd name="T11" fmla="*/ 480 w 48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144">
                <a:moveTo>
                  <a:pt x="480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388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Outcomes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763000" cy="1828800"/>
          </a:xfrm>
        </p:spPr>
        <p:txBody>
          <a:bodyPr/>
          <a:lstStyle/>
          <a:p>
            <a:pPr marL="285750" lvl="1" indent="-171450" eaLnBrk="1" hangingPunct="1"/>
            <a:r>
              <a:rPr lang="en-US" b="1" dirty="0" smtClean="0"/>
              <a:t>When encounter conditional branch, cannot determine where to continue fetching</a:t>
            </a:r>
          </a:p>
          <a:p>
            <a:pPr marL="573088" lvl="2" indent="-173038" eaLnBrk="1" hangingPunct="1"/>
            <a:r>
              <a:rPr lang="en-US" dirty="0" smtClean="0"/>
              <a:t>Branch Taken: Transfer control to branch target</a:t>
            </a:r>
          </a:p>
          <a:p>
            <a:pPr marL="573088" lvl="2" indent="-173038" eaLnBrk="1" hangingPunct="1"/>
            <a:r>
              <a:rPr lang="en-US" dirty="0" smtClean="0"/>
              <a:t>Branch Not-Taken: Continue with next instruction in sequence</a:t>
            </a:r>
          </a:p>
          <a:p>
            <a:pPr marL="285750" lvl="1" indent="-171450" eaLnBrk="1" hangingPunct="1"/>
            <a:r>
              <a:rPr lang="en-US" b="1" dirty="0" smtClean="0"/>
              <a:t>Cannot resolve until outcome determined by branch/integer unit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557692" y="3148012"/>
            <a:ext cx="5067300" cy="177482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80489fe:	movl   %esi,%esi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8048a00:	imull  (%eax,%edx,4),%ecx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700692" y="5129212"/>
            <a:ext cx="54768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8048a25:	cmpl   %edi,%edx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8048a27:	jl     8048a20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8048a29:	movl   0xc(%ebp),%eax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8048a2c:	leal   0xffffffe8(%ebp),%esp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8048a2f:	movl   %ecx,(%eax)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6425092" y="4519612"/>
            <a:ext cx="188070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990000"/>
                </a:solidFill>
                <a:latin typeface="Calibri" pitchFamily="34" charset="0"/>
              </a:rPr>
              <a:t>Branch Taken</a:t>
            </a: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4291492" y="4138612"/>
            <a:ext cx="393700" cy="228600"/>
          </a:xfrm>
          <a:custGeom>
            <a:avLst/>
            <a:gdLst>
              <a:gd name="T0" fmla="*/ 0 w 248"/>
              <a:gd name="T1" fmla="*/ 0 h 144"/>
              <a:gd name="T2" fmla="*/ 240 w 248"/>
              <a:gd name="T3" fmla="*/ 48 h 144"/>
              <a:gd name="T4" fmla="*/ 48 w 248"/>
              <a:gd name="T5" fmla="*/ 144 h 144"/>
              <a:gd name="T6" fmla="*/ 0 60000 65536"/>
              <a:gd name="T7" fmla="*/ 0 60000 65536"/>
              <a:gd name="T8" fmla="*/ 0 60000 65536"/>
              <a:gd name="T9" fmla="*/ 0 w 248"/>
              <a:gd name="T10" fmla="*/ 0 h 144"/>
              <a:gd name="T11" fmla="*/ 248 w 248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8" h="144">
                <a:moveTo>
                  <a:pt x="0" y="0"/>
                </a:moveTo>
                <a:cubicBezTo>
                  <a:pt x="116" y="12"/>
                  <a:pt x="232" y="24"/>
                  <a:pt x="240" y="48"/>
                </a:cubicBezTo>
                <a:cubicBezTo>
                  <a:pt x="248" y="72"/>
                  <a:pt x="148" y="108"/>
                  <a:pt x="48" y="14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619423" y="3651069"/>
            <a:ext cx="244977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Branch Not-Taken</a:t>
            </a:r>
          </a:p>
        </p:txBody>
      </p:sp>
      <p:sp>
        <p:nvSpPr>
          <p:cNvPr id="49161" name="Freeform 9"/>
          <p:cNvSpPr>
            <a:spLocks/>
          </p:cNvSpPr>
          <p:nvPr/>
        </p:nvSpPr>
        <p:spPr bwMode="auto">
          <a:xfrm>
            <a:off x="4266092" y="4227512"/>
            <a:ext cx="2189163" cy="1054100"/>
          </a:xfrm>
          <a:custGeom>
            <a:avLst/>
            <a:gdLst>
              <a:gd name="T0" fmla="*/ 0 w 1379"/>
              <a:gd name="T1" fmla="*/ 0 h 664"/>
              <a:gd name="T2" fmla="*/ 1168 w 1379"/>
              <a:gd name="T3" fmla="*/ 216 h 664"/>
              <a:gd name="T4" fmla="*/ 1264 w 1379"/>
              <a:gd name="T5" fmla="*/ 400 h 664"/>
              <a:gd name="T6" fmla="*/ 832 w 1379"/>
              <a:gd name="T7" fmla="*/ 664 h 664"/>
              <a:gd name="T8" fmla="*/ 0 60000 65536"/>
              <a:gd name="T9" fmla="*/ 0 60000 65536"/>
              <a:gd name="T10" fmla="*/ 0 60000 65536"/>
              <a:gd name="T11" fmla="*/ 0 60000 65536"/>
              <a:gd name="T12" fmla="*/ 0 w 1379"/>
              <a:gd name="T13" fmla="*/ 0 h 664"/>
              <a:gd name="T14" fmla="*/ 1379 w 1379"/>
              <a:gd name="T15" fmla="*/ 664 h 6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79" h="664">
                <a:moveTo>
                  <a:pt x="0" y="0"/>
                </a:moveTo>
                <a:cubicBezTo>
                  <a:pt x="195" y="37"/>
                  <a:pt x="957" y="149"/>
                  <a:pt x="1168" y="216"/>
                </a:cubicBezTo>
                <a:cubicBezTo>
                  <a:pt x="1379" y="283"/>
                  <a:pt x="1320" y="325"/>
                  <a:pt x="1264" y="400"/>
                </a:cubicBezTo>
                <a:cubicBezTo>
                  <a:pt x="1208" y="475"/>
                  <a:pt x="922" y="609"/>
                  <a:pt x="832" y="664"/>
                </a:cubicBezTo>
              </a:path>
            </a:pathLst>
          </a:cu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Limitations of Optimizing Compilers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21970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sz="2000" dirty="0" smtClean="0"/>
              <a:t>Operate under fundamental constraint</a:t>
            </a:r>
          </a:p>
          <a:p>
            <a:pPr lvl="1" eaLnBrk="1" hangingPunct="1">
              <a:defRPr/>
            </a:pPr>
            <a:r>
              <a:rPr lang="en-US" sz="1800" dirty="0" smtClean="0"/>
              <a:t>Must not cause any change in program behavior</a:t>
            </a:r>
          </a:p>
          <a:p>
            <a:pPr lvl="1" eaLnBrk="1" hangingPunct="1">
              <a:defRPr/>
            </a:pPr>
            <a:r>
              <a:rPr lang="en-US" sz="1800" dirty="0" smtClean="0"/>
              <a:t>Often prevents it from making optimizations that would only affect behavior under pathological conditions.</a:t>
            </a:r>
          </a:p>
          <a:p>
            <a:pPr eaLnBrk="1" hangingPunct="1">
              <a:defRPr/>
            </a:pPr>
            <a:r>
              <a:rPr lang="en-US" sz="2000" dirty="0" smtClean="0"/>
              <a:t>Behavior that may be obvious to the programmer can  be obfuscated by languages and coding styles</a:t>
            </a:r>
          </a:p>
          <a:p>
            <a:pPr lvl="1" eaLnBrk="1" hangingPunct="1">
              <a:defRPr/>
            </a:pPr>
            <a:r>
              <a:rPr lang="en-US" sz="1800" dirty="0" smtClean="0"/>
              <a:t>e.g., Data ranges may be more limited than variable types suggest</a:t>
            </a:r>
          </a:p>
          <a:p>
            <a:pPr eaLnBrk="1" hangingPunct="1">
              <a:defRPr/>
            </a:pPr>
            <a:r>
              <a:rPr lang="en-US" sz="2000" dirty="0" smtClean="0"/>
              <a:t>Most analysis is performed only within procedures</a:t>
            </a:r>
          </a:p>
          <a:p>
            <a:pPr lvl="1" eaLnBrk="1" hangingPunct="1">
              <a:defRPr/>
            </a:pPr>
            <a:r>
              <a:rPr lang="en-US" sz="1800" dirty="0" smtClean="0"/>
              <a:t>Whole-program analysis is too expensive in most cases</a:t>
            </a:r>
          </a:p>
          <a:p>
            <a:pPr lvl="1" eaLnBrk="1" hangingPunct="1">
              <a:defRPr/>
            </a:pPr>
            <a:r>
              <a:rPr lang="en-US" sz="1800" dirty="0" smtClean="0"/>
              <a:t>Newer versions of GCC do </a:t>
            </a:r>
            <a:r>
              <a:rPr lang="en-US" sz="1800" dirty="0" err="1" smtClean="0"/>
              <a:t>interprocedural</a:t>
            </a:r>
            <a:r>
              <a:rPr lang="en-US" sz="1800" dirty="0" smtClean="0"/>
              <a:t> analysis within individual files.</a:t>
            </a:r>
          </a:p>
          <a:p>
            <a:pPr eaLnBrk="1" hangingPunct="1">
              <a:defRPr/>
            </a:pPr>
            <a:r>
              <a:rPr lang="en-US" sz="2000" dirty="0" smtClean="0"/>
              <a:t>Most analysis is based only on </a:t>
            </a:r>
            <a:r>
              <a:rPr lang="en-US" sz="2000" i="1" dirty="0" smtClean="0"/>
              <a:t>static</a:t>
            </a:r>
            <a:r>
              <a:rPr lang="en-US" sz="2000" dirty="0" smtClean="0"/>
              <a:t> information</a:t>
            </a:r>
          </a:p>
          <a:p>
            <a:pPr lvl="1" eaLnBrk="1" hangingPunct="1">
              <a:defRPr/>
            </a:pPr>
            <a:r>
              <a:rPr lang="en-US" sz="1800" dirty="0" smtClean="0"/>
              <a:t>Compiler has difficulty anticipating run-time inputs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When in doubt, the compiler must be conservative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6340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452" y="1003300"/>
            <a:ext cx="8307387" cy="2044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Idea</a:t>
            </a:r>
          </a:p>
          <a:p>
            <a:pPr lvl="1" eaLnBrk="1" hangingPunct="1">
              <a:defRPr/>
            </a:pPr>
            <a:r>
              <a:rPr lang="en-US" dirty="0" smtClean="0"/>
              <a:t>Guess which way branch will go</a:t>
            </a:r>
          </a:p>
          <a:p>
            <a:pPr lvl="1" eaLnBrk="1" hangingPunct="1">
              <a:defRPr/>
            </a:pPr>
            <a:r>
              <a:rPr lang="en-US" dirty="0" smtClean="0"/>
              <a:t>Begin executing instructions at predicted position</a:t>
            </a:r>
          </a:p>
          <a:p>
            <a:pPr lvl="2" eaLnBrk="1" hangingPunct="1">
              <a:defRPr/>
            </a:pPr>
            <a:r>
              <a:rPr lang="en-US" dirty="0" smtClean="0"/>
              <a:t>But don’t actually modify register or memory data</a:t>
            </a:r>
          </a:p>
          <a:p>
            <a:pPr eaLnBrk="1" hangingPunct="1">
              <a:defRPr/>
            </a:pPr>
            <a:endParaRPr lang="en-US" sz="2000" dirty="0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95250" y="2667000"/>
            <a:ext cx="38385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80489f3:	movl   $0x1,%ecx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80489f8:	xorl   %edx,%edx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80489fa: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80489fc:	</a:t>
            </a:r>
            <a:r>
              <a:rPr lang="en-US" sz="1800" i="1">
                <a:latin typeface="Courier New" pitchFamily="49" charset="0"/>
              </a:rPr>
              <a:t>jnl    8048a25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 i="1">
                <a:latin typeface="Courier New" pitchFamily="49" charset="0"/>
              </a:rPr>
              <a:t> . . .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847850" y="4495800"/>
            <a:ext cx="5476875" cy="15001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8048a25:	cmpl   %edi,%edx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8048a27:	jl     8048a20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8048a29:	movl   0xc(%ebp),%eax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8048a2c:	leal   0xffffffe8(%ebp),%esp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800">
                <a:latin typeface="Courier New" pitchFamily="49" charset="0"/>
              </a:rPr>
              <a:t> 8048a2f:	movl   %ecx,(%eax)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4505601" y="3200400"/>
            <a:ext cx="18951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Predict Taken</a:t>
            </a:r>
          </a:p>
        </p:txBody>
      </p:sp>
      <p:sp>
        <p:nvSpPr>
          <p:cNvPr id="50183" name="Freeform 7"/>
          <p:cNvSpPr>
            <a:spLocks/>
          </p:cNvSpPr>
          <p:nvPr/>
        </p:nvSpPr>
        <p:spPr bwMode="auto">
          <a:xfrm>
            <a:off x="3689350" y="3668713"/>
            <a:ext cx="2640013" cy="992187"/>
          </a:xfrm>
          <a:custGeom>
            <a:avLst/>
            <a:gdLst>
              <a:gd name="T0" fmla="*/ 0 w 1663"/>
              <a:gd name="T1" fmla="*/ 1 h 625"/>
              <a:gd name="T2" fmla="*/ 1392 w 1663"/>
              <a:gd name="T3" fmla="*/ 73 h 625"/>
              <a:gd name="T4" fmla="*/ 1624 w 1663"/>
              <a:gd name="T5" fmla="*/ 441 h 625"/>
              <a:gd name="T6" fmla="*/ 1272 w 1663"/>
              <a:gd name="T7" fmla="*/ 625 h 625"/>
              <a:gd name="T8" fmla="*/ 0 60000 65536"/>
              <a:gd name="T9" fmla="*/ 0 60000 65536"/>
              <a:gd name="T10" fmla="*/ 0 60000 65536"/>
              <a:gd name="T11" fmla="*/ 0 60000 65536"/>
              <a:gd name="T12" fmla="*/ 0 w 1663"/>
              <a:gd name="T13" fmla="*/ 0 h 625"/>
              <a:gd name="T14" fmla="*/ 1663 w 1663"/>
              <a:gd name="T15" fmla="*/ 625 h 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63" h="625">
                <a:moveTo>
                  <a:pt x="0" y="1"/>
                </a:moveTo>
                <a:cubicBezTo>
                  <a:pt x="232" y="13"/>
                  <a:pt x="1121" y="0"/>
                  <a:pt x="1392" y="73"/>
                </a:cubicBezTo>
                <a:cubicBezTo>
                  <a:pt x="1663" y="146"/>
                  <a:pt x="1644" y="349"/>
                  <a:pt x="1624" y="441"/>
                </a:cubicBezTo>
                <a:cubicBezTo>
                  <a:pt x="1604" y="533"/>
                  <a:pt x="1345" y="587"/>
                  <a:pt x="1272" y="625"/>
                </a:cubicBezTo>
              </a:path>
            </a:pathLst>
          </a:custGeom>
          <a:noFill/>
          <a:ln w="254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50184" name="AutoShape 8"/>
          <p:cNvSpPr>
            <a:spLocks/>
          </p:cNvSpPr>
          <p:nvPr/>
        </p:nvSpPr>
        <p:spPr bwMode="auto">
          <a:xfrm>
            <a:off x="7350125" y="45354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7645878" y="4613696"/>
            <a:ext cx="143084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Begin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Execution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748" y="448574"/>
            <a:ext cx="78565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Prediction Through Loop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479425" y="11239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79425" y="24955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79425" y="38671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06" name="Freeform 6"/>
          <p:cNvSpPr>
            <a:spLocks/>
          </p:cNvSpPr>
          <p:nvPr/>
        </p:nvSpPr>
        <p:spPr bwMode="auto">
          <a:xfrm>
            <a:off x="4073525" y="22923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4073525" y="3638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4213225" y="1733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4213225" y="3105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4213225" y="4552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75338" y="2216628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5548111" y="3409950"/>
            <a:ext cx="1610890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(Oops)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79425" y="5260975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213225" y="5946775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4060825" y="5035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5548111" y="1047750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5548111" y="4248150"/>
            <a:ext cx="129540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Read invalid location</a:t>
            </a:r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 flipV="1">
            <a:off x="4518025" y="4171950"/>
            <a:ext cx="10668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7889875" y="50863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7889875" y="3867150"/>
            <a:ext cx="0" cy="121920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280275" y="4220742"/>
            <a:ext cx="134209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Executed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362825" y="5425654"/>
            <a:ext cx="1191929" cy="4616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Fetched</a:t>
            </a:r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 flipV="1">
            <a:off x="7737475" y="38671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7737475" y="50863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V="1">
            <a:off x="7737475" y="6305550"/>
            <a:ext cx="304800" cy="0"/>
          </a:xfrm>
          <a:prstGeom prst="lin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Invalidation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533400" y="12509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533400" y="26225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533400" y="3994150"/>
            <a:ext cx="4710113" cy="13493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</p:txBody>
      </p:sp>
      <p:sp>
        <p:nvSpPr>
          <p:cNvPr id="52230" name="Freeform 6"/>
          <p:cNvSpPr>
            <a:spLocks/>
          </p:cNvSpPr>
          <p:nvPr/>
        </p:nvSpPr>
        <p:spPr bwMode="auto">
          <a:xfrm>
            <a:off x="4127500" y="24193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31" name="Freeform 7"/>
          <p:cNvSpPr>
            <a:spLocks/>
          </p:cNvSpPr>
          <p:nvPr/>
        </p:nvSpPr>
        <p:spPr bwMode="auto">
          <a:xfrm>
            <a:off x="4127500" y="3765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4267200" y="18605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98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267200" y="323215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4267200" y="46799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621951" y="2317750"/>
            <a:ext cx="214308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(OK)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621951" y="3689350"/>
            <a:ext cx="237904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Predict Taken (Oops)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533400" y="5387975"/>
            <a:ext cx="4710113" cy="8604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4267200" y="5746750"/>
            <a:ext cx="10182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101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5943600" y="4928556"/>
            <a:ext cx="14451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Invalidate</a:t>
            </a:r>
          </a:p>
        </p:txBody>
      </p:sp>
      <p:sp>
        <p:nvSpPr>
          <p:cNvPr id="52240" name="Freeform 16"/>
          <p:cNvSpPr>
            <a:spLocks/>
          </p:cNvSpPr>
          <p:nvPr/>
        </p:nvSpPr>
        <p:spPr bwMode="auto">
          <a:xfrm>
            <a:off x="4114800" y="5162550"/>
            <a:ext cx="1587500" cy="355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685800" y="4146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685800" y="441684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685800" y="4645446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5" name="Line 21"/>
          <p:cNvSpPr>
            <a:spLocks noChangeShapeType="1"/>
          </p:cNvSpPr>
          <p:nvPr/>
        </p:nvSpPr>
        <p:spPr bwMode="auto">
          <a:xfrm>
            <a:off x="685800" y="4908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6" name="Line 22"/>
          <p:cNvSpPr>
            <a:spLocks noChangeShapeType="1"/>
          </p:cNvSpPr>
          <p:nvPr/>
        </p:nvSpPr>
        <p:spPr bwMode="auto">
          <a:xfrm>
            <a:off x="685800" y="51371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685800" y="557709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8" name="Line 24"/>
          <p:cNvSpPr>
            <a:spLocks noChangeShapeType="1"/>
          </p:cNvSpPr>
          <p:nvPr/>
        </p:nvSpPr>
        <p:spPr bwMode="auto">
          <a:xfrm>
            <a:off x="685800" y="5805698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49" name="Line 25"/>
          <p:cNvSpPr>
            <a:spLocks noChangeShapeType="1"/>
          </p:cNvSpPr>
          <p:nvPr/>
        </p:nvSpPr>
        <p:spPr bwMode="auto">
          <a:xfrm>
            <a:off x="685800" y="6051550"/>
            <a:ext cx="44196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250" name="AutoShape 26"/>
          <p:cNvSpPr>
            <a:spLocks/>
          </p:cNvSpPr>
          <p:nvPr/>
        </p:nvSpPr>
        <p:spPr bwMode="auto">
          <a:xfrm>
            <a:off x="5562600" y="4070350"/>
            <a:ext cx="304800" cy="2178050"/>
          </a:xfrm>
          <a:prstGeom prst="rightBrace">
            <a:avLst>
              <a:gd name="adj1" fmla="val 56250"/>
              <a:gd name="adj2" fmla="val 50000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5602086" y="1120914"/>
            <a:ext cx="2219325" cy="7078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Assume </a:t>
            </a:r>
            <a:endParaRPr lang="en-US" sz="2000" i="1" dirty="0" smtClean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000" i="1" dirty="0" smtClean="0">
                <a:latin typeface="Calibri" pitchFamily="34" charset="0"/>
              </a:rPr>
              <a:t>vector </a:t>
            </a:r>
            <a:r>
              <a:rPr lang="en-US" sz="2000" i="1" dirty="0">
                <a:latin typeface="Calibri" pitchFamily="34" charset="0"/>
              </a:rPr>
              <a:t>length = </a:t>
            </a:r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100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2"/>
            <a:ext cx="7551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Branch Misprediction Recovery</a:t>
            </a:r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896" y="3962400"/>
            <a:ext cx="8009626" cy="13684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Performance Cost</a:t>
            </a:r>
          </a:p>
          <a:p>
            <a:pPr lvl="1" eaLnBrk="1" hangingPunct="1">
              <a:defRPr/>
            </a:pPr>
            <a:r>
              <a:rPr lang="en-US" dirty="0" smtClean="0"/>
              <a:t>Multiple clock cycles on modern processor</a:t>
            </a:r>
          </a:p>
          <a:p>
            <a:pPr lvl="1" eaLnBrk="1" hangingPunct="1">
              <a:defRPr/>
            </a:pPr>
            <a:r>
              <a:rPr lang="en-US" dirty="0" smtClean="0"/>
              <a:t>Can be a major performance limiter</a:t>
            </a:r>
          </a:p>
        </p:txBody>
      </p:sp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602561" y="1371600"/>
            <a:ext cx="5076825" cy="23272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80488b1:	movl   (%ecx,%edx,4),%eax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80488b4:	addl   %eax,(%edi)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80488b6:	incl   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80488b7:	cmpl   %esi,%edx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80488b9:	jl     80488b1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80488bb:	leal   0xffffffe8(%ebp),%esp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80488be:	popl   %ebx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80488bf:	popl   %esi</a:t>
            </a:r>
          </a:p>
          <a:p>
            <a:pPr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en-US" sz="1600">
                <a:latin typeface="Courier New" pitchFamily="49" charset="0"/>
              </a:rPr>
              <a:t> 80488c0:	popl   %edi</a:t>
            </a:r>
          </a:p>
        </p:txBody>
      </p:sp>
      <p:sp>
        <p:nvSpPr>
          <p:cNvPr id="53253" name="Freeform 7"/>
          <p:cNvSpPr>
            <a:spLocks/>
          </p:cNvSpPr>
          <p:nvPr/>
        </p:nvSpPr>
        <p:spPr bwMode="auto">
          <a:xfrm>
            <a:off x="4349061" y="2514600"/>
            <a:ext cx="1968500" cy="228600"/>
          </a:xfrm>
          <a:custGeom>
            <a:avLst/>
            <a:gdLst>
              <a:gd name="T0" fmla="*/ 0 w 1000"/>
              <a:gd name="T1" fmla="*/ 0 h 224"/>
              <a:gd name="T2" fmla="*/ 880 w 1000"/>
              <a:gd name="T3" fmla="*/ 56 h 224"/>
              <a:gd name="T4" fmla="*/ 720 w 1000"/>
              <a:gd name="T5" fmla="*/ 224 h 224"/>
              <a:gd name="T6" fmla="*/ 0 60000 65536"/>
              <a:gd name="T7" fmla="*/ 0 60000 65536"/>
              <a:gd name="T8" fmla="*/ 0 60000 65536"/>
              <a:gd name="T9" fmla="*/ 0 w 1000"/>
              <a:gd name="T10" fmla="*/ 0 h 224"/>
              <a:gd name="T11" fmla="*/ 1000 w 1000"/>
              <a:gd name="T12" fmla="*/ 224 h 2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224">
                <a:moveTo>
                  <a:pt x="0" y="0"/>
                </a:moveTo>
                <a:cubicBezTo>
                  <a:pt x="147" y="9"/>
                  <a:pt x="760" y="19"/>
                  <a:pt x="880" y="56"/>
                </a:cubicBezTo>
                <a:cubicBezTo>
                  <a:pt x="1000" y="93"/>
                  <a:pt x="753" y="189"/>
                  <a:pt x="720" y="22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4623663" y="1981200"/>
            <a:ext cx="8627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 err="1">
                <a:solidFill>
                  <a:srgbClr val="C00000"/>
                </a:solidFill>
                <a:latin typeface="Calibri" pitchFamily="34" charset="0"/>
              </a:rPr>
              <a:t>i</a:t>
            </a: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 = 99</a:t>
            </a:r>
          </a:p>
        </p:txBody>
      </p:sp>
      <p:sp>
        <p:nvSpPr>
          <p:cNvPr id="53255" name="Text Box 11"/>
          <p:cNvSpPr txBox="1">
            <a:spLocks noChangeArrowheads="1"/>
          </p:cNvSpPr>
          <p:nvPr/>
        </p:nvSpPr>
        <p:spPr bwMode="auto">
          <a:xfrm>
            <a:off x="6241361" y="2374987"/>
            <a:ext cx="271760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Definitely not taken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Branch Prediction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8900" y="1197678"/>
            <a:ext cx="3721100" cy="4972050"/>
          </a:xfrm>
        </p:spPr>
        <p:txBody>
          <a:bodyPr/>
          <a:lstStyle/>
          <a:p>
            <a:r>
              <a:rPr lang="en-US" dirty="0" smtClean="0"/>
              <a:t>Loops</a:t>
            </a:r>
          </a:p>
          <a:p>
            <a:pPr lvl="1"/>
            <a:r>
              <a:rPr lang="en-US" dirty="0" smtClean="0"/>
              <a:t>Typically, only miss when hit loop end</a:t>
            </a:r>
          </a:p>
          <a:p>
            <a:r>
              <a:rPr lang="en-US" dirty="0" smtClean="0"/>
              <a:t>Checking code</a:t>
            </a:r>
          </a:p>
          <a:p>
            <a:pPr lvl="1"/>
            <a:r>
              <a:rPr lang="en-US" dirty="0" smtClean="0"/>
              <a:t>Reliably predicts that error won’t occur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88124" y="1197678"/>
            <a:ext cx="5145638" cy="3690754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void combine4b(</a:t>
            </a:r>
            <a:r>
              <a:rPr lang="en-US" sz="1800" dirty="0" err="1" smtClean="0">
                <a:latin typeface="Courier New" pitchFamily="49" charset="0"/>
              </a:rPr>
              <a:t>vec_ptr</a:t>
            </a:r>
            <a:r>
              <a:rPr lang="en-US" sz="1800" dirty="0" smtClean="0">
                <a:latin typeface="Courier New" pitchFamily="49" charset="0"/>
              </a:rPr>
              <a:t> v,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          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long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length = </a:t>
            </a:r>
            <a:r>
              <a:rPr lang="en-US" sz="1800" dirty="0" err="1" smtClean="0">
                <a:latin typeface="Courier New" pitchFamily="49" charset="0"/>
              </a:rPr>
              <a:t>vec_length</a:t>
            </a:r>
            <a:r>
              <a:rPr lang="en-US" sz="1800" dirty="0" smtClean="0">
                <a:latin typeface="Courier New" pitchFamily="49" charset="0"/>
              </a:rPr>
              <a:t>(v);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data_t</a:t>
            </a:r>
            <a:r>
              <a:rPr lang="en-US" sz="1800" dirty="0" smtClean="0">
                <a:latin typeface="Courier New" pitchFamily="49" charset="0"/>
              </a:rPr>
              <a:t> acc = IDENT;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for (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0;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&lt; length;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if (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 &gt;= 0 &amp;&amp;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 &lt; v-&gt;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len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) </a:t>
            </a: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    acc = acc OP v-&gt;data[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];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	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    *</a:t>
            </a:r>
            <a:r>
              <a:rPr lang="en-US" sz="1800" dirty="0" err="1" smtClean="0">
                <a:latin typeface="Courier New" pitchFamily="49" charset="0"/>
              </a:rPr>
              <a:t>dest</a:t>
            </a:r>
            <a:r>
              <a:rPr lang="en-US" sz="1800" dirty="0" smtClean="0">
                <a:latin typeface="Courier New" pitchFamily="49" charset="0"/>
              </a:rPr>
              <a:t> = acc;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 smtClean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8" y="5076825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/>
                <a:gridCol w="1070144"/>
                <a:gridCol w="1070144"/>
                <a:gridCol w="1070144"/>
                <a:gridCol w="1070144"/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Combine4b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4.0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4.0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4.0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543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Getting High Performance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2538"/>
            <a:ext cx="8320087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Good compiler and flags</a:t>
            </a:r>
          </a:p>
          <a:p>
            <a:pPr eaLnBrk="1" hangingPunct="1">
              <a:defRPr/>
            </a:pPr>
            <a:r>
              <a:rPr lang="en-US" dirty="0" smtClean="0"/>
              <a:t>Don’t do anything stupid</a:t>
            </a:r>
          </a:p>
          <a:p>
            <a:pPr lvl="1" eaLnBrk="1" hangingPunct="1">
              <a:defRPr/>
            </a:pPr>
            <a:r>
              <a:rPr lang="en-US" dirty="0" smtClean="0"/>
              <a:t>Watch out for hidden algorithmic inefficiencies</a:t>
            </a:r>
          </a:p>
          <a:p>
            <a:pPr lvl="1" eaLnBrk="1" hangingPunct="1">
              <a:defRPr/>
            </a:pPr>
            <a:r>
              <a:rPr lang="en-US" dirty="0" smtClean="0"/>
              <a:t>Write compiler-friendly code</a:t>
            </a:r>
          </a:p>
          <a:p>
            <a:pPr lvl="2" eaLnBrk="1" hangingPunct="1">
              <a:defRPr/>
            </a:pPr>
            <a:r>
              <a:rPr lang="en-US" dirty="0" smtClean="0"/>
              <a:t>Watch out for optimization blockers: </a:t>
            </a:r>
            <a:br>
              <a:rPr lang="en-US" dirty="0" smtClean="0"/>
            </a:br>
            <a:r>
              <a:rPr lang="en-US" dirty="0" smtClean="0"/>
              <a:t>procedure calls &amp; memory references</a:t>
            </a:r>
          </a:p>
          <a:p>
            <a:pPr lvl="1">
              <a:defRPr/>
            </a:pPr>
            <a:r>
              <a:rPr lang="en-US" dirty="0" smtClean="0"/>
              <a:t>Look carefully at innermost loops (where most work is done)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Tune code for machine</a:t>
            </a:r>
          </a:p>
          <a:p>
            <a:pPr lvl="1" eaLnBrk="1" hangingPunct="1">
              <a:defRPr/>
            </a:pPr>
            <a:r>
              <a:rPr lang="en-US" dirty="0" smtClean="0"/>
              <a:t>Exploit instruction-level parallelism</a:t>
            </a:r>
          </a:p>
          <a:p>
            <a:pPr lvl="1" eaLnBrk="1" hangingPunct="1">
              <a:defRPr/>
            </a:pPr>
            <a:r>
              <a:rPr lang="en-US" dirty="0" smtClean="0"/>
              <a:t>Avoid unpredictable branches</a:t>
            </a:r>
          </a:p>
          <a:p>
            <a:pPr lvl="1" eaLnBrk="1" hangingPunct="1">
              <a:defRPr/>
            </a:pPr>
            <a:r>
              <a:rPr lang="en-US" dirty="0" smtClean="0"/>
              <a:t>Make code cache friendly (Covered later in course)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5025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Generally Useful Optimizations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373188"/>
            <a:ext cx="8307387" cy="32750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Optimizations that you or the compiler should do regardless of processor / compiler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Code Motion</a:t>
            </a:r>
          </a:p>
          <a:p>
            <a:pPr lvl="1" eaLnBrk="1" hangingPunct="1">
              <a:defRPr/>
            </a:pPr>
            <a:r>
              <a:rPr lang="en-US" dirty="0" smtClean="0"/>
              <a:t>Reduce frequency with which computation performed</a:t>
            </a:r>
          </a:p>
          <a:p>
            <a:pPr lvl="2" eaLnBrk="1" hangingPunct="1">
              <a:defRPr/>
            </a:pPr>
            <a:r>
              <a:rPr lang="en-US" dirty="0" smtClean="0"/>
              <a:t>If it will always produce same result</a:t>
            </a:r>
          </a:p>
          <a:p>
            <a:pPr lvl="2" eaLnBrk="1" hangingPunct="1">
              <a:defRPr/>
            </a:pPr>
            <a:r>
              <a:rPr lang="en-US" dirty="0" smtClean="0"/>
              <a:t>Especially moving code out of loop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5257800" y="4953000"/>
            <a:ext cx="3124200" cy="99695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</a:t>
            </a:r>
            <a:r>
              <a:rPr lang="en-US" sz="1400" i="1" dirty="0" err="1">
                <a:latin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</a:rPr>
              <a:t> </a:t>
            </a:r>
            <a:r>
              <a:rPr lang="en-US" sz="1400" i="1" dirty="0" err="1">
                <a:latin typeface="Courier New" pitchFamily="49" charset="0"/>
              </a:rPr>
              <a:t>ni</a:t>
            </a:r>
            <a:r>
              <a:rPr lang="en-US" sz="1400" i="1" dirty="0">
                <a:latin typeface="Courier New" pitchFamily="49" charset="0"/>
              </a:rPr>
              <a:t> = </a:t>
            </a:r>
            <a:r>
              <a:rPr lang="en-US" sz="1400" i="1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i="1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 err="1">
                <a:latin typeface="Courier New" pitchFamily="49" charset="0"/>
              </a:rPr>
              <a:t>ni+j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570413" y="51054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608013" y="43434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Compiler-Generated Code Motion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371600" y="3276600"/>
            <a:ext cx="6732611" cy="3536866"/>
          </a:xfrm>
          <a:prstGeom prst="rect">
            <a:avLst/>
          </a:prstGeom>
          <a:solidFill>
            <a:srgbClr val="F1C7C7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</a:rPr>
              <a:t>set_row</a:t>
            </a:r>
            <a:r>
              <a:rPr lang="en-US" sz="1400" dirty="0" smtClean="0">
                <a:latin typeface="Courier New" pitchFamily="49" charset="0"/>
              </a:rPr>
              <a:t>: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testq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		# Test n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jle</a:t>
            </a:r>
            <a:r>
              <a:rPr lang="en-US" sz="1400" dirty="0" smtClean="0">
                <a:latin typeface="Courier New" pitchFamily="49" charset="0"/>
              </a:rPr>
              <a:t>	.L4			# If 0,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done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	# 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 = n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imulq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rdx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, %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rax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		#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rax</a:t>
            </a:r>
            <a:r>
              <a:rPr lang="en-US" sz="1400" dirty="0" smtClean="0">
                <a:solidFill>
                  <a:srgbClr val="C00000"/>
                </a:solidFill>
                <a:latin typeface="Courier New" pitchFamily="49" charset="0"/>
              </a:rPr>
              <a:t> *= </a:t>
            </a:r>
            <a:r>
              <a:rPr lang="en-US" sz="1400" dirty="0" err="1" smtClean="0">
                <a:solidFill>
                  <a:srgbClr val="C00000"/>
                </a:solidFill>
                <a:latin typeface="Courier New" pitchFamily="49" charset="0"/>
              </a:rPr>
              <a:t>i</a:t>
            </a:r>
            <a:endParaRPr lang="en-US" sz="1400" dirty="0" smtClean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leaq</a:t>
            </a:r>
            <a:r>
              <a:rPr lang="en-US" sz="1400" dirty="0" smtClean="0">
                <a:latin typeface="Courier New" pitchFamily="49" charset="0"/>
              </a:rPr>
              <a:t>	(%rdi,%rax,8),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# 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 = A + n*</a:t>
            </a:r>
            <a:r>
              <a:rPr lang="en-US" sz="1400" dirty="0" err="1" smtClean="0">
                <a:latin typeface="Courier New" pitchFamily="49" charset="0"/>
              </a:rPr>
              <a:t>i</a:t>
            </a:r>
            <a:r>
              <a:rPr lang="en-US" sz="1400" dirty="0" smtClean="0">
                <a:latin typeface="Courier New" pitchFamily="49" charset="0"/>
              </a:rPr>
              <a:t>*8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movl</a:t>
            </a:r>
            <a:r>
              <a:rPr lang="en-US" sz="1400" dirty="0" smtClean="0">
                <a:latin typeface="Courier New" pitchFamily="49" charset="0"/>
              </a:rPr>
              <a:t>	$0, %r8d			# j = 0</a:t>
            </a:r>
          </a:p>
          <a:p>
            <a:r>
              <a:rPr lang="en-US" sz="1400" dirty="0" smtClean="0">
                <a:latin typeface="Courier New" pitchFamily="49" charset="0"/>
              </a:rPr>
              <a:t>.L3:				      # loop: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movq</a:t>
            </a:r>
            <a:r>
              <a:rPr lang="en-US" sz="1400" dirty="0" smtClean="0">
                <a:latin typeface="Courier New" pitchFamily="49" charset="0"/>
              </a:rPr>
              <a:t>	(%rsi,%r8,8), 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	# t = b[j]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movq</a:t>
            </a:r>
            <a:r>
              <a:rPr lang="en-US" sz="1400" dirty="0" smtClean="0">
                <a:latin typeface="Courier New" pitchFamily="49" charset="0"/>
              </a:rPr>
              <a:t>	%</a:t>
            </a:r>
            <a:r>
              <a:rPr lang="en-US" sz="1400" dirty="0" err="1" smtClean="0">
                <a:latin typeface="Courier New" pitchFamily="49" charset="0"/>
              </a:rPr>
              <a:t>rax</a:t>
            </a:r>
            <a:r>
              <a:rPr lang="en-US" sz="1400" dirty="0" smtClean="0">
                <a:latin typeface="Courier New" pitchFamily="49" charset="0"/>
              </a:rPr>
              <a:t>, (%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)		# *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 = t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$1, %r8			# j++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addq</a:t>
            </a:r>
            <a:r>
              <a:rPr lang="en-US" sz="1400" dirty="0" smtClean="0">
                <a:latin typeface="Courier New" pitchFamily="49" charset="0"/>
              </a:rPr>
              <a:t>	$8, %</a:t>
            </a:r>
            <a:r>
              <a:rPr lang="en-US" sz="1400" dirty="0" err="1" smtClean="0">
                <a:latin typeface="Courier New" pitchFamily="49" charset="0"/>
              </a:rPr>
              <a:t>rdx</a:t>
            </a:r>
            <a:r>
              <a:rPr lang="en-US" sz="1400" dirty="0" smtClean="0">
                <a:latin typeface="Courier New" pitchFamily="49" charset="0"/>
              </a:rPr>
              <a:t>			# </a:t>
            </a:r>
            <a:r>
              <a:rPr lang="en-US" sz="1400" dirty="0" err="1" smtClean="0">
                <a:latin typeface="Courier New" pitchFamily="49" charset="0"/>
              </a:rPr>
              <a:t>rowp</a:t>
            </a:r>
            <a:r>
              <a:rPr lang="en-US" sz="1400" dirty="0" smtClean="0">
                <a:latin typeface="Courier New" pitchFamily="49" charset="0"/>
              </a:rPr>
              <a:t>++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cmpq</a:t>
            </a:r>
            <a:r>
              <a:rPr lang="en-US" sz="1400" dirty="0" smtClean="0">
                <a:latin typeface="Courier New" pitchFamily="49" charset="0"/>
              </a:rPr>
              <a:t>	%r8, %</a:t>
            </a:r>
            <a:r>
              <a:rPr lang="en-US" sz="1400" dirty="0" err="1" smtClean="0">
                <a:latin typeface="Courier New" pitchFamily="49" charset="0"/>
              </a:rPr>
              <a:t>rcx</a:t>
            </a:r>
            <a:r>
              <a:rPr lang="en-US" sz="1400" dirty="0" smtClean="0">
                <a:latin typeface="Courier New" pitchFamily="49" charset="0"/>
              </a:rPr>
              <a:t>		# Compare n:j</a:t>
            </a:r>
          </a:p>
          <a:p>
            <a:r>
              <a:rPr lang="en-US" sz="1400" dirty="0" smtClean="0">
                <a:latin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</a:rPr>
              <a:t>jg</a:t>
            </a:r>
            <a:r>
              <a:rPr lang="en-US" sz="1400" dirty="0" smtClean="0">
                <a:latin typeface="Courier New" pitchFamily="49" charset="0"/>
              </a:rPr>
              <a:t>	.L3			# If &gt;, </a:t>
            </a:r>
            <a:r>
              <a:rPr lang="en-US" sz="1400" dirty="0" err="1" smtClean="0">
                <a:latin typeface="Courier New" pitchFamily="49" charset="0"/>
              </a:rPr>
              <a:t>goto</a:t>
            </a:r>
            <a:r>
              <a:rPr lang="en-US" sz="1400" dirty="0" smtClean="0">
                <a:latin typeface="Courier New" pitchFamily="49" charset="0"/>
              </a:rPr>
              <a:t> loop</a:t>
            </a:r>
          </a:p>
          <a:p>
            <a:r>
              <a:rPr lang="en-US" sz="1400" dirty="0" smtClean="0">
                <a:latin typeface="Courier New" pitchFamily="49" charset="0"/>
              </a:rPr>
              <a:t>.L4:				      # done:</a:t>
            </a:r>
          </a:p>
          <a:p>
            <a:r>
              <a:rPr lang="en-US" sz="1400" dirty="0" smtClean="0">
                <a:latin typeface="Courier New" pitchFamily="49" charset="0"/>
              </a:rPr>
              <a:t>	rep ; ret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10244" name="Line 6"/>
          <p:cNvSpPr>
            <a:spLocks noChangeShapeType="1"/>
          </p:cNvSpPr>
          <p:nvPr/>
        </p:nvSpPr>
        <p:spPr bwMode="auto">
          <a:xfrm>
            <a:off x="2286000" y="27432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 rot="5400000" flipH="1" flipV="1">
            <a:off x="5257800" y="2590800"/>
            <a:ext cx="609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9"/>
          <p:cNvSpPr>
            <a:spLocks noChangeArrowheads="1"/>
          </p:cNvSpPr>
          <p:nvPr/>
        </p:nvSpPr>
        <p:spPr bwMode="auto">
          <a:xfrm>
            <a:off x="5257800" y="1219200"/>
            <a:ext cx="3124200" cy="120967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long ni = n*i;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double *rowp = a+ni;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	*rowp++ = b[j];	</a:t>
            </a:r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304800" y="1066800"/>
            <a:ext cx="3854450" cy="16351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void </a:t>
            </a:r>
            <a:r>
              <a:rPr lang="en-US" sz="1400" dirty="0" err="1">
                <a:latin typeface="Courier New" pitchFamily="49" charset="0"/>
              </a:rPr>
              <a:t>set_row</a:t>
            </a:r>
            <a:r>
              <a:rPr lang="en-US" sz="1400" dirty="0">
                <a:latin typeface="Courier New" pitchFamily="49" charset="0"/>
              </a:rPr>
              <a:t>(double *a, double *b,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long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, long n)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long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	a[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n*</a:t>
            </a:r>
            <a:r>
              <a:rPr lang="en-US" sz="14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400" dirty="0" err="1">
                <a:latin typeface="Courier New" pitchFamily="49" charset="0"/>
              </a:rPr>
              <a:t>+j</a:t>
            </a:r>
            <a:r>
              <a:rPr lang="en-US" sz="1400" dirty="0">
                <a:latin typeface="Courier New" pitchFamily="49" charset="0"/>
              </a:rPr>
              <a:t>] = b[j];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620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Reduction in Strength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2817812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Replace costly operation with simpler one</a:t>
            </a:r>
          </a:p>
          <a:p>
            <a:pPr lvl="1" eaLnBrk="1" hangingPunct="1"/>
            <a:r>
              <a:rPr lang="en-US" dirty="0" smtClean="0"/>
              <a:t>Shift, add instead of multiply or divide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</a:rPr>
              <a:t>16*x	--&gt;	x &lt;&lt; 4</a:t>
            </a:r>
          </a:p>
          <a:p>
            <a:pPr lvl="2" eaLnBrk="1" hangingPunct="1"/>
            <a:r>
              <a:rPr lang="en-US" dirty="0" smtClean="0"/>
              <a:t>Utility machine dependent</a:t>
            </a:r>
          </a:p>
          <a:p>
            <a:pPr lvl="2" eaLnBrk="1" hangingPunct="1"/>
            <a:r>
              <a:rPr lang="en-US" dirty="0" smtClean="0"/>
              <a:t>Depends on cost of multiply or divide instruction</a:t>
            </a:r>
          </a:p>
          <a:p>
            <a:pPr lvl="3" eaLnBrk="1" hangingPunct="1"/>
            <a:r>
              <a:rPr lang="en-US" dirty="0" smtClean="0"/>
              <a:t>On Intel Nehalem, integer multiply requires 3 CPU cycles</a:t>
            </a:r>
          </a:p>
          <a:p>
            <a:pPr lvl="1" eaLnBrk="1" hangingPunct="1"/>
            <a:r>
              <a:rPr lang="en-US" dirty="0" smtClean="0"/>
              <a:t>Recognize sequence of products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838200" y="4597400"/>
            <a:ext cx="2897188" cy="784225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= 0;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&lt; n;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    a[n*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 + j] = b[j];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876800" y="4368800"/>
            <a:ext cx="2897188" cy="1422400"/>
          </a:xfrm>
          <a:prstGeom prst="rect">
            <a:avLst/>
          </a:prstGeom>
          <a:solidFill>
            <a:srgbClr val="F6F5BD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int ni = 0;</a:t>
            </a:r>
            <a:endParaRPr lang="en-US" sz="140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for (i = 0; i &lt; n; i++) {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for (j = 0; j &lt; n; j++)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    a[ni + j] = b[j];</a:t>
            </a:r>
          </a:p>
          <a:p>
            <a:pPr algn="l">
              <a:lnSpc>
                <a:spcPct val="100000"/>
              </a:lnSpc>
            </a:pPr>
            <a:r>
              <a:rPr lang="en-US" sz="1400" i="1">
                <a:latin typeface="Courier New" pitchFamily="49" charset="0"/>
              </a:rPr>
              <a:t>  ni += n;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}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017963" y="4906963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82000" cy="106045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Share Common Subexpressions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378450"/>
          </a:xfrm>
          <a:noFill/>
        </p:spPr>
        <p:txBody>
          <a:bodyPr lIns="90487" tIns="44450" rIns="90487" bIns="44450"/>
          <a:lstStyle/>
          <a:p>
            <a:pPr lvl="1" eaLnBrk="1" hangingPunct="1"/>
            <a:r>
              <a:rPr lang="en-US" dirty="0" smtClean="0"/>
              <a:t>Reuse portions of expressions</a:t>
            </a:r>
          </a:p>
          <a:p>
            <a:pPr lvl="1" eaLnBrk="1" hangingPunct="1"/>
            <a:r>
              <a:rPr lang="en-US" dirty="0" smtClean="0"/>
              <a:t>Compilers often not very sophisticated in exploiting arithmetic properties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/* Sum neighbors of </a:t>
            </a:r>
            <a:r>
              <a:rPr lang="en-US" sz="1400" dirty="0" err="1">
                <a:latin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[(i-1)*n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[(i+1)*n + j  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j-1];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    + j+1];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19600" y="2209800"/>
            <a:ext cx="3516313" cy="1403350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dirty="0" smtClean="0">
                <a:latin typeface="Courier New" pitchFamily="49" charset="0"/>
              </a:rPr>
              <a:t>long 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=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*n + j;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up =  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down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n];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left = 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- 1];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right = </a:t>
            </a:r>
            <a:r>
              <a:rPr lang="en-US" sz="1400" dirty="0" err="1">
                <a:latin typeface="Courier New" pitchFamily="49" charset="0"/>
              </a:rPr>
              <a:t>val</a:t>
            </a:r>
            <a:r>
              <a:rPr lang="en-US" sz="1400" dirty="0">
                <a:latin typeface="Courier New" pitchFamily="49" charset="0"/>
              </a:rPr>
              <a:t>[</a:t>
            </a:r>
            <a:r>
              <a:rPr lang="en-US" sz="1400" dirty="0" err="1">
                <a:latin typeface="Courier New" pitchFamily="49" charset="0"/>
              </a:rPr>
              <a:t>inj</a:t>
            </a:r>
            <a:r>
              <a:rPr lang="en-US" sz="1400" dirty="0">
                <a:latin typeface="Courier New" pitchFamily="49" charset="0"/>
              </a:rPr>
              <a:t> + 1];</a:t>
            </a:r>
          </a:p>
          <a:p>
            <a:pPr algn="l">
              <a:lnSpc>
                <a:spcPct val="100000"/>
              </a:lnSpc>
            </a:pPr>
            <a:r>
              <a:rPr lang="en-US" sz="1400" dirty="0">
                <a:latin typeface="Courier New" pitchFamily="49" charset="0"/>
              </a:rPr>
              <a:t>sum = up + down + left + right;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3550" y="3716338"/>
            <a:ext cx="3652838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3 multiplications: i*n, (i–1)*n, (i+1)*n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4654550" y="3716338"/>
            <a:ext cx="2060575" cy="3333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1 multiplication: i*n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33400" y="4191000"/>
            <a:ext cx="3733800" cy="20415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1(%rsi), %rax  # i+1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   -1(%rsi), %r8  # i-1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%rsi   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%rax     # (i+1)*n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  %rcx, %r8      # (i-1)*n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%rsi   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%rax     # (i+1)*n+j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   %rdx, %r8      # (i-1)*n+j</a:t>
            </a:r>
          </a:p>
          <a:p>
            <a:pPr algn="l">
              <a:lnSpc>
                <a:spcPct val="100000"/>
              </a:lnSpc>
            </a:pPr>
            <a:endParaRPr lang="en-US" sz="1400">
              <a:latin typeface="Courier New" pitchFamily="49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19600" y="4191000"/>
            <a:ext cx="4419600" cy="1190625"/>
          </a:xfrm>
          <a:prstGeom prst="rect">
            <a:avLst/>
          </a:prstGeom>
          <a:solidFill>
            <a:srgbClr val="F1C7C7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imulq	%rcx, %rsi  # i*n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addq	%rdx, %rsi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movq	%rsi, %rax  # i*n+j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subq	%rcx, %rax  # i*n+j-n</a:t>
            </a:r>
          </a:p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leaq	(%rsi,%rcx), %rcx # i*n+j+n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7138</TotalTime>
  <Words>4120</Words>
  <Application>Microsoft Macintosh PowerPoint</Application>
  <PresentationFormat>On-screen Show (4:3)</PresentationFormat>
  <Paragraphs>1199</Paragraphs>
  <Slides>55</Slides>
  <Notes>50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7" baseType="lpstr">
      <vt:lpstr>template2007</vt:lpstr>
      <vt:lpstr>Worksheet</vt:lpstr>
      <vt:lpstr>Program Optimization  15-213 / 18-213: Introduction to Computer Systems 27th Lecture, Dec. 3, 2013</vt:lpstr>
      <vt:lpstr>Today</vt:lpstr>
      <vt:lpstr>Performance Realities</vt:lpstr>
      <vt:lpstr>Optimizing Compilers</vt:lpstr>
      <vt:lpstr>Limitations of Optimizing Compilers</vt:lpstr>
      <vt:lpstr>Generally Useful Optimizations</vt:lpstr>
      <vt:lpstr>Compiler-Generated Code Motion</vt:lpstr>
      <vt:lpstr>Reduction in Strength</vt:lpstr>
      <vt:lpstr>Share Common Subexpressions</vt:lpstr>
      <vt:lpstr>Optimization Blocker #1: Procedure Calls</vt:lpstr>
      <vt:lpstr>Lower Case Conversion Performance</vt:lpstr>
      <vt:lpstr>Convert Loop To Goto Form</vt:lpstr>
      <vt:lpstr>Calling Strlen</vt:lpstr>
      <vt:lpstr>Improving Performance</vt:lpstr>
      <vt:lpstr>Lower Case Conversion Performance</vt:lpstr>
      <vt:lpstr>Optimization Blocker: Procedure Calls</vt:lpstr>
      <vt:lpstr>Memory Matters</vt:lpstr>
      <vt:lpstr>Memory Aliasing</vt:lpstr>
      <vt:lpstr>Removing Aliasing</vt:lpstr>
      <vt:lpstr>Optimization Blocker: Memory Aliasing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Modern CPU Design</vt:lpstr>
      <vt:lpstr>Superscalar Processor</vt:lpstr>
      <vt:lpstr>Pipelined Functional Units</vt:lpstr>
      <vt:lpstr>Nehalem CPU</vt:lpstr>
      <vt:lpstr>x86-64 Compilation of Combine4</vt:lpstr>
      <vt:lpstr>Combine4 = Serial Computation (OP = *)</vt:lpstr>
      <vt:lpstr>Loop Unrolling</vt:lpstr>
      <vt:lpstr>Effect of Loop Unrolling</vt:lpstr>
      <vt:lpstr>Loop Unrolling with Reassociation</vt:lpstr>
      <vt:lpstr>Effect of Reassociation</vt:lpstr>
      <vt:lpstr>Reassociated Computation</vt:lpstr>
      <vt:lpstr>Loop Unrolling with Separate Accumulators</vt:lpstr>
      <vt:lpstr>Effect of Separate Accumulators</vt:lpstr>
      <vt:lpstr>Separate Accumulators</vt:lpstr>
      <vt:lpstr>Unrolling &amp; Accumulating</vt:lpstr>
      <vt:lpstr>Unrolling &amp; Accumulating: Double *</vt:lpstr>
      <vt:lpstr>Unrolling &amp; Accumulating: Int +</vt:lpstr>
      <vt:lpstr>Achievable Performance</vt:lpstr>
      <vt:lpstr>Using Vector Instructions</vt:lpstr>
      <vt:lpstr>What About Branches?</vt:lpstr>
      <vt:lpstr>Modern CPU Design</vt:lpstr>
      <vt:lpstr>Branch Outcomes</vt:lpstr>
      <vt:lpstr>Branch Prediction</vt:lpstr>
      <vt:lpstr>Branch Prediction Through Loop</vt:lpstr>
      <vt:lpstr>Branch Misprediction Invalidation</vt:lpstr>
      <vt:lpstr>Branch Misprediction Recovery</vt:lpstr>
      <vt:lpstr>Effect of Branch Prediction</vt:lpstr>
      <vt:lpstr>Getting High Performance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342</cp:revision>
  <cp:lastPrinted>1999-09-20T15:19:18Z</cp:lastPrinted>
  <dcterms:created xsi:type="dcterms:W3CDTF">2011-08-30T20:07:27Z</dcterms:created>
  <dcterms:modified xsi:type="dcterms:W3CDTF">2013-12-03T15:34:23Z</dcterms:modified>
</cp:coreProperties>
</file>