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542" r:id="rId2"/>
    <p:sldId id="638" r:id="rId3"/>
    <p:sldId id="639" r:id="rId4"/>
    <p:sldId id="636" r:id="rId5"/>
    <p:sldId id="608" r:id="rId6"/>
    <p:sldId id="605" r:id="rId7"/>
    <p:sldId id="606" r:id="rId8"/>
    <p:sldId id="607" r:id="rId9"/>
    <p:sldId id="640" r:id="rId10"/>
    <p:sldId id="641" r:id="rId11"/>
    <p:sldId id="610" r:id="rId12"/>
    <p:sldId id="609" r:id="rId13"/>
    <p:sldId id="613" r:id="rId14"/>
    <p:sldId id="615" r:id="rId15"/>
    <p:sldId id="616" r:id="rId16"/>
    <p:sldId id="617" r:id="rId17"/>
    <p:sldId id="618" r:id="rId18"/>
    <p:sldId id="619" r:id="rId19"/>
    <p:sldId id="649" r:id="rId20"/>
    <p:sldId id="625" r:id="rId21"/>
    <p:sldId id="626" r:id="rId22"/>
    <p:sldId id="627" r:id="rId23"/>
    <p:sldId id="628" r:id="rId24"/>
    <p:sldId id="632" r:id="rId25"/>
    <p:sldId id="630" r:id="rId26"/>
    <p:sldId id="633" r:id="rId27"/>
    <p:sldId id="631" r:id="rId28"/>
    <p:sldId id="593" r:id="rId29"/>
    <p:sldId id="620" r:id="rId30"/>
    <p:sldId id="621" r:id="rId31"/>
    <p:sldId id="622" r:id="rId32"/>
    <p:sldId id="623" r:id="rId33"/>
    <p:sldId id="624" r:id="rId34"/>
    <p:sldId id="642" r:id="rId35"/>
    <p:sldId id="643" r:id="rId36"/>
    <p:sldId id="644" r:id="rId37"/>
    <p:sldId id="645" r:id="rId38"/>
    <p:sldId id="646" r:id="rId39"/>
    <p:sldId id="647" r:id="rId40"/>
    <p:sldId id="648" r:id="rId41"/>
  </p:sldIdLst>
  <p:sldSz cx="9144000" cy="6858000" type="screen4x3"/>
  <p:notesSz cx="7302500" cy="9586913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7" autoAdjust="0"/>
    <p:restoredTop sz="94626" autoAdjust="0"/>
  </p:normalViewPr>
  <p:slideViewPr>
    <p:cSldViewPr snapToObjects="1">
      <p:cViewPr varScale="1">
        <p:scale>
          <a:sx n="117" d="100"/>
          <a:sy n="117" d="100"/>
        </p:scale>
        <p:origin x="-624" y="-104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89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</a:t>
            </a:r>
            <a:r>
              <a:rPr lang="en-US" sz="2000" b="0" dirty="0" smtClean="0"/>
              <a:t>21, 2013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 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with semaphores (cont)</a:t>
            </a:r>
          </a:p>
        </p:txBody>
      </p:sp>
      <p:sp>
        <p:nvSpPr>
          <p:cNvPr id="963587" name="Text Box 3"/>
          <p:cNvSpPr txBox="1">
            <a:spLocks noChangeArrowheads="1"/>
          </p:cNvSpPr>
          <p:nvPr/>
        </p:nvSpPr>
        <p:spPr bwMode="auto">
          <a:xfrm>
            <a:off x="533400" y="2027238"/>
            <a:ext cx="3754438" cy="3937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thing_5() thread */</a:t>
            </a: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five_times(void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while (1) {</a:t>
            </a:r>
          </a:p>
          <a:p>
            <a:pPr algn="l"/>
            <a:r>
              <a:rPr lang="en-US" sz="1600" dirty="0">
                <a:latin typeface="Courier New" charset="0"/>
              </a:rPr>
              <a:t>    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=0;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&lt;5;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 {</a:t>
            </a:r>
          </a:p>
          <a:p>
            <a:pPr algn="l"/>
            <a:r>
              <a:rPr lang="en-US" sz="1600" i="1" dirty="0">
                <a:latin typeface="Courier New" charset="0"/>
              </a:rPr>
              <a:t>      /* wait &amp; thing_5() */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dirty="0" err="1">
                <a:latin typeface="Courier New" charset="0"/>
              </a:rPr>
              <a:t>P(&amp;five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  thing_5();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}</a:t>
            </a:r>
          </a:p>
          <a:p>
            <a:pPr algn="l"/>
            <a:r>
              <a:rPr lang="en-US" sz="1600" dirty="0">
                <a:latin typeface="Courier New" charset="0"/>
              </a:rPr>
              <a:t>  return NULL;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  <p:sp>
        <p:nvSpPr>
          <p:cNvPr id="963588" name="Text Box 4"/>
          <p:cNvSpPr txBox="1">
            <a:spLocks noChangeArrowheads="1"/>
          </p:cNvSpPr>
          <p:nvPr/>
        </p:nvSpPr>
        <p:spPr bwMode="auto">
          <a:xfrm>
            <a:off x="4724400" y="1660525"/>
            <a:ext cx="3876675" cy="44259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thing_3() thread */</a:t>
            </a: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three_times(void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while (1) {</a:t>
            </a:r>
          </a:p>
          <a:p>
            <a:pPr algn="l"/>
            <a:r>
              <a:rPr lang="en-US" sz="1600" dirty="0">
                <a:latin typeface="Courier New" charset="0"/>
              </a:rPr>
              <a:t>    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=0;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&lt;3;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 {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i="1" dirty="0">
                <a:latin typeface="Courier New" charset="0"/>
              </a:rPr>
              <a:t>/* wait &amp; thing_3() */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dirty="0" err="1">
                <a:latin typeface="Courier New" charset="0"/>
              </a:rPr>
              <a:t>P(&amp;three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  thing_3();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}</a:t>
            </a:r>
          </a:p>
          <a:p>
            <a:pPr algn="l"/>
            <a:r>
              <a:rPr lang="en-US" sz="1600" dirty="0">
                <a:latin typeface="Courier New" charset="0"/>
              </a:rPr>
              <a:t>  return NULL;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  <p:sp>
        <p:nvSpPr>
          <p:cNvPr id="963589" name="Text Box 5"/>
          <p:cNvSpPr txBox="1">
            <a:spLocks noChangeArrowheads="1"/>
          </p:cNvSpPr>
          <p:nvPr/>
        </p:nvSpPr>
        <p:spPr bwMode="auto">
          <a:xfrm>
            <a:off x="795338" y="1111042"/>
            <a:ext cx="306560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r>
              <a:rPr lang="en-US" sz="2200" dirty="0"/>
              <a:t>Initially:  five = 5, three = 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endParaRPr lang="en-US" dirty="0" smtClean="0"/>
          </a:p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57464" cy="47089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#include "</a:t>
            </a:r>
            <a:r>
              <a:rPr lang="en-US" sz="1800" dirty="0" err="1" smtClean="0">
                <a:latin typeface="Courier New" pitchFamily="49" charset="0"/>
              </a:rPr>
              <a:t>csapp.h</a:t>
            </a:r>
            <a:r>
              <a:rPr lang="en-US" sz="1800" dirty="0" smtClean="0">
                <a:latin typeface="Courier New" pitchFamily="49" charset="0"/>
              </a:rPr>
              <a:t>”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</a:rPr>
              <a:t>typedef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</a:rPr>
              <a:t> {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;          /* Buffer array */         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;             /* Maximum number of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front;         /* buf[(front+1)%n] is first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rear;          /* </a:t>
            </a:r>
            <a:r>
              <a:rPr lang="en-US" sz="1800" dirty="0" err="1" smtClean="0">
                <a:latin typeface="Courier New" pitchFamily="49" charset="0"/>
              </a:rPr>
              <a:t>buf[rear%n</a:t>
            </a:r>
            <a:r>
              <a:rPr lang="en-US" sz="1800" dirty="0" smtClean="0">
                <a:latin typeface="Courier New" pitchFamily="49" charset="0"/>
              </a:rPr>
              <a:t>] is last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mutex</a:t>
            </a:r>
            <a:r>
              <a:rPr lang="en-US" sz="1800" dirty="0" smtClean="0">
                <a:latin typeface="Courier New" pitchFamily="49" charset="0"/>
              </a:rPr>
              <a:t>;       /* Protects accesses to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slots;       /* Counts available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items;       /* Counts available items */</a:t>
            </a:r>
          </a:p>
          <a:p>
            <a:r>
              <a:rPr lang="en-US" sz="1800" dirty="0" smtClean="0">
                <a:latin typeface="Courier New" pitchFamily="49" charset="0"/>
              </a:rPr>
              <a:t>} </a:t>
            </a:r>
            <a:r>
              <a:rPr lang="en-US" sz="1800" dirty="0" err="1" smtClean="0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sbuf_init(sbuf_t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sbuf_deinit(sbuf_t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sbuf_insert(sbuf_t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item);</a:t>
            </a:r>
          </a:p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sbuf_remove(sbuf_t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slots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sbuf_init(sbuf_t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Calloc(n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sizeof(int</a:t>
            </a:r>
            <a:r>
              <a:rPr lang="en-US" sz="1600" dirty="0" smtClean="0">
                <a:latin typeface="Courier New" pitchFamily="49" charset="0"/>
              </a:rPr>
              <a:t>)); 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                  /* Buffer holds max of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items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 smtClean="0">
                <a:latin typeface="Courier New" pitchFamily="49" charset="0"/>
              </a:rPr>
              <a:t>iff</a:t>
            </a:r>
            <a:r>
              <a:rPr lang="en-US" sz="1600" dirty="0" smtClean="0">
                <a:latin typeface="Courier New" pitchFamily="49" charset="0"/>
              </a:rPr>
              <a:t> front == rear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-&gt;slots, 0,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empty slots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-&gt;items, 0, 0);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zero items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sbuf_deinit(sbuf_t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33600"/>
            <a:ext cx="8991600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sbuf_insert(sbuf_t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-&gt;slots);                        /* Wait for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rear)%(sp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 = item; /* Insert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-&gt;items);                        /* Announce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0625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1985665"/>
            <a:ext cx="89916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sbuf_remove(sbuf_t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-&gt;items);                         /* Wait for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item =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front)%(sp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)]; /* Remove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-&gt;slots);                         /* Announce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return item;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625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mutual exclusion problem</a:t>
            </a:r>
          </a:p>
          <a:p>
            <a:endParaRPr lang="en-US" dirty="0" smtClean="0"/>
          </a:p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object. </a:t>
            </a:r>
          </a:p>
          <a:p>
            <a:pPr lvl="1"/>
            <a:r>
              <a:rPr lang="en-US" dirty="0" smtClean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waiting.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Other concurrency issues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7535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Review: </a:t>
            </a:r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</a:t>
            </a:r>
            <a:r>
              <a:rPr lang="en-US" b="1" dirty="0" smtClean="0">
                <a:latin typeface="Courier New" pitchFamily="49" charset="0"/>
              </a:rPr>
              <a:t>; </a:t>
            </a:r>
            <a:r>
              <a:rPr lang="en-US" dirty="0" smtClean="0"/>
              <a:t>]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indivisibly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threads. 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variables</a:t>
            </a:r>
          </a:p>
          <a:p>
            <a:pPr lvl="1"/>
            <a:r>
              <a:rPr lang="en-US" dirty="0" smtClean="0"/>
              <a:t>Class 2: Functions that keep state across multiple invocations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Class 4: Functions that call thread-unsafe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  <a:endParaRPr lang="en-US" sz="1600" dirty="0" smtClean="0">
              <a:latin typeface="Courier New" pitchFamily="49" charset="0"/>
            </a:endParaRPr>
          </a:p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next </a:t>
            </a:r>
            <a:r>
              <a:rPr lang="en-US" sz="1600" dirty="0">
                <a:latin typeface="Courier New" pitchFamily="49" charset="0"/>
              </a:rPr>
              <a:t>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: set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</a:rPr>
              <a:t>nextp = *nextp*1103515245 + 12345;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209563"/>
            <a:ext cx="4494239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lock-and-copy version */</a:t>
            </a:r>
          </a:p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ctime_ts(const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timep</a:t>
            </a:r>
            <a:r>
              <a:rPr lang="en-US" sz="1600" dirty="0" smtClean="0">
                <a:latin typeface="Courier New" pitchFamily="49" charset="0"/>
              </a:rPr>
              <a:t>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char *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ctime(timep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strcpy(privatep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70607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latin typeface="+mn-lt"/>
              </a:rPr>
              <a:t>Warning: Some functions like </a:t>
            </a:r>
            <a:r>
              <a:rPr lang="en-US" sz="1800" dirty="0" err="1" smtClean="0">
                <a:latin typeface="Courier New"/>
                <a:cs typeface="Courier New"/>
              </a:rPr>
              <a:t>gethostbyname</a:t>
            </a:r>
            <a:r>
              <a:rPr lang="en-US" sz="1800" dirty="0" smtClean="0">
                <a:latin typeface="+mn-lt"/>
              </a:rPr>
              <a:t> require a </a:t>
            </a:r>
            <a:r>
              <a:rPr lang="en-US" sz="1800" i="1" dirty="0" smtClean="0">
                <a:latin typeface="+mn-lt"/>
              </a:rPr>
              <a:t>deep copy. </a:t>
            </a:r>
            <a:r>
              <a:rPr lang="en-US" sz="1800" dirty="0" smtClean="0">
                <a:latin typeface="+mn-lt"/>
              </a:rPr>
              <a:t>Use reentrant </a:t>
            </a:r>
            <a:r>
              <a:rPr lang="en-US" sz="1800" i="1" dirty="0" err="1" smtClean="0">
                <a:latin typeface="Courier New"/>
                <a:cs typeface="Courier New"/>
              </a:rPr>
              <a:t>gethostbyname_r</a:t>
            </a:r>
            <a:r>
              <a:rPr lang="en-US" sz="1800" i="1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version instead.</a:t>
            </a:r>
          </a:p>
          <a:p>
            <a:endParaRPr 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functions</a:t>
            </a:r>
          </a:p>
          <a:p>
            <a:pPr lvl="2"/>
            <a:r>
              <a:rPr lang="en-US" dirty="0" smtClean="0"/>
              <a:t>Require no synchronization operations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8237578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</a:t>
            </a:r>
            <a:r>
              <a:rPr lang="en-US" dirty="0" smtClean="0"/>
              <a:t>1997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ctr"/>
            <a:r>
              <a:rPr lang="en-US" sz="2000" dirty="0" smtClean="0">
                <a:latin typeface="+mn-lt"/>
              </a:rPr>
              <a:t>worker</a:t>
            </a:r>
          </a:p>
          <a:p>
            <a:pPr algn="ctr"/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threads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 smtClean="0"/>
              <a:t>Review: Using semaphores to protect shared resources via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</a:t>
            </a:r>
          </a:p>
          <a:p>
            <a:pPr lvl="1"/>
            <a:r>
              <a:rPr lang="en-US" dirty="0" smtClean="0"/>
              <a:t>Surround </a:t>
            </a:r>
            <a:r>
              <a:rPr lang="en-US" dirty="0" smtClean="0"/>
              <a:t>each access to the shared variable(s) with </a:t>
            </a:r>
            <a:r>
              <a:rPr lang="en-US" i="1" dirty="0" smtClean="0"/>
              <a:t>P(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V(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smtClean="0"/>
              <a:t>operations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 = 1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  P(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>
                <a:latin typeface="Courier New"/>
                <a:cs typeface="Courier New"/>
              </a:rPr>
              <a:t>++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V(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endParaRPr lang="en-US" sz="1800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57464" cy="54168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sbuf_t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Shared buffer of connected descriptors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, port;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=</a:t>
            </a:r>
            <a:r>
              <a:rPr lang="en-US" sz="1600" dirty="0" err="1" smtClean="0">
                <a:latin typeface="Courier New" pitchFamily="49" charset="0"/>
              </a:rPr>
              <a:t>sizeof(struct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port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sbuf_init(&amp;sbuf</a:t>
            </a:r>
            <a:r>
              <a:rPr lang="en-US" sz="1600" dirty="0" smtClean="0">
                <a:latin typeface="Courier New" pitchFamily="49" charset="0"/>
              </a:rPr>
              <a:t>, SBUFSIZE);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Open_listenfd(port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NTHREADS;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Create worker threads */     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Pthread_create(&amp;tid</a:t>
            </a:r>
            <a:r>
              <a:rPr lang="en-US" sz="1600" dirty="0" smtClean="0">
                <a:latin typeface="Courier New" pitchFamily="49" charset="0"/>
              </a:rPr>
              <a:t>, NULL, thread,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Accept(listenfd</a:t>
            </a:r>
            <a:r>
              <a:rPr lang="en-US" sz="1600" dirty="0" smtClean="0">
                <a:latin typeface="Courier New" pitchFamily="49" charset="0"/>
              </a:rPr>
              <a:t>, (SA *) &amp;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sbuf_insert(&amp;sbuf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Insert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connfd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in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185988"/>
            <a:ext cx="8357464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thread(void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Pthread_detach(pthread_self</a:t>
            </a:r>
            <a:r>
              <a:rPr lang="en-US" sz="1600" dirty="0" smtClean="0">
                <a:latin typeface="Courier New" pitchFamily="49" charset="0"/>
              </a:rPr>
              <a:t>());</a:t>
            </a: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sbuf_remove(&amp;sbuf</a:t>
            </a:r>
            <a:r>
              <a:rPr lang="en-US" sz="1600" dirty="0" smtClean="0">
                <a:latin typeface="Courier New" pitchFamily="49" charset="0"/>
              </a:rPr>
              <a:t>); /* Remove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from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                      buffer */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echo_cnt(connfd</a:t>
            </a:r>
            <a:r>
              <a:rPr lang="en-US" sz="1600" dirty="0" smtClean="0">
                <a:latin typeface="Courier New" pitchFamily="49" charset="0"/>
              </a:rPr>
              <a:t>);                /* Service client */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Close(connfd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3291" y="4583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240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71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;  /* Byte counter */</a:t>
            </a:r>
          </a:p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;   /* and the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 that protects it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static void </a:t>
            </a:r>
            <a:r>
              <a:rPr lang="en-US" sz="1600" dirty="0" err="1" smtClean="0">
                <a:latin typeface="Courier New" pitchFamily="49" charset="0"/>
              </a:rPr>
              <a:t>init_echo_cnt(void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Sem_init(&amp;mutex</a:t>
            </a:r>
            <a:r>
              <a:rPr lang="en-US" sz="1600" dirty="0" smtClean="0">
                <a:latin typeface="Courier New" pitchFamily="49" charset="0"/>
              </a:rPr>
              <a:t>, 0, 1);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2213" y="43434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3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echo_cnt</a:t>
            </a:r>
            <a:r>
              <a:rPr lang="en-US" sz="1800" dirty="0" smtClean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57464" cy="4924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echo_cnt(int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char </a:t>
            </a:r>
            <a:r>
              <a:rPr lang="en-US" sz="1600" dirty="0" err="1" smtClean="0">
                <a:latin typeface="Courier New" pitchFamily="49" charset="0"/>
              </a:rPr>
              <a:t>buf[MAXLINE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rio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static </a:t>
            </a:r>
            <a:r>
              <a:rPr lang="en-US" sz="1600" dirty="0" err="1" smtClean="0">
                <a:latin typeface="Courier New" pitchFamily="49" charset="0"/>
              </a:rPr>
              <a:t>pthread_once_t</a:t>
            </a:r>
            <a:r>
              <a:rPr lang="en-US" sz="1600" dirty="0" smtClean="0">
                <a:latin typeface="Courier New" pitchFamily="49" charset="0"/>
              </a:rPr>
              <a:t> once = PTHREAD_ONCE_INIT;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Pthread_once(&amp;once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init_echo_cnt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Rio_readinitb(&amp;rio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while((n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Rio_readlineb(&amp;rio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MAXLINE)) != 0)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printf("thread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received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(%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total) bytes on </a:t>
            </a:r>
            <a:r>
              <a:rPr lang="en-US" sz="1600" dirty="0" err="1" smtClean="0">
                <a:latin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</a:rPr>
              <a:t>pthread_self</a:t>
            </a:r>
            <a:r>
              <a:rPr lang="en-US" sz="1600" dirty="0" smtClean="0">
                <a:latin typeface="Courier New" pitchFamily="49" charset="0"/>
              </a:rPr>
              <a:t>(),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Rio_writen(connfd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312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1477" y="6336268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 smtClean="0"/>
              <a:t>One worry: </a:t>
            </a:r>
            <a:r>
              <a:rPr lang="en-US" dirty="0" smtClean="0"/>
              <a:t>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&amp;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8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Make sure don’t have unintended sharing of state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1629489"/>
            <a:ext cx="6587461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a threaded program without the race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tid[N];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*valp = malloc(sizeof(int));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*</a:t>
            </a:r>
            <a:r>
              <a:rPr lang="en-US" sz="1600" dirty="0">
                <a:latin typeface="Courier New" pitchFamily="49" charset="0"/>
              </a:rPr>
              <a:t>valp = 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valp);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}  </a:t>
            </a: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myid = *((int *)vargp);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</a:t>
            </a:r>
            <a:r>
              <a:rPr lang="en-US" sz="1600" dirty="0" err="1">
                <a:latin typeface="Courier New" pitchFamily="49" charset="0"/>
              </a:rPr>
              <a:t>(vargp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myid);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64124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391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 smtClean="0"/>
              <a:t>Another worry: Deadlock</a:t>
            </a:r>
            <a:endParaRPr lang="en-US" dirty="0"/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true. 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  <p:extLst>
      <p:ext uri="{BB962C8B-B14F-4D97-AF65-F5344CB8AC3E}">
        <p14:creationId xmlns:p14="http://schemas.microsoft.com/office/powerpoint/2010/main" val="3188696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    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55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 (race)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6039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  <p:extLst>
      <p:ext uri="{BB962C8B-B14F-4D97-AF65-F5344CB8AC3E}">
        <p14:creationId xmlns:p14="http://schemas.microsoft.com/office/powerpoint/2010/main" val="371992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7F7F7F"/>
                </a:solidFill>
              </a:rPr>
              <a:t>Other concurrency issues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  <p:extLst>
      <p:ext uri="{BB962C8B-B14F-4D97-AF65-F5344CB8AC3E}">
        <p14:creationId xmlns:p14="http://schemas.microsoft.com/office/powerpoint/2010/main" val="277558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 Coordinate Access 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state.</a:t>
            </a:r>
          </a:p>
          <a:p>
            <a:pPr lvl="1"/>
            <a:r>
              <a:rPr lang="en-US" dirty="0" smtClean="0"/>
              <a:t>Use binary semaphores to notify other threads.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</a:rPr>
              <a:t>include “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”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654175"/>
            <a:ext cx="4854575" cy="4670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Initialize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Create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exit(0);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Produce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    item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Write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shared.buf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item;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Read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Consume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("consumed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smtClean="0">
                <a:latin typeface="Courier New" pitchFamily="49" charset="0"/>
              </a:rPr>
              <a:t>d\n“, item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Courier New"/>
                <a:cs typeface="Courier New"/>
              </a:rPr>
              <a:t>empty==1</a:t>
            </a:r>
            <a:r>
              <a:rPr lang="en-US" b="0" dirty="0">
                <a:latin typeface="Courier New"/>
                <a:cs typeface="Courier New"/>
              </a:rPr>
              <a:t>, </a:t>
            </a:r>
            <a:r>
              <a:rPr lang="en-US" b="0" dirty="0" smtClean="0">
                <a:latin typeface="Courier New"/>
                <a:cs typeface="Courier New"/>
              </a:rPr>
              <a:t>full==0</a:t>
            </a:r>
            <a:endParaRPr lang="en-US" b="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Consumer Thread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7340600" cy="573088"/>
          </a:xfrm>
        </p:spPr>
        <p:txBody>
          <a:bodyPr/>
          <a:lstStyle/>
          <a:p>
            <a:r>
              <a:rPr lang="en-US"/>
              <a:t>Counting with Semaphores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2188"/>
            <a:ext cx="8548688" cy="1979612"/>
          </a:xfrm>
        </p:spPr>
        <p:txBody>
          <a:bodyPr/>
          <a:lstStyle/>
          <a:p>
            <a:r>
              <a:rPr lang="en-US" dirty="0"/>
              <a:t>Remember, it’s a non-negative integer</a:t>
            </a:r>
          </a:p>
          <a:p>
            <a:pPr lvl="1"/>
            <a:r>
              <a:rPr lang="en-US" dirty="0"/>
              <a:t>So, values greater than 1 are legal </a:t>
            </a:r>
          </a:p>
          <a:p>
            <a:r>
              <a:rPr lang="en-US" dirty="0"/>
              <a:t>Lets repeat thing_5() 5 times for every 3 of thing_3()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131763" y="2590800"/>
            <a:ext cx="3754437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thing_5 and thing_3 */</a:t>
            </a:r>
          </a:p>
          <a:p>
            <a:pPr algn="l"/>
            <a:r>
              <a:rPr lang="en-US" sz="1600" dirty="0">
                <a:latin typeface="Courier New" charset="0"/>
              </a:rPr>
              <a:t>#include “</a:t>
            </a:r>
            <a:r>
              <a:rPr lang="en-US" sz="1600" dirty="0" err="1">
                <a:latin typeface="Courier New" charset="0"/>
              </a:rPr>
              <a:t>csapp.h</a:t>
            </a:r>
            <a:r>
              <a:rPr lang="en-US" sz="1600" dirty="0">
                <a:latin typeface="Courier New" charset="0"/>
              </a:rPr>
              <a:t>”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 err="1">
                <a:latin typeface="Courier New" charset="0"/>
              </a:rPr>
              <a:t>sem_t</a:t>
            </a:r>
            <a:r>
              <a:rPr lang="en-US" sz="1600" dirty="0">
                <a:latin typeface="Courier New" charset="0"/>
              </a:rPr>
              <a:t> five;</a:t>
            </a:r>
          </a:p>
          <a:p>
            <a:pPr algn="l"/>
            <a:r>
              <a:rPr lang="en-US" sz="1600" dirty="0" err="1">
                <a:latin typeface="Courier New" charset="0"/>
              </a:rPr>
              <a:t>sem_t</a:t>
            </a:r>
            <a:r>
              <a:rPr lang="en-US" sz="1600" dirty="0">
                <a:latin typeface="Courier New" charset="0"/>
              </a:rPr>
              <a:t> three;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five_times(void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void</a:t>
            </a:r>
            <a:r>
              <a:rPr lang="en-US" sz="1600" b="0" dirty="0">
                <a:latin typeface="Courier New" charset="0"/>
              </a:rPr>
              <a:t> </a:t>
            </a:r>
            <a:r>
              <a:rPr lang="en-US" sz="1600" dirty="0">
                <a:latin typeface="Courier New" charset="0"/>
              </a:rPr>
              <a:t>*</a:t>
            </a:r>
            <a:r>
              <a:rPr lang="en-US" sz="1600" dirty="0" err="1">
                <a:latin typeface="Courier New" charset="0"/>
              </a:rPr>
              <a:t>three_times(void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endParaRPr lang="en-US" sz="1600" dirty="0">
              <a:latin typeface="Courier New" charset="0"/>
            </a:endParaRP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4191000" y="2459197"/>
            <a:ext cx="4617370" cy="443198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main()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tid_five</a:t>
            </a:r>
            <a:r>
              <a:rPr lang="en-US" sz="1600" dirty="0">
                <a:latin typeface="Courier New" charset="0"/>
              </a:rPr>
              <a:t>, </a:t>
            </a:r>
            <a:r>
              <a:rPr lang="en-US" sz="1600" dirty="0" err="1">
                <a:latin typeface="Courier New" charset="0"/>
              </a:rPr>
              <a:t>tid_three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i="1" dirty="0">
                <a:latin typeface="Courier New" charset="0"/>
              </a:rPr>
              <a:t>/* initialize the semaphores */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Sem_init(&amp;five</a:t>
            </a:r>
            <a:r>
              <a:rPr lang="en-US" sz="1600" dirty="0">
                <a:latin typeface="Courier New" charset="0"/>
              </a:rPr>
              <a:t>, 0, 5); 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Sem_init(&amp;three</a:t>
            </a:r>
            <a:r>
              <a:rPr lang="en-US" sz="1600" dirty="0">
                <a:latin typeface="Courier New" charset="0"/>
              </a:rPr>
              <a:t>,  0, 3);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i="1" dirty="0">
                <a:latin typeface="Courier New" charset="0"/>
              </a:rPr>
              <a:t>/* create threads and wait */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Pthread_create(&amp;tid_five</a:t>
            </a:r>
            <a:r>
              <a:rPr lang="en-US" sz="1600" dirty="0">
                <a:latin typeface="Courier New" charset="0"/>
              </a:rPr>
              <a:t>, NULL, </a:t>
            </a:r>
          </a:p>
          <a:p>
            <a:pPr algn="l"/>
            <a:r>
              <a:rPr lang="en-US" sz="1600" dirty="0">
                <a:latin typeface="Courier New" charset="0"/>
              </a:rPr>
              <a:t>                 </a:t>
            </a:r>
            <a:r>
              <a:rPr lang="en-US" sz="1600" dirty="0" err="1">
                <a:latin typeface="Courier New" charset="0"/>
              </a:rPr>
              <a:t>five_times</a:t>
            </a:r>
            <a:r>
              <a:rPr lang="en-US" sz="1600" dirty="0">
                <a:latin typeface="Courier New" charset="0"/>
              </a:rPr>
              <a:t>, NULL);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Pthread_create(&amp;tid_three</a:t>
            </a:r>
            <a:r>
              <a:rPr lang="en-US" sz="1600" dirty="0">
                <a:latin typeface="Courier New" charset="0"/>
              </a:rPr>
              <a:t>, NULL, </a:t>
            </a:r>
          </a:p>
          <a:p>
            <a:pPr algn="l"/>
            <a:r>
              <a:rPr lang="en-US" sz="1600" dirty="0">
                <a:latin typeface="Courier New" charset="0"/>
              </a:rPr>
              <a:t>                 </a:t>
            </a:r>
            <a:r>
              <a:rPr lang="en-US" sz="1600" dirty="0" err="1">
                <a:latin typeface="Courier New" charset="0"/>
              </a:rPr>
              <a:t>three_times</a:t>
            </a:r>
            <a:r>
              <a:rPr lang="en-US" sz="1600" dirty="0">
                <a:latin typeface="Courier New" charset="0"/>
              </a:rPr>
              <a:t>, NULL);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  <a:p>
            <a:pPr algn="l"/>
            <a:endParaRPr lang="en-US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17381</TotalTime>
  <Words>4429</Words>
  <Application>Microsoft Macintosh PowerPoint</Application>
  <PresentationFormat>On-screen Show (4:3)</PresentationFormat>
  <Paragraphs>724</Paragraphs>
  <Slides>40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template2007</vt:lpstr>
      <vt:lpstr>Synchronization: Advanced  15-213 / 18-213: Introduction to Computer Systems 25th Lecture, Nov. 21, 2013</vt:lpstr>
      <vt:lpstr>Review: Semaphores</vt:lpstr>
      <vt:lpstr>Review: Using semaphores to protect shared resources via mutual exclusion</vt:lpstr>
      <vt:lpstr>Today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Counting with Semaphores</vt:lpstr>
      <vt:lpstr>Counting with semaphores (cont)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Readers-Writers Problem</vt:lpstr>
      <vt:lpstr>Variants of Readers-Writers </vt:lpstr>
      <vt:lpstr>Solution to First Readers-Writers Problem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Threads Summary</vt:lpstr>
      <vt:lpstr>Case Study: Prethreaded Concurrent Server</vt:lpstr>
      <vt:lpstr>Prethreaded Concurrent Server</vt:lpstr>
      <vt:lpstr>Prethreaded Concurrent Server</vt:lpstr>
      <vt:lpstr>Prethreaded Concurrent Server</vt:lpstr>
      <vt:lpstr>Prethreaded Concurrent Server</vt:lpstr>
      <vt:lpstr>One worry: Races</vt:lpstr>
      <vt:lpstr>Race Elimination</vt:lpstr>
      <vt:lpstr>Another worry: Deadlock</vt:lpstr>
      <vt:lpstr>Deadlocking With Semaphores</vt:lpstr>
      <vt:lpstr>Deadlock Visualized in Progress Graph</vt:lpstr>
      <vt:lpstr>Avoiding Deadlock</vt:lpstr>
      <vt:lpstr>Avoided Deadlock in Progress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838</cp:revision>
  <cp:lastPrinted>2012-11-27T09:23:29Z</cp:lastPrinted>
  <dcterms:created xsi:type="dcterms:W3CDTF">2012-11-26T22:46:36Z</dcterms:created>
  <dcterms:modified xsi:type="dcterms:W3CDTF">2013-11-21T16:27:13Z</dcterms:modified>
</cp:coreProperties>
</file>