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42" r:id="rId2"/>
    <p:sldId id="610" r:id="rId3"/>
    <p:sldId id="543" r:id="rId4"/>
    <p:sldId id="544" r:id="rId5"/>
    <p:sldId id="545" r:id="rId6"/>
    <p:sldId id="547" r:id="rId7"/>
    <p:sldId id="551" r:id="rId8"/>
    <p:sldId id="614" r:id="rId9"/>
    <p:sldId id="552" r:id="rId10"/>
    <p:sldId id="553" r:id="rId11"/>
    <p:sldId id="554" r:id="rId12"/>
    <p:sldId id="602" r:id="rId13"/>
    <p:sldId id="555" r:id="rId14"/>
    <p:sldId id="556" r:id="rId15"/>
    <p:sldId id="615" r:id="rId16"/>
    <p:sldId id="557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571" r:id="rId25"/>
    <p:sldId id="566" r:id="rId26"/>
    <p:sldId id="616" r:id="rId27"/>
    <p:sldId id="605" r:id="rId28"/>
    <p:sldId id="607" r:id="rId29"/>
    <p:sldId id="606" r:id="rId30"/>
    <p:sldId id="608" r:id="rId31"/>
    <p:sldId id="567" r:id="rId32"/>
    <p:sldId id="568" r:id="rId33"/>
    <p:sldId id="611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 autoAdjust="0"/>
    <p:restoredTop sz="94626" autoAdjust="0"/>
  </p:normalViewPr>
  <p:slideViewPr>
    <p:cSldViewPr snapToObjects="1">
      <p:cViewPr varScale="1">
        <p:scale>
          <a:sx n="115" d="100"/>
          <a:sy n="115" d="100"/>
        </p:scale>
        <p:origin x="-544" y="-96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</a:t>
            </a:r>
            <a:r>
              <a:rPr lang="en-US" sz="2000" b="0" dirty="0" smtClean="0"/>
              <a:t>19, 2013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 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</a:t>
            </a:r>
            <a:r>
              <a:rPr lang="en-US" dirty="0"/>
              <a:t>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</a:t>
            </a:r>
            <a:r>
              <a:rPr lang="en-US" sz="1600" dirty="0" smtClean="0"/>
              <a:t>pointer, PC, condition </a:t>
            </a:r>
            <a:r>
              <a:rPr lang="en-US" sz="1600" dirty="0"/>
              <a:t>codes, and</a:t>
            </a:r>
            <a:r>
              <a:rPr lang="en-US" sz="1600" dirty="0" smtClean="0"/>
              <a:t> GP registers</a:t>
            </a:r>
            <a:endParaRPr lang="en-US" sz="1600" dirty="0"/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 smtClean="0"/>
              <a:t>Register </a:t>
            </a:r>
            <a:r>
              <a:rPr lang="en-US" dirty="0"/>
              <a:t>values are truly separate and </a:t>
            </a:r>
            <a:r>
              <a:rPr lang="en-US" dirty="0" smtClean="0"/>
              <a:t>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mismatch </a:t>
            </a:r>
            <a:r>
              <a:rPr lang="en-US" i="1" dirty="0">
                <a:solidFill>
                  <a:srgbClr val="C00000"/>
                </a:solidFill>
              </a:rPr>
              <a:t>between the conceptual and operation model </a:t>
            </a:r>
            <a:r>
              <a:rPr lang="en-US" i="1" dirty="0" smtClean="0">
                <a:solidFill>
                  <a:srgbClr val="C00000"/>
                </a:solidFill>
              </a:rPr>
              <a:t/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</a:rPr>
              <a:t>a source of confusion and errors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 smtClean="0"/>
              <a:t>Example Program to Illustrate Sharing</a:t>
            </a:r>
            <a:endParaRPr lang="en-US" dirty="0"/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457200" y="1457325"/>
            <a:ext cx="3764172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**ptr;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</a:p>
          <a:p>
            <a:r>
              <a:rPr lang="en-US" sz="1600" dirty="0">
                <a:latin typeface="Courier New" pitchFamily="49" charset="0"/>
              </a:rPr>
              <a:t>    pthread_t tid;</a:t>
            </a:r>
          </a:p>
          <a:p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[2] </a:t>
            </a:r>
            <a:r>
              <a:rPr lang="en-US" sz="1600" dirty="0">
                <a:latin typeface="Courier New" pitchFamily="49" charset="0"/>
              </a:rPr>
              <a:t>= {</a:t>
            </a:r>
          </a:p>
          <a:p>
            <a:r>
              <a:rPr lang="en-US" sz="1600" dirty="0">
                <a:latin typeface="Courier New" pitchFamily="49" charset="0"/>
              </a:rPr>
              <a:t>        "Hello from foo",</a:t>
            </a:r>
          </a:p>
          <a:p>
            <a:r>
              <a:rPr lang="en-US" sz="1600" dirty="0">
                <a:latin typeface="Courier New" pitchFamily="49" charset="0"/>
              </a:rPr>
              <a:t>        "Hello from bar"</a:t>
            </a:r>
          </a:p>
          <a:p>
            <a:r>
              <a:rPr lang="en-US" sz="1600" dirty="0">
                <a:latin typeface="Courier New" pitchFamily="49" charset="0"/>
              </a:rPr>
              <a:t>    };</a:t>
            </a:r>
          </a:p>
          <a:p>
            <a:r>
              <a:rPr lang="en-US" sz="1600" dirty="0">
                <a:latin typeface="Courier New" pitchFamily="49" charset="0"/>
              </a:rPr>
              <a:t>    ptr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    Pthread_create(&amp;tid, </a:t>
            </a:r>
          </a:p>
          <a:p>
            <a:r>
              <a:rPr lang="en-US" sz="1600" dirty="0">
                <a:latin typeface="Courier New" pitchFamily="49" charset="0"/>
              </a:rPr>
              <a:t>            NULL, </a:t>
            </a:r>
          </a:p>
          <a:p>
            <a:r>
              <a:rPr lang="en-US" sz="1600" dirty="0">
                <a:latin typeface="Courier New" pitchFamily="49" charset="0"/>
              </a:rPr>
              <a:t>            thread, </a:t>
            </a:r>
          </a:p>
          <a:p>
            <a:r>
              <a:rPr lang="en-US" sz="1600" dirty="0">
                <a:latin typeface="Courier New" pitchFamily="49" charset="0"/>
              </a:rPr>
              <a:t>            (void *)i);</a:t>
            </a:r>
          </a:p>
          <a:p>
            <a:r>
              <a:rPr lang="en-US" sz="1600" dirty="0">
                <a:latin typeface="Courier New" pitchFamily="49" charset="0"/>
              </a:rPr>
              <a:t>    Pthread_exit(NULL);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413250" y="1447800"/>
            <a:ext cx="450475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myid = (int) vargp;</a:t>
            </a:r>
          </a:p>
          <a:p>
            <a:r>
              <a:rPr lang="en-US" sz="1600" dirty="0">
                <a:latin typeface="Courier New" pitchFamily="49" charset="0"/>
              </a:rPr>
              <a:t>  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  printf("[%d]: %s (svar=%d)\n", </a:t>
            </a:r>
          </a:p>
          <a:p>
            <a:r>
              <a:rPr lang="en-US" sz="1600" dirty="0">
                <a:latin typeface="Courier New" pitchFamily="49" charset="0"/>
              </a:rPr>
              <a:t>         myid, ptr[myid], +</a:t>
            </a:r>
            <a:r>
              <a:rPr lang="en-US" sz="1600" dirty="0" smtClean="0">
                <a:latin typeface="Courier New" pitchFamily="49" charset="0"/>
              </a:rPr>
              <a:t>+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461234" y="4140200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j-lt"/>
              </a:rPr>
              <a:t>Peer threads</a:t>
            </a:r>
            <a:r>
              <a:rPr lang="en-US" sz="1800" i="1" dirty="0" smtClean="0">
                <a:latin typeface="+mj-lt"/>
              </a:rPr>
              <a:t> reference </a:t>
            </a:r>
            <a:r>
              <a:rPr lang="en-US" sz="1800" i="1" dirty="0">
                <a:latin typeface="+mj-lt"/>
              </a:rPr>
              <a:t>main thread’s stack</a:t>
            </a:r>
          </a:p>
          <a:p>
            <a:r>
              <a:rPr lang="en-US" sz="1800" i="1" dirty="0">
                <a:latin typeface="+mj-lt"/>
              </a:rPr>
              <a:t>indirectly through global </a:t>
            </a:r>
            <a:r>
              <a:rPr lang="en-US" sz="1800" i="1" dirty="0" err="1">
                <a:latin typeface="+mj-lt"/>
              </a:rPr>
              <a:t>ptr</a:t>
            </a:r>
            <a:r>
              <a:rPr lang="en-US" sz="1800" i="1" dirty="0">
                <a:latin typeface="+mj-lt"/>
              </a:rPr>
              <a:t> variable</a:t>
            </a:r>
            <a:endParaRPr lang="en-US" sz="1800" dirty="0">
              <a:latin typeface="+mj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5984875" y="343535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Mapping Variable Instances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 Variable declared outside of a function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Variable declared inside function without 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static variables</a:t>
            </a:r>
          </a:p>
          <a:p>
            <a:pPr lvl="1"/>
            <a:r>
              <a:rPr lang="en-US" i="1" dirty="0" smtClean="0"/>
              <a:t>Def: </a:t>
            </a:r>
            <a:r>
              <a:rPr lang="en-US" dirty="0" smtClean="0"/>
              <a:t> Variable declared inside  function with the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</a:t>
            </a:r>
            <a:r>
              <a:rPr lang="en-US" dirty="0" smtClean="0"/>
              <a:t>Variable Instances </a:t>
            </a:r>
            <a:r>
              <a:rPr lang="en-US" dirty="0"/>
              <a:t>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31843" name="Rectangle 3"/>
          <p:cNvSpPr>
            <a:spLocks noChangeArrowheads="1"/>
          </p:cNvSpPr>
          <p:nvPr/>
        </p:nvSpPr>
        <p:spPr bwMode="auto">
          <a:xfrm>
            <a:off x="365773" y="1971675"/>
            <a:ext cx="3764172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**ptr;  </a:t>
            </a:r>
            <a:r>
              <a:rPr lang="en-US" sz="1600" dirty="0">
                <a:solidFill>
                  <a:srgbClr val="AC000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pthread_t tid;</a:t>
            </a:r>
          </a:p>
          <a:p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[2] </a:t>
            </a:r>
            <a:r>
              <a:rPr lang="en-US" sz="1600" dirty="0">
                <a:latin typeface="Courier New" pitchFamily="49" charset="0"/>
              </a:rPr>
              <a:t>= {</a:t>
            </a:r>
          </a:p>
          <a:p>
            <a:r>
              <a:rPr lang="en-US" sz="1600" dirty="0">
                <a:latin typeface="Courier New" pitchFamily="49" charset="0"/>
              </a:rPr>
              <a:t>        "Hello from foo",</a:t>
            </a:r>
          </a:p>
          <a:p>
            <a:r>
              <a:rPr lang="en-US" sz="1600" dirty="0">
                <a:latin typeface="Courier New" pitchFamily="49" charset="0"/>
              </a:rPr>
              <a:t>        "Hello from bar"</a:t>
            </a:r>
          </a:p>
          <a:p>
            <a:r>
              <a:rPr lang="en-US" sz="1600" dirty="0">
                <a:latin typeface="Courier New" pitchFamily="49" charset="0"/>
              </a:rPr>
              <a:t>    };</a:t>
            </a:r>
          </a:p>
          <a:p>
            <a:r>
              <a:rPr lang="en-US" sz="1600" dirty="0">
                <a:latin typeface="Courier New" pitchFamily="49" charset="0"/>
              </a:rPr>
              <a:t>    ptr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    Pthread_create(&amp;tid, </a:t>
            </a:r>
          </a:p>
          <a:p>
            <a:r>
              <a:rPr lang="en-US" sz="1600" dirty="0">
                <a:latin typeface="Courier New" pitchFamily="49" charset="0"/>
              </a:rPr>
              <a:t>            NULL, </a:t>
            </a:r>
          </a:p>
          <a:p>
            <a:r>
              <a:rPr lang="en-US" sz="1600" dirty="0">
                <a:latin typeface="Courier New" pitchFamily="49" charset="0"/>
              </a:rPr>
              <a:t>            thread, </a:t>
            </a:r>
          </a:p>
          <a:p>
            <a:r>
              <a:rPr lang="en-US" sz="1600" dirty="0">
                <a:latin typeface="Courier New" pitchFamily="49" charset="0"/>
              </a:rPr>
              <a:t>            (void *)i);</a:t>
            </a:r>
          </a:p>
          <a:p>
            <a:r>
              <a:rPr lang="en-US" sz="1600" dirty="0">
                <a:latin typeface="Courier New" pitchFamily="49" charset="0"/>
              </a:rPr>
              <a:t>    Pthread_exit(NULL);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4" name="Rectangle 4"/>
          <p:cNvSpPr>
            <a:spLocks noChangeArrowheads="1"/>
          </p:cNvSpPr>
          <p:nvPr/>
        </p:nvSpPr>
        <p:spPr bwMode="auto">
          <a:xfrm>
            <a:off x="4486275" y="3371850"/>
            <a:ext cx="450475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myid = (int)vargp;</a:t>
            </a:r>
          </a:p>
          <a:p>
            <a:r>
              <a:rPr lang="en-US" sz="1600" dirty="0">
                <a:latin typeface="Courier New" pitchFamily="49" charset="0"/>
              </a:rPr>
              <a:t>  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  printf("[%d]: %s (svar=%d)\n", </a:t>
            </a:r>
          </a:p>
          <a:p>
            <a:r>
              <a:rPr lang="en-US" sz="1600" dirty="0">
                <a:latin typeface="Courier New" pitchFamily="49" charset="0"/>
              </a:rPr>
              <a:t>         myid, ptr[myid], +</a:t>
            </a:r>
            <a:r>
              <a:rPr lang="en-US" sz="1600" dirty="0" smtClean="0">
                <a:latin typeface="Courier New" pitchFamily="49" charset="0"/>
              </a:rPr>
              <a:t>+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191148" cy="6064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</a:t>
            </a:r>
            <a:r>
              <a:rPr lang="en-US" sz="1800" dirty="0" smtClean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676400" y="1676400"/>
            <a:ext cx="2781948" cy="1447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290073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 smtClean="0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 smtClean="0">
                <a:latin typeface="Courier New" pitchFamily="49" charset="0"/>
              </a:rPr>
              <a:t>myid.p0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myid.p1 </a:t>
            </a:r>
            <a:r>
              <a:rPr lang="en-US" sz="1800" dirty="0" smtClean="0">
                <a:latin typeface="Calibri" pitchFamily="34" charset="0"/>
              </a:rPr>
              <a:t>[peer </a:t>
            </a:r>
            <a:r>
              <a:rPr lang="en-US" sz="1800" dirty="0">
                <a:latin typeface="Calibri" pitchFamily="34" charset="0"/>
              </a:rPr>
              <a:t>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018652" y="1676400"/>
            <a:ext cx="2439696" cy="188683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variables </a:t>
            </a:r>
            <a:r>
              <a:rPr lang="en-US" dirty="0"/>
              <a:t>are shared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95000"/>
              </a:lnSpc>
            </a:pPr>
            <a:endParaRPr lang="en-US" dirty="0" smtClean="0"/>
          </a:p>
          <a:p>
            <a:pPr>
              <a:lnSpc>
                <a:spcPct val="95000"/>
              </a:lnSpc>
            </a:pPr>
            <a:r>
              <a:rPr lang="en-US" dirty="0" smtClean="0"/>
              <a:t>Answer: A variable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shared </a:t>
            </a:r>
            <a:r>
              <a:rPr lang="en-US" dirty="0" err="1" smtClean="0"/>
              <a:t>iff</a:t>
            </a:r>
            <a:r>
              <a:rPr lang="en-US" dirty="0" smtClean="0"/>
              <a:t> multiple threads reference at least one instance of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 smtClean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 smtClean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Referenced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main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thread?	peer thread 0?	peer thread 1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</a:t>
            </a:r>
          </a:p>
          <a:p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		</a:t>
            </a:r>
          </a:p>
          <a:p>
            <a:r>
              <a:rPr lang="en-US" sz="1800" dirty="0" err="1" smtClean="0">
                <a:latin typeface="Courier New" pitchFamily="49" charset="0"/>
              </a:rPr>
              <a:t>i.m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myid.p0</a:t>
            </a:r>
            <a:r>
              <a:rPr lang="en-US" sz="1800" dirty="0" smtClean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myid.p1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1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 smtClean="0"/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152400" y="1066800"/>
            <a:ext cx="4419600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niters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tid1, tid2;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Pthread_create(&amp;tid1, NULL,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Pthread_create(&amp;tid2, NULL,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Pthread_join(tid1, NULL);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Pthread_join(tid2,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/* Check result */</a:t>
            </a:r>
          </a:p>
          <a:p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!= (2 * niters))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printf("BOOM</a:t>
            </a:r>
            <a:r>
              <a:rPr lang="en-US" sz="1600" dirty="0" smtClean="0">
                <a:latin typeface="Courier New" pitchFamily="49" charset="0"/>
              </a:rPr>
              <a:t>!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else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printf("OK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",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exit(0);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800600" y="1189910"/>
            <a:ext cx="4371109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void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thread(void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, niters = *((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*)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for 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&lt; niters;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++;                   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return NULL;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OK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 ./</a:t>
              </a:r>
              <a:r>
                <a:rPr lang="en-US" sz="1600" dirty="0" err="1" smtClean="0">
                  <a:latin typeface="Courier New" pitchFamily="49" charset="0"/>
                </a:rPr>
                <a:t>badcnt</a:t>
              </a:r>
              <a:r>
                <a:rPr lang="en-US" sz="1600" dirty="0" smtClean="0">
                  <a:latin typeface="Courier New" pitchFamily="49" charset="0"/>
                </a:rPr>
                <a:t> 10000</a:t>
              </a:r>
            </a:p>
            <a:p>
              <a:r>
                <a:rPr lang="en-US" sz="1600" dirty="0" smtClean="0">
                  <a:latin typeface="Courier New" pitchFamily="49" charset="0"/>
                </a:rPr>
                <a:t>BOOM! </a:t>
              </a:r>
              <a:r>
                <a:rPr lang="en-US" sz="1600" dirty="0" err="1" smtClean="0">
                  <a:latin typeface="Courier New" pitchFamily="49" charset="0"/>
                </a:rPr>
                <a:t>cnt</a:t>
              </a:r>
              <a:r>
                <a:rPr lang="en-US" sz="1600" dirty="0" smtClean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 smtClean="0">
                  <a:latin typeface="Courier New" pitchFamily="49" charset="0"/>
                </a:rPr>
                <a:t>linux</a:t>
              </a:r>
              <a:r>
                <a:rPr lang="en-US" sz="1600" dirty="0" smtClean="0">
                  <a:latin typeface="Courier New" pitchFamily="49" charset="0"/>
                </a:rPr>
                <a:t>&gt;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</a:t>
              </a:r>
              <a:r>
                <a:rPr lang="en-US" dirty="0" smtClean="0">
                  <a:latin typeface="Calibri" pitchFamily="34" charset="0"/>
                </a:rPr>
                <a:t> equal 20,000.</a:t>
              </a:r>
            </a:p>
            <a:p>
              <a:pPr algn="ctr"/>
              <a:endParaRPr lang="en-US" sz="1800" dirty="0" smtClean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</a:t>
              </a:r>
              <a:r>
                <a:rPr lang="en-US" dirty="0" smtClean="0">
                  <a:solidFill>
                    <a:srgbClr val="9D3E40"/>
                  </a:solidFill>
                  <a:latin typeface="Calibri" pitchFamily="34" charset="0"/>
                </a:rPr>
                <a:t>?</a:t>
              </a:r>
              <a:endParaRPr lang="en-US" dirty="0">
                <a:solidFill>
                  <a:srgbClr val="9D3E4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7" name="Text Box 3"/>
          <p:cNvSpPr txBox="1">
            <a:spLocks noChangeArrowheads="1"/>
          </p:cNvSpPr>
          <p:nvPr/>
        </p:nvSpPr>
        <p:spPr bwMode="auto">
          <a:xfrm>
            <a:off x="2092886" y="3136880"/>
            <a:ext cx="3972512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i="1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(%</a:t>
            </a:r>
            <a:r>
              <a:rPr lang="en-US" sz="1800" dirty="0" err="1" smtClean="0">
                <a:latin typeface="Courier New"/>
                <a:cs typeface="Courier New"/>
              </a:rPr>
              <a:t>rdi),%ecx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$0,%edx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cmpl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ecx,%edx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jge</a:t>
            </a:r>
            <a:r>
              <a:rPr lang="en-US" sz="1800" dirty="0" smtClean="0">
                <a:latin typeface="Courier New"/>
                <a:cs typeface="Courier New"/>
              </a:rPr>
              <a:t> .L13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.L11: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cnt(%rip),%eax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incl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eax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movl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eax,cnt(%rip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incl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cmpl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ecx,%edx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jl</a:t>
            </a:r>
            <a:r>
              <a:rPr lang="en-US" sz="1800" dirty="0" smtClean="0">
                <a:latin typeface="Courier New"/>
                <a:cs typeface="Courier New"/>
              </a:rPr>
              <a:t> .L11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.L13: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1981200" y="2759561"/>
            <a:ext cx="3525837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Corresponding </a:t>
            </a:r>
            <a:r>
              <a:rPr lang="en-US" sz="1800" dirty="0" smtClean="0">
                <a:latin typeface="Calibri" pitchFamily="34" charset="0"/>
              </a:rPr>
              <a:t>assembly code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638279"/>
            <a:ext cx="3786238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for (i=0;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niters; </a:t>
            </a:r>
            <a:r>
              <a:rPr lang="en-US" sz="1800" dirty="0">
                <a:latin typeface="Courier New" pitchFamily="49" charset="0"/>
              </a:rPr>
              <a:t>i++)</a:t>
            </a:r>
          </a:p>
          <a:p>
            <a:r>
              <a:rPr lang="en-US" sz="1800" dirty="0">
                <a:latin typeface="Courier New" pitchFamily="49" charset="0"/>
              </a:rPr>
              <a:t>    cnt++;</a:t>
            </a: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997636" y="1295400"/>
            <a:ext cx="3429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code for counter </a:t>
            </a:r>
            <a:r>
              <a:rPr lang="en-US" sz="1800" dirty="0" smtClean="0">
                <a:latin typeface="Calibri" pitchFamily="34" charset="0"/>
              </a:rPr>
              <a:t>loop in thread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7992" name="Text Box 8"/>
          <p:cNvSpPr txBox="1">
            <a:spLocks noChangeArrowheads="1"/>
          </p:cNvSpPr>
          <p:nvPr/>
        </p:nvSpPr>
        <p:spPr bwMode="auto">
          <a:xfrm>
            <a:off x="6446398" y="3488164"/>
            <a:ext cx="11614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Head (H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3" name="Text Box 9"/>
          <p:cNvSpPr txBox="1">
            <a:spLocks noChangeArrowheads="1"/>
          </p:cNvSpPr>
          <p:nvPr/>
        </p:nvSpPr>
        <p:spPr bwMode="auto">
          <a:xfrm>
            <a:off x="6446398" y="5783761"/>
            <a:ext cx="9316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Tail (T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4" name="AutoShape 10"/>
          <p:cNvSpPr>
            <a:spLocks/>
          </p:cNvSpPr>
          <p:nvPr/>
        </p:nvSpPr>
        <p:spPr bwMode="auto">
          <a:xfrm flipH="1" flipV="1">
            <a:off x="6217798" y="5564674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5" name="Line 11"/>
          <p:cNvSpPr>
            <a:spLocks noChangeShapeType="1"/>
          </p:cNvSpPr>
          <p:nvPr/>
        </p:nvSpPr>
        <p:spPr bwMode="auto">
          <a:xfrm>
            <a:off x="2086830" y="4345474"/>
            <a:ext cx="397856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7" name="Text Box 13"/>
          <p:cNvSpPr txBox="1">
            <a:spLocks noChangeArrowheads="1"/>
          </p:cNvSpPr>
          <p:nvPr/>
        </p:nvSpPr>
        <p:spPr bwMode="auto">
          <a:xfrm>
            <a:off x="6446398" y="4421674"/>
            <a:ext cx="1851789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Load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(L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Update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U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Store </a:t>
            </a:r>
            <a:r>
              <a:rPr lang="en-US" sz="2000" dirty="0" err="1">
                <a:latin typeface="Courier New"/>
                <a:cs typeface="Courier New"/>
              </a:rPr>
              <a:t>cnt</a:t>
            </a:r>
            <a:r>
              <a:rPr lang="en-US" sz="2000" dirty="0">
                <a:latin typeface="Calibri" pitchFamily="34" charset="0"/>
              </a:rPr>
              <a:t> (S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8" name="Line 14"/>
          <p:cNvSpPr>
            <a:spLocks noChangeShapeType="1"/>
          </p:cNvSpPr>
          <p:nvPr/>
        </p:nvSpPr>
        <p:spPr bwMode="auto">
          <a:xfrm>
            <a:off x="2061724" y="5488474"/>
            <a:ext cx="4003674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AutoShape 10"/>
          <p:cNvSpPr>
            <a:spLocks/>
          </p:cNvSpPr>
          <p:nvPr/>
        </p:nvSpPr>
        <p:spPr bwMode="auto">
          <a:xfrm flipH="1" flipV="1">
            <a:off x="6217798" y="4453498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AutoShape 10"/>
          <p:cNvSpPr>
            <a:spLocks/>
          </p:cNvSpPr>
          <p:nvPr/>
        </p:nvSpPr>
        <p:spPr bwMode="auto">
          <a:xfrm flipH="1" flipV="1">
            <a:off x="6217798" y="3126274"/>
            <a:ext cx="152400" cy="1219200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</a:t>
            </a:r>
            <a:r>
              <a:rPr lang="en-US" dirty="0" smtClean="0"/>
              <a:t>some give an unexpected result!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eax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</a:t>
            </a:r>
            <a:r>
              <a:rPr lang="en-US" dirty="0" smtClean="0"/>
              <a:t>content </a:t>
            </a:r>
            <a:r>
              <a:rPr lang="en-US" dirty="0"/>
              <a:t>of %</a:t>
            </a:r>
            <a:r>
              <a:rPr lang="en-US" dirty="0" err="1"/>
              <a:t>eax</a:t>
            </a:r>
            <a:r>
              <a:rPr lang="en-US" dirty="0"/>
              <a:t> in thread </a:t>
            </a:r>
            <a:r>
              <a:rPr lang="en-US" dirty="0" err="1"/>
              <a:t>i’s</a:t>
            </a:r>
            <a:r>
              <a:rPr lang="en-US" dirty="0"/>
              <a:t>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11475" y="29114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57625" y="29114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87951" y="2297668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46801" y="2297668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review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marL="344488" indent="-344488" algn="ctr">
              <a:buNone/>
            </a:pPr>
            <a:endParaRPr lang="en-US" dirty="0" smtClean="0"/>
          </a:p>
          <a:p>
            <a:r>
              <a:rPr lang="en-US" dirty="0" smtClean="0"/>
              <a:t>We can analyze the behavior using a </a:t>
            </a:r>
            <a:r>
              <a:rPr lang="en-US" i="1" dirty="0" smtClean="0">
                <a:solidFill>
                  <a:srgbClr val="C00000"/>
                </a:solidFill>
              </a:rPr>
              <a:t>progress graph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05419" y="18446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64269" y="1844675"/>
            <a:ext cx="7644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%eax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</a:t>
            </a:r>
            <a:r>
              <a:rPr lang="en-US" sz="1800" dirty="0" smtClean="0">
                <a:latin typeface="Calibri" pitchFamily="34" charset="0"/>
              </a:rPr>
              <a:t> of </a:t>
            </a:r>
            <a:r>
              <a:rPr lang="en-US" sz="1800" dirty="0">
                <a:latin typeface="Calibri" pitchFamily="34" charset="0"/>
              </a:rPr>
              <a:t>legal state transitions</a:t>
            </a:r>
            <a:r>
              <a:rPr lang="en-US" sz="1800" dirty="0" smtClean="0">
                <a:latin typeface="Calibri" pitchFamily="34" charset="0"/>
              </a:rPr>
              <a:t> that </a:t>
            </a:r>
            <a:r>
              <a:rPr lang="en-US" sz="1800" dirty="0">
                <a:latin typeface="Calibri" pitchFamily="34" charset="0"/>
              </a:rPr>
              <a:t>describes one possible</a:t>
            </a:r>
            <a:r>
              <a:rPr lang="en-US" sz="1800" dirty="0" smtClean="0">
                <a:latin typeface="Calibri" pitchFamily="34" charset="0"/>
              </a:rPr>
              <a:t> concurrent </a:t>
            </a:r>
            <a:r>
              <a:rPr lang="en-US" sz="1800" dirty="0">
                <a:latin typeface="Calibri" pitchFamily="34" charset="0"/>
              </a:rPr>
              <a:t>execution </a:t>
            </a:r>
            <a:r>
              <a:rPr lang="en-US" sz="1800" dirty="0" smtClean="0">
                <a:latin typeface="Calibri" pitchFamily="34" charset="0"/>
              </a:rPr>
              <a:t>of the </a:t>
            </a:r>
            <a:r>
              <a:rPr lang="en-US" sz="1800" dirty="0">
                <a:latin typeface="Calibri" pitchFamily="34" charset="0"/>
              </a:rPr>
              <a:t>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</a:t>
            </a:r>
            <a:r>
              <a:rPr lang="en-US" sz="1800" dirty="0" smtClean="0">
                <a:latin typeface="Calibri" pitchFamily="34" charset="0"/>
              </a:rPr>
              <a:t>: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</a:t>
            </a:r>
            <a:r>
              <a:rPr lang="en-US" sz="1800" dirty="0" smtClean="0">
                <a:latin typeface="Calibri" pitchFamily="34" charset="0"/>
              </a:rPr>
              <a:t>  S1</a:t>
            </a:r>
            <a:r>
              <a:rPr lang="en-US" sz="1800" dirty="0">
                <a:latin typeface="Calibri" pitchFamily="34" charset="0"/>
              </a:rPr>
              <a:t>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critical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section </a:t>
            </a:r>
            <a:r>
              <a:rPr lang="en-US" sz="1800" dirty="0" smtClean="0">
                <a:latin typeface="Calibri" pitchFamily="34" charset="0"/>
              </a:rPr>
              <a:t>with respect </a:t>
            </a:r>
            <a:r>
              <a:rPr lang="en-US" sz="1800" dirty="0">
                <a:latin typeface="Calibri" pitchFamily="34" charset="0"/>
              </a:rPr>
              <a:t>to the </a:t>
            </a:r>
            <a:r>
              <a:rPr lang="en-US" sz="1800" dirty="0" smtClean="0">
                <a:latin typeface="Calibri" pitchFamily="34" charset="0"/>
              </a:rPr>
              <a:t>shared variable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</a:t>
            </a:r>
            <a:r>
              <a:rPr lang="en-US" sz="1800" dirty="0" smtClean="0">
                <a:latin typeface="Calibri" pitchFamily="34" charset="0"/>
              </a:rPr>
              <a:t>critical sections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to </a:t>
            </a:r>
            <a:r>
              <a:rPr lang="en-US" sz="1800" dirty="0" smtClean="0">
                <a:latin typeface="Calibri" pitchFamily="34" charset="0"/>
              </a:rPr>
              <a:t>some shared </a:t>
            </a:r>
            <a:r>
              <a:rPr lang="en-US" sz="1800" dirty="0">
                <a:latin typeface="Calibri" pitchFamily="34" charset="0"/>
              </a:rPr>
              <a:t>variable) should</a:t>
            </a:r>
            <a:r>
              <a:rPr lang="en-US" sz="1800" dirty="0" smtClean="0">
                <a:latin typeface="Calibri" pitchFamily="34" charset="0"/>
              </a:rPr>
              <a:t> not </a:t>
            </a:r>
            <a:r>
              <a:rPr lang="en-US" sz="1800" dirty="0">
                <a:latin typeface="Calibri" pitchFamily="34" charset="0"/>
              </a:rPr>
              <a:t>be </a:t>
            </a:r>
            <a:r>
              <a:rPr lang="en-US" sz="1800" dirty="0" smtClean="0">
                <a:latin typeface="Calibri" pitchFamily="34" charset="0"/>
              </a:rPr>
              <a:t>interleaved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</a:t>
            </a:r>
            <a:r>
              <a:rPr lang="en-US" sz="1800" dirty="0" smtClean="0">
                <a:latin typeface="Calibri" pitchFamily="34" charset="0"/>
              </a:rPr>
              <a:t>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950275" grpId="0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 smtClean="0">
                <a:latin typeface="Calibri" pitchFamily="34" charset="0"/>
              </a:rPr>
              <a:t>iff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it </a:t>
            </a:r>
            <a:r>
              <a:rPr lang="en-US" sz="1800" dirty="0" smtClean="0">
                <a:latin typeface="Calibri" pitchFamily="34" charset="0"/>
              </a:rPr>
              <a:t>does not enter any unsafe region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</a:t>
            </a:r>
            <a:r>
              <a:rPr lang="en-US" sz="1800" dirty="0" smtClean="0">
                <a:latin typeface="Calibri" pitchFamily="34" charset="0"/>
              </a:rPr>
              <a:t>  correct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</a:t>
            </a:r>
            <a:r>
              <a:rPr lang="en-US" sz="1800" dirty="0" smtClean="0">
                <a:latin typeface="Calibri" pitchFamily="34" charset="0"/>
              </a:rPr>
              <a:t>is safe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Enforcing Mutual Exclusion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Answer: We </a:t>
            </a:r>
            <a:r>
              <a:rPr lang="en-US" dirty="0"/>
              <a:t>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</a:t>
            </a:r>
            <a:r>
              <a:rPr lang="en-US" dirty="0" smtClean="0"/>
              <a:t> execution of the threads </a:t>
            </a:r>
            <a:r>
              <a:rPr lang="en-US" dirty="0"/>
              <a:t>so that they never</a:t>
            </a:r>
            <a:r>
              <a:rPr lang="en-US" dirty="0" smtClean="0"/>
              <a:t>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need to guarantee </a:t>
            </a:r>
            <a:r>
              <a:rPr lang="en-US" b="1" i="1" dirty="0" smtClean="0">
                <a:solidFill>
                  <a:srgbClr val="FF0000"/>
                </a:solidFill>
              </a:rPr>
              <a:t>mutually exclusive access </a:t>
            </a:r>
            <a:r>
              <a:rPr lang="en-US" dirty="0" smtClean="0"/>
              <a:t>to critical regions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Semaphores (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Mutex and condition variables (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/>
              <a:t>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indivisibly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Semaphore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Pthreads</a:t>
            </a:r>
            <a:r>
              <a:rPr lang="en-US" dirty="0" smtClean="0"/>
              <a:t> functions: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semaphore.h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sem_init(sem_t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sem</a:t>
            </a:r>
            <a:r>
              <a:rPr lang="en-US" sz="1800" dirty="0" smtClean="0">
                <a:latin typeface="Courier New"/>
                <a:cs typeface="Courier New"/>
              </a:rPr>
              <a:t>, 0, unsigned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);} /* 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 = </a:t>
            </a:r>
            <a:r>
              <a:rPr lang="en-US" sz="1800" dirty="0" err="1" smtClean="0">
                <a:latin typeface="Courier New"/>
                <a:cs typeface="Courier New"/>
              </a:rPr>
              <a:t>val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sem_wait(sem_t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P(s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sem_post(sem_t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 /* </a:t>
            </a:r>
            <a:r>
              <a:rPr lang="en-US" sz="1800" dirty="0" err="1" smtClean="0">
                <a:latin typeface="Courier New"/>
                <a:cs typeface="Courier New"/>
              </a:rPr>
              <a:t>V(s</a:t>
            </a:r>
            <a:r>
              <a:rPr lang="en-US" sz="1800" dirty="0" smtClean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csapp.h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P(sem_t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sem_wait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V(sem_t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s</a:t>
            </a:r>
            <a:r>
              <a:rPr lang="en-US" sz="1800" dirty="0" smtClean="0">
                <a:latin typeface="Courier New"/>
                <a:cs typeface="Courier New"/>
              </a:rPr>
              <a:t>); /* Wrapper function for </a:t>
            </a:r>
            <a:r>
              <a:rPr lang="en-US" sz="1800" dirty="0" err="1" smtClean="0">
                <a:latin typeface="Courier New"/>
                <a:cs typeface="Courier New"/>
              </a:rPr>
              <a:t>sem_post</a:t>
            </a:r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</a:t>
            </a:r>
            <a:r>
              <a:rPr lang="en-US" dirty="0" smtClean="0"/>
              <a:t>Improper Synchronization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152400" y="1066800"/>
            <a:ext cx="4419600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global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niters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tid1, tid2;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Pthread_create(&amp;tid1, NULL,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Pthread_create(&amp;tid2, NULL,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thread, &amp;niters);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Pthread_join(tid1, NULL);</a:t>
            </a:r>
          </a:p>
          <a:p>
            <a:r>
              <a:rPr lang="en-US" sz="1600" dirty="0" smtClean="0">
                <a:latin typeface="Courier New" pitchFamily="49" charset="0"/>
              </a:rPr>
              <a:t>  Pthread_join(tid2,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/* Check result */</a:t>
            </a:r>
          </a:p>
          <a:p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 != (2 * niters))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printf("BOOM</a:t>
            </a:r>
            <a:r>
              <a:rPr lang="en-US" sz="1600" dirty="0" smtClean="0">
                <a:latin typeface="Courier New" pitchFamily="49" charset="0"/>
              </a:rPr>
              <a:t>!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else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printf("OK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",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exit(0);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800600" y="1189910"/>
            <a:ext cx="4371109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smtClean="0">
                <a:solidFill>
                  <a:srgbClr val="9D3E4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void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thread(void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, niters = *((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*)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for 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&lt; niters;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++;                   </a:t>
            </a:r>
          </a:p>
          <a:p>
            <a:endParaRPr lang="en-US" sz="16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  return NULL;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+mn-lt"/>
              </a:rPr>
              <a:t>How can we fix this using semaphores?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>
          <a:xfrm>
            <a:off x="378627" y="435678"/>
            <a:ext cx="7592093" cy="762000"/>
          </a:xfrm>
        </p:spPr>
        <p:txBody>
          <a:bodyPr/>
          <a:lstStyle/>
          <a:p>
            <a:r>
              <a:rPr lang="en-US" dirty="0" smtClean="0"/>
              <a:t>Process: Traditional View</a:t>
            </a:r>
            <a:endParaRPr lang="en-US" dirty="0"/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4778375" y="3199845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4778375" y="3518932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4778375" y="3772932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549775" y="4839732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4778375" y="4061857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846843" y="2597061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682404" y="2209800"/>
            <a:ext cx="222092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4778375" y="4382532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4778375" y="4687332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4778375" y="2885520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4778375" y="2571195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053887" y="2709601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432300" y="28966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041063" y="4347901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432300" y="45349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3970530" y="3580433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432300" y="377293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762000" y="2207358"/>
            <a:ext cx="181940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context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46843" y="4133671"/>
            <a:ext cx="2440540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smtClean="0"/>
              <a:t>Using Semaphores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variables).</a:t>
            </a:r>
          </a:p>
          <a:p>
            <a:pPr lvl="1"/>
            <a:r>
              <a:rPr lang="en-US" dirty="0" smtClean="0"/>
              <a:t>Surround corresponding critical sections with </a:t>
            </a:r>
            <a:r>
              <a:rPr lang="en-US" i="1" dirty="0" err="1" smtClean="0"/>
              <a:t>P(mutex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V(mutex</a:t>
            </a:r>
            <a:r>
              <a:rPr lang="en-US" i="1" dirty="0" smtClean="0"/>
              <a:t>)</a:t>
            </a:r>
            <a:r>
              <a:rPr lang="en-US" dirty="0" smtClean="0"/>
              <a:t> operations.</a:t>
            </a:r>
          </a:p>
          <a:p>
            <a:endParaRPr lang="en-US" dirty="0" smtClean="0"/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semaphore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unlocked.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resources.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goodcnt.c</a:t>
            </a:r>
            <a:r>
              <a:rPr lang="en-US" dirty="0" smtClean="0">
                <a:latin typeface="Courier New"/>
                <a:cs typeface="Courier New"/>
              </a:rPr>
              <a:t>:</a:t>
            </a:r>
            <a:r>
              <a:rPr lang="en-US" dirty="0" smtClean="0"/>
              <a:t> Proper Synchronization</a:t>
            </a:r>
            <a:endParaRPr lang="en-US" dirty="0"/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 smtClean="0"/>
              <a:t>Define and initialize a mutex for the shared variable </a:t>
            </a:r>
            <a:r>
              <a:rPr lang="en-US" dirty="0" err="1" smtClean="0">
                <a:latin typeface="Courier New"/>
                <a:cs typeface="Courier New"/>
              </a:rPr>
              <a:t>cnt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volatile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cnt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= 0;  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Counter */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sem_t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mutex;           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Semaphore that protects </a:t>
            </a:r>
            <a:r>
              <a:rPr lang="en-US" sz="1800" dirty="0" err="1" smtClean="0">
                <a:solidFill>
                  <a:srgbClr val="990000"/>
                </a:solidFill>
                <a:latin typeface="Courier New" pitchFamily="49" charset="0"/>
              </a:rPr>
              <a:t>cnt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Sem_init(&amp;mutex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, 0, 1);  </a:t>
            </a:r>
            <a:r>
              <a:rPr lang="en-US" sz="1800" dirty="0" smtClean="0">
                <a:solidFill>
                  <a:srgbClr val="990000"/>
                </a:solidFill>
                <a:latin typeface="Courier New" pitchFamily="49" charset="0"/>
              </a:rPr>
              <a:t>/* mutex = 1 */</a:t>
            </a:r>
          </a:p>
          <a:p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 smtClean="0">
                <a:latin typeface="Calibri" pitchFamily="34" charset="0"/>
              </a:rPr>
              <a:t>critical section with </a:t>
            </a:r>
            <a:r>
              <a:rPr lang="en-US" i="1" kern="0" dirty="0" smtClean="0">
                <a:latin typeface="Calibri" pitchFamily="34" charset="0"/>
              </a:rPr>
              <a:t>P</a:t>
            </a:r>
            <a:r>
              <a:rPr lang="en-US" kern="0" dirty="0" smtClean="0">
                <a:latin typeface="Calibri" pitchFamily="34" charset="0"/>
              </a:rPr>
              <a:t> and </a:t>
            </a:r>
            <a:r>
              <a:rPr lang="en-US" i="1" kern="0" dirty="0" smtClean="0">
                <a:latin typeface="Calibri" pitchFamily="34" charset="0"/>
              </a:rPr>
              <a:t>V</a:t>
            </a:r>
            <a:r>
              <a:rPr lang="en-US" kern="0" dirty="0" smtClean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 smtClean="0">
                <a:latin typeface="Courier New" pitchFamily="49" charset="0"/>
              </a:rPr>
              <a:t>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niters;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P(&amp;mutex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cnt</a:t>
            </a:r>
            <a:r>
              <a:rPr lang="en-US" sz="1800" dirty="0" smtClean="0">
                <a:latin typeface="Courier New" pitchFamily="49" charset="0"/>
              </a:rPr>
              <a:t>++;</a:t>
            </a:r>
          </a:p>
          <a:p>
            <a:r>
              <a:rPr lang="en-US" sz="1800" dirty="0" smtClean="0">
                <a:latin typeface="Courier New" pitchFamily="49" charset="0"/>
              </a:rPr>
              <a:t>     </a:t>
            </a:r>
            <a:r>
              <a:rPr lang="en-US" sz="1800" dirty="0" err="1" smtClean="0">
                <a:latin typeface="Courier New" pitchFamily="49" charset="0"/>
              </a:rPr>
              <a:t>V(&amp;mutex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goodcnt</a:t>
            </a:r>
            <a:r>
              <a:rPr lang="en-US" sz="1600" dirty="0" smtClean="0">
                <a:latin typeface="Courier New" pitchFamily="49" charset="0"/>
              </a:rPr>
              <a:t> 10000</a:t>
            </a:r>
          </a:p>
          <a:p>
            <a:r>
              <a:rPr lang="en-US" sz="1600" dirty="0" smtClean="0">
                <a:latin typeface="Courier New" pitchFamily="49" charset="0"/>
              </a:rPr>
              <a:t>OK </a:t>
            </a:r>
            <a:r>
              <a:rPr lang="en-US" sz="1600" dirty="0" err="1" smtClean="0">
                <a:latin typeface="Courier New" pitchFamily="49" charset="0"/>
              </a:rPr>
              <a:t>cnt</a:t>
            </a:r>
            <a:r>
              <a:rPr lang="en-US" sz="1600" dirty="0" smtClean="0">
                <a:latin typeface="Courier New" pitchFamily="49" charset="0"/>
              </a:rPr>
              <a:t>=20000</a:t>
            </a: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Warning: It’s </a:t>
            </a:r>
            <a:r>
              <a:rPr lang="en-US" dirty="0" smtClean="0">
                <a:latin typeface="Calibri" pitchFamily="34" charset="0"/>
              </a:rPr>
              <a:t>orders of magnitude slower than </a:t>
            </a:r>
            <a:r>
              <a:rPr lang="en-US" dirty="0" err="1" smtClean="0">
                <a:latin typeface="Courier New"/>
                <a:cs typeface="Courier New"/>
              </a:rPr>
              <a:t>badcnt.c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smtClean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Mutexes</a:t>
            </a:r>
            <a:r>
              <a:rPr lang="en-US" dirty="0" smtClean="0"/>
              <a:t> Work</a:t>
            </a:r>
            <a:endParaRPr lang="en-US" dirty="0"/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</a:t>
            </a:r>
            <a:r>
              <a:rPr lang="en-US" sz="1800" dirty="0" smtClean="0">
                <a:latin typeface="Calibri" pitchFamily="34" charset="0"/>
              </a:rPr>
              <a:t>semaphore </a:t>
            </a:r>
            <a:r>
              <a:rPr lang="en-US" sz="1800" dirty="0" smtClean="0">
                <a:latin typeface="Courier New" pitchFamily="49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(initially set to 1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</a:t>
            </a:r>
            <a:r>
              <a:rPr lang="en-US" sz="1800" dirty="0" smtClean="0">
                <a:latin typeface="Calibri" pitchFamily="34" charset="0"/>
              </a:rPr>
              <a:t> that cannot be entered by </a:t>
            </a:r>
            <a:r>
              <a:rPr lang="en-US" sz="1800" dirty="0">
                <a:latin typeface="Calibri" pitchFamily="34" charset="0"/>
              </a:rPr>
              <a:t>any </a:t>
            </a:r>
            <a:r>
              <a:rPr lang="en-US" sz="1800" dirty="0" smtClean="0">
                <a:latin typeface="Calibri" pitchFamily="34" charset="0"/>
              </a:rPr>
              <a:t>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Programmers need a clear model of how variables are shared by threads. </a:t>
            </a:r>
          </a:p>
          <a:p>
            <a:endParaRPr lang="en-US" dirty="0" smtClean="0"/>
          </a:p>
          <a:p>
            <a:r>
              <a:rPr lang="en-US" dirty="0" smtClean="0"/>
              <a:t>Variables shared by multiple threads must be protected to ensure mutually exclusive access.</a:t>
            </a:r>
          </a:p>
          <a:p>
            <a:endParaRPr lang="en-US" dirty="0" smtClean="0"/>
          </a:p>
          <a:p>
            <a:r>
              <a:rPr lang="en-US" dirty="0" smtClean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820032" y="2071954"/>
            <a:ext cx="3605389" cy="27937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Alternative View</a:t>
            </a:r>
            <a:endParaRPr lang="en-US" dirty="0"/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60539" y="1362075"/>
            <a:ext cx="7896225" cy="4972050"/>
          </a:xfrm>
        </p:spPr>
        <p:txBody>
          <a:bodyPr/>
          <a:lstStyle/>
          <a:p>
            <a:r>
              <a:rPr lang="en-US"/>
              <a:t>Process = thread + code, data, and kernel context</a:t>
            </a:r>
          </a:p>
        </p:txBody>
      </p:sp>
      <p:sp>
        <p:nvSpPr>
          <p:cNvPr id="23" name="Rectangle 3"/>
          <p:cNvSpPr>
            <a:spLocks noChangeAspect="1" noChangeArrowheads="1"/>
          </p:cNvSpPr>
          <p:nvPr/>
        </p:nvSpPr>
        <p:spPr bwMode="auto">
          <a:xfrm>
            <a:off x="5469996" y="2440842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4" name="Rectangle 4"/>
          <p:cNvSpPr>
            <a:spLocks noChangeAspect="1" noChangeArrowheads="1"/>
          </p:cNvSpPr>
          <p:nvPr/>
        </p:nvSpPr>
        <p:spPr bwMode="auto">
          <a:xfrm>
            <a:off x="5469996" y="2759929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spect="1" noChangeArrowheads="1"/>
          </p:cNvSpPr>
          <p:nvPr/>
        </p:nvSpPr>
        <p:spPr bwMode="auto">
          <a:xfrm>
            <a:off x="5469996" y="301392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26" name="Text Box 6"/>
          <p:cNvSpPr txBox="1">
            <a:spLocks noChangeAspect="1" noChangeArrowheads="1"/>
          </p:cNvSpPr>
          <p:nvPr/>
        </p:nvSpPr>
        <p:spPr bwMode="auto">
          <a:xfrm>
            <a:off x="5241396" y="4080729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7" name="Rectangle 7"/>
          <p:cNvSpPr>
            <a:spLocks noChangeAspect="1" noChangeArrowheads="1"/>
          </p:cNvSpPr>
          <p:nvPr/>
        </p:nvSpPr>
        <p:spPr bwMode="auto">
          <a:xfrm>
            <a:off x="5469996" y="330285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538464" y="24471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5374025" y="2059842"/>
            <a:ext cx="3098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and kernel context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Rectangle 11"/>
          <p:cNvSpPr>
            <a:spLocks noChangeAspect="1" noChangeArrowheads="1"/>
          </p:cNvSpPr>
          <p:nvPr/>
        </p:nvSpPr>
        <p:spPr bwMode="auto">
          <a:xfrm>
            <a:off x="5469996" y="362352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31" name="Rectangle 12"/>
          <p:cNvSpPr>
            <a:spLocks noChangeAspect="1" noChangeArrowheads="1"/>
          </p:cNvSpPr>
          <p:nvPr/>
        </p:nvSpPr>
        <p:spPr bwMode="auto">
          <a:xfrm>
            <a:off x="5469996" y="3928329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33" name="Rectangle 14"/>
          <p:cNvSpPr>
            <a:spLocks noChangeAspect="1" noChangeArrowheads="1"/>
          </p:cNvSpPr>
          <p:nvPr/>
        </p:nvSpPr>
        <p:spPr bwMode="auto">
          <a:xfrm>
            <a:off x="1538464" y="4345842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20032" y="4484248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>
            <a:off x="1198445" y="467127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732684" y="3588898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5123921" y="377592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4662151" y="2821430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5123921" y="301392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1453621" y="2057400"/>
            <a:ext cx="9316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69996" y="4574997"/>
            <a:ext cx="2232025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482956" y="1233754"/>
            <a:ext cx="3605389" cy="2542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with Two Threads</a:t>
            </a:r>
            <a:endParaRPr lang="en-US" dirty="0"/>
          </a:p>
        </p:txBody>
      </p:sp>
      <p:sp>
        <p:nvSpPr>
          <p:cNvPr id="23" name="Rectangle 3"/>
          <p:cNvSpPr>
            <a:spLocks noChangeAspect="1" noChangeArrowheads="1"/>
          </p:cNvSpPr>
          <p:nvPr/>
        </p:nvSpPr>
        <p:spPr bwMode="auto">
          <a:xfrm>
            <a:off x="5684645" y="2209800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4" name="Rectangle 4"/>
          <p:cNvSpPr>
            <a:spLocks noChangeAspect="1" noChangeArrowheads="1"/>
          </p:cNvSpPr>
          <p:nvPr/>
        </p:nvSpPr>
        <p:spPr bwMode="auto">
          <a:xfrm>
            <a:off x="5684645" y="2528887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spect="1" noChangeArrowheads="1"/>
          </p:cNvSpPr>
          <p:nvPr/>
        </p:nvSpPr>
        <p:spPr bwMode="auto">
          <a:xfrm>
            <a:off x="5684645" y="2782887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run-time heap</a:t>
            </a:r>
          </a:p>
        </p:txBody>
      </p:sp>
      <p:sp>
        <p:nvSpPr>
          <p:cNvPr id="26" name="Text Box 6"/>
          <p:cNvSpPr txBox="1">
            <a:spLocks noChangeAspect="1" noChangeArrowheads="1"/>
          </p:cNvSpPr>
          <p:nvPr/>
        </p:nvSpPr>
        <p:spPr bwMode="auto">
          <a:xfrm>
            <a:off x="5456045" y="3849687"/>
            <a:ext cx="3016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7" name="Rectangle 7"/>
          <p:cNvSpPr>
            <a:spLocks noChangeAspect="1" noChangeArrowheads="1"/>
          </p:cNvSpPr>
          <p:nvPr/>
        </p:nvSpPr>
        <p:spPr bwMode="auto">
          <a:xfrm>
            <a:off x="5684645" y="3071812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read/write data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201388" y="16089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5588674" y="1828800"/>
            <a:ext cx="3098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Code, data,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and kernel context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Rectangle 11"/>
          <p:cNvSpPr>
            <a:spLocks noChangeAspect="1" noChangeArrowheads="1"/>
          </p:cNvSpPr>
          <p:nvPr/>
        </p:nvSpPr>
        <p:spPr bwMode="auto">
          <a:xfrm>
            <a:off x="5684645" y="3392487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read-only code/data</a:t>
            </a:r>
          </a:p>
        </p:txBody>
      </p:sp>
      <p:sp>
        <p:nvSpPr>
          <p:cNvPr id="31" name="Rectangle 12"/>
          <p:cNvSpPr>
            <a:spLocks noChangeAspect="1" noChangeArrowheads="1"/>
          </p:cNvSpPr>
          <p:nvPr/>
        </p:nvSpPr>
        <p:spPr bwMode="auto">
          <a:xfrm>
            <a:off x="5684645" y="369728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 dirty="0">
              <a:latin typeface="Calibri" pitchFamily="34" charset="0"/>
            </a:endParaRPr>
          </a:p>
        </p:txBody>
      </p:sp>
      <p:sp>
        <p:nvSpPr>
          <p:cNvPr id="33" name="Rectangle 14"/>
          <p:cNvSpPr>
            <a:spLocks noChangeAspect="1" noChangeArrowheads="1"/>
          </p:cNvSpPr>
          <p:nvPr/>
        </p:nvSpPr>
        <p:spPr bwMode="auto">
          <a:xfrm>
            <a:off x="1201388" y="3276600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82956" y="3415006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>
            <a:off x="861369" y="360203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947333" y="3357856"/>
            <a:ext cx="4299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PC</a:t>
            </a: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5338570" y="354488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4876800" y="2590388"/>
            <a:ext cx="5004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brk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5338570" y="278288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1116545" y="1219200"/>
            <a:ext cx="111921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 1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84645" y="4343955"/>
            <a:ext cx="2232025" cy="1200329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 context:</a:t>
            </a:r>
          </a:p>
          <a:p>
            <a:r>
              <a:rPr lang="en-US" sz="1800" dirty="0" smtClean="0">
                <a:latin typeface="Calibri" pitchFamily="34" charset="0"/>
              </a:rPr>
              <a:t>    </a:t>
            </a:r>
            <a:r>
              <a:rPr lang="en-US" sz="1800" b="0" dirty="0" smtClean="0">
                <a:latin typeface="Calibri" pitchFamily="34" charset="0"/>
              </a:rPr>
              <a:t>VM structures</a:t>
            </a:r>
          </a:p>
          <a:p>
            <a:r>
              <a:rPr lang="en-US" sz="1800" b="0" dirty="0" smtClean="0">
                <a:latin typeface="Calibri" pitchFamily="34" charset="0"/>
              </a:rPr>
              <a:t>    Descriptor table</a:t>
            </a:r>
          </a:p>
          <a:p>
            <a:r>
              <a:rPr lang="en-US" sz="1800" b="0" dirty="0" smtClean="0">
                <a:latin typeface="Calibri" pitchFamily="34" charset="0"/>
              </a:rPr>
              <a:t>    </a:t>
            </a:r>
            <a:r>
              <a:rPr lang="en-US" sz="1800" b="0" dirty="0" err="1" smtClean="0">
                <a:latin typeface="Calibri" pitchFamily="34" charset="0"/>
              </a:rPr>
              <a:t>brk</a:t>
            </a:r>
            <a:r>
              <a:rPr lang="en-US" sz="1800" b="0" dirty="0" smtClean="0">
                <a:latin typeface="Calibri" pitchFamily="34" charset="0"/>
              </a:rPr>
              <a:t> pointer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82956" y="4053154"/>
            <a:ext cx="3605389" cy="2542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1201388" y="4428303"/>
            <a:ext cx="2440540" cy="1477328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Program context:</a:t>
            </a:r>
          </a:p>
          <a:p>
            <a:r>
              <a:rPr lang="en-US" sz="1800" b="0" dirty="0" smtClean="0">
                <a:latin typeface="Calibri" pitchFamily="34" charset="0"/>
              </a:rPr>
              <a:t>    Data registers</a:t>
            </a:r>
          </a:p>
          <a:p>
            <a:r>
              <a:rPr lang="en-US" sz="1800" b="0" dirty="0" smtClean="0">
                <a:latin typeface="Calibri" pitchFamily="34" charset="0"/>
              </a:rPr>
              <a:t>    Condition codes</a:t>
            </a:r>
          </a:p>
          <a:p>
            <a:r>
              <a:rPr lang="en-US" sz="1800" b="0" dirty="0" smtClean="0">
                <a:latin typeface="Calibri" pitchFamily="34" charset="0"/>
              </a:rPr>
              <a:t>    Stack pointer (SP)</a:t>
            </a:r>
          </a:p>
          <a:p>
            <a:r>
              <a:rPr lang="en-US" sz="1800" b="0" dirty="0" smtClean="0">
                <a:latin typeface="Calibri" pitchFamily="34" charset="0"/>
              </a:rPr>
              <a:t>    Program counter (PC)</a:t>
            </a:r>
          </a:p>
        </p:txBody>
      </p:sp>
      <p:sp>
        <p:nvSpPr>
          <p:cNvPr id="51" name="Rectangle 14"/>
          <p:cNvSpPr>
            <a:spLocks noChangeAspect="1" noChangeArrowheads="1"/>
          </p:cNvSpPr>
          <p:nvPr/>
        </p:nvSpPr>
        <p:spPr bwMode="auto">
          <a:xfrm>
            <a:off x="1201388" y="6096000"/>
            <a:ext cx="2435813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dirty="0">
                <a:latin typeface="Calibri" pitchFamily="34" charset="0"/>
              </a:rPr>
              <a:t>stack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82956" y="6234406"/>
            <a:ext cx="4171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SP</a:t>
            </a:r>
          </a:p>
        </p:txBody>
      </p:sp>
      <p:sp>
        <p:nvSpPr>
          <p:cNvPr id="53" name="Line 16"/>
          <p:cNvSpPr>
            <a:spLocks noChangeShapeType="1"/>
          </p:cNvSpPr>
          <p:nvPr/>
        </p:nvSpPr>
        <p:spPr bwMode="auto">
          <a:xfrm>
            <a:off x="861369" y="642143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1116545" y="4038600"/>
            <a:ext cx="111921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Thread 2</a:t>
            </a:r>
            <a:endParaRPr lang="en-US" sz="20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vs. Processes</a:t>
            </a:r>
            <a:endParaRPr lang="en-US"/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Threads and processes: similarities</a:t>
            </a:r>
          </a:p>
          <a:p>
            <a:pPr lvl="1"/>
            <a:r>
              <a:rPr lang="en-US" dirty="0" smtClean="0"/>
              <a:t>Each has its own logical control flow</a:t>
            </a:r>
          </a:p>
          <a:p>
            <a:pPr lvl="1"/>
            <a:r>
              <a:rPr lang="en-US" dirty="0" smtClean="0"/>
              <a:t>Each can run concurrently with others</a:t>
            </a:r>
          </a:p>
          <a:p>
            <a:pPr lvl="1"/>
            <a:r>
              <a:rPr lang="en-US" dirty="0" smtClean="0"/>
              <a:t>Each is context switched (scheduled) by the kernel</a:t>
            </a:r>
          </a:p>
          <a:p>
            <a:endParaRPr lang="en-US" dirty="0" smtClean="0"/>
          </a:p>
          <a:p>
            <a:r>
              <a:rPr lang="en-US" dirty="0" smtClean="0"/>
              <a:t>Threads and processes: differences</a:t>
            </a:r>
          </a:p>
          <a:p>
            <a:pPr lvl="1"/>
            <a:r>
              <a:rPr lang="en-US" dirty="0" smtClean="0"/>
              <a:t>Threads share code and data, processes (typically) do not</a:t>
            </a:r>
          </a:p>
          <a:p>
            <a:pPr lvl="1"/>
            <a:r>
              <a:rPr lang="en-US" dirty="0" smtClean="0"/>
              <a:t>Threads are less expensive than processes</a:t>
            </a:r>
          </a:p>
          <a:p>
            <a:pPr lvl="2"/>
            <a:r>
              <a:rPr lang="en-US" dirty="0" smtClean="0"/>
              <a:t>Process control (creating and reaping) is more expensive as thread control</a:t>
            </a:r>
          </a:p>
          <a:p>
            <a:pPr lvl="2"/>
            <a:r>
              <a:rPr lang="en-US" dirty="0" smtClean="0"/>
              <a:t>Context switches for processes more expensive than for threads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8482182" cy="762000"/>
          </a:xfrm>
        </p:spPr>
        <p:txBody>
          <a:bodyPr/>
          <a:lstStyle/>
          <a:p>
            <a:r>
              <a:rPr lang="en-US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5325" y="1252538"/>
            <a:ext cx="8307387" cy="5224462"/>
          </a:xfrm>
        </p:spPr>
        <p:txBody>
          <a:bodyPr/>
          <a:lstStyle/>
          <a:p>
            <a:r>
              <a:rPr lang="en-US" dirty="0"/>
              <a:t>+ Easy to share data structures between threads</a:t>
            </a:r>
          </a:p>
          <a:p>
            <a:pPr lvl="1"/>
            <a:r>
              <a:rPr lang="en-US" dirty="0"/>
              <a:t>e.g., logging information, file cache</a:t>
            </a:r>
          </a:p>
          <a:p>
            <a:r>
              <a:rPr lang="en-US" dirty="0"/>
              <a:t>+ Threads are more efficient than processes</a:t>
            </a:r>
          </a:p>
          <a:p>
            <a:endParaRPr lang="en-US" dirty="0" smtClean="0"/>
          </a:p>
          <a:p>
            <a:r>
              <a:rPr lang="en-US" dirty="0" smtClean="0">
                <a:latin typeface="Calibri"/>
              </a:rPr>
              <a:t>–</a:t>
            </a:r>
            <a:r>
              <a:rPr lang="en-US" dirty="0" smtClean="0"/>
              <a:t> Unintentional </a:t>
            </a:r>
            <a:r>
              <a:rPr lang="en-US" dirty="0"/>
              <a:t>sharing can introduce subtle and hard-to-reproduce errors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 smtClean="0"/>
              <a:t>Sharing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</a:t>
            </a:r>
            <a:r>
              <a:rPr lang="en-US" dirty="0" smtClean="0"/>
              <a:t>shared?</a:t>
            </a:r>
            <a:endParaRPr lang="en-US" dirty="0"/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</a:t>
            </a:r>
            <a:r>
              <a:rPr lang="en-US" dirty="0" smtClean="0"/>
              <a:t> instances of variables mapped to memory?</a:t>
            </a:r>
          </a:p>
          <a:p>
            <a:pPr lvl="1"/>
            <a:r>
              <a:rPr lang="en-US" dirty="0"/>
              <a:t>How many threads might reference each of these instances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Def:</a:t>
            </a:r>
            <a:r>
              <a:rPr lang="en-US" dirty="0" smtClean="0"/>
              <a:t> A variable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/>
              <a:t> is </a:t>
            </a:r>
            <a:r>
              <a:rPr lang="en-US" i="1" dirty="0" smtClean="0"/>
              <a:t>shared </a:t>
            </a:r>
            <a:r>
              <a:rPr lang="en-US" dirty="0" smtClean="0"/>
              <a:t>if and only if multiple threads reference some instance of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/>
              <a:t>. 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16241</TotalTime>
  <Words>2760</Words>
  <Application>Microsoft Macintosh PowerPoint</Application>
  <PresentationFormat>On-screen Show (4:3)</PresentationFormat>
  <Paragraphs>776</Paragraphs>
  <Slides>33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Synchronization: Basics  15-213 / 18-213: Introduction to Computer Systems 24th Lecture, Nov. 19, 2013</vt:lpstr>
      <vt:lpstr>Today</vt:lpstr>
      <vt:lpstr>Process: Traditional View</vt:lpstr>
      <vt:lpstr>Process: Alternative View</vt:lpstr>
      <vt:lpstr>Process with Two Threads</vt:lpstr>
      <vt:lpstr>Threads vs. Processes</vt:lpstr>
      <vt:lpstr>Pros and Cons of Thread-Based Designs</vt:lpstr>
      <vt:lpstr>Today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Today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Today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814</cp:revision>
  <cp:lastPrinted>2012-11-19T20:20:07Z</cp:lastPrinted>
  <dcterms:created xsi:type="dcterms:W3CDTF">2012-11-19T20:19:50Z</dcterms:created>
  <dcterms:modified xsi:type="dcterms:W3CDTF">2013-11-19T16:17:27Z</dcterms:modified>
</cp:coreProperties>
</file>