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543" r:id="rId3"/>
    <p:sldId id="584" r:id="rId4"/>
    <p:sldId id="566" r:id="rId5"/>
    <p:sldId id="545" r:id="rId6"/>
    <p:sldId id="583" r:id="rId7"/>
    <p:sldId id="546" r:id="rId8"/>
    <p:sldId id="548" r:id="rId9"/>
    <p:sldId id="547" r:id="rId10"/>
    <p:sldId id="549" r:id="rId11"/>
    <p:sldId id="550" r:id="rId12"/>
    <p:sldId id="551" r:id="rId13"/>
    <p:sldId id="552" r:id="rId14"/>
    <p:sldId id="567" r:id="rId15"/>
    <p:sldId id="553" r:id="rId16"/>
    <p:sldId id="554" r:id="rId17"/>
    <p:sldId id="555" r:id="rId18"/>
    <p:sldId id="556" r:id="rId19"/>
    <p:sldId id="557" r:id="rId20"/>
    <p:sldId id="558" r:id="rId21"/>
    <p:sldId id="559" r:id="rId22"/>
    <p:sldId id="560" r:id="rId23"/>
    <p:sldId id="569" r:id="rId24"/>
    <p:sldId id="561" r:id="rId25"/>
    <p:sldId id="562" r:id="rId26"/>
    <p:sldId id="563" r:id="rId27"/>
    <p:sldId id="564" r:id="rId28"/>
    <p:sldId id="565" r:id="rId29"/>
    <p:sldId id="574" r:id="rId30"/>
    <p:sldId id="570" r:id="rId31"/>
    <p:sldId id="571" r:id="rId32"/>
    <p:sldId id="581" r:id="rId33"/>
    <p:sldId id="582" r:id="rId34"/>
    <p:sldId id="572" r:id="rId35"/>
    <p:sldId id="573" r:id="rId36"/>
    <p:sldId id="579" r:id="rId37"/>
  </p:sldIdLst>
  <p:sldSz cx="9144000" cy="6858000" type="screen4x3"/>
  <p:notesSz cx="7302500" cy="9586913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6F5BD"/>
    <a:srgbClr val="F1C7C7"/>
    <a:srgbClr val="B3B3B3"/>
    <a:srgbClr val="E6E6E6"/>
    <a:srgbClr val="D5F1CF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112" d="100"/>
          <a:sy n="112" d="100"/>
        </p:scale>
        <p:origin x="-10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1.0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1.0</c:v>
                </c:pt>
                <c:pt idx="51">
                  <c:v>1.0</c:v>
                </c:pt>
                <c:pt idx="52">
                  <c:v>1.0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1.0</c:v>
                </c:pt>
                <c:pt idx="86">
                  <c:v>1.0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120137192"/>
        <c:axId val="-2120195048"/>
      </c:barChart>
      <c:catAx>
        <c:axId val="-2120137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20195048"/>
        <c:crosses val="autoZero"/>
        <c:auto val="1"/>
        <c:lblAlgn val="ctr"/>
        <c:lblOffset val="100"/>
        <c:noMultiLvlLbl val="0"/>
      </c:catAx>
      <c:valAx>
        <c:axId val="-2120195048"/>
        <c:scaling>
          <c:orientation val="minMax"/>
          <c:max val="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0137192"/>
        <c:crosses val="autoZero"/>
        <c:crossBetween val="between"/>
        <c:majorUnit val="1.0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6.0</c:v>
                </c:pt>
                <c:pt idx="11">
                  <c:v>0.0</c:v>
                </c:pt>
                <c:pt idx="12">
                  <c:v>0.0</c:v>
                </c:pt>
                <c:pt idx="13">
                  <c:v>4.0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7.0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1.0</c:v>
                </c:pt>
                <c:pt idx="25">
                  <c:v>3.0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7.0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7.0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7.0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7.0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7.0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6.0</c:v>
                </c:pt>
                <c:pt idx="70">
                  <c:v>1.0</c:v>
                </c:pt>
                <c:pt idx="71">
                  <c:v>0.0</c:v>
                </c:pt>
                <c:pt idx="72">
                  <c:v>0.0</c:v>
                </c:pt>
                <c:pt idx="73">
                  <c:v>1.0</c:v>
                </c:pt>
                <c:pt idx="74">
                  <c:v>0.0</c:v>
                </c:pt>
                <c:pt idx="75">
                  <c:v>0.0</c:v>
                </c:pt>
                <c:pt idx="76">
                  <c:v>1.0</c:v>
                </c:pt>
                <c:pt idx="77">
                  <c:v>0.0</c:v>
                </c:pt>
                <c:pt idx="78">
                  <c:v>1.0</c:v>
                </c:pt>
                <c:pt idx="79">
                  <c:v>6.0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12.0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7.0</c:v>
                </c:pt>
                <c:pt idx="98">
                  <c:v>0.0</c:v>
                </c:pt>
                <c:pt idx="99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83676088"/>
        <c:axId val="-2115459032"/>
      </c:barChart>
      <c:catAx>
        <c:axId val="2083676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5459032"/>
        <c:crosses val="autoZero"/>
        <c:auto val="1"/>
        <c:lblAlgn val="ctr"/>
        <c:lblOffset val="100"/>
        <c:noMultiLvlLbl val="0"/>
      </c:catAx>
      <c:valAx>
        <c:axId val="-2115459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3676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0.0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2.0</c:v>
                </c:pt>
                <c:pt idx="18">
                  <c:v>0.0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2.0</c:v>
                </c:pt>
                <c:pt idx="25">
                  <c:v>0.0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2.0</c:v>
                </c:pt>
                <c:pt idx="43">
                  <c:v>0.0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2.0</c:v>
                </c:pt>
                <c:pt idx="51">
                  <c:v>1.0</c:v>
                </c:pt>
                <c:pt idx="52">
                  <c:v>0.0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2.0</c:v>
                </c:pt>
                <c:pt idx="86">
                  <c:v>0.0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83657560"/>
        <c:axId val="2083668520"/>
      </c:barChart>
      <c:catAx>
        <c:axId val="2083657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3668520"/>
        <c:crosses val="autoZero"/>
        <c:auto val="1"/>
        <c:lblAlgn val="ctr"/>
        <c:lblOffset val="100"/>
        <c:noMultiLvlLbl val="0"/>
      </c:catAx>
      <c:valAx>
        <c:axId val="2083668520"/>
        <c:scaling>
          <c:orientation val="minMax"/>
          <c:max val="3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3657560"/>
        <c:crosses val="autoZero"/>
        <c:crossBetween val="between"/>
        <c:majorUnit val="1.0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 smtClean="0"/>
              <a:t>Concurrent Programming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Lecture, Nov. 14,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O’Hallaron, 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smtClean="0"/>
              <a:t>Iterative </a:t>
            </a:r>
            <a:r>
              <a:rPr lang="en-US" dirty="0"/>
              <a:t>Echo Server</a:t>
            </a:r>
          </a:p>
        </p:txBody>
      </p:sp>
      <p:sp>
        <p:nvSpPr>
          <p:cNvPr id="849923" name="Rectangle 3"/>
          <p:cNvSpPr>
            <a:spLocks noChangeArrowheads="1"/>
          </p:cNvSpPr>
          <p:nvPr/>
        </p:nvSpPr>
        <p:spPr bwMode="auto">
          <a:xfrm>
            <a:off x="89042" y="1305341"/>
            <a:ext cx="8965916" cy="4247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int main(int argc, char **argv) </a:t>
            </a:r>
          </a:p>
          <a:p>
            <a:r>
              <a:rPr lang="en-US" sz="1800">
                <a:latin typeface="Courier New" pitchFamily="49" charset="0"/>
              </a:rPr>
              <a:t>{</a:t>
            </a:r>
          </a:p>
          <a:p>
            <a:r>
              <a:rPr lang="en-US" sz="1800">
                <a:latin typeface="Courier New" pitchFamily="49" charset="0"/>
              </a:rPr>
              <a:t>    int listenfd, connfd;</a:t>
            </a:r>
          </a:p>
          <a:p>
            <a:r>
              <a:rPr lang="en-US" sz="1800">
                <a:latin typeface="Courier New" pitchFamily="49" charset="0"/>
              </a:rPr>
              <a:t>    int port = atoi(argv[1]);</a:t>
            </a:r>
          </a:p>
          <a:p>
            <a:r>
              <a:rPr lang="en-US" sz="1800">
                <a:latin typeface="Courier New" pitchFamily="49" charset="0"/>
              </a:rPr>
              <a:t>    struct sockaddr_in clientaddr;</a:t>
            </a:r>
          </a:p>
          <a:p>
            <a:r>
              <a:rPr lang="en-US" sz="1800">
                <a:latin typeface="Courier New" pitchFamily="49" charset="0"/>
              </a:rPr>
              <a:t>    int clientlen = sizeof(clientaddr);</a:t>
            </a:r>
          </a:p>
          <a:p>
            <a:endParaRPr lang="en-US" sz="1800">
              <a:latin typeface="Courier New" pitchFamily="49" charset="0"/>
            </a:endParaRPr>
          </a:p>
          <a:p>
            <a:r>
              <a:rPr lang="en-US" sz="1800">
                <a:latin typeface="Courier New" pitchFamily="49" charset="0"/>
              </a:rPr>
              <a:t>    listenfd = Open_listenfd(port);</a:t>
            </a:r>
          </a:p>
          <a:p>
            <a:r>
              <a:rPr lang="en-US" sz="1800">
                <a:latin typeface="Courier New" pitchFamily="49" charset="0"/>
              </a:rPr>
              <a:t>    while (1) {</a:t>
            </a:r>
          </a:p>
          <a:p>
            <a:r>
              <a:rPr lang="en-US" sz="1800">
                <a:latin typeface="Courier New" pitchFamily="49" charset="0"/>
              </a:rPr>
              <a:t>	connfd = Accept(listenfd, (SA *)&amp;clientaddr, &amp;clientlen);</a:t>
            </a:r>
          </a:p>
          <a:p>
            <a:r>
              <a:rPr lang="en-US" sz="1800">
                <a:latin typeface="Courier New" pitchFamily="49" charset="0"/>
              </a:rPr>
              <a:t>	echo(connfd);</a:t>
            </a:r>
          </a:p>
          <a:p>
            <a:r>
              <a:rPr lang="en-US" sz="1800">
                <a:latin typeface="Courier New" pitchFamily="49" charset="0"/>
              </a:rPr>
              <a:t>	Close(connfd);</a:t>
            </a:r>
          </a:p>
          <a:p>
            <a:r>
              <a:rPr lang="en-US" sz="1800">
                <a:latin typeface="Courier New" pitchFamily="49" charset="0"/>
              </a:rPr>
              <a:t>    }</a:t>
            </a:r>
          </a:p>
          <a:p>
            <a:r>
              <a:rPr lang="en-US" sz="1800">
                <a:latin typeface="Courier New" pitchFamily="49" charset="0"/>
              </a:rPr>
              <a:t>    exit(0);</a:t>
            </a:r>
          </a:p>
          <a:p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84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610225"/>
            <a:ext cx="8307387" cy="1095375"/>
          </a:xfrm>
        </p:spPr>
        <p:txBody>
          <a:bodyPr/>
          <a:lstStyle/>
          <a:p>
            <a:pPr lvl="1"/>
            <a:r>
              <a:rPr lang="en-US" sz="2400" dirty="0"/>
              <a:t>Accept a connection request</a:t>
            </a:r>
          </a:p>
          <a:p>
            <a:pPr lvl="1"/>
            <a:r>
              <a:rPr lang="en-US" sz="2400" dirty="0"/>
              <a:t>Handle echo requests until client terminates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152400" y="1371600"/>
            <a:ext cx="9007594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int main(int argc, char **argv) </a:t>
            </a:r>
          </a:p>
          <a:p>
            <a:r>
              <a:rPr lang="en-US" sz="1600">
                <a:latin typeface="Courier New" pitchFamily="49" charset="0"/>
              </a:rPr>
              <a:t>{</a:t>
            </a:r>
          </a:p>
          <a:p>
            <a:r>
              <a:rPr lang="en-US" sz="1600">
                <a:latin typeface="Courier New" pitchFamily="49" charset="0"/>
              </a:rPr>
              <a:t>    int listenfd, connfd;</a:t>
            </a:r>
          </a:p>
          <a:p>
            <a:r>
              <a:rPr lang="en-US" sz="1600">
                <a:latin typeface="Courier New" pitchFamily="49" charset="0"/>
              </a:rPr>
              <a:t>    int port = atoi(argv[1]);</a:t>
            </a:r>
          </a:p>
          <a:p>
            <a:r>
              <a:rPr lang="en-US" sz="1600">
                <a:latin typeface="Courier New" pitchFamily="49" charset="0"/>
              </a:rPr>
              <a:t>    struct sockaddr_in clientaddr;</a:t>
            </a:r>
          </a:p>
          <a:p>
            <a:r>
              <a:rPr lang="en-US" sz="1600">
                <a:latin typeface="Courier New" pitchFamily="49" charset="0"/>
              </a:rPr>
              <a:t>    int clientlen=sizeof(clientaddr);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latin typeface="Courier New" pitchFamily="49" charset="0"/>
              </a:rPr>
              <a:t>    Signal(SIGCHLD, sigchld_handler);</a:t>
            </a:r>
          </a:p>
          <a:p>
            <a:r>
              <a:rPr lang="en-US" sz="1600">
                <a:latin typeface="Courier New" pitchFamily="49" charset="0"/>
              </a:rPr>
              <a:t>    listenfd = Open_listenfd(port);</a:t>
            </a:r>
          </a:p>
          <a:p>
            <a:r>
              <a:rPr lang="en-US" sz="1600">
                <a:latin typeface="Courier New" pitchFamily="49" charset="0"/>
              </a:rPr>
              <a:t>    while (1) {</a:t>
            </a:r>
          </a:p>
          <a:p>
            <a:r>
              <a:rPr lang="en-US" sz="1600">
                <a:latin typeface="Courier New" pitchFamily="49" charset="0"/>
              </a:rPr>
              <a:t>	connfd = Accept(listenfd, (SA *) &amp;clientaddr, &amp;clientlen);</a:t>
            </a:r>
          </a:p>
          <a:p>
            <a:r>
              <a:rPr lang="en-US" sz="1600">
                <a:latin typeface="Courier New" pitchFamily="49" charset="0"/>
              </a:rPr>
              <a:t>	if (Fork() == 0) { </a:t>
            </a:r>
          </a:p>
          <a:p>
            <a:r>
              <a:rPr lang="en-US" sz="1600">
                <a:latin typeface="Courier New" pitchFamily="49" charset="0"/>
              </a:rPr>
              <a:t>	    Close(listenfd); /* Child closes its listening socket */</a:t>
            </a:r>
          </a:p>
          <a:p>
            <a:r>
              <a:rPr lang="en-US" sz="1600">
                <a:latin typeface="Courier New" pitchFamily="49" charset="0"/>
              </a:rPr>
              <a:t>	    echo(connfd);    /* Child services client */</a:t>
            </a:r>
          </a:p>
          <a:p>
            <a:r>
              <a:rPr lang="en-US" sz="1600">
                <a:latin typeface="Courier New" pitchFamily="49" charset="0"/>
              </a:rPr>
              <a:t>	    Close(connfd);   /* Child closes connection with client */</a:t>
            </a:r>
          </a:p>
          <a:p>
            <a:r>
              <a:rPr lang="en-US" sz="1600">
                <a:latin typeface="Courier New" pitchFamily="49" charset="0"/>
              </a:rPr>
              <a:t>	    exit(0);         /* Child exits */</a:t>
            </a:r>
          </a:p>
          <a:p>
            <a:r>
              <a:rPr lang="en-US" sz="1600">
                <a:latin typeface="Courier New" pitchFamily="49" charset="0"/>
              </a:rPr>
              <a:t>	}</a:t>
            </a:r>
          </a:p>
          <a:p>
            <a:r>
              <a:rPr lang="en-US" sz="1600">
                <a:latin typeface="Courier New" pitchFamily="49" charset="0"/>
              </a:rPr>
              <a:t>	Close(connfd); /* Parent closes connected socket (important!) */</a:t>
            </a:r>
          </a:p>
          <a:p>
            <a:r>
              <a:rPr lang="en-US" sz="1600">
                <a:latin typeface="Courier New" pitchFamily="49" charset="0"/>
              </a:rPr>
              <a:t>    }</a:t>
            </a:r>
          </a:p>
          <a:p>
            <a:r>
              <a:rPr lang="en-US" sz="1600">
                <a:latin typeface="Courier New" pitchFamily="49" charset="0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endParaRPr lang="en-US" dirty="0"/>
          </a:p>
        </p:txBody>
      </p:sp>
      <p:sp>
        <p:nvSpPr>
          <p:cNvPr id="797700" name="Text Box 4"/>
          <p:cNvSpPr txBox="1">
            <a:spLocks noChangeArrowheads="1"/>
          </p:cNvSpPr>
          <p:nvPr/>
        </p:nvSpPr>
        <p:spPr bwMode="auto">
          <a:xfrm>
            <a:off x="5184775" y="1447800"/>
            <a:ext cx="3455988" cy="193899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/>
            <a:r>
              <a:rPr lang="en-US" dirty="0">
                <a:solidFill>
                  <a:srgbClr val="FF0000"/>
                </a:solidFill>
              </a:rPr>
              <a:t>Fork separate process for each client</a:t>
            </a:r>
          </a:p>
          <a:p>
            <a:pPr marL="228600" indent="-228600"/>
            <a:r>
              <a:rPr lang="en-US" dirty="0">
                <a:solidFill>
                  <a:srgbClr val="FF0000"/>
                </a:solidFill>
              </a:rPr>
              <a:t>Does not allow any communication between different client handlers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3" y="2063750"/>
            <a:ext cx="5561138" cy="17543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void sigchld_handler(int sig) </a:t>
            </a:r>
          </a:p>
          <a:p>
            <a:r>
              <a:rPr lang="en-US" sz="1800">
                <a:latin typeface="Courier New" pitchFamily="49" charset="0"/>
              </a:rPr>
              <a:t>{</a:t>
            </a:r>
          </a:p>
          <a:p>
            <a:r>
              <a:rPr lang="en-US" sz="1800">
                <a:latin typeface="Courier New" pitchFamily="49" charset="0"/>
              </a:rPr>
              <a:t>    while (waitpid(-1, 0, WNOHANG) &gt; 0)</a:t>
            </a:r>
          </a:p>
          <a:p>
            <a:r>
              <a:rPr lang="en-US" sz="1800">
                <a:latin typeface="Courier New" pitchFamily="49" charset="0"/>
              </a:rPr>
              <a:t>	;</a:t>
            </a:r>
          </a:p>
          <a:p>
            <a:r>
              <a:rPr lang="en-US" sz="1800">
                <a:latin typeface="Courier New" pitchFamily="49" charset="0"/>
              </a:rPr>
              <a:t>    return;</a:t>
            </a:r>
          </a:p>
          <a:p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905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675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process</a:t>
            </a:r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 smtClean="0"/>
              <a:t>Both parent &amp; child </a:t>
            </a:r>
            <a:r>
              <a:rPr lang="en-US" sz="2600" dirty="0"/>
              <a:t>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dirty="0" err="1" smtClean="0"/>
              <a:t>connfd</a:t>
            </a:r>
            <a:endParaRPr lang="en-US" sz="2200" dirty="0" smtClean="0"/>
          </a:p>
          <a:p>
            <a:pPr lvl="2"/>
            <a:r>
              <a:rPr lang="en-US" sz="2200" dirty="0" smtClean="0"/>
              <a:t>Child should </a:t>
            </a:r>
            <a:r>
              <a:rPr lang="en-US" sz="2200" dirty="0"/>
              <a:t>close </a:t>
            </a:r>
            <a:r>
              <a:rPr lang="en-US" sz="2200" dirty="0" err="1" smtClean="0"/>
              <a:t>listenfd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432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762812" y="1600200"/>
            <a:ext cx="234551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41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/>
              <a:t>Concurrent </a:t>
            </a:r>
            <a:r>
              <a:rPr lang="en-US" dirty="0"/>
              <a:t>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 smtClean="0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smtClean="0">
                <a:latin typeface="Courier New" pitchFamily="49" charset="0"/>
              </a:rPr>
              <a:t>connect</a:t>
            </a:r>
            <a:endParaRPr lang="en-US" sz="20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</a:t>
            </a:r>
            <a:r>
              <a:rPr lang="en-US" sz="2000" i="1" dirty="0" smtClean="0">
                <a:latin typeface="Calibri" pitchFamily="34" charset="0"/>
              </a:rPr>
              <a:t>Forks child to handle client.  Connection </a:t>
            </a:r>
            <a:r>
              <a:rPr lang="en-US" sz="2000" i="1" dirty="0">
                <a:latin typeface="Calibri" pitchFamily="34" charset="0"/>
              </a:rPr>
              <a:t>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 smtClean="0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/>
              <a:t>Implementation Must-dos With </a:t>
            </a:r>
            <a:br>
              <a:rPr lang="en-US"/>
            </a:br>
            <a:r>
              <a:rPr lang="en-US"/>
              <a:t>Process-Based Designs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64138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/>
              <a:t>Listening server process 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reference 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 2</a:t>
            </a:r>
            <a:endParaRPr lang="en-US" sz="2200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== 0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/>
              <a:t>Pros and Cons of Process-Based Designs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Nontrivial to share data between processes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Requires IPC (</a:t>
            </a:r>
            <a:r>
              <a:rPr lang="en-US" sz="2200" dirty="0" err="1"/>
              <a:t>interprocess</a:t>
            </a:r>
            <a:r>
              <a:rPr lang="en-US" sz="2200" dirty="0"/>
              <a:t> communication) mechanisms</a:t>
            </a:r>
          </a:p>
          <a:p>
            <a:pPr lvl="2">
              <a:lnSpc>
                <a:spcPct val="97000"/>
              </a:lnSpc>
              <a:buFont typeface="Wingdings" pitchFamily="2" charset="2"/>
              <a:buChar char="§"/>
            </a:pPr>
            <a:r>
              <a:rPr lang="en-US" dirty="0"/>
              <a:t>FIFO’s (named pipes),  System V shared memory and 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/>
              <a:t>Approach #2: Multiple Threads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(multiple processes)</a:t>
            </a:r>
          </a:p>
          <a:p>
            <a:pPr lvl="1"/>
            <a:r>
              <a:rPr lang="en-US" dirty="0"/>
              <a:t>	</a:t>
            </a:r>
            <a:r>
              <a:rPr lang="en-US" sz="2200" dirty="0"/>
              <a:t>but, with threads instead of processes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790825"/>
            <a:ext cx="2363147" cy="2616101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</a:p>
          <a:p>
            <a:r>
              <a:rPr lang="en-US" sz="16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67275" y="2179022"/>
            <a:ext cx="235192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5095875" y="2667000"/>
            <a:ext cx="2230438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32229" y="2179022"/>
            <a:ext cx="1809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Process context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82988"/>
            <a:ext cx="2363147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5777732" y="2116902"/>
            <a:ext cx="170968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Code and Data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7954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608145" y="2116901"/>
            <a:ext cx="2276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802837" name="Text Box 21"/>
          <p:cNvSpPr txBox="1">
            <a:spLocks noChangeArrowheads="1"/>
          </p:cNvSpPr>
          <p:nvPr/>
        </p:nvSpPr>
        <p:spPr bwMode="auto">
          <a:xfrm>
            <a:off x="5702300" y="4784725"/>
            <a:ext cx="1838965" cy="1169551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Programming is Hard!</a:t>
            </a:r>
            <a:endParaRPr lang="en-US"/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/>
              <a:t>The human mind tends to be sequential</a:t>
            </a:r>
          </a:p>
          <a:p>
            <a:endParaRPr lang="en-US" sz="2600" dirty="0" smtClean="0"/>
          </a:p>
          <a:p>
            <a:r>
              <a:rPr lang="en-US" sz="2600" dirty="0" smtClean="0"/>
              <a:t>The notion of time is often misleading</a:t>
            </a:r>
          </a:p>
          <a:p>
            <a:endParaRPr lang="en-US" sz="2600" dirty="0" smtClean="0"/>
          </a:p>
          <a:p>
            <a:r>
              <a:rPr lang="en-US" sz="2600" dirty="0" smtClean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90513" y="1039813"/>
            <a:ext cx="8307387" cy="5475287"/>
          </a:xfrm>
        </p:spPr>
        <p:txBody>
          <a:bodyPr/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2"/>
            <a:r>
              <a:rPr lang="en-US" dirty="0"/>
              <a:t>Share common virtual address space (inc. stacks)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3432175" y="343376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3432175" y="375285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3432175" y="400685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3200400" y="507365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/>
              <a:t>0</a:t>
            </a:r>
            <a:endParaRPr lang="en-US" sz="1100"/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3432175" y="429577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349750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1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SP1</a:t>
            </a:r>
          </a:p>
          <a:p>
            <a:r>
              <a:rPr lang="en-US" sz="1800" dirty="0"/>
              <a:t>    PC1</a:t>
            </a:r>
          </a:p>
        </p:txBody>
      </p:sp>
      <p:sp>
        <p:nvSpPr>
          <p:cNvPr id="803849" name="Text Box 9"/>
          <p:cNvSpPr txBox="1">
            <a:spLocks noChangeArrowheads="1"/>
          </p:cNvSpPr>
          <p:nvPr/>
        </p:nvSpPr>
        <p:spPr bwMode="auto">
          <a:xfrm>
            <a:off x="3309940" y="2926527"/>
            <a:ext cx="242887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3432175" y="461645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3432175" y="492125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531813" y="3738563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275818" y="2926527"/>
            <a:ext cx="2451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3594100" y="5343525"/>
            <a:ext cx="1786066" cy="1169551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Kernel context:</a:t>
            </a:r>
          </a:p>
          <a:p>
            <a:r>
              <a:rPr lang="en-US" sz="1400" dirty="0"/>
              <a:t>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Descriptor table</a:t>
            </a:r>
          </a:p>
          <a:p>
            <a:r>
              <a:rPr lang="en-US" sz="1800" dirty="0"/>
              <a:t>   </a:t>
            </a:r>
            <a:r>
              <a:rPr lang="en-US" sz="1800" dirty="0" err="1"/>
              <a:t>brk</a:t>
            </a:r>
            <a:r>
              <a:rPr lang="en-US" sz="1800" dirty="0"/>
              <a:t> </a:t>
            </a:r>
            <a:r>
              <a:rPr lang="en-US" sz="1800" dirty="0" smtClean="0"/>
              <a:t>pointer</a:t>
            </a:r>
            <a:endParaRPr lang="en-US" sz="1800" dirty="0"/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6575425" y="4349750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2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SP2</a:t>
            </a:r>
          </a:p>
          <a:p>
            <a:r>
              <a:rPr lang="en-US" sz="1800" dirty="0"/>
              <a:t>    PC2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6673850" y="3738563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6490424" y="2926527"/>
            <a:ext cx="240520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5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690563" y="2562225"/>
            <a:ext cx="42021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code, data</a:t>
            </a:r>
          </a:p>
          <a:p>
            <a:pPr algn="ctr"/>
            <a:r>
              <a:rPr lang="en-US" sz="1800"/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</a:t>
            </a:r>
            <a:r>
              <a:rPr lang="en-US" dirty="0"/>
              <a:t>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Single Core Processor</a:t>
            </a:r>
          </a:p>
          <a:p>
            <a:pPr lvl="1"/>
            <a:r>
              <a:rPr lang="en-US" dirty="0" smtClean="0"/>
              <a:t>Simulate parallelism by time slicing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Multi-Core Processor</a:t>
            </a:r>
          </a:p>
          <a:p>
            <a:pPr lvl="1"/>
            <a:r>
              <a:rPr lang="en-US" dirty="0" smtClean="0"/>
              <a:t>Can have true parallelism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252975" y="3429000"/>
            <a:ext cx="623825" cy="2743200"/>
            <a:chOff x="5548375" y="3429000"/>
            <a:chExt cx="623825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48375" y="4494213"/>
              <a:ext cx="623825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/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Run 3 threads on 2 cores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</a:t>
            </a:r>
            <a:r>
              <a:rPr lang="en-US" sz="2600" dirty="0" smtClean="0"/>
              <a:t>are concurrent if </a:t>
            </a:r>
            <a:r>
              <a:rPr lang="en-US" sz="2600" dirty="0"/>
              <a:t>their </a:t>
            </a:r>
            <a:r>
              <a:rPr lang="en-US" sz="2600" dirty="0" smtClean="0"/>
              <a:t>flows </a:t>
            </a:r>
            <a:r>
              <a:rPr lang="en-US" sz="2600" dirty="0"/>
              <a:t>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238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</a:t>
            </a:r>
            <a:r>
              <a:rPr lang="en-US" sz="2200" dirty="0" smtClean="0"/>
              <a:t>others (possibly on different cores)</a:t>
            </a:r>
            <a:endParaRPr lang="en-US" sz="2200" dirty="0"/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code and </a:t>
            </a:r>
            <a:r>
              <a:rPr lang="en-US" sz="2200" dirty="0" smtClean="0"/>
              <a:t>some data</a:t>
            </a:r>
          </a:p>
          <a:p>
            <a:pPr lvl="2"/>
            <a:r>
              <a:rPr lang="en-US" dirty="0" smtClean="0"/>
              <a:t>Processes </a:t>
            </a:r>
            <a:r>
              <a:rPr lang="en-US" dirty="0"/>
              <a:t>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</a:t>
            </a:r>
            <a:r>
              <a:rPr lang="en-US" dirty="0" smtClean="0"/>
              <a:t>) </a:t>
            </a:r>
            <a:r>
              <a:rPr lang="en-US" dirty="0"/>
              <a:t>twice as expensive as thread control</a:t>
            </a:r>
          </a:p>
          <a:p>
            <a:pPr lvl="2"/>
            <a:r>
              <a:rPr lang="en-US" dirty="0" smtClean="0"/>
              <a:t>Linux </a:t>
            </a:r>
            <a:r>
              <a:rPr lang="en-US" dirty="0"/>
              <a:t>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, </a:t>
            </a:r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</a:t>
            </a:r>
            <a:r>
              <a:rPr lang="en-US">
                <a:latin typeface="Courier New" pitchFamily="49" charset="0"/>
              </a:rPr>
              <a:t>]</a:t>
            </a:r>
            <a:r>
              <a:rPr lang="en-US" smtClean="0">
                <a:latin typeface="Courier New" pitchFamily="49" charset="0"/>
              </a:rPr>
              <a:t>lock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38200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 smtClean="0">
                <a:latin typeface="Courier New" pitchFamily="49" charset="0"/>
              </a:rPr>
              <a:t>/* </a:t>
            </a:r>
            <a:r>
              <a:rPr lang="en-US" sz="1800" dirty="0">
                <a:latin typeface="Courier New" pitchFamily="49" charset="0"/>
              </a:rPr>
              <a:t>thread routine */</a:t>
            </a:r>
          </a:p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("Hello, world!\n"); </a:t>
            </a:r>
          </a:p>
          <a:p>
            <a:r>
              <a:rPr lang="en-US" sz="1800" dirty="0">
                <a:latin typeface="Courier New" pitchFamily="49" charset="0"/>
              </a:rPr>
              <a:t>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838200" y="1165225"/>
            <a:ext cx="6388287" cy="397031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/* </a:t>
            </a:r>
          </a:p>
          <a:p>
            <a:r>
              <a:rPr lang="en-US" sz="1800" dirty="0">
                <a:latin typeface="Courier New" pitchFamily="49" charset="0"/>
              </a:rPr>
              <a:t> * </a:t>
            </a:r>
            <a:r>
              <a:rPr lang="en-US" sz="1800" dirty="0" err="1">
                <a:latin typeface="Courier New" pitchFamily="49" charset="0"/>
              </a:rPr>
              <a:t>hello.c</a:t>
            </a:r>
            <a:r>
              <a:rPr lang="en-US" sz="1800" dirty="0">
                <a:latin typeface="Courier New" pitchFamily="49" charset="0"/>
              </a:rPr>
              <a:t> - </a:t>
            </a:r>
            <a:r>
              <a:rPr lang="en-US" sz="1800" dirty="0" err="1">
                <a:latin typeface="Courier New" pitchFamily="49" charset="0"/>
              </a:rPr>
              <a:t>Pthreads</a:t>
            </a:r>
            <a:r>
              <a:rPr lang="en-US" sz="1800" dirty="0">
                <a:latin typeface="Courier New" pitchFamily="49" charset="0"/>
              </a:rPr>
              <a:t> "hello, world" program </a:t>
            </a:r>
          </a:p>
          <a:p>
            <a:r>
              <a:rPr lang="en-US" sz="1800" dirty="0">
                <a:latin typeface="Courier New" pitchFamily="49" charset="0"/>
              </a:rPr>
              <a:t> */</a:t>
            </a:r>
          </a:p>
          <a:p>
            <a:r>
              <a:rPr lang="en-US" sz="1800" dirty="0">
                <a:latin typeface="Courier New" pitchFamily="49" charset="0"/>
              </a:rPr>
              <a:t>#include "</a:t>
            </a:r>
            <a:r>
              <a:rPr lang="en-US" sz="1800" dirty="0" err="1">
                <a:latin typeface="Courier New" pitchFamily="49" charset="0"/>
              </a:rPr>
              <a:t>csapp.h</a:t>
            </a:r>
            <a:r>
              <a:rPr lang="en-US" sz="1800" dirty="0">
                <a:latin typeface="Courier New" pitchFamily="49" charset="0"/>
              </a:rPr>
              <a:t>"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main()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 thread, NULL);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Pthread_join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NULL);</a:t>
            </a:r>
          </a:p>
          <a:p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08964" name="Text Box 4"/>
          <p:cNvSpPr txBox="1">
            <a:spLocks noChangeArrowheads="1"/>
          </p:cNvSpPr>
          <p:nvPr/>
        </p:nvSpPr>
        <p:spPr bwMode="auto">
          <a:xfrm>
            <a:off x="6973099" y="2200414"/>
            <a:ext cx="1959191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Thread attributes </a:t>
            </a:r>
          </a:p>
          <a:p>
            <a:pPr algn="ctr"/>
            <a:r>
              <a:rPr lang="en-US" sz="2000" i="1"/>
              <a:t>(usually NULL)</a:t>
            </a:r>
          </a:p>
        </p:txBody>
      </p:sp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6973099" y="3191014"/>
            <a:ext cx="2018501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Thread arguments</a:t>
            </a:r>
          </a:p>
          <a:p>
            <a:pPr algn="ctr"/>
            <a:r>
              <a:rPr lang="en-US" sz="2000" i="1"/>
              <a:t>(void *p) </a:t>
            </a:r>
          </a:p>
        </p:txBody>
      </p:sp>
      <p:sp>
        <p:nvSpPr>
          <p:cNvPr id="808966" name="Text Box 6"/>
          <p:cNvSpPr txBox="1">
            <a:spLocks noChangeArrowheads="1"/>
          </p:cNvSpPr>
          <p:nvPr/>
        </p:nvSpPr>
        <p:spPr bwMode="auto">
          <a:xfrm>
            <a:off x="6971512" y="4702314"/>
            <a:ext cx="1386918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return value</a:t>
            </a:r>
          </a:p>
          <a:p>
            <a:pPr algn="ctr"/>
            <a:r>
              <a:rPr lang="en-US" sz="2000" i="1"/>
              <a:t>(void **p)</a:t>
            </a:r>
          </a:p>
        </p:txBody>
      </p:sp>
      <p:sp>
        <p:nvSpPr>
          <p:cNvPr id="808967" name="Line 7"/>
          <p:cNvSpPr>
            <a:spLocks noChangeShapeType="1"/>
          </p:cNvSpPr>
          <p:nvPr/>
        </p:nvSpPr>
        <p:spPr bwMode="auto">
          <a:xfrm flipH="1">
            <a:off x="4153699" y="2581414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68" name="Line 8"/>
          <p:cNvSpPr>
            <a:spLocks noChangeShapeType="1"/>
          </p:cNvSpPr>
          <p:nvPr/>
        </p:nvSpPr>
        <p:spPr bwMode="auto">
          <a:xfrm flipH="1">
            <a:off x="6172199" y="3495814"/>
            <a:ext cx="800899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69" name="Line 9"/>
          <p:cNvSpPr>
            <a:spLocks noChangeShapeType="1"/>
          </p:cNvSpPr>
          <p:nvPr/>
        </p:nvSpPr>
        <p:spPr bwMode="auto">
          <a:xfrm flipH="1" flipV="1">
            <a:off x="3848899" y="4486414"/>
            <a:ext cx="3124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</a:t>
            </a:r>
            <a:r>
              <a:rPr lang="en-US" dirty="0" smtClean="0"/>
              <a:t>Threaded “</a:t>
            </a:r>
            <a:r>
              <a:rPr lang="en-US" dirty="0"/>
              <a:t>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162175" y="1358900"/>
            <a:ext cx="1504950" cy="3921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172200" y="2590800"/>
            <a:ext cx="1454150" cy="3921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22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Courier New" pitchFamily="49" charset="0"/>
              </a:rPr>
              <a:t>return NULL;</a:t>
            </a:r>
            <a:endParaRPr lang="en-US" sz="1800"/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0" y="3505200"/>
            <a:ext cx="28638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/>
              <a:t>main thread waits for </a:t>
            </a:r>
          </a:p>
          <a:p>
            <a:pPr algn="r"/>
            <a:r>
              <a:rPr lang="en-US" sz="1800"/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838200" y="5029200"/>
            <a:ext cx="201295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exit()</a:t>
            </a:r>
            <a:r>
              <a:rPr lang="en-US" sz="1800"/>
              <a:t> </a:t>
            </a:r>
          </a:p>
          <a:p>
            <a:pPr algn="r"/>
            <a:r>
              <a:rPr lang="en-US" sz="1800"/>
              <a:t>terminates </a:t>
            </a:r>
          </a:p>
          <a:p>
            <a:pPr algn="r"/>
            <a:r>
              <a:rPr lang="en-US" sz="1800"/>
              <a:t>main thread and </a:t>
            </a:r>
          </a:p>
          <a:p>
            <a:pPr algn="r"/>
            <a:r>
              <a:rPr lang="en-US" sz="1800"/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14350" y="2209800"/>
            <a:ext cx="2305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call Pthread_create()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793750" y="2971800"/>
            <a:ext cx="2025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call Pthread_join()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b="0"/>
              <a:t>Pthread_join() 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Courier New" pitchFamily="49" charset="0"/>
              </a:rPr>
              <a:t>printf()</a:t>
            </a:r>
            <a:endParaRPr lang="en-US" sz="1800"/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4287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(peer thread</a:t>
            </a:r>
          </a:p>
          <a:p>
            <a:r>
              <a:rPr lang="en-US" sz="1800" b="0"/>
              <a:t>terminates)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146050" y="2514600"/>
            <a:ext cx="2673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Pthread_create() returns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143000"/>
            <a:ext cx="7904728" cy="39703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argc</a:t>
            </a:r>
            <a:r>
              <a:rPr lang="en-US" sz="1800" dirty="0">
                <a:latin typeface="Courier New" pitchFamily="49" charset="0"/>
              </a:rPr>
              <a:t>, char **</a:t>
            </a:r>
            <a:r>
              <a:rPr lang="en-US" sz="1800" dirty="0" err="1">
                <a:latin typeface="Courier New" pitchFamily="49" charset="0"/>
              </a:rPr>
              <a:t>argv</a:t>
            </a:r>
            <a:r>
              <a:rPr lang="en-US" sz="1800" dirty="0">
                <a:latin typeface="Courier New" pitchFamily="49" charset="0"/>
              </a:rPr>
              <a:t>) </a:t>
            </a:r>
            <a:r>
              <a:rPr lang="en-US" sz="1800" dirty="0" smtClean="0">
                <a:latin typeface="Courier New" pitchFamily="49" charset="0"/>
              </a:rPr>
              <a:t>{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port = </a:t>
            </a:r>
            <a:r>
              <a:rPr lang="en-US" sz="1800" dirty="0" err="1">
                <a:latin typeface="Courier New" pitchFamily="49" charset="0"/>
              </a:rPr>
              <a:t>atoi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argv</a:t>
            </a:r>
            <a:r>
              <a:rPr lang="en-US" sz="1800" dirty="0">
                <a:latin typeface="Courier New" pitchFamily="49" charset="0"/>
              </a:rPr>
              <a:t>[1]);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sockaddr_in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clientlen</a:t>
            </a:r>
            <a:r>
              <a:rPr lang="en-US" sz="1800" dirty="0">
                <a:latin typeface="Courier New" pitchFamily="49" charset="0"/>
              </a:rPr>
              <a:t>=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pthread_t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; 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listenfd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Open_listenfd</a:t>
            </a:r>
            <a:r>
              <a:rPr lang="en-US" sz="1800" dirty="0">
                <a:latin typeface="Courier New" pitchFamily="49" charset="0"/>
              </a:rPr>
              <a:t>(port);</a:t>
            </a:r>
          </a:p>
          <a:p>
            <a:r>
              <a:rPr lang="en-US" sz="1800" dirty="0">
                <a:latin typeface="Courier New" pitchFamily="49" charset="0"/>
              </a:rPr>
              <a:t>    while (1) {</a:t>
            </a:r>
          </a:p>
          <a:p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));</a:t>
            </a:r>
          </a:p>
          <a:p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 = Accept(</a:t>
            </a:r>
            <a:r>
              <a:rPr lang="en-US" sz="1800" dirty="0" err="1">
                <a:latin typeface="Courier New" pitchFamily="49" charset="0"/>
              </a:rPr>
              <a:t>listenfd</a:t>
            </a:r>
            <a:r>
              <a:rPr lang="en-US" sz="1800" dirty="0" smtClean="0">
                <a:latin typeface="Courier New" pitchFamily="49" charset="0"/>
              </a:rPr>
              <a:t>,</a:t>
            </a:r>
          </a:p>
          <a:p>
            <a:r>
              <a:rPr lang="en-US" sz="1800" dirty="0" smtClean="0">
                <a:latin typeface="Courier New" pitchFamily="49" charset="0"/>
              </a:rPr>
              <a:t>                        (</a:t>
            </a:r>
            <a:r>
              <a:rPr lang="en-US" sz="1800" dirty="0">
                <a:latin typeface="Courier New" pitchFamily="49" charset="0"/>
              </a:rPr>
              <a:t>SA *) &amp;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clientlen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 </a:t>
            </a:r>
            <a:r>
              <a:rPr lang="en-US" sz="1800" dirty="0" err="1">
                <a:latin typeface="Courier New" pitchFamily="49" charset="0"/>
              </a:rPr>
              <a:t>echo_thread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}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5126038"/>
            <a:ext cx="8307387" cy="1319212"/>
          </a:xfrm>
        </p:spPr>
        <p:txBody>
          <a:bodyPr/>
          <a:lstStyle/>
          <a:p>
            <a:pPr lvl="1"/>
            <a:r>
              <a:rPr lang="en-US" sz="2400" dirty="0"/>
              <a:t>Spawn new thread for each client</a:t>
            </a:r>
          </a:p>
          <a:p>
            <a:pPr lvl="1"/>
            <a:r>
              <a:rPr lang="en-US" sz="2400" dirty="0"/>
              <a:t>Pass it copy of connection file descriptor</a:t>
            </a:r>
          </a:p>
          <a:p>
            <a:pPr lvl="1"/>
            <a:r>
              <a:rPr lang="en-US" sz="2400" dirty="0"/>
              <a:t>Note use of </a:t>
            </a:r>
            <a:r>
              <a:rPr lang="en-US" sz="2400" dirty="0" err="1"/>
              <a:t>Malloc</a:t>
            </a:r>
            <a:r>
              <a:rPr lang="en-US" sz="2400" dirty="0"/>
              <a:t>()!</a:t>
            </a:r>
          </a:p>
          <a:p>
            <a:pPr lvl="2"/>
            <a:r>
              <a:rPr lang="en-US" dirty="0"/>
              <a:t>Without corresponding Free()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1930400" y="1143000"/>
            <a:ext cx="5147563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/* thread routine */</a:t>
            </a:r>
          </a:p>
          <a:p>
            <a:r>
              <a:rPr lang="en-US" sz="1800" dirty="0">
                <a:latin typeface="Courier New" pitchFamily="49" charset="0"/>
              </a:rPr>
              <a:t>void *</a:t>
            </a:r>
            <a:r>
              <a:rPr lang="en-US" sz="1800" dirty="0" err="1">
                <a:latin typeface="Courier New" pitchFamily="49" charset="0"/>
              </a:rPr>
              <a:t>echo_thread</a:t>
            </a:r>
            <a:r>
              <a:rPr lang="en-US" sz="1800" dirty="0">
                <a:latin typeface="Courier New" pitchFamily="49" charset="0"/>
              </a:rPr>
              <a:t>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r>
              <a:rPr lang="en-US" sz="1800" dirty="0">
                <a:latin typeface="Courier New" pitchFamily="49" charset="0"/>
              </a:rPr>
              <a:t>{  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 = *((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*)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Pthread_detach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pthread_self</a:t>
            </a:r>
            <a:r>
              <a:rPr lang="en-US" sz="1800" dirty="0">
                <a:latin typeface="Courier New" pitchFamily="49" charset="0"/>
              </a:rPr>
              <a:t>()); </a:t>
            </a:r>
          </a:p>
          <a:p>
            <a:r>
              <a:rPr lang="en-US" sz="1800" dirty="0">
                <a:latin typeface="Courier New" pitchFamily="49" charset="0"/>
              </a:rPr>
              <a:t>    Free(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echo(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Close(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mode</a:t>
            </a:r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</a:t>
            </a:r>
            <a:r>
              <a:rPr lang="en-US" sz="2200" dirty="0" smtClean="0"/>
              <a:t> automatically (by kernel) when </a:t>
            </a:r>
            <a:r>
              <a:rPr lang="en-US" sz="2200" dirty="0"/>
              <a:t>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dirty="0" err="1"/>
              <a:t>clientfd</a:t>
            </a:r>
            <a:endParaRPr lang="en-US" sz="2600" dirty="0"/>
          </a:p>
          <a:p>
            <a:pPr lvl="2"/>
            <a:r>
              <a:rPr lang="en-US" sz="2200" dirty="0"/>
              <a:t>“Producer-Consumer”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sz="2600" dirty="0" smtClean="0"/>
              <a:t>Classical problem classes of concurrent programs:</a:t>
            </a:r>
          </a:p>
          <a:p>
            <a:pPr lvl="1"/>
            <a:r>
              <a:rPr lang="en-US" sz="2200" b="1" i="1" dirty="0" smtClean="0"/>
              <a:t>Races:</a:t>
            </a:r>
            <a:r>
              <a:rPr lang="en-US" sz="2200" dirty="0" smtClean="0"/>
              <a:t> outcome depends on arbitrary scheduling decisions elsewhere in the system</a:t>
            </a:r>
          </a:p>
          <a:p>
            <a:pPr lvl="2"/>
            <a:r>
              <a:rPr lang="en-US" dirty="0" smtClean="0"/>
              <a:t>Example: who gets the last seat on the airplane?</a:t>
            </a:r>
          </a:p>
          <a:p>
            <a:pPr lvl="1"/>
            <a:r>
              <a:rPr lang="en-US" sz="2200" b="1" i="1" dirty="0" smtClean="0"/>
              <a:t>Deadlock:</a:t>
            </a:r>
            <a:r>
              <a:rPr lang="en-US" sz="2200" dirty="0" smtClean="0"/>
              <a:t> improper resource allocation prevents forward progress</a:t>
            </a:r>
          </a:p>
          <a:p>
            <a:pPr lvl="2"/>
            <a:r>
              <a:rPr lang="en-US" dirty="0" smtClean="0"/>
              <a:t>Example: traffic gridlock</a:t>
            </a:r>
          </a:p>
          <a:p>
            <a:pPr lvl="1"/>
            <a:r>
              <a:rPr lang="en-US" sz="2200" b="1" i="1" dirty="0" err="1" smtClean="0"/>
              <a:t>Livelock</a:t>
            </a:r>
            <a:r>
              <a:rPr lang="en-US" sz="2200" b="1" i="1" dirty="0" smtClean="0"/>
              <a:t> / Starvation / Fairness</a:t>
            </a:r>
            <a:r>
              <a:rPr lang="en-US" sz="2200" dirty="0" smtClean="0"/>
              <a:t>: external events and/or system scheduling decisions can prevent sub-task progress</a:t>
            </a:r>
          </a:p>
          <a:p>
            <a:pPr lvl="2"/>
            <a:r>
              <a:rPr lang="en-US" dirty="0" smtClean="0"/>
              <a:t>Example: people always jump in front of you in line</a:t>
            </a:r>
          </a:p>
          <a:p>
            <a:r>
              <a:rPr lang="en-US" sz="2600" dirty="0" smtClean="0"/>
              <a:t>Many aspects of concurrent programming are beyond the scope of 15-213</a:t>
            </a:r>
          </a:p>
          <a:p>
            <a:pPr lvl="1"/>
            <a:r>
              <a:rPr lang="en-US" sz="2200" dirty="0" smtClean="0"/>
              <a:t>but, not all </a:t>
            </a:r>
            <a:r>
              <a:rPr lang="en-US" sz="2200" dirty="0" err="1" smtClean="0">
                <a:sym typeface="Wingdings"/>
              </a:rPr>
              <a:t>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49" name="Rectangle 13"/>
          <p:cNvSpPr>
            <a:spLocks noChangeArrowheads="1"/>
          </p:cNvSpPr>
          <p:nvPr/>
        </p:nvSpPr>
        <p:spPr bwMode="auto">
          <a:xfrm>
            <a:off x="1676400" y="1295400"/>
            <a:ext cx="4191000" cy="2895600"/>
          </a:xfrm>
          <a:prstGeom prst="rect">
            <a:avLst/>
          </a:prstGeom>
          <a:solidFill>
            <a:srgbClr val="F1C7C7">
              <a:alpha val="38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Threaded </a:t>
            </a:r>
            <a:r>
              <a:rPr lang="en-US" dirty="0"/>
              <a:t>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196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Multiple threads within single process</a:t>
            </a:r>
          </a:p>
          <a:p>
            <a:pPr lvl="1"/>
            <a:r>
              <a:rPr lang="en-US" sz="2600" dirty="0"/>
              <a:t>Some state between them</a:t>
            </a:r>
            <a:endParaRPr lang="en-US" sz="2600" dirty="0" smtClean="0"/>
          </a:p>
          <a:p>
            <a:pPr lvl="2"/>
            <a:r>
              <a:rPr lang="en-US" sz="2200" dirty="0" smtClean="0"/>
              <a:t>e.g., file </a:t>
            </a:r>
            <a:r>
              <a:rPr lang="en-US" sz="2200" dirty="0"/>
              <a:t>descriptors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7432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Client 1</a:t>
            </a:r>
          </a:p>
          <a:p>
            <a:pPr algn="ctr"/>
            <a:r>
              <a:rPr lang="en-US" sz="2000"/>
              <a:t>Server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Client 2</a:t>
            </a:r>
          </a:p>
          <a:p>
            <a:pPr algn="ctr"/>
            <a:r>
              <a:rPr lang="en-US" sz="1800"/>
              <a:t>Server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Listening</a:t>
            </a:r>
          </a:p>
          <a:p>
            <a:pPr algn="ctr"/>
            <a:r>
              <a:rPr lang="en-US" sz="1800"/>
              <a:t>Server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762812" y="1600200"/>
            <a:ext cx="234551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341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675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Client 2 data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Form of Unintended Sharing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1504950" cy="392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153025" y="3879850"/>
            <a:ext cx="601447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peer</a:t>
            </a:r>
            <a:r>
              <a:rPr lang="en-US" sz="1600" baseline="-25000"/>
              <a:t>1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1647825" y="32131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5476875" y="44164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1647825" y="35941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8" name="Line 10"/>
          <p:cNvSpPr>
            <a:spLocks noChangeShapeType="1"/>
          </p:cNvSpPr>
          <p:nvPr/>
        </p:nvSpPr>
        <p:spPr bwMode="auto">
          <a:xfrm>
            <a:off x="1666875" y="50260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325438" y="1019175"/>
            <a:ext cx="876073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 = Accept(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(SA *) &amp;</a:t>
            </a:r>
            <a:r>
              <a:rPr lang="en-US" sz="1600" dirty="0" err="1">
                <a:latin typeface="Courier New" pitchFamily="49" charset="0"/>
              </a:rPr>
              <a:t>clientaddr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clientlen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, NULL, </a:t>
            </a:r>
            <a:r>
              <a:rPr lang="en-US" sz="1600" dirty="0" err="1">
                <a:latin typeface="Courier New" pitchFamily="49" charset="0"/>
              </a:rPr>
              <a:t>echo_thread</a:t>
            </a:r>
            <a:r>
              <a:rPr lang="en-US" sz="1600" dirty="0">
                <a:latin typeface="Courier New" pitchFamily="49" charset="0"/>
              </a:rPr>
              <a:t>, (void *)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51987" name="Text Box 19"/>
          <p:cNvSpPr txBox="1">
            <a:spLocks noChangeArrowheads="1"/>
          </p:cNvSpPr>
          <p:nvPr/>
        </p:nvSpPr>
        <p:spPr bwMode="auto">
          <a:xfrm>
            <a:off x="6219825" y="313213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connfd</a:t>
            </a:r>
            <a:endParaRPr lang="en-US" sz="1600" baseline="-25000"/>
          </a:p>
        </p:txBody>
      </p:sp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762625" y="2717740"/>
            <a:ext cx="195919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Main thread stack</a:t>
            </a: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7391400" y="4343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vargp</a:t>
            </a:r>
          </a:p>
        </p:txBody>
      </p:sp>
      <p:sp>
        <p:nvSpPr>
          <p:cNvPr id="851991" name="Text Box 23"/>
          <p:cNvSpPr txBox="1">
            <a:spLocks noChangeArrowheads="1"/>
          </p:cNvSpPr>
          <p:nvPr/>
        </p:nvSpPr>
        <p:spPr bwMode="auto">
          <a:xfrm>
            <a:off x="7485063" y="3936940"/>
            <a:ext cx="131638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Peer</a:t>
            </a:r>
            <a:r>
              <a:rPr lang="en-US" sz="2000" baseline="-25000"/>
              <a:t>1</a:t>
            </a:r>
            <a:r>
              <a:rPr lang="en-US" sz="2000"/>
              <a:t> stack</a:t>
            </a:r>
          </a:p>
        </p:txBody>
      </p:sp>
      <p:sp>
        <p:nvSpPr>
          <p:cNvPr id="851992" name="Text Box 24"/>
          <p:cNvSpPr txBox="1">
            <a:spLocks noChangeArrowheads="1"/>
          </p:cNvSpPr>
          <p:nvPr/>
        </p:nvSpPr>
        <p:spPr bwMode="auto">
          <a:xfrm>
            <a:off x="7315200" y="5867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vargp</a:t>
            </a:r>
          </a:p>
        </p:txBody>
      </p:sp>
      <p:sp>
        <p:nvSpPr>
          <p:cNvPr id="851993" name="Text Box 25"/>
          <p:cNvSpPr txBox="1">
            <a:spLocks noChangeArrowheads="1"/>
          </p:cNvSpPr>
          <p:nvPr/>
        </p:nvSpPr>
        <p:spPr bwMode="auto">
          <a:xfrm>
            <a:off x="7485063" y="5391090"/>
            <a:ext cx="131638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Peer</a:t>
            </a:r>
            <a:r>
              <a:rPr lang="en-US" sz="2000" baseline="-25000"/>
              <a:t>2</a:t>
            </a:r>
            <a:r>
              <a:rPr lang="en-US" sz="2000"/>
              <a:t> stack</a:t>
            </a:r>
          </a:p>
        </p:txBody>
      </p:sp>
      <p:sp>
        <p:nvSpPr>
          <p:cNvPr id="851994" name="Line 26"/>
          <p:cNvSpPr>
            <a:spLocks noChangeShapeType="1"/>
          </p:cNvSpPr>
          <p:nvPr/>
        </p:nvSpPr>
        <p:spPr bwMode="auto">
          <a:xfrm flipH="1" flipV="1">
            <a:off x="7162799" y="3505200"/>
            <a:ext cx="386557" cy="9112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1996" name="Text Box 28"/>
          <p:cNvSpPr txBox="1">
            <a:spLocks noChangeArrowheads="1"/>
          </p:cNvSpPr>
          <p:nvPr/>
        </p:nvSpPr>
        <p:spPr bwMode="auto">
          <a:xfrm>
            <a:off x="5167313" y="5178425"/>
            <a:ext cx="601447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peer</a:t>
            </a:r>
            <a:r>
              <a:rPr lang="en-US" sz="1600" baseline="-25000"/>
              <a:t>2</a:t>
            </a:r>
          </a:p>
        </p:txBody>
      </p:sp>
      <p:sp>
        <p:nvSpPr>
          <p:cNvPr id="851997" name="Line 29"/>
          <p:cNvSpPr>
            <a:spLocks noChangeShapeType="1"/>
          </p:cNvSpPr>
          <p:nvPr/>
        </p:nvSpPr>
        <p:spPr bwMode="auto">
          <a:xfrm>
            <a:off x="5491163" y="5715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1676400" y="3200400"/>
            <a:ext cx="1903085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connfd = connfd</a:t>
            </a:r>
            <a:r>
              <a:rPr lang="en-US" sz="2000" baseline="-25000"/>
              <a:t>1</a:t>
            </a:r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5410200" y="4495800"/>
            <a:ext cx="18357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connfd = *vargp</a:t>
            </a:r>
            <a:endParaRPr lang="en-US" sz="2000" baseline="-25000"/>
          </a:p>
        </p:txBody>
      </p:sp>
      <p:sp>
        <p:nvSpPr>
          <p:cNvPr id="852000" name="Line 32"/>
          <p:cNvSpPr>
            <a:spLocks noChangeShapeType="1"/>
          </p:cNvSpPr>
          <p:nvPr/>
        </p:nvSpPr>
        <p:spPr bwMode="auto">
          <a:xfrm flipH="1" flipV="1">
            <a:off x="7086599" y="3505200"/>
            <a:ext cx="398463" cy="2450306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2002" name="Text Box 34"/>
          <p:cNvSpPr txBox="1">
            <a:spLocks noChangeArrowheads="1"/>
          </p:cNvSpPr>
          <p:nvPr/>
        </p:nvSpPr>
        <p:spPr bwMode="auto">
          <a:xfrm>
            <a:off x="1676400" y="4572000"/>
            <a:ext cx="1903085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connfd = connfd</a:t>
            </a:r>
            <a:r>
              <a:rPr lang="en-US" sz="2000" baseline="-25000"/>
              <a:t>2</a:t>
            </a:r>
          </a:p>
        </p:txBody>
      </p:sp>
      <p:sp>
        <p:nvSpPr>
          <p:cNvPr id="852003" name="Text Box 35"/>
          <p:cNvSpPr txBox="1">
            <a:spLocks noChangeArrowheads="1"/>
          </p:cNvSpPr>
          <p:nvPr/>
        </p:nvSpPr>
        <p:spPr bwMode="auto">
          <a:xfrm>
            <a:off x="5410200" y="5683250"/>
            <a:ext cx="18357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connfd = *vargp</a:t>
            </a:r>
            <a:endParaRPr lang="en-US" sz="2000" baseline="-25000"/>
          </a:p>
        </p:txBody>
      </p:sp>
      <p:sp>
        <p:nvSpPr>
          <p:cNvPr id="852004" name="Line 36"/>
          <p:cNvSpPr>
            <a:spLocks noChangeShapeType="1"/>
          </p:cNvSpPr>
          <p:nvPr/>
        </p:nvSpPr>
        <p:spPr bwMode="auto">
          <a:xfrm>
            <a:off x="3657600" y="4648200"/>
            <a:ext cx="16002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852005" name="Text Box 37"/>
          <p:cNvSpPr txBox="1">
            <a:spLocks noChangeArrowheads="1"/>
          </p:cNvSpPr>
          <p:nvPr/>
        </p:nvSpPr>
        <p:spPr bwMode="auto">
          <a:xfrm>
            <a:off x="4191000" y="4800600"/>
            <a:ext cx="75854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Race!</a:t>
            </a:r>
          </a:p>
        </p:txBody>
      </p:sp>
      <p:sp>
        <p:nvSpPr>
          <p:cNvPr id="852006" name="Text Box 38"/>
          <p:cNvSpPr txBox="1">
            <a:spLocks noChangeArrowheads="1"/>
          </p:cNvSpPr>
          <p:nvPr/>
        </p:nvSpPr>
        <p:spPr bwMode="auto">
          <a:xfrm>
            <a:off x="1828800" y="6324600"/>
            <a:ext cx="6463504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Why would both copies of </a:t>
            </a:r>
            <a:r>
              <a:rPr lang="en-US" sz="2200" i="1" dirty="0" err="1">
                <a:solidFill>
                  <a:srgbClr val="FF0000"/>
                </a:solidFill>
              </a:rPr>
              <a:t>vargp</a:t>
            </a:r>
            <a:r>
              <a:rPr lang="en-US" sz="2200" i="1" dirty="0">
                <a:solidFill>
                  <a:srgbClr val="FF0000"/>
                </a:solidFill>
              </a:rPr>
              <a:t> point to same location?</a:t>
            </a:r>
          </a:p>
        </p:txBody>
      </p:sp>
      <p:sp>
        <p:nvSpPr>
          <p:cNvPr id="29" name="Oval 26"/>
          <p:cNvSpPr>
            <a:spLocks noChangeAspect="1" noChangeArrowheads="1"/>
          </p:cNvSpPr>
          <p:nvPr/>
        </p:nvSpPr>
        <p:spPr bwMode="auto">
          <a:xfrm>
            <a:off x="7420769" y="595550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7529052" y="44164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this race occur?</a:t>
            </a:r>
            <a:endParaRPr lang="en-US" dirty="0"/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604665"/>
            <a:ext cx="4182555" cy="147732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r>
              <a:rPr lang="en-US" sz="1800" dirty="0" smtClean="0">
                <a:latin typeface="Courier New" pitchFamily="49" charset="0"/>
              </a:rPr>
              <a:t>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100;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smtClean="0">
                <a:latin typeface="Courier New" pitchFamily="49" charset="0"/>
              </a:rPr>
              <a:t>(&amp;</a:t>
            </a:r>
            <a:r>
              <a:rPr lang="en-US" sz="1800" dirty="0" err="1" smtClean="0">
                <a:latin typeface="Courier New" pitchFamily="49" charset="0"/>
              </a:rPr>
              <a:t>tid</a:t>
            </a:r>
            <a:r>
              <a:rPr lang="en-US" sz="1800" dirty="0" smtClean="0">
                <a:latin typeface="Courier New" pitchFamily="49" charset="0"/>
              </a:rPr>
              <a:t>, NULL,</a:t>
            </a:r>
          </a:p>
          <a:p>
            <a:r>
              <a:rPr lang="en-US" sz="1800" dirty="0" smtClean="0">
                <a:latin typeface="Courier New" pitchFamily="49" charset="0"/>
              </a:rPr>
              <a:t>                 thread,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 smtClean="0"/>
              <a:t>Race Test</a:t>
            </a:r>
            <a:endParaRPr lang="en-US" sz="2600" dirty="0"/>
          </a:p>
          <a:p>
            <a:pPr lvl="1"/>
            <a:r>
              <a:rPr lang="en-US" sz="2200" dirty="0" smtClean="0"/>
              <a:t>If no race, then each thread would get different value of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Set of saved values would consist of one copy each of 0 through 99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Main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733988" cy="2031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void *thread(void *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 </a:t>
            </a:r>
          </a:p>
          <a:p>
            <a:r>
              <a:rPr lang="en-US" sz="1800" dirty="0" smtClean="0">
                <a:latin typeface="Courier New" pitchFamily="49" charset="0"/>
              </a:rPr>
              <a:t>{  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*((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*)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Pthread_detach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pthread_self</a:t>
            </a:r>
            <a:r>
              <a:rPr lang="en-US" sz="1800" dirty="0" smtClean="0">
                <a:latin typeface="Courier New" pitchFamily="49" charset="0"/>
              </a:rPr>
              <a:t>());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save_value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return NULL;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 smtClean="0"/>
              <a:t>The race can really happen!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Multicore</a:t>
            </a:r>
            <a:r>
              <a:rPr lang="en-US" sz="1800" dirty="0" smtClean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</a:t>
            </a:r>
            <a:r>
              <a:rPr lang="en-US" sz="2600" dirty="0" smtClean="0"/>
              <a:t>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 smtClean="0"/>
              <a:t>detached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</a:t>
            </a:r>
            <a:r>
              <a:rPr lang="en-US" dirty="0" smtClean="0"/>
              <a:t>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</a:t>
            </a:r>
            <a:r>
              <a:rPr lang="en-US" dirty="0" smtClean="0"/>
              <a:t>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</a:t>
            </a:r>
            <a:r>
              <a:rPr lang="en-US" sz="2200" dirty="0" smtClean="0"/>
              <a:t>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pthread_detach(pthread_self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</a:t>
            </a:r>
            <a:r>
              <a:rPr lang="en-US" dirty="0" smtClean="0"/>
              <a:t>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</a:t>
            </a:r>
            <a:r>
              <a:rPr lang="en-US" sz="2600" dirty="0" smtClean="0"/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</a:t>
            </a:r>
            <a:r>
              <a:rPr lang="en-US" sz="2200" dirty="0" smtClean="0"/>
              <a:t>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err="1">
                <a:latin typeface="Courier New" pitchFamily="49" charset="0"/>
              </a:rPr>
              <a:t>(&amp;tid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  <a:endParaRPr lang="en-US" sz="2600" i="1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</a:t>
            </a:r>
            <a:r>
              <a:rPr lang="en-US" sz="2200" dirty="0" smtClean="0"/>
              <a:t>cache</a:t>
            </a:r>
          </a:p>
          <a:p>
            <a:r>
              <a:rPr lang="en-US" sz="2600" dirty="0"/>
              <a:t>+ Threads are more efficient than </a:t>
            </a:r>
            <a:r>
              <a:rPr lang="en-US" sz="2600" dirty="0" smtClean="0"/>
              <a:t>processes</a:t>
            </a:r>
          </a:p>
          <a:p>
            <a:endParaRPr lang="en-US" sz="1400" dirty="0"/>
          </a:p>
          <a:p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</a:t>
            </a:r>
            <a:r>
              <a:rPr lang="en-US" sz="2200" dirty="0" smtClean="0"/>
              <a:t>threads</a:t>
            </a:r>
          </a:p>
          <a:p>
            <a:pPr lvl="1"/>
            <a:r>
              <a:rPr lang="en-US" sz="2200" dirty="0" smtClean="0"/>
              <a:t>Hard to know which data shared &amp; which private</a:t>
            </a:r>
          </a:p>
          <a:p>
            <a:pPr lvl="1"/>
            <a:r>
              <a:rPr lang="en-US" sz="2200" dirty="0" smtClean="0"/>
              <a:t>Hard to detect by testing</a:t>
            </a:r>
          </a:p>
          <a:p>
            <a:pPr lvl="2"/>
            <a:r>
              <a:rPr lang="en-US" dirty="0" smtClean="0"/>
              <a:t>Probability of bad race outcome very low</a:t>
            </a:r>
          </a:p>
          <a:p>
            <a:pPr lvl="2"/>
            <a:r>
              <a:rPr lang="en-US" dirty="0" smtClean="0"/>
              <a:t>But nonzero!</a:t>
            </a:r>
          </a:p>
          <a:p>
            <a:pPr lvl="1"/>
            <a:r>
              <a:rPr lang="en-US" sz="2200" dirty="0" smtClean="0"/>
              <a:t>Future lectures</a:t>
            </a:r>
            <a:endParaRPr lang="en-US" sz="2200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/>
              <a:t>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Processes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Threads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  <a:endParaRPr lang="en-US" sz="2200" dirty="0" smtClean="0"/>
          </a:p>
          <a:p>
            <a:pPr lvl="2">
              <a:lnSpc>
                <a:spcPct val="85000"/>
              </a:lnSpc>
            </a:pPr>
            <a:r>
              <a:rPr lang="en-US" dirty="0" smtClean="0"/>
              <a:t>Event orderings not repeatable</a:t>
            </a:r>
          </a:p>
          <a:p>
            <a:pPr>
              <a:lnSpc>
                <a:spcPct val="85000"/>
              </a:lnSpc>
            </a:pPr>
            <a:r>
              <a:rPr lang="en-US" sz="2600" dirty="0" smtClean="0"/>
              <a:t>I/O Multiplexing</a:t>
            </a:r>
          </a:p>
          <a:p>
            <a:pPr lvl="1">
              <a:lnSpc>
                <a:spcPct val="85000"/>
              </a:lnSpc>
            </a:pPr>
            <a:r>
              <a:rPr lang="en-US" sz="2200" dirty="0" smtClean="0"/>
              <a:t>Tedious </a:t>
            </a:r>
            <a:r>
              <a:rPr lang="en-US" sz="2200" dirty="0"/>
              <a:t>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</a:t>
            </a:r>
            <a:r>
              <a:rPr lang="en-US" sz="2200" dirty="0" smtClean="0"/>
              <a:t>concurrency</a:t>
            </a:r>
          </a:p>
          <a:p>
            <a:pPr lvl="1">
              <a:lnSpc>
                <a:spcPct val="85000"/>
              </a:lnSpc>
            </a:pPr>
            <a:r>
              <a:rPr lang="en-US" sz="2200" dirty="0" smtClean="0"/>
              <a:t>Does not make use of multi-core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57018" y="4132968"/>
            <a:ext cx="6500982" cy="1371600"/>
            <a:chOff x="357018" y="4132968"/>
            <a:chExt cx="6500982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357018" y="4352517"/>
              <a:ext cx="938382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smtClean="0"/>
              <a:t>Reminder: Iterative Echo Server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754434"/>
            <a:ext cx="186011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Await connection</a:t>
            </a:r>
          </a:p>
          <a:p>
            <a:r>
              <a:rPr lang="en-US" sz="1800" dirty="0">
                <a:latin typeface="Calibri" pitchFamily="34" charset="0"/>
              </a:rPr>
              <a:t>request from</a:t>
            </a:r>
          </a:p>
          <a:p>
            <a:r>
              <a:rPr lang="en-US" sz="18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347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07785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24734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607301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3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45644" y="4537591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953000"/>
            <a:ext cx="1911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Wait for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7056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" name="Line 34"/>
          <p:cNvSpPr>
            <a:spLocks noChangeShapeType="1"/>
          </p:cNvSpPr>
          <p:nvPr/>
        </p:nvSpPr>
        <p:spPr bwMode="auto">
          <a:xfrm>
            <a:off x="4411663" y="61579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</a:t>
            </a:r>
            <a:r>
              <a:rPr lang="en-US" sz="1800" dirty="0" smtClean="0">
                <a:latin typeface="Courier New" pitchFamily="49" charset="0"/>
              </a:rPr>
              <a:t>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469443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0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Second Client Block?</a:t>
            </a:r>
            <a:endParaRPr lang="en-US" dirty="0"/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 smtClean="0"/>
              <a:t>Second client attempts to connect to iterative server</a:t>
            </a:r>
            <a:endParaRPr lang="en-US" sz="2400" dirty="0"/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Call to connect returns</a:t>
            </a:r>
          </a:p>
          <a:p>
            <a:pPr lvl="1"/>
            <a:r>
              <a:rPr lang="en-US" sz="2000" dirty="0" smtClean="0"/>
              <a:t>Even though connection not yet accepted</a:t>
            </a:r>
          </a:p>
          <a:p>
            <a:pPr lvl="1"/>
            <a:r>
              <a:rPr lang="en-US" sz="2000" dirty="0" smtClean="0"/>
              <a:t>Server side TCP manager queues request</a:t>
            </a:r>
          </a:p>
          <a:p>
            <a:pPr lvl="1"/>
            <a:r>
              <a:rPr lang="en-US" sz="2000" dirty="0" smtClean="0"/>
              <a:t>Feature known as “TCP listen backlog”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rio_writen</a:t>
            </a:r>
            <a:r>
              <a:rPr lang="en-US" sz="2400" dirty="0" smtClean="0"/>
              <a:t> returns</a:t>
            </a:r>
          </a:p>
          <a:p>
            <a:pPr lvl="1"/>
            <a:r>
              <a:rPr lang="en-US" sz="2000" dirty="0" smtClean="0"/>
              <a:t>Server side TCP manager buffers input data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rio_readlineb</a:t>
            </a:r>
            <a:r>
              <a:rPr lang="en-US" sz="2400" dirty="0" smtClean="0"/>
              <a:t> blocks</a:t>
            </a:r>
          </a:p>
          <a:p>
            <a:pPr lvl="1"/>
            <a:r>
              <a:rPr lang="en-US" sz="2000" dirty="0" smtClean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/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65141" y="3519488"/>
            <a:ext cx="1610838" cy="184665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User goes</a:t>
            </a:r>
          </a:p>
          <a:p>
            <a:r>
              <a:rPr lang="en-US" sz="2000" b="0" dirty="0"/>
              <a:t>out to lunch</a:t>
            </a:r>
          </a:p>
          <a:p>
            <a:endParaRPr lang="en-US" sz="1200" b="0" dirty="0"/>
          </a:p>
          <a:p>
            <a:r>
              <a:rPr lang="en-US" sz="2000" b="0" dirty="0"/>
              <a:t>Client 1 blocks</a:t>
            </a:r>
          </a:p>
          <a:p>
            <a:r>
              <a:rPr lang="en-US" sz="2000" b="0" dirty="0"/>
              <a:t>waiting for user</a:t>
            </a:r>
          </a:p>
          <a:p>
            <a:r>
              <a:rPr lang="en-US" sz="2000" b="0" dirty="0"/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7002772" y="4154269"/>
            <a:ext cx="1552604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 blocks</a:t>
            </a:r>
          </a:p>
          <a:p>
            <a:r>
              <a:rPr lang="en-US" sz="2000" b="0" dirty="0"/>
              <a:t>waiting to </a:t>
            </a:r>
            <a:r>
              <a:rPr lang="en-US" sz="2000" b="0" dirty="0" smtClean="0"/>
              <a:t>read </a:t>
            </a:r>
          </a:p>
          <a:p>
            <a:r>
              <a:rPr lang="en-US" sz="2000" b="0" dirty="0" smtClean="0"/>
              <a:t>from server</a:t>
            </a:r>
            <a:endParaRPr lang="en-US" sz="2000" b="0" dirty="0"/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819400" y="3519488"/>
            <a:ext cx="1458803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 blocks</a:t>
            </a:r>
          </a:p>
          <a:p>
            <a:r>
              <a:rPr lang="en-US" sz="2000" b="0" dirty="0"/>
              <a:t>waiting for</a:t>
            </a:r>
          </a:p>
          <a:p>
            <a:r>
              <a:rPr lang="en-US" sz="2000" b="0" dirty="0"/>
              <a:t>data from</a:t>
            </a:r>
          </a:p>
          <a:p>
            <a:r>
              <a:rPr lang="en-US" sz="2000" b="0" dirty="0"/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3607301" y="23973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7056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 smtClean="0"/>
              <a:t>Server concurrency (3 approaches)</a:t>
            </a:r>
            <a:endParaRPr lang="en-US" dirty="0"/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/>
          <a:lstStyle/>
          <a:p>
            <a:pPr lvl="1">
              <a:buNone/>
            </a:pPr>
            <a:r>
              <a:rPr lang="en-US" sz="2600" dirty="0" smtClean="0"/>
              <a:t>Allow server to handle multiple clients simultaneously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600" dirty="0" smtClean="0"/>
              <a:t>1</a:t>
            </a:r>
            <a:r>
              <a:rPr lang="en-US" sz="2600" dirty="0"/>
              <a:t>. Processes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r>
              <a:rPr lang="en-US" sz="2600" dirty="0"/>
              <a:t>2. Threads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space</a:t>
            </a:r>
          </a:p>
          <a:p>
            <a:r>
              <a:rPr lang="en-US" sz="2600" dirty="0"/>
              <a:t>3. I/O multiplexing with </a:t>
            </a:r>
            <a:r>
              <a:rPr lang="en-US" sz="2600" dirty="0">
                <a:latin typeface="Courier New" pitchFamily="49" charset="0"/>
              </a:rPr>
              <a:t>select()</a:t>
            </a: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 smtClean="0"/>
              <a:t>Relies on lower-level system abstractions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Concurrent </a:t>
            </a:r>
            <a:r>
              <a:rPr lang="en-US" dirty="0" smtClean="0"/>
              <a:t>Servers: Multiple </a:t>
            </a:r>
            <a:r>
              <a:rPr lang="en-US" dirty="0"/>
              <a:t>Processes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 smtClean="0"/>
              <a:t>Spawn separate process for each client</a:t>
            </a:r>
            <a:endParaRPr lang="en-US" sz="2600" dirty="0"/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270125"/>
            <a:ext cx="2667000" cy="196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2098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37" name="Text Box 13"/>
          <p:cNvSpPr txBox="1">
            <a:spLocks noChangeArrowheads="1"/>
          </p:cNvSpPr>
          <p:nvPr/>
        </p:nvSpPr>
        <p:spPr bwMode="auto">
          <a:xfrm>
            <a:off x="76200" y="25431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connect</a:t>
            </a:r>
          </a:p>
        </p:txBody>
      </p:sp>
      <p:sp>
        <p:nvSpPr>
          <p:cNvPr id="794638" name="Line 14"/>
          <p:cNvSpPr>
            <a:spLocks noChangeShapeType="1"/>
          </p:cNvSpPr>
          <p:nvPr/>
        </p:nvSpPr>
        <p:spPr bwMode="auto">
          <a:xfrm flipH="1">
            <a:off x="1676400" y="2528888"/>
            <a:ext cx="2667000" cy="122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9" name="Line 15"/>
          <p:cNvSpPr>
            <a:spLocks noChangeShapeType="1"/>
          </p:cNvSpPr>
          <p:nvPr/>
        </p:nvSpPr>
        <p:spPr bwMode="auto">
          <a:xfrm>
            <a:off x="1752600" y="2727325"/>
            <a:ext cx="2667000" cy="211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7400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accept</a:t>
            </a:r>
            <a:endParaRPr lang="en-US" sz="180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04152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19600" y="2193925"/>
            <a:ext cx="29718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714750"/>
            <a:ext cx="1524000" cy="2289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/>
              <a:t>User goes</a:t>
            </a:r>
          </a:p>
          <a:p>
            <a:r>
              <a:rPr lang="en-US" sz="1800" b="0"/>
              <a:t>out to lunch</a:t>
            </a:r>
          </a:p>
          <a:p>
            <a:endParaRPr lang="en-US" sz="1800" b="0"/>
          </a:p>
          <a:p>
            <a:r>
              <a:rPr lang="en-US" sz="1800" b="0"/>
              <a:t>Client 1 blocks</a:t>
            </a:r>
          </a:p>
          <a:p>
            <a:r>
              <a:rPr lang="en-US" sz="1800" b="0"/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0" name="Line 26"/>
          <p:cNvSpPr>
            <a:spLocks noChangeShapeType="1"/>
          </p:cNvSpPr>
          <p:nvPr/>
        </p:nvSpPr>
        <p:spPr bwMode="auto">
          <a:xfrm>
            <a:off x="4419600" y="3794125"/>
            <a:ext cx="2971800" cy="15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1" name="Text Box 27"/>
          <p:cNvSpPr txBox="1">
            <a:spLocks noChangeArrowheads="1"/>
          </p:cNvSpPr>
          <p:nvPr/>
        </p:nvSpPr>
        <p:spPr bwMode="auto">
          <a:xfrm>
            <a:off x="7416800" y="371792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connect</a:t>
            </a:r>
          </a:p>
        </p:txBody>
      </p:sp>
      <p:sp>
        <p:nvSpPr>
          <p:cNvPr id="794652" name="Line 28"/>
          <p:cNvSpPr>
            <a:spLocks noChangeShapeType="1"/>
          </p:cNvSpPr>
          <p:nvPr/>
        </p:nvSpPr>
        <p:spPr bwMode="auto">
          <a:xfrm flipH="1">
            <a:off x="4419600" y="3946525"/>
            <a:ext cx="2971800" cy="15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40989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accept</a:t>
            </a:r>
            <a:endParaRPr lang="en-US" sz="180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end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27592</TotalTime>
  <Words>2436</Words>
  <Application>Microsoft Macintosh PowerPoint</Application>
  <PresentationFormat>On-screen Show (4:3)</PresentationFormat>
  <Paragraphs>592</Paragraphs>
  <Slides>36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template2007</vt:lpstr>
      <vt:lpstr>Concurrent Programming  15-213 / 18-213: Introduction to Computer Systems 23rd Lecture, Nov. 14, 2013</vt:lpstr>
      <vt:lpstr>Concurrent Programming is Hard!</vt:lpstr>
      <vt:lpstr>Concurrent Programming is Hard!</vt:lpstr>
      <vt:lpstr>Reminder: Iterative Echo Server</vt:lpstr>
      <vt:lpstr>Iterative Servers</vt:lpstr>
      <vt:lpstr>Where Does Second Client Block?</vt:lpstr>
      <vt:lpstr>Fundamental Flaw of Iterative Servers</vt:lpstr>
      <vt:lpstr>Server concurrency (3 approaches)</vt:lpstr>
      <vt:lpstr>Concurrent Servers: Multiple Processes</vt:lpstr>
      <vt:lpstr>Review: Iterative Echo Server</vt:lpstr>
      <vt:lpstr>Process-Based Concurrent Echo Server</vt:lpstr>
      <vt:lpstr>Process-Based Concurrent Echo Server (cont)</vt:lpstr>
      <vt:lpstr>Process Execution Model</vt:lpstr>
      <vt:lpstr>Concurrent Server: accept Illustrated</vt:lpstr>
      <vt:lpstr>Implementation Must-dos With  Process-Based Designs</vt:lpstr>
      <vt:lpstr>Pros and Cons of Process-Based Designs</vt:lpstr>
      <vt:lpstr>Approach #2: Multiple Threads</vt:lpstr>
      <vt:lpstr>Traditional View of a Process</vt:lpstr>
      <vt:lpstr>Alternate View of a Process</vt:lpstr>
      <vt:lpstr>A Process With Multiple Threads</vt:lpstr>
      <vt:lpstr>Logical View of Threads</vt:lpstr>
      <vt:lpstr>Thread Execution</vt:lpstr>
      <vt:lpstr>Concurrency</vt:lpstr>
      <vt:lpstr>Threads vs. Processes</vt:lpstr>
      <vt:lpstr>Posix Threads (Pthreads) Interface</vt:lpstr>
      <vt:lpstr>The Pthreads "hello, world" Program</vt:lpstr>
      <vt:lpstr>Execution of Threaded “hello, world”</vt:lpstr>
      <vt:lpstr>Thread-Based Concurrent Echo Server</vt:lpstr>
      <vt:lpstr>Thread-Based Concurrent Server (cont)</vt:lpstr>
      <vt:lpstr>Threaded Execution Model</vt:lpstr>
      <vt:lpstr>Potential Form of Unintended Sharing</vt:lpstr>
      <vt:lpstr>Could this race occur?</vt:lpstr>
      <vt:lpstr>Experimental Results</vt:lpstr>
      <vt:lpstr>Issues With Thread-Based Servers</vt:lpstr>
      <vt:lpstr>Pros and Cons of Thread-Based Designs</vt:lpstr>
      <vt:lpstr>Approaches to Concurrency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821</cp:revision>
  <cp:lastPrinted>2012-11-14T01:18:46Z</cp:lastPrinted>
  <dcterms:created xsi:type="dcterms:W3CDTF">2012-11-14T01:16:09Z</dcterms:created>
  <dcterms:modified xsi:type="dcterms:W3CDTF">2013-11-14T18:18:27Z</dcterms:modified>
</cp:coreProperties>
</file>