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9"/>
  </p:notesMasterIdLst>
  <p:handoutMasterIdLst>
    <p:handoutMasterId r:id="rId40"/>
  </p:handoutMasterIdLst>
  <p:sldIdLst>
    <p:sldId id="542" r:id="rId2"/>
    <p:sldId id="544" r:id="rId3"/>
    <p:sldId id="545" r:id="rId4"/>
    <p:sldId id="547" r:id="rId5"/>
    <p:sldId id="548" r:id="rId6"/>
    <p:sldId id="549" r:id="rId7"/>
    <p:sldId id="551" r:id="rId8"/>
    <p:sldId id="552" r:id="rId9"/>
    <p:sldId id="583" r:id="rId10"/>
    <p:sldId id="553" r:id="rId11"/>
    <p:sldId id="554" r:id="rId12"/>
    <p:sldId id="556" r:id="rId13"/>
    <p:sldId id="557" r:id="rId14"/>
    <p:sldId id="558" r:id="rId15"/>
    <p:sldId id="559" r:id="rId16"/>
    <p:sldId id="574" r:id="rId17"/>
    <p:sldId id="575" r:id="rId18"/>
    <p:sldId id="585" r:id="rId19"/>
    <p:sldId id="586" r:id="rId20"/>
    <p:sldId id="587" r:id="rId21"/>
    <p:sldId id="560" r:id="rId22"/>
    <p:sldId id="561" r:id="rId23"/>
    <p:sldId id="562" r:id="rId24"/>
    <p:sldId id="563" r:id="rId25"/>
    <p:sldId id="564" r:id="rId26"/>
    <p:sldId id="565" r:id="rId27"/>
    <p:sldId id="566" r:id="rId28"/>
    <p:sldId id="567" r:id="rId29"/>
    <p:sldId id="568" r:id="rId30"/>
    <p:sldId id="570" r:id="rId31"/>
    <p:sldId id="571" r:id="rId32"/>
    <p:sldId id="572" r:id="rId33"/>
    <p:sldId id="573" r:id="rId34"/>
    <p:sldId id="588" r:id="rId35"/>
    <p:sldId id="584" r:id="rId36"/>
    <p:sldId id="581" r:id="rId37"/>
    <p:sldId id="582" r:id="rId38"/>
  </p:sldIdLst>
  <p:sldSz cx="9144000" cy="6858000" type="screen4x3"/>
  <p:notesSz cx="7302500" cy="9586913"/>
  <p:custDataLst>
    <p:tags r:id="rId4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D5F1CF"/>
    <a:srgbClr val="F6F5BD"/>
    <a:srgbClr val="F1C7C7"/>
    <a:srgbClr val="E6E6E6"/>
    <a:srgbClr val="B3B3B3"/>
    <a:srgbClr val="990000"/>
    <a:srgbClr val="D09E00"/>
    <a:srgbClr val="EBAFAF"/>
    <a:srgbClr val="ACE3A1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3" autoAdjust="0"/>
    <p:restoredTop sz="94643" autoAdjust="0"/>
  </p:normalViewPr>
  <p:slideViewPr>
    <p:cSldViewPr snapToObjects="1">
      <p:cViewPr varScale="1">
        <p:scale>
          <a:sx n="112" d="100"/>
          <a:sy n="112" d="100"/>
        </p:scale>
        <p:origin x="-104" y="-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202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handoutMaster" Target="handoutMasters/handoutMaster1.xml"/><Relationship Id="rId41" Type="http://schemas.openxmlformats.org/officeDocument/2006/relationships/printerSettings" Target="printerSettings/printerSettings1.bin"/><Relationship Id="rId42" Type="http://schemas.openxmlformats.org/officeDocument/2006/relationships/tags" Target="tags/tag1.xml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82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5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5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0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ietf.org/rfc/rfc2396.txt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cmu.edu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949450"/>
          </a:xfrm>
        </p:spPr>
        <p:txBody>
          <a:bodyPr/>
          <a:lstStyle/>
          <a:p>
            <a:pPr marL="0" indent="0"/>
            <a:r>
              <a:rPr lang="en-US" dirty="0" smtClean="0"/>
              <a:t>Web Services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22</a:t>
            </a:r>
            <a:r>
              <a:rPr lang="en-US" sz="2000" b="0" baseline="30000" dirty="0" smtClean="0"/>
              <a:t>nd </a:t>
            </a:r>
            <a:r>
              <a:rPr lang="en-US" sz="2000" b="0" dirty="0" smtClean="0"/>
              <a:t>Lecture, Nov. 12, 2013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O’Hallaron, and 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5888038" cy="573088"/>
          </a:xfrm>
        </p:spPr>
        <p:txBody>
          <a:bodyPr/>
          <a:lstStyle/>
          <a:p>
            <a:r>
              <a:rPr lang="en-US"/>
              <a:t>HTTP Requests</a:t>
            </a:r>
          </a:p>
        </p:txBody>
      </p:sp>
      <p:sp>
        <p:nvSpPr>
          <p:cNvPr id="76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  <a:ln/>
        </p:spPr>
        <p:txBody>
          <a:bodyPr/>
          <a:lstStyle/>
          <a:p>
            <a:r>
              <a:rPr lang="en-US" dirty="0"/>
              <a:t>HTTP request is a </a:t>
            </a:r>
            <a:r>
              <a:rPr lang="en-US" i="1" dirty="0">
                <a:solidFill>
                  <a:srgbClr val="FF0000"/>
                </a:solidFill>
              </a:rPr>
              <a:t>request line</a:t>
            </a:r>
            <a:r>
              <a:rPr lang="en-US" dirty="0"/>
              <a:t>, followed by zero or more </a:t>
            </a:r>
            <a:r>
              <a:rPr lang="en-US" i="1" dirty="0">
                <a:solidFill>
                  <a:srgbClr val="FF0000"/>
                </a:solidFill>
              </a:rPr>
              <a:t>request headers</a:t>
            </a:r>
          </a:p>
          <a:p>
            <a:endParaRPr lang="en-US" dirty="0"/>
          </a:p>
          <a:p>
            <a:r>
              <a:rPr lang="en-US" dirty="0"/>
              <a:t>Request line: </a:t>
            </a:r>
            <a:r>
              <a:rPr lang="en-US" dirty="0">
                <a:latin typeface="Courier New" pitchFamily="49" charset="0"/>
              </a:rPr>
              <a:t>&lt;method&gt; &lt;</a:t>
            </a:r>
            <a:r>
              <a:rPr lang="en-US" dirty="0" err="1">
                <a:latin typeface="Courier New" pitchFamily="49" charset="0"/>
              </a:rPr>
              <a:t>uri</a:t>
            </a:r>
            <a:r>
              <a:rPr lang="en-US" dirty="0">
                <a:latin typeface="Courier New" pitchFamily="49" charset="0"/>
              </a:rPr>
              <a:t>&gt; &lt;version&gt;</a:t>
            </a:r>
            <a:endParaRPr lang="en-US" dirty="0" smtClean="0">
              <a:latin typeface="Courier New" pitchFamily="49" charset="0"/>
            </a:endParaRPr>
          </a:p>
          <a:p>
            <a:pPr lvl="1"/>
            <a:r>
              <a:rPr lang="en-US" dirty="0" smtClean="0">
                <a:latin typeface="Courier New" pitchFamily="49" charset="0"/>
              </a:rPr>
              <a:t>&lt;method&gt; </a:t>
            </a:r>
            <a:r>
              <a:rPr lang="en-US" dirty="0" smtClean="0"/>
              <a:t>is one of  </a:t>
            </a:r>
            <a:r>
              <a:rPr lang="en-US" dirty="0" smtClean="0">
                <a:latin typeface="Courier New" pitchFamily="49" charset="0"/>
              </a:rPr>
              <a:t>GET, POST, OPTIONS, HEAD, PUT, DELETE, </a:t>
            </a:r>
            <a:r>
              <a:rPr lang="en-US" dirty="0" smtClean="0"/>
              <a:t>or</a:t>
            </a:r>
            <a:r>
              <a:rPr lang="en-US" dirty="0" smtClean="0">
                <a:latin typeface="Courier New" pitchFamily="49" charset="0"/>
              </a:rPr>
              <a:t> TRACE</a:t>
            </a:r>
          </a:p>
          <a:p>
            <a:pPr lvl="1"/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 err="1" smtClean="0">
                <a:latin typeface="Courier New" pitchFamily="49" charset="0"/>
              </a:rPr>
              <a:t>uri</a:t>
            </a:r>
            <a:r>
              <a:rPr lang="en-US" dirty="0" smtClean="0">
                <a:latin typeface="Courier New" pitchFamily="49" charset="0"/>
              </a:rPr>
              <a:t>&gt;</a:t>
            </a:r>
            <a:r>
              <a:rPr lang="en-US" dirty="0" smtClean="0"/>
              <a:t> is typically URL for proxies, URL suffix for servers</a:t>
            </a:r>
          </a:p>
          <a:p>
            <a:pPr lvl="2"/>
            <a:r>
              <a:rPr lang="en-US" dirty="0" smtClean="0"/>
              <a:t>A URL is a type of URI (Uniform Resource Identifier)</a:t>
            </a:r>
          </a:p>
          <a:p>
            <a:pPr lvl="2"/>
            <a:r>
              <a:rPr lang="en-US" dirty="0" smtClean="0"/>
              <a:t>See </a:t>
            </a:r>
            <a:r>
              <a:rPr lang="en-US" dirty="0" smtClean="0">
                <a:hlinkClick r:id="rId3"/>
              </a:rPr>
              <a:t>http://www.ietf.org/rfc/rfc2396.txt</a:t>
            </a:r>
            <a:endParaRPr lang="en-US" dirty="0" smtClean="0"/>
          </a:p>
          <a:p>
            <a:pPr lvl="1"/>
            <a:r>
              <a:rPr lang="en-US" dirty="0" smtClean="0">
                <a:latin typeface="Courier New" pitchFamily="49" charset="0"/>
              </a:rPr>
              <a:t>&lt;</a:t>
            </a:r>
            <a:r>
              <a:rPr lang="en-US" dirty="0">
                <a:latin typeface="Courier New" pitchFamily="49" charset="0"/>
              </a:rPr>
              <a:t>version&gt;</a:t>
            </a:r>
            <a:r>
              <a:rPr lang="en-US" dirty="0"/>
              <a:t> is HTTP version of request (</a:t>
            </a:r>
            <a:r>
              <a:rPr lang="en-US" dirty="0">
                <a:latin typeface="Courier New" pitchFamily="49" charset="0"/>
              </a:rPr>
              <a:t>HTTP/1.0</a:t>
            </a:r>
            <a:r>
              <a:rPr lang="en-US" dirty="0"/>
              <a:t> or </a:t>
            </a:r>
            <a:r>
              <a:rPr lang="en-US" dirty="0">
                <a:latin typeface="Courier New" pitchFamily="49" charset="0"/>
              </a:rPr>
              <a:t>HTTP/1.1</a:t>
            </a:r>
            <a:r>
              <a:rPr lang="en-US" dirty="0" smtClean="0"/>
              <a:t>)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86538" cy="573087"/>
          </a:xfrm>
        </p:spPr>
        <p:txBody>
          <a:bodyPr/>
          <a:lstStyle/>
          <a:p>
            <a:r>
              <a:rPr lang="en-US"/>
              <a:t>HTTP Requests (cont)</a:t>
            </a:r>
          </a:p>
        </p:txBody>
      </p:sp>
      <p:sp>
        <p:nvSpPr>
          <p:cNvPr id="76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332412"/>
          </a:xfrm>
        </p:spPr>
        <p:txBody>
          <a:bodyPr/>
          <a:lstStyle/>
          <a:p>
            <a:r>
              <a:rPr lang="en-US" dirty="0"/>
              <a:t>HTTP methods: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: Retrieve static or dynamic content</a:t>
            </a:r>
          </a:p>
          <a:p>
            <a:pPr lvl="2"/>
            <a:r>
              <a:rPr lang="en-US" dirty="0"/>
              <a:t>Arguments for dynamic content are in URI</a:t>
            </a:r>
          </a:p>
          <a:p>
            <a:pPr lvl="2"/>
            <a:r>
              <a:rPr lang="en-US" dirty="0"/>
              <a:t>Workhorse method (99% of requests)</a:t>
            </a:r>
          </a:p>
          <a:p>
            <a:pPr lvl="1"/>
            <a:r>
              <a:rPr lang="en-US" dirty="0">
                <a:latin typeface="Courier New" pitchFamily="49" charset="0"/>
              </a:rPr>
              <a:t>POST</a:t>
            </a:r>
            <a:r>
              <a:rPr lang="en-US" dirty="0"/>
              <a:t>: Retrieve dynamic content</a:t>
            </a:r>
          </a:p>
          <a:p>
            <a:pPr lvl="2"/>
            <a:r>
              <a:rPr lang="en-US" dirty="0"/>
              <a:t>Arguments for dynamic content are in the request body</a:t>
            </a:r>
          </a:p>
          <a:p>
            <a:pPr lvl="1"/>
            <a:r>
              <a:rPr lang="en-US" dirty="0">
                <a:latin typeface="Courier New" pitchFamily="49" charset="0"/>
              </a:rPr>
              <a:t>OPTIONS</a:t>
            </a:r>
            <a:r>
              <a:rPr lang="en-US" dirty="0"/>
              <a:t>: Get server or file attributes</a:t>
            </a:r>
          </a:p>
          <a:p>
            <a:pPr lvl="1"/>
            <a:r>
              <a:rPr lang="en-US" dirty="0">
                <a:latin typeface="Courier New" pitchFamily="49" charset="0"/>
              </a:rPr>
              <a:t>HEAD</a:t>
            </a:r>
            <a:r>
              <a:rPr lang="en-US" dirty="0"/>
              <a:t>: Like </a:t>
            </a:r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but no data in response body</a:t>
            </a:r>
          </a:p>
          <a:p>
            <a:pPr lvl="1"/>
            <a:r>
              <a:rPr lang="en-US" dirty="0">
                <a:latin typeface="Courier New" pitchFamily="49" charset="0"/>
              </a:rPr>
              <a:t>PUT</a:t>
            </a:r>
            <a:r>
              <a:rPr lang="en-US" dirty="0"/>
              <a:t>: Write a file to the server!</a:t>
            </a:r>
          </a:p>
          <a:p>
            <a:pPr lvl="1"/>
            <a:r>
              <a:rPr lang="en-US" dirty="0">
                <a:latin typeface="Courier New" pitchFamily="49" charset="0"/>
              </a:rPr>
              <a:t>DELETE</a:t>
            </a:r>
            <a:r>
              <a:rPr lang="en-US" dirty="0"/>
              <a:t>: Delete a file on the server!</a:t>
            </a:r>
          </a:p>
          <a:p>
            <a:pPr lvl="1"/>
            <a:r>
              <a:rPr lang="en-US" dirty="0">
                <a:latin typeface="Courier New" pitchFamily="49" charset="0"/>
              </a:rPr>
              <a:t>TRACE</a:t>
            </a:r>
            <a:r>
              <a:rPr lang="en-US" dirty="0"/>
              <a:t>: Echo request in response body</a:t>
            </a:r>
          </a:p>
          <a:p>
            <a:pPr lvl="2"/>
            <a:r>
              <a:rPr lang="en-US" dirty="0"/>
              <a:t>Useful for </a:t>
            </a:r>
            <a:r>
              <a:rPr lang="en-US" dirty="0" smtClean="0"/>
              <a:t>debugging</a:t>
            </a:r>
          </a:p>
          <a:p>
            <a:r>
              <a:rPr lang="en-US" dirty="0" smtClean="0"/>
              <a:t>Request headers: </a:t>
            </a:r>
            <a:r>
              <a:rPr lang="en-US" dirty="0" smtClean="0">
                <a:latin typeface="Courier New" pitchFamily="49" charset="0"/>
              </a:rPr>
              <a:t>&lt;header name&gt;: &lt;header data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Provide additional information to the server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586538" cy="573087"/>
          </a:xfrm>
        </p:spPr>
        <p:txBody>
          <a:bodyPr/>
          <a:lstStyle/>
          <a:p>
            <a:r>
              <a:rPr lang="en-US"/>
              <a:t>HTTP Versions</a:t>
            </a:r>
          </a:p>
        </p:txBody>
      </p:sp>
      <p:sp>
        <p:nvSpPr>
          <p:cNvPr id="871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13725" cy="4972050"/>
          </a:xfrm>
        </p:spPr>
        <p:txBody>
          <a:bodyPr/>
          <a:lstStyle/>
          <a:p>
            <a:r>
              <a:rPr lang="en-US" dirty="0"/>
              <a:t>Major differences between HTTP/1.1 and HTTP/1.0</a:t>
            </a:r>
          </a:p>
          <a:p>
            <a:pPr lvl="1"/>
            <a:r>
              <a:rPr lang="en-US" dirty="0"/>
              <a:t>HTTP/1.0 uses a new connection for each </a:t>
            </a:r>
            <a:r>
              <a:rPr lang="en-US" dirty="0" smtClean="0"/>
              <a:t>transaction</a:t>
            </a:r>
          </a:p>
          <a:p>
            <a:pPr lvl="1"/>
            <a:r>
              <a:rPr lang="en-US" dirty="0"/>
              <a:t>HTTP/1.1 also supports </a:t>
            </a:r>
            <a:r>
              <a:rPr lang="en-US" i="1" dirty="0"/>
              <a:t>persistent connections</a:t>
            </a:r>
            <a:r>
              <a:rPr lang="en-US" dirty="0"/>
              <a:t> </a:t>
            </a:r>
          </a:p>
          <a:p>
            <a:pPr lvl="2"/>
            <a:r>
              <a:rPr lang="en-US" dirty="0"/>
              <a:t>multiple transactions over the same connection</a:t>
            </a:r>
          </a:p>
          <a:p>
            <a:pPr lvl="2"/>
            <a:r>
              <a:rPr lang="en-US" dirty="0">
                <a:latin typeface="Courier New" pitchFamily="49" charset="0"/>
              </a:rPr>
              <a:t>Connection: Keep-Alive</a:t>
            </a:r>
          </a:p>
          <a:p>
            <a:pPr lvl="1"/>
            <a:r>
              <a:rPr lang="en-US" dirty="0"/>
              <a:t>HTTP/1.1 requires </a:t>
            </a:r>
            <a:r>
              <a:rPr lang="en-US" dirty="0">
                <a:latin typeface="Courier New" pitchFamily="49" charset="0"/>
              </a:rPr>
              <a:t>HOST</a:t>
            </a:r>
            <a:r>
              <a:rPr lang="en-US" dirty="0"/>
              <a:t> header</a:t>
            </a:r>
          </a:p>
          <a:p>
            <a:pPr lvl="2"/>
            <a:r>
              <a:rPr lang="en-US" dirty="0">
                <a:latin typeface="Courier New" pitchFamily="49" charset="0"/>
              </a:rPr>
              <a:t>Host: </a:t>
            </a:r>
            <a:r>
              <a:rPr lang="en-US" dirty="0" smtClean="0">
                <a:latin typeface="Courier New" pitchFamily="49" charset="0"/>
                <a:hlinkClick r:id="rId3"/>
              </a:rPr>
              <a:t>www.cmu.edu</a:t>
            </a:r>
            <a:endParaRPr lang="en-US" dirty="0" smtClean="0">
              <a:latin typeface="Courier New" pitchFamily="49" charset="0"/>
            </a:endParaRPr>
          </a:p>
          <a:p>
            <a:pPr lvl="2"/>
            <a:r>
              <a:rPr lang="en-US" dirty="0" smtClean="0"/>
              <a:t>Makes it possible to host multiple websites at single Internet host</a:t>
            </a:r>
            <a:endParaRPr lang="en-US" dirty="0"/>
          </a:p>
          <a:p>
            <a:pPr lvl="1"/>
            <a:r>
              <a:rPr lang="en-US" dirty="0"/>
              <a:t>HTTP/1.1 supports </a:t>
            </a:r>
            <a:r>
              <a:rPr lang="en-US" i="1" dirty="0"/>
              <a:t>chunked encoding</a:t>
            </a:r>
            <a:r>
              <a:rPr lang="en-US" dirty="0"/>
              <a:t> (described later)</a:t>
            </a:r>
          </a:p>
          <a:p>
            <a:pPr lvl="2"/>
            <a:r>
              <a:rPr lang="en-US" dirty="0"/>
              <a:t>Transfer-Encoding: chunked</a:t>
            </a:r>
          </a:p>
          <a:p>
            <a:pPr lvl="1"/>
            <a:r>
              <a:rPr lang="en-US" dirty="0"/>
              <a:t>HTTP/1.1 adds additional support for caching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154738" cy="573087"/>
          </a:xfrm>
        </p:spPr>
        <p:txBody>
          <a:bodyPr/>
          <a:lstStyle/>
          <a:p>
            <a:r>
              <a:rPr lang="en-US"/>
              <a:t>HTTP Responses</a:t>
            </a:r>
          </a:p>
        </p:txBody>
      </p:sp>
      <p:sp>
        <p:nvSpPr>
          <p:cNvPr id="76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5265738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HTTP response is a </a:t>
            </a:r>
            <a:r>
              <a:rPr lang="en-US" i="1" dirty="0">
                <a:solidFill>
                  <a:srgbClr val="FF0000"/>
                </a:solidFill>
              </a:rPr>
              <a:t>response line</a:t>
            </a:r>
            <a:r>
              <a:rPr lang="en-US" dirty="0"/>
              <a:t> followed by zero or more </a:t>
            </a:r>
            <a:r>
              <a:rPr lang="en-US" i="1" dirty="0">
                <a:solidFill>
                  <a:srgbClr val="FF0000"/>
                </a:solidFill>
              </a:rPr>
              <a:t>response </a:t>
            </a:r>
            <a:r>
              <a:rPr lang="en-US" i="1" dirty="0" smtClean="0">
                <a:solidFill>
                  <a:srgbClr val="FF0000"/>
                </a:solidFill>
              </a:rPr>
              <a:t>headers</a:t>
            </a:r>
            <a:r>
              <a:rPr lang="en-US" dirty="0" smtClean="0"/>
              <a:t>, possibly followed by data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line: </a:t>
            </a:r>
            <a:endParaRPr lang="en-US" dirty="0" smtClean="0"/>
          </a:p>
          <a:p>
            <a:pPr>
              <a:lnSpc>
                <a:spcPct val="85000"/>
              </a:lnSpc>
              <a:buNone/>
            </a:pPr>
            <a:r>
              <a:rPr lang="en-US" dirty="0" smtClean="0"/>
              <a:t>		</a:t>
            </a:r>
            <a:r>
              <a:rPr lang="en-US" dirty="0">
                <a:latin typeface="Courier New" pitchFamily="49" charset="0"/>
              </a:rPr>
              <a:t>&lt;version&gt; &lt;status code&gt; &lt;status </a:t>
            </a:r>
            <a:r>
              <a:rPr lang="en-US" dirty="0" err="1">
                <a:latin typeface="Courier New" pitchFamily="49" charset="0"/>
              </a:rPr>
              <a:t>msg</a:t>
            </a:r>
            <a:r>
              <a:rPr lang="en-US" dirty="0">
                <a:latin typeface="Courier New" pitchFamily="49" charset="0"/>
              </a:rPr>
              <a:t>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&lt;version&gt; is HTTP version of the </a:t>
            </a:r>
            <a:r>
              <a:rPr lang="en-US" dirty="0" smtClean="0"/>
              <a:t>response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code&gt; is numeric </a:t>
            </a:r>
            <a:r>
              <a:rPr lang="en-US" dirty="0" smtClean="0"/>
              <a:t>status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&lt;status </a:t>
            </a:r>
            <a:r>
              <a:rPr lang="en-US" dirty="0" err="1"/>
              <a:t>msg</a:t>
            </a:r>
            <a:r>
              <a:rPr lang="en-US" dirty="0"/>
              <a:t>&gt; is corresponding English </a:t>
            </a:r>
            <a:r>
              <a:rPr lang="en-US" dirty="0" smtClean="0"/>
              <a:t>text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200 	OK		Request was handled without </a:t>
            </a:r>
            <a:r>
              <a:rPr lang="en-US" dirty="0" smtClean="0"/>
              <a:t>error</a:t>
            </a:r>
          </a:p>
          <a:p>
            <a:pPr lvl="2">
              <a:lnSpc>
                <a:spcPct val="97000"/>
              </a:lnSpc>
            </a:pPr>
            <a:r>
              <a:rPr lang="en-US" dirty="0" smtClean="0"/>
              <a:t>301	Moved		Provide alternate URL</a:t>
            </a:r>
            <a:endParaRPr lang="en-US" dirty="0"/>
          </a:p>
          <a:p>
            <a:pPr lvl="2">
              <a:lnSpc>
                <a:spcPct val="97000"/>
              </a:lnSpc>
            </a:pPr>
            <a:r>
              <a:rPr lang="en-US" dirty="0"/>
              <a:t>403	Forbidden	Server lacks permission to access file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404	Not found	Server couldn’t find the </a:t>
            </a:r>
            <a:r>
              <a:rPr lang="en-US" dirty="0" smtClean="0"/>
              <a:t>file</a:t>
            </a:r>
          </a:p>
          <a:p>
            <a:pPr>
              <a:lnSpc>
                <a:spcPct val="85000"/>
              </a:lnSpc>
            </a:pPr>
            <a:r>
              <a:rPr lang="en-US" dirty="0"/>
              <a:t>Response headers: </a:t>
            </a:r>
            <a:r>
              <a:rPr lang="en-US" dirty="0">
                <a:latin typeface="Courier New" pitchFamily="49" charset="0"/>
              </a:rPr>
              <a:t>&lt;header name&gt;: &lt;header data&gt;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Provide additional information about response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Content-Type: </a:t>
            </a:r>
            <a:r>
              <a:rPr lang="en-US" dirty="0"/>
              <a:t>MIME type of content in response </a:t>
            </a:r>
            <a:r>
              <a:rPr lang="en-US" dirty="0" smtClean="0"/>
              <a:t>body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Courier New" pitchFamily="49" charset="0"/>
              </a:rPr>
              <a:t>Content-Length: </a:t>
            </a:r>
            <a:r>
              <a:rPr lang="en-US" dirty="0"/>
              <a:t>Length of content in response </a:t>
            </a:r>
            <a:r>
              <a:rPr lang="en-US" dirty="0" smtClean="0"/>
              <a:t>body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1112837"/>
          </a:xfrm>
        </p:spPr>
        <p:txBody>
          <a:bodyPr lIns="91294" tIns="45647" rIns="91294" bIns="45647" anchor="t"/>
          <a:lstStyle/>
          <a:p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Request to Apache Server</a:t>
            </a:r>
            <a:br>
              <a:rPr lang="en-US" dirty="0"/>
            </a:br>
            <a:r>
              <a:rPr lang="en-US" dirty="0"/>
              <a:t>From </a:t>
            </a:r>
            <a:r>
              <a:rPr lang="en-US" dirty="0" smtClean="0"/>
              <a:t>Firefox </a:t>
            </a:r>
            <a:r>
              <a:rPr lang="en-US" dirty="0"/>
              <a:t>Browser</a:t>
            </a:r>
          </a:p>
        </p:txBody>
      </p:sp>
      <p:sp>
        <p:nvSpPr>
          <p:cNvPr id="769027" name="Rectangle 3"/>
          <p:cNvSpPr>
            <a:spLocks noChangeArrowheads="1"/>
          </p:cNvSpPr>
          <p:nvPr/>
        </p:nvSpPr>
        <p:spPr bwMode="auto">
          <a:xfrm>
            <a:off x="152400" y="2209800"/>
            <a:ext cx="8839200" cy="3416312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i="1" dirty="0" smtClean="0">
                <a:latin typeface="Courier New" pitchFamily="49" charset="0"/>
              </a:rPr>
              <a:t>GET /~</a:t>
            </a:r>
            <a:r>
              <a:rPr lang="en-US" sz="1800" i="1" dirty="0" err="1" smtClean="0">
                <a:latin typeface="Courier New" pitchFamily="49" charset="0"/>
              </a:rPr>
              <a:t>bryant</a:t>
            </a:r>
            <a:r>
              <a:rPr lang="en-US" sz="1800" i="1" dirty="0" smtClean="0">
                <a:latin typeface="Courier New" pitchFamily="49" charset="0"/>
              </a:rPr>
              <a:t>/test.html HTTP/1.1</a:t>
            </a:r>
          </a:p>
          <a:p>
            <a:pPr defTabSz="912813"/>
            <a:r>
              <a:rPr lang="en-US" sz="1800" i="1" dirty="0" smtClean="0">
                <a:latin typeface="Courier New" pitchFamily="49" charset="0"/>
              </a:rPr>
              <a:t>Host: www.cs.cmu.edu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User-Agent: Mozilla/5.0 (Windows; U; Windows NT 6.0; en-US; rv:1.9.2.11) Gecko/20101012 Firefox/3.6.11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Accept: text/</a:t>
            </a:r>
            <a:r>
              <a:rPr lang="en-US" sz="1800" dirty="0" err="1" smtClean="0">
                <a:latin typeface="Courier New" pitchFamily="49" charset="0"/>
              </a:rPr>
              <a:t>html,application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</a:rPr>
              <a:t>xhtml+xml,application</a:t>
            </a:r>
            <a:r>
              <a:rPr lang="en-US" sz="1800" dirty="0" smtClean="0">
                <a:latin typeface="Courier New" pitchFamily="49" charset="0"/>
              </a:rPr>
              <a:t>/</a:t>
            </a:r>
            <a:r>
              <a:rPr lang="en-US" sz="1800" dirty="0" err="1" smtClean="0">
                <a:latin typeface="Courier New" pitchFamily="49" charset="0"/>
              </a:rPr>
              <a:t>xml;q</a:t>
            </a:r>
            <a:r>
              <a:rPr lang="en-US" sz="1800" dirty="0" smtClean="0">
                <a:latin typeface="Courier New" pitchFamily="49" charset="0"/>
              </a:rPr>
              <a:t>=0.9,*/*;q=0.8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Accept-Language: en-</a:t>
            </a:r>
            <a:r>
              <a:rPr lang="en-US" sz="1800" dirty="0" err="1" smtClean="0">
                <a:latin typeface="Courier New" pitchFamily="49" charset="0"/>
              </a:rPr>
              <a:t>us,en;q</a:t>
            </a:r>
            <a:r>
              <a:rPr lang="en-US" sz="1800" dirty="0" smtClean="0">
                <a:latin typeface="Courier New" pitchFamily="49" charset="0"/>
              </a:rPr>
              <a:t>=0.5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Accept-Encoding: </a:t>
            </a:r>
            <a:r>
              <a:rPr lang="en-US" sz="1800" dirty="0" err="1" smtClean="0">
                <a:latin typeface="Courier New" pitchFamily="49" charset="0"/>
              </a:rPr>
              <a:t>gzip,deflate</a:t>
            </a:r>
            <a:endParaRPr lang="en-US" sz="1800" dirty="0" smtClean="0">
              <a:latin typeface="Courier New" pitchFamily="49" charset="0"/>
            </a:endParaRP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</a:t>
            </a:r>
            <a:r>
              <a:rPr lang="en-US" sz="1800" dirty="0" err="1" smtClean="0">
                <a:latin typeface="Courier New" pitchFamily="49" charset="0"/>
              </a:rPr>
              <a:t>Charset</a:t>
            </a:r>
            <a:r>
              <a:rPr lang="en-US" sz="1800" dirty="0" smtClean="0">
                <a:latin typeface="Courier New" pitchFamily="49" charset="0"/>
              </a:rPr>
              <a:t>: ISO-8859-1,utf-8;q=0.7,*;q=0.7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Keep-Alive: 115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CRLF </a:t>
            </a:r>
            <a:r>
              <a:rPr lang="en-US" sz="1800" dirty="0">
                <a:latin typeface="Courier New" pitchFamily="49" charset="0"/>
              </a:rPr>
              <a:t>(\r\n)</a:t>
            </a:r>
          </a:p>
        </p:txBody>
      </p:sp>
      <p:sp>
        <p:nvSpPr>
          <p:cNvPr id="775183" name="Rectangle 15"/>
          <p:cNvSpPr>
            <a:spLocks noChangeArrowheads="1"/>
          </p:cNvSpPr>
          <p:nvPr/>
        </p:nvSpPr>
        <p:spPr bwMode="auto">
          <a:xfrm>
            <a:off x="762000" y="2209801"/>
            <a:ext cx="2590800" cy="363278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75184" name="Text Box 16"/>
          <p:cNvSpPr txBox="1">
            <a:spLocks noChangeArrowheads="1"/>
          </p:cNvSpPr>
          <p:nvPr/>
        </p:nvSpPr>
        <p:spPr bwMode="auto">
          <a:xfrm>
            <a:off x="1203325" y="1676400"/>
            <a:ext cx="40179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/>
              <a:t>URI is just the suffix, not the entire URL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4963"/>
            <a:ext cx="8534400" cy="573087"/>
          </a:xfrm>
        </p:spPr>
        <p:txBody>
          <a:bodyPr lIns="91294" tIns="45647" rIns="91294" bIns="45647" anchor="t"/>
          <a:lstStyle/>
          <a:p>
            <a:r>
              <a:rPr lang="en-US">
                <a:latin typeface="Courier New" pitchFamily="49" charset="0"/>
              </a:rPr>
              <a:t>GET</a:t>
            </a:r>
            <a:r>
              <a:rPr lang="en-US"/>
              <a:t> Response From Apache Server</a:t>
            </a:r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304800" y="1371600"/>
            <a:ext cx="8534400" cy="5078305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 smtClean="0">
                <a:latin typeface="Courier New" pitchFamily="49" charset="0"/>
              </a:rPr>
              <a:t>HTTP/1.1 200 OK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Date: Fri, 29 Oct 2010 19:48:32 GMT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Server: Apache/2.2.14 (Unix) </a:t>
            </a:r>
            <a:r>
              <a:rPr lang="en-US" sz="1800" dirty="0" err="1" smtClean="0">
                <a:latin typeface="Courier New" pitchFamily="49" charset="0"/>
              </a:rPr>
              <a:t>mod_ssl</a:t>
            </a:r>
            <a:r>
              <a:rPr lang="en-US" sz="1800" dirty="0" smtClean="0">
                <a:latin typeface="Courier New" pitchFamily="49" charset="0"/>
              </a:rPr>
              <a:t>/2.2.14 </a:t>
            </a:r>
            <a:r>
              <a:rPr lang="en-US" sz="1800" dirty="0" err="1" smtClean="0">
                <a:latin typeface="Courier New" pitchFamily="49" charset="0"/>
              </a:rPr>
              <a:t>OpenSSL</a:t>
            </a:r>
            <a:r>
              <a:rPr lang="en-US" sz="1800" dirty="0" smtClean="0">
                <a:latin typeface="Courier New" pitchFamily="49" charset="0"/>
              </a:rPr>
              <a:t>/0.9.7m </a:t>
            </a:r>
            <a:r>
              <a:rPr lang="en-US" sz="1800" dirty="0" err="1" smtClean="0">
                <a:latin typeface="Courier New" pitchFamily="49" charset="0"/>
              </a:rPr>
              <a:t>mod_pubcookie</a:t>
            </a:r>
            <a:r>
              <a:rPr lang="en-US" sz="1800" dirty="0" smtClean="0">
                <a:latin typeface="Courier New" pitchFamily="49" charset="0"/>
              </a:rPr>
              <a:t>/3.3.2b PHP/5.3.1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Accept-Ranges: bytes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Content-Length: 479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Keep-Alive: timeout=15, max=100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Connection: Keep-Alive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Content-Type: text/html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&lt;html&gt;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&lt;head&gt;&lt;title&gt;Some Tests&lt;/title&gt;&lt;/head&gt;</a:t>
            </a:r>
          </a:p>
          <a:p>
            <a:pPr defTabSz="912813"/>
            <a:endParaRPr lang="en-US" sz="1800" dirty="0" smtClean="0">
              <a:latin typeface="Courier New" pitchFamily="49" charset="0"/>
            </a:endParaRP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&lt;body&gt;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&lt;h1&gt;Some Tests&lt;/h1&gt;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. . .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&lt;/body&gt;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&lt;/html&gt;</a:t>
            </a:r>
          </a:p>
          <a:p>
            <a:pPr algn="l" defTabSz="912813"/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Proxies</a:t>
            </a:r>
          </a:p>
        </p:txBody>
      </p:sp>
      <p:sp>
        <p:nvSpPr>
          <p:cNvPr id="78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701087" cy="396081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00"/>
                </a:solidFill>
              </a:rPr>
              <a:t>proxy </a:t>
            </a:r>
            <a:r>
              <a:rPr lang="en-US" dirty="0">
                <a:solidFill>
                  <a:srgbClr val="000000"/>
                </a:solidFill>
              </a:rPr>
              <a:t>is an intermediary between a client and an </a:t>
            </a:r>
            <a:r>
              <a:rPr lang="en-US" i="1" dirty="0">
                <a:solidFill>
                  <a:srgbClr val="FF0000"/>
                </a:solidFill>
              </a:rPr>
              <a:t>origin </a:t>
            </a:r>
            <a:r>
              <a:rPr lang="en-US" i="1" dirty="0" smtClean="0">
                <a:solidFill>
                  <a:srgbClr val="FF0000"/>
                </a:solidFill>
              </a:rPr>
              <a:t>server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client, the proxy acts like a </a:t>
            </a:r>
            <a:r>
              <a:rPr lang="en-US" dirty="0" smtClean="0">
                <a:solidFill>
                  <a:srgbClr val="000000"/>
                </a:solidFill>
              </a:rPr>
              <a:t>server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To the server, the proxy acts like a </a:t>
            </a:r>
            <a:r>
              <a:rPr lang="en-US" dirty="0" smtClean="0">
                <a:solidFill>
                  <a:srgbClr val="000000"/>
                </a:solidFill>
              </a:rPr>
              <a:t>client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88484" name="Oval 4"/>
          <p:cNvSpPr>
            <a:spLocks noChangeArrowheads="1"/>
          </p:cNvSpPr>
          <p:nvPr/>
        </p:nvSpPr>
        <p:spPr bwMode="auto">
          <a:xfrm>
            <a:off x="533400" y="332422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Client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88485" name="Oval 5"/>
          <p:cNvSpPr>
            <a:spLocks noChangeArrowheads="1"/>
          </p:cNvSpPr>
          <p:nvPr/>
        </p:nvSpPr>
        <p:spPr bwMode="auto">
          <a:xfrm>
            <a:off x="3581400" y="3324225"/>
            <a:ext cx="1065213" cy="989013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Proxy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88487" name="Oval 7"/>
          <p:cNvSpPr>
            <a:spLocks noChangeArrowheads="1"/>
          </p:cNvSpPr>
          <p:nvPr/>
        </p:nvSpPr>
        <p:spPr bwMode="auto">
          <a:xfrm>
            <a:off x="6630988" y="3322638"/>
            <a:ext cx="1065212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Origin</a:t>
            </a:r>
          </a:p>
          <a:p>
            <a:pPr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88486" name="Line 6"/>
          <p:cNvSpPr>
            <a:spLocks noChangeShapeType="1"/>
          </p:cNvSpPr>
          <p:nvPr/>
        </p:nvSpPr>
        <p:spPr bwMode="auto">
          <a:xfrm>
            <a:off x="1600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6" name="Text Box 16"/>
          <p:cNvSpPr txBox="1">
            <a:spLocks noChangeArrowheads="1"/>
          </p:cNvSpPr>
          <p:nvPr/>
        </p:nvSpPr>
        <p:spPr bwMode="auto">
          <a:xfrm>
            <a:off x="1660525" y="3124200"/>
            <a:ext cx="1818126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 dirty="0"/>
              <a:t>1. Client request</a:t>
            </a:r>
          </a:p>
        </p:txBody>
      </p:sp>
      <p:sp>
        <p:nvSpPr>
          <p:cNvPr id="788493" name="Line 13"/>
          <p:cNvSpPr>
            <a:spLocks noChangeShapeType="1"/>
          </p:cNvSpPr>
          <p:nvPr/>
        </p:nvSpPr>
        <p:spPr bwMode="auto">
          <a:xfrm>
            <a:off x="4648200" y="35512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7" name="Text Box 17"/>
          <p:cNvSpPr txBox="1">
            <a:spLocks noChangeArrowheads="1"/>
          </p:cNvSpPr>
          <p:nvPr/>
        </p:nvSpPr>
        <p:spPr bwMode="auto">
          <a:xfrm>
            <a:off x="4668838" y="3138488"/>
            <a:ext cx="181972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2. Proxy request</a:t>
            </a:r>
          </a:p>
        </p:txBody>
      </p:sp>
      <p:sp>
        <p:nvSpPr>
          <p:cNvPr id="788494" name="Line 14"/>
          <p:cNvSpPr>
            <a:spLocks noChangeShapeType="1"/>
          </p:cNvSpPr>
          <p:nvPr/>
        </p:nvSpPr>
        <p:spPr bwMode="auto">
          <a:xfrm>
            <a:off x="4572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8" name="Text Box 18"/>
          <p:cNvSpPr txBox="1">
            <a:spLocks noChangeArrowheads="1"/>
          </p:cNvSpPr>
          <p:nvPr/>
        </p:nvSpPr>
        <p:spPr bwMode="auto">
          <a:xfrm>
            <a:off x="4724400" y="4084638"/>
            <a:ext cx="206498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3. Server response</a:t>
            </a:r>
          </a:p>
        </p:txBody>
      </p:sp>
      <p:sp>
        <p:nvSpPr>
          <p:cNvPr id="788495" name="Line 15"/>
          <p:cNvSpPr>
            <a:spLocks noChangeShapeType="1"/>
          </p:cNvSpPr>
          <p:nvPr/>
        </p:nvSpPr>
        <p:spPr bwMode="auto">
          <a:xfrm>
            <a:off x="1524000" y="4008438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88499" name="Text Box 19"/>
          <p:cNvSpPr txBox="1">
            <a:spLocks noChangeArrowheads="1"/>
          </p:cNvSpPr>
          <p:nvPr/>
        </p:nvSpPr>
        <p:spPr bwMode="auto">
          <a:xfrm>
            <a:off x="1651000" y="4084638"/>
            <a:ext cx="1994457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000"/>
              <a:t>4. Proxy response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95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Proxies?</a:t>
            </a:r>
          </a:p>
        </p:txBody>
      </p:sp>
      <p:sp>
        <p:nvSpPr>
          <p:cNvPr id="78950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620125" cy="1652587"/>
          </a:xfrm>
        </p:spPr>
        <p:txBody>
          <a:bodyPr/>
          <a:lstStyle/>
          <a:p>
            <a:r>
              <a:rPr lang="en-US" dirty="0"/>
              <a:t>Can perform useful functions as requests and responses pass by</a:t>
            </a:r>
          </a:p>
          <a:p>
            <a:pPr lvl="1"/>
            <a:r>
              <a:rPr lang="en-US" dirty="0"/>
              <a:t>Examples: Caching, logging, </a:t>
            </a:r>
            <a:r>
              <a:rPr lang="en-US" dirty="0" err="1"/>
              <a:t>anonymization</a:t>
            </a:r>
            <a:r>
              <a:rPr lang="en-US" dirty="0"/>
              <a:t>, filtering, </a:t>
            </a:r>
            <a:r>
              <a:rPr lang="en-US" dirty="0" err="1"/>
              <a:t>transcoding</a:t>
            </a:r>
            <a:endParaRPr lang="en-US" dirty="0"/>
          </a:p>
        </p:txBody>
      </p:sp>
      <p:sp>
        <p:nvSpPr>
          <p:cNvPr id="789508" name="Oval 1028"/>
          <p:cNvSpPr>
            <a:spLocks noChangeArrowheads="1"/>
          </p:cNvSpPr>
          <p:nvPr/>
        </p:nvSpPr>
        <p:spPr bwMode="auto">
          <a:xfrm>
            <a:off x="628650" y="3000375"/>
            <a:ext cx="1065213" cy="989013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Client</a:t>
            </a:r>
          </a:p>
          <a:p>
            <a:pPr algn="ctr" defTabSz="912813"/>
            <a:r>
              <a:rPr lang="en-US" sz="1800"/>
              <a:t>A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89509" name="Oval 1029"/>
          <p:cNvSpPr>
            <a:spLocks noChangeArrowheads="1"/>
          </p:cNvSpPr>
          <p:nvPr/>
        </p:nvSpPr>
        <p:spPr bwMode="auto">
          <a:xfrm>
            <a:off x="3676650" y="3808413"/>
            <a:ext cx="1065213" cy="989012"/>
          </a:xfrm>
          <a:prstGeom prst="ellipse">
            <a:avLst/>
          </a:prstGeom>
          <a:solidFill>
            <a:srgbClr val="CCFFFF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Proxy</a:t>
            </a:r>
          </a:p>
          <a:p>
            <a:pPr algn="ctr" defTabSz="912813"/>
            <a:r>
              <a:rPr lang="en-US" sz="1800"/>
              <a:t>cache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89510" name="Oval 1030"/>
          <p:cNvSpPr>
            <a:spLocks noChangeArrowheads="1"/>
          </p:cNvSpPr>
          <p:nvPr/>
        </p:nvSpPr>
        <p:spPr bwMode="auto">
          <a:xfrm>
            <a:off x="7845425" y="3716338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Origin</a:t>
            </a:r>
          </a:p>
          <a:p>
            <a:pPr algn="ctr"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2" name="Group 1066"/>
          <p:cNvGrpSpPr>
            <a:grpSpLocks/>
          </p:cNvGrpSpPr>
          <p:nvPr/>
        </p:nvGrpSpPr>
        <p:grpSpPr bwMode="auto">
          <a:xfrm>
            <a:off x="1724025" y="3170238"/>
            <a:ext cx="2316163" cy="738187"/>
            <a:chOff x="1086" y="1997"/>
            <a:chExt cx="1459" cy="465"/>
          </a:xfrm>
        </p:grpSpPr>
        <p:sp>
          <p:nvSpPr>
            <p:cNvPr id="789512" name="Line 1032"/>
            <p:cNvSpPr>
              <a:spLocks noChangeShapeType="1"/>
            </p:cNvSpPr>
            <p:nvPr/>
          </p:nvSpPr>
          <p:spPr bwMode="auto">
            <a:xfrm>
              <a:off x="1086" y="2154"/>
              <a:ext cx="1359" cy="30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3" name="Text Box 1033"/>
            <p:cNvSpPr txBox="1">
              <a:spLocks noChangeArrowheads="1"/>
            </p:cNvSpPr>
            <p:nvPr/>
          </p:nvSpPr>
          <p:spPr bwMode="auto">
            <a:xfrm>
              <a:off x="1230" y="1997"/>
              <a:ext cx="131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Request </a:t>
              </a:r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grpSp>
        <p:nvGrpSpPr>
          <p:cNvPr id="3" name="Group 1070"/>
          <p:cNvGrpSpPr>
            <a:grpSpLocks/>
          </p:cNvGrpSpPr>
          <p:nvPr/>
        </p:nvGrpSpPr>
        <p:grpSpPr bwMode="auto">
          <a:xfrm>
            <a:off x="4706938" y="3719518"/>
            <a:ext cx="3187700" cy="369888"/>
            <a:chOff x="2965" y="2343"/>
            <a:chExt cx="2008" cy="233"/>
          </a:xfrm>
        </p:grpSpPr>
        <p:sp>
          <p:nvSpPr>
            <p:cNvPr id="789515" name="Line 1035"/>
            <p:cNvSpPr>
              <a:spLocks noChangeShapeType="1"/>
            </p:cNvSpPr>
            <p:nvPr/>
          </p:nvSpPr>
          <p:spPr bwMode="auto">
            <a:xfrm>
              <a:off x="2965" y="2542"/>
              <a:ext cx="20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6" name="Text Box 1036"/>
            <p:cNvSpPr txBox="1">
              <a:spLocks noChangeArrowheads="1"/>
            </p:cNvSpPr>
            <p:nvPr/>
          </p:nvSpPr>
          <p:spPr bwMode="auto">
            <a:xfrm>
              <a:off x="3468" y="2343"/>
              <a:ext cx="131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Request </a:t>
              </a:r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grpSp>
        <p:nvGrpSpPr>
          <p:cNvPr id="4" name="Group 1071"/>
          <p:cNvGrpSpPr>
            <a:grpSpLocks/>
          </p:cNvGrpSpPr>
          <p:nvPr/>
        </p:nvGrpSpPr>
        <p:grpSpPr bwMode="auto">
          <a:xfrm>
            <a:off x="4667250" y="4213231"/>
            <a:ext cx="3221038" cy="369888"/>
            <a:chOff x="2940" y="2654"/>
            <a:chExt cx="2029" cy="233"/>
          </a:xfrm>
        </p:grpSpPr>
        <p:sp>
          <p:nvSpPr>
            <p:cNvPr id="789518" name="Line 1038"/>
            <p:cNvSpPr>
              <a:spLocks noChangeShapeType="1"/>
            </p:cNvSpPr>
            <p:nvPr/>
          </p:nvSpPr>
          <p:spPr bwMode="auto">
            <a:xfrm>
              <a:off x="2940" y="2830"/>
              <a:ext cx="2029" cy="1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19" name="Text Box 1039"/>
            <p:cNvSpPr txBox="1">
              <a:spLocks noChangeArrowheads="1"/>
            </p:cNvSpPr>
            <p:nvPr/>
          </p:nvSpPr>
          <p:spPr bwMode="auto">
            <a:xfrm>
              <a:off x="3798" y="2654"/>
              <a:ext cx="81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grpSp>
        <p:nvGrpSpPr>
          <p:cNvPr id="5" name="Group 1067"/>
          <p:cNvGrpSpPr>
            <a:grpSpLocks/>
          </p:cNvGrpSpPr>
          <p:nvPr/>
        </p:nvGrpSpPr>
        <p:grpSpPr bwMode="auto">
          <a:xfrm>
            <a:off x="1579563" y="3667125"/>
            <a:ext cx="2097087" cy="615950"/>
            <a:chOff x="995" y="2310"/>
            <a:chExt cx="1321" cy="388"/>
          </a:xfrm>
        </p:grpSpPr>
        <p:sp>
          <p:nvSpPr>
            <p:cNvPr id="789521" name="Line 1041"/>
            <p:cNvSpPr>
              <a:spLocks noChangeShapeType="1"/>
            </p:cNvSpPr>
            <p:nvPr/>
          </p:nvSpPr>
          <p:spPr bwMode="auto">
            <a:xfrm>
              <a:off x="995" y="2405"/>
              <a:ext cx="1321" cy="29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22" name="Text Box 1042"/>
            <p:cNvSpPr txBox="1">
              <a:spLocks noChangeArrowheads="1"/>
            </p:cNvSpPr>
            <p:nvPr/>
          </p:nvSpPr>
          <p:spPr bwMode="auto">
            <a:xfrm>
              <a:off x="1212" y="2310"/>
              <a:ext cx="81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sp>
        <p:nvSpPr>
          <p:cNvPr id="789523" name="Oval 1043"/>
          <p:cNvSpPr>
            <a:spLocks noChangeArrowheads="1"/>
          </p:cNvSpPr>
          <p:nvPr/>
        </p:nvSpPr>
        <p:spPr bwMode="auto">
          <a:xfrm>
            <a:off x="628650" y="4983163"/>
            <a:ext cx="1065213" cy="989012"/>
          </a:xfrm>
          <a:prstGeom prst="ellipse">
            <a:avLst/>
          </a:prstGeom>
          <a:solidFill>
            <a:srgbClr val="FF99CC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Client</a:t>
            </a:r>
          </a:p>
          <a:p>
            <a:pPr algn="ctr" defTabSz="912813"/>
            <a:r>
              <a:rPr lang="en-US" sz="1800"/>
              <a:t>B</a:t>
            </a:r>
            <a:endParaRPr lang="en-US" sz="1800">
              <a:latin typeface="Courier New" pitchFamily="49" charset="0"/>
            </a:endParaRPr>
          </a:p>
        </p:txBody>
      </p:sp>
      <p:grpSp>
        <p:nvGrpSpPr>
          <p:cNvPr id="6" name="Group 1068"/>
          <p:cNvGrpSpPr>
            <a:grpSpLocks/>
          </p:cNvGrpSpPr>
          <p:nvPr/>
        </p:nvGrpSpPr>
        <p:grpSpPr bwMode="auto">
          <a:xfrm>
            <a:off x="866775" y="4443413"/>
            <a:ext cx="2797175" cy="685800"/>
            <a:chOff x="546" y="2799"/>
            <a:chExt cx="1762" cy="432"/>
          </a:xfrm>
        </p:grpSpPr>
        <p:sp>
          <p:nvSpPr>
            <p:cNvPr id="789535" name="Line 1055"/>
            <p:cNvSpPr>
              <a:spLocks noChangeShapeType="1"/>
            </p:cNvSpPr>
            <p:nvPr/>
          </p:nvSpPr>
          <p:spPr bwMode="auto">
            <a:xfrm flipV="1">
              <a:off x="978" y="2799"/>
              <a:ext cx="1330" cy="43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6" name="Text Box 1056"/>
            <p:cNvSpPr txBox="1">
              <a:spLocks noChangeArrowheads="1"/>
            </p:cNvSpPr>
            <p:nvPr/>
          </p:nvSpPr>
          <p:spPr bwMode="auto">
            <a:xfrm>
              <a:off x="546" y="2828"/>
              <a:ext cx="1315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/>
                <a:t>Request </a:t>
              </a:r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grpSp>
        <p:nvGrpSpPr>
          <p:cNvPr id="7" name="Group 1069"/>
          <p:cNvGrpSpPr>
            <a:grpSpLocks/>
          </p:cNvGrpSpPr>
          <p:nvPr/>
        </p:nvGrpSpPr>
        <p:grpSpPr bwMode="auto">
          <a:xfrm>
            <a:off x="1703388" y="4802191"/>
            <a:ext cx="2362200" cy="825500"/>
            <a:chOff x="1073" y="3025"/>
            <a:chExt cx="1488" cy="520"/>
          </a:xfrm>
        </p:grpSpPr>
        <p:sp>
          <p:nvSpPr>
            <p:cNvPr id="789537" name="Line 1057"/>
            <p:cNvSpPr>
              <a:spLocks noChangeShapeType="1"/>
            </p:cNvSpPr>
            <p:nvPr/>
          </p:nvSpPr>
          <p:spPr bwMode="auto">
            <a:xfrm flipV="1">
              <a:off x="1073" y="3025"/>
              <a:ext cx="1488" cy="489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lIns="91577" tIns="45789" rIns="91577" bIns="45789" anchor="ctr"/>
            <a:lstStyle/>
            <a:p>
              <a:endParaRPr lang="en-US" sz="1800"/>
            </a:p>
          </p:txBody>
        </p:sp>
        <p:sp>
          <p:nvSpPr>
            <p:cNvPr id="789538" name="Text Box 1058"/>
            <p:cNvSpPr txBox="1">
              <a:spLocks noChangeArrowheads="1"/>
            </p:cNvSpPr>
            <p:nvPr/>
          </p:nvSpPr>
          <p:spPr bwMode="auto">
            <a:xfrm>
              <a:off x="1556" y="3312"/>
              <a:ext cx="811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 sz="1800">
                  <a:latin typeface="Courier New" pitchFamily="49" charset="0"/>
                </a:rPr>
                <a:t>foo.html</a:t>
              </a:r>
            </a:p>
          </p:txBody>
        </p:sp>
      </p:grpSp>
      <p:sp>
        <p:nvSpPr>
          <p:cNvPr id="789541" name="Text Box 1061"/>
          <p:cNvSpPr txBox="1">
            <a:spLocks noChangeArrowheads="1"/>
          </p:cNvSpPr>
          <p:nvPr/>
        </p:nvSpPr>
        <p:spPr bwMode="auto">
          <a:xfrm>
            <a:off x="1236663" y="6183313"/>
            <a:ext cx="2978701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Fast inexpensive local network</a:t>
            </a:r>
          </a:p>
        </p:txBody>
      </p:sp>
      <p:sp>
        <p:nvSpPr>
          <p:cNvPr id="789543" name="Text Box 1063"/>
          <p:cNvSpPr txBox="1">
            <a:spLocks noChangeArrowheads="1"/>
          </p:cNvSpPr>
          <p:nvPr/>
        </p:nvSpPr>
        <p:spPr bwMode="auto">
          <a:xfrm>
            <a:off x="5643563" y="4792663"/>
            <a:ext cx="1692275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1800"/>
              <a:t>Slower more </a:t>
            </a:r>
          </a:p>
          <a:p>
            <a:r>
              <a:rPr lang="en-US" sz="1800"/>
              <a:t>expensive</a:t>
            </a:r>
          </a:p>
          <a:p>
            <a:r>
              <a:rPr lang="en-US" sz="1800"/>
              <a:t>global network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Tiny Web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Tiny Web server described in text</a:t>
            </a:r>
          </a:p>
          <a:p>
            <a:pPr lvl="1"/>
            <a:r>
              <a:rPr lang="en-US" sz="2200" dirty="0" smtClean="0"/>
              <a:t>Tiny is a sequential Web server</a:t>
            </a:r>
          </a:p>
          <a:p>
            <a:pPr lvl="1"/>
            <a:r>
              <a:rPr lang="en-US" sz="2200" dirty="0" smtClean="0"/>
              <a:t>Serves static and dynamic content to real browsers</a:t>
            </a:r>
          </a:p>
          <a:p>
            <a:pPr lvl="2"/>
            <a:r>
              <a:rPr lang="en-US" dirty="0" smtClean="0"/>
              <a:t>text files, HTML files, GIF and JPEG images</a:t>
            </a:r>
          </a:p>
          <a:p>
            <a:pPr lvl="1"/>
            <a:r>
              <a:rPr lang="en-US" sz="2200" dirty="0" smtClean="0"/>
              <a:t>226 lines of commented C code</a:t>
            </a:r>
          </a:p>
          <a:p>
            <a:pPr lvl="1"/>
            <a:r>
              <a:rPr lang="en-US" sz="2200" dirty="0" smtClean="0"/>
              <a:t>Not as complete or robust as a real web server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 smtClean="0"/>
              <a:t>Tiny Operation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Accept connection from client</a:t>
            </a:r>
          </a:p>
          <a:p>
            <a:r>
              <a:rPr lang="en-US" dirty="0" smtClean="0"/>
              <a:t>Read request from client (via connected socket)</a:t>
            </a:r>
          </a:p>
          <a:p>
            <a:r>
              <a:rPr lang="en-US" dirty="0" smtClean="0"/>
              <a:t>Split into method / </a:t>
            </a:r>
            <a:r>
              <a:rPr lang="en-US" dirty="0" err="1" smtClean="0"/>
              <a:t>uri</a:t>
            </a:r>
            <a:r>
              <a:rPr lang="en-US" dirty="0" smtClean="0"/>
              <a:t> / version</a:t>
            </a:r>
          </a:p>
          <a:p>
            <a:pPr lvl="1"/>
            <a:r>
              <a:rPr lang="en-US" dirty="0" smtClean="0"/>
              <a:t>If not GET, then return error</a:t>
            </a:r>
          </a:p>
          <a:p>
            <a:r>
              <a:rPr lang="en-US" dirty="0" smtClean="0"/>
              <a:t>If URI contains “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-bin</a:t>
            </a:r>
            <a:r>
              <a:rPr lang="en-US" dirty="0" smtClean="0"/>
              <a:t>” then serve dynamic content</a:t>
            </a:r>
          </a:p>
          <a:p>
            <a:pPr lvl="1"/>
            <a:r>
              <a:rPr lang="en-US" dirty="0" smtClean="0"/>
              <a:t>(Would do wrong thing if had file 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abcgi-bingo.htm</a:t>
            </a:r>
            <a:r>
              <a:rPr lang="en-US" dirty="0" smtClean="0"/>
              <a:t>l”)</a:t>
            </a:r>
          </a:p>
          <a:p>
            <a:pPr lvl="1"/>
            <a:r>
              <a:rPr lang="en-US" dirty="0" smtClean="0"/>
              <a:t>Fork process to execute program</a:t>
            </a:r>
          </a:p>
          <a:p>
            <a:r>
              <a:rPr lang="en-US" dirty="0" smtClean="0"/>
              <a:t>Otherwise serve static content</a:t>
            </a:r>
          </a:p>
          <a:p>
            <a:pPr lvl="1"/>
            <a:r>
              <a:rPr lang="en-US" dirty="0" smtClean="0"/>
              <a:t>Copy file to output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37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934200" cy="573087"/>
          </a:xfrm>
        </p:spPr>
        <p:txBody>
          <a:bodyPr lIns="91294" tIns="45647" rIns="91294" bIns="45647" anchor="t"/>
          <a:lstStyle/>
          <a:p>
            <a:r>
              <a:rPr lang="en-US" dirty="0"/>
              <a:t>Web </a:t>
            </a:r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86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1989:</a:t>
            </a:r>
          </a:p>
          <a:p>
            <a:pPr lvl="1"/>
            <a:r>
              <a:rPr lang="en-US" sz="2200" dirty="0"/>
              <a:t>Tim Berners-Lee (CERN) writes internal proposal to develop a distributed hypertext </a:t>
            </a:r>
            <a:r>
              <a:rPr lang="en-US" sz="2200" dirty="0" smtClean="0"/>
              <a:t>system</a:t>
            </a:r>
          </a:p>
          <a:p>
            <a:pPr lvl="2"/>
            <a:r>
              <a:rPr lang="en-US" dirty="0"/>
              <a:t>Connects “a web of notes with </a:t>
            </a:r>
            <a:r>
              <a:rPr lang="en-US" dirty="0" smtClean="0"/>
              <a:t>links”</a:t>
            </a:r>
            <a:endParaRPr lang="en-US" dirty="0"/>
          </a:p>
          <a:p>
            <a:pPr lvl="2"/>
            <a:r>
              <a:rPr lang="en-US" dirty="0"/>
              <a:t>Intended to help CERN physicists in large projects share and manage information </a:t>
            </a:r>
          </a:p>
          <a:p>
            <a:r>
              <a:rPr lang="en-US" dirty="0"/>
              <a:t>1990:</a:t>
            </a:r>
          </a:p>
          <a:p>
            <a:pPr lvl="1"/>
            <a:r>
              <a:rPr lang="en-US" sz="2200" dirty="0"/>
              <a:t>Tim BL writes a graphical browser for Next </a:t>
            </a:r>
            <a:r>
              <a:rPr lang="en-US" sz="2200" dirty="0" smtClean="0"/>
              <a:t>machines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 smtClean="0"/>
              <a:t>Tiny Serving Static Content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6875" y="5237907"/>
            <a:ext cx="7896225" cy="1096217"/>
          </a:xfrm>
        </p:spPr>
        <p:txBody>
          <a:bodyPr/>
          <a:lstStyle/>
          <a:p>
            <a:pPr lvl="1"/>
            <a:r>
              <a:rPr lang="en-US" dirty="0" smtClean="0"/>
              <a:t>Serve file specified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filename</a:t>
            </a:r>
          </a:p>
          <a:p>
            <a:pPr lvl="1"/>
            <a:r>
              <a:rPr lang="en-US" dirty="0" smtClean="0"/>
              <a:t>Use file metadata to compose header</a:t>
            </a:r>
          </a:p>
          <a:p>
            <a:pPr lvl="1"/>
            <a:r>
              <a:rPr lang="en-US" dirty="0" smtClean="0"/>
              <a:t>“Read” file via </a:t>
            </a:r>
            <a:r>
              <a:rPr lang="en-US" dirty="0" err="1" smtClean="0"/>
              <a:t>mmap</a:t>
            </a:r>
            <a:endParaRPr lang="en-US" dirty="0" smtClean="0"/>
          </a:p>
          <a:p>
            <a:pPr lvl="1"/>
            <a:r>
              <a:rPr lang="en-US" dirty="0" smtClean="0"/>
              <a:t>Write to output</a:t>
            </a:r>
            <a:endParaRPr lang="en-US" dirty="0"/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76200" y="990600"/>
            <a:ext cx="8991600" cy="4247308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 smtClean="0">
                <a:latin typeface="Courier New" pitchFamily="49" charset="0"/>
              </a:rPr>
              <a:t>/* Send response headers to client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get_filetype</a:t>
            </a:r>
            <a:r>
              <a:rPr lang="en-US" sz="1800" dirty="0" smtClean="0">
                <a:latin typeface="Courier New" pitchFamily="49" charset="0"/>
              </a:rPr>
              <a:t>(filename, </a:t>
            </a:r>
            <a:r>
              <a:rPr lang="en-US" sz="1800" dirty="0" err="1" smtClean="0">
                <a:latin typeface="Courier New" pitchFamily="49" charset="0"/>
              </a:rPr>
              <a:t>filetype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"HTTP/1.0 200 OK\r\n");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"%</a:t>
            </a:r>
            <a:r>
              <a:rPr lang="en-US" sz="1800" dirty="0" err="1" smtClean="0">
                <a:latin typeface="Courier New" pitchFamily="49" charset="0"/>
              </a:rPr>
              <a:t>sServer</a:t>
            </a:r>
            <a:r>
              <a:rPr lang="en-US" sz="1800" dirty="0" smtClean="0">
                <a:latin typeface="Courier New" pitchFamily="49" charset="0"/>
              </a:rPr>
              <a:t>: Tiny Web Server\r\n",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"%</a:t>
            </a:r>
            <a:r>
              <a:rPr lang="en-US" sz="1800" dirty="0" err="1" smtClean="0">
                <a:latin typeface="Courier New" pitchFamily="49" charset="0"/>
              </a:rPr>
              <a:t>sContent</a:t>
            </a:r>
            <a:r>
              <a:rPr lang="en-US" sz="1800" dirty="0" smtClean="0">
                <a:latin typeface="Courier New" pitchFamily="49" charset="0"/>
              </a:rPr>
              <a:t>-length: %d\r\n",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filesize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"%</a:t>
            </a:r>
            <a:r>
              <a:rPr lang="en-US" sz="1800" dirty="0" err="1" smtClean="0">
                <a:latin typeface="Courier New" pitchFamily="49" charset="0"/>
              </a:rPr>
              <a:t>sContent</a:t>
            </a:r>
            <a:r>
              <a:rPr lang="en-US" sz="1800" dirty="0" smtClean="0">
                <a:latin typeface="Courier New" pitchFamily="49" charset="0"/>
              </a:rPr>
              <a:t>-type: %s\r\n\r\n",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       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filetype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Rio_writen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fd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strlen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));</a:t>
            </a:r>
          </a:p>
          <a:p>
            <a:pPr defTabSz="912813"/>
            <a:endParaRPr lang="en-US" sz="1800" dirty="0" smtClean="0">
              <a:latin typeface="Courier New" pitchFamily="49" charset="0"/>
            </a:endParaRP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/* Send response body to client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srcfd</a:t>
            </a:r>
            <a:r>
              <a:rPr lang="en-US" sz="1800" dirty="0" smtClean="0">
                <a:latin typeface="Courier New" pitchFamily="49" charset="0"/>
              </a:rPr>
              <a:t> = Open(filename, O_RDONLY, 0);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srcp</a:t>
            </a:r>
            <a:r>
              <a:rPr lang="en-US" sz="1800" dirty="0" smtClean="0">
                <a:latin typeface="Courier New" pitchFamily="49" charset="0"/>
              </a:rPr>
              <a:t> = </a:t>
            </a:r>
            <a:r>
              <a:rPr lang="en-US" sz="1800" dirty="0" err="1" smtClean="0">
                <a:latin typeface="Courier New" pitchFamily="49" charset="0"/>
              </a:rPr>
              <a:t>Mmap</a:t>
            </a:r>
            <a:r>
              <a:rPr lang="en-US" sz="1800" dirty="0" smtClean="0">
                <a:latin typeface="Courier New" pitchFamily="49" charset="0"/>
              </a:rPr>
              <a:t>(0, </a:t>
            </a:r>
            <a:r>
              <a:rPr lang="en-US" sz="1800" dirty="0" err="1" smtClean="0">
                <a:latin typeface="Courier New" pitchFamily="49" charset="0"/>
              </a:rPr>
              <a:t>filesize</a:t>
            </a:r>
            <a:r>
              <a:rPr lang="en-US" sz="1800" dirty="0" smtClean="0">
                <a:latin typeface="Courier New" pitchFamily="49" charset="0"/>
              </a:rPr>
              <a:t>, PROT_READ, MAP_PRIVATE, </a:t>
            </a:r>
            <a:r>
              <a:rPr lang="en-US" sz="1800" dirty="0" err="1" smtClean="0">
                <a:latin typeface="Courier New" pitchFamily="49" charset="0"/>
              </a:rPr>
              <a:t>srcfd</a:t>
            </a:r>
            <a:r>
              <a:rPr lang="en-US" sz="1800" dirty="0" smtClean="0">
                <a:latin typeface="Courier New" pitchFamily="49" charset="0"/>
              </a:rPr>
              <a:t>, 0);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Close(</a:t>
            </a:r>
            <a:r>
              <a:rPr lang="en-US" sz="1800" dirty="0" err="1" smtClean="0">
                <a:latin typeface="Courier New" pitchFamily="49" charset="0"/>
              </a:rPr>
              <a:t>srcfd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Rio_writen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fd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srcp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filesize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Munmap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srcp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filesize</a:t>
            </a:r>
            <a:r>
              <a:rPr lang="en-US" sz="1800" dirty="0" smtClean="0">
                <a:latin typeface="Courier New" pitchFamily="49" charset="0"/>
              </a:rPr>
              <a:t>);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69515" y="1013012"/>
            <a:ext cx="15604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From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tiny.c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60960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</a:t>
            </a:r>
          </a:p>
        </p:txBody>
      </p:sp>
      <p:sp>
        <p:nvSpPr>
          <p:cNvPr id="771075" name="Oval 3"/>
          <p:cNvSpPr>
            <a:spLocks noChangeArrowheads="1"/>
          </p:cNvSpPr>
          <p:nvPr/>
        </p:nvSpPr>
        <p:spPr bwMode="auto">
          <a:xfrm>
            <a:off x="5548313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Client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1076" name="Oval 4"/>
          <p:cNvSpPr>
            <a:spLocks noChangeArrowheads="1"/>
          </p:cNvSpPr>
          <p:nvPr/>
        </p:nvSpPr>
        <p:spPr bwMode="auto">
          <a:xfrm>
            <a:off x="7526338" y="2662238"/>
            <a:ext cx="1065212" cy="989012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42118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 smtClean="0"/>
              <a:t>Client sends request to server</a:t>
            </a:r>
          </a:p>
          <a:p>
            <a:endParaRPr lang="en-US" dirty="0" smtClean="0"/>
          </a:p>
          <a:p>
            <a:r>
              <a:rPr lang="en-US" dirty="0" smtClean="0"/>
              <a:t>If request URI contains the string “</a:t>
            </a:r>
            <a:r>
              <a:rPr lang="en-US" dirty="0" smtClean="0">
                <a:latin typeface="Courier New" pitchFamily="49" charset="0"/>
              </a:rPr>
              <a:t>/</a:t>
            </a:r>
            <a:r>
              <a:rPr lang="en-US" dirty="0" err="1" smtClean="0">
                <a:latin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</a:rPr>
              <a:t>-bin</a:t>
            </a:r>
            <a:r>
              <a:rPr lang="en-US" dirty="0" smtClean="0"/>
              <a:t>”, then the server assumes that the request is for dynamic content </a:t>
            </a:r>
            <a:endParaRPr lang="en-US" dirty="0"/>
          </a:p>
        </p:txBody>
      </p:sp>
      <p:sp>
        <p:nvSpPr>
          <p:cNvPr id="771078" name="Line 6"/>
          <p:cNvSpPr>
            <a:spLocks noChangeShapeType="1"/>
          </p:cNvSpPr>
          <p:nvPr/>
        </p:nvSpPr>
        <p:spPr bwMode="auto">
          <a:xfrm>
            <a:off x="6613525" y="3117850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5000625" y="2130425"/>
            <a:ext cx="4006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 dirty="0">
                <a:latin typeface="Courier New" pitchFamily="49" charset="0"/>
              </a:rPr>
              <a:t>GET /</a:t>
            </a:r>
            <a:r>
              <a:rPr lang="en-US" sz="1800" dirty="0" err="1">
                <a:latin typeface="Courier New" pitchFamily="49" charset="0"/>
              </a:rPr>
              <a:t>cgi</a:t>
            </a:r>
            <a:r>
              <a:rPr lang="en-US" sz="1800" dirty="0">
                <a:latin typeface="Courier New" pitchFamily="49" charset="0"/>
              </a:rPr>
              <a:t>-bin/env.pl HTTP/1.1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77724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2099" name="Oval 3"/>
          <p:cNvSpPr>
            <a:spLocks noChangeArrowheads="1"/>
          </p:cNvSpPr>
          <p:nvPr/>
        </p:nvSpPr>
        <p:spPr bwMode="auto">
          <a:xfrm>
            <a:off x="5173663" y="19018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Client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2100" name="Oval 4"/>
          <p:cNvSpPr>
            <a:spLocks noChangeArrowheads="1"/>
          </p:cNvSpPr>
          <p:nvPr/>
        </p:nvSpPr>
        <p:spPr bwMode="auto">
          <a:xfrm>
            <a:off x="7153275" y="19018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210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18907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server creates a child process and runs the program identified by the URI in that process</a:t>
            </a:r>
          </a:p>
        </p:txBody>
      </p:sp>
      <p:sp>
        <p:nvSpPr>
          <p:cNvPr id="772102" name="Oval 6"/>
          <p:cNvSpPr>
            <a:spLocks noChangeArrowheads="1"/>
          </p:cNvSpPr>
          <p:nvPr/>
        </p:nvSpPr>
        <p:spPr bwMode="auto">
          <a:xfrm>
            <a:off x="7159625" y="34988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2103" name="Line 7"/>
          <p:cNvSpPr>
            <a:spLocks noChangeShapeType="1"/>
          </p:cNvSpPr>
          <p:nvPr/>
        </p:nvSpPr>
        <p:spPr bwMode="auto">
          <a:xfrm flipV="1">
            <a:off x="7685088" y="28908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2104" name="Text Box 8"/>
          <p:cNvSpPr txBox="1">
            <a:spLocks noChangeArrowheads="1"/>
          </p:cNvSpPr>
          <p:nvPr/>
        </p:nvSpPr>
        <p:spPr bwMode="auto">
          <a:xfrm>
            <a:off x="7654925" y="3011488"/>
            <a:ext cx="14128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fork/exec</a:t>
            </a:r>
            <a:endParaRPr lang="en-US" sz="18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229600" cy="573087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(cont)</a:t>
            </a:r>
          </a:p>
        </p:txBody>
      </p:sp>
      <p:sp>
        <p:nvSpPr>
          <p:cNvPr id="773123" name="Oval 3"/>
          <p:cNvSpPr>
            <a:spLocks noChangeArrowheads="1"/>
          </p:cNvSpPr>
          <p:nvPr/>
        </p:nvSpPr>
        <p:spPr bwMode="auto">
          <a:xfrm>
            <a:off x="5173663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Client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3124" name="Oval 4"/>
          <p:cNvSpPr>
            <a:spLocks noChangeArrowheads="1"/>
          </p:cNvSpPr>
          <p:nvPr/>
        </p:nvSpPr>
        <p:spPr bwMode="auto">
          <a:xfrm>
            <a:off x="7153275" y="1825625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312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3213" y="1970088"/>
            <a:ext cx="4287837" cy="4456112"/>
          </a:xfrm>
          <a:noFill/>
          <a:ln/>
        </p:spPr>
        <p:txBody>
          <a:bodyPr lIns="90343" tIns="44379" rIns="90343" bIns="44379"/>
          <a:lstStyle/>
          <a:p>
            <a:r>
              <a:rPr lang="en-US" dirty="0"/>
              <a:t>The child runs and generates the dynamic </a:t>
            </a:r>
            <a:r>
              <a:rPr lang="en-US" dirty="0" smtClean="0"/>
              <a:t>content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server captures the content of the child and forwards it without modification to the client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73126" name="Oval 6"/>
          <p:cNvSpPr>
            <a:spLocks noChangeArrowheads="1"/>
          </p:cNvSpPr>
          <p:nvPr/>
        </p:nvSpPr>
        <p:spPr bwMode="auto">
          <a:xfrm>
            <a:off x="7159625" y="3422650"/>
            <a:ext cx="1065213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  <p:sp>
        <p:nvSpPr>
          <p:cNvPr id="773127" name="Line 7"/>
          <p:cNvSpPr>
            <a:spLocks noChangeShapeType="1"/>
          </p:cNvSpPr>
          <p:nvPr/>
        </p:nvSpPr>
        <p:spPr bwMode="auto">
          <a:xfrm flipV="1">
            <a:off x="7685088" y="2814638"/>
            <a:ext cx="0" cy="6080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3128" name="Text Box 8"/>
          <p:cNvSpPr txBox="1">
            <a:spLocks noChangeArrowheads="1"/>
          </p:cNvSpPr>
          <p:nvPr/>
        </p:nvSpPr>
        <p:spPr bwMode="auto">
          <a:xfrm>
            <a:off x="7616825" y="2967038"/>
            <a:ext cx="10477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3129" name="Text Box 9"/>
          <p:cNvSpPr txBox="1">
            <a:spLocks noChangeArrowheads="1"/>
          </p:cNvSpPr>
          <p:nvPr/>
        </p:nvSpPr>
        <p:spPr bwMode="auto">
          <a:xfrm>
            <a:off x="6202363" y="2266950"/>
            <a:ext cx="1047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3130" name="Line 10"/>
          <p:cNvSpPr>
            <a:spLocks noChangeShapeType="1"/>
          </p:cNvSpPr>
          <p:nvPr/>
        </p:nvSpPr>
        <p:spPr bwMode="auto">
          <a:xfrm flipH="1">
            <a:off x="6240463" y="2281238"/>
            <a:ext cx="9128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41313"/>
            <a:ext cx="8305800" cy="573087"/>
          </a:xfrm>
        </p:spPr>
        <p:txBody>
          <a:bodyPr lIns="91294" tIns="45647" rIns="91294" bIns="45647" anchor="t"/>
          <a:lstStyle/>
          <a:p>
            <a:r>
              <a:rPr lang="en-US"/>
              <a:t>Issues in Serving Dynamic Content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413" y="1595438"/>
            <a:ext cx="5360987" cy="4830762"/>
          </a:xfrm>
        </p:spPr>
        <p:txBody>
          <a:bodyPr lIns="91294" tIns="45647" rIns="91294" bIns="45647"/>
          <a:lstStyle/>
          <a:p>
            <a:pPr>
              <a:lnSpc>
                <a:spcPct val="85000"/>
              </a:lnSpc>
            </a:pPr>
            <a:r>
              <a:rPr lang="en-US" dirty="0"/>
              <a:t>How does the client pass program arguments to the server?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these arguments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pass other info relevant to the request to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How does the server capture the content produced by the child?</a:t>
            </a:r>
          </a:p>
          <a:p>
            <a:pPr>
              <a:lnSpc>
                <a:spcPct val="85000"/>
              </a:lnSpc>
            </a:pPr>
            <a:r>
              <a:rPr lang="en-US" dirty="0"/>
              <a:t>These issues are addressed by the </a:t>
            </a:r>
            <a:r>
              <a:rPr lang="en-US" dirty="0">
                <a:solidFill>
                  <a:srgbClr val="FF0000"/>
                </a:solidFill>
              </a:rPr>
              <a:t>Common Gateway Interface (CGI) </a:t>
            </a:r>
            <a:r>
              <a:rPr lang="en-US" dirty="0"/>
              <a:t>specification.</a:t>
            </a:r>
          </a:p>
          <a:p>
            <a:pPr>
              <a:lnSpc>
                <a:spcPct val="85000"/>
              </a:lnSpc>
            </a:pPr>
            <a:endParaRPr lang="en-US" dirty="0"/>
          </a:p>
        </p:txBody>
      </p:sp>
      <p:sp>
        <p:nvSpPr>
          <p:cNvPr id="775172" name="Oval 4"/>
          <p:cNvSpPr>
            <a:spLocks noChangeArrowheads="1"/>
          </p:cNvSpPr>
          <p:nvPr/>
        </p:nvSpPr>
        <p:spPr bwMode="auto">
          <a:xfrm>
            <a:off x="5459413" y="1825625"/>
            <a:ext cx="1065212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Client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5173" name="Oval 5"/>
          <p:cNvSpPr>
            <a:spLocks noChangeArrowheads="1"/>
          </p:cNvSpPr>
          <p:nvPr/>
        </p:nvSpPr>
        <p:spPr bwMode="auto">
          <a:xfrm>
            <a:off x="7437438" y="1825625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defTabSz="912813"/>
            <a:r>
              <a:rPr lang="en-US" sz="1800"/>
              <a:t>Server</a:t>
            </a:r>
            <a:endParaRPr lang="en-US" sz="1800">
              <a:latin typeface="Courier New" pitchFamily="49" charset="0"/>
            </a:endParaRPr>
          </a:p>
        </p:txBody>
      </p:sp>
      <p:sp>
        <p:nvSpPr>
          <p:cNvPr id="775174" name="Line 6"/>
          <p:cNvSpPr>
            <a:spLocks noChangeShapeType="1"/>
          </p:cNvSpPr>
          <p:nvPr/>
        </p:nvSpPr>
        <p:spPr bwMode="auto">
          <a:xfrm flipH="1" flipV="1">
            <a:off x="7761288" y="28146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5175" name="Text Box 7"/>
          <p:cNvSpPr txBox="1">
            <a:spLocks noChangeArrowheads="1"/>
          </p:cNvSpPr>
          <p:nvPr/>
        </p:nvSpPr>
        <p:spPr bwMode="auto">
          <a:xfrm>
            <a:off x="6715125" y="2967038"/>
            <a:ext cx="10477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5176" name="Text Box 8"/>
          <p:cNvSpPr txBox="1">
            <a:spLocks noChangeArrowheads="1"/>
          </p:cNvSpPr>
          <p:nvPr/>
        </p:nvSpPr>
        <p:spPr bwMode="auto">
          <a:xfrm>
            <a:off x="6486525" y="2130425"/>
            <a:ext cx="10477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Content</a:t>
            </a:r>
          </a:p>
        </p:txBody>
      </p:sp>
      <p:sp>
        <p:nvSpPr>
          <p:cNvPr id="775177" name="Line 9"/>
          <p:cNvSpPr>
            <a:spLocks noChangeShapeType="1"/>
          </p:cNvSpPr>
          <p:nvPr/>
        </p:nvSpPr>
        <p:spPr bwMode="auto">
          <a:xfrm flipH="1">
            <a:off x="6524625" y="2462213"/>
            <a:ext cx="9128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775178" name="Text Box 10"/>
          <p:cNvSpPr txBox="1">
            <a:spLocks noChangeArrowheads="1"/>
          </p:cNvSpPr>
          <p:nvPr/>
        </p:nvSpPr>
        <p:spPr bwMode="auto">
          <a:xfrm>
            <a:off x="6410325" y="1673225"/>
            <a:ext cx="10858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Request</a:t>
            </a:r>
          </a:p>
        </p:txBody>
      </p:sp>
      <p:sp>
        <p:nvSpPr>
          <p:cNvPr id="775179" name="Line 11"/>
          <p:cNvSpPr>
            <a:spLocks noChangeShapeType="1"/>
          </p:cNvSpPr>
          <p:nvPr/>
        </p:nvSpPr>
        <p:spPr bwMode="auto">
          <a:xfrm flipH="1" flipV="1">
            <a:off x="6448425" y="2054225"/>
            <a:ext cx="10652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lIns="91577" tIns="45789" rIns="91577" bIns="45789" anchor="ctr">
            <a:spAutoFit/>
          </a:bodyPr>
          <a:lstStyle/>
          <a:p>
            <a:endParaRPr lang="en-US"/>
          </a:p>
        </p:txBody>
      </p:sp>
      <p:sp>
        <p:nvSpPr>
          <p:cNvPr id="775180" name="Line 12"/>
          <p:cNvSpPr>
            <a:spLocks noChangeShapeType="1"/>
          </p:cNvSpPr>
          <p:nvPr/>
        </p:nvSpPr>
        <p:spPr bwMode="auto">
          <a:xfrm flipH="1" flipV="1">
            <a:off x="8218488" y="2738438"/>
            <a:ext cx="0" cy="6842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75181" name="Text Box 13"/>
          <p:cNvSpPr txBox="1">
            <a:spLocks noChangeArrowheads="1"/>
          </p:cNvSpPr>
          <p:nvPr/>
        </p:nvSpPr>
        <p:spPr bwMode="auto">
          <a:xfrm>
            <a:off x="8180388" y="2967038"/>
            <a:ext cx="8953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/>
              <a:t>Create</a:t>
            </a:r>
          </a:p>
        </p:txBody>
      </p:sp>
      <p:sp>
        <p:nvSpPr>
          <p:cNvPr id="775182" name="Oval 14"/>
          <p:cNvSpPr>
            <a:spLocks noChangeArrowheads="1"/>
          </p:cNvSpPr>
          <p:nvPr/>
        </p:nvSpPr>
        <p:spPr bwMode="auto">
          <a:xfrm>
            <a:off x="7443788" y="3422650"/>
            <a:ext cx="1066800" cy="989013"/>
          </a:xfrm>
          <a:prstGeom prst="ellipse">
            <a:avLst/>
          </a:prstGeom>
          <a:solidFill>
            <a:srgbClr val="FFFF99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>
                <a:latin typeface="Courier New" pitchFamily="49" charset="0"/>
              </a:rPr>
              <a:t>env.pl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247650"/>
            <a:ext cx="8716962" cy="666750"/>
          </a:xfrm>
        </p:spPr>
        <p:txBody>
          <a:bodyPr lIns="91294" tIns="45647" rIns="91294" bIns="45647" anchor="t"/>
          <a:lstStyle/>
          <a:p>
            <a:r>
              <a:rPr lang="en-US" dirty="0"/>
              <a:t>CGI</a:t>
            </a:r>
          </a:p>
        </p:txBody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Because the children are written according to the CGI spec, they are often called </a:t>
            </a:r>
            <a:r>
              <a:rPr lang="en-US" i="1" dirty="0">
                <a:solidFill>
                  <a:srgbClr val="FF0000"/>
                </a:solidFill>
              </a:rPr>
              <a:t>CGI </a:t>
            </a:r>
            <a:r>
              <a:rPr lang="en-US" i="1" dirty="0" smtClean="0">
                <a:solidFill>
                  <a:srgbClr val="FF0000"/>
                </a:solidFill>
              </a:rPr>
              <a:t>programs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i="1" dirty="0" smtClean="0">
                <a:solidFill>
                  <a:srgbClr val="FF0000"/>
                </a:solidFill>
              </a:rPr>
              <a:t>CGI scripts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CGI really defines a simple standard for transferring information between the client (browser), the server, and the child process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CGI is the original standard for generating dynamic content. Has been largely replaced by other, faster techniques: 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fastCGI</a:t>
            </a:r>
            <a:r>
              <a:rPr lang="en-US" dirty="0" smtClean="0"/>
              <a:t>, Apache modules, Java servlets</a:t>
            </a:r>
          </a:p>
          <a:p>
            <a:pPr lvl="1"/>
            <a:r>
              <a:rPr lang="en-US" dirty="0" smtClean="0"/>
              <a:t>Avoid having to create process on the fly.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150" y="1666875"/>
            <a:ext cx="826770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942138" cy="573087"/>
          </a:xfrm>
        </p:spPr>
        <p:txBody>
          <a:bodyPr/>
          <a:lstStyle/>
          <a:p>
            <a:r>
              <a:rPr lang="en-US"/>
              <a:t>The add.com Experience</a:t>
            </a:r>
          </a:p>
        </p:txBody>
      </p:sp>
      <p:sp>
        <p:nvSpPr>
          <p:cNvPr id="778244" name="Text Box 4"/>
          <p:cNvSpPr txBox="1">
            <a:spLocks noChangeArrowheads="1"/>
          </p:cNvSpPr>
          <p:nvPr/>
        </p:nvSpPr>
        <p:spPr bwMode="auto">
          <a:xfrm>
            <a:off x="1524000" y="1066800"/>
            <a:ext cx="12763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/>
              <a:t>input URL</a:t>
            </a:r>
          </a:p>
        </p:txBody>
      </p:sp>
      <p:sp>
        <p:nvSpPr>
          <p:cNvPr id="778245" name="Line 5"/>
          <p:cNvSpPr>
            <a:spLocks noChangeShapeType="1"/>
          </p:cNvSpPr>
          <p:nvPr/>
        </p:nvSpPr>
        <p:spPr bwMode="auto">
          <a:xfrm>
            <a:off x="2266950" y="1433513"/>
            <a:ext cx="53340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6" name="Text Box 6"/>
          <p:cNvSpPr txBox="1">
            <a:spLocks noChangeArrowheads="1"/>
          </p:cNvSpPr>
          <p:nvPr/>
        </p:nvSpPr>
        <p:spPr bwMode="auto">
          <a:xfrm>
            <a:off x="6477000" y="5684044"/>
            <a:ext cx="153035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/>
              <a:t>Output page</a:t>
            </a:r>
          </a:p>
        </p:txBody>
      </p:sp>
      <p:sp>
        <p:nvSpPr>
          <p:cNvPr id="778247" name="Line 7"/>
          <p:cNvSpPr>
            <a:spLocks noChangeShapeType="1"/>
          </p:cNvSpPr>
          <p:nvPr/>
        </p:nvSpPr>
        <p:spPr bwMode="auto">
          <a:xfrm flipH="1" flipV="1">
            <a:off x="2971799" y="4267200"/>
            <a:ext cx="3505201" cy="1600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48" name="Text Box 8"/>
          <p:cNvSpPr txBox="1">
            <a:spLocks noChangeArrowheads="1"/>
          </p:cNvSpPr>
          <p:nvPr/>
        </p:nvSpPr>
        <p:spPr bwMode="auto">
          <a:xfrm>
            <a:off x="2638425" y="1081087"/>
            <a:ext cx="666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/>
              <a:t>host</a:t>
            </a:r>
          </a:p>
        </p:txBody>
      </p:sp>
      <p:sp>
        <p:nvSpPr>
          <p:cNvPr id="778249" name="Text Box 9"/>
          <p:cNvSpPr txBox="1">
            <a:spLocks noChangeArrowheads="1"/>
          </p:cNvSpPr>
          <p:nvPr/>
        </p:nvSpPr>
        <p:spPr bwMode="auto">
          <a:xfrm>
            <a:off x="3305175" y="1066800"/>
            <a:ext cx="6286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/>
              <a:t>port</a:t>
            </a:r>
          </a:p>
        </p:txBody>
      </p:sp>
      <p:sp>
        <p:nvSpPr>
          <p:cNvPr id="778250" name="Text Box 10"/>
          <p:cNvSpPr txBox="1">
            <a:spLocks noChangeArrowheads="1"/>
          </p:cNvSpPr>
          <p:nvPr/>
        </p:nvSpPr>
        <p:spPr bwMode="auto">
          <a:xfrm>
            <a:off x="3933825" y="1066800"/>
            <a:ext cx="15811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/>
              <a:t>CGI program</a:t>
            </a:r>
          </a:p>
        </p:txBody>
      </p:sp>
      <p:sp>
        <p:nvSpPr>
          <p:cNvPr id="778251" name="Text Box 11"/>
          <p:cNvSpPr txBox="1">
            <a:spLocks noChangeArrowheads="1"/>
          </p:cNvSpPr>
          <p:nvPr/>
        </p:nvSpPr>
        <p:spPr bwMode="auto">
          <a:xfrm>
            <a:off x="5181600" y="1066800"/>
            <a:ext cx="66675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dirty="0" err="1"/>
              <a:t>args</a:t>
            </a:r>
            <a:endParaRPr lang="en-US" sz="1800" dirty="0"/>
          </a:p>
        </p:txBody>
      </p:sp>
      <p:sp>
        <p:nvSpPr>
          <p:cNvPr id="778252" name="Line 12"/>
          <p:cNvSpPr>
            <a:spLocks noChangeShapeType="1"/>
          </p:cNvSpPr>
          <p:nvPr/>
        </p:nvSpPr>
        <p:spPr bwMode="auto">
          <a:xfrm flipH="1">
            <a:off x="2971799" y="1447800"/>
            <a:ext cx="45719" cy="595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3" name="Line 13"/>
          <p:cNvSpPr>
            <a:spLocks noChangeShapeType="1"/>
          </p:cNvSpPr>
          <p:nvPr/>
        </p:nvSpPr>
        <p:spPr bwMode="auto">
          <a:xfrm flipH="1">
            <a:off x="3429000" y="1447800"/>
            <a:ext cx="45719" cy="59531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4" name="Line 14"/>
          <p:cNvSpPr>
            <a:spLocks noChangeShapeType="1"/>
          </p:cNvSpPr>
          <p:nvPr/>
        </p:nvSpPr>
        <p:spPr bwMode="auto">
          <a:xfrm flipH="1">
            <a:off x="4114800" y="1433513"/>
            <a:ext cx="152400" cy="60959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8255" name="Line 15"/>
          <p:cNvSpPr>
            <a:spLocks noChangeShapeType="1"/>
          </p:cNvSpPr>
          <p:nvPr/>
        </p:nvSpPr>
        <p:spPr bwMode="auto">
          <a:xfrm flipH="1">
            <a:off x="4724399" y="1447800"/>
            <a:ext cx="790575" cy="5715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7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5363"/>
            <a:ext cx="8305800" cy="5253037"/>
          </a:xfrm>
        </p:spPr>
        <p:txBody>
          <a:bodyPr lIns="91294" tIns="45647" rIns="91294" bIns="45647"/>
          <a:lstStyle/>
          <a:p>
            <a:r>
              <a:rPr lang="en-US" u="sng" dirty="0">
                <a:solidFill>
                  <a:schemeClr val="tx1"/>
                </a:solidFill>
              </a:rPr>
              <a:t>Question:</a:t>
            </a:r>
            <a:r>
              <a:rPr lang="en-US" dirty="0">
                <a:solidFill>
                  <a:schemeClr val="tx1"/>
                </a:solidFill>
              </a:rPr>
              <a:t> How does the client pass arguments to the server?</a:t>
            </a:r>
          </a:p>
          <a:p>
            <a:r>
              <a:rPr lang="en-US" u="sng" dirty="0">
                <a:solidFill>
                  <a:schemeClr val="tx1"/>
                </a:solidFill>
              </a:rPr>
              <a:t>Answer:</a:t>
            </a:r>
            <a:r>
              <a:rPr lang="en-US" dirty="0">
                <a:solidFill>
                  <a:schemeClr val="tx1"/>
                </a:solidFill>
              </a:rPr>
              <a:t> The arguments are appended to the URI</a:t>
            </a:r>
          </a:p>
          <a:p>
            <a:r>
              <a:rPr lang="en-US" dirty="0">
                <a:solidFill>
                  <a:schemeClr val="tx1"/>
                </a:solidFill>
              </a:rPr>
              <a:t>Can be encoded directly in a URL typed to a browser or a URL in an HTML link  </a:t>
            </a:r>
          </a:p>
          <a:p>
            <a:pPr lvl="1"/>
            <a:r>
              <a:rPr lang="en-US" dirty="0">
                <a:latin typeface="Courier New" pitchFamily="49" charset="0"/>
              </a:rPr>
              <a:t>http://</a:t>
            </a:r>
            <a:r>
              <a:rPr lang="en-US" dirty="0" smtClean="0">
                <a:latin typeface="Courier New" pitchFamily="49" charset="0"/>
              </a:rPr>
              <a:t>add.com/cgi-bin/adder?n1=15213&amp;n2=18243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>
                <a:latin typeface="Courier New" pitchFamily="49" charset="0"/>
              </a:rPr>
              <a:t>adder</a:t>
            </a:r>
            <a:r>
              <a:rPr lang="en-US" dirty="0"/>
              <a:t> is the CGI program on the server that will do the addition.</a:t>
            </a:r>
          </a:p>
          <a:p>
            <a:pPr lvl="1"/>
            <a:r>
              <a:rPr lang="en-US" dirty="0"/>
              <a:t>argument list starts with </a:t>
            </a:r>
            <a:r>
              <a:rPr lang="en-US" dirty="0">
                <a:latin typeface="Courier New" pitchFamily="49" charset="0"/>
              </a:rPr>
              <a:t>“?”</a:t>
            </a:r>
            <a:endParaRPr lang="en-US" dirty="0"/>
          </a:p>
          <a:p>
            <a:pPr lvl="1"/>
            <a:r>
              <a:rPr lang="en-US" dirty="0"/>
              <a:t>arguments separated by </a:t>
            </a:r>
            <a:r>
              <a:rPr lang="en-US" dirty="0">
                <a:latin typeface="Courier New" pitchFamily="49" charset="0"/>
              </a:rPr>
              <a:t>“&amp;”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spaces represented by  </a:t>
            </a:r>
            <a:r>
              <a:rPr lang="en-US" dirty="0">
                <a:latin typeface="Courier New" pitchFamily="49" charset="0"/>
              </a:rPr>
              <a:t>“+” or “%20</a:t>
            </a:r>
            <a:r>
              <a:rPr lang="en-US" dirty="0" smtClean="0">
                <a:latin typeface="Courier New" pitchFamily="49" charset="0"/>
              </a:rPr>
              <a:t>”</a:t>
            </a:r>
            <a:endParaRPr lang="en-US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5344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URL: </a:t>
            </a:r>
          </a:p>
          <a:p>
            <a:pPr lvl="1"/>
            <a:r>
              <a:rPr lang="en-US" dirty="0" err="1" smtClean="0">
                <a:latin typeface="Courier New" pitchFamily="49" charset="0"/>
              </a:rPr>
              <a:t>cgi</a:t>
            </a:r>
            <a:r>
              <a:rPr lang="en-US" dirty="0" smtClean="0">
                <a:latin typeface="Courier New" pitchFamily="49" charset="0"/>
              </a:rPr>
              <a:t>-bin/adder?n1=15213&amp;n2=18243</a:t>
            </a:r>
            <a:endParaRPr lang="en-US" dirty="0">
              <a:latin typeface="Courier New" pitchFamily="49" charset="0"/>
            </a:endParaRPr>
          </a:p>
          <a:p>
            <a:endParaRPr lang="en-US" dirty="0"/>
          </a:p>
          <a:p>
            <a:r>
              <a:rPr lang="en-US" dirty="0"/>
              <a:t>Result displayed on browser: </a:t>
            </a:r>
          </a:p>
        </p:txBody>
      </p:sp>
      <p:sp>
        <p:nvSpPr>
          <p:cNvPr id="780292" name="Rectangle 4"/>
          <p:cNvSpPr>
            <a:spLocks noChangeArrowheads="1"/>
          </p:cNvSpPr>
          <p:nvPr/>
        </p:nvSpPr>
        <p:spPr bwMode="auto">
          <a:xfrm>
            <a:off x="1143000" y="3276600"/>
            <a:ext cx="7150100" cy="1200321"/>
          </a:xfrm>
          <a:prstGeom prst="rect">
            <a:avLst/>
          </a:prstGeom>
          <a:solidFill>
            <a:srgbClr val="D5F1C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r>
              <a:rPr lang="en-US" dirty="0" smtClean="0"/>
              <a:t>Welcome to add.com: THE Internet addition portal. The answer is: 15213 + 18243 -&gt; 33456 </a:t>
            </a:r>
          </a:p>
          <a:p>
            <a:r>
              <a:rPr lang="en-US" dirty="0" smtClean="0"/>
              <a:t>Thanks for visiting!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20788"/>
            <a:ext cx="7804150" cy="2284412"/>
          </a:xfrm>
        </p:spPr>
        <p:txBody>
          <a:bodyPr lIns="91294" tIns="45647" rIns="91294" bIns="45647"/>
          <a:lstStyle/>
          <a:p>
            <a:r>
              <a:rPr lang="en-US" u="sng" dirty="0"/>
              <a:t>Question</a:t>
            </a:r>
            <a:r>
              <a:rPr lang="en-US" dirty="0"/>
              <a:t>: How does the server pass these arguments to the child?</a:t>
            </a:r>
          </a:p>
          <a:p>
            <a:r>
              <a:rPr lang="en-US" u="sng" dirty="0"/>
              <a:t>Answer:</a:t>
            </a:r>
            <a:r>
              <a:rPr lang="en-US" dirty="0"/>
              <a:t> In environment variable QUERY_STRING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A single string containing everything after the “?”</a:t>
            </a:r>
          </a:p>
          <a:p>
            <a:pPr lvl="1"/>
            <a:r>
              <a:rPr lang="en-US" dirty="0"/>
              <a:t>For </a:t>
            </a:r>
            <a:r>
              <a:rPr lang="en-US" dirty="0" smtClean="0"/>
              <a:t>add: </a:t>
            </a:r>
            <a:r>
              <a:rPr lang="en-US" dirty="0">
                <a:latin typeface="Courier New" pitchFamily="49" charset="0"/>
              </a:rPr>
              <a:t>QUERY_STRING</a:t>
            </a:r>
            <a:r>
              <a:rPr lang="en-US" dirty="0"/>
              <a:t> = </a:t>
            </a:r>
            <a:r>
              <a:rPr lang="en-US" dirty="0" smtClean="0">
                <a:latin typeface="+mn-lt"/>
                <a:cs typeface="Courier New" pitchFamily="49" charset="0"/>
              </a:rPr>
              <a:t>“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n1=15213&amp;n2=18243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781316" name="Text Box 4"/>
          <p:cNvSpPr txBox="1">
            <a:spLocks noChangeArrowheads="1"/>
          </p:cNvSpPr>
          <p:nvPr/>
        </p:nvSpPr>
        <p:spPr bwMode="auto">
          <a:xfrm>
            <a:off x="247739" y="4267200"/>
            <a:ext cx="8648521" cy="193899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000" dirty="0" smtClean="0">
                <a:latin typeface="Courier New" pitchFamily="49" charset="0"/>
              </a:rPr>
              <a:t> if ((</a:t>
            </a:r>
            <a:r>
              <a:rPr lang="en-US" sz="2000" dirty="0" err="1" smtClean="0">
                <a:latin typeface="Courier New" pitchFamily="49" charset="0"/>
              </a:rPr>
              <a:t>buf</a:t>
            </a:r>
            <a:r>
              <a:rPr lang="en-US" sz="2000" dirty="0" smtClean="0">
                <a:latin typeface="Courier New" pitchFamily="49" charset="0"/>
              </a:rPr>
              <a:t> = </a:t>
            </a:r>
            <a:r>
              <a:rPr lang="en-US" sz="2000" dirty="0" err="1" smtClean="0">
                <a:latin typeface="Courier New" pitchFamily="49" charset="0"/>
              </a:rPr>
              <a:t>getenv</a:t>
            </a:r>
            <a:r>
              <a:rPr lang="en-US" sz="2000" dirty="0" smtClean="0">
                <a:latin typeface="Courier New" pitchFamily="49" charset="0"/>
              </a:rPr>
              <a:t>("QUERY_STRING")) != NULL) {</a:t>
            </a:r>
          </a:p>
          <a:p>
            <a:r>
              <a:rPr lang="en-US" sz="2000" dirty="0" smtClean="0">
                <a:latin typeface="Courier New" pitchFamily="49" charset="0"/>
              </a:rPr>
              <a:t>      if (</a:t>
            </a:r>
            <a:r>
              <a:rPr lang="en-US" sz="2000" dirty="0" err="1" smtClean="0">
                <a:latin typeface="Courier New" pitchFamily="49" charset="0"/>
              </a:rPr>
              <a:t>sscanf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buf</a:t>
            </a:r>
            <a:r>
              <a:rPr lang="en-US" sz="2000" dirty="0" smtClean="0">
                <a:latin typeface="Courier New" pitchFamily="49" charset="0"/>
              </a:rPr>
              <a:t>, "n1=%d&amp;n2=%d\n", &amp;n1, &amp;n2) == 2) </a:t>
            </a:r>
          </a:p>
          <a:p>
            <a:r>
              <a:rPr lang="en-US" sz="2000" dirty="0" smtClean="0">
                <a:latin typeface="Courier New" pitchFamily="49" charset="0"/>
              </a:rPr>
              <a:t>	  </a:t>
            </a:r>
            <a:r>
              <a:rPr lang="en-US" sz="2000" dirty="0" err="1" smtClean="0">
                <a:latin typeface="Courier New" pitchFamily="49" charset="0"/>
              </a:rPr>
              <a:t>sprintf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msg</a:t>
            </a:r>
            <a:r>
              <a:rPr lang="en-US" sz="2000" dirty="0" smtClean="0">
                <a:latin typeface="Courier New" pitchFamily="49" charset="0"/>
              </a:rPr>
              <a:t>, "%d + %d -&gt; %d\n", n1, n2, n1+n2);</a:t>
            </a:r>
          </a:p>
          <a:p>
            <a:r>
              <a:rPr lang="en-US" sz="2000" dirty="0" smtClean="0">
                <a:latin typeface="Courier New" pitchFamily="49" charset="0"/>
              </a:rPr>
              <a:t>      else</a:t>
            </a:r>
          </a:p>
          <a:p>
            <a:r>
              <a:rPr lang="en-US" sz="2000" dirty="0" smtClean="0">
                <a:latin typeface="Courier New" pitchFamily="49" charset="0"/>
              </a:rPr>
              <a:t>	  </a:t>
            </a:r>
            <a:r>
              <a:rPr lang="en-US" sz="2000" dirty="0" err="1" smtClean="0">
                <a:latin typeface="Courier New" pitchFamily="49" charset="0"/>
              </a:rPr>
              <a:t>sprintf</a:t>
            </a:r>
            <a:r>
              <a:rPr lang="en-US" sz="2000" dirty="0" smtClean="0">
                <a:latin typeface="Courier New" pitchFamily="49" charset="0"/>
              </a:rPr>
              <a:t>(</a:t>
            </a:r>
            <a:r>
              <a:rPr lang="en-US" sz="2000" dirty="0" err="1" smtClean="0">
                <a:latin typeface="Courier New" pitchFamily="49" charset="0"/>
              </a:rPr>
              <a:t>msg</a:t>
            </a:r>
            <a:r>
              <a:rPr lang="en-US" sz="2000" dirty="0" smtClean="0">
                <a:latin typeface="Courier New" pitchFamily="49" charset="0"/>
              </a:rPr>
              <a:t>, "Can't parse buffer '%</a:t>
            </a:r>
            <a:r>
              <a:rPr lang="en-US" sz="2000" dirty="0" err="1" smtClean="0">
                <a:latin typeface="Courier New" pitchFamily="49" charset="0"/>
              </a:rPr>
              <a:t>s'</a:t>
            </a:r>
            <a:r>
              <a:rPr lang="en-US" sz="2000" dirty="0" smtClean="0">
                <a:latin typeface="Courier New" pitchFamily="49" charset="0"/>
              </a:rPr>
              <a:t>\n", </a:t>
            </a:r>
            <a:r>
              <a:rPr lang="en-US" sz="2000" dirty="0" err="1" smtClean="0">
                <a:latin typeface="Courier New" pitchFamily="49" charset="0"/>
              </a:rPr>
              <a:t>buf</a:t>
            </a:r>
            <a:r>
              <a:rPr lang="en-US" sz="2000" dirty="0" smtClean="0">
                <a:latin typeface="Courier New" pitchFamily="49" charset="0"/>
              </a:rPr>
              <a:t>);</a:t>
            </a:r>
          </a:p>
          <a:p>
            <a:r>
              <a:rPr lang="en-US" sz="2000" dirty="0" smtClean="0">
                <a:latin typeface="Courier New" pitchFamily="49" charset="0"/>
              </a:rPr>
              <a:t>    }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97975" y="3897868"/>
            <a:ext cx="169828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From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adder.c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943600" cy="573087"/>
          </a:xfrm>
        </p:spPr>
        <p:txBody>
          <a:bodyPr lIns="91294" tIns="45647" rIns="91294" bIns="45647" anchor="t"/>
          <a:lstStyle/>
          <a:p>
            <a:r>
              <a:rPr lang="en-US"/>
              <a:t>Web History (cont)</a:t>
            </a:r>
          </a:p>
        </p:txBody>
      </p:sp>
      <p:sp>
        <p:nvSpPr>
          <p:cNvPr id="75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472487" cy="5224462"/>
          </a:xfrm>
        </p:spPr>
        <p:txBody>
          <a:bodyPr lIns="91294" tIns="45647" rIns="91294" bIns="45647"/>
          <a:lstStyle/>
          <a:p>
            <a:r>
              <a:rPr lang="en-US" dirty="0"/>
              <a:t>1992</a:t>
            </a:r>
          </a:p>
          <a:p>
            <a:pPr lvl="1"/>
            <a:r>
              <a:rPr lang="en-US" sz="2200" dirty="0"/>
              <a:t>NCSA server released</a:t>
            </a:r>
          </a:p>
          <a:p>
            <a:pPr lvl="1"/>
            <a:r>
              <a:rPr lang="en-US" sz="2200" dirty="0"/>
              <a:t>26 WWW servers worldwide</a:t>
            </a:r>
          </a:p>
          <a:p>
            <a:r>
              <a:rPr lang="en-US" dirty="0"/>
              <a:t>1993</a:t>
            </a:r>
          </a:p>
          <a:p>
            <a:pPr lvl="1"/>
            <a:r>
              <a:rPr lang="en-US" sz="2200" dirty="0"/>
              <a:t>Marc Andreessen releases first version of NCSA Mosaic browser</a:t>
            </a:r>
          </a:p>
          <a:p>
            <a:pPr lvl="1"/>
            <a:r>
              <a:rPr lang="en-US" sz="2200" dirty="0"/>
              <a:t>Mosaic version released for (Windows, Mac, Unix</a:t>
            </a:r>
            <a:r>
              <a:rPr lang="en-US" sz="2200" dirty="0" smtClean="0"/>
              <a:t>)</a:t>
            </a:r>
          </a:p>
          <a:p>
            <a:pPr lvl="1"/>
            <a:r>
              <a:rPr lang="en-US" sz="2200" dirty="0"/>
              <a:t>Web (port 80) traffic at 1% of NSFNET backbone </a:t>
            </a:r>
            <a:r>
              <a:rPr lang="en-US" sz="2200" dirty="0" smtClean="0"/>
              <a:t>traffic</a:t>
            </a:r>
          </a:p>
          <a:p>
            <a:pPr lvl="1"/>
            <a:r>
              <a:rPr lang="en-US" sz="2200" dirty="0"/>
              <a:t>Over 200 WWW servers </a:t>
            </a:r>
            <a:r>
              <a:rPr lang="en-US" sz="2200" dirty="0" smtClean="0"/>
              <a:t>worldwide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dirty="0"/>
              <a:t>1994</a:t>
            </a:r>
          </a:p>
          <a:p>
            <a:pPr lvl="1">
              <a:spcBef>
                <a:spcPts val="500"/>
              </a:spcBef>
              <a:spcAft>
                <a:spcPts val="500"/>
              </a:spcAft>
            </a:pPr>
            <a:r>
              <a:rPr lang="en-US" sz="2200" dirty="0"/>
              <a:t>Andreessen and colleagues leave NCSA to form “Mosaic Communications Corp” (predecessor to Netscape</a:t>
            </a:r>
            <a:r>
              <a:rPr lang="en-US" sz="2200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534400" cy="573088"/>
          </a:xfrm>
        </p:spPr>
        <p:txBody>
          <a:bodyPr lIns="91294" tIns="45647" rIns="91294" bIns="45647" anchor="t"/>
          <a:lstStyle/>
          <a:p>
            <a:r>
              <a:rPr lang="en-US" dirty="0" smtClean="0"/>
              <a:t>Additional CGI </a:t>
            </a:r>
            <a:r>
              <a:rPr lang="en-US" dirty="0"/>
              <a:t>Environment Variables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84812"/>
          </a:xfrm>
        </p:spPr>
        <p:txBody>
          <a:bodyPr lIns="91294" tIns="45647" rIns="91294" bIns="45647"/>
          <a:lstStyle/>
          <a:p>
            <a:r>
              <a:rPr lang="en-US" dirty="0"/>
              <a:t>General</a:t>
            </a:r>
          </a:p>
          <a:p>
            <a:pPr lvl="1"/>
            <a:r>
              <a:rPr lang="en-US" dirty="0">
                <a:latin typeface="Courier New" pitchFamily="49" charset="0"/>
              </a:rPr>
              <a:t>SERVER_SOFTWARE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SERVER_NAME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GATEWAY_INTERFACE</a:t>
            </a:r>
            <a:r>
              <a:rPr lang="en-US" dirty="0"/>
              <a:t> (CGI version)</a:t>
            </a:r>
          </a:p>
          <a:p>
            <a:r>
              <a:rPr lang="en-US" dirty="0"/>
              <a:t>Request-specific</a:t>
            </a:r>
          </a:p>
          <a:p>
            <a:pPr lvl="1"/>
            <a:r>
              <a:rPr lang="en-US" dirty="0">
                <a:latin typeface="Courier New" pitchFamily="49" charset="0"/>
              </a:rPr>
              <a:t>SERVER_PORT</a:t>
            </a:r>
            <a:endParaRPr lang="en-US" dirty="0"/>
          </a:p>
          <a:p>
            <a:pPr lvl="1"/>
            <a:r>
              <a:rPr lang="en-US" dirty="0">
                <a:latin typeface="Courier New" pitchFamily="49" charset="0"/>
              </a:rPr>
              <a:t>REQUEST_METHOD</a:t>
            </a:r>
            <a:r>
              <a:rPr lang="en-US" dirty="0"/>
              <a:t> (</a:t>
            </a:r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, </a:t>
            </a:r>
            <a:r>
              <a:rPr lang="en-US" dirty="0">
                <a:latin typeface="Courier New" pitchFamily="49" charset="0"/>
              </a:rPr>
              <a:t>POST</a:t>
            </a:r>
            <a:r>
              <a:rPr lang="en-US" dirty="0"/>
              <a:t>, etc)</a:t>
            </a:r>
          </a:p>
          <a:p>
            <a:pPr lvl="1"/>
            <a:r>
              <a:rPr lang="en-US" dirty="0">
                <a:latin typeface="Courier New" pitchFamily="49" charset="0"/>
              </a:rPr>
              <a:t>QUERY_STRING</a:t>
            </a:r>
            <a:r>
              <a:rPr lang="en-US" dirty="0"/>
              <a:t> (contains </a:t>
            </a:r>
            <a:r>
              <a:rPr lang="en-US" dirty="0">
                <a:latin typeface="Courier New" pitchFamily="49" charset="0"/>
              </a:rPr>
              <a:t>GET</a:t>
            </a:r>
            <a:r>
              <a:rPr lang="en-US" dirty="0"/>
              <a:t>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Courier New" pitchFamily="49" charset="0"/>
              </a:rPr>
              <a:t>REMOTE_HOST</a:t>
            </a:r>
            <a:r>
              <a:rPr lang="en-US" dirty="0"/>
              <a:t> (domain name of client)</a:t>
            </a:r>
          </a:p>
          <a:p>
            <a:pPr lvl="1"/>
            <a:r>
              <a:rPr lang="en-US" dirty="0">
                <a:latin typeface="Courier New" pitchFamily="49" charset="0"/>
              </a:rPr>
              <a:t>REMOTE_ADDR</a:t>
            </a:r>
            <a:r>
              <a:rPr lang="en-US" dirty="0"/>
              <a:t> (IP address of client)</a:t>
            </a:r>
          </a:p>
          <a:p>
            <a:pPr lvl="1"/>
            <a:r>
              <a:rPr lang="en-US" dirty="0">
                <a:latin typeface="Courier New" pitchFamily="49" charset="0"/>
              </a:rPr>
              <a:t>CONTENT_TYPE</a:t>
            </a:r>
            <a:r>
              <a:rPr lang="en-US" dirty="0"/>
              <a:t> (for </a:t>
            </a:r>
            <a:r>
              <a:rPr lang="en-US" dirty="0">
                <a:latin typeface="Courier New" pitchFamily="49" charset="0"/>
              </a:rPr>
              <a:t>POST</a:t>
            </a:r>
            <a:r>
              <a:rPr lang="en-US" dirty="0"/>
              <a:t>, type of data in message body, e.g., </a:t>
            </a:r>
            <a:r>
              <a:rPr lang="en-US" dirty="0">
                <a:latin typeface="Courier New" pitchFamily="49" charset="0"/>
              </a:rPr>
              <a:t>text/html</a:t>
            </a:r>
            <a:r>
              <a:rPr lang="en-US" dirty="0"/>
              <a:t>)</a:t>
            </a:r>
          </a:p>
          <a:p>
            <a:pPr lvl="1"/>
            <a:r>
              <a:rPr lang="en-US" dirty="0">
                <a:latin typeface="Courier New" pitchFamily="49" charset="0"/>
              </a:rPr>
              <a:t>CONTENT_LENGTH</a:t>
            </a:r>
            <a:r>
              <a:rPr lang="en-US" dirty="0"/>
              <a:t> (length in bytes)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001000" cy="573087"/>
          </a:xfrm>
        </p:spPr>
        <p:txBody>
          <a:bodyPr lIns="91294" tIns="45647" rIns="91294" bIns="45647" anchor="t"/>
          <a:lstStyle/>
          <a:p>
            <a:r>
              <a:rPr lang="en-US" dirty="0" smtClean="0"/>
              <a:t>Even More </a:t>
            </a:r>
            <a:r>
              <a:rPr lang="en-US" dirty="0"/>
              <a:t>CGI Environment Variables</a:t>
            </a:r>
          </a:p>
        </p:txBody>
      </p:sp>
      <p:sp>
        <p:nvSpPr>
          <p:cNvPr id="78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366125" cy="4972050"/>
          </a:xfrm>
        </p:spPr>
        <p:txBody>
          <a:bodyPr lIns="91294" tIns="45647" rIns="91294" bIns="45647"/>
          <a:lstStyle/>
          <a:p>
            <a:r>
              <a:rPr lang="en-US" dirty="0"/>
              <a:t>In addition, the value of each header of type </a:t>
            </a:r>
            <a:r>
              <a:rPr lang="en-US" i="1" dirty="0" err="1"/>
              <a:t>type</a:t>
            </a:r>
            <a:r>
              <a:rPr lang="en-US" dirty="0"/>
              <a:t> received from the client is placed in environment variable </a:t>
            </a:r>
            <a:r>
              <a:rPr lang="en-US" dirty="0" err="1">
                <a:latin typeface="Courier New" pitchFamily="49" charset="0"/>
              </a:rPr>
              <a:t>HTTP_</a:t>
            </a:r>
            <a:r>
              <a:rPr lang="en-US" i="1" dirty="0" err="1"/>
              <a:t>type</a:t>
            </a:r>
            <a:endParaRPr lang="en-US" i="1" dirty="0"/>
          </a:p>
          <a:p>
            <a:pPr lvl="1"/>
            <a:r>
              <a:rPr lang="en-US" sz="2200" dirty="0" smtClean="0"/>
              <a:t>Examples (any “-” is changed to “_”) :</a:t>
            </a:r>
            <a:endParaRPr lang="en-US" sz="2200" dirty="0"/>
          </a:p>
          <a:p>
            <a:pPr lvl="2"/>
            <a:r>
              <a:rPr lang="en-US" dirty="0">
                <a:latin typeface="Courier New" pitchFamily="49" charset="0"/>
              </a:rPr>
              <a:t>HTTP_ACCEPT</a:t>
            </a:r>
            <a:endParaRPr lang="en-US" dirty="0"/>
          </a:p>
          <a:p>
            <a:pPr lvl="2"/>
            <a:r>
              <a:rPr lang="en-US" dirty="0">
                <a:latin typeface="Courier New" pitchFamily="49" charset="0"/>
              </a:rPr>
              <a:t>HTTP_HOST</a:t>
            </a:r>
            <a:endParaRPr lang="en-US" dirty="0"/>
          </a:p>
          <a:p>
            <a:pPr lvl="2"/>
            <a:r>
              <a:rPr lang="en-US" dirty="0" smtClean="0">
                <a:latin typeface="Courier New" pitchFamily="49" charset="0"/>
              </a:rPr>
              <a:t>HTTP_USER_AGENT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685800"/>
          </a:xfrm>
        </p:spPr>
        <p:txBody>
          <a:bodyPr lIns="91294" tIns="45647" rIns="91294" bIns="45647" anchor="t"/>
          <a:lstStyle/>
          <a:p>
            <a:r>
              <a:rPr lang="en-US"/>
              <a:t>Serving Dynamic Content With GET</a:t>
            </a:r>
          </a:p>
        </p:txBody>
      </p:sp>
      <p:sp>
        <p:nvSpPr>
          <p:cNvPr id="78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4500" y="1066800"/>
            <a:ext cx="8699500" cy="2209800"/>
          </a:xfrm>
        </p:spPr>
        <p:txBody>
          <a:bodyPr lIns="91294" tIns="45647" rIns="91294" bIns="45647"/>
          <a:lstStyle/>
          <a:p>
            <a:r>
              <a:rPr lang="en-US" sz="2000" u="sng" dirty="0"/>
              <a:t>Question:</a:t>
            </a:r>
            <a:r>
              <a:rPr lang="en-US" sz="2000" dirty="0"/>
              <a:t> How does the server capture the content produced by the child?</a:t>
            </a:r>
          </a:p>
          <a:p>
            <a:r>
              <a:rPr lang="en-US" sz="2000" u="sng" dirty="0"/>
              <a:t>Answer:</a:t>
            </a:r>
            <a:r>
              <a:rPr lang="en-US" sz="2000" dirty="0"/>
              <a:t> The child generates its output on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/>
              <a:t>.  Server uses </a:t>
            </a:r>
            <a:r>
              <a:rPr lang="en-US" sz="2000" dirty="0">
                <a:latin typeface="Courier New" pitchFamily="49" charset="0"/>
              </a:rPr>
              <a:t>dup2 </a:t>
            </a:r>
            <a:r>
              <a:rPr lang="en-US" sz="2000" dirty="0"/>
              <a:t>to redirect </a:t>
            </a:r>
            <a:r>
              <a:rPr lang="en-US" sz="2000" dirty="0" err="1">
                <a:latin typeface="Courier New" pitchFamily="49" charset="0"/>
              </a:rPr>
              <a:t>stdout</a:t>
            </a:r>
            <a:r>
              <a:rPr lang="en-US" sz="2000" dirty="0">
                <a:latin typeface="Courier New" pitchFamily="49" charset="0"/>
              </a:rPr>
              <a:t> </a:t>
            </a:r>
            <a:r>
              <a:rPr lang="en-US" sz="2000" dirty="0"/>
              <a:t>to its connected socket. </a:t>
            </a:r>
          </a:p>
          <a:p>
            <a:pPr lvl="1"/>
            <a:r>
              <a:rPr lang="en-US" sz="1800" dirty="0"/>
              <a:t>Notice that only the child knows the type and size of the content. Thus the child (not the server) must generate the corresponding headers.</a:t>
            </a:r>
          </a:p>
        </p:txBody>
      </p:sp>
      <p:sp>
        <p:nvSpPr>
          <p:cNvPr id="785412" name="Text Box 4"/>
          <p:cNvSpPr txBox="1">
            <a:spLocks noChangeArrowheads="1"/>
          </p:cNvSpPr>
          <p:nvPr/>
        </p:nvSpPr>
        <p:spPr bwMode="auto">
          <a:xfrm>
            <a:off x="0" y="2895600"/>
            <a:ext cx="9145452" cy="341632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dirty="0" smtClean="0">
                <a:latin typeface="Courier New" pitchFamily="49" charset="0"/>
              </a:rPr>
              <a:t>/* Make the response body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(content, "Welcome to add.com: ");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(content, "%</a:t>
            </a:r>
            <a:r>
              <a:rPr lang="en-US" sz="1800" dirty="0" err="1" smtClean="0">
                <a:latin typeface="Courier New" pitchFamily="49" charset="0"/>
              </a:rPr>
              <a:t>sTHE</a:t>
            </a:r>
            <a:r>
              <a:rPr lang="en-US" sz="1800" dirty="0" smtClean="0">
                <a:latin typeface="Courier New" pitchFamily="49" charset="0"/>
              </a:rPr>
              <a:t> Internet addition portal.\r\n&lt;p&gt;",</a:t>
            </a:r>
          </a:p>
          <a:p>
            <a:r>
              <a:rPr lang="en-US" sz="1800" dirty="0" smtClean="0">
                <a:latin typeface="Courier New" pitchFamily="49" charset="0"/>
              </a:rPr>
              <a:t>            content);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(content, "%</a:t>
            </a:r>
            <a:r>
              <a:rPr lang="en-US" sz="1800" dirty="0" err="1" smtClean="0">
                <a:latin typeface="Courier New" pitchFamily="49" charset="0"/>
              </a:rPr>
              <a:t>sThe</a:t>
            </a:r>
            <a:r>
              <a:rPr lang="en-US" sz="1800" dirty="0" smtClean="0">
                <a:latin typeface="Courier New" pitchFamily="49" charset="0"/>
              </a:rPr>
              <a:t> answer is: %s\r\n&lt;p&gt;", </a:t>
            </a:r>
          </a:p>
          <a:p>
            <a:r>
              <a:rPr lang="en-US" sz="1800" dirty="0" smtClean="0">
                <a:latin typeface="Courier New" pitchFamily="49" charset="0"/>
              </a:rPr>
              <a:t>	     content, </a:t>
            </a:r>
            <a:r>
              <a:rPr lang="en-US" sz="1800" dirty="0" err="1" smtClean="0">
                <a:latin typeface="Courier New" pitchFamily="49" charset="0"/>
              </a:rPr>
              <a:t>msg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(content, "%</a:t>
            </a:r>
            <a:r>
              <a:rPr lang="en-US" sz="1800" dirty="0" err="1" smtClean="0">
                <a:latin typeface="Courier New" pitchFamily="49" charset="0"/>
              </a:rPr>
              <a:t>sThanks</a:t>
            </a:r>
            <a:r>
              <a:rPr lang="en-US" sz="1800" dirty="0" smtClean="0">
                <a:latin typeface="Courier New" pitchFamily="49" charset="0"/>
              </a:rPr>
              <a:t> for visiting!\r\n", content);</a:t>
            </a:r>
          </a:p>
          <a:p>
            <a:r>
              <a:rPr lang="en-US" sz="1800" dirty="0" smtClean="0">
                <a:latin typeface="Courier New" pitchFamily="49" charset="0"/>
              </a:rPr>
              <a:t>  </a:t>
            </a:r>
          </a:p>
          <a:p>
            <a:r>
              <a:rPr lang="en-US" sz="1800" dirty="0" smtClean="0">
                <a:latin typeface="Courier New" pitchFamily="49" charset="0"/>
              </a:rPr>
              <a:t>    /* Generate the HTTP response */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printf</a:t>
            </a:r>
            <a:r>
              <a:rPr lang="en-US" sz="1800" dirty="0" smtClean="0">
                <a:latin typeface="Courier New" pitchFamily="49" charset="0"/>
              </a:rPr>
              <a:t>("Content-length: %u\r\n", (unsigned) </a:t>
            </a:r>
            <a:r>
              <a:rPr lang="en-US" sz="1800" dirty="0" err="1" smtClean="0">
                <a:solidFill>
                  <a:srgbClr val="C00000"/>
                </a:solidFill>
                <a:latin typeface="Courier New" pitchFamily="49" charset="0"/>
              </a:rPr>
              <a:t>strlen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(content)</a:t>
            </a:r>
            <a:r>
              <a:rPr lang="en-US" sz="1800" dirty="0" smtClean="0">
                <a:latin typeface="Courier New" pitchFamily="49" charset="0"/>
              </a:rPr>
              <a:t>);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printf</a:t>
            </a:r>
            <a:r>
              <a:rPr lang="en-US" sz="1800" dirty="0" smtClean="0">
                <a:latin typeface="Courier New" pitchFamily="49" charset="0"/>
              </a:rPr>
              <a:t>("Content-type: text/html\r\n\r\n");</a:t>
            </a:r>
          </a:p>
          <a:p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printf</a:t>
            </a:r>
            <a:r>
              <a:rPr lang="en-US" sz="1800" dirty="0" smtClean="0">
                <a:latin typeface="Courier New" pitchFamily="49" charset="0"/>
              </a:rPr>
              <a:t>("%s", content);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064715" y="2927866"/>
            <a:ext cx="1698285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From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adder.c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8382000" cy="573087"/>
          </a:xfrm>
        </p:spPr>
        <p:txBody>
          <a:bodyPr/>
          <a:lstStyle/>
          <a:p>
            <a:r>
              <a:rPr lang="en-US"/>
              <a:t>Serving Dynamic Content With GET </a:t>
            </a:r>
          </a:p>
        </p:txBody>
      </p:sp>
      <p:sp>
        <p:nvSpPr>
          <p:cNvPr id="786437" name="Text Box 5"/>
          <p:cNvSpPr txBox="1">
            <a:spLocks noChangeArrowheads="1"/>
          </p:cNvSpPr>
          <p:nvPr/>
        </p:nvSpPr>
        <p:spPr bwMode="auto">
          <a:xfrm>
            <a:off x="5492750" y="2057400"/>
            <a:ext cx="2677271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request sent by client</a:t>
            </a:r>
          </a:p>
        </p:txBody>
      </p:sp>
      <p:sp>
        <p:nvSpPr>
          <p:cNvPr id="786438" name="Text Box 6"/>
          <p:cNvSpPr txBox="1">
            <a:spLocks noChangeArrowheads="1"/>
          </p:cNvSpPr>
          <p:nvPr/>
        </p:nvSpPr>
        <p:spPr bwMode="auto">
          <a:xfrm>
            <a:off x="5257800" y="2787650"/>
            <a:ext cx="3810000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</a:t>
            </a:r>
            <a:r>
              <a:rPr lang="en-US" sz="1800" i="1" dirty="0" smtClean="0">
                <a:solidFill>
                  <a:schemeClr val="accent6">
                    <a:lumMod val="75000"/>
                  </a:schemeClr>
                </a:solidFill>
              </a:rPr>
              <a:t>by the </a:t>
            </a:r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server</a:t>
            </a:r>
          </a:p>
        </p:txBody>
      </p:sp>
      <p:sp>
        <p:nvSpPr>
          <p:cNvPr id="786439" name="Line 7"/>
          <p:cNvSpPr>
            <a:spLocks noChangeShapeType="1"/>
          </p:cNvSpPr>
          <p:nvPr/>
        </p:nvSpPr>
        <p:spPr bwMode="auto">
          <a:xfrm>
            <a:off x="304800" y="1905000"/>
            <a:ext cx="83820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6440" name="Line 8"/>
          <p:cNvSpPr>
            <a:spLocks noChangeShapeType="1"/>
          </p:cNvSpPr>
          <p:nvPr/>
        </p:nvSpPr>
        <p:spPr bwMode="auto">
          <a:xfrm>
            <a:off x="304800" y="2667000"/>
            <a:ext cx="845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6441" name="Line 9"/>
          <p:cNvSpPr>
            <a:spLocks noChangeShapeType="1"/>
          </p:cNvSpPr>
          <p:nvPr/>
        </p:nvSpPr>
        <p:spPr bwMode="auto">
          <a:xfrm>
            <a:off x="304800" y="3200400"/>
            <a:ext cx="8458200" cy="0"/>
          </a:xfrm>
          <a:prstGeom prst="line">
            <a:avLst/>
          </a:prstGeom>
          <a:noFill/>
          <a:ln w="254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86442" name="Text Box 10"/>
          <p:cNvSpPr txBox="1">
            <a:spLocks noChangeArrowheads="1"/>
          </p:cNvSpPr>
          <p:nvPr/>
        </p:nvSpPr>
        <p:spPr bwMode="auto">
          <a:xfrm>
            <a:off x="5492750" y="4219575"/>
            <a:ext cx="2803909" cy="64633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HTTP response generated by</a:t>
            </a:r>
          </a:p>
          <a:p>
            <a:pPr algn="l"/>
            <a:r>
              <a:rPr lang="en-US" sz="1800" i="1" dirty="0">
                <a:solidFill>
                  <a:schemeClr val="accent6">
                    <a:lumMod val="75000"/>
                  </a:schemeClr>
                </a:solidFill>
              </a:rPr>
              <a:t>the CGI program</a:t>
            </a: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685800" y="908050"/>
            <a:ext cx="6849952" cy="427809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1600" dirty="0" err="1" smtClean="0">
                <a:latin typeface="Courier New" pitchFamily="49" charset="0"/>
              </a:rPr>
              <a:t>linux</a:t>
            </a:r>
            <a:r>
              <a:rPr lang="en-US" sz="1600" dirty="0" smtClean="0">
                <a:latin typeface="Courier New" pitchFamily="49" charset="0"/>
              </a:rPr>
              <a:t>&gt; </a:t>
            </a:r>
            <a:r>
              <a:rPr lang="en-US" sz="1600" dirty="0">
                <a:latin typeface="Courier New" pitchFamily="49" charset="0"/>
              </a:rPr>
              <a:t>telnet </a:t>
            </a:r>
            <a:r>
              <a:rPr lang="en-US" sz="1600" dirty="0" smtClean="0">
                <a:latin typeface="Courier New" pitchFamily="49" charset="0"/>
              </a:rPr>
              <a:t>greatwhite.ics.cs.cmu.edu 15213</a:t>
            </a:r>
            <a:endParaRPr lang="en-US" sz="1600" dirty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Trying 128.2.220.10...</a:t>
            </a:r>
          </a:p>
          <a:p>
            <a:r>
              <a:rPr lang="en-US" sz="1600" dirty="0" smtClean="0">
                <a:latin typeface="Courier New" pitchFamily="49" charset="0"/>
              </a:rPr>
              <a:t>Connected to greatwhite.ics.cs.cmu.edu (128.2.220.10).</a:t>
            </a:r>
          </a:p>
          <a:p>
            <a:r>
              <a:rPr lang="en-US" sz="1600" dirty="0" smtClean="0">
                <a:latin typeface="Courier New" pitchFamily="49" charset="0"/>
              </a:rPr>
              <a:t>Escape character is '^]'.</a:t>
            </a:r>
          </a:p>
          <a:p>
            <a:r>
              <a:rPr lang="en-US" sz="1600" dirty="0" smtClean="0">
                <a:latin typeface="Courier New" pitchFamily="49" charset="0"/>
              </a:rPr>
              <a:t>GET /</a:t>
            </a:r>
            <a:r>
              <a:rPr lang="en-US" sz="1600" dirty="0" err="1" smtClean="0">
                <a:latin typeface="Courier New" pitchFamily="49" charset="0"/>
              </a:rPr>
              <a:t>cgi</a:t>
            </a:r>
            <a:r>
              <a:rPr lang="en-US" sz="1600" dirty="0" smtClean="0">
                <a:latin typeface="Courier New" pitchFamily="49" charset="0"/>
              </a:rPr>
              <a:t>-bin/adder?n1=5&amp;n2=27 HTTP/1.1</a:t>
            </a:r>
          </a:p>
          <a:p>
            <a:r>
              <a:rPr lang="en-US" sz="1600" dirty="0" smtClean="0">
                <a:latin typeface="Courier New" pitchFamily="49" charset="0"/>
              </a:rPr>
              <a:t>host: greatwhite.ics.cs.cmu.edu</a:t>
            </a:r>
          </a:p>
          <a:p>
            <a:r>
              <a:rPr lang="en-US" sz="1600" i="1" dirty="0" smtClean="0">
                <a:latin typeface="Courier New" pitchFamily="49" charset="0"/>
              </a:rPr>
              <a:t>&lt;CRLF&gt;</a:t>
            </a:r>
          </a:p>
          <a:p>
            <a:r>
              <a:rPr lang="en-US" sz="1600" dirty="0" smtClean="0">
                <a:latin typeface="Courier New" pitchFamily="49" charset="0"/>
              </a:rPr>
              <a:t>HTTP/1.0 200 OK</a:t>
            </a:r>
          </a:p>
          <a:p>
            <a:r>
              <a:rPr lang="en-US" sz="1600" dirty="0" smtClean="0">
                <a:latin typeface="Courier New" pitchFamily="49" charset="0"/>
              </a:rPr>
              <a:t>Server: Tiny Web Server</a:t>
            </a:r>
          </a:p>
          <a:p>
            <a:r>
              <a:rPr lang="en-US" sz="1600" dirty="0" smtClean="0">
                <a:latin typeface="Courier New" pitchFamily="49" charset="0"/>
              </a:rPr>
              <a:t>Content-length: 109</a:t>
            </a:r>
          </a:p>
          <a:p>
            <a:r>
              <a:rPr lang="en-US" sz="1600" dirty="0" smtClean="0">
                <a:latin typeface="Courier New" pitchFamily="49" charset="0"/>
              </a:rPr>
              <a:t>Content-type: text/html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Welcome to add.com: THE Internet addition portal.</a:t>
            </a:r>
          </a:p>
          <a:p>
            <a:r>
              <a:rPr lang="en-US" sz="1600" dirty="0" smtClean="0">
                <a:latin typeface="Courier New" pitchFamily="49" charset="0"/>
              </a:rPr>
              <a:t>&lt;p&gt;The answer is: 5 + 27 -&gt; 32</a:t>
            </a:r>
          </a:p>
          <a:p>
            <a:endParaRPr lang="en-US" sz="1600" dirty="0" smtClean="0">
              <a:latin typeface="Courier New" pitchFamily="49" charset="0"/>
            </a:endParaRPr>
          </a:p>
          <a:p>
            <a:r>
              <a:rPr lang="en-US" sz="1600" dirty="0" smtClean="0">
                <a:latin typeface="Courier New" pitchFamily="49" charset="0"/>
              </a:rPr>
              <a:t>&lt;p&gt;Thanks for visiting!</a:t>
            </a:r>
          </a:p>
          <a:p>
            <a:r>
              <a:rPr lang="en-US" sz="1600" dirty="0" smtClean="0">
                <a:latin typeface="Courier New" pitchFamily="49" charset="0"/>
              </a:rPr>
              <a:t>Connection closed by foreign host.</a:t>
            </a:r>
            <a:endParaRPr lang="en-US" sz="16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1294" tIns="45647" rIns="91294" bIns="45647" anchor="t"/>
          <a:lstStyle/>
          <a:p>
            <a:r>
              <a:rPr lang="en-US" dirty="0" smtClean="0"/>
              <a:t>Tiny Serving Dynamic Content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96875" y="4953000"/>
            <a:ext cx="7896225" cy="1096217"/>
          </a:xfrm>
        </p:spPr>
        <p:txBody>
          <a:bodyPr/>
          <a:lstStyle/>
          <a:p>
            <a:pPr lvl="1"/>
            <a:r>
              <a:rPr lang="en-US" dirty="0" smtClean="0"/>
              <a:t>Fork child to execute CGI program</a:t>
            </a:r>
          </a:p>
          <a:p>
            <a:pPr lvl="1"/>
            <a:r>
              <a:rPr lang="en-US" dirty="0" smtClean="0"/>
              <a:t>Change </a:t>
            </a:r>
            <a:r>
              <a:rPr lang="en-US" dirty="0" err="1" smtClean="0"/>
              <a:t>stdout</a:t>
            </a:r>
            <a:r>
              <a:rPr lang="en-US" dirty="0" smtClean="0"/>
              <a:t> to be connection to client</a:t>
            </a:r>
          </a:p>
          <a:p>
            <a:pPr lvl="1"/>
            <a:r>
              <a:rPr lang="en-US" dirty="0" smtClean="0"/>
              <a:t>Execute CGI program with </a:t>
            </a:r>
            <a:r>
              <a:rPr lang="en-US" dirty="0" err="1" smtClean="0"/>
              <a:t>execve</a:t>
            </a:r>
            <a:endParaRPr lang="en-US" dirty="0"/>
          </a:p>
        </p:txBody>
      </p:sp>
      <p:sp>
        <p:nvSpPr>
          <p:cNvPr id="770051" name="Rectangle 3"/>
          <p:cNvSpPr>
            <a:spLocks noChangeArrowheads="1"/>
          </p:cNvSpPr>
          <p:nvPr/>
        </p:nvSpPr>
        <p:spPr bwMode="auto">
          <a:xfrm>
            <a:off x="76200" y="990600"/>
            <a:ext cx="8991600" cy="3693311"/>
          </a:xfrm>
          <a:prstGeom prst="rect">
            <a:avLst/>
          </a:prstGeom>
          <a:solidFill>
            <a:srgbClr val="E6E6E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1430" tIns="45716" rIns="91430" bIns="45716" anchor="ctr">
            <a:spAutoFit/>
          </a:bodyPr>
          <a:lstStyle/>
          <a:p>
            <a:pPr defTabSz="912813"/>
            <a:r>
              <a:rPr lang="en-US" sz="1800" dirty="0" smtClean="0">
                <a:latin typeface="Courier New" pitchFamily="49" charset="0"/>
              </a:rPr>
              <a:t>/* Return first part of HTTP response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"HTTP/1.0 200 OK\r\n");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Rio_writen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fd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strlen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));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sprintf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"Server: Tiny Web Server\r\n");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</a:t>
            </a:r>
            <a:r>
              <a:rPr lang="en-US" sz="1800" dirty="0" err="1" smtClean="0">
                <a:latin typeface="Courier New" pitchFamily="49" charset="0"/>
              </a:rPr>
              <a:t>Rio_writen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fd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, </a:t>
            </a:r>
            <a:r>
              <a:rPr lang="en-US" sz="1800" dirty="0" err="1" smtClean="0">
                <a:latin typeface="Courier New" pitchFamily="49" charset="0"/>
              </a:rPr>
              <a:t>strlen</a:t>
            </a:r>
            <a:r>
              <a:rPr lang="en-US" sz="1800" dirty="0" smtClean="0">
                <a:latin typeface="Courier New" pitchFamily="49" charset="0"/>
              </a:rPr>
              <a:t>(</a:t>
            </a:r>
            <a:r>
              <a:rPr lang="en-US" sz="1800" dirty="0" err="1" smtClean="0">
                <a:latin typeface="Courier New" pitchFamily="49" charset="0"/>
              </a:rPr>
              <a:t>buf</a:t>
            </a:r>
            <a:r>
              <a:rPr lang="en-US" sz="1800" dirty="0" smtClean="0">
                <a:latin typeface="Courier New" pitchFamily="49" charset="0"/>
              </a:rPr>
              <a:t>));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if (Fork() == 0) { /* child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	/* Real server would set all CGI </a:t>
            </a:r>
            <a:r>
              <a:rPr lang="en-US" sz="1800" dirty="0" err="1" smtClean="0">
                <a:latin typeface="Courier New" pitchFamily="49" charset="0"/>
              </a:rPr>
              <a:t>vars</a:t>
            </a:r>
            <a:r>
              <a:rPr lang="en-US" sz="1800" dirty="0" smtClean="0">
                <a:latin typeface="Courier New" pitchFamily="49" charset="0"/>
              </a:rPr>
              <a:t> here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setenv</a:t>
            </a:r>
            <a:r>
              <a:rPr lang="en-US" sz="1800" dirty="0" smtClean="0">
                <a:latin typeface="Courier New" pitchFamily="49" charset="0"/>
              </a:rPr>
              <a:t>("QUERY_STRING", </a:t>
            </a:r>
            <a:r>
              <a:rPr lang="en-US" sz="1800" dirty="0" err="1" smtClean="0">
                <a:latin typeface="Courier New" pitchFamily="49" charset="0"/>
              </a:rPr>
              <a:t>cgiargs</a:t>
            </a:r>
            <a:r>
              <a:rPr lang="en-US" sz="1800" dirty="0" smtClean="0">
                <a:latin typeface="Courier New" pitchFamily="49" charset="0"/>
              </a:rPr>
              <a:t>, 1); 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	Dup2(</a:t>
            </a:r>
            <a:r>
              <a:rPr lang="en-US" sz="1800" dirty="0" err="1" smtClean="0">
                <a:latin typeface="Courier New" pitchFamily="49" charset="0"/>
              </a:rPr>
              <a:t>fd</a:t>
            </a:r>
            <a:r>
              <a:rPr lang="en-US" sz="1800" dirty="0" smtClean="0">
                <a:latin typeface="Courier New" pitchFamily="49" charset="0"/>
              </a:rPr>
              <a:t>, STDOUT_FILENO); /* Redirect </a:t>
            </a:r>
            <a:r>
              <a:rPr lang="en-US" sz="1800" dirty="0" err="1" smtClean="0">
                <a:latin typeface="Courier New" pitchFamily="49" charset="0"/>
              </a:rPr>
              <a:t>stdout</a:t>
            </a:r>
            <a:r>
              <a:rPr lang="en-US" sz="1800" dirty="0" smtClean="0">
                <a:latin typeface="Courier New" pitchFamily="49" charset="0"/>
              </a:rPr>
              <a:t> to client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dirty="0" err="1" smtClean="0">
                <a:latin typeface="Courier New" pitchFamily="49" charset="0"/>
              </a:rPr>
              <a:t>Execve</a:t>
            </a:r>
            <a:r>
              <a:rPr lang="en-US" sz="1800" dirty="0" smtClean="0">
                <a:latin typeface="Courier New" pitchFamily="49" charset="0"/>
              </a:rPr>
              <a:t>(filename, </a:t>
            </a:r>
            <a:r>
              <a:rPr lang="en-US" sz="1800" dirty="0" err="1" smtClean="0">
                <a:latin typeface="Courier New" pitchFamily="49" charset="0"/>
              </a:rPr>
              <a:t>emptylist</a:t>
            </a:r>
            <a:r>
              <a:rPr lang="en-US" sz="1800" dirty="0" smtClean="0">
                <a:latin typeface="Courier New" pitchFamily="49" charset="0"/>
              </a:rPr>
              <a:t>, environ);/* Run CGI </a:t>
            </a:r>
            <a:r>
              <a:rPr lang="en-US" sz="1800" dirty="0" err="1" smtClean="0">
                <a:latin typeface="Courier New" pitchFamily="49" charset="0"/>
              </a:rPr>
              <a:t>prog</a:t>
            </a:r>
            <a:r>
              <a:rPr lang="en-US" sz="1800" dirty="0" smtClean="0">
                <a:latin typeface="Courier New" pitchFamily="49" charset="0"/>
              </a:rPr>
              <a:t>  */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}</a:t>
            </a:r>
          </a:p>
          <a:p>
            <a:pPr defTabSz="912813"/>
            <a:r>
              <a:rPr lang="en-US" sz="1800" dirty="0" smtClean="0">
                <a:latin typeface="Courier New" pitchFamily="49" charset="0"/>
              </a:rPr>
              <a:t>    Wait(NULL); /* Parent waits for and reaps child */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7373" y="990600"/>
            <a:ext cx="1560427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From </a:t>
            </a:r>
            <a:r>
              <a:rPr lang="en-US" sz="1800" dirty="0" err="1" smtClean="0">
                <a:latin typeface="Courier New" pitchFamily="49" charset="0"/>
                <a:cs typeface="Courier New" pitchFamily="49" charset="0"/>
              </a:rPr>
              <a:t>tiny.c</a:t>
            </a:r>
            <a:endParaRPr lang="en-US" sz="18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Transfer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</a:t>
            </a:r>
          </a:p>
          <a:p>
            <a:pPr lvl="1"/>
            <a:r>
              <a:rPr lang="en-US" dirty="0" smtClean="0"/>
              <a:t>Specify total length with content-length</a:t>
            </a:r>
          </a:p>
          <a:p>
            <a:pPr lvl="1"/>
            <a:r>
              <a:rPr lang="en-US" dirty="0" smtClean="0"/>
              <a:t>Requires that program buffer entire message</a:t>
            </a:r>
          </a:p>
          <a:p>
            <a:r>
              <a:rPr lang="en-US" dirty="0" smtClean="0"/>
              <a:t>Chunked</a:t>
            </a:r>
          </a:p>
          <a:p>
            <a:pPr lvl="1"/>
            <a:r>
              <a:rPr lang="en-US" dirty="0" smtClean="0"/>
              <a:t>Break into blocks</a:t>
            </a:r>
          </a:p>
          <a:p>
            <a:pPr lvl="1"/>
            <a:r>
              <a:rPr lang="en-US" dirty="0" smtClean="0"/>
              <a:t>Prefix each block with number of bytes (Hex coded)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282" name="Rectangle 2"/>
          <p:cNvSpPr>
            <a:spLocks noGrp="1" noChangeArrowheads="1"/>
          </p:cNvSpPr>
          <p:nvPr>
            <p:ph type="title"/>
          </p:nvPr>
        </p:nvSpPr>
        <p:spPr>
          <a:xfrm>
            <a:off x="357762" y="304800"/>
            <a:ext cx="7591425" cy="762000"/>
          </a:xfrm>
        </p:spPr>
        <p:txBody>
          <a:bodyPr/>
          <a:lstStyle/>
          <a:p>
            <a:r>
              <a:rPr lang="en-US" dirty="0" smtClean="0"/>
              <a:t>Chunked Encoding Example</a:t>
            </a:r>
            <a:endParaRPr lang="en-US" dirty="0"/>
          </a:p>
        </p:txBody>
      </p:sp>
      <p:sp>
        <p:nvSpPr>
          <p:cNvPr id="865283" name="Rectangle 3"/>
          <p:cNvSpPr>
            <a:spLocks noChangeArrowheads="1"/>
          </p:cNvSpPr>
          <p:nvPr/>
        </p:nvSpPr>
        <p:spPr bwMode="auto">
          <a:xfrm>
            <a:off x="685800" y="990600"/>
            <a:ext cx="8382000" cy="547841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0" tIns="45716" rIns="91430" bIns="45716" anchor="ctr">
            <a:spAutoFit/>
          </a:bodyPr>
          <a:lstStyle/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HTTP/1.1 200 OK\n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Date: Sun, 31 Oct 2010 20:47:48 GMT\n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Server: Apache/1.3.41 (Unix)\n 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Keep-Alive: timeout=15, max=100\n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Connection: Keep-Alive\n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Transfer-Encoding: chunked\n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Content-Type: text/html\n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d75\r\n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.&lt;link </a:t>
            </a:r>
            <a:r>
              <a:rPr lang="en-US" sz="1400" dirty="0" err="1" smtClean="0">
                <a:latin typeface="Courier New" pitchFamily="49" charset="0"/>
              </a:rPr>
              <a:t>href</a:t>
            </a:r>
            <a:r>
              <a:rPr lang="en-US" sz="1400" dirty="0" smtClean="0">
                <a:latin typeface="Courier New" pitchFamily="49" charset="0"/>
              </a:rPr>
              <a:t>="http://www.cs.cmu.edu/style/calendar.css" </a:t>
            </a:r>
            <a:r>
              <a:rPr lang="en-US" sz="1400" dirty="0" err="1" smtClean="0">
                <a:latin typeface="Courier New" pitchFamily="49" charset="0"/>
              </a:rPr>
              <a:t>rel</a:t>
            </a:r>
            <a:r>
              <a:rPr lang="en-US" sz="1400" dirty="0" smtClean="0">
                <a:latin typeface="Courier New" pitchFamily="49" charset="0"/>
              </a:rPr>
              <a:t>="</a:t>
            </a:r>
            <a:r>
              <a:rPr lang="en-US" sz="1400" dirty="0" err="1" smtClean="0">
                <a:latin typeface="Courier New" pitchFamily="49" charset="0"/>
              </a:rPr>
              <a:t>stylesheet</a:t>
            </a:r>
            <a:r>
              <a:rPr lang="en-US" sz="1400" dirty="0" smtClean="0">
                <a:latin typeface="Courier New" pitchFamily="49" charset="0"/>
              </a:rPr>
              <a:t>" type="text/</a:t>
            </a:r>
            <a:r>
              <a:rPr lang="en-US" sz="1400" dirty="0" err="1" smtClean="0">
                <a:latin typeface="Courier New" pitchFamily="49" charset="0"/>
              </a:rPr>
              <a:t>css</a:t>
            </a:r>
            <a:r>
              <a:rPr lang="en-US" sz="1400" dirty="0" smtClean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&lt;/head&gt;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&lt;body id="</a:t>
            </a:r>
            <a:r>
              <a:rPr lang="en-US" sz="1400" dirty="0" err="1" smtClean="0">
                <a:latin typeface="Courier New" pitchFamily="49" charset="0"/>
              </a:rPr>
              <a:t>calendar_body</a:t>
            </a:r>
            <a:r>
              <a:rPr lang="en-US" sz="1400" dirty="0" smtClean="0">
                <a:latin typeface="Courier New" pitchFamily="49" charset="0"/>
              </a:rPr>
              <a:t>"&gt;</a:t>
            </a:r>
          </a:p>
          <a:p>
            <a:pPr defTabSz="912813">
              <a:tabLst>
                <a:tab pos="2286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&lt;div id='calendar'&gt;&lt;table width='100%'  border='0' </a:t>
            </a:r>
            <a:r>
              <a:rPr lang="en-US" sz="1400" dirty="0" err="1" smtClean="0">
                <a:latin typeface="Courier New" pitchFamily="49" charset="0"/>
              </a:rPr>
              <a:t>cellpadding</a:t>
            </a:r>
            <a:r>
              <a:rPr lang="en-US" sz="1400" dirty="0" smtClean="0">
                <a:latin typeface="Courier New" pitchFamily="49" charset="0"/>
              </a:rPr>
              <a:t>='0' </a:t>
            </a:r>
            <a:r>
              <a:rPr lang="en-US" sz="1400" dirty="0" err="1" smtClean="0">
                <a:latin typeface="Courier New" pitchFamily="49" charset="0"/>
              </a:rPr>
              <a:t>cellspacing</a:t>
            </a:r>
            <a:r>
              <a:rPr lang="en-US" sz="1400" dirty="0" smtClean="0">
                <a:latin typeface="Courier New" pitchFamily="49" charset="0"/>
              </a:rPr>
              <a:t>='1' id='cal'&gt;</a:t>
            </a:r>
          </a:p>
          <a:p>
            <a:pPr defTabSz="912813">
              <a:tabLst>
                <a:tab pos="228600" algn="l"/>
              </a:tabLst>
            </a:pPr>
            <a:endParaRPr lang="en-US" sz="1400" dirty="0" smtClean="0">
              <a:latin typeface="Courier New" pitchFamily="49" charset="0"/>
            </a:endParaRP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 . . .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&lt;/body&gt;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&lt;/html&gt;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0\r\n</a:t>
            </a:r>
          </a:p>
          <a:p>
            <a:pPr defTabSz="912813">
              <a:tabLst>
                <a:tab pos="228600" algn="l"/>
              </a:tabLst>
            </a:pPr>
            <a:r>
              <a:rPr lang="en-US" sz="1400" dirty="0" smtClean="0">
                <a:latin typeface="Courier New" pitchFamily="49" charset="0"/>
              </a:rPr>
              <a:t>\r\n</a:t>
            </a:r>
            <a:endParaRPr lang="en-US" sz="1400" dirty="0">
              <a:latin typeface="Courier New" pitchFamily="49" charset="0"/>
            </a:endParaRPr>
          </a:p>
        </p:txBody>
      </p:sp>
      <p:sp>
        <p:nvSpPr>
          <p:cNvPr id="865284" name="Rectangle 4"/>
          <p:cNvSpPr>
            <a:spLocks noChangeArrowheads="1"/>
          </p:cNvSpPr>
          <p:nvPr/>
        </p:nvSpPr>
        <p:spPr bwMode="auto">
          <a:xfrm>
            <a:off x="685800" y="2743200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5" name="AutoShape 5"/>
          <p:cNvSpPr>
            <a:spLocks/>
          </p:cNvSpPr>
          <p:nvPr/>
        </p:nvSpPr>
        <p:spPr bwMode="auto">
          <a:xfrm>
            <a:off x="304800" y="3048000"/>
            <a:ext cx="304800" cy="2891135"/>
          </a:xfrm>
          <a:prstGeom prst="leftBrace">
            <a:avLst>
              <a:gd name="adj1" fmla="val 139583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865286" name="AutoShape 6"/>
          <p:cNvSpPr>
            <a:spLocks/>
          </p:cNvSpPr>
          <p:nvPr/>
        </p:nvSpPr>
        <p:spPr bwMode="auto">
          <a:xfrm>
            <a:off x="304800" y="5939135"/>
            <a:ext cx="304800" cy="381000"/>
          </a:xfrm>
          <a:prstGeom prst="leftBrace">
            <a:avLst>
              <a:gd name="adj1" fmla="val 10417"/>
              <a:gd name="adj2" fmla="val 50000"/>
            </a:avLst>
          </a:prstGeom>
          <a:noFill/>
          <a:ln w="28575">
            <a:solidFill>
              <a:srgbClr val="00CC66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7" name="Rectangle 7"/>
          <p:cNvSpPr>
            <a:spLocks noChangeArrowheads="1"/>
          </p:cNvSpPr>
          <p:nvPr/>
        </p:nvSpPr>
        <p:spPr bwMode="auto">
          <a:xfrm>
            <a:off x="685800" y="5939135"/>
            <a:ext cx="990600" cy="3048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65288" name="Text Box 8"/>
          <p:cNvSpPr txBox="1">
            <a:spLocks noChangeArrowheads="1"/>
          </p:cNvSpPr>
          <p:nvPr/>
        </p:nvSpPr>
        <p:spPr bwMode="auto">
          <a:xfrm>
            <a:off x="1752600" y="2711450"/>
            <a:ext cx="4043094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First Chunk: </a:t>
            </a:r>
            <a:r>
              <a:rPr lang="en-US" dirty="0" smtClean="0">
                <a:solidFill>
                  <a:schemeClr val="bg1"/>
                </a:solidFill>
              </a:rPr>
              <a:t>0xd75 </a:t>
            </a:r>
            <a:r>
              <a:rPr lang="en-US" dirty="0">
                <a:solidFill>
                  <a:schemeClr val="bg1"/>
                </a:solidFill>
              </a:rPr>
              <a:t>= </a:t>
            </a:r>
            <a:r>
              <a:rPr lang="en-US" dirty="0" smtClean="0">
                <a:solidFill>
                  <a:schemeClr val="bg1"/>
                </a:solidFill>
              </a:rPr>
              <a:t>3445 </a:t>
            </a:r>
            <a:r>
              <a:rPr lang="en-US" dirty="0">
                <a:solidFill>
                  <a:schemeClr val="bg1"/>
                </a:solidFill>
              </a:rPr>
              <a:t>bytes</a:t>
            </a:r>
          </a:p>
        </p:txBody>
      </p:sp>
      <p:sp>
        <p:nvSpPr>
          <p:cNvPr id="865289" name="Text Box 9"/>
          <p:cNvSpPr txBox="1">
            <a:spLocks noChangeArrowheads="1"/>
          </p:cNvSpPr>
          <p:nvPr/>
        </p:nvSpPr>
        <p:spPr bwMode="auto">
          <a:xfrm>
            <a:off x="1752600" y="5862935"/>
            <a:ext cx="6400800" cy="461665"/>
          </a:xfrm>
          <a:prstGeom prst="rect">
            <a:avLst/>
          </a:prstGeom>
          <a:solidFill>
            <a:schemeClr val="hlink"/>
          </a:solidFill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Second Chunk: 0 bytes (indicates last chunk)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745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81000" y="334963"/>
            <a:ext cx="6586538" cy="573087"/>
          </a:xfrm>
        </p:spPr>
        <p:txBody>
          <a:bodyPr/>
          <a:lstStyle/>
          <a:p>
            <a:r>
              <a:rPr lang="en-US"/>
              <a:t>For More Information</a:t>
            </a:r>
          </a:p>
        </p:txBody>
      </p:sp>
      <p:sp>
        <p:nvSpPr>
          <p:cNvPr id="787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</p:spPr>
        <p:txBody>
          <a:bodyPr/>
          <a:lstStyle/>
          <a:p>
            <a:r>
              <a:rPr lang="en-US" dirty="0"/>
              <a:t>Study the Tiny Web server described in your text</a:t>
            </a:r>
          </a:p>
          <a:p>
            <a:pPr lvl="1"/>
            <a:r>
              <a:rPr lang="en-US" dirty="0"/>
              <a:t>Tiny is a sequential Web server.</a:t>
            </a:r>
          </a:p>
          <a:p>
            <a:pPr lvl="1"/>
            <a:r>
              <a:rPr lang="en-US" dirty="0"/>
              <a:t>Serves static and dynamic content to real browsers.</a:t>
            </a:r>
          </a:p>
          <a:p>
            <a:pPr lvl="2"/>
            <a:r>
              <a:rPr lang="en-US" dirty="0"/>
              <a:t>text files, HTML files, GIF and JPEG images.</a:t>
            </a:r>
          </a:p>
          <a:p>
            <a:pPr lvl="1"/>
            <a:r>
              <a:rPr lang="en-US" dirty="0"/>
              <a:t>220 lines of commented C code.</a:t>
            </a:r>
          </a:p>
          <a:p>
            <a:pPr lvl="1"/>
            <a:r>
              <a:rPr lang="en-US" dirty="0"/>
              <a:t>Also comes with an implementation of the CGI script for the add.com addition portal.</a:t>
            </a:r>
          </a:p>
          <a:p>
            <a:pPr lvl="1"/>
            <a:endParaRPr lang="en-US" dirty="0"/>
          </a:p>
          <a:p>
            <a:r>
              <a:rPr lang="en-US" dirty="0"/>
              <a:t>See the HTTP/1.1 standard:</a:t>
            </a:r>
          </a:p>
          <a:p>
            <a:pPr lvl="1"/>
            <a:r>
              <a:rPr lang="en-US" dirty="0">
                <a:latin typeface="Courier New" pitchFamily="49" charset="0"/>
              </a:rPr>
              <a:t>http://www.w3.org/Protocols/rfc2616/rfc2616.html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3733800" cy="573087"/>
          </a:xfrm>
        </p:spPr>
        <p:txBody>
          <a:bodyPr lIns="91294" tIns="45647" rIns="91294" bIns="45647" anchor="t"/>
          <a:lstStyle/>
          <a:p>
            <a:r>
              <a:rPr lang="en-US"/>
              <a:t>Web Servers</a:t>
            </a:r>
          </a:p>
        </p:txBody>
      </p:sp>
      <p:sp>
        <p:nvSpPr>
          <p:cNvPr id="758787" name="Oval 3"/>
          <p:cNvSpPr>
            <a:spLocks noChangeArrowheads="1"/>
          </p:cNvSpPr>
          <p:nvPr/>
        </p:nvSpPr>
        <p:spPr bwMode="auto">
          <a:xfrm>
            <a:off x="7394575" y="1223962"/>
            <a:ext cx="1368425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Web</a:t>
            </a:r>
          </a:p>
          <a:p>
            <a:pPr algn="ctr" defTabSz="912813"/>
            <a:r>
              <a:rPr lang="en-US" sz="1800"/>
              <a:t>server</a:t>
            </a:r>
          </a:p>
        </p:txBody>
      </p:sp>
      <p:sp>
        <p:nvSpPr>
          <p:cNvPr id="758788" name="Line 4"/>
          <p:cNvSpPr>
            <a:spLocks noChangeShapeType="1"/>
          </p:cNvSpPr>
          <p:nvPr/>
        </p:nvSpPr>
        <p:spPr bwMode="auto">
          <a:xfrm>
            <a:off x="5707063" y="1524000"/>
            <a:ext cx="17494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89" name="Text Box 5"/>
          <p:cNvSpPr txBox="1">
            <a:spLocks noChangeArrowheads="1"/>
          </p:cNvSpPr>
          <p:nvPr/>
        </p:nvSpPr>
        <p:spPr bwMode="auto">
          <a:xfrm>
            <a:off x="5629275" y="1143000"/>
            <a:ext cx="1822450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HTTP request</a:t>
            </a:r>
          </a:p>
        </p:txBody>
      </p:sp>
      <p:sp>
        <p:nvSpPr>
          <p:cNvPr id="758790" name="Line 6"/>
          <p:cNvSpPr>
            <a:spLocks noChangeShapeType="1"/>
          </p:cNvSpPr>
          <p:nvPr/>
        </p:nvSpPr>
        <p:spPr bwMode="auto">
          <a:xfrm>
            <a:off x="5859463" y="2132012"/>
            <a:ext cx="14462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lIns="91577" tIns="45789" rIns="91577" bIns="45789" anchor="ctr"/>
          <a:lstStyle/>
          <a:p>
            <a:endParaRPr lang="en-US"/>
          </a:p>
        </p:txBody>
      </p:sp>
      <p:sp>
        <p:nvSpPr>
          <p:cNvPr id="758791" name="Text Box 7"/>
          <p:cNvSpPr txBox="1">
            <a:spLocks noChangeArrowheads="1"/>
          </p:cNvSpPr>
          <p:nvPr/>
        </p:nvSpPr>
        <p:spPr bwMode="auto">
          <a:xfrm>
            <a:off x="5637213" y="2259012"/>
            <a:ext cx="1958975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1430" tIns="45716" rIns="91430" bIns="45716" anchor="ctr">
            <a:spAutoFit/>
          </a:bodyPr>
          <a:lstStyle/>
          <a:p>
            <a:pPr defTabSz="912813"/>
            <a:r>
              <a:rPr lang="en-US" sz="1800">
                <a:latin typeface="Courier New" pitchFamily="49" charset="0"/>
              </a:rPr>
              <a:t>HTTP response</a:t>
            </a:r>
          </a:p>
          <a:p>
            <a:pPr defTabSz="912813"/>
            <a:r>
              <a:rPr lang="en-US" sz="1800">
                <a:latin typeface="Courier New" pitchFamily="49" charset="0"/>
              </a:rPr>
              <a:t>(content)</a:t>
            </a:r>
          </a:p>
        </p:txBody>
      </p:sp>
      <p:sp>
        <p:nvSpPr>
          <p:cNvPr id="75879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3212" y="1598613"/>
            <a:ext cx="4186238" cy="4687887"/>
          </a:xfrm>
          <a:noFill/>
          <a:ln/>
        </p:spPr>
        <p:txBody>
          <a:bodyPr lIns="90343" tIns="44379" rIns="90343" bIns="44379"/>
          <a:lstStyle/>
          <a:p>
            <a:r>
              <a:rPr lang="en-US" sz="2000" dirty="0"/>
              <a:t>Clients and servers communicate using  the </a:t>
            </a:r>
            <a:r>
              <a:rPr lang="en-US" sz="2000" dirty="0" err="1"/>
              <a:t>HyperText</a:t>
            </a:r>
            <a:r>
              <a:rPr lang="en-US" sz="2000" dirty="0"/>
              <a:t> Transfer Protocol (HTTP)</a:t>
            </a:r>
          </a:p>
          <a:p>
            <a:pPr lvl="1"/>
            <a:r>
              <a:rPr lang="en-US" sz="1800" dirty="0"/>
              <a:t>Client and server establish TCP connection</a:t>
            </a:r>
          </a:p>
          <a:p>
            <a:pPr lvl="1"/>
            <a:r>
              <a:rPr lang="en-US" sz="1800" dirty="0"/>
              <a:t>Client requests content</a:t>
            </a:r>
          </a:p>
          <a:p>
            <a:pPr lvl="1"/>
            <a:r>
              <a:rPr lang="en-US" sz="1800" dirty="0"/>
              <a:t>Server responds with requested content</a:t>
            </a:r>
          </a:p>
          <a:p>
            <a:pPr lvl="1"/>
            <a:r>
              <a:rPr lang="en-US" sz="1800" dirty="0"/>
              <a:t>Client and server close connection </a:t>
            </a:r>
            <a:r>
              <a:rPr lang="en-US" sz="1800" dirty="0" smtClean="0"/>
              <a:t>(eventually)</a:t>
            </a:r>
            <a:endParaRPr lang="en-US" sz="1800" dirty="0"/>
          </a:p>
          <a:p>
            <a:r>
              <a:rPr lang="en-US" sz="2000" dirty="0"/>
              <a:t>Current version is HTTP/1.1</a:t>
            </a:r>
          </a:p>
          <a:p>
            <a:pPr lvl="1"/>
            <a:r>
              <a:rPr lang="en-US" sz="1800" dirty="0"/>
              <a:t>RFC 2616, June, 1999. </a:t>
            </a:r>
          </a:p>
        </p:txBody>
      </p:sp>
      <p:sp>
        <p:nvSpPr>
          <p:cNvPr id="758793" name="Oval 9"/>
          <p:cNvSpPr>
            <a:spLocks noChangeArrowheads="1"/>
          </p:cNvSpPr>
          <p:nvPr/>
        </p:nvSpPr>
        <p:spPr bwMode="auto">
          <a:xfrm>
            <a:off x="4489450" y="1223962"/>
            <a:ext cx="1370013" cy="1287463"/>
          </a:xfrm>
          <a:prstGeom prst="ellipse">
            <a:avLst/>
          </a:prstGeom>
          <a:solidFill>
            <a:srgbClr val="F1C7C7"/>
          </a:solidFill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1430" tIns="45716" rIns="91430" bIns="45716" anchor="ctr"/>
          <a:lstStyle/>
          <a:p>
            <a:pPr algn="ctr" defTabSz="912813"/>
            <a:r>
              <a:rPr lang="en-US" sz="1800"/>
              <a:t>Web</a:t>
            </a:r>
          </a:p>
          <a:p>
            <a:pPr algn="ctr" defTabSz="912813"/>
            <a:r>
              <a:rPr lang="en-US" sz="1800"/>
              <a:t>client</a:t>
            </a:r>
          </a:p>
          <a:p>
            <a:pPr algn="ctr" defTabSz="912813"/>
            <a:r>
              <a:rPr lang="en-US" sz="1800"/>
              <a:t>(browser) </a:t>
            </a:r>
          </a:p>
        </p:txBody>
      </p:sp>
      <p:sp>
        <p:nvSpPr>
          <p:cNvPr id="763908" name="Text Box 1028"/>
          <p:cNvSpPr txBox="1">
            <a:spLocks noChangeArrowheads="1"/>
          </p:cNvSpPr>
          <p:nvPr/>
        </p:nvSpPr>
        <p:spPr bwMode="auto">
          <a:xfrm>
            <a:off x="303213" y="5949950"/>
            <a:ext cx="7571303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chemeClr val="tx2"/>
                </a:solidFill>
                <a:latin typeface="Courier New" pitchFamily="49" charset="0"/>
              </a:rPr>
              <a:t>http://www.w3.org/Protocols/rfc2616/rfc2616.html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572000" y="4953000"/>
            <a:ext cx="1828800" cy="609600"/>
          </a:xfrm>
          <a:prstGeom prst="rect">
            <a:avLst/>
          </a:prstGeom>
          <a:solidFill>
            <a:srgbClr val="D5F1CF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IP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343400"/>
            <a:ext cx="1828800" cy="609600"/>
          </a:xfrm>
          <a:prstGeom prst="rect">
            <a:avLst/>
          </a:prstGeom>
          <a:solidFill>
            <a:srgbClr val="F6F5BD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TCP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572000" y="3733800"/>
            <a:ext cx="1828800" cy="609600"/>
          </a:xfrm>
          <a:prstGeom prst="rect">
            <a:avLst/>
          </a:prstGeom>
          <a:solidFill>
            <a:srgbClr val="F1C7C7"/>
          </a:solidFill>
          <a:ln w="28575">
            <a:solidFill>
              <a:srgbClr val="C00000"/>
            </a:solidFill>
            <a:miter lim="800000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400800" y="5149334"/>
            <a:ext cx="12123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latin typeface="Calibri" pitchFamily="34" charset="0"/>
              </a:rPr>
              <a:t>Datagrams</a:t>
            </a: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400800" y="4507468"/>
            <a:ext cx="961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Streams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00800" y="3865602"/>
            <a:ext cx="141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Web content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5646738" cy="573087"/>
          </a:xfrm>
        </p:spPr>
        <p:txBody>
          <a:bodyPr/>
          <a:lstStyle/>
          <a:p>
            <a:r>
              <a:rPr lang="en-US"/>
              <a:t>Web Content</a:t>
            </a:r>
          </a:p>
        </p:txBody>
      </p:sp>
      <p:sp>
        <p:nvSpPr>
          <p:cNvPr id="75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853487" cy="5224462"/>
          </a:xfrm>
        </p:spPr>
        <p:txBody>
          <a:bodyPr/>
          <a:lstStyle/>
          <a:p>
            <a:pPr>
              <a:tabLst>
                <a:tab pos="4403725" algn="l"/>
              </a:tabLst>
            </a:pPr>
            <a:r>
              <a:rPr lang="en-US" dirty="0"/>
              <a:t>Web servers return </a:t>
            </a:r>
            <a:r>
              <a:rPr lang="en-US" i="1" dirty="0">
                <a:solidFill>
                  <a:srgbClr val="FF0000"/>
                </a:solidFill>
              </a:rPr>
              <a:t>content</a:t>
            </a:r>
            <a:r>
              <a:rPr lang="en-US" dirty="0"/>
              <a:t> to clients</a:t>
            </a:r>
          </a:p>
          <a:p>
            <a:pPr lvl="1">
              <a:tabLst>
                <a:tab pos="4403725" algn="l"/>
              </a:tabLst>
            </a:pPr>
            <a:r>
              <a:rPr lang="en-US" i="1" dirty="0"/>
              <a:t>content: </a:t>
            </a:r>
            <a:r>
              <a:rPr lang="en-US" dirty="0"/>
              <a:t>a sequence of bytes with an associated MIME (Multipurpose Internet Mail Extensions) </a:t>
            </a:r>
            <a:r>
              <a:rPr lang="en-US" dirty="0" smtClean="0"/>
              <a:t>type</a:t>
            </a:r>
          </a:p>
          <a:p>
            <a:pPr>
              <a:tabLst>
                <a:tab pos="4403725" algn="l"/>
              </a:tabLst>
            </a:pPr>
            <a:r>
              <a:rPr lang="en-US" dirty="0"/>
              <a:t>Example MIME types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text/html	</a:t>
            </a:r>
            <a:r>
              <a:rPr lang="en-US" dirty="0" err="1" smtClean="0"/>
              <a:t>HTML</a:t>
            </a:r>
            <a:r>
              <a:rPr lang="en-US" dirty="0" smtClean="0"/>
              <a:t> </a:t>
            </a:r>
            <a:r>
              <a:rPr lang="en-US" dirty="0"/>
              <a:t>document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text/plain	</a:t>
            </a:r>
            <a:r>
              <a:rPr lang="en-US" dirty="0" smtClean="0"/>
              <a:t>Unformatted </a:t>
            </a:r>
            <a:r>
              <a:rPr lang="en-US" dirty="0"/>
              <a:t>text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application/postscript	</a:t>
            </a:r>
            <a:r>
              <a:rPr lang="en-US" dirty="0" err="1" smtClean="0"/>
              <a:t>Postcript</a:t>
            </a:r>
            <a:r>
              <a:rPr lang="en-US" dirty="0" smtClean="0"/>
              <a:t> </a:t>
            </a:r>
            <a:r>
              <a:rPr lang="en-US" dirty="0"/>
              <a:t>document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image/gif	</a:t>
            </a:r>
            <a:r>
              <a:rPr lang="en-US" dirty="0" smtClean="0"/>
              <a:t>Binary </a:t>
            </a:r>
            <a:r>
              <a:rPr lang="en-US" dirty="0"/>
              <a:t>image encoded in GIF format</a:t>
            </a:r>
          </a:p>
          <a:p>
            <a:pPr lvl="1">
              <a:tabLst>
                <a:tab pos="4403725" algn="l"/>
              </a:tabLst>
            </a:pPr>
            <a:r>
              <a:rPr lang="en-US" dirty="0" smtClean="0">
                <a:latin typeface="Courier New" pitchFamily="49" charset="0"/>
              </a:rPr>
              <a:t>image/jpeg</a:t>
            </a:r>
            <a:r>
              <a:rPr lang="en-US" dirty="0" smtClean="0"/>
              <a:t>	Binary </a:t>
            </a:r>
            <a:r>
              <a:rPr lang="en-US" dirty="0"/>
              <a:t>image encoded in </a:t>
            </a:r>
            <a:r>
              <a:rPr lang="en-US" dirty="0" smtClean="0"/>
              <a:t>JPEG format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077200" cy="573087"/>
          </a:xfrm>
        </p:spPr>
        <p:txBody>
          <a:bodyPr lIns="91294" tIns="45647" rIns="91294" bIns="45647" anchor="t"/>
          <a:lstStyle/>
          <a:p>
            <a:r>
              <a:rPr lang="en-US"/>
              <a:t>Static and Dynamic Content</a:t>
            </a:r>
          </a:p>
        </p:txBody>
      </p:sp>
      <p:sp>
        <p:nvSpPr>
          <p:cNvPr id="76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1294" tIns="45647" rIns="91294" bIns="45647"/>
          <a:lstStyle/>
          <a:p>
            <a:r>
              <a:rPr lang="en-US" dirty="0"/>
              <a:t>The content returned in HTTP responses can be either </a:t>
            </a:r>
            <a:r>
              <a:rPr lang="en-US" i="1" dirty="0">
                <a:solidFill>
                  <a:srgbClr val="FF0000"/>
                </a:solidFill>
              </a:rPr>
              <a:t>static</a:t>
            </a:r>
            <a:r>
              <a:rPr lang="en-US" dirty="0"/>
              <a:t> or </a:t>
            </a:r>
            <a:r>
              <a:rPr lang="en-US" i="1" dirty="0" smtClean="0">
                <a:solidFill>
                  <a:srgbClr val="FF0000"/>
                </a:solidFill>
              </a:rPr>
              <a:t>dynamic</a:t>
            </a:r>
            <a:endParaRPr lang="en-US" dirty="0" smtClean="0"/>
          </a:p>
          <a:p>
            <a:pPr lvl="1"/>
            <a:r>
              <a:rPr lang="en-US" i="1" dirty="0"/>
              <a:t>Static content</a:t>
            </a:r>
            <a:r>
              <a:rPr lang="en-US" dirty="0"/>
              <a:t>: content stored in files and retrieved in response to an HTTP request</a:t>
            </a:r>
          </a:p>
          <a:p>
            <a:pPr lvl="2"/>
            <a:r>
              <a:rPr lang="en-US" dirty="0"/>
              <a:t>Examples: HTML files, images, audio </a:t>
            </a:r>
            <a:r>
              <a:rPr lang="en-US" dirty="0" smtClean="0"/>
              <a:t>clips</a:t>
            </a:r>
          </a:p>
          <a:p>
            <a:pPr lvl="2"/>
            <a:r>
              <a:rPr lang="en-US" dirty="0"/>
              <a:t>Request identifies</a:t>
            </a:r>
            <a:r>
              <a:rPr lang="en-US" dirty="0" smtClean="0"/>
              <a:t> which content </a:t>
            </a:r>
            <a:r>
              <a:rPr lang="en-US" dirty="0"/>
              <a:t>file</a:t>
            </a:r>
          </a:p>
          <a:p>
            <a:pPr lvl="1"/>
            <a:r>
              <a:rPr lang="en-US" i="1" dirty="0"/>
              <a:t>Dynamic content</a:t>
            </a:r>
            <a:r>
              <a:rPr lang="en-US" dirty="0"/>
              <a:t>: content produced on-the-fly in response to an HTTP request</a:t>
            </a:r>
          </a:p>
          <a:p>
            <a:pPr lvl="2"/>
            <a:r>
              <a:rPr lang="en-US" dirty="0"/>
              <a:t>Example: content produced by a program executed by the server on behalf of the </a:t>
            </a:r>
            <a:r>
              <a:rPr lang="en-US" dirty="0" smtClean="0"/>
              <a:t>client</a:t>
            </a:r>
          </a:p>
          <a:p>
            <a:pPr lvl="2"/>
            <a:r>
              <a:rPr lang="en-US" dirty="0"/>
              <a:t>Request identifies</a:t>
            </a:r>
            <a:r>
              <a:rPr lang="en-US" dirty="0" smtClean="0"/>
              <a:t> which file </a:t>
            </a:r>
            <a:r>
              <a:rPr lang="en-US" dirty="0"/>
              <a:t>containing executable code</a:t>
            </a:r>
          </a:p>
          <a:p>
            <a:r>
              <a:rPr lang="en-US" dirty="0"/>
              <a:t>Bottom line:</a:t>
            </a:r>
            <a:r>
              <a:rPr lang="en-US" dirty="0" smtClean="0"/>
              <a:t> </a:t>
            </a:r>
            <a:r>
              <a:rPr lang="en-US" i="1" dirty="0" smtClean="0"/>
              <a:t>(most) Web </a:t>
            </a:r>
            <a:r>
              <a:rPr lang="en-US" i="1" dirty="0"/>
              <a:t>content is associated with a file that is managed by the </a:t>
            </a:r>
            <a:r>
              <a:rPr lang="en-US" i="1" dirty="0" smtClean="0"/>
              <a:t>server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382000" cy="573087"/>
          </a:xfrm>
        </p:spPr>
        <p:txBody>
          <a:bodyPr/>
          <a:lstStyle/>
          <a:p>
            <a:r>
              <a:rPr lang="en-US" dirty="0" smtClean="0"/>
              <a:t>URLs and how clients </a:t>
            </a:r>
            <a:r>
              <a:rPr lang="en-US" dirty="0"/>
              <a:t>and</a:t>
            </a:r>
            <a:r>
              <a:rPr lang="en-US" dirty="0" smtClean="0"/>
              <a:t> </a:t>
            </a:r>
            <a:r>
              <a:rPr lang="en-US" dirty="0"/>
              <a:t>s</a:t>
            </a:r>
            <a:r>
              <a:rPr lang="en-US" dirty="0" smtClean="0"/>
              <a:t>ervers </a:t>
            </a:r>
            <a:r>
              <a:rPr lang="en-US" dirty="0"/>
              <a:t>u</a:t>
            </a:r>
            <a:r>
              <a:rPr lang="en-US" dirty="0" smtClean="0"/>
              <a:t>se them</a:t>
            </a:r>
            <a:endParaRPr lang="en-US" dirty="0"/>
          </a:p>
        </p:txBody>
      </p:sp>
      <p:sp>
        <p:nvSpPr>
          <p:cNvPr id="76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408612"/>
          </a:xfrm>
        </p:spPr>
        <p:txBody>
          <a:bodyPr/>
          <a:lstStyle/>
          <a:p>
            <a:r>
              <a:rPr lang="en-US" dirty="0" smtClean="0"/>
              <a:t>Unique name for a file: URL (Universal Resource Locator)</a:t>
            </a:r>
          </a:p>
          <a:p>
            <a:r>
              <a:rPr lang="en-US" dirty="0" smtClean="0"/>
              <a:t>Example </a:t>
            </a:r>
            <a:r>
              <a:rPr lang="en-US" dirty="0"/>
              <a:t>URL: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</a:rPr>
              <a:t>www.cmu.edu:80</a:t>
            </a:r>
            <a:r>
              <a:rPr lang="en-US" dirty="0" smtClean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endParaRPr lang="en-US" dirty="0">
              <a:solidFill>
                <a:srgbClr val="00CC66"/>
              </a:solidFill>
              <a:latin typeface="Courier New" pitchFamily="49" charset="0"/>
            </a:endParaRPr>
          </a:p>
          <a:p>
            <a:r>
              <a:rPr lang="en-US" dirty="0"/>
              <a:t>Clients use </a:t>
            </a:r>
            <a:r>
              <a:rPr lang="en-US" i="1" dirty="0">
                <a:solidFill>
                  <a:srgbClr val="000000"/>
                </a:solidFill>
              </a:rPr>
              <a:t>prefix</a:t>
            </a:r>
            <a:r>
              <a:rPr lang="en-US" i="1" dirty="0"/>
              <a:t>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http://</a:t>
            </a:r>
            <a:r>
              <a:rPr lang="en-US" dirty="0" smtClean="0">
                <a:solidFill>
                  <a:srgbClr val="FF0000"/>
                </a:solidFill>
                <a:latin typeface="Courier New" pitchFamily="49" charset="0"/>
              </a:rPr>
              <a:t>www.cmu.edu:80</a:t>
            </a:r>
            <a:r>
              <a:rPr lang="en-US" dirty="0"/>
              <a:t>) to infer:</a:t>
            </a:r>
          </a:p>
          <a:p>
            <a:pPr lvl="1"/>
            <a:r>
              <a:rPr lang="en-US" dirty="0"/>
              <a:t>What kind</a:t>
            </a:r>
            <a:r>
              <a:rPr lang="en-US" dirty="0" smtClean="0"/>
              <a:t> (protocol) of </a:t>
            </a:r>
            <a:r>
              <a:rPr lang="en-US" dirty="0"/>
              <a:t>server to contact</a:t>
            </a:r>
            <a:r>
              <a:rPr lang="en-US" dirty="0" smtClean="0"/>
              <a:t> (HTTP)</a:t>
            </a:r>
            <a:endParaRPr lang="en-US" dirty="0"/>
          </a:p>
          <a:p>
            <a:pPr lvl="1"/>
            <a:r>
              <a:rPr lang="en-US" dirty="0"/>
              <a:t>Where the server is (</a:t>
            </a:r>
            <a:r>
              <a:rPr lang="en-US" dirty="0" smtClean="0">
                <a:latin typeface="Courier New" pitchFamily="49" charset="0"/>
              </a:rPr>
              <a:t>www.cmu.edu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/>
              <a:t>What port it is listening on (80)</a:t>
            </a:r>
          </a:p>
          <a:p>
            <a:r>
              <a:rPr lang="en-US" dirty="0"/>
              <a:t>Servers use </a:t>
            </a:r>
            <a:r>
              <a:rPr lang="en-US" i="1" dirty="0">
                <a:solidFill>
                  <a:srgbClr val="000000"/>
                </a:solidFill>
              </a:rPr>
              <a:t>suffix</a:t>
            </a:r>
            <a:r>
              <a:rPr lang="en-US" dirty="0"/>
              <a:t> (</a:t>
            </a:r>
            <a:r>
              <a:rPr lang="en-US" dirty="0">
                <a:solidFill>
                  <a:srgbClr val="00CC66"/>
                </a:solidFill>
                <a:latin typeface="Courier New" pitchFamily="49" charset="0"/>
              </a:rPr>
              <a:t>/index.html</a:t>
            </a:r>
            <a:r>
              <a:rPr lang="en-US" dirty="0"/>
              <a:t>) to:</a:t>
            </a:r>
          </a:p>
          <a:p>
            <a:pPr lvl="1"/>
            <a:r>
              <a:rPr lang="en-US" dirty="0"/>
              <a:t>Determine if request is for static or dynamic content.</a:t>
            </a:r>
          </a:p>
          <a:p>
            <a:pPr lvl="2"/>
            <a:r>
              <a:rPr lang="en-US" dirty="0"/>
              <a:t>No hard and fast rules for </a:t>
            </a:r>
            <a:r>
              <a:rPr lang="en-US" dirty="0" smtClean="0"/>
              <a:t>this</a:t>
            </a:r>
          </a:p>
          <a:p>
            <a:pPr lvl="2"/>
            <a:r>
              <a:rPr lang="en-US" dirty="0"/>
              <a:t>Convention: executables reside in </a:t>
            </a:r>
            <a:r>
              <a:rPr lang="en-US" dirty="0" err="1">
                <a:latin typeface="Courier New" pitchFamily="49" charset="0"/>
              </a:rPr>
              <a:t>cgi</a:t>
            </a:r>
            <a:r>
              <a:rPr lang="en-US" dirty="0">
                <a:latin typeface="Courier New" pitchFamily="49" charset="0"/>
              </a:rPr>
              <a:t>-bin </a:t>
            </a:r>
            <a:r>
              <a:rPr lang="en-US" dirty="0"/>
              <a:t>directory</a:t>
            </a:r>
          </a:p>
          <a:p>
            <a:pPr lvl="1"/>
            <a:r>
              <a:rPr lang="en-US" dirty="0"/>
              <a:t>Find file on file </a:t>
            </a:r>
            <a:r>
              <a:rPr lang="en-US" dirty="0" smtClean="0"/>
              <a:t>system</a:t>
            </a:r>
          </a:p>
          <a:p>
            <a:pPr lvl="2"/>
            <a:r>
              <a:rPr lang="en-US" dirty="0"/>
              <a:t>Initial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 in suffix denotes home directory for requested content.</a:t>
            </a:r>
          </a:p>
          <a:p>
            <a:pPr lvl="2"/>
            <a:r>
              <a:rPr lang="en-US" dirty="0"/>
              <a:t>Minimal suffix is “</a:t>
            </a:r>
            <a:r>
              <a:rPr lang="en-US" dirty="0">
                <a:latin typeface="Courier New" pitchFamily="49" charset="0"/>
              </a:rPr>
              <a:t>/</a:t>
            </a:r>
            <a:r>
              <a:rPr lang="en-US" dirty="0"/>
              <a:t>”, which</a:t>
            </a:r>
            <a:r>
              <a:rPr lang="en-US" dirty="0" smtClean="0"/>
              <a:t> server expands </a:t>
            </a:r>
            <a:r>
              <a:rPr lang="en-US" dirty="0"/>
              <a:t>to</a:t>
            </a:r>
            <a:r>
              <a:rPr lang="en-US" dirty="0" smtClean="0"/>
              <a:t> configured default filename (usually, </a:t>
            </a:r>
            <a:r>
              <a:rPr lang="en-US" dirty="0" err="1">
                <a:latin typeface="Courier New" pitchFamily="49" charset="0"/>
              </a:rPr>
              <a:t>index.html</a:t>
            </a:r>
            <a:r>
              <a:rPr lang="en-US" dirty="0" smtClean="0"/>
              <a:t>)	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7818438" cy="573087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/>
              <a:t>an HTTP Transaction</a:t>
            </a:r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152400" y="1206500"/>
            <a:ext cx="8706230" cy="341632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tabLst>
                <a:tab pos="4741863" algn="l"/>
              </a:tabLst>
            </a:pPr>
            <a:r>
              <a:rPr lang="en-US" sz="1800" dirty="0" err="1">
                <a:latin typeface="Courier New" pitchFamily="49" charset="0"/>
              </a:rPr>
              <a:t>unix</a:t>
            </a:r>
            <a:r>
              <a:rPr lang="en-US" sz="1800" dirty="0">
                <a:latin typeface="Courier New" pitchFamily="49" charset="0"/>
              </a:rPr>
              <a:t>&gt; </a:t>
            </a:r>
            <a:r>
              <a:rPr lang="en-US" sz="1800" i="1" dirty="0">
                <a:latin typeface="Courier New" pitchFamily="49" charset="0"/>
              </a:rPr>
              <a:t>telnet </a:t>
            </a:r>
            <a:r>
              <a:rPr lang="en-US" sz="1800" i="1" dirty="0" smtClean="0">
                <a:latin typeface="Courier New" pitchFamily="49" charset="0"/>
              </a:rPr>
              <a:t>www.cmu.edu 80	</a:t>
            </a:r>
            <a:r>
              <a:rPr lang="en-US" sz="1800" i="1" dirty="0" smtClean="0"/>
              <a:t>Client</a:t>
            </a:r>
            <a:r>
              <a:rPr lang="en-US" sz="1800" i="1" dirty="0"/>
              <a:t>: open connection to server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Trying </a:t>
            </a:r>
            <a:r>
              <a:rPr lang="en-US" sz="1800" dirty="0" smtClean="0">
                <a:latin typeface="Courier New" pitchFamily="49" charset="0"/>
              </a:rPr>
              <a:t>128.2.10.162...	</a:t>
            </a:r>
            <a:r>
              <a:rPr lang="en-US" sz="1800" i="1" dirty="0" smtClean="0"/>
              <a:t>Telnet </a:t>
            </a:r>
            <a:r>
              <a:rPr lang="en-US" sz="1800" i="1" dirty="0"/>
              <a:t>prints 3 lines to the terminal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Connected to </a:t>
            </a:r>
            <a:r>
              <a:rPr lang="en-US" sz="1800" dirty="0" smtClean="0">
                <a:latin typeface="Courier New" pitchFamily="49" charset="0"/>
              </a:rPr>
              <a:t>www.cmu.edu.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Escape character is '^]'.</a:t>
            </a:r>
          </a:p>
          <a:p>
            <a:pPr algn="l">
              <a:tabLst>
                <a:tab pos="4741863" algn="l"/>
              </a:tabLst>
            </a:pPr>
            <a:r>
              <a:rPr lang="en-US" sz="1800" i="1" dirty="0">
                <a:latin typeface="Courier New" pitchFamily="49" charset="0"/>
              </a:rPr>
              <a:t>GET / </a:t>
            </a:r>
            <a:r>
              <a:rPr lang="en-US" sz="1800" i="1" dirty="0" smtClean="0">
                <a:latin typeface="Courier New" pitchFamily="49" charset="0"/>
              </a:rPr>
              <a:t>HTTP/1.1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</a:t>
            </a:r>
            <a:r>
              <a:rPr lang="en-US" sz="1800" i="1" dirty="0">
                <a:solidFill>
                  <a:srgbClr val="FF0000"/>
                </a:solidFill>
              </a:rPr>
              <a:t>request line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i="1" dirty="0">
                <a:latin typeface="Courier New" pitchFamily="49" charset="0"/>
              </a:rPr>
              <a:t>host: </a:t>
            </a:r>
            <a:r>
              <a:rPr lang="en-US" sz="1800" i="1" dirty="0" smtClean="0">
                <a:latin typeface="Courier New" pitchFamily="49" charset="0"/>
              </a:rPr>
              <a:t>www.cmu.edu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required HTTP/1.1 HOST header</a:t>
            </a:r>
          </a:p>
          <a:p>
            <a:pPr lvl="1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                               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empty line terminates headers</a:t>
            </a:r>
            <a:r>
              <a:rPr lang="en-US" sz="1800" dirty="0">
                <a:latin typeface="Courier New" pitchFamily="49" charset="0"/>
              </a:rPr>
              <a:t>.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HTTP/1.1 301 Moved Permanently	</a:t>
            </a:r>
            <a:r>
              <a:rPr lang="en-US" sz="1800" i="1" dirty="0" smtClean="0">
                <a:latin typeface="Arial" charset="0"/>
              </a:rPr>
              <a:t>Server</a:t>
            </a:r>
            <a:r>
              <a:rPr lang="en-US" sz="1800" i="1" dirty="0">
                <a:latin typeface="Arial" charset="0"/>
              </a:rPr>
              <a:t>: </a:t>
            </a:r>
            <a:r>
              <a:rPr lang="en-US" sz="1800" i="1" dirty="0">
                <a:solidFill>
                  <a:srgbClr val="FF0000"/>
                </a:solidFill>
                <a:latin typeface="Arial" charset="0"/>
              </a:rPr>
              <a:t>response line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Location: http://www.cmu.edu/index.shtml  </a:t>
            </a:r>
            <a:r>
              <a:rPr lang="en-US" sz="1800" i="1" dirty="0" smtClean="0"/>
              <a:t>Client should try again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endParaRPr lang="en-US" sz="1800" dirty="0" smtClean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Connection </a:t>
            </a:r>
            <a:r>
              <a:rPr lang="en-US" sz="1800" dirty="0">
                <a:latin typeface="Courier New" pitchFamily="49" charset="0"/>
              </a:rPr>
              <a:t>closed by foreign host. </a:t>
            </a:r>
            <a:r>
              <a:rPr lang="en-US" sz="1800" i="1" dirty="0"/>
              <a:t>Server: closes connection</a:t>
            </a:r>
          </a:p>
          <a:p>
            <a:pPr algn="l">
              <a:tabLst>
                <a:tab pos="4741863" algn="l"/>
              </a:tabLst>
            </a:pPr>
            <a:r>
              <a:rPr lang="en-US" sz="1800" dirty="0" err="1">
                <a:latin typeface="Courier New" pitchFamily="49" charset="0"/>
              </a:rPr>
              <a:t>unix</a:t>
            </a:r>
            <a:r>
              <a:rPr lang="en-US" sz="1800" dirty="0">
                <a:latin typeface="Courier New" pitchFamily="49" charset="0"/>
              </a:rPr>
              <a:t>&gt;                              </a:t>
            </a:r>
            <a:r>
              <a:rPr lang="en-US" sz="1800" i="1" dirty="0"/>
              <a:t>Client: closes connection and terminates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417513"/>
            <a:ext cx="8477630" cy="573087"/>
          </a:xfrm>
        </p:spPr>
        <p:txBody>
          <a:bodyPr/>
          <a:lstStyle/>
          <a:p>
            <a:r>
              <a:rPr lang="en-US" dirty="0" smtClean="0"/>
              <a:t>Example of </a:t>
            </a:r>
            <a:r>
              <a:rPr lang="en-US" dirty="0"/>
              <a:t>an HTTP </a:t>
            </a:r>
            <a:r>
              <a:rPr lang="en-US" dirty="0" smtClean="0"/>
              <a:t>Transaction, Take 2</a:t>
            </a:r>
            <a:endParaRPr lang="en-US" dirty="0"/>
          </a:p>
        </p:txBody>
      </p:sp>
      <p:sp>
        <p:nvSpPr>
          <p:cNvPr id="763907" name="Rectangle 3"/>
          <p:cNvSpPr>
            <a:spLocks noChangeArrowheads="1"/>
          </p:cNvSpPr>
          <p:nvPr/>
        </p:nvSpPr>
        <p:spPr bwMode="auto">
          <a:xfrm>
            <a:off x="152400" y="1206500"/>
            <a:ext cx="8706230" cy="424731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tabLst>
                <a:tab pos="4741863" algn="l"/>
              </a:tabLst>
            </a:pPr>
            <a:r>
              <a:rPr lang="en-US" sz="1800" dirty="0" err="1">
                <a:latin typeface="Courier New" pitchFamily="49" charset="0"/>
              </a:rPr>
              <a:t>unix</a:t>
            </a:r>
            <a:r>
              <a:rPr lang="en-US" sz="1800" dirty="0">
                <a:latin typeface="Courier New" pitchFamily="49" charset="0"/>
              </a:rPr>
              <a:t>&gt; </a:t>
            </a:r>
            <a:r>
              <a:rPr lang="en-US" sz="1800" i="1" dirty="0">
                <a:latin typeface="Courier New" pitchFamily="49" charset="0"/>
              </a:rPr>
              <a:t>telnet </a:t>
            </a:r>
            <a:r>
              <a:rPr lang="en-US" sz="1800" i="1" dirty="0" smtClean="0">
                <a:latin typeface="Courier New" pitchFamily="49" charset="0"/>
              </a:rPr>
              <a:t>www.cmu.edu 80	</a:t>
            </a:r>
            <a:r>
              <a:rPr lang="en-US" sz="1800" i="1" dirty="0" smtClean="0"/>
              <a:t>Client</a:t>
            </a:r>
            <a:r>
              <a:rPr lang="en-US" sz="1800" i="1" dirty="0"/>
              <a:t>: open connection to server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Trying </a:t>
            </a:r>
            <a:r>
              <a:rPr lang="en-US" sz="1800" dirty="0" smtClean="0">
                <a:latin typeface="Courier New" pitchFamily="49" charset="0"/>
              </a:rPr>
              <a:t>128.2.10.162...	</a:t>
            </a:r>
            <a:r>
              <a:rPr lang="en-US" sz="1800" i="1" dirty="0" smtClean="0"/>
              <a:t>Telnet </a:t>
            </a:r>
            <a:r>
              <a:rPr lang="en-US" sz="1800" i="1" dirty="0"/>
              <a:t>prints 3 lines to the terminal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Connected to </a:t>
            </a:r>
            <a:r>
              <a:rPr lang="en-US" sz="1800" dirty="0" smtClean="0">
                <a:latin typeface="Courier New" pitchFamily="49" charset="0"/>
              </a:rPr>
              <a:t>www.cmu.edu.</a:t>
            </a:r>
            <a:endParaRPr lang="en-US" sz="1800" dirty="0"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Escape character is '^]'.</a:t>
            </a:r>
          </a:p>
          <a:p>
            <a:pPr algn="l">
              <a:tabLst>
                <a:tab pos="4741863" algn="l"/>
              </a:tabLst>
            </a:pPr>
            <a:r>
              <a:rPr lang="en-US" sz="1800" i="1" dirty="0">
                <a:latin typeface="Courier New" pitchFamily="49" charset="0"/>
              </a:rPr>
              <a:t>GET </a:t>
            </a:r>
            <a:r>
              <a:rPr lang="en-US" sz="1800" i="1" dirty="0" smtClean="0">
                <a:latin typeface="Courier New" pitchFamily="49" charset="0"/>
              </a:rPr>
              <a:t>/index.shtml HTTP/1.1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</a:t>
            </a:r>
            <a:r>
              <a:rPr lang="en-US" sz="1800" i="1" dirty="0">
                <a:solidFill>
                  <a:srgbClr val="FF0000"/>
                </a:solidFill>
              </a:rPr>
              <a:t>request line</a:t>
            </a:r>
            <a:endParaRPr lang="en-US" sz="1800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tabLst>
                <a:tab pos="4741863" algn="l"/>
              </a:tabLst>
            </a:pPr>
            <a:r>
              <a:rPr lang="en-US" sz="1800" i="1" dirty="0">
                <a:latin typeface="Courier New" pitchFamily="49" charset="0"/>
              </a:rPr>
              <a:t>host: </a:t>
            </a:r>
            <a:r>
              <a:rPr lang="en-US" sz="1800" i="1" dirty="0" smtClean="0">
                <a:latin typeface="Courier New" pitchFamily="49" charset="0"/>
              </a:rPr>
              <a:t>www.cmu.edu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required HTTP/1.1 HOST header</a:t>
            </a:r>
          </a:p>
          <a:p>
            <a:pPr lvl="1">
              <a:tabLst>
                <a:tab pos="4741863" algn="l"/>
              </a:tabLst>
            </a:pPr>
            <a:r>
              <a:rPr lang="en-US" sz="1800" dirty="0">
                <a:latin typeface="Courier New" pitchFamily="49" charset="0"/>
              </a:rPr>
              <a:t>                               </a:t>
            </a:r>
            <a:r>
              <a:rPr lang="en-US" sz="1800" dirty="0" smtClean="0">
                <a:latin typeface="Courier New" pitchFamily="49" charset="0"/>
              </a:rPr>
              <a:t>	</a:t>
            </a:r>
            <a:r>
              <a:rPr lang="en-US" sz="1800" i="1" dirty="0" smtClean="0"/>
              <a:t>Client</a:t>
            </a:r>
            <a:r>
              <a:rPr lang="en-US" sz="1800" i="1" dirty="0"/>
              <a:t>: empty line terminates headers</a:t>
            </a:r>
            <a:r>
              <a:rPr lang="en-US" sz="1800" dirty="0">
                <a:latin typeface="Courier New" pitchFamily="49" charset="0"/>
              </a:rPr>
              <a:t>.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HTTP/1.1 200 OK	</a:t>
            </a:r>
            <a:r>
              <a:rPr lang="en-US" sz="1800" i="1" dirty="0" smtClean="0"/>
              <a:t> Server: responds with web page</a:t>
            </a:r>
            <a:endParaRPr lang="en-US" sz="1800" dirty="0" smtClean="0">
              <a:latin typeface="Courier New" pitchFamily="49" charset="0"/>
            </a:endParaRP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Date: Fri, 29 Oct 2010 19:41:08 GMT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Server: Apache/1.3.39 (Unix) </a:t>
            </a:r>
            <a:r>
              <a:rPr lang="en-US" sz="1800" dirty="0" err="1" smtClean="0">
                <a:latin typeface="Courier New" pitchFamily="49" charset="0"/>
              </a:rPr>
              <a:t>mod_pubcookie</a:t>
            </a:r>
            <a:r>
              <a:rPr lang="en-US" sz="1800" dirty="0" smtClean="0">
                <a:latin typeface="Courier New" pitchFamily="49" charset="0"/>
              </a:rPr>
              <a:t>/3.3.3 ...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Transfer-Encoding: </a:t>
            </a:r>
            <a:r>
              <a:rPr lang="en-US" sz="1800" dirty="0" smtClean="0">
                <a:solidFill>
                  <a:srgbClr val="C00000"/>
                </a:solidFill>
                <a:latin typeface="Courier New" pitchFamily="49" charset="0"/>
              </a:rPr>
              <a:t>chunked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Content-Type: text/html </a:t>
            </a:r>
          </a:p>
          <a:p>
            <a:pPr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...	</a:t>
            </a:r>
            <a:r>
              <a:rPr lang="en-US" sz="1800" dirty="0" smtClean="0"/>
              <a:t>Lots of stuff</a:t>
            </a:r>
          </a:p>
          <a:p>
            <a:pPr algn="l">
              <a:tabLst>
                <a:tab pos="4741863" algn="l"/>
              </a:tabLst>
            </a:pPr>
            <a:r>
              <a:rPr lang="en-US" sz="1800" dirty="0" smtClean="0">
                <a:latin typeface="Courier New" pitchFamily="49" charset="0"/>
              </a:rPr>
              <a:t>Connection </a:t>
            </a:r>
            <a:r>
              <a:rPr lang="en-US" sz="1800" dirty="0">
                <a:latin typeface="Courier New" pitchFamily="49" charset="0"/>
              </a:rPr>
              <a:t>closed by foreign host. </a:t>
            </a:r>
            <a:r>
              <a:rPr lang="en-US" sz="1800" i="1" dirty="0"/>
              <a:t>Server: closes connection</a:t>
            </a:r>
          </a:p>
          <a:p>
            <a:pPr algn="l">
              <a:tabLst>
                <a:tab pos="4741863" algn="l"/>
              </a:tabLst>
            </a:pPr>
            <a:r>
              <a:rPr lang="en-US" sz="1800" dirty="0" err="1">
                <a:latin typeface="Courier New" pitchFamily="49" charset="0"/>
              </a:rPr>
              <a:t>unix</a:t>
            </a:r>
            <a:r>
              <a:rPr lang="en-US" sz="1800" dirty="0">
                <a:latin typeface="Courier New" pitchFamily="49" charset="0"/>
              </a:rPr>
              <a:t>&gt;                              </a:t>
            </a:r>
            <a:r>
              <a:rPr lang="en-US" sz="1800" i="1" dirty="0"/>
              <a:t>Client: closes connection and terminates</a:t>
            </a:r>
            <a:endParaRPr lang="en-US" sz="1800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8575">
          <a:solidFill>
            <a:srgbClr val="C00000"/>
          </a:solidFill>
          <a:miter lim="800000"/>
          <a:headEnd type="none" w="med" len="med"/>
          <a:tailEnd type="non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23615</TotalTime>
  <Words>2879</Words>
  <Application>Microsoft Macintosh PowerPoint</Application>
  <PresentationFormat>On-screen Show (4:3)</PresentationFormat>
  <Paragraphs>454</Paragraphs>
  <Slides>37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template2007</vt:lpstr>
      <vt:lpstr>Web Services  15-213 / 18-213: Introduction to Computer Systems 22nd Lecture, Nov. 12, 2013</vt:lpstr>
      <vt:lpstr>Web History</vt:lpstr>
      <vt:lpstr>Web History (cont)</vt:lpstr>
      <vt:lpstr>Web Servers</vt:lpstr>
      <vt:lpstr>Web Content</vt:lpstr>
      <vt:lpstr>Static and Dynamic Content</vt:lpstr>
      <vt:lpstr>URLs and how clients and servers use them</vt:lpstr>
      <vt:lpstr>Example of an HTTP Transaction</vt:lpstr>
      <vt:lpstr>Example of an HTTP Transaction, Take 2</vt:lpstr>
      <vt:lpstr>HTTP Requests</vt:lpstr>
      <vt:lpstr>HTTP Requests (cont)</vt:lpstr>
      <vt:lpstr>HTTP Versions</vt:lpstr>
      <vt:lpstr>HTTP Responses</vt:lpstr>
      <vt:lpstr>GET Request to Apache Server From Firefox Browser</vt:lpstr>
      <vt:lpstr>GET Response From Apache Server</vt:lpstr>
      <vt:lpstr>Proxies</vt:lpstr>
      <vt:lpstr>Why Proxies?</vt:lpstr>
      <vt:lpstr>Tiny Web Server</vt:lpstr>
      <vt:lpstr>Tiny Operation</vt:lpstr>
      <vt:lpstr>Tiny Serving Static Content</vt:lpstr>
      <vt:lpstr>Serving Dynamic Content</vt:lpstr>
      <vt:lpstr>Serving Dynamic Content (cont)</vt:lpstr>
      <vt:lpstr>Serving Dynamic Content (cont)</vt:lpstr>
      <vt:lpstr>Issues in Serving Dynamic Content</vt:lpstr>
      <vt:lpstr>CGI</vt:lpstr>
      <vt:lpstr>The add.com Experience</vt:lpstr>
      <vt:lpstr>Serving Dynamic Content With GET</vt:lpstr>
      <vt:lpstr>Serving Dynamic Content With GET</vt:lpstr>
      <vt:lpstr>Serving Dynamic Content With GET</vt:lpstr>
      <vt:lpstr>Additional CGI Environment Variables</vt:lpstr>
      <vt:lpstr>Even More CGI Environment Variables</vt:lpstr>
      <vt:lpstr>Serving Dynamic Content With GET</vt:lpstr>
      <vt:lpstr>Serving Dynamic Content With GET </vt:lpstr>
      <vt:lpstr>Tiny Serving Dynamic Content</vt:lpstr>
      <vt:lpstr>Data Transfer Mechanisms</vt:lpstr>
      <vt:lpstr>Chunked Encoding Example</vt:lpstr>
      <vt:lpstr>For 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802</cp:revision>
  <cp:lastPrinted>2012-11-13T02:58:34Z</cp:lastPrinted>
  <dcterms:created xsi:type="dcterms:W3CDTF">2012-11-13T02:57:46Z</dcterms:created>
  <dcterms:modified xsi:type="dcterms:W3CDTF">2013-11-12T15:41:18Z</dcterms:modified>
</cp:coreProperties>
</file>