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542" r:id="rId2"/>
    <p:sldId id="1615" r:id="rId3"/>
    <p:sldId id="1616" r:id="rId4"/>
    <p:sldId id="1562" r:id="rId5"/>
    <p:sldId id="1617" r:id="rId6"/>
    <p:sldId id="1573" r:id="rId7"/>
    <p:sldId id="1574" r:id="rId8"/>
    <p:sldId id="1575" r:id="rId9"/>
    <p:sldId id="1576" r:id="rId10"/>
    <p:sldId id="1577" r:id="rId11"/>
    <p:sldId id="1578" r:id="rId12"/>
    <p:sldId id="1579" r:id="rId13"/>
    <p:sldId id="1580" r:id="rId14"/>
    <p:sldId id="1610" r:id="rId15"/>
    <p:sldId id="1582" r:id="rId16"/>
    <p:sldId id="1584" r:id="rId17"/>
    <p:sldId id="1585" r:id="rId18"/>
    <p:sldId id="1586" r:id="rId19"/>
    <p:sldId id="1587" r:id="rId20"/>
    <p:sldId id="1588" r:id="rId21"/>
    <p:sldId id="1589" r:id="rId22"/>
    <p:sldId id="1590" r:id="rId23"/>
    <p:sldId id="1591" r:id="rId24"/>
    <p:sldId id="1611" r:id="rId25"/>
    <p:sldId id="1593" r:id="rId26"/>
    <p:sldId id="1594" r:id="rId27"/>
    <p:sldId id="1595" r:id="rId28"/>
    <p:sldId id="1596" r:id="rId29"/>
    <p:sldId id="1597" r:id="rId30"/>
    <p:sldId id="1598" r:id="rId31"/>
    <p:sldId id="1599" r:id="rId32"/>
    <p:sldId id="1600" r:id="rId33"/>
    <p:sldId id="1612" r:id="rId34"/>
    <p:sldId id="1602" r:id="rId35"/>
    <p:sldId id="1603" r:id="rId36"/>
    <p:sldId id="1604" r:id="rId37"/>
    <p:sldId id="1605" r:id="rId38"/>
    <p:sldId id="1606" r:id="rId39"/>
    <p:sldId id="1607" r:id="rId40"/>
    <p:sldId id="1608" r:id="rId41"/>
    <p:sldId id="1609" r:id="rId42"/>
  </p:sldIdLst>
  <p:sldSz cx="9144000" cy="6858000" type="screen4x3"/>
  <p:notesSz cx="7302500" cy="9586913"/>
  <p:custDataLst>
    <p:tags r:id="rId4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6F5BD"/>
    <a:srgbClr val="F1C7C7"/>
    <a:srgbClr val="990000"/>
    <a:srgbClr val="D5F1CF"/>
    <a:srgbClr val="B3B3B3"/>
    <a:srgbClr val="E6E6E6"/>
    <a:srgbClr val="D09E00"/>
    <a:srgbClr val="EBAFAF"/>
    <a:srgbClr val="ACE3A1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43" autoAdjust="0"/>
  </p:normalViewPr>
  <p:slideViewPr>
    <p:cSldViewPr snapToObjects="1">
      <p:cViewPr varScale="1">
        <p:scale>
          <a:sx n="111" d="100"/>
          <a:sy n="111" d="100"/>
        </p:scale>
        <p:origin x="-1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gs" Target="tags/tag1.xml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28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93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30" tIns="45716" rIns="91430" bIns="4571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2025650"/>
          </a:xfrm>
        </p:spPr>
        <p:txBody>
          <a:bodyPr/>
          <a:lstStyle/>
          <a:p>
            <a:pPr marL="0" indent="0"/>
            <a:r>
              <a:rPr lang="en-US" dirty="0" smtClean="0"/>
              <a:t>Network Programming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21</a:t>
            </a:r>
            <a:r>
              <a:rPr lang="en-US" sz="2000" b="0" baseline="30000" dirty="0" smtClean="0"/>
              <a:t>st</a:t>
            </a:r>
            <a:r>
              <a:rPr lang="en-US" sz="2000" b="0" dirty="0" smtClean="0"/>
              <a:t> Lecture, Nov. </a:t>
            </a:r>
            <a:r>
              <a:rPr lang="en-US" sz="2000" b="0" dirty="0" smtClean="0"/>
              <a:t>7, 2013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smtClean="0"/>
              <a:t>O’Hallaron, </a:t>
            </a:r>
            <a:r>
              <a:rPr lang="en-US" dirty="0" smtClean="0"/>
              <a:t> and </a:t>
            </a:r>
            <a:r>
              <a:rPr lang="en-US" dirty="0" smtClean="0"/>
              <a:t>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Sockets </a:t>
            </a:r>
            <a:r>
              <a:rPr lang="en-US" dirty="0"/>
              <a:t>Interface</a:t>
            </a:r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9431" y="1362075"/>
            <a:ext cx="7896225" cy="4972050"/>
          </a:xfrm>
        </p:spPr>
        <p:txBody>
          <a:bodyPr/>
          <a:lstStyle/>
          <a:p>
            <a:r>
              <a:rPr lang="en-US" dirty="0"/>
              <a:t>Created in the early 80’s as part of the original Berkeley distribution of Unix that contained an early version of the Internet </a:t>
            </a:r>
            <a:r>
              <a:rPr lang="en-US" dirty="0" smtClean="0"/>
              <a:t>protocols</a:t>
            </a:r>
            <a:endParaRPr lang="en-US" dirty="0"/>
          </a:p>
          <a:p>
            <a:endParaRPr lang="en-US" dirty="0"/>
          </a:p>
          <a:p>
            <a:r>
              <a:rPr lang="en-US" dirty="0"/>
              <a:t>Provides a user-level interface to the </a:t>
            </a:r>
            <a:r>
              <a:rPr lang="en-US" dirty="0" smtClean="0"/>
              <a:t>network</a:t>
            </a:r>
            <a:endParaRPr lang="en-US" dirty="0"/>
          </a:p>
          <a:p>
            <a:endParaRPr lang="en-US" dirty="0"/>
          </a:p>
          <a:p>
            <a:r>
              <a:rPr lang="en-US" dirty="0"/>
              <a:t>Underlying basis for all Internet </a:t>
            </a:r>
            <a:r>
              <a:rPr lang="en-US" dirty="0" smtClean="0"/>
              <a:t>applications</a:t>
            </a:r>
            <a:endParaRPr lang="en-US" dirty="0"/>
          </a:p>
          <a:p>
            <a:endParaRPr lang="en-US" dirty="0"/>
          </a:p>
          <a:p>
            <a:r>
              <a:rPr lang="en-US" dirty="0"/>
              <a:t>Based on client/server programming </a:t>
            </a:r>
            <a:r>
              <a:rPr lang="en-US" dirty="0" smtClean="0"/>
              <a:t>model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9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Sockets</a:t>
            </a:r>
          </a:p>
        </p:txBody>
      </p:sp>
      <p:sp>
        <p:nvSpPr>
          <p:cNvPr id="7209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33375" y="1219200"/>
            <a:ext cx="7896225" cy="4972050"/>
          </a:xfrm>
        </p:spPr>
        <p:txBody>
          <a:bodyPr/>
          <a:lstStyle/>
          <a:p>
            <a:r>
              <a:rPr lang="en-US" dirty="0"/>
              <a:t>What is a socket?</a:t>
            </a:r>
          </a:p>
          <a:p>
            <a:pPr lvl="1"/>
            <a:r>
              <a:rPr lang="en-US" dirty="0"/>
              <a:t>To the kernel, a socket is an endpoint of </a:t>
            </a:r>
            <a:r>
              <a:rPr lang="en-US" dirty="0" smtClean="0"/>
              <a:t>communication</a:t>
            </a:r>
            <a:endParaRPr lang="en-US" dirty="0"/>
          </a:p>
          <a:p>
            <a:pPr lvl="1"/>
            <a:r>
              <a:rPr lang="en-US" dirty="0"/>
              <a:t>To an application, a socket is a file descriptor that lets the application read/write from/to the </a:t>
            </a:r>
            <a:r>
              <a:rPr lang="en-US" dirty="0" smtClean="0"/>
              <a:t>network</a:t>
            </a:r>
            <a:endParaRPr lang="en-US" dirty="0"/>
          </a:p>
          <a:p>
            <a:pPr lvl="2"/>
            <a:r>
              <a:rPr lang="en-US" b="1" i="1" dirty="0">
                <a:solidFill>
                  <a:srgbClr val="C00000"/>
                </a:solidFill>
              </a:rPr>
              <a:t>Remember:</a:t>
            </a:r>
            <a:r>
              <a:rPr lang="en-US" dirty="0"/>
              <a:t> All Unix I/O devices, including networks, are modeled as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Clients </a:t>
            </a:r>
            <a:r>
              <a:rPr lang="en-US" dirty="0"/>
              <a:t>and servers communicate with each other by reading from and writing to socket </a:t>
            </a:r>
            <a:r>
              <a:rPr lang="en-US" dirty="0" smtClean="0"/>
              <a:t>descriptors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main distinction between regular file I/O and socket I/O is how the application “opens” the socket </a:t>
            </a:r>
            <a:r>
              <a:rPr lang="en-US" dirty="0" smtClean="0"/>
              <a:t>descriptors</a:t>
            </a:r>
            <a:endParaRPr lang="en-US" dirty="0"/>
          </a:p>
        </p:txBody>
      </p:sp>
      <p:sp>
        <p:nvSpPr>
          <p:cNvPr id="5" name="Rectangle 21"/>
          <p:cNvSpPr>
            <a:spLocks noChangeArrowheads="1"/>
          </p:cNvSpPr>
          <p:nvPr/>
        </p:nvSpPr>
        <p:spPr bwMode="auto">
          <a:xfrm>
            <a:off x="2209800" y="442912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6" name="Text Box 22"/>
          <p:cNvSpPr txBox="1">
            <a:spLocks noChangeArrowheads="1"/>
          </p:cNvSpPr>
          <p:nvPr/>
        </p:nvSpPr>
        <p:spPr bwMode="auto">
          <a:xfrm>
            <a:off x="2692401" y="504307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5189538" y="442912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8" name="Oval 26"/>
          <p:cNvSpPr>
            <a:spLocks noChangeAspect="1" noChangeArrowheads="1"/>
          </p:cNvSpPr>
          <p:nvPr/>
        </p:nvSpPr>
        <p:spPr bwMode="auto">
          <a:xfrm>
            <a:off x="5132937" y="48180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4619083" y="505577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serverfd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0" name="Line 28"/>
          <p:cNvSpPr>
            <a:spLocks noChangeShapeType="1"/>
          </p:cNvSpPr>
          <p:nvPr/>
        </p:nvSpPr>
        <p:spPr bwMode="auto">
          <a:xfrm>
            <a:off x="3378199" y="48768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Oval 20"/>
          <p:cNvSpPr>
            <a:spLocks noChangeAspect="1" noChangeArrowheads="1"/>
          </p:cNvSpPr>
          <p:nvPr/>
        </p:nvSpPr>
        <p:spPr bwMode="auto">
          <a:xfrm>
            <a:off x="3203418" y="4805362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/>
          <p:cNvGrpSpPr/>
          <p:nvPr/>
        </p:nvGrpSpPr>
        <p:grpSpPr>
          <a:xfrm>
            <a:off x="457200" y="4132968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/>
              <a:t>Overview of the 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106680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1066800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3978275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0040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22970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00600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open_listenfd</a:t>
            </a: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6352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open_clientfd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985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/>
              <a:t>Generic socket address:</a:t>
            </a:r>
          </a:p>
          <a:p>
            <a:pPr lvl="1"/>
            <a:r>
              <a:rPr lang="en-US" dirty="0"/>
              <a:t>For address arguments to </a:t>
            </a:r>
            <a:r>
              <a:rPr lang="en-US" b="1" dirty="0">
                <a:latin typeface="Courier New" pitchFamily="49" charset="0"/>
              </a:rPr>
              <a:t>connect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dirty="0"/>
              <a:t>, and </a:t>
            </a:r>
            <a:r>
              <a:rPr lang="en-US" b="1" dirty="0" smtClean="0">
                <a:latin typeface="Courier New" pitchFamily="49" charset="0"/>
              </a:rPr>
              <a:t>accept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Necessary only because C did not have generic (</a:t>
            </a:r>
            <a:r>
              <a:rPr lang="en-US" b="1" dirty="0">
                <a:latin typeface="Courier New" pitchFamily="49" charset="0"/>
              </a:rPr>
              <a:t>void *</a:t>
            </a:r>
            <a:r>
              <a:rPr lang="en-US" dirty="0"/>
              <a:t>) pointers when the sockets interface was </a:t>
            </a:r>
            <a:r>
              <a:rPr lang="en-US" dirty="0" smtClean="0"/>
              <a:t>designed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6" name="Rectangle 6"/>
          <p:cNvSpPr>
            <a:spLocks noChangeArrowheads="1"/>
          </p:cNvSpPr>
          <p:nvPr/>
        </p:nvSpPr>
        <p:spPr bwMode="auto">
          <a:xfrm>
            <a:off x="846549" y="3032125"/>
            <a:ext cx="6797675" cy="10826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sockaddr</a:t>
            </a:r>
            <a:r>
              <a:rPr lang="en-US" sz="1600" dirty="0">
                <a:latin typeface="Courier New" pitchFamily="49" charset="0"/>
              </a:rPr>
              <a:t> { </a:t>
            </a:r>
          </a:p>
          <a:p>
            <a:r>
              <a:rPr lang="en-US" sz="1600" dirty="0">
                <a:latin typeface="Courier New" pitchFamily="49" charset="0"/>
              </a:rPr>
              <a:t>  unsigned short  </a:t>
            </a:r>
            <a:r>
              <a:rPr lang="en-US" sz="1600" dirty="0" err="1">
                <a:latin typeface="Courier New" pitchFamily="49" charset="0"/>
              </a:rPr>
              <a:t>sa_family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protocol family */ </a:t>
            </a:r>
          </a:p>
          <a:p>
            <a:r>
              <a:rPr lang="en-US" sz="1600" dirty="0">
                <a:latin typeface="Courier New" pitchFamily="49" charset="0"/>
              </a:rPr>
              <a:t>  char            </a:t>
            </a:r>
            <a:r>
              <a:rPr lang="en-US" sz="1600" dirty="0" err="1">
                <a:latin typeface="Courier New" pitchFamily="49" charset="0"/>
              </a:rPr>
              <a:t>sa_data</a:t>
            </a:r>
            <a:r>
              <a:rPr lang="en-US" sz="1600" dirty="0">
                <a:latin typeface="Courier New" pitchFamily="49" charset="0"/>
              </a:rPr>
              <a:t>[14];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address data.  */ </a:t>
            </a:r>
          </a:p>
          <a:p>
            <a:r>
              <a:rPr lang="en-US" sz="1600" dirty="0">
                <a:latin typeface="Courier New" pitchFamily="49" charset="0"/>
              </a:rPr>
              <a:t>};       </a:t>
            </a: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304800" y="4953000"/>
            <a:ext cx="8534400" cy="457200"/>
            <a:chOff x="960" y="2784"/>
            <a:chExt cx="5376" cy="288"/>
          </a:xfrm>
        </p:grpSpPr>
        <p:sp>
          <p:nvSpPr>
            <p:cNvPr id="752648" name="Rectangle 8"/>
            <p:cNvSpPr>
              <a:spLocks noChangeArrowheads="1"/>
            </p:cNvSpPr>
            <p:nvPr/>
          </p:nvSpPr>
          <p:spPr bwMode="auto">
            <a:xfrm>
              <a:off x="960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49" name="Rectangle 9"/>
            <p:cNvSpPr>
              <a:spLocks noChangeArrowheads="1"/>
            </p:cNvSpPr>
            <p:nvPr/>
          </p:nvSpPr>
          <p:spPr bwMode="auto">
            <a:xfrm>
              <a:off x="1296" y="2784"/>
              <a:ext cx="336" cy="288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0" name="Rectangle 10"/>
            <p:cNvSpPr>
              <a:spLocks noChangeArrowheads="1"/>
            </p:cNvSpPr>
            <p:nvPr/>
          </p:nvSpPr>
          <p:spPr bwMode="auto">
            <a:xfrm>
              <a:off x="163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1" name="Rectangle 11"/>
            <p:cNvSpPr>
              <a:spLocks noChangeArrowheads="1"/>
            </p:cNvSpPr>
            <p:nvPr/>
          </p:nvSpPr>
          <p:spPr bwMode="auto">
            <a:xfrm>
              <a:off x="196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2" name="Rectangle 12"/>
            <p:cNvSpPr>
              <a:spLocks noChangeArrowheads="1"/>
            </p:cNvSpPr>
            <p:nvPr/>
          </p:nvSpPr>
          <p:spPr bwMode="auto">
            <a:xfrm>
              <a:off x="230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3" name="Rectangle 13"/>
            <p:cNvSpPr>
              <a:spLocks noChangeArrowheads="1"/>
            </p:cNvSpPr>
            <p:nvPr/>
          </p:nvSpPr>
          <p:spPr bwMode="auto">
            <a:xfrm>
              <a:off x="264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4" name="Rectangle 14"/>
            <p:cNvSpPr>
              <a:spLocks noChangeArrowheads="1"/>
            </p:cNvSpPr>
            <p:nvPr/>
          </p:nvSpPr>
          <p:spPr bwMode="auto">
            <a:xfrm>
              <a:off x="297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5" name="Rectangle 15"/>
            <p:cNvSpPr>
              <a:spLocks noChangeArrowheads="1"/>
            </p:cNvSpPr>
            <p:nvPr/>
          </p:nvSpPr>
          <p:spPr bwMode="auto">
            <a:xfrm>
              <a:off x="331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6" name="Rectangle 16"/>
            <p:cNvSpPr>
              <a:spLocks noChangeArrowheads="1"/>
            </p:cNvSpPr>
            <p:nvPr/>
          </p:nvSpPr>
          <p:spPr bwMode="auto">
            <a:xfrm>
              <a:off x="364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7" name="Rectangle 17"/>
            <p:cNvSpPr>
              <a:spLocks noChangeArrowheads="1"/>
            </p:cNvSpPr>
            <p:nvPr/>
          </p:nvSpPr>
          <p:spPr bwMode="auto">
            <a:xfrm>
              <a:off x="398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8" name="Rectangle 18"/>
            <p:cNvSpPr>
              <a:spLocks noChangeArrowheads="1"/>
            </p:cNvSpPr>
            <p:nvPr/>
          </p:nvSpPr>
          <p:spPr bwMode="auto">
            <a:xfrm>
              <a:off x="432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59" name="Rectangle 19"/>
            <p:cNvSpPr>
              <a:spLocks noChangeArrowheads="1"/>
            </p:cNvSpPr>
            <p:nvPr/>
          </p:nvSpPr>
          <p:spPr bwMode="auto">
            <a:xfrm>
              <a:off x="4656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0" name="Rectangle 20"/>
            <p:cNvSpPr>
              <a:spLocks noChangeArrowheads="1"/>
            </p:cNvSpPr>
            <p:nvPr/>
          </p:nvSpPr>
          <p:spPr bwMode="auto">
            <a:xfrm>
              <a:off x="4992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1" name="Rectangle 21"/>
            <p:cNvSpPr>
              <a:spLocks noChangeArrowheads="1"/>
            </p:cNvSpPr>
            <p:nvPr/>
          </p:nvSpPr>
          <p:spPr bwMode="auto">
            <a:xfrm>
              <a:off x="5328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2" name="Rectangle 22"/>
            <p:cNvSpPr>
              <a:spLocks noChangeArrowheads="1"/>
            </p:cNvSpPr>
            <p:nvPr/>
          </p:nvSpPr>
          <p:spPr bwMode="auto">
            <a:xfrm>
              <a:off x="5664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2663" name="Rectangle 23"/>
            <p:cNvSpPr>
              <a:spLocks noChangeArrowheads="1"/>
            </p:cNvSpPr>
            <p:nvPr/>
          </p:nvSpPr>
          <p:spPr bwMode="auto">
            <a:xfrm>
              <a:off x="6000" y="2784"/>
              <a:ext cx="336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194792" y="461645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sa_family</a:t>
            </a: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592613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198119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61950"/>
            <a:ext cx="8716962" cy="781050"/>
          </a:xfrm>
        </p:spPr>
        <p:txBody>
          <a:bodyPr/>
          <a:lstStyle/>
          <a:p>
            <a:r>
              <a:rPr lang="en-US"/>
              <a:t>Socket Address Structures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07387" cy="1676400"/>
          </a:xfrm>
        </p:spPr>
        <p:txBody>
          <a:bodyPr/>
          <a:lstStyle/>
          <a:p>
            <a:r>
              <a:rPr lang="en-US" dirty="0" smtClean="0"/>
              <a:t>Internet-specific socket address:</a:t>
            </a:r>
            <a:endParaRPr lang="en-US" dirty="0"/>
          </a:p>
          <a:p>
            <a:pPr lvl="1"/>
            <a:r>
              <a:rPr lang="en-US" dirty="0" smtClean="0"/>
              <a:t>Must cast (</a:t>
            </a:r>
            <a:r>
              <a:rPr lang="en-US" b="1" dirty="0" err="1" smtClean="0">
                <a:latin typeface="Courier New" pitchFamily="49" charset="0"/>
              </a:rPr>
              <a:t>sockaddr_in</a:t>
            </a:r>
            <a:r>
              <a:rPr lang="en-US" b="1" dirty="0" smtClean="0">
                <a:latin typeface="Courier New" pitchFamily="49" charset="0"/>
              </a:rPr>
              <a:t> *</a:t>
            </a:r>
            <a:r>
              <a:rPr lang="en-US" dirty="0" smtClean="0"/>
              <a:t>) to (</a:t>
            </a:r>
            <a:r>
              <a:rPr lang="en-US" b="1" dirty="0" err="1" smtClean="0">
                <a:latin typeface="Courier New" pitchFamily="49" charset="0"/>
              </a:rPr>
              <a:t>sockaddr</a:t>
            </a:r>
            <a:r>
              <a:rPr lang="en-US" b="1" dirty="0" smtClean="0">
                <a:latin typeface="Courier New" pitchFamily="49" charset="0"/>
              </a:rPr>
              <a:t> *</a:t>
            </a:r>
            <a:r>
              <a:rPr lang="en-US" dirty="0" smtClean="0"/>
              <a:t>) for </a:t>
            </a:r>
            <a:r>
              <a:rPr lang="en-US" b="1" dirty="0" smtClean="0">
                <a:latin typeface="Courier New" pitchFamily="49" charset="0"/>
              </a:rPr>
              <a:t>connect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49" charset="0"/>
              </a:rPr>
              <a:t>bind</a:t>
            </a:r>
            <a:r>
              <a:rPr lang="en-US" dirty="0" smtClean="0"/>
              <a:t>, and </a:t>
            </a:r>
            <a:r>
              <a:rPr lang="en-US" b="1" dirty="0" smtClean="0">
                <a:latin typeface="Courier New" pitchFamily="49" charset="0"/>
              </a:rPr>
              <a:t>accept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752648" name="Rectangle 8"/>
          <p:cNvSpPr>
            <a:spLocks noChangeArrowheads="1"/>
          </p:cNvSpPr>
          <p:nvPr/>
        </p:nvSpPr>
        <p:spPr bwMode="auto">
          <a:xfrm>
            <a:off x="304800" y="495300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49" name="Rectangle 9"/>
          <p:cNvSpPr>
            <a:spLocks noChangeArrowheads="1"/>
          </p:cNvSpPr>
          <p:nvPr/>
        </p:nvSpPr>
        <p:spPr bwMode="auto">
          <a:xfrm>
            <a:off x="838200" y="495300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0" name="Rectangle 10"/>
          <p:cNvSpPr>
            <a:spLocks noChangeArrowheads="1"/>
          </p:cNvSpPr>
          <p:nvPr/>
        </p:nvSpPr>
        <p:spPr bwMode="auto">
          <a:xfrm>
            <a:off x="1371600" y="495300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1" name="Rectangle 11"/>
          <p:cNvSpPr>
            <a:spLocks noChangeArrowheads="1"/>
          </p:cNvSpPr>
          <p:nvPr/>
        </p:nvSpPr>
        <p:spPr bwMode="auto">
          <a:xfrm>
            <a:off x="1905000" y="495300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2" name="Rectangle 12"/>
          <p:cNvSpPr>
            <a:spLocks noChangeArrowheads="1"/>
          </p:cNvSpPr>
          <p:nvPr/>
        </p:nvSpPr>
        <p:spPr bwMode="auto">
          <a:xfrm>
            <a:off x="2438400" y="495300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3" name="Rectangle 13"/>
          <p:cNvSpPr>
            <a:spLocks noChangeArrowheads="1"/>
          </p:cNvSpPr>
          <p:nvPr/>
        </p:nvSpPr>
        <p:spPr bwMode="auto">
          <a:xfrm>
            <a:off x="2971800" y="495300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4" name="Rectangle 14"/>
          <p:cNvSpPr>
            <a:spLocks noChangeArrowheads="1"/>
          </p:cNvSpPr>
          <p:nvPr/>
        </p:nvSpPr>
        <p:spPr bwMode="auto">
          <a:xfrm>
            <a:off x="3505200" y="495300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5" name="Rectangle 15"/>
          <p:cNvSpPr>
            <a:spLocks noChangeArrowheads="1"/>
          </p:cNvSpPr>
          <p:nvPr/>
        </p:nvSpPr>
        <p:spPr bwMode="auto">
          <a:xfrm>
            <a:off x="4038600" y="495300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2656" name="Rectangle 16"/>
          <p:cNvSpPr>
            <a:spLocks noChangeArrowheads="1"/>
          </p:cNvSpPr>
          <p:nvPr/>
        </p:nvSpPr>
        <p:spPr bwMode="auto">
          <a:xfrm>
            <a:off x="4572000" y="4953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52657" name="Rectangle 17"/>
          <p:cNvSpPr>
            <a:spLocks noChangeArrowheads="1"/>
          </p:cNvSpPr>
          <p:nvPr/>
        </p:nvSpPr>
        <p:spPr bwMode="auto">
          <a:xfrm>
            <a:off x="5105400" y="4953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8" name="Rectangle 18"/>
          <p:cNvSpPr>
            <a:spLocks noChangeArrowheads="1"/>
          </p:cNvSpPr>
          <p:nvPr/>
        </p:nvSpPr>
        <p:spPr bwMode="auto">
          <a:xfrm>
            <a:off x="5638800" y="4953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59" name="Rectangle 19"/>
          <p:cNvSpPr>
            <a:spLocks noChangeArrowheads="1"/>
          </p:cNvSpPr>
          <p:nvPr/>
        </p:nvSpPr>
        <p:spPr bwMode="auto">
          <a:xfrm>
            <a:off x="6172200" y="4953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0" name="Rectangle 20"/>
          <p:cNvSpPr>
            <a:spLocks noChangeArrowheads="1"/>
          </p:cNvSpPr>
          <p:nvPr/>
        </p:nvSpPr>
        <p:spPr bwMode="auto">
          <a:xfrm>
            <a:off x="6705600" y="4953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1" name="Rectangle 21"/>
          <p:cNvSpPr>
            <a:spLocks noChangeArrowheads="1"/>
          </p:cNvSpPr>
          <p:nvPr/>
        </p:nvSpPr>
        <p:spPr bwMode="auto">
          <a:xfrm>
            <a:off x="7239000" y="4953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2" name="Rectangle 22"/>
          <p:cNvSpPr>
            <a:spLocks noChangeArrowheads="1"/>
          </p:cNvSpPr>
          <p:nvPr/>
        </p:nvSpPr>
        <p:spPr bwMode="auto">
          <a:xfrm>
            <a:off x="7772400" y="4953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3" name="Rectangle 23"/>
          <p:cNvSpPr>
            <a:spLocks noChangeArrowheads="1"/>
          </p:cNvSpPr>
          <p:nvPr/>
        </p:nvSpPr>
        <p:spPr bwMode="auto">
          <a:xfrm>
            <a:off x="8305800" y="495300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752666" name="Text Box 26"/>
          <p:cNvSpPr txBox="1">
            <a:spLocks noChangeArrowheads="1"/>
          </p:cNvSpPr>
          <p:nvPr/>
        </p:nvSpPr>
        <p:spPr bwMode="auto">
          <a:xfrm>
            <a:off x="87312" y="5410200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52670" name="Text Box 30"/>
          <p:cNvSpPr txBox="1">
            <a:spLocks noChangeArrowheads="1"/>
          </p:cNvSpPr>
          <p:nvPr/>
        </p:nvSpPr>
        <p:spPr bwMode="auto">
          <a:xfrm>
            <a:off x="4396890" y="5926138"/>
            <a:ext cx="143417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Family Specific</a:t>
            </a:r>
          </a:p>
        </p:txBody>
      </p:sp>
      <p:sp>
        <p:nvSpPr>
          <p:cNvPr id="27" name="AutoShape 50"/>
          <p:cNvSpPr>
            <a:spLocks/>
          </p:cNvSpPr>
          <p:nvPr/>
        </p:nvSpPr>
        <p:spPr bwMode="auto">
          <a:xfrm rot="5400000">
            <a:off x="4953000" y="1981199"/>
            <a:ext cx="304800" cy="7467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81000" y="2621340"/>
            <a:ext cx="8701421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struct sockaddr_in  { </a:t>
            </a:r>
          </a:p>
          <a:p>
            <a:r>
              <a:rPr lang="en-US" sz="1600" dirty="0" err="1">
                <a:latin typeface="Courier New" pitchFamily="49" charset="0"/>
              </a:rPr>
              <a:t>  unsigned short  sin_family;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address family (always AF_INET) */ </a:t>
            </a:r>
          </a:p>
          <a:p>
            <a:r>
              <a:rPr lang="en-US" sz="1600" dirty="0" err="1">
                <a:latin typeface="Courier New" pitchFamily="49" charset="0"/>
              </a:rPr>
              <a:t>  unsigned short  sin_port;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port num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struct in_addr  sin_addr;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IP addr in network byte order */ </a:t>
            </a:r>
          </a:p>
          <a:p>
            <a:r>
              <a:rPr lang="en-US" sz="1600" dirty="0" err="1">
                <a:latin typeface="Courier New" pitchFamily="49" charset="0"/>
              </a:rPr>
              <a:t>  unsigned char   sin_zero[8];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pad to sizeof(struct sockaddr) */ </a:t>
            </a:r>
          </a:p>
          <a:p>
            <a:r>
              <a:rPr lang="en-US" sz="1600" dirty="0" err="1">
                <a:latin typeface="Courier New" pitchFamily="49" charset="0"/>
              </a:rPr>
              <a:t>}; 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330371" y="461645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13857" y="501714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ourier New" pitchFamily="49" charset="0"/>
              </a:rPr>
              <a:t>AF_INET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2918459" y="461444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76200" y="575945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305800" cy="573087"/>
          </a:xfrm>
        </p:spPr>
        <p:txBody>
          <a:bodyPr/>
          <a:lstStyle/>
          <a:p>
            <a:r>
              <a:rPr lang="en-US"/>
              <a:t>Example: Echo Client and Server</a:t>
            </a:r>
          </a:p>
        </p:txBody>
      </p:sp>
      <p:sp>
        <p:nvSpPr>
          <p:cNvPr id="762884" name="Text Box 4"/>
          <p:cNvSpPr txBox="1">
            <a:spLocks noChangeArrowheads="1"/>
          </p:cNvSpPr>
          <p:nvPr/>
        </p:nvSpPr>
        <p:spPr bwMode="auto">
          <a:xfrm>
            <a:off x="2136164" y="1680865"/>
            <a:ext cx="685543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greatwhite</a:t>
            </a:r>
            <a:r>
              <a:rPr lang="en-US" sz="1600" dirty="0" smtClean="0">
                <a:latin typeface="Courier New" pitchFamily="49" charset="0"/>
              </a:rPr>
              <a:t>&gt; </a:t>
            </a:r>
            <a:r>
              <a:rPr lang="en-US" sz="1600" i="1" dirty="0" smtClean="0">
                <a:latin typeface="Courier New" pitchFamily="49" charset="0"/>
              </a:rPr>
              <a:t>./</a:t>
            </a:r>
            <a:r>
              <a:rPr lang="en-US" sz="1600" i="1" dirty="0" err="1" smtClean="0">
                <a:latin typeface="Courier New" pitchFamily="49" charset="0"/>
              </a:rPr>
              <a:t>echoserveri</a:t>
            </a:r>
            <a:r>
              <a:rPr lang="en-US" sz="1600" i="1" dirty="0" smtClean="0">
                <a:latin typeface="Courier New" pitchFamily="49" charset="0"/>
              </a:rPr>
              <a:t> 15213</a:t>
            </a:r>
          </a:p>
        </p:txBody>
      </p:sp>
      <p:sp>
        <p:nvSpPr>
          <p:cNvPr id="762885" name="Text Box 5"/>
          <p:cNvSpPr txBox="1">
            <a:spLocks noChangeArrowheads="1"/>
          </p:cNvSpPr>
          <p:nvPr/>
        </p:nvSpPr>
        <p:spPr bwMode="auto">
          <a:xfrm>
            <a:off x="7391400" y="1219200"/>
            <a:ext cx="144764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On Server</a:t>
            </a:r>
          </a:p>
        </p:txBody>
      </p:sp>
      <p:sp>
        <p:nvSpPr>
          <p:cNvPr id="762886" name="Text Box 6"/>
          <p:cNvSpPr txBox="1">
            <a:spLocks noChangeArrowheads="1"/>
          </p:cNvSpPr>
          <p:nvPr/>
        </p:nvSpPr>
        <p:spPr bwMode="auto">
          <a:xfrm>
            <a:off x="152400" y="1219200"/>
            <a:ext cx="13664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On Client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136164" y="4843046"/>
            <a:ext cx="685543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600" i="1" dirty="0" smtClean="0">
                <a:latin typeface="Courier New" pitchFamily="49" charset="0"/>
              </a:rPr>
              <a:t>Connection closed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136164" y="3700046"/>
            <a:ext cx="6855436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600" i="1" dirty="0" smtClean="0">
                <a:latin typeface="Courier New" pitchFamily="49" charset="0"/>
              </a:rPr>
              <a:t>server received 12 bytes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136164" y="2557046"/>
            <a:ext cx="6855436" cy="56715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noAutofit/>
          </a:bodyPr>
          <a:lstStyle/>
          <a:p>
            <a:r>
              <a:rPr lang="en-US" sz="1600" i="1" dirty="0" smtClean="0">
                <a:latin typeface="Courier New" pitchFamily="49" charset="0"/>
              </a:rPr>
              <a:t>server connected to BRYANT-TP4.VLSI.CS.CMU.EDU (128.2.213.29), port 64690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52400" y="4104382"/>
            <a:ext cx="6232796" cy="584775"/>
          </a:xfrm>
          <a:prstGeom prst="rect">
            <a:avLst/>
          </a:prstGeom>
          <a:solidFill>
            <a:srgbClr val="F1C7C7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1600" dirty="0" smtClean="0">
                <a:latin typeface="Courier New" pitchFamily="49" charset="0"/>
              </a:rPr>
              <a:t>echo: HELLO THERE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type: ^D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52400" y="3247132"/>
            <a:ext cx="6232796" cy="338554"/>
          </a:xfrm>
          <a:prstGeom prst="rect">
            <a:avLst/>
          </a:prstGeom>
          <a:solidFill>
            <a:srgbClr val="F1C7C7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1600" dirty="0" smtClean="0">
                <a:latin typeface="Courier New" pitchFamily="49" charset="0"/>
              </a:rPr>
              <a:t>type: hello there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52400" y="2133600"/>
            <a:ext cx="6232796" cy="338554"/>
          </a:xfrm>
          <a:prstGeom prst="rect">
            <a:avLst/>
          </a:prstGeom>
          <a:solidFill>
            <a:srgbClr val="F1C7C7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echoclient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greatwhite.ics.cs.cmu.edu 15213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573088"/>
          </a:xfrm>
        </p:spPr>
        <p:txBody>
          <a:bodyPr/>
          <a:lstStyle/>
          <a:p>
            <a:r>
              <a:rPr lang="en-US"/>
              <a:t>Echo Client Main Routine</a:t>
            </a:r>
          </a:p>
        </p:txBody>
      </p:sp>
      <p:sp>
        <p:nvSpPr>
          <p:cNvPr id="724995" name="Rectangle 3"/>
          <p:cNvSpPr>
            <a:spLocks noChangeArrowheads="1"/>
          </p:cNvSpPr>
          <p:nvPr/>
        </p:nvSpPr>
        <p:spPr bwMode="auto">
          <a:xfrm>
            <a:off x="1509713" y="1066800"/>
            <a:ext cx="6186487" cy="5483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usage: ./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echoclient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host port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argc</a:t>
            </a:r>
            <a:r>
              <a:rPr lang="en-US" sz="1600" dirty="0">
                <a:latin typeface="Courier New" pitchFamily="49" charset="0"/>
              </a:rPr>
              <a:t>, char **</a:t>
            </a:r>
            <a:r>
              <a:rPr lang="en-US" sz="1600" dirty="0" err="1">
                <a:latin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, port; </a:t>
            </a:r>
          </a:p>
          <a:p>
            <a:r>
              <a:rPr lang="en-US" sz="1600" dirty="0">
                <a:latin typeface="Courier New" pitchFamily="49" charset="0"/>
              </a:rPr>
              <a:t>    char *host,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[MAXLINE];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r>
              <a:rPr lang="en-US" sz="1600" dirty="0">
                <a:latin typeface="Courier New" pitchFamily="49" charset="0"/>
              </a:rPr>
              <a:t>    host = </a:t>
            </a:r>
            <a:r>
              <a:rPr lang="en-US" sz="1600" dirty="0" err="1">
                <a:latin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</a:rPr>
              <a:t>[1];  port = </a:t>
            </a:r>
            <a:r>
              <a:rPr lang="en-US" sz="1600" dirty="0" err="1">
                <a:latin typeface="Courier New" pitchFamily="49" charset="0"/>
              </a:rPr>
              <a:t>atoi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argv</a:t>
            </a:r>
            <a:r>
              <a:rPr lang="en-US" sz="1600" dirty="0">
                <a:latin typeface="Courier New" pitchFamily="49" charset="0"/>
              </a:rPr>
              <a:t>[2]);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</a:rPr>
              <a:t>Open_clientfd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</a:rPr>
              <a:t>(host, port);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rio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);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</a:rPr>
              <a:t>("type:");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while 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Fgets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, MAXLINE, 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stdin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!= NULL) { 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</a:rPr>
              <a:t>Rio_writen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</a:rPr>
              <a:t>clientfd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</a:rPr>
              <a:t>strlen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</a:rPr>
              <a:t>));</a:t>
            </a:r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</a:rPr>
              <a:t>Rio_readlineb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</a:rPr>
              <a:t>(&amp;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</a:rPr>
              <a:t>rio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rgbClr val="CC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CC0000"/>
                </a:solidFill>
                <a:latin typeface="Courier New" pitchFamily="49" charset="0"/>
              </a:rPr>
              <a:t>, MAXLINE);</a:t>
            </a:r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</a:rPr>
              <a:t>("echo</a:t>
            </a:r>
            <a:r>
              <a:rPr lang="en-US" sz="1600" dirty="0">
                <a:latin typeface="Courier New" pitchFamily="49" charset="0"/>
              </a:rPr>
              <a:t>:");</a:t>
            </a:r>
          </a:p>
          <a:p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        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Fputs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rgbClr val="0070C0"/>
                </a:solidFill>
                <a:latin typeface="Courier New" pitchFamily="49" charset="0"/>
              </a:rPr>
              <a:t>stdout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</a:rPr>
              <a:t>)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</a:rPr>
              <a:t>("type:"); </a:t>
            </a:r>
            <a:r>
              <a:rPr lang="en-US" sz="1600" dirty="0" err="1">
                <a:latin typeface="Courier New" pitchFamily="49" charset="0"/>
              </a:rPr>
              <a:t>fflush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} </a:t>
            </a:r>
          </a:p>
          <a:p>
            <a:r>
              <a:rPr lang="en-US" sz="1600" dirty="0">
                <a:latin typeface="Courier New" pitchFamily="49" charset="0"/>
              </a:rPr>
              <a:t>    Close(</a:t>
            </a:r>
            <a:r>
              <a:rPr lang="en-US" sz="1600" dirty="0" err="1">
                <a:latin typeface="Courier New" pitchFamily="49" charset="0"/>
              </a:rPr>
              <a:t>clientfd</a:t>
            </a:r>
            <a:r>
              <a:rPr lang="en-US" sz="1600" dirty="0">
                <a:latin typeface="Courier New" pitchFamily="49" charset="0"/>
              </a:rPr>
              <a:t>); </a:t>
            </a:r>
          </a:p>
          <a:p>
            <a:r>
              <a:rPr lang="en-US" sz="1600" dirty="0">
                <a:latin typeface="Courier New" pitchFamily="49" charset="0"/>
              </a:rPr>
              <a:t>    exit(0);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</p:txBody>
      </p:sp>
      <p:sp>
        <p:nvSpPr>
          <p:cNvPr id="724997" name="Line 5"/>
          <p:cNvSpPr>
            <a:spLocks noChangeShapeType="1"/>
          </p:cNvSpPr>
          <p:nvPr/>
        </p:nvSpPr>
        <p:spPr bwMode="auto">
          <a:xfrm>
            <a:off x="1295400" y="4166780"/>
            <a:ext cx="12192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4998" name="Text Box 6"/>
          <p:cNvSpPr txBox="1">
            <a:spLocks noChangeArrowheads="1"/>
          </p:cNvSpPr>
          <p:nvPr/>
        </p:nvSpPr>
        <p:spPr bwMode="auto">
          <a:xfrm>
            <a:off x="228600" y="3785780"/>
            <a:ext cx="1524000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Send line to server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>
            <a:off x="6096000" y="2667000"/>
            <a:ext cx="2057400" cy="134738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52400" y="4347751"/>
            <a:ext cx="2362200" cy="581025"/>
            <a:chOff x="816" y="3168"/>
            <a:chExt cx="1488" cy="366"/>
          </a:xfrm>
        </p:grpSpPr>
        <p:sp>
          <p:nvSpPr>
            <p:cNvPr id="725000" name="Line 8"/>
            <p:cNvSpPr>
              <a:spLocks noChangeShapeType="1"/>
            </p:cNvSpPr>
            <p:nvPr/>
          </p:nvSpPr>
          <p:spPr bwMode="auto">
            <a:xfrm flipV="1">
              <a:off x="1632" y="3360"/>
              <a:ext cx="67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25001" name="Text Box 9"/>
            <p:cNvSpPr txBox="1">
              <a:spLocks noChangeArrowheads="1"/>
            </p:cNvSpPr>
            <p:nvPr/>
          </p:nvSpPr>
          <p:spPr bwMode="auto">
            <a:xfrm>
              <a:off x="816" y="3168"/>
              <a:ext cx="960" cy="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600" dirty="0">
                  <a:latin typeface="Calibri" pitchFamily="34" charset="0"/>
                </a:rPr>
                <a:t>Receive line from server</a:t>
              </a:r>
            </a:p>
          </p:txBody>
        </p:sp>
      </p:grp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7696200" y="2158425"/>
            <a:ext cx="12954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Read input</a:t>
            </a:r>
          </a:p>
          <a:p>
            <a:r>
              <a:rPr lang="en-US" sz="1600" dirty="0" smtClean="0">
                <a:latin typeface="Calibri" pitchFamily="34" charset="0"/>
              </a:rPr>
              <a:t>line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>
            <a:off x="5029200" y="4928776"/>
            <a:ext cx="2743200" cy="176624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772400" y="4652551"/>
            <a:ext cx="1295400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Calibri" pitchFamily="34" charset="0"/>
              </a:rPr>
              <a:t>Print server</a:t>
            </a:r>
          </a:p>
          <a:p>
            <a:r>
              <a:rPr lang="en-US" sz="1600" dirty="0" smtClean="0">
                <a:latin typeface="Calibri" pitchFamily="34" charset="0"/>
              </a:rPr>
              <a:t>response</a:t>
            </a:r>
            <a:endParaRPr lang="en-US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1" name="Rectangle 13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592093" cy="762000"/>
          </a:xfrm>
        </p:spPr>
        <p:txBody>
          <a:bodyPr/>
          <a:lstStyle/>
          <a:p>
            <a:r>
              <a:rPr lang="en-US"/>
              <a:t>Overview of the Sockets Interface</a:t>
            </a:r>
          </a:p>
        </p:txBody>
      </p:sp>
      <p:sp>
        <p:nvSpPr>
          <p:cNvPr id="805902" name="Text Box 14"/>
          <p:cNvSpPr txBox="1">
            <a:spLocks noChangeArrowheads="1"/>
          </p:cNvSpPr>
          <p:nvPr/>
        </p:nvSpPr>
        <p:spPr bwMode="auto">
          <a:xfrm>
            <a:off x="2356144" y="129540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805903" name="Text Box 15"/>
          <p:cNvSpPr txBox="1">
            <a:spLocks noChangeArrowheads="1"/>
          </p:cNvSpPr>
          <p:nvPr/>
        </p:nvSpPr>
        <p:spPr bwMode="auto">
          <a:xfrm>
            <a:off x="5135680" y="1295400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>
            <a:off x="2819400" y="22098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05" name="Line 17"/>
          <p:cNvSpPr>
            <a:spLocks noChangeShapeType="1"/>
          </p:cNvSpPr>
          <p:nvPr/>
        </p:nvSpPr>
        <p:spPr bwMode="auto">
          <a:xfrm>
            <a:off x="5638800" y="2149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>
            <a:off x="5638800" y="2835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5638800" y="3521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08" name="Line 20"/>
          <p:cNvSpPr>
            <a:spLocks noChangeShapeType="1"/>
          </p:cNvSpPr>
          <p:nvPr/>
        </p:nvSpPr>
        <p:spPr bwMode="auto">
          <a:xfrm>
            <a:off x="3048000" y="4038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09" name="Rectangle 21"/>
          <p:cNvSpPr>
            <a:spLocks noChangeArrowheads="1"/>
          </p:cNvSpPr>
          <p:nvPr/>
        </p:nvSpPr>
        <p:spPr bwMode="auto">
          <a:xfrm>
            <a:off x="2057400" y="18113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805910" name="Rectangle 22"/>
          <p:cNvSpPr>
            <a:spLocks noChangeArrowheads="1"/>
          </p:cNvSpPr>
          <p:nvPr/>
        </p:nvSpPr>
        <p:spPr bwMode="auto">
          <a:xfrm>
            <a:off x="4876800" y="18113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805911" name="Rectangle 23"/>
          <p:cNvSpPr>
            <a:spLocks noChangeArrowheads="1"/>
          </p:cNvSpPr>
          <p:nvPr/>
        </p:nvSpPr>
        <p:spPr bwMode="auto">
          <a:xfrm>
            <a:off x="4876800" y="248602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805912" name="Rectangle 24"/>
          <p:cNvSpPr>
            <a:spLocks noChangeArrowheads="1"/>
          </p:cNvSpPr>
          <p:nvPr/>
        </p:nvSpPr>
        <p:spPr bwMode="auto">
          <a:xfrm>
            <a:off x="4876800" y="316071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sp>
        <p:nvSpPr>
          <p:cNvPr id="805924" name="Text Box 36"/>
          <p:cNvSpPr txBox="1">
            <a:spLocks noChangeArrowheads="1"/>
          </p:cNvSpPr>
          <p:nvPr/>
        </p:nvSpPr>
        <p:spPr bwMode="auto">
          <a:xfrm>
            <a:off x="3632402" y="345382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805938" name="AutoShape 50"/>
          <p:cNvSpPr>
            <a:spLocks/>
          </p:cNvSpPr>
          <p:nvPr/>
        </p:nvSpPr>
        <p:spPr bwMode="auto">
          <a:xfrm>
            <a:off x="6477000" y="18288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39" name="Text Box 51"/>
          <p:cNvSpPr txBox="1">
            <a:spLocks noChangeArrowheads="1"/>
          </p:cNvSpPr>
          <p:nvPr/>
        </p:nvSpPr>
        <p:spPr bwMode="auto">
          <a:xfrm>
            <a:off x="6629400" y="25146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open_listenfd</a:t>
            </a:r>
          </a:p>
        </p:txBody>
      </p:sp>
      <p:sp>
        <p:nvSpPr>
          <p:cNvPr id="805940" name="AutoShape 52"/>
          <p:cNvSpPr>
            <a:spLocks/>
          </p:cNvSpPr>
          <p:nvPr/>
        </p:nvSpPr>
        <p:spPr bwMode="auto">
          <a:xfrm>
            <a:off x="1752600" y="18288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41" name="Text Box 53"/>
          <p:cNvSpPr txBox="1">
            <a:spLocks noChangeArrowheads="1"/>
          </p:cNvSpPr>
          <p:nvPr/>
        </p:nvSpPr>
        <p:spPr bwMode="auto">
          <a:xfrm>
            <a:off x="0" y="28638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open_clientfd</a:t>
            </a:r>
          </a:p>
        </p:txBody>
      </p:sp>
      <p:sp>
        <p:nvSpPr>
          <p:cNvPr id="805942" name="Rectangle 54"/>
          <p:cNvSpPr>
            <a:spLocks noChangeArrowheads="1"/>
          </p:cNvSpPr>
          <p:nvPr/>
        </p:nvSpPr>
        <p:spPr bwMode="auto">
          <a:xfrm>
            <a:off x="4876800" y="38687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805943" name="Rectangle 55"/>
          <p:cNvSpPr>
            <a:spLocks noChangeArrowheads="1"/>
          </p:cNvSpPr>
          <p:nvPr/>
        </p:nvSpPr>
        <p:spPr bwMode="auto">
          <a:xfrm>
            <a:off x="2057400" y="38687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320" y="387232"/>
            <a:ext cx="8534400" cy="573088"/>
          </a:xfrm>
        </p:spPr>
        <p:txBody>
          <a:bodyPr/>
          <a:lstStyle/>
          <a:p>
            <a:r>
              <a:rPr lang="en-US"/>
              <a:t>Echo Client: </a:t>
            </a:r>
            <a:r>
              <a:rPr lang="en-US">
                <a:latin typeface="Courier New" pitchFamily="49" charset="0"/>
              </a:rPr>
              <a:t>open_clientfd</a:t>
            </a:r>
          </a:p>
        </p:txBody>
      </p:sp>
      <p:sp>
        <p:nvSpPr>
          <p:cNvPr id="726020" name="Text Box 4"/>
          <p:cNvSpPr txBox="1">
            <a:spLocks noChangeArrowheads="1"/>
          </p:cNvSpPr>
          <p:nvPr/>
        </p:nvSpPr>
        <p:spPr bwMode="auto">
          <a:xfrm>
            <a:off x="317283" y="990600"/>
            <a:ext cx="7399337" cy="57277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open_clientfd(char *hostname, int port) { </a:t>
            </a:r>
          </a:p>
          <a:p>
            <a:r>
              <a:rPr lang="en-US" sz="1600" dirty="0">
                <a:latin typeface="Courier New" pitchFamily="49" charset="0"/>
              </a:rPr>
              <a:t>  int clientfd; </a:t>
            </a:r>
          </a:p>
          <a:p>
            <a:r>
              <a:rPr lang="en-US" sz="1600" dirty="0">
                <a:latin typeface="Courier New" pitchFamily="49" charset="0"/>
              </a:rPr>
              <a:t>  struct hostent *hp; </a:t>
            </a:r>
          </a:p>
          <a:p>
            <a:r>
              <a:rPr lang="en-US" sz="1600" dirty="0">
                <a:latin typeface="Courier New" pitchFamily="49" charset="0"/>
              </a:rPr>
              <a:t>  struct sockaddr_in serveraddr;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 if ((clientfd =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socket</a:t>
            </a:r>
            <a:r>
              <a:rPr lang="en-US" sz="1600" dirty="0">
                <a:latin typeface="Courier New" pitchFamily="49" charset="0"/>
              </a:rPr>
              <a:t>(AF_INET, SOCK_STREAM, 0)) &lt; 0) </a:t>
            </a:r>
          </a:p>
          <a:p>
            <a:r>
              <a:rPr lang="en-US" sz="1600" dirty="0">
                <a:latin typeface="Courier New" pitchFamily="49" charset="0"/>
              </a:rPr>
              <a:t>    return -1; /* check errno for cause of error */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Fill in the server's IP address and port */ </a:t>
            </a:r>
          </a:p>
          <a:p>
            <a:r>
              <a:rPr lang="en-US" sz="1600" dirty="0">
                <a:latin typeface="Courier New" pitchFamily="49" charset="0"/>
              </a:rPr>
              <a:t>  if ((hp = gethostbyname(hostname)) == NULL) </a:t>
            </a:r>
          </a:p>
          <a:p>
            <a:r>
              <a:rPr lang="en-US" sz="1600" dirty="0">
                <a:latin typeface="Courier New" pitchFamily="49" charset="0"/>
              </a:rPr>
              <a:t>    return -2; /* check h_errno for cause of error */ </a:t>
            </a:r>
          </a:p>
          <a:p>
            <a:r>
              <a:rPr lang="en-US" sz="1600" dirty="0">
                <a:latin typeface="Courier New" pitchFamily="49" charset="0"/>
              </a:rPr>
              <a:t>  bzero((char *) &amp;serveraddr, sizeof(serveraddr)); </a:t>
            </a:r>
          </a:p>
          <a:p>
            <a:r>
              <a:rPr lang="en-US" sz="1600" dirty="0">
                <a:latin typeface="Courier New" pitchFamily="49" charset="0"/>
              </a:rPr>
              <a:t>  serveraddr.sin_family = AF_INET; </a:t>
            </a:r>
          </a:p>
          <a:p>
            <a:r>
              <a:rPr lang="en-US" sz="1600" dirty="0">
                <a:latin typeface="Courier New" pitchFamily="49" charset="0"/>
              </a:rPr>
              <a:t>  bcopy((char *)hp-&gt;h_addr_list[0],  </a:t>
            </a:r>
          </a:p>
          <a:p>
            <a:r>
              <a:rPr lang="en-US" sz="1600" dirty="0">
                <a:latin typeface="Courier New" pitchFamily="49" charset="0"/>
              </a:rPr>
              <a:t>        (char *)&amp;serveraddr.sin_addr.s_addr, hp-&gt;h_length); </a:t>
            </a:r>
          </a:p>
          <a:p>
            <a:r>
              <a:rPr lang="en-US" sz="1600" dirty="0">
                <a:latin typeface="Courier New" pitchFamily="49" charset="0"/>
              </a:rPr>
              <a:t>  serveraddr.sin_port = htons(port);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Establish a connection with the server */ </a:t>
            </a:r>
          </a:p>
          <a:p>
            <a:r>
              <a:rPr lang="en-US" sz="1600" dirty="0">
                <a:latin typeface="Courier New" pitchFamily="49" charset="0"/>
              </a:rPr>
              <a:t>  if (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connect</a:t>
            </a:r>
            <a:r>
              <a:rPr lang="en-US" sz="1600" dirty="0">
                <a:latin typeface="Courier New" pitchFamily="49" charset="0"/>
              </a:rPr>
              <a:t>(clientfd, (SA *) &amp;serveraddr,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serveraddr</a:t>
            </a:r>
            <a:r>
              <a:rPr lang="en-US" sz="1600" dirty="0">
                <a:latin typeface="Courier New" pitchFamily="49" charset="0"/>
              </a:rPr>
              <a:t>)) &lt; 0) </a:t>
            </a:r>
          </a:p>
          <a:p>
            <a:r>
              <a:rPr lang="en-US" sz="1600" dirty="0">
                <a:latin typeface="Courier New" pitchFamily="49" charset="0"/>
              </a:rPr>
              <a:t>    return -1; </a:t>
            </a:r>
          </a:p>
          <a:p>
            <a:r>
              <a:rPr lang="en-US" sz="1600" dirty="0">
                <a:latin typeface="Courier New" pitchFamily="49" charset="0"/>
              </a:rPr>
              <a:t>  return clientfd;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</p:txBody>
      </p:sp>
      <p:sp>
        <p:nvSpPr>
          <p:cNvPr id="726021" name="Text Box 5"/>
          <p:cNvSpPr txBox="1">
            <a:spLocks noChangeArrowheads="1"/>
          </p:cNvSpPr>
          <p:nvPr/>
        </p:nvSpPr>
        <p:spPr bwMode="auto">
          <a:xfrm>
            <a:off x="5811620" y="1295400"/>
            <a:ext cx="3276600" cy="838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This function opens a connection from the client to the server at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hostname:port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26025" name="Text Box 9"/>
          <p:cNvSpPr txBox="1">
            <a:spLocks noChangeArrowheads="1"/>
          </p:cNvSpPr>
          <p:nvPr/>
        </p:nvSpPr>
        <p:spPr bwMode="auto">
          <a:xfrm>
            <a:off x="7975500" y="2197579"/>
            <a:ext cx="80554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Create</a:t>
            </a:r>
          </a:p>
          <a:p>
            <a:r>
              <a:rPr lang="en-US" sz="1800" dirty="0">
                <a:latin typeface="Calibri" pitchFamily="34" charset="0"/>
              </a:rPr>
              <a:t>socket</a:t>
            </a:r>
          </a:p>
        </p:txBody>
      </p:sp>
      <p:sp>
        <p:nvSpPr>
          <p:cNvPr id="726026" name="Text Box 10"/>
          <p:cNvSpPr txBox="1">
            <a:spLocks noChangeArrowheads="1"/>
          </p:cNvSpPr>
          <p:nvPr/>
        </p:nvSpPr>
        <p:spPr bwMode="auto">
          <a:xfrm>
            <a:off x="7975500" y="3581400"/>
            <a:ext cx="922688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Create</a:t>
            </a:r>
          </a:p>
          <a:p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726027" name="Text Box 11"/>
          <p:cNvSpPr txBox="1">
            <a:spLocks noChangeArrowheads="1"/>
          </p:cNvSpPr>
          <p:nvPr/>
        </p:nvSpPr>
        <p:spPr bwMode="auto">
          <a:xfrm>
            <a:off x="7975500" y="5528792"/>
            <a:ext cx="12447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Establish</a:t>
            </a:r>
          </a:p>
          <a:p>
            <a:r>
              <a:rPr lang="en-US" sz="1800" dirty="0">
                <a:latin typeface="Calibri" pitchFamily="34" charset="0"/>
              </a:rPr>
              <a:t>connection</a:t>
            </a:r>
          </a:p>
        </p:txBody>
      </p:sp>
      <p:sp>
        <p:nvSpPr>
          <p:cNvPr id="11" name="AutoShape 50"/>
          <p:cNvSpPr>
            <a:spLocks/>
          </p:cNvSpPr>
          <p:nvPr/>
        </p:nvSpPr>
        <p:spPr bwMode="auto">
          <a:xfrm>
            <a:off x="7792820" y="2197579"/>
            <a:ext cx="228600" cy="646331"/>
          </a:xfrm>
          <a:prstGeom prst="rightBrace">
            <a:avLst>
              <a:gd name="adj1" fmla="val 958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2" name="AutoShape 50"/>
          <p:cNvSpPr>
            <a:spLocks/>
          </p:cNvSpPr>
          <p:nvPr/>
        </p:nvSpPr>
        <p:spPr bwMode="auto">
          <a:xfrm>
            <a:off x="7792820" y="3011269"/>
            <a:ext cx="228600" cy="1789331"/>
          </a:xfrm>
          <a:prstGeom prst="rightBrace">
            <a:avLst>
              <a:gd name="adj1" fmla="val 958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3" name="AutoShape 50"/>
          <p:cNvSpPr>
            <a:spLocks/>
          </p:cNvSpPr>
          <p:nvPr/>
        </p:nvSpPr>
        <p:spPr bwMode="auto">
          <a:xfrm>
            <a:off x="7792820" y="5221069"/>
            <a:ext cx="228600" cy="1255931"/>
          </a:xfrm>
          <a:prstGeom prst="rightBrace">
            <a:avLst>
              <a:gd name="adj1" fmla="val 958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382000" cy="1095375"/>
          </a:xfrm>
        </p:spPr>
        <p:txBody>
          <a:bodyPr/>
          <a:lstStyle/>
          <a:p>
            <a:pPr marL="0" indent="0"/>
            <a:r>
              <a:rPr lang="en-US" dirty="0"/>
              <a:t>Echo Client: </a:t>
            </a:r>
            <a:r>
              <a:rPr lang="en-US" dirty="0" err="1">
                <a:latin typeface="Courier New" pitchFamily="49" charset="0"/>
              </a:rPr>
              <a:t>open_clientfd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2800" dirty="0">
                <a:solidFill>
                  <a:srgbClr val="990000"/>
                </a:solidFill>
                <a:latin typeface="Courier New" pitchFamily="49" charset="0"/>
              </a:rPr>
              <a:t>socket)</a:t>
            </a:r>
            <a:endParaRPr lang="en-US" sz="2800" dirty="0">
              <a:solidFill>
                <a:srgbClr val="990000"/>
              </a:solidFill>
            </a:endParaRPr>
          </a:p>
        </p:txBody>
      </p:sp>
      <p:sp>
        <p:nvSpPr>
          <p:cNvPr id="727044" name="Text Box 4"/>
          <p:cNvSpPr txBox="1">
            <a:spLocks noChangeArrowheads="1"/>
          </p:cNvSpPr>
          <p:nvPr/>
        </p:nvSpPr>
        <p:spPr bwMode="auto">
          <a:xfrm>
            <a:off x="914400" y="3733800"/>
            <a:ext cx="6797675" cy="15716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clientfd;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socket descriptor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if ((clientfd = socket(AF_INET, SOCK_STREAM, 0)) &lt; 0) </a:t>
            </a:r>
          </a:p>
          <a:p>
            <a:r>
              <a:rPr lang="en-US" sz="1600" dirty="0">
                <a:latin typeface="Courier New" pitchFamily="49" charset="0"/>
              </a:rPr>
              <a:t>    return -1;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check errno for cause of error */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...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&lt;more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&gt;</a:t>
            </a:r>
          </a:p>
        </p:txBody>
      </p:sp>
      <p:sp>
        <p:nvSpPr>
          <p:cNvPr id="727045" name="Rectangle 5"/>
          <p:cNvSpPr>
            <a:spLocks noChangeArrowheads="1"/>
          </p:cNvSpPr>
          <p:nvPr/>
        </p:nvSpPr>
        <p:spPr bwMode="auto">
          <a:xfrm>
            <a:off x="381000" y="1820863"/>
            <a:ext cx="8763000" cy="1760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87338" indent="-246063" eaLnBrk="1" hangingPunct="1">
              <a:lnSpc>
                <a:spcPct val="85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dirty="0">
                <a:latin typeface="Courier New" pitchFamily="49" charset="0"/>
              </a:rPr>
              <a:t>socket</a:t>
            </a:r>
            <a:r>
              <a:rPr lang="en-US" dirty="0">
                <a:latin typeface="Calibri" pitchFamily="34" charset="0"/>
              </a:rPr>
              <a:t> creates a socket descriptor on the client</a:t>
            </a:r>
          </a:p>
          <a:p>
            <a:pPr marL="742950" lvl="1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</a:pPr>
            <a:r>
              <a:rPr lang="en-US" sz="2000" b="0" dirty="0">
                <a:latin typeface="Calibri" pitchFamily="34" charset="0"/>
              </a:rPr>
              <a:t>Just allocates &amp; initializes some internal data structures</a:t>
            </a:r>
          </a:p>
          <a:p>
            <a:pPr marL="742950" lvl="1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AF_INET</a:t>
            </a:r>
            <a:r>
              <a:rPr lang="en-US" sz="2000" b="0" dirty="0">
                <a:latin typeface="Calibri" pitchFamily="34" charset="0"/>
              </a:rPr>
              <a:t>: indicates that the socket is associated with Internet </a:t>
            </a:r>
            <a:r>
              <a:rPr lang="en-US" sz="2000" b="0" dirty="0" smtClean="0">
                <a:latin typeface="Calibri" pitchFamily="34" charset="0"/>
              </a:rPr>
              <a:t>protocols</a:t>
            </a:r>
            <a:endParaRPr lang="en-US" sz="2000" b="0" dirty="0">
              <a:latin typeface="Calibri" pitchFamily="34" charset="0"/>
            </a:endParaRPr>
          </a:p>
          <a:p>
            <a:pPr marL="742950" lvl="1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SOCK_STREAM</a:t>
            </a:r>
            <a:r>
              <a:rPr lang="en-US" sz="2000" b="0" dirty="0">
                <a:latin typeface="Calibri" pitchFamily="34" charset="0"/>
              </a:rPr>
              <a:t>: selects a reliable byte stream </a:t>
            </a:r>
            <a:r>
              <a:rPr lang="en-US" sz="2000" b="0" dirty="0" smtClean="0">
                <a:latin typeface="Calibri" pitchFamily="34" charset="0"/>
              </a:rPr>
              <a:t>connection</a:t>
            </a:r>
          </a:p>
          <a:p>
            <a:pPr marL="1200150" lvl="2" indent="-285750" eaLnBrk="1" hangingPunct="1">
              <a:lnSpc>
                <a:spcPct val="85000"/>
              </a:lnSpc>
              <a:spcBef>
                <a:spcPct val="20000"/>
              </a:spcBef>
              <a:buClr>
                <a:srgbClr val="990000"/>
              </a:buClr>
              <a:buSzPct val="110000"/>
              <a:buFont typeface="Wingdings" pitchFamily="2" charset="2"/>
              <a:buChar char="§"/>
            </a:pPr>
            <a:r>
              <a:rPr lang="en-US" sz="2000" b="0" dirty="0" smtClean="0">
                <a:latin typeface="Calibri" pitchFamily="34" charset="0"/>
              </a:rPr>
              <a:t>provided by TCP</a:t>
            </a:r>
            <a:endParaRPr lang="en-US" sz="2000" b="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382000" cy="573088"/>
          </a:xfrm>
        </p:spPr>
        <p:txBody>
          <a:bodyPr/>
          <a:lstStyle/>
          <a:p>
            <a:pPr eaLnBrk="1" hangingPunct="1"/>
            <a:r>
              <a:rPr lang="en-US" smtClean="0"/>
              <a:t>A Programmer’s View of the Internet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Hosts are mapped to a set of 32-bit </a:t>
            </a:r>
            <a:r>
              <a:rPr lang="en-US" i="1" dirty="0" smtClean="0">
                <a:solidFill>
                  <a:srgbClr val="C00000"/>
                </a:solidFill>
              </a:rPr>
              <a:t>IP addresses</a:t>
            </a:r>
            <a:endParaRPr lang="en-US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128.2.217.13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set of IP addresses is mapped to a set of identifiers called Internet </a:t>
            </a:r>
            <a:r>
              <a:rPr lang="en-US" i="1" dirty="0" smtClean="0">
                <a:solidFill>
                  <a:srgbClr val="C00000"/>
                </a:solidFill>
              </a:rPr>
              <a:t>domain names</a:t>
            </a:r>
          </a:p>
          <a:p>
            <a:pPr lvl="1" eaLnBrk="1" hangingPunct="1"/>
            <a:r>
              <a:rPr lang="en-US" dirty="0" smtClean="0"/>
              <a:t>128.2.217.13 is mapped to  </a:t>
            </a:r>
            <a:r>
              <a:rPr lang="en-US" dirty="0" err="1" smtClean="0"/>
              <a:t>www.cs.cmu.edu</a:t>
            </a:r>
            <a:r>
              <a:rPr lang="en-US" dirty="0" smtClean="0"/>
              <a:t> 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A process on one Internet host can communicate with a process on another Internet host over a </a:t>
            </a:r>
            <a:r>
              <a:rPr lang="en-US" i="1" dirty="0" smtClean="0">
                <a:solidFill>
                  <a:srgbClr val="C00000"/>
                </a:solidFill>
              </a:rPr>
              <a:t>connection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153400" cy="1095375"/>
          </a:xfrm>
        </p:spPr>
        <p:txBody>
          <a:bodyPr/>
          <a:lstStyle/>
          <a:p>
            <a:pPr marL="0" indent="0"/>
            <a:r>
              <a:rPr lang="en-US" dirty="0"/>
              <a:t>Echo Client: </a:t>
            </a:r>
            <a:r>
              <a:rPr lang="en-US" dirty="0" err="1">
                <a:latin typeface="Courier New" pitchFamily="49" charset="0"/>
              </a:rPr>
              <a:t>open_clientfd</a:t>
            </a:r>
            <a:r>
              <a:rPr lang="en-US" dirty="0"/>
              <a:t> </a:t>
            </a:r>
            <a:br>
              <a:rPr lang="en-US" dirty="0"/>
            </a:br>
            <a:r>
              <a:rPr lang="en-US" sz="28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2800" dirty="0" err="1">
                <a:solidFill>
                  <a:srgbClr val="990000"/>
                </a:solidFill>
                <a:latin typeface="Courier New" pitchFamily="49" charset="0"/>
              </a:rPr>
              <a:t>gethostbyname</a:t>
            </a:r>
            <a:r>
              <a:rPr lang="en-US" sz="2800" dirty="0">
                <a:solidFill>
                  <a:srgbClr val="990000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680" y="1744662"/>
            <a:ext cx="8255000" cy="617538"/>
          </a:xfrm>
        </p:spPr>
        <p:txBody>
          <a:bodyPr/>
          <a:lstStyle/>
          <a:p>
            <a:r>
              <a:rPr lang="en-US" dirty="0"/>
              <a:t>The client then builds the server’s Internet </a:t>
            </a:r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728068" name="Text Box 4"/>
          <p:cNvSpPr txBox="1">
            <a:spLocks noChangeArrowheads="1"/>
          </p:cNvSpPr>
          <p:nvPr/>
        </p:nvSpPr>
        <p:spPr bwMode="auto">
          <a:xfrm>
            <a:off x="749888" y="2476500"/>
            <a:ext cx="7286625" cy="37719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clientfd;  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socket descriptor */</a:t>
            </a:r>
          </a:p>
          <a:p>
            <a:r>
              <a:rPr lang="en-US" sz="1600" dirty="0">
                <a:latin typeface="Courier New" pitchFamily="49" charset="0"/>
              </a:rPr>
              <a:t>struct hostent *hp;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DNS host entry */</a:t>
            </a:r>
          </a:p>
          <a:p>
            <a:r>
              <a:rPr lang="en-US" sz="1600" dirty="0">
                <a:latin typeface="Courier New" pitchFamily="49" charset="0"/>
              </a:rPr>
              <a:t>struct sockaddr_in serveraddr;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server’s IP address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...</a:t>
            </a:r>
          </a:p>
          <a:p>
            <a:r>
              <a:rPr lang="en-US" sz="1600" dirty="0">
                <a:latin typeface="Courier New" pitchFamily="49" charset="0"/>
              </a:rPr>
              <a:t>  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fill in the server's IP address and port */</a:t>
            </a:r>
          </a:p>
          <a:p>
            <a:r>
              <a:rPr lang="en-US" sz="1600" dirty="0">
                <a:latin typeface="Courier New" pitchFamily="49" charset="0"/>
              </a:rPr>
              <a:t>if ((hp = gethostbyname(hostname)) == NULL) </a:t>
            </a:r>
          </a:p>
          <a:p>
            <a:r>
              <a:rPr lang="en-US" sz="1600" dirty="0">
                <a:latin typeface="Courier New" pitchFamily="49" charset="0"/>
              </a:rPr>
              <a:t>    return -2;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check h_errno for cause of error */ </a:t>
            </a:r>
          </a:p>
          <a:p>
            <a:r>
              <a:rPr lang="en-US" sz="1600" dirty="0">
                <a:latin typeface="Courier New" pitchFamily="49" charset="0"/>
              </a:rPr>
              <a:t>bzero((char *) &amp;serveraddr, sizeof(serveraddr)); </a:t>
            </a:r>
          </a:p>
          <a:p>
            <a:r>
              <a:rPr lang="en-US" sz="1600" dirty="0">
                <a:latin typeface="Courier New" pitchFamily="49" charset="0"/>
              </a:rPr>
              <a:t>serveraddr.sin_family = AF_INET; </a:t>
            </a:r>
          </a:p>
          <a:p>
            <a:r>
              <a:rPr lang="en-US" sz="1600" dirty="0">
                <a:latin typeface="Courier New" pitchFamily="49" charset="0"/>
              </a:rPr>
              <a:t>serveraddr.sin_port = htons(port); </a:t>
            </a:r>
          </a:p>
          <a:p>
            <a:r>
              <a:rPr lang="en-US" sz="1600" dirty="0">
                <a:latin typeface="Courier New" pitchFamily="49" charset="0"/>
              </a:rPr>
              <a:t>bcopy((char *)hp-&gt;h_addr_list[0],  </a:t>
            </a:r>
          </a:p>
          <a:p>
            <a:r>
              <a:rPr lang="en-US" sz="1600" dirty="0">
                <a:latin typeface="Courier New" pitchFamily="49" charset="0"/>
              </a:rPr>
              <a:t>      (char *)&amp;serveraddr.sin_addr.s_addr, hp-&gt;h_length); </a:t>
            </a:r>
          </a:p>
          <a:p>
            <a:endParaRPr lang="en-US" sz="1600" dirty="0">
              <a:latin typeface="Courier New" pitchFamily="49" charset="0"/>
            </a:endParaRPr>
          </a:p>
        </p:txBody>
      </p:sp>
      <p:sp>
        <p:nvSpPr>
          <p:cNvPr id="728070" name="Text Box 6"/>
          <p:cNvSpPr txBox="1">
            <a:spLocks noChangeArrowheads="1"/>
          </p:cNvSpPr>
          <p:nvPr/>
        </p:nvSpPr>
        <p:spPr bwMode="auto">
          <a:xfrm>
            <a:off x="8036513" y="4766844"/>
            <a:ext cx="902811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Check </a:t>
            </a:r>
            <a:endParaRPr lang="en-US" sz="1600" dirty="0" smtClean="0">
              <a:latin typeface="Calibri" pitchFamily="34" charset="0"/>
            </a:endParaRPr>
          </a:p>
          <a:p>
            <a:r>
              <a:rPr lang="en-US" sz="1600" dirty="0" smtClean="0">
                <a:latin typeface="Calibri" pitchFamily="34" charset="0"/>
              </a:rPr>
              <a:t>this </a:t>
            </a:r>
            <a:r>
              <a:rPr lang="en-US" sz="1600" dirty="0">
                <a:latin typeface="Calibri" pitchFamily="34" charset="0"/>
              </a:rPr>
              <a:t>out!</a:t>
            </a:r>
          </a:p>
        </p:txBody>
      </p:sp>
      <p:cxnSp>
        <p:nvCxnSpPr>
          <p:cNvPr id="8" name="Straight Arrow Connector 7"/>
          <p:cNvCxnSpPr>
            <a:stCxn id="728070" idx="1"/>
          </p:cNvCxnSpPr>
          <p:nvPr/>
        </p:nvCxnSpPr>
        <p:spPr bwMode="auto">
          <a:xfrm rot="10800000" flipV="1">
            <a:off x="5139665" y="5059231"/>
            <a:ext cx="2896849" cy="503365"/>
          </a:xfrm>
          <a:prstGeom prst="straightConnector1">
            <a:avLst/>
          </a:prstGeom>
          <a:noFill/>
          <a:ln w="381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40" name="Rectangle 8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7591425" cy="762000"/>
          </a:xfrm>
        </p:spPr>
        <p:txBody>
          <a:bodyPr/>
          <a:lstStyle/>
          <a:p>
            <a:r>
              <a:rPr lang="en-US"/>
              <a:t>A Careful Look at </a:t>
            </a:r>
            <a:r>
              <a:rPr lang="en-US">
                <a:latin typeface="Courier New" pitchFamily="49" charset="0"/>
              </a:rPr>
              <a:t>bcopy</a:t>
            </a:r>
            <a:r>
              <a:rPr lang="en-US"/>
              <a:t> Arguments</a:t>
            </a:r>
          </a:p>
        </p:txBody>
      </p:sp>
      <p:sp>
        <p:nvSpPr>
          <p:cNvPr id="760836" name="Rectangle 4"/>
          <p:cNvSpPr>
            <a:spLocks noChangeArrowheads="1"/>
          </p:cNvSpPr>
          <p:nvPr/>
        </p:nvSpPr>
        <p:spPr bwMode="auto">
          <a:xfrm>
            <a:off x="152400" y="1095375"/>
            <a:ext cx="8915400" cy="15716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/* DNS host entry structure */ </a:t>
            </a:r>
          </a:p>
          <a:p>
            <a:r>
              <a:rPr lang="en-US" sz="1600">
                <a:latin typeface="Courier New" pitchFamily="49" charset="0"/>
              </a:rPr>
              <a:t>struct hostent { </a:t>
            </a:r>
          </a:p>
          <a:p>
            <a:r>
              <a:rPr lang="en-US" sz="1600">
                <a:latin typeface="Courier New" pitchFamily="49" charset="0"/>
              </a:rPr>
              <a:t>   . . .</a:t>
            </a:r>
          </a:p>
          <a:p>
            <a:r>
              <a:rPr lang="en-US" sz="1600">
                <a:latin typeface="Courier New" pitchFamily="49" charset="0"/>
              </a:rPr>
              <a:t>   int    h_length;      /* length of an address, in bytes */ </a:t>
            </a:r>
          </a:p>
          <a:p>
            <a:r>
              <a:rPr lang="en-US" sz="1600">
                <a:latin typeface="Courier New" pitchFamily="49" charset="0"/>
              </a:rPr>
              <a:t>   char   **h_addr_list; /* null-terminated array of in_addr structs */ </a:t>
            </a:r>
          </a:p>
          <a:p>
            <a:r>
              <a:rPr lang="en-US" sz="1600">
                <a:latin typeface="Courier New" pitchFamily="49" charset="0"/>
              </a:rPr>
              <a:t>}; </a:t>
            </a:r>
          </a:p>
        </p:txBody>
      </p:sp>
      <p:sp>
        <p:nvSpPr>
          <p:cNvPr id="760837" name="Text Box 5"/>
          <p:cNvSpPr txBox="1">
            <a:spLocks noChangeArrowheads="1"/>
          </p:cNvSpPr>
          <p:nvPr/>
        </p:nvSpPr>
        <p:spPr bwMode="auto">
          <a:xfrm>
            <a:off x="457200" y="5149850"/>
            <a:ext cx="7286625" cy="1327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struct hostent *hp;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DNS host entry */</a:t>
            </a:r>
          </a:p>
          <a:p>
            <a:r>
              <a:rPr lang="en-US" sz="1600" dirty="0">
                <a:latin typeface="Courier New" pitchFamily="49" charset="0"/>
              </a:rPr>
              <a:t>struct sockaddr_in serveraddr;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server’s IP address */</a:t>
            </a:r>
          </a:p>
          <a:p>
            <a:r>
              <a:rPr lang="en-US" sz="1600" dirty="0">
                <a:latin typeface="Courier New" pitchFamily="49" charset="0"/>
              </a:rPr>
              <a:t>...</a:t>
            </a:r>
          </a:p>
          <a:p>
            <a:r>
              <a:rPr lang="en-US" sz="1600" dirty="0">
                <a:latin typeface="Courier New" pitchFamily="49" charset="0"/>
              </a:rPr>
              <a:t>bcopy((char *)hp-&gt;h_addr_list[0],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src, dest */ </a:t>
            </a:r>
          </a:p>
          <a:p>
            <a:r>
              <a:rPr lang="en-US" sz="1600" dirty="0">
                <a:latin typeface="Courier New" pitchFamily="49" charset="0"/>
              </a:rPr>
              <a:t>      (char *)&amp;serveraddr.sin_addr.s_addr, hp-&gt;h_length); </a:t>
            </a:r>
          </a:p>
        </p:txBody>
      </p:sp>
      <p:sp>
        <p:nvSpPr>
          <p:cNvPr id="760839" name="Rectangle 7"/>
          <p:cNvSpPr>
            <a:spLocks noChangeArrowheads="1"/>
          </p:cNvSpPr>
          <p:nvPr/>
        </p:nvSpPr>
        <p:spPr bwMode="auto">
          <a:xfrm>
            <a:off x="152400" y="2803525"/>
            <a:ext cx="8534400" cy="13271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struct sockaddr_in  { </a:t>
            </a:r>
          </a:p>
          <a:p>
            <a:r>
              <a:rPr lang="en-US" sz="1600">
                <a:latin typeface="Courier New" pitchFamily="49" charset="0"/>
              </a:rPr>
              <a:t>  . . .</a:t>
            </a:r>
          </a:p>
          <a:p>
            <a:r>
              <a:rPr lang="en-US" sz="1600">
                <a:latin typeface="Courier New" pitchFamily="49" charset="0"/>
              </a:rPr>
              <a:t>  struct in_addr  sin_addr;    /* IP addr in network byte order */ </a:t>
            </a:r>
          </a:p>
          <a:p>
            <a:r>
              <a:rPr lang="en-US" sz="1600">
                <a:latin typeface="Courier New" pitchFamily="49" charset="0"/>
              </a:rPr>
              <a:t>  . . .</a:t>
            </a:r>
          </a:p>
          <a:p>
            <a:r>
              <a:rPr lang="en-US" sz="1600">
                <a:latin typeface="Courier New" pitchFamily="49" charset="0"/>
              </a:rPr>
              <a:t>}; </a:t>
            </a:r>
          </a:p>
        </p:txBody>
      </p:sp>
      <p:sp>
        <p:nvSpPr>
          <p:cNvPr id="760838" name="Rectangle 6"/>
          <p:cNvSpPr>
            <a:spLocks noChangeArrowheads="1"/>
          </p:cNvSpPr>
          <p:nvPr/>
        </p:nvSpPr>
        <p:spPr bwMode="auto">
          <a:xfrm>
            <a:off x="1216025" y="3733800"/>
            <a:ext cx="7775575" cy="1082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Courier New" pitchFamily="49" charset="0"/>
              </a:rPr>
              <a:t>/* Internet address structure */</a:t>
            </a:r>
          </a:p>
          <a:p>
            <a:r>
              <a:rPr lang="en-US" sz="1600">
                <a:latin typeface="Courier New" pitchFamily="49" charset="0"/>
              </a:rPr>
              <a:t>struct in_addr {</a:t>
            </a:r>
          </a:p>
          <a:p>
            <a:r>
              <a:rPr lang="en-US" sz="1600">
                <a:latin typeface="Courier New" pitchFamily="49" charset="0"/>
              </a:rPr>
              <a:t>    unsigned int s_addr; /* network byte order (big-endian) */</a:t>
            </a:r>
          </a:p>
          <a:p>
            <a:r>
              <a:rPr lang="en-US" sz="1600">
                <a:latin typeface="Courier New" pitchFamily="49" charset="0"/>
              </a:rPr>
              <a:t>};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4825"/>
            <a:ext cx="7759700" cy="1095375"/>
          </a:xfrm>
        </p:spPr>
        <p:txBody>
          <a:bodyPr/>
          <a:lstStyle/>
          <a:p>
            <a:pPr marL="0" indent="0"/>
            <a:r>
              <a:rPr lang="en-US" dirty="0"/>
              <a:t>Echo Client: </a:t>
            </a:r>
            <a:r>
              <a:rPr lang="en-US" dirty="0" err="1">
                <a:latin typeface="Courier New" pitchFamily="49" charset="0"/>
              </a:rPr>
              <a:t>open_clientfd</a:t>
            </a:r>
            <a:r>
              <a:rPr lang="en-US" dirty="0"/>
              <a:t> </a:t>
            </a:r>
            <a:br>
              <a:rPr lang="en-US" dirty="0"/>
            </a:br>
            <a:r>
              <a:rPr lang="en-US" sz="2800" dirty="0">
                <a:solidFill>
                  <a:srgbClr val="990000"/>
                </a:solidFill>
                <a:latin typeface="Courier New" pitchFamily="49" charset="0"/>
              </a:rPr>
              <a:t>(connect)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880" y="1752600"/>
            <a:ext cx="8915400" cy="1676400"/>
          </a:xfrm>
        </p:spPr>
        <p:txBody>
          <a:bodyPr/>
          <a:lstStyle/>
          <a:p>
            <a:r>
              <a:rPr lang="en-US" dirty="0"/>
              <a:t>Finally the client creates a connection with the </a:t>
            </a:r>
            <a:r>
              <a:rPr lang="en-US" dirty="0" smtClean="0"/>
              <a:t>server</a:t>
            </a:r>
            <a:endParaRPr lang="en-US" dirty="0"/>
          </a:p>
          <a:p>
            <a:pPr lvl="1"/>
            <a:r>
              <a:rPr lang="en-US" dirty="0"/>
              <a:t>Client process suspends (blocks) until the connection is </a:t>
            </a:r>
            <a:r>
              <a:rPr lang="en-US" dirty="0" smtClean="0"/>
              <a:t>created</a:t>
            </a:r>
            <a:endParaRPr lang="en-US" dirty="0"/>
          </a:p>
          <a:p>
            <a:pPr lvl="1"/>
            <a:r>
              <a:rPr lang="en-US" dirty="0"/>
              <a:t>After resuming, the client is ready to begin exchanging messages with the server via Unix I/O calls on descriptor </a:t>
            </a:r>
            <a:r>
              <a:rPr lang="en-US" b="1" dirty="0" err="1" smtClean="0">
                <a:latin typeface="Courier New" pitchFamily="49" charset="0"/>
              </a:rPr>
              <a:t>clientfd</a:t>
            </a:r>
            <a:endParaRPr lang="en-US" b="1" dirty="0"/>
          </a:p>
        </p:txBody>
      </p:sp>
      <p:sp>
        <p:nvSpPr>
          <p:cNvPr id="729092" name="Text Box 4"/>
          <p:cNvSpPr txBox="1">
            <a:spLocks noChangeArrowheads="1"/>
          </p:cNvSpPr>
          <p:nvPr/>
        </p:nvSpPr>
        <p:spPr bwMode="auto">
          <a:xfrm>
            <a:off x="362832" y="3638550"/>
            <a:ext cx="8509000" cy="23050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int clientfd;    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socket descriptor */</a:t>
            </a:r>
          </a:p>
          <a:p>
            <a:r>
              <a:rPr lang="en-US" sz="1600" dirty="0">
                <a:latin typeface="Courier New" pitchFamily="49" charset="0"/>
              </a:rPr>
              <a:t>  struct sockaddr_in serveraddr;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server address */</a:t>
            </a:r>
          </a:p>
          <a:p>
            <a:r>
              <a:rPr lang="en-US" sz="1600" dirty="0">
                <a:latin typeface="Courier New" pitchFamily="49" charset="0"/>
              </a:rPr>
              <a:t>  typedef struct sockaddr SA;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generic sockaddr */</a:t>
            </a:r>
          </a:p>
          <a:p>
            <a:r>
              <a:rPr lang="en-US" sz="1600" dirty="0">
                <a:latin typeface="Courier New" pitchFamily="49" charset="0"/>
              </a:rPr>
              <a:t>...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Establish a connection with the server */ </a:t>
            </a:r>
          </a:p>
          <a:p>
            <a:r>
              <a:rPr lang="en-US" sz="1600" dirty="0">
                <a:latin typeface="Courier New" pitchFamily="49" charset="0"/>
              </a:rPr>
              <a:t>  if (connect(clientfd, (SA *)&amp;serveraddr, sizeof(serveraddr)) &lt; 0) </a:t>
            </a:r>
          </a:p>
          <a:p>
            <a:r>
              <a:rPr lang="en-US" sz="1600" dirty="0">
                <a:latin typeface="Courier New" pitchFamily="49" charset="0"/>
              </a:rPr>
              <a:t>    return -1; </a:t>
            </a:r>
          </a:p>
          <a:p>
            <a:r>
              <a:rPr lang="en-US" sz="1600" dirty="0">
                <a:latin typeface="Courier New" pitchFamily="49" charset="0"/>
              </a:rPr>
              <a:t>  return clientfd;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6" name="Rectangle 4"/>
          <p:cNvSpPr>
            <a:spLocks noGrp="1" noChangeArrowheads="1"/>
          </p:cNvSpPr>
          <p:nvPr>
            <p:ph type="title"/>
          </p:nvPr>
        </p:nvSpPr>
        <p:spPr>
          <a:xfrm>
            <a:off x="240712" y="228600"/>
            <a:ext cx="7592093" cy="762000"/>
          </a:xfrm>
        </p:spPr>
        <p:txBody>
          <a:bodyPr/>
          <a:lstStyle/>
          <a:p>
            <a:r>
              <a:rPr lang="en-US" dirty="0"/>
              <a:t>Echo Server: Main Routine</a:t>
            </a:r>
          </a:p>
        </p:txBody>
      </p:sp>
      <p:sp>
        <p:nvSpPr>
          <p:cNvPr id="730115" name="Rectangle 3"/>
          <p:cNvSpPr>
            <a:spLocks noChangeArrowheads="1"/>
          </p:cNvSpPr>
          <p:nvPr/>
        </p:nvSpPr>
        <p:spPr bwMode="auto">
          <a:xfrm>
            <a:off x="360362" y="856357"/>
            <a:ext cx="8631238" cy="600164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main(int argc, char **argv) {</a:t>
            </a:r>
          </a:p>
          <a:p>
            <a:r>
              <a:rPr lang="en-US" sz="1600" dirty="0">
                <a:latin typeface="Courier New" pitchFamily="49" charset="0"/>
              </a:rPr>
              <a:t>    int listenfd, connfd, port, clientlen;</a:t>
            </a:r>
          </a:p>
          <a:p>
            <a:r>
              <a:rPr lang="en-US" sz="1600" dirty="0">
                <a:latin typeface="Courier New" pitchFamily="49" charset="0"/>
              </a:rPr>
              <a:t>    struct sockaddr_in clientaddr;</a:t>
            </a:r>
          </a:p>
          <a:p>
            <a:r>
              <a:rPr lang="en-US" sz="1600" dirty="0">
                <a:latin typeface="Courier New" pitchFamily="49" charset="0"/>
              </a:rPr>
              <a:t>    struct hostent *hp;</a:t>
            </a:r>
          </a:p>
          <a:p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haddrp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    unsigned short </a:t>
            </a:r>
            <a:r>
              <a:rPr lang="en-US" sz="1600" dirty="0" err="1" smtClean="0">
                <a:latin typeface="Courier New" pitchFamily="49" charset="0"/>
              </a:rPr>
              <a:t>client_port</a:t>
            </a:r>
            <a:r>
              <a:rPr lang="en-US" sz="1600" dirty="0" smtClean="0">
                <a:latin typeface="Courier New" pitchFamily="49" charset="0"/>
              </a:rPr>
              <a:t>;</a:t>
            </a:r>
            <a:endParaRPr lang="en-US" sz="1600" dirty="0">
              <a:latin typeface="Courier New" pitchFamily="49" charset="0"/>
            </a:endParaRP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port = atoi(argv[1]);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the server listens on a port passed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                           on the command line */</a:t>
            </a:r>
          </a:p>
          <a:p>
            <a:r>
              <a:rPr lang="en-US" sz="1600" dirty="0">
                <a:latin typeface="Courier New" pitchFamily="49" charset="0"/>
              </a:rPr>
              <a:t>    listenfd = open_listenfd(port); 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while (1) {</a:t>
            </a:r>
          </a:p>
          <a:p>
            <a:r>
              <a:rPr lang="en-US" sz="1600" dirty="0">
                <a:latin typeface="Courier New" pitchFamily="49" charset="0"/>
              </a:rPr>
              <a:t>        clientlen = sizeof(clientaddr); </a:t>
            </a:r>
          </a:p>
          <a:p>
            <a:r>
              <a:rPr lang="en-US" sz="1600" dirty="0">
                <a:latin typeface="Courier New" pitchFamily="49" charset="0"/>
              </a:rPr>
              <a:t>        connfd = Accept(listenfd, (SA *)&amp;clientaddr, &amp;clientlen);</a:t>
            </a:r>
          </a:p>
          <a:p>
            <a:r>
              <a:rPr lang="en-US" sz="1600" dirty="0">
                <a:latin typeface="Courier New" pitchFamily="49" charset="0"/>
              </a:rPr>
              <a:t>        hp = Gethostbyaddr((const char *)&amp;clientaddr.sin_addr.s_addr,</a:t>
            </a:r>
          </a:p>
          <a:p>
            <a:r>
              <a:rPr lang="en-US" sz="1600" dirty="0">
                <a:latin typeface="Courier New" pitchFamily="49" charset="0"/>
              </a:rPr>
              <a:t>                        sizeof(clientaddr.sin_addr.s_addr), AF_INET);</a:t>
            </a:r>
          </a:p>
          <a:p>
            <a:r>
              <a:rPr lang="en-US" sz="1600" dirty="0">
                <a:latin typeface="Courier New" pitchFamily="49" charset="0"/>
              </a:rPr>
              <a:t>        haddrp = </a:t>
            </a:r>
            <a:r>
              <a:rPr lang="en-US" sz="1600" dirty="0" err="1">
                <a:latin typeface="Courier New" pitchFamily="49" charset="0"/>
              </a:rPr>
              <a:t>inet_ntoa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clientaddr.sin_addr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client_port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ntohs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clientaddr.sin_port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printf("server connected to %s (%s</a:t>
            </a:r>
            <a:r>
              <a:rPr lang="en-US" sz="1600" dirty="0" smtClean="0">
                <a:latin typeface="Courier New" pitchFamily="49" charset="0"/>
              </a:rPr>
              <a:t>), port %u\n",</a:t>
            </a:r>
          </a:p>
          <a:p>
            <a:r>
              <a:rPr lang="en-US" sz="1600" dirty="0" smtClean="0">
                <a:latin typeface="Courier New" pitchFamily="49" charset="0"/>
              </a:rPr>
              <a:t>                hp-</a:t>
            </a:r>
            <a:r>
              <a:rPr lang="en-US" sz="1600" dirty="0">
                <a:latin typeface="Courier New" pitchFamily="49" charset="0"/>
              </a:rPr>
              <a:t>&gt;h_name, </a:t>
            </a:r>
            <a:r>
              <a:rPr lang="en-US" sz="1600" dirty="0" err="1" smtClean="0">
                <a:latin typeface="Courier New" pitchFamily="49" charset="0"/>
              </a:rPr>
              <a:t>haddrp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client_port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    echo(connfd);</a:t>
            </a:r>
          </a:p>
          <a:p>
            <a:r>
              <a:rPr lang="en-US" sz="1600" dirty="0">
                <a:latin typeface="Courier New" pitchFamily="49" charset="0"/>
              </a:rPr>
              <a:t>        Close(connfd);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901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the Sockets Interface</a:t>
            </a:r>
          </a:p>
        </p:txBody>
      </p:sp>
      <p:sp>
        <p:nvSpPr>
          <p:cNvPr id="805902" name="Text Box 14"/>
          <p:cNvSpPr txBox="1">
            <a:spLocks noChangeArrowheads="1"/>
          </p:cNvSpPr>
          <p:nvPr/>
        </p:nvSpPr>
        <p:spPr bwMode="auto">
          <a:xfrm>
            <a:off x="2356144" y="129540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805903" name="Text Box 15"/>
          <p:cNvSpPr txBox="1">
            <a:spLocks noChangeArrowheads="1"/>
          </p:cNvSpPr>
          <p:nvPr/>
        </p:nvSpPr>
        <p:spPr bwMode="auto">
          <a:xfrm>
            <a:off x="5135680" y="1295400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805904" name="Line 16"/>
          <p:cNvSpPr>
            <a:spLocks noChangeShapeType="1"/>
          </p:cNvSpPr>
          <p:nvPr/>
        </p:nvSpPr>
        <p:spPr bwMode="auto">
          <a:xfrm>
            <a:off x="2819400" y="22098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05" name="Line 17"/>
          <p:cNvSpPr>
            <a:spLocks noChangeShapeType="1"/>
          </p:cNvSpPr>
          <p:nvPr/>
        </p:nvSpPr>
        <p:spPr bwMode="auto">
          <a:xfrm>
            <a:off x="5638800" y="2149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06" name="Line 18"/>
          <p:cNvSpPr>
            <a:spLocks noChangeShapeType="1"/>
          </p:cNvSpPr>
          <p:nvPr/>
        </p:nvSpPr>
        <p:spPr bwMode="auto">
          <a:xfrm>
            <a:off x="5638800" y="28352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07" name="Line 19"/>
          <p:cNvSpPr>
            <a:spLocks noChangeShapeType="1"/>
          </p:cNvSpPr>
          <p:nvPr/>
        </p:nvSpPr>
        <p:spPr bwMode="auto">
          <a:xfrm>
            <a:off x="5638800" y="35210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08" name="Line 20"/>
          <p:cNvSpPr>
            <a:spLocks noChangeShapeType="1"/>
          </p:cNvSpPr>
          <p:nvPr/>
        </p:nvSpPr>
        <p:spPr bwMode="auto">
          <a:xfrm>
            <a:off x="3048000" y="40386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09" name="Rectangle 21"/>
          <p:cNvSpPr>
            <a:spLocks noChangeArrowheads="1"/>
          </p:cNvSpPr>
          <p:nvPr/>
        </p:nvSpPr>
        <p:spPr bwMode="auto">
          <a:xfrm>
            <a:off x="2057400" y="18113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805910" name="Rectangle 22"/>
          <p:cNvSpPr>
            <a:spLocks noChangeArrowheads="1"/>
          </p:cNvSpPr>
          <p:nvPr/>
        </p:nvSpPr>
        <p:spPr bwMode="auto">
          <a:xfrm>
            <a:off x="4876800" y="18113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805911" name="Rectangle 23"/>
          <p:cNvSpPr>
            <a:spLocks noChangeArrowheads="1"/>
          </p:cNvSpPr>
          <p:nvPr/>
        </p:nvSpPr>
        <p:spPr bwMode="auto">
          <a:xfrm>
            <a:off x="4876800" y="248602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805912" name="Rectangle 24"/>
          <p:cNvSpPr>
            <a:spLocks noChangeArrowheads="1"/>
          </p:cNvSpPr>
          <p:nvPr/>
        </p:nvSpPr>
        <p:spPr bwMode="auto">
          <a:xfrm>
            <a:off x="4876800" y="316071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sp>
        <p:nvSpPr>
          <p:cNvPr id="805924" name="Text Box 36"/>
          <p:cNvSpPr txBox="1">
            <a:spLocks noChangeArrowheads="1"/>
          </p:cNvSpPr>
          <p:nvPr/>
        </p:nvSpPr>
        <p:spPr bwMode="auto">
          <a:xfrm>
            <a:off x="3632402" y="3453825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805938" name="AutoShape 50"/>
          <p:cNvSpPr>
            <a:spLocks/>
          </p:cNvSpPr>
          <p:nvPr/>
        </p:nvSpPr>
        <p:spPr bwMode="auto">
          <a:xfrm>
            <a:off x="6477000" y="18288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39" name="Text Box 51"/>
          <p:cNvSpPr txBox="1">
            <a:spLocks noChangeArrowheads="1"/>
          </p:cNvSpPr>
          <p:nvPr/>
        </p:nvSpPr>
        <p:spPr bwMode="auto">
          <a:xfrm>
            <a:off x="6629400" y="25146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open_listenfd</a:t>
            </a:r>
          </a:p>
        </p:txBody>
      </p:sp>
      <p:sp>
        <p:nvSpPr>
          <p:cNvPr id="805940" name="AutoShape 52"/>
          <p:cNvSpPr>
            <a:spLocks/>
          </p:cNvSpPr>
          <p:nvPr/>
        </p:nvSpPr>
        <p:spPr bwMode="auto">
          <a:xfrm>
            <a:off x="1752600" y="18288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5941" name="Text Box 53"/>
          <p:cNvSpPr txBox="1">
            <a:spLocks noChangeArrowheads="1"/>
          </p:cNvSpPr>
          <p:nvPr/>
        </p:nvSpPr>
        <p:spPr bwMode="auto">
          <a:xfrm>
            <a:off x="0" y="28638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open_clientfd</a:t>
            </a:r>
          </a:p>
        </p:txBody>
      </p:sp>
      <p:sp>
        <p:nvSpPr>
          <p:cNvPr id="805942" name="Rectangle 54"/>
          <p:cNvSpPr>
            <a:spLocks noChangeArrowheads="1"/>
          </p:cNvSpPr>
          <p:nvPr/>
        </p:nvSpPr>
        <p:spPr bwMode="auto">
          <a:xfrm>
            <a:off x="4876800" y="38687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805943" name="Rectangle 55"/>
          <p:cNvSpPr>
            <a:spLocks noChangeArrowheads="1"/>
          </p:cNvSpPr>
          <p:nvPr/>
        </p:nvSpPr>
        <p:spPr bwMode="auto">
          <a:xfrm>
            <a:off x="2057400" y="38687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40" name="Rectangle 4"/>
          <p:cNvSpPr>
            <a:spLocks noGrp="1" noChangeArrowheads="1"/>
          </p:cNvSpPr>
          <p:nvPr>
            <p:ph type="title"/>
          </p:nvPr>
        </p:nvSpPr>
        <p:spPr>
          <a:xfrm>
            <a:off x="350962" y="457200"/>
            <a:ext cx="7592093" cy="762000"/>
          </a:xfrm>
        </p:spPr>
        <p:txBody>
          <a:bodyPr/>
          <a:lstStyle/>
          <a:p>
            <a:r>
              <a:rPr lang="en-US"/>
              <a:t>Echo Server: </a:t>
            </a:r>
            <a:r>
              <a:rPr lang="en-US">
                <a:latin typeface="Courier New" pitchFamily="49" charset="0"/>
              </a:rPr>
              <a:t>open_listenfd</a:t>
            </a:r>
            <a:endParaRPr lang="en-US"/>
          </a:p>
        </p:txBody>
      </p:sp>
      <p:sp>
        <p:nvSpPr>
          <p:cNvPr id="731139" name="Rectangle 3"/>
          <p:cNvSpPr>
            <a:spLocks noChangeArrowheads="1"/>
          </p:cNvSpPr>
          <p:nvPr/>
        </p:nvSpPr>
        <p:spPr bwMode="auto">
          <a:xfrm>
            <a:off x="457200" y="1333500"/>
            <a:ext cx="7897813" cy="37719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open_listenfd(int port) 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int listenfd, optval=1; </a:t>
            </a:r>
          </a:p>
          <a:p>
            <a:r>
              <a:rPr lang="en-US" sz="1600" dirty="0">
                <a:latin typeface="Courier New" pitchFamily="49" charset="0"/>
              </a:rPr>
              <a:t>    struct sockaddr_in serveraddr; </a:t>
            </a:r>
          </a:p>
          <a:p>
            <a:r>
              <a:rPr lang="en-US" sz="1600" dirty="0">
                <a:latin typeface="Courier New" pitchFamily="49" charset="0"/>
              </a:rPr>
              <a:t> 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Create a socket descriptor */ </a:t>
            </a:r>
          </a:p>
          <a:p>
            <a:r>
              <a:rPr lang="en-US" sz="1600" dirty="0">
                <a:latin typeface="Courier New" pitchFamily="49" charset="0"/>
              </a:rPr>
              <a:t>    if ((listenfd =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socket</a:t>
            </a:r>
            <a:r>
              <a:rPr lang="en-US" sz="1600" dirty="0">
                <a:latin typeface="Courier New" pitchFamily="49" charset="0"/>
              </a:rPr>
              <a:t>(AF_INET, SOCK_STREAM, 0)) &lt; 0) </a:t>
            </a:r>
          </a:p>
          <a:p>
            <a:r>
              <a:rPr lang="en-US" sz="1600" dirty="0">
                <a:latin typeface="Courier New" pitchFamily="49" charset="0"/>
              </a:rPr>
              <a:t>        return -1; 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Eliminates "Address already in use" error from bind. */ </a:t>
            </a:r>
          </a:p>
          <a:p>
            <a:r>
              <a:rPr lang="en-US" sz="1600" dirty="0">
                <a:latin typeface="Courier New" pitchFamily="49" charset="0"/>
              </a:rPr>
              <a:t>    if (setsockopt(listenfd, SOL_SOCKET, SO_REUSEADDR,  </a:t>
            </a:r>
          </a:p>
          <a:p>
            <a:r>
              <a:rPr lang="en-US" sz="1600" dirty="0">
                <a:latin typeface="Courier New" pitchFamily="49" charset="0"/>
              </a:rPr>
              <a:t>                   (const void *)&amp;optval , sizeof(int)) &lt; 0) </a:t>
            </a:r>
          </a:p>
          <a:p>
            <a:r>
              <a:rPr lang="en-US" sz="1600" dirty="0">
                <a:latin typeface="Courier New" pitchFamily="49" charset="0"/>
              </a:rPr>
              <a:t>        return -1;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...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&lt;more&gt;   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34962"/>
            <a:ext cx="8534400" cy="960438"/>
          </a:xfrm>
        </p:spPr>
        <p:txBody>
          <a:bodyPr/>
          <a:lstStyle/>
          <a:p>
            <a:r>
              <a:rPr lang="en-US" dirty="0"/>
              <a:t>Echo Server: </a:t>
            </a:r>
            <a:r>
              <a:rPr lang="en-US" dirty="0" err="1">
                <a:latin typeface="Courier New" pitchFamily="49" charset="0"/>
              </a:rPr>
              <a:t>open_listenfd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(</a:t>
            </a:r>
            <a:r>
              <a:rPr lang="en-US" dirty="0" smtClean="0"/>
              <a:t>cont.)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32163" name="Rectangle 3"/>
          <p:cNvSpPr>
            <a:spLocks noChangeArrowheads="1"/>
          </p:cNvSpPr>
          <p:nvPr/>
        </p:nvSpPr>
        <p:spPr bwMode="auto">
          <a:xfrm>
            <a:off x="417336" y="1438275"/>
            <a:ext cx="8386763" cy="4505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...</a:t>
            </a:r>
          </a:p>
          <a:p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/* Listenfd will be an endpoint for all requests to port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     on any IP address for this host */ </a:t>
            </a:r>
          </a:p>
          <a:p>
            <a:r>
              <a:rPr lang="en-US" sz="1600" dirty="0">
                <a:latin typeface="Courier New" pitchFamily="49" charset="0"/>
              </a:rPr>
              <a:t>    bzero((char *) &amp;serveraddr, sizeof(serveraddr)); </a:t>
            </a:r>
          </a:p>
          <a:p>
            <a:r>
              <a:rPr lang="en-US" sz="1600" dirty="0">
                <a:latin typeface="Courier New" pitchFamily="49" charset="0"/>
              </a:rPr>
              <a:t>    serveraddr.sin_family = AF_INET;  </a:t>
            </a:r>
          </a:p>
          <a:p>
            <a:r>
              <a:rPr lang="en-US" sz="1600" dirty="0">
                <a:latin typeface="Courier New" pitchFamily="49" charset="0"/>
              </a:rPr>
              <a:t>    serveraddr.sin_addr.s_addr = htonl(INADDR_ANY);  </a:t>
            </a:r>
          </a:p>
          <a:p>
            <a:r>
              <a:rPr lang="en-US" sz="1600" dirty="0">
                <a:latin typeface="Courier New" pitchFamily="49" charset="0"/>
              </a:rPr>
              <a:t>    serveraddr.sin_port = htons((unsigned short)port);  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bind</a:t>
            </a:r>
            <a:r>
              <a:rPr lang="en-US" sz="1600" dirty="0">
                <a:latin typeface="Courier New" pitchFamily="49" charset="0"/>
              </a:rPr>
              <a:t>(listenfd, (SA *)&amp;serveraddr, sizeof(serveraddr)) &lt; 0) </a:t>
            </a:r>
          </a:p>
          <a:p>
            <a:r>
              <a:rPr lang="en-US" sz="1600" dirty="0">
                <a:latin typeface="Courier New" pitchFamily="49" charset="0"/>
              </a:rPr>
              <a:t>        return -1;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  /* Make it a listening socket ready to accept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     connection requests */ </a:t>
            </a:r>
          </a:p>
          <a:p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</a:rPr>
              <a:t>listen</a:t>
            </a:r>
            <a:r>
              <a:rPr lang="en-US" sz="1600" dirty="0">
                <a:latin typeface="Courier New" pitchFamily="49" charset="0"/>
              </a:rPr>
              <a:t>(listenfd, LISTENQ) &lt; 0) </a:t>
            </a:r>
          </a:p>
          <a:p>
            <a:r>
              <a:rPr lang="en-US" sz="1600" dirty="0">
                <a:latin typeface="Courier New" pitchFamily="49" charset="0"/>
              </a:rPr>
              <a:t>        return -1;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  return listenfd;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820863"/>
            <a:ext cx="8763000" cy="1455737"/>
          </a:xfrm>
          <a:noFill/>
          <a:ln/>
        </p:spPr>
        <p:txBody>
          <a:bodyPr lIns="90487" tIns="44450" rIns="90487" bIns="44450"/>
          <a:lstStyle/>
          <a:p>
            <a:pPr>
              <a:lnSpc>
                <a:spcPct val="85000"/>
              </a:lnSpc>
            </a:pPr>
            <a:r>
              <a:rPr lang="en-US" dirty="0">
                <a:latin typeface="Courier New" pitchFamily="49" charset="0"/>
              </a:rPr>
              <a:t>socket</a:t>
            </a:r>
            <a:r>
              <a:rPr lang="en-US" dirty="0"/>
              <a:t> creates a socket descriptor on the </a:t>
            </a:r>
            <a:r>
              <a:rPr lang="en-US" dirty="0" smtClean="0"/>
              <a:t>server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AF_INET</a:t>
            </a:r>
            <a:r>
              <a:rPr lang="en-US" dirty="0"/>
              <a:t>: indicates that the socket is associated with Internet </a:t>
            </a:r>
            <a:r>
              <a:rPr lang="en-US" dirty="0" smtClean="0"/>
              <a:t>protocols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pitchFamily="49" charset="0"/>
              </a:rPr>
              <a:t>SOCK_STREAM</a:t>
            </a:r>
            <a:r>
              <a:rPr lang="en-US" dirty="0"/>
              <a:t>: selects a reliable byte stream connection (TCP)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</p:txBody>
      </p:sp>
      <p:sp>
        <p:nvSpPr>
          <p:cNvPr id="733187" name="Rectangle 3"/>
          <p:cNvSpPr>
            <a:spLocks noGrp="1" noChangeArrowheads="1"/>
          </p:cNvSpPr>
          <p:nvPr>
            <p:ph type="title"/>
          </p:nvPr>
        </p:nvSpPr>
        <p:spPr>
          <a:xfrm>
            <a:off x="368300" y="504825"/>
            <a:ext cx="7785100" cy="1095375"/>
          </a:xfrm>
        </p:spPr>
        <p:txBody>
          <a:bodyPr/>
          <a:lstStyle/>
          <a:p>
            <a:pPr marL="0" indent="0"/>
            <a:r>
              <a:rPr lang="en-US" dirty="0"/>
              <a:t>Echo Server: </a:t>
            </a:r>
            <a:r>
              <a:rPr lang="en-US" dirty="0" err="1">
                <a:latin typeface="Courier New" pitchFamily="49" charset="0"/>
              </a:rPr>
              <a:t>open_listenfd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>
                <a:solidFill>
                  <a:srgbClr val="990000"/>
                </a:solidFill>
                <a:latin typeface="Courier New" pitchFamily="49" charset="0"/>
              </a:rPr>
              <a:t>(socket)</a:t>
            </a:r>
          </a:p>
        </p:txBody>
      </p:sp>
      <p:sp>
        <p:nvSpPr>
          <p:cNvPr id="733188" name="Text Box 4"/>
          <p:cNvSpPr txBox="1">
            <a:spLocks noChangeArrowheads="1"/>
          </p:cNvSpPr>
          <p:nvPr/>
        </p:nvSpPr>
        <p:spPr bwMode="auto">
          <a:xfrm>
            <a:off x="822325" y="3200400"/>
            <a:ext cx="6797675" cy="1327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listenfd;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listening socket descriptor */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Create a socket descriptor */ </a:t>
            </a:r>
          </a:p>
          <a:p>
            <a:r>
              <a:rPr lang="en-US" sz="1600" dirty="0">
                <a:latin typeface="Courier New" pitchFamily="49" charset="0"/>
              </a:rPr>
              <a:t>if ((listenfd = socket(AF_INET, SOCK_STREAM, 0)) &lt; 0) </a:t>
            </a:r>
          </a:p>
          <a:p>
            <a:r>
              <a:rPr lang="en-US" sz="1600" dirty="0">
                <a:latin typeface="Courier New" pitchFamily="49" charset="0"/>
              </a:rPr>
              <a:t>    return -1;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28625"/>
            <a:ext cx="7848600" cy="1095375"/>
          </a:xfrm>
        </p:spPr>
        <p:txBody>
          <a:bodyPr/>
          <a:lstStyle/>
          <a:p>
            <a:pPr marL="0" indent="0"/>
            <a:r>
              <a:rPr lang="en-US" dirty="0"/>
              <a:t>Echo Server: </a:t>
            </a:r>
            <a:r>
              <a:rPr lang="en-US" dirty="0" err="1">
                <a:latin typeface="Courier New" pitchFamily="49" charset="0"/>
              </a:rPr>
              <a:t>open_listenfd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>
                <a:solidFill>
                  <a:srgbClr val="990000"/>
                </a:solidFill>
                <a:latin typeface="Courier New" pitchFamily="49" charset="0"/>
              </a:rPr>
              <a:t>(</a:t>
            </a:r>
            <a:r>
              <a:rPr lang="en-US" sz="2800" dirty="0" err="1">
                <a:solidFill>
                  <a:srgbClr val="990000"/>
                </a:solidFill>
                <a:latin typeface="Courier New" pitchFamily="49" charset="0"/>
              </a:rPr>
              <a:t>setsockopt</a:t>
            </a:r>
            <a:r>
              <a:rPr lang="en-US" sz="2800" dirty="0">
                <a:solidFill>
                  <a:srgbClr val="990000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307388" cy="4876800"/>
          </a:xfrm>
        </p:spPr>
        <p:txBody>
          <a:bodyPr/>
          <a:lstStyle/>
          <a:p>
            <a:r>
              <a:rPr lang="en-US" dirty="0"/>
              <a:t>The socket can be given some </a:t>
            </a:r>
            <a:r>
              <a:rPr lang="en-US" dirty="0" smtClean="0"/>
              <a:t>attributes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Handy </a:t>
            </a:r>
            <a:r>
              <a:rPr lang="en-US" dirty="0"/>
              <a:t>trick that allows us to rerun the server immediately after we kill </a:t>
            </a:r>
            <a:r>
              <a:rPr lang="en-US" dirty="0" smtClean="0"/>
              <a:t>it</a:t>
            </a:r>
            <a:endParaRPr lang="en-US" dirty="0"/>
          </a:p>
          <a:p>
            <a:pPr lvl="1"/>
            <a:r>
              <a:rPr lang="en-US" dirty="0"/>
              <a:t>Otherwise we would have to wait about 15 </a:t>
            </a:r>
            <a:r>
              <a:rPr lang="en-US" dirty="0" smtClean="0"/>
              <a:t>seconds</a:t>
            </a:r>
            <a:endParaRPr lang="en-US" dirty="0"/>
          </a:p>
          <a:p>
            <a:pPr lvl="1"/>
            <a:r>
              <a:rPr lang="en-US" dirty="0"/>
              <a:t>Eliminates “Address already in use” error from </a:t>
            </a:r>
            <a:r>
              <a:rPr lang="en-US" b="1" dirty="0">
                <a:latin typeface="Courier New" pitchFamily="49" charset="0"/>
              </a:rPr>
              <a:t>bind</a:t>
            </a:r>
            <a:r>
              <a:rPr lang="en-US" b="1" dirty="0" smtClean="0">
                <a:latin typeface="Courier New" pitchFamily="49" charset="0"/>
              </a:rPr>
              <a:t>()</a:t>
            </a:r>
            <a:endParaRPr lang="en-US" b="1" dirty="0"/>
          </a:p>
          <a:p>
            <a:r>
              <a:rPr lang="en-US" dirty="0"/>
              <a:t>Strongly suggest you do this for all your servers to simplify </a:t>
            </a:r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734212" name="Text Box 4"/>
          <p:cNvSpPr txBox="1">
            <a:spLocks noChangeArrowheads="1"/>
          </p:cNvSpPr>
          <p:nvPr/>
        </p:nvSpPr>
        <p:spPr bwMode="auto">
          <a:xfrm>
            <a:off x="826088" y="2254250"/>
            <a:ext cx="7653338" cy="1327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...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Eliminates "Address already in use" error from bind(). */ </a:t>
            </a:r>
          </a:p>
          <a:p>
            <a:r>
              <a:rPr lang="en-US" sz="1600" dirty="0">
                <a:latin typeface="Courier New" pitchFamily="49" charset="0"/>
              </a:rPr>
              <a:t>if (</a:t>
            </a:r>
            <a:r>
              <a:rPr lang="en-US" sz="1600" dirty="0" err="1">
                <a:latin typeface="Courier New" pitchFamily="49" charset="0"/>
              </a:rPr>
              <a:t>setsockopt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SOL_SOCKET, SO_REUSEADDR,  </a:t>
            </a:r>
          </a:p>
          <a:p>
            <a:r>
              <a:rPr lang="en-US" sz="1600" dirty="0">
                <a:latin typeface="Courier New" pitchFamily="49" charset="0"/>
              </a:rPr>
              <a:t>              (const void *)&amp;</a:t>
            </a:r>
            <a:r>
              <a:rPr lang="en-US" sz="1600" dirty="0" err="1">
                <a:latin typeface="Courier New" pitchFamily="49" charset="0"/>
              </a:rPr>
              <a:t>optval</a:t>
            </a:r>
            <a:r>
              <a:rPr lang="en-US" sz="1600" dirty="0">
                <a:latin typeface="Courier New" pitchFamily="49" charset="0"/>
              </a:rPr>
              <a:t> , 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)) &lt; 0) </a:t>
            </a:r>
          </a:p>
          <a:p>
            <a:r>
              <a:rPr lang="en-US" sz="1600" dirty="0">
                <a:latin typeface="Courier New" pitchFamily="49" charset="0"/>
              </a:rPr>
              <a:t>    return -1;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7056" y="393112"/>
            <a:ext cx="7847013" cy="1095375"/>
          </a:xfrm>
        </p:spPr>
        <p:txBody>
          <a:bodyPr/>
          <a:lstStyle/>
          <a:p>
            <a:pPr marL="0" indent="0"/>
            <a:r>
              <a:rPr lang="en-US" dirty="0"/>
              <a:t>Echo Server: </a:t>
            </a:r>
            <a:r>
              <a:rPr lang="en-US" dirty="0" err="1">
                <a:latin typeface="Courier New" pitchFamily="49" charset="0"/>
              </a:rPr>
              <a:t>open_listenfd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</a:rPr>
            </a:br>
            <a:r>
              <a:rPr lang="en-US" sz="2800" dirty="0" smtClean="0">
                <a:solidFill>
                  <a:srgbClr val="990000"/>
                </a:solidFill>
              </a:rPr>
              <a:t>(</a:t>
            </a:r>
            <a:r>
              <a:rPr lang="en-US" sz="2800" dirty="0">
                <a:solidFill>
                  <a:srgbClr val="990000"/>
                </a:solidFill>
              </a:rPr>
              <a:t>initialize socket address)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2108" y="1658880"/>
            <a:ext cx="8699500" cy="91916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Initialize socket with server port number</a:t>
            </a:r>
          </a:p>
          <a:p>
            <a:pPr>
              <a:lnSpc>
                <a:spcPct val="85000"/>
              </a:lnSpc>
            </a:pPr>
            <a:r>
              <a:rPr lang="en-US" dirty="0" smtClean="0"/>
              <a:t>Accept </a:t>
            </a:r>
            <a:r>
              <a:rPr lang="en-US" dirty="0"/>
              <a:t>connection from any IP address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 lvl="1">
              <a:lnSpc>
                <a:spcPct val="85000"/>
              </a:lnSpc>
              <a:buNone/>
            </a:pPr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IP </a:t>
            </a:r>
            <a:r>
              <a:rPr lang="en-US" dirty="0" err="1"/>
              <a:t>addr</a:t>
            </a:r>
            <a:r>
              <a:rPr lang="en-US" dirty="0"/>
              <a:t> and port stored in network (big-endian) byte order</a:t>
            </a:r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848489" y="2486848"/>
            <a:ext cx="7408863" cy="20605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  struct sockaddr_in serveraddr;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server's socket addr */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...</a:t>
            </a:r>
          </a:p>
          <a:p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listenfd will be an endpoint for all requests to port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   on any IP address for this host */</a:t>
            </a:r>
          </a:p>
          <a:p>
            <a:r>
              <a:rPr lang="en-US" sz="1600" dirty="0">
                <a:latin typeface="Courier New" pitchFamily="49" charset="0"/>
              </a:rPr>
              <a:t>  bzero((char *) &amp;serveraddr, sizeof(serveraddr));</a:t>
            </a:r>
          </a:p>
          <a:p>
            <a:r>
              <a:rPr lang="en-US" sz="1600" dirty="0">
                <a:latin typeface="Courier New" pitchFamily="49" charset="0"/>
              </a:rPr>
              <a:t>  serveraddr.sin_family = AF_INET;</a:t>
            </a:r>
          </a:p>
          <a:p>
            <a:r>
              <a:rPr lang="en-US" sz="1600" dirty="0">
                <a:latin typeface="Courier New" pitchFamily="49" charset="0"/>
              </a:rPr>
              <a:t>  serveraddr.sin_port = htons((unsigned short)port);</a:t>
            </a:r>
          </a:p>
          <a:p>
            <a:r>
              <a:rPr lang="en-US" sz="1600" dirty="0">
                <a:latin typeface="Courier New" pitchFamily="49" charset="0"/>
              </a:rPr>
              <a:t>  serveraddr.sin_addr.s_addr = htonl(INADDR_ANY);</a:t>
            </a: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304800" y="553085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838200" y="5530850"/>
            <a:ext cx="533400" cy="4572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1371600" y="553085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11"/>
          <p:cNvSpPr>
            <a:spLocks noChangeArrowheads="1"/>
          </p:cNvSpPr>
          <p:nvPr/>
        </p:nvSpPr>
        <p:spPr bwMode="auto">
          <a:xfrm>
            <a:off x="1905000" y="5530850"/>
            <a:ext cx="5334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12"/>
          <p:cNvSpPr>
            <a:spLocks noChangeArrowheads="1"/>
          </p:cNvSpPr>
          <p:nvPr/>
        </p:nvSpPr>
        <p:spPr bwMode="auto">
          <a:xfrm>
            <a:off x="2438400" y="553085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13"/>
          <p:cNvSpPr>
            <a:spLocks noChangeArrowheads="1"/>
          </p:cNvSpPr>
          <p:nvPr/>
        </p:nvSpPr>
        <p:spPr bwMode="auto">
          <a:xfrm>
            <a:off x="2971800" y="553085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14"/>
          <p:cNvSpPr>
            <a:spLocks noChangeArrowheads="1"/>
          </p:cNvSpPr>
          <p:nvPr/>
        </p:nvSpPr>
        <p:spPr bwMode="auto">
          <a:xfrm>
            <a:off x="3505200" y="553085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15"/>
          <p:cNvSpPr>
            <a:spLocks noChangeArrowheads="1"/>
          </p:cNvSpPr>
          <p:nvPr/>
        </p:nvSpPr>
        <p:spPr bwMode="auto">
          <a:xfrm>
            <a:off x="4038600" y="5530850"/>
            <a:ext cx="533400" cy="457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16"/>
          <p:cNvSpPr>
            <a:spLocks noChangeArrowheads="1"/>
          </p:cNvSpPr>
          <p:nvPr/>
        </p:nvSpPr>
        <p:spPr bwMode="auto">
          <a:xfrm>
            <a:off x="4572000" y="553085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5105400" y="553085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5638800" y="553085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6172200" y="553085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6705600" y="553085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7239000" y="553085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7772400" y="553085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52" name="Rectangle 23"/>
          <p:cNvSpPr>
            <a:spLocks noChangeArrowheads="1"/>
          </p:cNvSpPr>
          <p:nvPr/>
        </p:nvSpPr>
        <p:spPr bwMode="auto">
          <a:xfrm>
            <a:off x="8305800" y="5530850"/>
            <a:ext cx="5334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87312" y="5988050"/>
            <a:ext cx="129554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sa_family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6" name="Text Box 26"/>
          <p:cNvSpPr txBox="1">
            <a:spLocks noChangeArrowheads="1"/>
          </p:cNvSpPr>
          <p:nvPr/>
        </p:nvSpPr>
        <p:spPr bwMode="auto">
          <a:xfrm>
            <a:off x="1330371" y="5194300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sin_port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7" name="Text Box 26"/>
          <p:cNvSpPr txBox="1">
            <a:spLocks noChangeArrowheads="1"/>
          </p:cNvSpPr>
          <p:nvPr/>
        </p:nvSpPr>
        <p:spPr bwMode="auto">
          <a:xfrm>
            <a:off x="313857" y="5594992"/>
            <a:ext cx="104868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ourier New" pitchFamily="49" charset="0"/>
              </a:rPr>
              <a:t>AF_INET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8" name="Text Box 26"/>
          <p:cNvSpPr txBox="1">
            <a:spLocks noChangeArrowheads="1"/>
          </p:cNvSpPr>
          <p:nvPr/>
        </p:nvSpPr>
        <p:spPr bwMode="auto">
          <a:xfrm>
            <a:off x="2918459" y="5192296"/>
            <a:ext cx="117211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sin_addr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2801232" y="5601700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ourier New" pitchFamily="49" charset="0"/>
              </a:rPr>
              <a:t>INADDR_ANY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6200" y="6290846"/>
            <a:ext cx="141897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 err="1" smtClean="0">
                <a:latin typeface="Courier New" pitchFamily="49" charset="0"/>
              </a:rPr>
              <a:t>sin_family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777038" cy="573087"/>
          </a:xfrm>
        </p:spPr>
        <p:txBody>
          <a:bodyPr/>
          <a:lstStyle/>
          <a:p>
            <a:pPr eaLnBrk="1" hangingPunct="1"/>
            <a:r>
              <a:rPr lang="en-US" smtClean="0"/>
              <a:t>Internet Connections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0" y="1116013"/>
            <a:ext cx="8307388" cy="5484812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 smtClean="0"/>
              <a:t>Clients and servers communicate by sending streams of bytes over </a:t>
            </a:r>
            <a:r>
              <a:rPr lang="en-US" i="1" dirty="0" smtClean="0">
                <a:solidFill>
                  <a:srgbClr val="C00000"/>
                </a:solidFill>
              </a:rPr>
              <a:t>connections</a:t>
            </a:r>
            <a:r>
              <a:rPr lang="en-US" dirty="0" smtClean="0">
                <a:solidFill>
                  <a:srgbClr val="C00000"/>
                </a:solidFill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Point-to-point, full-duplex (2-way communication), and reliable</a:t>
            </a:r>
          </a:p>
          <a:p>
            <a:pPr eaLnBrk="1" hangingPunct="1">
              <a:lnSpc>
                <a:spcPct val="85000"/>
              </a:lnSpc>
            </a:pPr>
            <a:endParaRPr lang="en-US" i="1" dirty="0" smtClean="0"/>
          </a:p>
          <a:p>
            <a:pPr eaLnBrk="1" hangingPunct="1">
              <a:lnSpc>
                <a:spcPct val="85000"/>
              </a:lnSpc>
            </a:pPr>
            <a:r>
              <a:rPr lang="en-US" i="1" dirty="0" smtClean="0"/>
              <a:t>A </a:t>
            </a:r>
            <a:r>
              <a:rPr lang="en-US" i="1" dirty="0" smtClean="0">
                <a:solidFill>
                  <a:srgbClr val="C00000"/>
                </a:solidFill>
              </a:rPr>
              <a:t>socket</a:t>
            </a:r>
            <a:r>
              <a:rPr lang="en-US" dirty="0" smtClean="0"/>
              <a:t> is an endpoint of a connection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Socket address is an </a:t>
            </a:r>
            <a:r>
              <a:rPr lang="en-US" b="1" dirty="0" err="1" smtClean="0">
                <a:latin typeface="Courier New" pitchFamily="49" charset="0"/>
              </a:rPr>
              <a:t>IPaddress:port</a:t>
            </a:r>
            <a:r>
              <a:rPr lang="en-US" dirty="0" smtClean="0"/>
              <a:t>  pair</a:t>
            </a:r>
          </a:p>
          <a:p>
            <a:pPr eaLnBrk="1" hangingPunct="1">
              <a:lnSpc>
                <a:spcPct val="85000"/>
              </a:lnSpc>
            </a:pPr>
            <a:endParaRPr lang="en-US" dirty="0" smtClean="0"/>
          </a:p>
          <a:p>
            <a:pPr eaLnBrk="1" hangingPunct="1">
              <a:lnSpc>
                <a:spcPct val="85000"/>
              </a:lnSpc>
            </a:pPr>
            <a:r>
              <a:rPr lang="en-US" dirty="0" smtClean="0"/>
              <a:t>A </a:t>
            </a:r>
            <a:r>
              <a:rPr lang="en-US" i="1" dirty="0" smtClean="0">
                <a:solidFill>
                  <a:srgbClr val="C00000"/>
                </a:solidFill>
              </a:rPr>
              <a:t>port</a:t>
            </a:r>
            <a:r>
              <a:rPr lang="en-US" dirty="0" smtClean="0"/>
              <a:t> is a 16-bit integer that identifies a process: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Ephemeral port</a:t>
            </a:r>
            <a:r>
              <a:rPr lang="en-US" b="1" dirty="0" smtClean="0">
                <a:solidFill>
                  <a:srgbClr val="C00000"/>
                </a:solidFill>
              </a:rPr>
              <a:t>: </a:t>
            </a:r>
            <a:r>
              <a:rPr lang="en-US" dirty="0" smtClean="0"/>
              <a:t>Assigned automatically on client when client makes a connection request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Well-known port: </a:t>
            </a:r>
            <a:r>
              <a:rPr lang="en-US" dirty="0" smtClean="0"/>
              <a:t>Associated with some service provided by a server (e.g., port 80 is associated with Web servers)</a:t>
            </a:r>
          </a:p>
          <a:p>
            <a:pPr eaLnBrk="1" hangingPunct="1">
              <a:lnSpc>
                <a:spcPct val="85000"/>
              </a:lnSpc>
            </a:pPr>
            <a:endParaRPr lang="en-US" dirty="0" smtClean="0"/>
          </a:p>
          <a:p>
            <a:pPr eaLnBrk="1" hangingPunct="1">
              <a:lnSpc>
                <a:spcPct val="85000"/>
              </a:lnSpc>
            </a:pPr>
            <a:r>
              <a:rPr lang="en-US" dirty="0" smtClean="0"/>
              <a:t>A connection is uniquely identified by the socket addresses of its endpoints (</a:t>
            </a:r>
            <a:r>
              <a:rPr lang="en-US" i="1" dirty="0" smtClean="0">
                <a:solidFill>
                  <a:srgbClr val="C00000"/>
                </a:solidFill>
              </a:rPr>
              <a:t>socket pair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</a:rPr>
              <a:t>cliaddr:cliport</a:t>
            </a:r>
            <a:r>
              <a:rPr lang="en-US" b="1" dirty="0" smtClean="0">
                <a:latin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</a:rPr>
              <a:t>servaddr:servport</a:t>
            </a:r>
            <a:r>
              <a:rPr lang="en-US" b="1" dirty="0" smtClean="0">
                <a:latin typeface="Courier New" pitchFamily="49" charset="0"/>
              </a:rPr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310856" y="533400"/>
            <a:ext cx="7848600" cy="1095375"/>
          </a:xfrm>
        </p:spPr>
        <p:txBody>
          <a:bodyPr/>
          <a:lstStyle/>
          <a:p>
            <a:pPr marL="0" indent="0"/>
            <a:r>
              <a:rPr lang="en-US" dirty="0"/>
              <a:t>Echo Server: </a:t>
            </a:r>
            <a:r>
              <a:rPr lang="en-US" dirty="0" err="1">
                <a:latin typeface="Courier New" pitchFamily="49" charset="0"/>
              </a:rPr>
              <a:t>open_listenfd</a:t>
            </a:r>
            <a:r>
              <a:rPr lang="en-US" dirty="0"/>
              <a:t> </a:t>
            </a:r>
            <a:br>
              <a:rPr lang="en-US" dirty="0"/>
            </a:br>
            <a:r>
              <a:rPr lang="en-US" sz="2800" dirty="0">
                <a:solidFill>
                  <a:srgbClr val="990000"/>
                </a:solidFill>
                <a:latin typeface="Courier New" pitchFamily="49" charset="0"/>
              </a:rPr>
              <a:t>(bind)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17688"/>
            <a:ext cx="8307387" cy="1077912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bind </a:t>
            </a:r>
            <a:r>
              <a:rPr lang="en-US" dirty="0"/>
              <a:t>associates the socket with the socket address we just </a:t>
            </a:r>
            <a:r>
              <a:rPr lang="en-US" dirty="0" smtClean="0"/>
              <a:t>created</a:t>
            </a:r>
            <a:endParaRPr lang="en-US" dirty="0"/>
          </a:p>
        </p:txBody>
      </p:sp>
      <p:sp>
        <p:nvSpPr>
          <p:cNvPr id="736260" name="Text Box 4"/>
          <p:cNvSpPr txBox="1">
            <a:spLocks noChangeArrowheads="1"/>
          </p:cNvSpPr>
          <p:nvPr/>
        </p:nvSpPr>
        <p:spPr bwMode="auto">
          <a:xfrm>
            <a:off x="381000" y="2968625"/>
            <a:ext cx="8305800" cy="20605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int listenfd;  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listening socket */</a:t>
            </a:r>
          </a:p>
          <a:p>
            <a:r>
              <a:rPr lang="en-US" sz="1600" dirty="0">
                <a:latin typeface="Courier New" pitchFamily="49" charset="0"/>
              </a:rPr>
              <a:t>struct sockaddr_in serveraddr;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server’s socket addr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...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/* listenfd will be an endpoint for all requests to port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   on any IP address for this host */</a:t>
            </a:r>
          </a:p>
          <a:p>
            <a:r>
              <a:rPr lang="en-US" sz="1600" dirty="0">
                <a:latin typeface="Courier New" pitchFamily="49" charset="0"/>
              </a:rPr>
              <a:t>  if (bind(listenfd, (SA *)&amp;serveraddr, sizeof(serveraddr)) &lt; 0) </a:t>
            </a:r>
          </a:p>
          <a:p>
            <a:r>
              <a:rPr lang="en-US" sz="1600" dirty="0">
                <a:latin typeface="Courier New" pitchFamily="49" charset="0"/>
              </a:rPr>
              <a:t>      return -1;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4825"/>
            <a:ext cx="7572375" cy="1095375"/>
          </a:xfrm>
        </p:spPr>
        <p:txBody>
          <a:bodyPr/>
          <a:lstStyle/>
          <a:p>
            <a:pPr marL="0" indent="0"/>
            <a:r>
              <a:rPr lang="en-US" dirty="0"/>
              <a:t>Echo Server: </a:t>
            </a:r>
            <a:r>
              <a:rPr lang="en-US" dirty="0" err="1">
                <a:latin typeface="Courier New" pitchFamily="49" charset="0"/>
              </a:rPr>
              <a:t>open_listenfd</a:t>
            </a:r>
            <a:r>
              <a:rPr lang="en-US" dirty="0"/>
              <a:t> </a:t>
            </a:r>
            <a:br>
              <a:rPr lang="en-US" dirty="0"/>
            </a:br>
            <a:r>
              <a:rPr lang="en-US" sz="2800" dirty="0">
                <a:solidFill>
                  <a:srgbClr val="990000"/>
                </a:solidFill>
                <a:latin typeface="Courier New" pitchFamily="49" charset="0"/>
              </a:rPr>
              <a:t>(listen)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744" y="1676400"/>
            <a:ext cx="8255000" cy="5265738"/>
          </a:xfrm>
        </p:spPr>
        <p:txBody>
          <a:bodyPr/>
          <a:lstStyle/>
          <a:p>
            <a:r>
              <a:rPr lang="en-US" dirty="0">
                <a:latin typeface="Courier New" pitchFamily="49" charset="0"/>
              </a:rPr>
              <a:t>listen</a:t>
            </a:r>
            <a:r>
              <a:rPr lang="en-US" dirty="0"/>
              <a:t> indicates that this socket will accept connection (</a:t>
            </a:r>
            <a:r>
              <a:rPr lang="en-US" dirty="0">
                <a:latin typeface="Courier New" pitchFamily="49" charset="0"/>
              </a:rPr>
              <a:t>connect</a:t>
            </a:r>
            <a:r>
              <a:rPr lang="en-US" dirty="0"/>
              <a:t>) requests from clients</a:t>
            </a:r>
          </a:p>
          <a:p>
            <a:r>
              <a:rPr lang="en-US" dirty="0">
                <a:latin typeface="Courier New" pitchFamily="49" charset="0"/>
              </a:rPr>
              <a:t>LISTENQ</a:t>
            </a:r>
            <a:r>
              <a:rPr lang="en-US" dirty="0"/>
              <a:t> is constant indicating how many pending requests allowed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We’re </a:t>
            </a:r>
            <a:r>
              <a:rPr lang="en-US" dirty="0"/>
              <a:t>finally ready to enter the main server loop that accepts and processes client connection requests.</a:t>
            </a:r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402637" y="3349625"/>
            <a:ext cx="8677275" cy="20605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listening socket 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...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Make it a listening socket ready to accept connection requests */ </a:t>
            </a:r>
          </a:p>
          <a:p>
            <a:r>
              <a:rPr lang="en-US" sz="1600" dirty="0">
                <a:latin typeface="Courier New" pitchFamily="49" charset="0"/>
              </a:rPr>
              <a:t>    if (listen(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, LISTENQ) &lt; 0) </a:t>
            </a:r>
          </a:p>
          <a:p>
            <a:r>
              <a:rPr lang="en-US" sz="1600" dirty="0">
                <a:latin typeface="Courier New" pitchFamily="49" charset="0"/>
              </a:rPr>
              <a:t>        return -1;</a:t>
            </a:r>
          </a:p>
          <a:p>
            <a:r>
              <a:rPr lang="en-US" sz="1600" dirty="0">
                <a:latin typeface="Courier New" pitchFamily="49" charset="0"/>
              </a:rPr>
              <a:t>    return </a:t>
            </a:r>
            <a:r>
              <a:rPr lang="en-US" sz="1600" dirty="0" err="1">
                <a:latin typeface="Courier New" pitchFamily="49" charset="0"/>
              </a:rPr>
              <a:t>listenfd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r>
              <a:rPr lang="en-US" sz="1600" dirty="0">
                <a:latin typeface="Courier New" pitchFamily="49" charset="0"/>
              </a:rPr>
              <a:t>}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60362" y="533400"/>
            <a:ext cx="6802438" cy="573087"/>
          </a:xfrm>
        </p:spPr>
        <p:txBody>
          <a:bodyPr/>
          <a:lstStyle/>
          <a:p>
            <a:r>
              <a:rPr lang="en-US"/>
              <a:t>Echo Server: Main Loop</a:t>
            </a:r>
          </a:p>
        </p:txBody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595" y="1295400"/>
            <a:ext cx="7896225" cy="1219200"/>
          </a:xfrm>
        </p:spPr>
        <p:txBody>
          <a:bodyPr/>
          <a:lstStyle/>
          <a:p>
            <a:r>
              <a:rPr lang="en-US"/>
              <a:t>The server loops endlessly, waiting for connection requests, then reading input from the client, and echoing the input back to the client. </a:t>
            </a:r>
          </a:p>
        </p:txBody>
      </p:sp>
      <p:sp>
        <p:nvSpPr>
          <p:cNvPr id="738308" name="Text Box 4"/>
          <p:cNvSpPr txBox="1">
            <a:spLocks noChangeArrowheads="1"/>
          </p:cNvSpPr>
          <p:nvPr/>
        </p:nvSpPr>
        <p:spPr bwMode="auto">
          <a:xfrm>
            <a:off x="457200" y="2784475"/>
            <a:ext cx="8142288" cy="25495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main() {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create and configure the listening socket </a:t>
            </a:r>
            <a:r>
              <a:rPr lang="en-US" sz="1600" dirty="0">
                <a:latin typeface="Courier New" pitchFamily="49" charset="0"/>
              </a:rPr>
              <a:t>*/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while(1) {</a:t>
            </a:r>
          </a:p>
          <a:p>
            <a:r>
              <a:rPr lang="en-US" sz="1600" dirty="0">
                <a:latin typeface="Courier New" pitchFamily="49" charset="0"/>
              </a:rPr>
              <a:t>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Accept(): wait for a connection request */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    /* echo(): read and echo input lines from client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til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EOF */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    /* Close(): close the connection */ </a:t>
            </a:r>
          </a:p>
          <a:p>
            <a:r>
              <a:rPr lang="en-US" sz="1600" dirty="0">
                <a:latin typeface="Courier New" pitchFamily="49" charset="0"/>
              </a:rPr>
              <a:t>   }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457200" y="4132968"/>
            <a:ext cx="6400800" cy="1371600"/>
            <a:chOff x="457200" y="4132968"/>
            <a:chExt cx="6400800" cy="1371600"/>
          </a:xfrm>
        </p:grpSpPr>
        <p:sp>
          <p:nvSpPr>
            <p:cNvPr id="56" name="Rectangle 55"/>
            <p:cNvSpPr/>
            <p:nvPr/>
          </p:nvSpPr>
          <p:spPr bwMode="auto">
            <a:xfrm>
              <a:off x="1447800" y="4132968"/>
              <a:ext cx="5410200" cy="13716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6324600" y="4507795"/>
              <a:ext cx="381000" cy="685800"/>
              <a:chOff x="3984" y="3264"/>
              <a:chExt cx="240" cy="432"/>
            </a:xfrm>
          </p:grpSpPr>
          <p:sp>
            <p:nvSpPr>
              <p:cNvPr id="759813" name="Line 5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4" name="Line 6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5" name="Line 7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" name="Group 8"/>
            <p:cNvGrpSpPr>
              <a:grpSpLocks/>
            </p:cNvGrpSpPr>
            <p:nvPr/>
          </p:nvGrpSpPr>
          <p:grpSpPr bwMode="auto">
            <a:xfrm rot="10800000" flipV="1">
              <a:off x="1676400" y="4507795"/>
              <a:ext cx="381000" cy="685800"/>
              <a:chOff x="3984" y="3264"/>
              <a:chExt cx="240" cy="432"/>
            </a:xfrm>
          </p:grpSpPr>
          <p:sp>
            <p:nvSpPr>
              <p:cNvPr id="759817" name="Line 9"/>
              <p:cNvSpPr>
                <a:spLocks noChangeShapeType="1"/>
              </p:cNvSpPr>
              <p:nvPr/>
            </p:nvSpPr>
            <p:spPr bwMode="auto">
              <a:xfrm>
                <a:off x="3984" y="3696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8" name="Line 10"/>
              <p:cNvSpPr>
                <a:spLocks noChangeShapeType="1"/>
              </p:cNvSpPr>
              <p:nvPr/>
            </p:nvSpPr>
            <p:spPr bwMode="auto">
              <a:xfrm flipV="1">
                <a:off x="4224" y="3264"/>
                <a:ext cx="0" cy="4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759819" name="Line 11"/>
              <p:cNvSpPr>
                <a:spLocks noChangeShapeType="1"/>
              </p:cNvSpPr>
              <p:nvPr/>
            </p:nvSpPr>
            <p:spPr bwMode="auto">
              <a:xfrm flipH="1">
                <a:off x="3984" y="3264"/>
                <a:ext cx="2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759820" name="Text Box 12"/>
            <p:cNvSpPr txBox="1">
              <a:spLocks noChangeArrowheads="1"/>
            </p:cNvSpPr>
            <p:nvPr/>
          </p:nvSpPr>
          <p:spPr bwMode="auto">
            <a:xfrm>
              <a:off x="457200" y="4401432"/>
              <a:ext cx="838200" cy="82550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Client / Server</a:t>
              </a:r>
            </a:p>
            <a:p>
              <a:r>
                <a:rPr lang="en-US" sz="1600" dirty="0">
                  <a:solidFill>
                    <a:srgbClr val="C00000"/>
                  </a:solidFill>
                  <a:latin typeface="Calibri" pitchFamily="34" charset="0"/>
                </a:rPr>
                <a:t>Session</a:t>
              </a:r>
            </a:p>
          </p:txBody>
        </p:sp>
      </p:grpSp>
      <p:sp>
        <p:nvSpPr>
          <p:cNvPr id="759821" name="Rectangle 13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/>
              <a:t>Overview of the Sockets Interface</a:t>
            </a:r>
          </a:p>
        </p:txBody>
      </p:sp>
      <p:sp>
        <p:nvSpPr>
          <p:cNvPr id="759822" name="Text Box 14"/>
          <p:cNvSpPr txBox="1">
            <a:spLocks noChangeArrowheads="1"/>
          </p:cNvSpPr>
          <p:nvPr/>
        </p:nvSpPr>
        <p:spPr bwMode="auto">
          <a:xfrm>
            <a:off x="2362200" y="1066800"/>
            <a:ext cx="91275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Client</a:t>
            </a:r>
          </a:p>
        </p:txBody>
      </p:sp>
      <p:sp>
        <p:nvSpPr>
          <p:cNvPr id="759823" name="Text Box 15"/>
          <p:cNvSpPr txBox="1">
            <a:spLocks noChangeArrowheads="1"/>
          </p:cNvSpPr>
          <p:nvPr/>
        </p:nvSpPr>
        <p:spPr bwMode="auto">
          <a:xfrm>
            <a:off x="5136138" y="1066800"/>
            <a:ext cx="99367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Server</a:t>
            </a:r>
          </a:p>
        </p:txBody>
      </p:sp>
      <p:sp>
        <p:nvSpPr>
          <p:cNvPr id="759824" name="Line 16"/>
          <p:cNvSpPr>
            <a:spLocks noChangeShapeType="1"/>
          </p:cNvSpPr>
          <p:nvPr/>
        </p:nvSpPr>
        <p:spPr bwMode="auto">
          <a:xfrm>
            <a:off x="2819400" y="1981200"/>
            <a:ext cx="0" cy="167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5" name="Line 17"/>
          <p:cNvSpPr>
            <a:spLocks noChangeShapeType="1"/>
          </p:cNvSpPr>
          <p:nvPr/>
        </p:nvSpPr>
        <p:spPr bwMode="auto">
          <a:xfrm>
            <a:off x="5638800" y="19208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6" name="Line 18"/>
          <p:cNvSpPr>
            <a:spLocks noChangeShapeType="1"/>
          </p:cNvSpPr>
          <p:nvPr/>
        </p:nvSpPr>
        <p:spPr bwMode="auto">
          <a:xfrm>
            <a:off x="5638800" y="26066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7" name="Line 19"/>
          <p:cNvSpPr>
            <a:spLocks noChangeShapeType="1"/>
          </p:cNvSpPr>
          <p:nvPr/>
        </p:nvSpPr>
        <p:spPr bwMode="auto">
          <a:xfrm>
            <a:off x="5638800" y="32924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8" name="Line 20"/>
          <p:cNvSpPr>
            <a:spLocks noChangeShapeType="1"/>
          </p:cNvSpPr>
          <p:nvPr/>
        </p:nvSpPr>
        <p:spPr bwMode="auto">
          <a:xfrm>
            <a:off x="3048000" y="3810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29" name="Rectangle 21"/>
          <p:cNvSpPr>
            <a:spLocks noChangeArrowheads="1"/>
          </p:cNvSpPr>
          <p:nvPr/>
        </p:nvSpPr>
        <p:spPr bwMode="auto">
          <a:xfrm>
            <a:off x="2057400" y="15827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0" name="Rectangle 22"/>
          <p:cNvSpPr>
            <a:spLocks noChangeArrowheads="1"/>
          </p:cNvSpPr>
          <p:nvPr/>
        </p:nvSpPr>
        <p:spPr bwMode="auto">
          <a:xfrm>
            <a:off x="4876800" y="15827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socket</a:t>
            </a:r>
          </a:p>
        </p:txBody>
      </p:sp>
      <p:sp>
        <p:nvSpPr>
          <p:cNvPr id="759831" name="Rectangle 23"/>
          <p:cNvSpPr>
            <a:spLocks noChangeArrowheads="1"/>
          </p:cNvSpPr>
          <p:nvPr/>
        </p:nvSpPr>
        <p:spPr bwMode="auto">
          <a:xfrm>
            <a:off x="4876800" y="2257425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bind</a:t>
            </a:r>
          </a:p>
        </p:txBody>
      </p:sp>
      <p:sp>
        <p:nvSpPr>
          <p:cNvPr id="759832" name="Rectangle 24"/>
          <p:cNvSpPr>
            <a:spLocks noChangeArrowheads="1"/>
          </p:cNvSpPr>
          <p:nvPr/>
        </p:nvSpPr>
        <p:spPr bwMode="auto">
          <a:xfrm>
            <a:off x="4876800" y="2932113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listen</a:t>
            </a: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057400" y="3978275"/>
            <a:ext cx="4267200" cy="1392238"/>
            <a:chOff x="1296" y="2506"/>
            <a:chExt cx="2688" cy="877"/>
          </a:xfrm>
        </p:grpSpPr>
        <p:sp>
          <p:nvSpPr>
            <p:cNvPr id="759834" name="Line 26"/>
            <p:cNvSpPr>
              <a:spLocks noChangeShapeType="1"/>
            </p:cNvSpPr>
            <p:nvPr/>
          </p:nvSpPr>
          <p:spPr bwMode="auto">
            <a:xfrm>
              <a:off x="1776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5" name="Line 27"/>
            <p:cNvSpPr>
              <a:spLocks noChangeShapeType="1"/>
            </p:cNvSpPr>
            <p:nvPr/>
          </p:nvSpPr>
          <p:spPr bwMode="auto">
            <a:xfrm>
              <a:off x="1776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6" name="Line 28"/>
            <p:cNvSpPr>
              <a:spLocks noChangeShapeType="1"/>
            </p:cNvSpPr>
            <p:nvPr/>
          </p:nvSpPr>
          <p:spPr bwMode="auto">
            <a:xfrm>
              <a:off x="3552" y="250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7" name="Line 29"/>
            <p:cNvSpPr>
              <a:spLocks noChangeShapeType="1"/>
            </p:cNvSpPr>
            <p:nvPr/>
          </p:nvSpPr>
          <p:spPr bwMode="auto">
            <a:xfrm>
              <a:off x="3552" y="2938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8" name="Line 30"/>
            <p:cNvSpPr>
              <a:spLocks noChangeShapeType="1"/>
            </p:cNvSpPr>
            <p:nvPr/>
          </p:nvSpPr>
          <p:spPr bwMode="auto">
            <a:xfrm flipV="1">
              <a:off x="2256" y="2832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39" name="Line 31"/>
            <p:cNvSpPr>
              <a:spLocks noChangeShapeType="1"/>
            </p:cNvSpPr>
            <p:nvPr/>
          </p:nvSpPr>
          <p:spPr bwMode="auto">
            <a:xfrm flipH="1">
              <a:off x="2256" y="326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0" name="Rectangle 32"/>
            <p:cNvSpPr>
              <a:spLocks noChangeArrowheads="1"/>
            </p:cNvSpPr>
            <p:nvPr/>
          </p:nvSpPr>
          <p:spPr bwMode="auto">
            <a:xfrm>
              <a:off x="3072" y="271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1" name="Rectangle 33"/>
            <p:cNvSpPr>
              <a:spLocks noChangeArrowheads="1"/>
            </p:cNvSpPr>
            <p:nvPr/>
          </p:nvSpPr>
          <p:spPr bwMode="auto">
            <a:xfrm>
              <a:off x="3072" y="3143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rio_writen</a:t>
              </a:r>
            </a:p>
          </p:txBody>
        </p:sp>
        <p:sp>
          <p:nvSpPr>
            <p:cNvPr id="759842" name="Rectangle 34"/>
            <p:cNvSpPr>
              <a:spLocks noChangeArrowheads="1"/>
            </p:cNvSpPr>
            <p:nvPr/>
          </p:nvSpPr>
          <p:spPr bwMode="auto">
            <a:xfrm>
              <a:off x="1296" y="3143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43" name="Rectangle 35"/>
            <p:cNvSpPr>
              <a:spLocks noChangeArrowheads="1"/>
            </p:cNvSpPr>
            <p:nvPr/>
          </p:nvSpPr>
          <p:spPr bwMode="auto">
            <a:xfrm>
              <a:off x="1296" y="2718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 dirty="0" err="1">
                  <a:latin typeface="Courier New" pitchFamily="49" charset="0"/>
                </a:rPr>
                <a:t>rio_writen</a:t>
              </a:r>
              <a:endParaRPr lang="en-US" sz="1400" dirty="0">
                <a:latin typeface="Courier New" pitchFamily="49" charset="0"/>
              </a:endParaRPr>
            </a:p>
          </p:txBody>
        </p:sp>
      </p:grpSp>
      <p:sp>
        <p:nvSpPr>
          <p:cNvPr id="759844" name="Text Box 36"/>
          <p:cNvSpPr txBox="1">
            <a:spLocks noChangeArrowheads="1"/>
          </p:cNvSpPr>
          <p:nvPr/>
        </p:nvSpPr>
        <p:spPr bwMode="auto">
          <a:xfrm>
            <a:off x="3632402" y="320040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2057400" y="3822970"/>
            <a:ext cx="5105400" cy="2911475"/>
            <a:chOff x="1296" y="2400"/>
            <a:chExt cx="3216" cy="1834"/>
          </a:xfrm>
        </p:grpSpPr>
        <p:sp>
          <p:nvSpPr>
            <p:cNvPr id="759846" name="Line 38"/>
            <p:cNvSpPr>
              <a:spLocks noChangeShapeType="1"/>
            </p:cNvSpPr>
            <p:nvPr/>
          </p:nvSpPr>
          <p:spPr bwMode="auto">
            <a:xfrm>
              <a:off x="1776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7" name="Line 39"/>
            <p:cNvSpPr>
              <a:spLocks noChangeShapeType="1"/>
            </p:cNvSpPr>
            <p:nvPr/>
          </p:nvSpPr>
          <p:spPr bwMode="auto">
            <a:xfrm>
              <a:off x="3552" y="337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8" name="Line 40"/>
            <p:cNvSpPr>
              <a:spLocks noChangeShapeType="1"/>
            </p:cNvSpPr>
            <p:nvPr/>
          </p:nvSpPr>
          <p:spPr bwMode="auto">
            <a:xfrm>
              <a:off x="3552" y="3802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49" name="Line 41"/>
            <p:cNvSpPr>
              <a:spLocks noChangeShapeType="1"/>
            </p:cNvSpPr>
            <p:nvPr/>
          </p:nvSpPr>
          <p:spPr bwMode="auto">
            <a:xfrm flipV="1">
              <a:off x="1920" y="3696"/>
              <a:ext cx="11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0" name="Rectangle 42"/>
            <p:cNvSpPr>
              <a:spLocks noChangeArrowheads="1"/>
            </p:cNvSpPr>
            <p:nvPr/>
          </p:nvSpPr>
          <p:spPr bwMode="auto">
            <a:xfrm>
              <a:off x="3072" y="3568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rio_readlineb</a:t>
              </a:r>
            </a:p>
          </p:txBody>
        </p:sp>
        <p:sp>
          <p:nvSpPr>
            <p:cNvPr id="759851" name="Rectangle 43"/>
            <p:cNvSpPr>
              <a:spLocks noChangeArrowheads="1"/>
            </p:cNvSpPr>
            <p:nvPr/>
          </p:nvSpPr>
          <p:spPr bwMode="auto">
            <a:xfrm>
              <a:off x="3072" y="3994"/>
              <a:ext cx="912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2" name="Rectangle 44"/>
            <p:cNvSpPr>
              <a:spLocks noChangeArrowheads="1"/>
            </p:cNvSpPr>
            <p:nvPr/>
          </p:nvSpPr>
          <p:spPr bwMode="auto">
            <a:xfrm>
              <a:off x="1296" y="3569"/>
              <a:ext cx="960" cy="24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400">
                  <a:latin typeface="Courier New" pitchFamily="49" charset="0"/>
                </a:rPr>
                <a:t>close</a:t>
              </a:r>
            </a:p>
          </p:txBody>
        </p:sp>
        <p:sp>
          <p:nvSpPr>
            <p:cNvPr id="759853" name="Text Box 45"/>
            <p:cNvSpPr txBox="1">
              <a:spLocks noChangeArrowheads="1"/>
            </p:cNvSpPr>
            <p:nvPr/>
          </p:nvSpPr>
          <p:spPr bwMode="auto">
            <a:xfrm>
              <a:off x="2496" y="3524"/>
              <a:ext cx="298" cy="1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1400" dirty="0">
                  <a:latin typeface="Calibri" pitchFamily="34" charset="0"/>
                </a:rPr>
                <a:t>EOF</a:t>
              </a:r>
            </a:p>
          </p:txBody>
        </p:sp>
        <p:sp>
          <p:nvSpPr>
            <p:cNvPr id="759854" name="Line 46"/>
            <p:cNvSpPr>
              <a:spLocks noChangeShapeType="1"/>
            </p:cNvSpPr>
            <p:nvPr/>
          </p:nvSpPr>
          <p:spPr bwMode="auto">
            <a:xfrm>
              <a:off x="3984" y="41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5" name="Line 47"/>
            <p:cNvSpPr>
              <a:spLocks noChangeShapeType="1"/>
            </p:cNvSpPr>
            <p:nvPr/>
          </p:nvSpPr>
          <p:spPr bwMode="auto">
            <a:xfrm flipV="1">
              <a:off x="4512" y="2400"/>
              <a:ext cx="0" cy="17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9856" name="Line 48"/>
            <p:cNvSpPr>
              <a:spLocks noChangeShapeType="1"/>
            </p:cNvSpPr>
            <p:nvPr/>
          </p:nvSpPr>
          <p:spPr bwMode="auto">
            <a:xfrm flipH="1">
              <a:off x="3984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759857" name="Text Box 49"/>
          <p:cNvSpPr txBox="1">
            <a:spLocks noChangeArrowheads="1"/>
          </p:cNvSpPr>
          <p:nvPr/>
        </p:nvSpPr>
        <p:spPr bwMode="auto">
          <a:xfrm>
            <a:off x="7239941" y="4800600"/>
            <a:ext cx="167545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Await connection</a:t>
            </a:r>
          </a:p>
          <a:p>
            <a:r>
              <a:rPr lang="en-US" sz="1600" dirty="0">
                <a:latin typeface="Calibri" pitchFamily="34" charset="0"/>
              </a:rPr>
              <a:t>request from</a:t>
            </a:r>
          </a:p>
          <a:p>
            <a:r>
              <a:rPr lang="en-US" sz="1600" dirty="0">
                <a:latin typeface="Calibri" pitchFamily="34" charset="0"/>
              </a:rPr>
              <a:t>next client</a:t>
            </a:r>
          </a:p>
        </p:txBody>
      </p:sp>
      <p:sp>
        <p:nvSpPr>
          <p:cNvPr id="759858" name="AutoShape 50"/>
          <p:cNvSpPr>
            <a:spLocks/>
          </p:cNvSpPr>
          <p:nvPr/>
        </p:nvSpPr>
        <p:spPr bwMode="auto">
          <a:xfrm>
            <a:off x="6477000" y="1600200"/>
            <a:ext cx="152400" cy="1752600"/>
          </a:xfrm>
          <a:prstGeom prst="rightBrace">
            <a:avLst>
              <a:gd name="adj1" fmla="val 95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59" name="Text Box 51"/>
          <p:cNvSpPr txBox="1">
            <a:spLocks noChangeArrowheads="1"/>
          </p:cNvSpPr>
          <p:nvPr/>
        </p:nvSpPr>
        <p:spPr bwMode="auto">
          <a:xfrm>
            <a:off x="6629400" y="228600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open_listenfd</a:t>
            </a:r>
          </a:p>
        </p:txBody>
      </p:sp>
      <p:sp>
        <p:nvSpPr>
          <p:cNvPr id="759860" name="AutoShape 52"/>
          <p:cNvSpPr>
            <a:spLocks/>
          </p:cNvSpPr>
          <p:nvPr/>
        </p:nvSpPr>
        <p:spPr bwMode="auto">
          <a:xfrm>
            <a:off x="1752600" y="1600200"/>
            <a:ext cx="152400" cy="2438400"/>
          </a:xfrm>
          <a:prstGeom prst="leftBrace">
            <a:avLst>
              <a:gd name="adj1" fmla="val 1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9861" name="Text Box 53"/>
          <p:cNvSpPr txBox="1">
            <a:spLocks noChangeArrowheads="1"/>
          </p:cNvSpPr>
          <p:nvPr/>
        </p:nvSpPr>
        <p:spPr bwMode="auto">
          <a:xfrm>
            <a:off x="0" y="2635250"/>
            <a:ext cx="17732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open_clientfd</a:t>
            </a:r>
          </a:p>
        </p:txBody>
      </p:sp>
      <p:sp>
        <p:nvSpPr>
          <p:cNvPr id="759862" name="Rectangle 54"/>
          <p:cNvSpPr>
            <a:spLocks noChangeArrowheads="1"/>
          </p:cNvSpPr>
          <p:nvPr/>
        </p:nvSpPr>
        <p:spPr bwMode="auto">
          <a:xfrm>
            <a:off x="4876800" y="3640138"/>
            <a:ext cx="14478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accept</a:t>
            </a:r>
          </a:p>
        </p:txBody>
      </p:sp>
      <p:sp>
        <p:nvSpPr>
          <p:cNvPr id="759863" name="Rectangle 55"/>
          <p:cNvSpPr>
            <a:spLocks noChangeArrowheads="1"/>
          </p:cNvSpPr>
          <p:nvPr/>
        </p:nvSpPr>
        <p:spPr bwMode="auto">
          <a:xfrm>
            <a:off x="2057400" y="3640138"/>
            <a:ext cx="1524000" cy="381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>
                <a:latin typeface="Courier New" pitchFamily="49" charset="0"/>
              </a:rPr>
              <a:t>connect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ChangeArrowheads="1"/>
          </p:cNvSpPr>
          <p:nvPr/>
        </p:nvSpPr>
        <p:spPr bwMode="auto">
          <a:xfrm>
            <a:off x="444500" y="1676400"/>
            <a:ext cx="8255000" cy="5638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385763" indent="-38576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title"/>
          </p:nvPr>
        </p:nvSpPr>
        <p:spPr>
          <a:xfrm>
            <a:off x="341312" y="533400"/>
            <a:ext cx="6821488" cy="573087"/>
          </a:xfrm>
        </p:spPr>
        <p:txBody>
          <a:bodyPr/>
          <a:lstStyle/>
          <a:p>
            <a:r>
              <a:rPr lang="en-US"/>
              <a:t>Echo Server: </a:t>
            </a:r>
            <a:r>
              <a:rPr lang="en-US">
                <a:latin typeface="Courier New" pitchFamily="49" charset="0"/>
              </a:rPr>
              <a:t>accept</a:t>
            </a:r>
            <a:endParaRPr lang="en-US"/>
          </a:p>
        </p:txBody>
      </p:sp>
      <p:sp>
        <p:nvSpPr>
          <p:cNvPr id="739333" name="Text Box 5"/>
          <p:cNvSpPr txBox="1">
            <a:spLocks noChangeArrowheads="1"/>
          </p:cNvSpPr>
          <p:nvPr/>
        </p:nvSpPr>
        <p:spPr bwMode="auto">
          <a:xfrm>
            <a:off x="838200" y="1752600"/>
            <a:ext cx="7313240" cy="18161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listenfd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listening descriptor */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;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connected descriptor */</a:t>
            </a:r>
          </a:p>
          <a:p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sockaddr_in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clientaddr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clientlen</a:t>
            </a:r>
            <a:r>
              <a:rPr lang="en-US" sz="1600" dirty="0" smtClean="0">
                <a:latin typeface="Courier New" pitchFamily="49" charset="0"/>
              </a:rPr>
              <a:t>;    </a:t>
            </a:r>
          </a:p>
          <a:p>
            <a:r>
              <a:rPr lang="en-US" sz="1600" dirty="0" smtClean="0">
                <a:latin typeface="Courier New" pitchFamily="49" charset="0"/>
              </a:rPr>
              <a:t> </a:t>
            </a:r>
          </a:p>
          <a:p>
            <a:r>
              <a:rPr lang="en-US" sz="1600" dirty="0" err="1" smtClean="0">
                <a:latin typeface="Courier New" pitchFamily="49" charset="0"/>
              </a:rPr>
              <a:t>clientlen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sizeof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clientaddr</a:t>
            </a:r>
            <a:r>
              <a:rPr lang="en-US" sz="1600" dirty="0" smtClean="0">
                <a:latin typeface="Courier New" pitchFamily="49" charset="0"/>
              </a:rPr>
              <a:t>); </a:t>
            </a:r>
          </a:p>
          <a:p>
            <a:r>
              <a:rPr lang="en-US" sz="1600" dirty="0" err="1" smtClean="0">
                <a:latin typeface="Courier New" pitchFamily="49" charset="0"/>
              </a:rPr>
              <a:t>connfd</a:t>
            </a:r>
            <a:r>
              <a:rPr lang="en-US" sz="1600" dirty="0" smtClean="0">
                <a:latin typeface="Courier New" pitchFamily="49" charset="0"/>
              </a:rPr>
              <a:t> = Accept(</a:t>
            </a:r>
            <a:r>
              <a:rPr lang="en-US" sz="1600" dirty="0" err="1" smtClean="0">
                <a:latin typeface="Courier New" pitchFamily="49" charset="0"/>
              </a:rPr>
              <a:t>listenfd</a:t>
            </a:r>
            <a:r>
              <a:rPr lang="en-US" sz="1600" dirty="0" smtClean="0">
                <a:latin typeface="Courier New" pitchFamily="49" charset="0"/>
              </a:rPr>
              <a:t>, (SA *)&amp;</a:t>
            </a:r>
            <a:r>
              <a:rPr lang="en-US" sz="1600" dirty="0" err="1" smtClean="0">
                <a:latin typeface="Courier New" pitchFamily="49" charset="0"/>
              </a:rPr>
              <a:t>clientaddr</a:t>
            </a:r>
            <a:r>
              <a:rPr lang="en-US" sz="1600" dirty="0" smtClean="0">
                <a:latin typeface="Courier New" pitchFamily="49" charset="0"/>
              </a:rPr>
              <a:t>, &amp;</a:t>
            </a:r>
            <a:r>
              <a:rPr lang="en-US" sz="1600" dirty="0" err="1" smtClean="0">
                <a:latin typeface="Courier New" pitchFamily="49" charset="0"/>
              </a:rPr>
              <a:t>clientlen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4450" y="1219200"/>
            <a:ext cx="7896225" cy="5410200"/>
          </a:xfrm>
        </p:spPr>
        <p:txBody>
          <a:bodyPr/>
          <a:lstStyle/>
          <a:p>
            <a:pPr marL="385763" indent="-385763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dirty="0" smtClean="0">
                <a:solidFill>
                  <a:schemeClr val="tx2"/>
                </a:solidFill>
                <a:latin typeface="Courier New" pitchFamily="49" charset="0"/>
              </a:rPr>
              <a:t>accept()</a:t>
            </a:r>
            <a:r>
              <a:rPr lang="en-US" dirty="0" smtClean="0">
                <a:solidFill>
                  <a:schemeClr val="tx2"/>
                </a:solidFill>
              </a:rPr>
              <a:t> blocks waiting for a connection request</a:t>
            </a:r>
          </a:p>
          <a:p>
            <a:pPr marL="385763" indent="-385763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None/>
            </a:pPr>
            <a:endParaRPr lang="en-US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85763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None/>
            </a:pPr>
            <a:endParaRPr lang="en-US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85763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None/>
            </a:pPr>
            <a:endParaRPr lang="en-US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85763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None/>
            </a:pPr>
            <a:endParaRPr lang="en-US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85763" indent="-385763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dirty="0" smtClean="0">
                <a:solidFill>
                  <a:schemeClr val="tx2"/>
                </a:solidFill>
                <a:latin typeface="Courier New" pitchFamily="49" charset="0"/>
              </a:rPr>
              <a:t>accept</a:t>
            </a:r>
            <a:r>
              <a:rPr lang="en-US" dirty="0" smtClean="0">
                <a:solidFill>
                  <a:schemeClr val="tx2"/>
                </a:solidFill>
              </a:rPr>
              <a:t> returns a </a:t>
            </a:r>
            <a:r>
              <a:rPr lang="en-US" i="1" dirty="0" smtClean="0">
                <a:solidFill>
                  <a:srgbClr val="C00000"/>
                </a:solidFill>
              </a:rPr>
              <a:t>connected descriptor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urier New" pitchFamily="49" charset="0"/>
              </a:rPr>
              <a:t>connfd</a:t>
            </a:r>
            <a:r>
              <a:rPr lang="en-US" dirty="0" smtClean="0">
                <a:solidFill>
                  <a:schemeClr val="tx2"/>
                </a:solidFill>
              </a:rPr>
              <a:t>) with the same properties as the </a:t>
            </a:r>
            <a:r>
              <a:rPr lang="en-US" i="1" dirty="0" smtClean="0">
                <a:solidFill>
                  <a:srgbClr val="C00000"/>
                </a:solidFill>
              </a:rPr>
              <a:t>listening descriptor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err="1" smtClean="0">
                <a:solidFill>
                  <a:schemeClr val="tx2"/>
                </a:solidFill>
                <a:latin typeface="Courier New" pitchFamily="49" charset="0"/>
              </a:rPr>
              <a:t>listenfd</a:t>
            </a:r>
            <a:r>
              <a:rPr lang="en-US" dirty="0" smtClean="0">
                <a:solidFill>
                  <a:schemeClr val="tx2"/>
                </a:solidFill>
                <a:latin typeface="Courier New" pitchFamily="49" charset="0"/>
              </a:rPr>
              <a:t>)</a:t>
            </a:r>
          </a:p>
          <a:p>
            <a:pPr marL="744538" lvl="1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Returns when the connection between client and server is created and ready for I/O transfers</a:t>
            </a:r>
            <a:endParaRPr lang="en-US" dirty="0" smtClean="0">
              <a:latin typeface="Courier New" pitchFamily="49" charset="0"/>
            </a:endParaRPr>
          </a:p>
          <a:p>
            <a:pPr marL="744538" lvl="1" indent="-246063"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All I/O with the client will be done via the connected socket</a:t>
            </a:r>
          </a:p>
          <a:p>
            <a:pPr marL="385763" indent="-385763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</a:pPr>
            <a:r>
              <a:rPr lang="en-US" dirty="0" smtClean="0">
                <a:solidFill>
                  <a:schemeClr val="tx2"/>
                </a:solidFill>
                <a:latin typeface="Courier New" pitchFamily="49" charset="0"/>
              </a:rPr>
              <a:t>accept </a:t>
            </a:r>
            <a:r>
              <a:rPr lang="en-US" dirty="0" smtClean="0">
                <a:solidFill>
                  <a:schemeClr val="tx2"/>
                </a:solidFill>
              </a:rPr>
              <a:t>also fills in client’s IP address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9120" y="476655"/>
            <a:ext cx="8382000" cy="573087"/>
          </a:xfrm>
        </p:spPr>
        <p:txBody>
          <a:bodyPr/>
          <a:lstStyle/>
          <a:p>
            <a:r>
              <a:rPr lang="en-US"/>
              <a:t>Echo Server: </a:t>
            </a:r>
            <a:r>
              <a:rPr lang="en-US">
                <a:latin typeface="Courier New" pitchFamily="49" charset="0"/>
              </a:rPr>
              <a:t>accept</a:t>
            </a:r>
            <a:r>
              <a:rPr lang="en-US"/>
              <a:t> Illustrated</a:t>
            </a:r>
          </a:p>
        </p:txBody>
      </p:sp>
      <p:sp>
        <p:nvSpPr>
          <p:cNvPr id="740356" name="Text Box 4"/>
          <p:cNvSpPr txBox="1">
            <a:spLocks noChangeArrowheads="1"/>
          </p:cNvSpPr>
          <p:nvPr/>
        </p:nvSpPr>
        <p:spPr bwMode="auto">
          <a:xfrm>
            <a:off x="2967038" y="1239838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58" name="Rectangle 6"/>
          <p:cNvSpPr>
            <a:spLocks noChangeArrowheads="1"/>
          </p:cNvSpPr>
          <p:nvPr/>
        </p:nvSpPr>
        <p:spPr bwMode="auto">
          <a:xfrm>
            <a:off x="469900" y="1576388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59" name="Text Box 7"/>
          <p:cNvSpPr txBox="1">
            <a:spLocks noChangeArrowheads="1"/>
          </p:cNvSpPr>
          <p:nvPr/>
        </p:nvSpPr>
        <p:spPr bwMode="auto">
          <a:xfrm>
            <a:off x="5011738" y="1456920"/>
            <a:ext cx="3294062" cy="1190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1. Server blocks in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, waiting for connection request on listening descriptor </a:t>
            </a:r>
            <a:r>
              <a:rPr lang="en-US" sz="1800" i="1" dirty="0" err="1" smtClean="0">
                <a:latin typeface="Courier New" pitchFamily="49" charset="0"/>
              </a:rPr>
              <a:t>listenfd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60" name="Text Box 8"/>
          <p:cNvSpPr txBox="1">
            <a:spLocks noChangeArrowheads="1"/>
          </p:cNvSpPr>
          <p:nvPr/>
        </p:nvSpPr>
        <p:spPr bwMode="auto">
          <a:xfrm>
            <a:off x="1003300" y="2106613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1" name="Rectangle 9"/>
          <p:cNvSpPr>
            <a:spLocks noChangeArrowheads="1"/>
          </p:cNvSpPr>
          <p:nvPr/>
        </p:nvSpPr>
        <p:spPr bwMode="auto">
          <a:xfrm>
            <a:off x="3449638" y="1576388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3" name="Text Box 11"/>
          <p:cNvSpPr txBox="1">
            <a:spLocks noChangeArrowheads="1"/>
          </p:cNvSpPr>
          <p:nvPr/>
        </p:nvSpPr>
        <p:spPr bwMode="auto">
          <a:xfrm>
            <a:off x="2967038" y="3108325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65" name="Rectangle 13"/>
          <p:cNvSpPr>
            <a:spLocks noChangeArrowheads="1"/>
          </p:cNvSpPr>
          <p:nvPr/>
        </p:nvSpPr>
        <p:spPr bwMode="auto">
          <a:xfrm>
            <a:off x="469900" y="3444875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66" name="Text Box 14"/>
          <p:cNvSpPr txBox="1">
            <a:spLocks noChangeArrowheads="1"/>
          </p:cNvSpPr>
          <p:nvPr/>
        </p:nvSpPr>
        <p:spPr bwMode="auto">
          <a:xfrm>
            <a:off x="1003300" y="3975100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67" name="Rectangle 15"/>
          <p:cNvSpPr>
            <a:spLocks noChangeArrowheads="1"/>
          </p:cNvSpPr>
          <p:nvPr/>
        </p:nvSpPr>
        <p:spPr bwMode="auto">
          <a:xfrm>
            <a:off x="3449638" y="3444875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68" name="Line 16"/>
          <p:cNvSpPr>
            <a:spLocks noChangeShapeType="1"/>
          </p:cNvSpPr>
          <p:nvPr/>
        </p:nvSpPr>
        <p:spPr bwMode="auto">
          <a:xfrm>
            <a:off x="1536700" y="35750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9" name="Text Box 17"/>
          <p:cNvSpPr txBox="1">
            <a:spLocks noChangeArrowheads="1"/>
          </p:cNvSpPr>
          <p:nvPr/>
        </p:nvSpPr>
        <p:spPr bwMode="auto">
          <a:xfrm>
            <a:off x="5048250" y="3308350"/>
            <a:ext cx="386715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2. Client makes connection request by calling and blocking in </a:t>
            </a:r>
            <a:r>
              <a:rPr lang="en-US" sz="1800" i="1" dirty="0" smtClean="0">
                <a:latin typeface="Courier New" pitchFamily="49" charset="0"/>
              </a:rPr>
              <a:t>connect</a:t>
            </a:r>
            <a:endParaRPr lang="en-US" sz="1800" i="1" dirty="0">
              <a:latin typeface="Courier New" pitchFamily="49" charset="0"/>
            </a:endParaRPr>
          </a:p>
        </p:txBody>
      </p:sp>
      <p:sp>
        <p:nvSpPr>
          <p:cNvPr id="740377" name="Text Box 25"/>
          <p:cNvSpPr txBox="1">
            <a:spLocks noChangeArrowheads="1"/>
          </p:cNvSpPr>
          <p:nvPr/>
        </p:nvSpPr>
        <p:spPr bwMode="auto">
          <a:xfrm>
            <a:off x="1358514" y="2990850"/>
            <a:ext cx="115608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Connection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request</a:t>
            </a:r>
          </a:p>
        </p:txBody>
      </p:sp>
      <p:sp>
        <p:nvSpPr>
          <p:cNvPr id="740371" name="Text Box 19"/>
          <p:cNvSpPr txBox="1">
            <a:spLocks noChangeArrowheads="1"/>
          </p:cNvSpPr>
          <p:nvPr/>
        </p:nvSpPr>
        <p:spPr bwMode="auto">
          <a:xfrm>
            <a:off x="2954338" y="4938713"/>
            <a:ext cx="15287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listenfd(3)</a:t>
            </a:r>
          </a:p>
        </p:txBody>
      </p:sp>
      <p:sp>
        <p:nvSpPr>
          <p:cNvPr id="740373" name="Rectangle 21"/>
          <p:cNvSpPr>
            <a:spLocks noChangeArrowheads="1"/>
          </p:cNvSpPr>
          <p:nvPr/>
        </p:nvSpPr>
        <p:spPr bwMode="auto">
          <a:xfrm>
            <a:off x="457200" y="5275263"/>
            <a:ext cx="1058863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40374" name="Text Box 22"/>
          <p:cNvSpPr txBox="1">
            <a:spLocks noChangeArrowheads="1"/>
          </p:cNvSpPr>
          <p:nvPr/>
        </p:nvSpPr>
        <p:spPr bwMode="auto">
          <a:xfrm>
            <a:off x="990600" y="5805488"/>
            <a:ext cx="1162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clientfd</a:t>
            </a:r>
          </a:p>
        </p:txBody>
      </p:sp>
      <p:sp>
        <p:nvSpPr>
          <p:cNvPr id="740375" name="Rectangle 23"/>
          <p:cNvSpPr>
            <a:spLocks noChangeArrowheads="1"/>
          </p:cNvSpPr>
          <p:nvPr/>
        </p:nvSpPr>
        <p:spPr bwMode="auto">
          <a:xfrm>
            <a:off x="3436938" y="5275263"/>
            <a:ext cx="1058862" cy="58102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Server</a:t>
            </a:r>
          </a:p>
        </p:txBody>
      </p:sp>
      <p:sp>
        <p:nvSpPr>
          <p:cNvPr id="740376" name="Text Box 24"/>
          <p:cNvSpPr txBox="1">
            <a:spLocks noChangeArrowheads="1"/>
          </p:cNvSpPr>
          <p:nvPr/>
        </p:nvSpPr>
        <p:spPr bwMode="auto">
          <a:xfrm>
            <a:off x="5057775" y="5137241"/>
            <a:ext cx="401002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3. Server returns </a:t>
            </a:r>
            <a:r>
              <a:rPr lang="en-US" sz="1800" i="1" dirty="0" err="1">
                <a:latin typeface="Courier New" pitchFamily="49" charset="0"/>
              </a:rPr>
              <a:t>connfd</a:t>
            </a:r>
            <a:r>
              <a:rPr lang="en-US" sz="1800" i="1" dirty="0">
                <a:latin typeface="Calibri" pitchFamily="34" charset="0"/>
              </a:rPr>
              <a:t> from </a:t>
            </a:r>
            <a:r>
              <a:rPr lang="en-US" sz="1800" i="1" dirty="0">
                <a:latin typeface="Courier New" pitchFamily="49" charset="0"/>
              </a:rPr>
              <a:t>accept</a:t>
            </a:r>
            <a:r>
              <a:rPr lang="en-US" sz="1800" i="1" dirty="0">
                <a:latin typeface="Calibri" pitchFamily="34" charset="0"/>
              </a:rPr>
              <a:t>. Client returns from </a:t>
            </a:r>
            <a:r>
              <a:rPr lang="en-US" sz="1800" i="1" dirty="0">
                <a:latin typeface="Courier New" pitchFamily="49" charset="0"/>
              </a:rPr>
              <a:t>connect</a:t>
            </a:r>
            <a:r>
              <a:rPr lang="en-US" sz="1800" i="1" dirty="0">
                <a:latin typeface="Calibri" pitchFamily="34" charset="0"/>
              </a:rPr>
              <a:t>. Connection is now established between </a:t>
            </a:r>
            <a:r>
              <a:rPr lang="en-US" sz="1800" i="1" dirty="0" err="1">
                <a:latin typeface="Courier New" pitchFamily="49" charset="0"/>
              </a:rPr>
              <a:t>clientfd</a:t>
            </a:r>
            <a:r>
              <a:rPr lang="en-US" sz="1800" i="1" dirty="0">
                <a:latin typeface="Calibri" pitchFamily="34" charset="0"/>
              </a:rPr>
              <a:t> and </a:t>
            </a:r>
            <a:r>
              <a:rPr lang="en-US" sz="1800" i="1" dirty="0" err="1" smtClean="0">
                <a:latin typeface="Courier New" pitchFamily="49" charset="0"/>
              </a:rPr>
              <a:t>connfd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740378" name="Oval 26"/>
          <p:cNvSpPr>
            <a:spLocks noChangeAspect="1" noChangeArrowheads="1"/>
          </p:cNvSpPr>
          <p:nvPr/>
        </p:nvSpPr>
        <p:spPr bwMode="auto">
          <a:xfrm>
            <a:off x="3388804" y="56642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9" name="Text Box 27"/>
          <p:cNvSpPr txBox="1">
            <a:spLocks noChangeArrowheads="1"/>
          </p:cNvSpPr>
          <p:nvPr/>
        </p:nvSpPr>
        <p:spPr bwMode="auto">
          <a:xfrm>
            <a:off x="3067050" y="5818188"/>
            <a:ext cx="128428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600">
                <a:latin typeface="Courier New" pitchFamily="49" charset="0"/>
              </a:rPr>
              <a:t>connfd(4)</a:t>
            </a:r>
          </a:p>
        </p:txBody>
      </p:sp>
      <p:sp>
        <p:nvSpPr>
          <p:cNvPr id="740380" name="Line 28"/>
          <p:cNvSpPr>
            <a:spLocks noChangeShapeType="1"/>
          </p:cNvSpPr>
          <p:nvPr/>
        </p:nvSpPr>
        <p:spPr bwMode="auto">
          <a:xfrm>
            <a:off x="1651000" y="5722938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57" name="Oval 5"/>
          <p:cNvSpPr>
            <a:spLocks noChangeAspect="1" noChangeArrowheads="1"/>
          </p:cNvSpPr>
          <p:nvPr/>
        </p:nvSpPr>
        <p:spPr bwMode="auto">
          <a:xfrm>
            <a:off x="1459285" y="1952625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64" name="Oval 12"/>
          <p:cNvSpPr>
            <a:spLocks noChangeAspect="1" noChangeArrowheads="1"/>
          </p:cNvSpPr>
          <p:nvPr/>
        </p:nvSpPr>
        <p:spPr bwMode="auto">
          <a:xfrm>
            <a:off x="1459285" y="3821113"/>
            <a:ext cx="128588" cy="128587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72" name="Oval 20"/>
          <p:cNvSpPr>
            <a:spLocks noChangeAspect="1" noChangeArrowheads="1"/>
          </p:cNvSpPr>
          <p:nvPr/>
        </p:nvSpPr>
        <p:spPr bwMode="auto">
          <a:xfrm>
            <a:off x="1459285" y="5651500"/>
            <a:ext cx="128588" cy="128588"/>
          </a:xfrm>
          <a:prstGeom prst="ellipse">
            <a:avLst/>
          </a:prstGeom>
          <a:solidFill>
            <a:srgbClr val="C00000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740355" name="Oval 3"/>
          <p:cNvSpPr>
            <a:spLocks noChangeAspect="1" noChangeArrowheads="1"/>
          </p:cNvSpPr>
          <p:nvPr/>
        </p:nvSpPr>
        <p:spPr bwMode="auto">
          <a:xfrm>
            <a:off x="3388805" y="1635125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62" name="Oval 10"/>
          <p:cNvSpPr>
            <a:spLocks noChangeAspect="1" noChangeArrowheads="1"/>
          </p:cNvSpPr>
          <p:nvPr/>
        </p:nvSpPr>
        <p:spPr bwMode="auto">
          <a:xfrm>
            <a:off x="3388805" y="3503613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0370" name="Oval 18"/>
          <p:cNvSpPr>
            <a:spLocks noChangeAspect="1" noChangeArrowheads="1"/>
          </p:cNvSpPr>
          <p:nvPr/>
        </p:nvSpPr>
        <p:spPr bwMode="auto">
          <a:xfrm>
            <a:off x="3388805" y="5334000"/>
            <a:ext cx="128587" cy="128588"/>
          </a:xfrm>
          <a:prstGeom prst="ellipse">
            <a:avLst/>
          </a:prstGeom>
          <a:solidFill>
            <a:schemeClr val="tx1"/>
          </a:solidFill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Connected vs. Listening Descriptors</a:t>
            </a:r>
          </a:p>
        </p:txBody>
      </p:sp>
      <p:sp>
        <p:nvSpPr>
          <p:cNvPr id="7536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4450" y="1362075"/>
            <a:ext cx="7896225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Listening 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for client connection </a:t>
            </a:r>
            <a:r>
              <a:rPr lang="en-US" dirty="0" smtClean="0"/>
              <a:t>requests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Created once and exists for lifetime of the </a:t>
            </a:r>
            <a:r>
              <a:rPr lang="en-US" dirty="0" smtClean="0"/>
              <a:t>server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Connected </a:t>
            </a:r>
            <a:r>
              <a:rPr lang="en-US" dirty="0"/>
              <a:t>descriptor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End point of the connection between client and </a:t>
            </a:r>
            <a:r>
              <a:rPr lang="en-US" dirty="0" smtClean="0"/>
              <a:t>server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 new descriptor is created each time the server accepts a connection request from a </a:t>
            </a:r>
            <a:r>
              <a:rPr lang="en-US" dirty="0" smtClean="0"/>
              <a:t>client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Exists only as long as it takes to service </a:t>
            </a:r>
            <a:r>
              <a:rPr lang="en-US" dirty="0" smtClean="0"/>
              <a:t>client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Why </a:t>
            </a:r>
            <a:r>
              <a:rPr lang="en-US" dirty="0"/>
              <a:t>the distinction?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Allows for concurrent servers that can communicate over many client connections </a:t>
            </a:r>
            <a:r>
              <a:rPr lang="en-US" dirty="0" smtClean="0"/>
              <a:t>simultaneously</a:t>
            </a:r>
            <a:endParaRPr lang="en-US" dirty="0"/>
          </a:p>
          <a:p>
            <a:pPr lvl="2">
              <a:lnSpc>
                <a:spcPct val="97000"/>
              </a:lnSpc>
            </a:pPr>
            <a:r>
              <a:rPr lang="en-US" dirty="0"/>
              <a:t>E.g., Each time we receive a new request, we fork a child to handle the </a:t>
            </a:r>
            <a:r>
              <a:rPr lang="en-US" dirty="0" smtClean="0"/>
              <a:t>request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4255" y="533400"/>
            <a:ext cx="8382000" cy="573087"/>
          </a:xfrm>
        </p:spPr>
        <p:txBody>
          <a:bodyPr/>
          <a:lstStyle/>
          <a:p>
            <a:r>
              <a:rPr lang="en-US"/>
              <a:t>Echo Server: Identifying the Client</a:t>
            </a:r>
          </a:p>
        </p:txBody>
      </p:sp>
      <p:sp>
        <p:nvSpPr>
          <p:cNvPr id="74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0130" y="1295400"/>
            <a:ext cx="7896225" cy="4972050"/>
          </a:xfrm>
        </p:spPr>
        <p:txBody>
          <a:bodyPr/>
          <a:lstStyle/>
          <a:p>
            <a:r>
              <a:rPr lang="en-US" dirty="0"/>
              <a:t>The server can determine the domain </a:t>
            </a:r>
            <a:r>
              <a:rPr lang="en-US" dirty="0" smtClean="0"/>
              <a:t>name, </a:t>
            </a:r>
            <a:r>
              <a:rPr lang="en-US" dirty="0"/>
              <a:t>IP </a:t>
            </a:r>
            <a:r>
              <a:rPr lang="en-US" dirty="0" smtClean="0"/>
              <a:t>address, and port </a:t>
            </a:r>
            <a:r>
              <a:rPr lang="en-US" dirty="0"/>
              <a:t>of the </a:t>
            </a:r>
            <a:r>
              <a:rPr lang="en-US" dirty="0" smtClean="0"/>
              <a:t>client</a:t>
            </a:r>
            <a:endParaRPr lang="en-US" dirty="0"/>
          </a:p>
        </p:txBody>
      </p:sp>
      <p:sp>
        <p:nvSpPr>
          <p:cNvPr id="741380" name="Text Box 4"/>
          <p:cNvSpPr txBox="1">
            <a:spLocks noChangeArrowheads="1"/>
          </p:cNvSpPr>
          <p:nvPr/>
        </p:nvSpPr>
        <p:spPr bwMode="auto">
          <a:xfrm>
            <a:off x="152400" y="2359025"/>
            <a:ext cx="8701421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hostent</a:t>
            </a:r>
            <a:r>
              <a:rPr lang="en-US" sz="1600" dirty="0">
                <a:latin typeface="Courier New" pitchFamily="49" charset="0"/>
              </a:rPr>
              <a:t> *hp;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pointer to DNS host entry */</a:t>
            </a:r>
          </a:p>
          <a:p>
            <a:r>
              <a:rPr lang="en-US" sz="1600" dirty="0" smtClean="0">
                <a:latin typeface="Courier New" pitchFamily="49" charset="0"/>
              </a:rPr>
              <a:t>char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haddrp</a:t>
            </a:r>
            <a:r>
              <a:rPr lang="en-US" sz="1600" dirty="0">
                <a:latin typeface="Courier New" pitchFamily="49" charset="0"/>
              </a:rPr>
              <a:t>;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pointer to dotted decimal string */</a:t>
            </a:r>
          </a:p>
          <a:p>
            <a:r>
              <a:rPr lang="en-US" sz="1600" dirty="0" smtClean="0">
                <a:latin typeface="Courier New" pitchFamily="49" charset="0"/>
              </a:rPr>
              <a:t>unsigned short </a:t>
            </a:r>
            <a:r>
              <a:rPr lang="en-US" sz="1600" dirty="0" err="1" smtClean="0">
                <a:latin typeface="Courier New" pitchFamily="49" charset="0"/>
              </a:rPr>
              <a:t>client_port</a:t>
            </a:r>
            <a:r>
              <a:rPr lang="en-US" sz="1600" dirty="0" smtClean="0">
                <a:latin typeface="Courier New" pitchFamily="49" charset="0"/>
              </a:rPr>
              <a:t>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hp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Gethostbyaddr</a:t>
            </a:r>
            <a:r>
              <a:rPr lang="en-US" sz="1600" dirty="0">
                <a:latin typeface="Courier New" pitchFamily="49" charset="0"/>
              </a:rPr>
              <a:t>((const char *)&amp;</a:t>
            </a:r>
            <a:r>
              <a:rPr lang="en-US" sz="1600" dirty="0" err="1">
                <a:latin typeface="Courier New" pitchFamily="49" charset="0"/>
              </a:rPr>
              <a:t>clientaddr.sin_addr.s_addr</a:t>
            </a:r>
            <a:r>
              <a:rPr lang="en-US" sz="1600" dirty="0">
                <a:latin typeface="Courier New" pitchFamily="49" charset="0"/>
              </a:rPr>
              <a:t>,</a:t>
            </a:r>
          </a:p>
          <a:p>
            <a:r>
              <a:rPr lang="en-US" sz="1600" dirty="0">
                <a:latin typeface="Courier New" pitchFamily="49" charset="0"/>
              </a:rPr>
              <a:t>                        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clientaddr.sin_addr.s_addr</a:t>
            </a:r>
            <a:r>
              <a:rPr lang="en-US" sz="1600" dirty="0">
                <a:latin typeface="Courier New" pitchFamily="49" charset="0"/>
              </a:rPr>
              <a:t>), AF_INET);</a:t>
            </a:r>
          </a:p>
          <a:p>
            <a:r>
              <a:rPr lang="en-US" sz="1600" dirty="0" err="1" smtClean="0">
                <a:latin typeface="Courier New" pitchFamily="49" charset="0"/>
              </a:rPr>
              <a:t>haddrp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inet_ntoa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clientaddr.sin_addr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 err="1" smtClean="0">
                <a:latin typeface="Courier New" pitchFamily="49" charset="0"/>
              </a:rPr>
              <a:t>client_port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ntohs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clientaddr.sin_port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smtClean="0">
                <a:latin typeface="Courier New" pitchFamily="49" charset="0"/>
              </a:rPr>
              <a:t>("server connected to %s (%s), port %u\n",</a:t>
            </a:r>
          </a:p>
          <a:p>
            <a:r>
              <a:rPr lang="en-US" sz="1600" dirty="0" smtClean="0">
                <a:latin typeface="Courier New" pitchFamily="49" charset="0"/>
              </a:rPr>
              <a:t>	hp-&gt;</a:t>
            </a:r>
            <a:r>
              <a:rPr lang="en-US" sz="1600" dirty="0" err="1" smtClean="0">
                <a:latin typeface="Courier New" pitchFamily="49" charset="0"/>
              </a:rPr>
              <a:t>h_name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haddrp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client_port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6546850" cy="573087"/>
          </a:xfrm>
        </p:spPr>
        <p:txBody>
          <a:bodyPr/>
          <a:lstStyle/>
          <a:p>
            <a:r>
              <a:rPr lang="en-US"/>
              <a:t>Echo Server: </a:t>
            </a:r>
            <a:r>
              <a:rPr lang="en-US">
                <a:latin typeface="Courier New" pitchFamily="49" charset="0"/>
              </a:rPr>
              <a:t>echo</a:t>
            </a:r>
            <a:endParaRPr lang="en-US"/>
          </a:p>
        </p:txBody>
      </p:sp>
      <p:sp>
        <p:nvSpPr>
          <p:cNvPr id="742403" name="Rectangle 3"/>
          <p:cNvSpPr>
            <a:spLocks noChangeArrowheads="1"/>
          </p:cNvSpPr>
          <p:nvPr/>
        </p:nvSpPr>
        <p:spPr bwMode="auto">
          <a:xfrm>
            <a:off x="751665" y="3041650"/>
            <a:ext cx="7286625" cy="32829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echo(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connfd</a:t>
            </a:r>
            <a:r>
              <a:rPr lang="en-US" sz="1600" dirty="0">
                <a:latin typeface="Courier New" pitchFamily="49" charset="0"/>
              </a:rPr>
              <a:t>) 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n;  </a:t>
            </a:r>
          </a:p>
          <a:p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[MAXLINE]; 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rio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connfd</a:t>
            </a:r>
            <a:r>
              <a:rPr lang="en-US" sz="1600" dirty="0">
                <a:latin typeface="Courier New" pitchFamily="49" charset="0"/>
              </a:rPr>
              <a:t>); </a:t>
            </a:r>
          </a:p>
          <a:p>
            <a:r>
              <a:rPr lang="en-US" sz="1600" dirty="0">
                <a:latin typeface="Courier New" pitchFamily="49" charset="0"/>
              </a:rPr>
              <a:t>    while((n =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rio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, MAXLINE)) != 0) { 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upper_case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connfd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, n); 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("server received %d bytes\n", n);</a:t>
            </a:r>
          </a:p>
          <a:p>
            <a:r>
              <a:rPr lang="en-US" sz="1600" dirty="0">
                <a:latin typeface="Courier New" pitchFamily="49" charset="0"/>
              </a:rPr>
              <a:t>    }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</p:txBody>
      </p:sp>
      <p:sp>
        <p:nvSpPr>
          <p:cNvPr id="7424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9153" y="1220788"/>
            <a:ext cx="8307387" cy="1446212"/>
          </a:xfrm>
          <a:noFill/>
          <a:ln/>
        </p:spPr>
        <p:txBody>
          <a:bodyPr lIns="90487" tIns="44450" rIns="90487" bIns="44450"/>
          <a:lstStyle/>
          <a:p>
            <a:r>
              <a:rPr lang="en-US" dirty="0"/>
              <a:t>The server uses RIO to read and echo text lines until EOF (end-of-file) is encountered.</a:t>
            </a:r>
          </a:p>
          <a:p>
            <a:pPr lvl="1"/>
            <a:r>
              <a:rPr lang="en-US" dirty="0" smtClean="0"/>
              <a:t>EOF </a:t>
            </a:r>
            <a:r>
              <a:rPr lang="en-US" dirty="0"/>
              <a:t>notification caused by client calling  </a:t>
            </a:r>
            <a:r>
              <a:rPr lang="en-US" b="1" dirty="0">
                <a:latin typeface="Courier New" pitchFamily="49" charset="0"/>
              </a:rPr>
              <a:t>close(</a:t>
            </a:r>
            <a:r>
              <a:rPr lang="en-US" b="1" dirty="0" err="1">
                <a:latin typeface="Courier New" pitchFamily="49" charset="0"/>
              </a:rPr>
              <a:t>clientfd</a:t>
            </a:r>
            <a:r>
              <a:rPr lang="en-US" b="1" dirty="0" smtClean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7524750" cy="573087"/>
          </a:xfrm>
        </p:spPr>
        <p:txBody>
          <a:bodyPr/>
          <a:lstStyle/>
          <a:p>
            <a:r>
              <a:rPr lang="en-US"/>
              <a:t>Testing Servers Using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</a:rPr>
              <a:t>telnet </a:t>
            </a:r>
            <a:r>
              <a:rPr lang="en-US" dirty="0"/>
              <a:t>program is invaluable for testing servers that transmit ASCII strings over Internet connections</a:t>
            </a:r>
          </a:p>
          <a:p>
            <a:pPr lvl="1"/>
            <a:r>
              <a:rPr lang="en-US" dirty="0"/>
              <a:t>Our simple echo server</a:t>
            </a:r>
          </a:p>
          <a:p>
            <a:pPr lvl="1"/>
            <a:r>
              <a:rPr lang="en-US" dirty="0"/>
              <a:t>Web servers</a:t>
            </a:r>
          </a:p>
          <a:p>
            <a:pPr lvl="1"/>
            <a:r>
              <a:rPr lang="en-US" dirty="0"/>
              <a:t>Mail servers</a:t>
            </a:r>
          </a:p>
          <a:p>
            <a:endParaRPr lang="en-US" dirty="0"/>
          </a:p>
          <a:p>
            <a:r>
              <a:rPr lang="en-US" dirty="0"/>
              <a:t>Usage: 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unix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i="1" dirty="0">
                <a:latin typeface="Courier New" pitchFamily="49" charset="0"/>
              </a:rPr>
              <a:t>telnet &lt;host&gt; 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>
                <a:latin typeface="Courier New" pitchFamily="49" charset="0"/>
              </a:rPr>
              <a:t>&gt;</a:t>
            </a:r>
          </a:p>
          <a:p>
            <a:pPr lvl="1"/>
            <a:r>
              <a:rPr lang="en-US" dirty="0"/>
              <a:t>Creates a connection with a server running on </a:t>
            </a:r>
            <a:r>
              <a:rPr lang="en-US" b="1" i="1" dirty="0">
                <a:latin typeface="Courier New" pitchFamily="49" charset="0"/>
              </a:rPr>
              <a:t>&lt;host&gt;</a:t>
            </a:r>
            <a:r>
              <a:rPr lang="en-US" b="1" dirty="0"/>
              <a:t> </a:t>
            </a:r>
            <a:r>
              <a:rPr lang="en-US" dirty="0"/>
              <a:t>and  listening on port </a:t>
            </a:r>
            <a:r>
              <a:rPr lang="en-US" b="1" i="1" dirty="0">
                <a:latin typeface="Courier New" pitchFamily="49" charset="0"/>
              </a:rPr>
              <a:t>&lt;</a:t>
            </a:r>
            <a:r>
              <a:rPr lang="en-US" b="1" i="1" dirty="0" err="1">
                <a:latin typeface="Courier New" pitchFamily="49" charset="0"/>
              </a:rPr>
              <a:t>portnumber</a:t>
            </a:r>
            <a:r>
              <a:rPr lang="en-US" b="1" i="1" dirty="0" smtClean="0">
                <a:latin typeface="Courier New" pitchFamily="49" charset="0"/>
              </a:rPr>
              <a:t>&gt;</a:t>
            </a:r>
            <a:endParaRPr lang="en-US" b="1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27" name="Rectangle 15"/>
          <p:cNvSpPr>
            <a:spLocks noChangeArrowheads="1"/>
          </p:cNvSpPr>
          <p:nvPr/>
        </p:nvSpPr>
        <p:spPr bwMode="auto">
          <a:xfrm>
            <a:off x="6740525" y="3000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8" name="Rectangle 16"/>
          <p:cNvSpPr>
            <a:spLocks noChangeArrowheads="1"/>
          </p:cNvSpPr>
          <p:nvPr/>
        </p:nvSpPr>
        <p:spPr bwMode="auto">
          <a:xfrm>
            <a:off x="796925" y="3000375"/>
            <a:ext cx="1465263" cy="103505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4825"/>
            <a:ext cx="8047038" cy="866775"/>
          </a:xfrm>
        </p:spPr>
        <p:txBody>
          <a:bodyPr/>
          <a:lstStyle/>
          <a:p>
            <a:pPr marL="0" indent="0"/>
            <a:r>
              <a:rPr lang="en-US" dirty="0" smtClean="0"/>
              <a:t>Anatomy </a:t>
            </a:r>
            <a:r>
              <a:rPr lang="en-US" dirty="0"/>
              <a:t>of an Internet Connection</a:t>
            </a:r>
          </a:p>
        </p:txBody>
      </p:sp>
      <p:sp>
        <p:nvSpPr>
          <p:cNvPr id="704515" name="Text Box 3"/>
          <p:cNvSpPr txBox="1">
            <a:spLocks noChangeArrowheads="1"/>
          </p:cNvSpPr>
          <p:nvPr/>
        </p:nvSpPr>
        <p:spPr bwMode="auto">
          <a:xfrm>
            <a:off x="2503488" y="3479800"/>
            <a:ext cx="421140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Connection socket pair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704516" name="Oval 4"/>
          <p:cNvSpPr>
            <a:spLocks noChangeArrowheads="1"/>
          </p:cNvSpPr>
          <p:nvPr/>
        </p:nvSpPr>
        <p:spPr bwMode="auto">
          <a:xfrm>
            <a:off x="6788150" y="3119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Server</a:t>
            </a:r>
          </a:p>
          <a:p>
            <a:pPr algn="ctr" defTabSz="912813"/>
            <a:r>
              <a:rPr lang="en-US" sz="1800" dirty="0">
                <a:latin typeface="Calibri" pitchFamily="34" charset="0"/>
              </a:rPr>
              <a:t>(port 80)</a:t>
            </a:r>
          </a:p>
        </p:txBody>
      </p:sp>
      <p:sp>
        <p:nvSpPr>
          <p:cNvPr id="704517" name="Oval 5"/>
          <p:cNvSpPr>
            <a:spLocks noChangeArrowheads="1"/>
          </p:cNvSpPr>
          <p:nvPr/>
        </p:nvSpPr>
        <p:spPr bwMode="auto">
          <a:xfrm>
            <a:off x="933450" y="3119438"/>
            <a:ext cx="1287463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 dirty="0">
                <a:latin typeface="Calibri" pitchFamily="34" charset="0"/>
              </a:rPr>
              <a:t>Client</a:t>
            </a:r>
          </a:p>
        </p:txBody>
      </p:sp>
      <p:sp>
        <p:nvSpPr>
          <p:cNvPr id="704518" name="Line 6"/>
          <p:cNvSpPr>
            <a:spLocks noChangeShapeType="1"/>
          </p:cNvSpPr>
          <p:nvPr/>
        </p:nvSpPr>
        <p:spPr bwMode="auto">
          <a:xfrm>
            <a:off x="2278063" y="3517900"/>
            <a:ext cx="4451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19" name="Oval 7"/>
          <p:cNvSpPr>
            <a:spLocks noChangeAspect="1" noChangeArrowheads="1"/>
          </p:cNvSpPr>
          <p:nvPr/>
        </p:nvSpPr>
        <p:spPr bwMode="auto">
          <a:xfrm>
            <a:off x="2149475" y="3453607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0" name="Oval 8"/>
          <p:cNvSpPr>
            <a:spLocks noChangeAspect="1" noChangeArrowheads="1"/>
          </p:cNvSpPr>
          <p:nvPr/>
        </p:nvSpPr>
        <p:spPr bwMode="auto">
          <a:xfrm>
            <a:off x="6729413" y="3453607"/>
            <a:ext cx="128587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1" name="Text Box 9"/>
          <p:cNvSpPr txBox="1">
            <a:spLocks noChangeArrowheads="1"/>
          </p:cNvSpPr>
          <p:nvPr/>
        </p:nvSpPr>
        <p:spPr bwMode="auto">
          <a:xfrm>
            <a:off x="1473200" y="2238375"/>
            <a:ext cx="218681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Client socket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51213</a:t>
            </a:r>
          </a:p>
        </p:txBody>
      </p:sp>
      <p:sp>
        <p:nvSpPr>
          <p:cNvPr id="704522" name="Text Box 10"/>
          <p:cNvSpPr txBox="1">
            <a:spLocks noChangeArrowheads="1"/>
          </p:cNvSpPr>
          <p:nvPr/>
        </p:nvSpPr>
        <p:spPr bwMode="auto">
          <a:xfrm>
            <a:off x="5157788" y="2238375"/>
            <a:ext cx="2589212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800" i="1" dirty="0">
                <a:latin typeface="Calibri" pitchFamily="34" charset="0"/>
              </a:rPr>
              <a:t>Server socket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  <a:r>
              <a:rPr lang="en-US" sz="1800" dirty="0">
                <a:latin typeface="Calibri" pitchFamily="34" charset="0"/>
              </a:rPr>
              <a:t>:</a:t>
            </a:r>
            <a:r>
              <a:rPr lang="en-US" sz="1800" dirty="0">
                <a:solidFill>
                  <a:srgbClr val="7030A0"/>
                </a:solidFill>
                <a:latin typeface="Calibri" pitchFamily="34" charset="0"/>
              </a:rPr>
              <a:t>80</a:t>
            </a:r>
          </a:p>
        </p:txBody>
      </p:sp>
      <p:sp>
        <p:nvSpPr>
          <p:cNvPr id="704523" name="Line 11"/>
          <p:cNvSpPr>
            <a:spLocks noChangeShapeType="1"/>
          </p:cNvSpPr>
          <p:nvPr/>
        </p:nvSpPr>
        <p:spPr bwMode="auto">
          <a:xfrm flipH="1">
            <a:off x="2278063" y="2819400"/>
            <a:ext cx="303212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4" name="Line 12"/>
          <p:cNvSpPr>
            <a:spLocks noChangeShapeType="1"/>
          </p:cNvSpPr>
          <p:nvPr/>
        </p:nvSpPr>
        <p:spPr bwMode="auto">
          <a:xfrm>
            <a:off x="6445250" y="2819400"/>
            <a:ext cx="303213" cy="627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04525" name="Text Box 13"/>
          <p:cNvSpPr txBox="1">
            <a:spLocks noChangeArrowheads="1"/>
          </p:cNvSpPr>
          <p:nvPr/>
        </p:nvSpPr>
        <p:spPr bwMode="auto">
          <a:xfrm>
            <a:off x="593725" y="4143375"/>
            <a:ext cx="199522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Client host address</a:t>
            </a:r>
          </a:p>
          <a:p>
            <a:pPr algn="ctr"/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128.2.194.242 </a:t>
            </a:r>
            <a:endParaRPr lang="en-US" sz="1800" dirty="0">
              <a:solidFill>
                <a:srgbClr val="C00000"/>
              </a:solidFill>
              <a:latin typeface="Times" pitchFamily="18" charset="0"/>
            </a:endParaRPr>
          </a:p>
        </p:txBody>
      </p:sp>
      <p:sp>
        <p:nvSpPr>
          <p:cNvPr id="704526" name="Text Box 14"/>
          <p:cNvSpPr txBox="1">
            <a:spLocks noChangeArrowheads="1"/>
          </p:cNvSpPr>
          <p:nvPr/>
        </p:nvSpPr>
        <p:spPr bwMode="auto">
          <a:xfrm>
            <a:off x="6453188" y="4143375"/>
            <a:ext cx="2056589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Server host address</a:t>
            </a:r>
          </a:p>
          <a:p>
            <a:pPr algn="ctr"/>
            <a:r>
              <a:rPr lang="en-US" sz="1800" dirty="0">
                <a:solidFill>
                  <a:srgbClr val="D09E00"/>
                </a:solidFill>
                <a:latin typeface="Calibri" pitchFamily="34" charset="0"/>
              </a:rPr>
              <a:t>208.216.181.15</a:t>
            </a:r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685800" y="5408069"/>
            <a:ext cx="256224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srgbClr val="00B050"/>
                </a:solidFill>
                <a:latin typeface="Calibri" pitchFamily="34" charset="0"/>
              </a:rPr>
              <a:t>51213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</a:t>
            </a:r>
            <a:r>
              <a:rPr lang="en-US" sz="1600" b="0" dirty="0" smtClean="0">
                <a:latin typeface="+mn-lt"/>
              </a:rPr>
              <a:t>an ephemeral </a:t>
            </a:r>
            <a:r>
              <a:rPr lang="en-US" sz="1600" b="0" dirty="0">
                <a:latin typeface="+mn-lt"/>
              </a:rPr>
              <a:t>port </a:t>
            </a:r>
            <a:endParaRPr lang="en-US" sz="1600" b="0" dirty="0" smtClean="0"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sz="1600" b="0" dirty="0" smtClean="0">
                <a:latin typeface="+mn-lt"/>
              </a:rPr>
              <a:t>allocated by </a:t>
            </a:r>
            <a:r>
              <a:rPr lang="en-US" sz="1600" b="0" dirty="0">
                <a:latin typeface="+mn-lt"/>
              </a:rPr>
              <a:t>the kernel </a:t>
            </a: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6363868" y="5408069"/>
            <a:ext cx="2551532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srgbClr val="7030A0"/>
                </a:solidFill>
                <a:latin typeface="Calibri" pitchFamily="34" charset="0"/>
              </a:rPr>
              <a:t>80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b="0" dirty="0">
                <a:latin typeface="+mn-lt"/>
              </a:rPr>
              <a:t>is a well-known port</a:t>
            </a:r>
          </a:p>
          <a:p>
            <a:pPr>
              <a:lnSpc>
                <a:spcPct val="90000"/>
              </a:lnSpc>
            </a:pPr>
            <a:r>
              <a:rPr lang="en-US" sz="1600" b="0" dirty="0">
                <a:latin typeface="+mn-lt"/>
              </a:rPr>
              <a:t>associated with Web servers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48575" y="436967"/>
            <a:ext cx="8588375" cy="573088"/>
          </a:xfrm>
        </p:spPr>
        <p:txBody>
          <a:bodyPr/>
          <a:lstStyle/>
          <a:p>
            <a:r>
              <a:rPr lang="en-US"/>
              <a:t>Testing the Echo Server With </a:t>
            </a:r>
            <a:r>
              <a:rPr lang="en-US">
                <a:latin typeface="Courier New" pitchFamily="49" charset="0"/>
              </a:rPr>
              <a:t>telnet</a:t>
            </a:r>
            <a:endParaRPr lang="en-US"/>
          </a:p>
        </p:txBody>
      </p:sp>
      <p:sp>
        <p:nvSpPr>
          <p:cNvPr id="744451" name="Text Box 3"/>
          <p:cNvSpPr txBox="1">
            <a:spLocks noChangeArrowheads="1"/>
          </p:cNvSpPr>
          <p:nvPr/>
        </p:nvSpPr>
        <p:spPr bwMode="auto">
          <a:xfrm>
            <a:off x="195717" y="1219200"/>
            <a:ext cx="5739072" cy="206210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greatwhite</a:t>
            </a:r>
            <a:r>
              <a:rPr lang="en-US" sz="1600" dirty="0" smtClean="0">
                <a:latin typeface="Courier New" pitchFamily="49" charset="0"/>
              </a:rPr>
              <a:t>&gt; </a:t>
            </a:r>
            <a:r>
              <a:rPr lang="en-US" sz="1600" i="1" dirty="0" err="1">
                <a:latin typeface="Courier New" pitchFamily="49" charset="0"/>
              </a:rPr>
              <a:t>echoserver</a:t>
            </a:r>
            <a:r>
              <a:rPr lang="en-US" sz="1600" i="1" dirty="0">
                <a:latin typeface="Courier New" pitchFamily="49" charset="0"/>
              </a:rPr>
              <a:t> </a:t>
            </a:r>
            <a:r>
              <a:rPr lang="en-US" sz="1600" i="1" dirty="0" smtClean="0">
                <a:latin typeface="Courier New" pitchFamily="49" charset="0"/>
              </a:rPr>
              <a:t>15213</a:t>
            </a:r>
            <a:endParaRPr lang="en-US" sz="1600" dirty="0">
              <a:latin typeface="Courier New" pitchFamily="49" charset="0"/>
            </a:endParaRP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</a:t>
            </a:r>
            <a:r>
              <a:rPr lang="en-US" sz="1600" i="1" dirty="0">
                <a:latin typeface="Courier New" pitchFamily="49" charset="0"/>
              </a:rPr>
              <a:t>telnet </a:t>
            </a:r>
            <a:r>
              <a:rPr lang="en-US" sz="1600" i="1" dirty="0" smtClean="0">
                <a:latin typeface="Courier New" pitchFamily="49" charset="0"/>
              </a:rPr>
              <a:t>greatwhite.ics.cs.cmu.edu 15213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Trying </a:t>
            </a:r>
            <a:r>
              <a:rPr lang="en-US" sz="1600" dirty="0" smtClean="0">
                <a:latin typeface="Courier New" pitchFamily="49" charset="0"/>
              </a:rPr>
              <a:t>128.2.220.10...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Connected to </a:t>
            </a:r>
            <a:r>
              <a:rPr lang="en-US" sz="1600" dirty="0" smtClean="0">
                <a:latin typeface="Courier New" pitchFamily="49" charset="0"/>
              </a:rPr>
              <a:t>greatwhite.ics.cs.cmu.edu.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Escape character is '^]'.</a:t>
            </a:r>
          </a:p>
          <a:p>
            <a:r>
              <a:rPr lang="en-US" sz="1600" dirty="0" smtClean="0">
                <a:latin typeface="Courier New" pitchFamily="49" charset="0"/>
              </a:rPr>
              <a:t>hi there</a:t>
            </a:r>
          </a:p>
          <a:p>
            <a:r>
              <a:rPr lang="en-US" sz="1600" dirty="0" smtClean="0">
                <a:latin typeface="Courier New" pitchFamily="49" charset="0"/>
              </a:rPr>
              <a:t>HI THERE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2" y="493713"/>
            <a:ext cx="6053138" cy="573087"/>
          </a:xfrm>
        </p:spPr>
        <p:txBody>
          <a:bodyPr/>
          <a:lstStyle/>
          <a:p>
            <a:r>
              <a:rPr lang="en-US"/>
              <a:t>For More Information</a:t>
            </a:r>
          </a:p>
        </p:txBody>
      </p:sp>
      <p:sp>
        <p:nvSpPr>
          <p:cNvPr id="74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860" y="1276350"/>
            <a:ext cx="7896225" cy="4972050"/>
          </a:xfrm>
        </p:spPr>
        <p:txBody>
          <a:bodyPr/>
          <a:lstStyle/>
          <a:p>
            <a:r>
              <a:rPr lang="en-US" dirty="0"/>
              <a:t>W. Richard Stevens, “Unix Network Programming: Networking APIs: Sockets and XTI”, Volume 1, Second Edition, Prentice Hall, </a:t>
            </a:r>
            <a:r>
              <a:rPr lang="en-US" dirty="0" smtClean="0"/>
              <a:t>1998</a:t>
            </a:r>
            <a:endParaRPr lang="en-US" dirty="0"/>
          </a:p>
          <a:p>
            <a:pPr lvl="1"/>
            <a:r>
              <a:rPr lang="en-US" dirty="0"/>
              <a:t>THE network programming </a:t>
            </a:r>
            <a:r>
              <a:rPr lang="en-US" dirty="0" smtClean="0"/>
              <a:t>bible</a:t>
            </a:r>
            <a:endParaRPr lang="en-US" dirty="0"/>
          </a:p>
          <a:p>
            <a:r>
              <a:rPr lang="en-US" dirty="0"/>
              <a:t>Unix Man Pages</a:t>
            </a:r>
          </a:p>
          <a:p>
            <a:pPr lvl="1"/>
            <a:r>
              <a:rPr lang="en-US" dirty="0"/>
              <a:t>Good for detailed information about specific functions</a:t>
            </a:r>
          </a:p>
          <a:p>
            <a:r>
              <a:rPr lang="en-US" dirty="0"/>
              <a:t>Complete versions of the echo client and server are developed in the </a:t>
            </a:r>
            <a:r>
              <a:rPr lang="en-US" dirty="0" smtClean="0"/>
              <a:t>text</a:t>
            </a:r>
            <a:endParaRPr lang="en-US" dirty="0"/>
          </a:p>
          <a:p>
            <a:pPr lvl="1"/>
            <a:r>
              <a:rPr lang="en-US" dirty="0" smtClean="0"/>
              <a:t>Updated versions linked to course website</a:t>
            </a:r>
          </a:p>
          <a:p>
            <a:pPr lvl="1"/>
            <a:r>
              <a:rPr lang="en-US" dirty="0" smtClean="0"/>
              <a:t>Feel free to use this code in your assignments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5125" y="493713"/>
            <a:ext cx="7158038" cy="573087"/>
          </a:xfrm>
        </p:spPr>
        <p:txBody>
          <a:bodyPr/>
          <a:lstStyle/>
          <a:p>
            <a:pPr eaLnBrk="1" hangingPunct="1"/>
            <a:r>
              <a:rPr lang="en-US" smtClean="0"/>
              <a:t>A Client-Server Transaction</a:t>
            </a:r>
          </a:p>
        </p:txBody>
      </p:sp>
      <p:sp>
        <p:nvSpPr>
          <p:cNvPr id="133123" name="Oval 3"/>
          <p:cNvSpPr>
            <a:spLocks noChangeArrowheads="1"/>
          </p:cNvSpPr>
          <p:nvPr/>
        </p:nvSpPr>
        <p:spPr bwMode="auto">
          <a:xfrm>
            <a:off x="1592263" y="1571625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defTabSz="912813" eaLnBrk="0" hangingPunct="0"/>
            <a:r>
              <a:rPr lang="en-US" sz="1800">
                <a:latin typeface="Calibri" pitchFamily="34" charset="0"/>
              </a:rPr>
              <a:t>Client</a:t>
            </a:r>
          </a:p>
          <a:p>
            <a:pPr algn="ctr" defTabSz="912813" eaLnBrk="0" hangingPunct="0"/>
            <a:r>
              <a:rPr lang="en-US" sz="1800">
                <a:latin typeface="Calibri" pitchFamily="34" charset="0"/>
              </a:rPr>
              <a:t>process</a:t>
            </a:r>
          </a:p>
        </p:txBody>
      </p:sp>
      <p:sp>
        <p:nvSpPr>
          <p:cNvPr id="133124" name="Line 4"/>
          <p:cNvSpPr>
            <a:spLocks noChangeShapeType="1"/>
          </p:cNvSpPr>
          <p:nvPr/>
        </p:nvSpPr>
        <p:spPr bwMode="auto">
          <a:xfrm flipH="1">
            <a:off x="2689225" y="1757363"/>
            <a:ext cx="25606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33125" name="Oval 5"/>
          <p:cNvSpPr>
            <a:spLocks noChangeArrowheads="1"/>
          </p:cNvSpPr>
          <p:nvPr/>
        </p:nvSpPr>
        <p:spPr bwMode="auto">
          <a:xfrm>
            <a:off x="5173663" y="1571625"/>
            <a:ext cx="1203325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 defTabSz="912813" eaLnBrk="0" hangingPunct="0"/>
            <a:r>
              <a:rPr lang="en-US" sz="1800">
                <a:latin typeface="Calibri" pitchFamily="34" charset="0"/>
              </a:rPr>
              <a:t>Server</a:t>
            </a:r>
          </a:p>
          <a:p>
            <a:pPr algn="ctr" defTabSz="912813" eaLnBrk="0" hangingPunct="0"/>
            <a:r>
              <a:rPr lang="en-US" sz="1800">
                <a:latin typeface="Calibri" pitchFamily="34" charset="0"/>
              </a:rPr>
              <a:t>process</a:t>
            </a:r>
          </a:p>
        </p:txBody>
      </p:sp>
      <p:sp>
        <p:nvSpPr>
          <p:cNvPr id="133126" name="Text Box 6"/>
          <p:cNvSpPr txBox="1">
            <a:spLocks noChangeArrowheads="1"/>
          </p:cNvSpPr>
          <p:nvPr/>
        </p:nvSpPr>
        <p:spPr bwMode="auto">
          <a:xfrm>
            <a:off x="2811463" y="1403350"/>
            <a:ext cx="233045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>
                <a:latin typeface="Calibri" pitchFamily="34" charset="0"/>
              </a:rPr>
              <a:t>1. Client sends request</a:t>
            </a:r>
          </a:p>
        </p:txBody>
      </p:sp>
      <p:sp>
        <p:nvSpPr>
          <p:cNvPr id="133127" name="Text Box 7"/>
          <p:cNvSpPr txBox="1">
            <a:spLocks noChangeArrowheads="1"/>
          </p:cNvSpPr>
          <p:nvPr/>
        </p:nvSpPr>
        <p:spPr bwMode="auto">
          <a:xfrm>
            <a:off x="6219825" y="2163763"/>
            <a:ext cx="1077913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>
                <a:latin typeface="Calibri" pitchFamily="34" charset="0"/>
              </a:rPr>
              <a:t>2. Server </a:t>
            </a:r>
          </a:p>
          <a:p>
            <a:pPr algn="ctr" eaLnBrk="0" hangingPunct="0"/>
            <a:r>
              <a:rPr lang="en-US" sz="1800" i="1">
                <a:latin typeface="Calibri" pitchFamily="34" charset="0"/>
              </a:rPr>
              <a:t>handles</a:t>
            </a:r>
          </a:p>
          <a:p>
            <a:pPr algn="ctr" eaLnBrk="0" hangingPunct="0"/>
            <a:r>
              <a:rPr lang="en-US" sz="1800" i="1">
                <a:latin typeface="Calibri" pitchFamily="34" charset="0"/>
              </a:rPr>
              <a:t>request</a:t>
            </a:r>
          </a:p>
        </p:txBody>
      </p:sp>
      <p:sp>
        <p:nvSpPr>
          <p:cNvPr id="133128" name="Line 8"/>
          <p:cNvSpPr>
            <a:spLocks noChangeShapeType="1"/>
          </p:cNvSpPr>
          <p:nvPr/>
        </p:nvSpPr>
        <p:spPr bwMode="auto">
          <a:xfrm flipH="1">
            <a:off x="2701925" y="2201863"/>
            <a:ext cx="25606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2805113" y="2214563"/>
            <a:ext cx="2528887" cy="369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>
                <a:latin typeface="Calibri" pitchFamily="34" charset="0"/>
              </a:rPr>
              <a:t>3. Server sends response</a:t>
            </a:r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609600" y="2154238"/>
            <a:ext cx="1042988" cy="9239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 i="1">
                <a:latin typeface="Calibri" pitchFamily="34" charset="0"/>
              </a:rPr>
              <a:t>4. Client </a:t>
            </a:r>
          </a:p>
          <a:p>
            <a:pPr algn="ctr" eaLnBrk="0" hangingPunct="0"/>
            <a:r>
              <a:rPr lang="en-US" sz="1800" i="1">
                <a:latin typeface="Calibri" pitchFamily="34" charset="0"/>
              </a:rPr>
              <a:t>handles</a:t>
            </a:r>
          </a:p>
          <a:p>
            <a:pPr algn="ctr" eaLnBrk="0" hangingPunct="0"/>
            <a:r>
              <a:rPr lang="en-US" sz="1800" i="1">
                <a:latin typeface="Calibri" pitchFamily="34" charset="0"/>
              </a:rPr>
              <a:t>response</a:t>
            </a:r>
          </a:p>
        </p:txBody>
      </p:sp>
      <p:sp>
        <p:nvSpPr>
          <p:cNvPr id="133131" name="Line 11"/>
          <p:cNvSpPr>
            <a:spLocks noChangeShapeType="1"/>
          </p:cNvSpPr>
          <p:nvPr/>
        </p:nvSpPr>
        <p:spPr bwMode="auto">
          <a:xfrm>
            <a:off x="6380163" y="1976438"/>
            <a:ext cx="836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8924" name="AutoShape 12"/>
          <p:cNvSpPr>
            <a:spLocks noChangeArrowheads="1"/>
          </p:cNvSpPr>
          <p:nvPr/>
        </p:nvSpPr>
        <p:spPr bwMode="auto">
          <a:xfrm>
            <a:off x="7216775" y="1673225"/>
            <a:ext cx="1089025" cy="569913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 eaLnBrk="0" hangingPunct="0">
              <a:defRPr/>
            </a:pPr>
            <a:r>
              <a:rPr lang="en-US" sz="1800" dirty="0">
                <a:latin typeface="Calibri" pitchFamily="34" charset="0"/>
              </a:rPr>
              <a:t>Resource</a:t>
            </a:r>
          </a:p>
        </p:txBody>
      </p:sp>
      <p:sp>
        <p:nvSpPr>
          <p:cNvPr id="678925" name="Rectangle 13"/>
          <p:cNvSpPr>
            <a:spLocks noGrp="1" noChangeArrowheads="1"/>
          </p:cNvSpPr>
          <p:nvPr>
            <p:ph type="body" idx="4294967295"/>
          </p:nvPr>
        </p:nvSpPr>
        <p:spPr>
          <a:xfrm>
            <a:off x="355600" y="4267200"/>
            <a:ext cx="8701088" cy="2055813"/>
          </a:xfrm>
        </p:spPr>
        <p:txBody>
          <a:bodyPr/>
          <a:lstStyle/>
          <a:p>
            <a:pPr eaLnBrk="1" hangingPunct="1"/>
            <a:r>
              <a:rPr lang="en-US" dirty="0" smtClean="0"/>
              <a:t>Most network applications are based on the client-server model: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b="1" i="1" dirty="0" smtClean="0">
                <a:solidFill>
                  <a:srgbClr val="C00000"/>
                </a:solidFill>
              </a:rPr>
              <a:t>server</a:t>
            </a:r>
            <a:r>
              <a:rPr lang="en-US" dirty="0" smtClean="0"/>
              <a:t> process and one or more </a:t>
            </a:r>
            <a:r>
              <a:rPr lang="en-US" b="1" i="1" dirty="0" smtClean="0">
                <a:solidFill>
                  <a:srgbClr val="C00000"/>
                </a:solidFill>
              </a:rPr>
              <a:t>client</a:t>
            </a:r>
            <a:r>
              <a:rPr lang="en-US" i="1" dirty="0" smtClean="0"/>
              <a:t> </a:t>
            </a:r>
            <a:r>
              <a:rPr lang="en-US" dirty="0" smtClean="0"/>
              <a:t>processes</a:t>
            </a:r>
          </a:p>
          <a:p>
            <a:pPr lvl="1" eaLnBrk="1" hangingPunct="1"/>
            <a:r>
              <a:rPr lang="en-US" dirty="0" smtClean="0"/>
              <a:t>Server manages some </a:t>
            </a:r>
            <a:r>
              <a:rPr lang="en-US" b="1" i="1" dirty="0" smtClean="0">
                <a:solidFill>
                  <a:srgbClr val="C00000"/>
                </a:solidFill>
              </a:rPr>
              <a:t>resource</a:t>
            </a:r>
            <a:endParaRPr lang="en-US" dirty="0" smtClean="0"/>
          </a:p>
          <a:p>
            <a:pPr lvl="1" eaLnBrk="1" hangingPunct="1"/>
            <a:r>
              <a:rPr lang="en-US" dirty="0" smtClean="0"/>
              <a:t>Server provides</a:t>
            </a:r>
            <a:r>
              <a:rPr lang="en-US" i="1" dirty="0" smtClean="0"/>
              <a:t> </a:t>
            </a:r>
            <a:r>
              <a:rPr lang="en-US" b="1" i="1" dirty="0" smtClean="0">
                <a:solidFill>
                  <a:srgbClr val="C00000"/>
                </a:solidFill>
              </a:rPr>
              <a:t>service</a:t>
            </a:r>
            <a:r>
              <a:rPr lang="en-US" dirty="0" smtClean="0"/>
              <a:t> by manipulating resource for clients</a:t>
            </a:r>
          </a:p>
          <a:p>
            <a:pPr lvl="1" eaLnBrk="1" hangingPunct="1"/>
            <a:r>
              <a:rPr lang="en-US" dirty="0" smtClean="0"/>
              <a:t>Server activated by request from client (vending machine analogy)</a:t>
            </a:r>
          </a:p>
        </p:txBody>
      </p:sp>
      <p:sp>
        <p:nvSpPr>
          <p:cNvPr id="678926" name="Text Box 14"/>
          <p:cNvSpPr txBox="1">
            <a:spLocks noChangeArrowheads="1"/>
          </p:cNvSpPr>
          <p:nvPr/>
        </p:nvSpPr>
        <p:spPr bwMode="auto">
          <a:xfrm>
            <a:off x="1806575" y="3316288"/>
            <a:ext cx="5584825" cy="646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Note: clients and servers are processes running on hosts </a:t>
            </a:r>
          </a:p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(can be the same or different hosts)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1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Clients</a:t>
            </a:r>
          </a:p>
        </p:txBody>
      </p:sp>
      <p:sp>
        <p:nvSpPr>
          <p:cNvPr id="7127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61245" y="1220788"/>
            <a:ext cx="8307387" cy="5408612"/>
          </a:xfrm>
        </p:spPr>
        <p:txBody>
          <a:bodyPr/>
          <a:lstStyle/>
          <a:p>
            <a:r>
              <a:rPr lang="en-US" dirty="0"/>
              <a:t>Examples of client programs</a:t>
            </a:r>
          </a:p>
          <a:p>
            <a:pPr lvl="1"/>
            <a:r>
              <a:rPr lang="en-US" dirty="0"/>
              <a:t>Web browsers, </a:t>
            </a:r>
            <a:r>
              <a:rPr lang="en-US" b="1" dirty="0">
                <a:latin typeface="Courier New" pitchFamily="49" charset="0"/>
              </a:rPr>
              <a:t>ftp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telnet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ssh</a:t>
            </a:r>
            <a:endParaRPr lang="en-US" b="1" dirty="0">
              <a:latin typeface="Courier New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does a client find the server?</a:t>
            </a:r>
          </a:p>
          <a:p>
            <a:pPr lvl="1"/>
            <a:r>
              <a:rPr lang="en-US" dirty="0"/>
              <a:t>The IP address in the server socket address identifies the host</a:t>
            </a:r>
            <a:r>
              <a:rPr lang="en-US" i="1" dirty="0"/>
              <a:t> 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(</a:t>
            </a:r>
            <a:r>
              <a:rPr lang="en-US" dirty="0"/>
              <a:t>more precisely, an adapter on the host)</a:t>
            </a:r>
          </a:p>
          <a:p>
            <a:pPr lvl="1"/>
            <a:r>
              <a:rPr lang="en-US" dirty="0"/>
              <a:t>The (well-known) port in the server socket address identifies the service, and thus implicitly identifies the server process that performs that service.</a:t>
            </a:r>
          </a:p>
          <a:p>
            <a:pPr lvl="1"/>
            <a:r>
              <a:rPr lang="en-US" dirty="0"/>
              <a:t>Examples of well </a:t>
            </a:r>
            <a:r>
              <a:rPr lang="en-US" dirty="0" smtClean="0"/>
              <a:t>known </a:t>
            </a:r>
            <a:r>
              <a:rPr lang="en-US" dirty="0"/>
              <a:t>ports</a:t>
            </a:r>
          </a:p>
          <a:p>
            <a:pPr lvl="2"/>
            <a:r>
              <a:rPr lang="en-US" dirty="0"/>
              <a:t>Port 7: Echo server</a:t>
            </a:r>
          </a:p>
          <a:p>
            <a:pPr lvl="2"/>
            <a:r>
              <a:rPr lang="en-US" dirty="0"/>
              <a:t>Port </a:t>
            </a:r>
            <a:r>
              <a:rPr lang="en-US" dirty="0" smtClean="0"/>
              <a:t>22: </a:t>
            </a:r>
            <a:r>
              <a:rPr lang="en-US" dirty="0" err="1" smtClean="0"/>
              <a:t>ssh</a:t>
            </a:r>
            <a:r>
              <a:rPr lang="en-US" dirty="0" smtClean="0"/>
              <a:t> </a:t>
            </a:r>
            <a:r>
              <a:rPr lang="en-US" dirty="0"/>
              <a:t>server</a:t>
            </a:r>
          </a:p>
          <a:p>
            <a:pPr lvl="2"/>
            <a:r>
              <a:rPr lang="en-US" dirty="0"/>
              <a:t>Port 25: Mail server</a:t>
            </a:r>
          </a:p>
          <a:p>
            <a:pPr lvl="2"/>
            <a:r>
              <a:rPr lang="en-US" dirty="0"/>
              <a:t>Port 80: </a:t>
            </a:r>
            <a:r>
              <a:rPr lang="en-US" dirty="0" smtClean="0"/>
              <a:t>http server</a:t>
            </a:r>
          </a:p>
          <a:p>
            <a:pPr lvl="2"/>
            <a:r>
              <a:rPr lang="en-US" dirty="0" smtClean="0"/>
              <a:t>Port 443: https server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3" name="Rectangle 5"/>
          <p:cNvSpPr>
            <a:spLocks noChangeArrowheads="1"/>
          </p:cNvSpPr>
          <p:nvPr/>
        </p:nvSpPr>
        <p:spPr bwMode="auto">
          <a:xfrm>
            <a:off x="381000" y="1913996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35" name="Rectangle 7"/>
          <p:cNvSpPr>
            <a:spLocks noChangeArrowheads="1"/>
          </p:cNvSpPr>
          <p:nvPr/>
        </p:nvSpPr>
        <p:spPr bwMode="auto">
          <a:xfrm>
            <a:off x="4800600" y="149225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4" name="Rectangle 16"/>
          <p:cNvSpPr>
            <a:spLocks noChangeArrowheads="1"/>
          </p:cNvSpPr>
          <p:nvPr/>
        </p:nvSpPr>
        <p:spPr bwMode="auto">
          <a:xfrm>
            <a:off x="381000" y="4830880"/>
            <a:ext cx="12954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45" name="Rectangle 17"/>
          <p:cNvSpPr>
            <a:spLocks noChangeArrowheads="1"/>
          </p:cNvSpPr>
          <p:nvPr/>
        </p:nvSpPr>
        <p:spPr bwMode="auto">
          <a:xfrm>
            <a:off x="4800600" y="4419600"/>
            <a:ext cx="35052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3751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Ports to Identify Services</a:t>
            </a:r>
          </a:p>
        </p:txBody>
      </p:sp>
      <p:sp>
        <p:nvSpPr>
          <p:cNvPr id="713732" name="Oval 4"/>
          <p:cNvSpPr>
            <a:spLocks noChangeArrowheads="1"/>
          </p:cNvSpPr>
          <p:nvPr/>
        </p:nvSpPr>
        <p:spPr bwMode="auto">
          <a:xfrm>
            <a:off x="6310313" y="161131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34" name="Text Box 6"/>
          <p:cNvSpPr txBox="1">
            <a:spLocks noChangeArrowheads="1"/>
          </p:cNvSpPr>
          <p:nvPr/>
        </p:nvSpPr>
        <p:spPr bwMode="auto">
          <a:xfrm>
            <a:off x="279057" y="1612312"/>
            <a:ext cx="1092543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Client host</a:t>
            </a:r>
          </a:p>
        </p:txBody>
      </p:sp>
      <p:sp>
        <p:nvSpPr>
          <p:cNvPr id="713736" name="Text Box 8"/>
          <p:cNvSpPr txBox="1">
            <a:spLocks noChangeArrowheads="1"/>
          </p:cNvSpPr>
          <p:nvPr/>
        </p:nvSpPr>
        <p:spPr bwMode="auto">
          <a:xfrm>
            <a:off x="4696323" y="1191502"/>
            <a:ext cx="240238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Server host 128.2.194.242</a:t>
            </a:r>
          </a:p>
        </p:txBody>
      </p:sp>
      <p:sp>
        <p:nvSpPr>
          <p:cNvPr id="713737" name="Line 9"/>
          <p:cNvSpPr>
            <a:spLocks noChangeShapeType="1"/>
          </p:cNvSpPr>
          <p:nvPr/>
        </p:nvSpPr>
        <p:spPr bwMode="auto">
          <a:xfrm flipV="1">
            <a:off x="1524000" y="248285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9" name="Oval 11"/>
          <p:cNvSpPr>
            <a:spLocks noChangeArrowheads="1"/>
          </p:cNvSpPr>
          <p:nvPr/>
        </p:nvSpPr>
        <p:spPr bwMode="auto">
          <a:xfrm>
            <a:off x="6324600" y="255905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0" name="Text Box 12"/>
          <p:cNvSpPr txBox="1">
            <a:spLocks noChangeArrowheads="1"/>
          </p:cNvSpPr>
          <p:nvPr/>
        </p:nvSpPr>
        <p:spPr bwMode="auto">
          <a:xfrm>
            <a:off x="1841500" y="1657350"/>
            <a:ext cx="2654300" cy="8255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128.2.194.242:80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Web server)</a:t>
            </a:r>
          </a:p>
        </p:txBody>
      </p:sp>
      <p:sp>
        <p:nvSpPr>
          <p:cNvPr id="713741" name="Line 13"/>
          <p:cNvSpPr>
            <a:spLocks noChangeShapeType="1"/>
          </p:cNvSpPr>
          <p:nvPr/>
        </p:nvSpPr>
        <p:spPr bwMode="auto">
          <a:xfrm flipV="1">
            <a:off x="5943600" y="217805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3" name="Oval 15"/>
          <p:cNvSpPr>
            <a:spLocks noChangeArrowheads="1"/>
          </p:cNvSpPr>
          <p:nvPr/>
        </p:nvSpPr>
        <p:spPr bwMode="auto">
          <a:xfrm>
            <a:off x="6310313" y="4538663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Web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80)</a:t>
            </a:r>
          </a:p>
        </p:txBody>
      </p:sp>
      <p:sp>
        <p:nvSpPr>
          <p:cNvPr id="713746" name="Line 18"/>
          <p:cNvSpPr>
            <a:spLocks noChangeShapeType="1"/>
          </p:cNvSpPr>
          <p:nvPr/>
        </p:nvSpPr>
        <p:spPr bwMode="auto">
          <a:xfrm flipV="1">
            <a:off x="1524000" y="5410200"/>
            <a:ext cx="342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48" name="Oval 20"/>
          <p:cNvSpPr>
            <a:spLocks noChangeArrowheads="1"/>
          </p:cNvSpPr>
          <p:nvPr/>
        </p:nvSpPr>
        <p:spPr bwMode="auto">
          <a:xfrm>
            <a:off x="6324600" y="5486400"/>
            <a:ext cx="1746250" cy="796925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Echo server</a:t>
            </a:r>
          </a:p>
          <a:p>
            <a:pPr algn="ctr" defTabSz="912813"/>
            <a:r>
              <a:rPr lang="en-US" sz="1600" dirty="0">
                <a:latin typeface="Calibri" pitchFamily="34" charset="0"/>
              </a:rPr>
              <a:t>(port 7)</a:t>
            </a:r>
          </a:p>
        </p:txBody>
      </p:sp>
      <p:sp>
        <p:nvSpPr>
          <p:cNvPr id="713749" name="Text Box 21"/>
          <p:cNvSpPr txBox="1">
            <a:spLocks noChangeArrowheads="1"/>
          </p:cNvSpPr>
          <p:nvPr/>
        </p:nvSpPr>
        <p:spPr bwMode="auto">
          <a:xfrm>
            <a:off x="2155825" y="4603750"/>
            <a:ext cx="1992725" cy="83099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Service request for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128.2.194.242:7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(i.e., the echo server)</a:t>
            </a:r>
          </a:p>
        </p:txBody>
      </p:sp>
      <p:sp>
        <p:nvSpPr>
          <p:cNvPr id="713750" name="Line 22"/>
          <p:cNvSpPr>
            <a:spLocks noChangeShapeType="1"/>
          </p:cNvSpPr>
          <p:nvPr/>
        </p:nvSpPr>
        <p:spPr bwMode="auto">
          <a:xfrm>
            <a:off x="5943600" y="5486400"/>
            <a:ext cx="4572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3738" name="Oval 10"/>
          <p:cNvSpPr>
            <a:spLocks noChangeArrowheads="1"/>
          </p:cNvSpPr>
          <p:nvPr/>
        </p:nvSpPr>
        <p:spPr bwMode="auto">
          <a:xfrm>
            <a:off x="4953000" y="225425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47" name="Oval 19"/>
          <p:cNvSpPr>
            <a:spLocks noChangeArrowheads="1"/>
          </p:cNvSpPr>
          <p:nvPr/>
        </p:nvSpPr>
        <p:spPr bwMode="auto">
          <a:xfrm>
            <a:off x="4953000" y="5181600"/>
            <a:ext cx="1066800" cy="457200"/>
          </a:xfrm>
          <a:prstGeom prst="ellipse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</a:rPr>
              <a:t>Kernel</a:t>
            </a:r>
          </a:p>
        </p:txBody>
      </p:sp>
      <p:sp>
        <p:nvSpPr>
          <p:cNvPr id="713731" name="Oval 3"/>
          <p:cNvSpPr>
            <a:spLocks noChangeArrowheads="1"/>
          </p:cNvSpPr>
          <p:nvPr/>
        </p:nvSpPr>
        <p:spPr bwMode="auto">
          <a:xfrm>
            <a:off x="575042" y="2239434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  <p:sp>
        <p:nvSpPr>
          <p:cNvPr id="713742" name="Oval 14"/>
          <p:cNvSpPr>
            <a:spLocks noChangeArrowheads="1"/>
          </p:cNvSpPr>
          <p:nvPr/>
        </p:nvSpPr>
        <p:spPr bwMode="auto">
          <a:xfrm>
            <a:off x="575042" y="5169488"/>
            <a:ext cx="948958" cy="476060"/>
          </a:xfrm>
          <a:prstGeom prst="ellipse">
            <a:avLst/>
          </a:prstGeom>
          <a:solidFill>
            <a:srgbClr val="D5F1C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algn="ctr" defTabSz="912813"/>
            <a:r>
              <a:rPr lang="en-US" sz="1600" dirty="0">
                <a:latin typeface="Calibri" pitchFamily="34" charset="0"/>
              </a:rPr>
              <a:t>Client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3744" grpId="0" animBg="1"/>
      <p:bldP spid="713745" grpId="0" animBg="1"/>
      <p:bldP spid="713743" grpId="0" animBg="1"/>
      <p:bldP spid="713746" grpId="0" animBg="1"/>
      <p:bldP spid="713748" grpId="0" animBg="1"/>
      <p:bldP spid="713749" grpId="0"/>
      <p:bldP spid="713750" grpId="0" animBg="1"/>
      <p:bldP spid="713747" grpId="0" animBg="1"/>
      <p:bldP spid="71374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Servers</a:t>
            </a:r>
          </a:p>
        </p:txBody>
      </p:sp>
      <p:sp>
        <p:nvSpPr>
          <p:cNvPr id="7147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42489" y="1220788"/>
            <a:ext cx="8420511" cy="5224462"/>
          </a:xfrm>
        </p:spPr>
        <p:txBody>
          <a:bodyPr/>
          <a:lstStyle/>
          <a:p>
            <a:r>
              <a:rPr lang="en-US" dirty="0"/>
              <a:t>Servers are long-running processes (daemons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Created at boot-time (typically) by the init process (process 1)</a:t>
            </a:r>
          </a:p>
          <a:p>
            <a:pPr lvl="1"/>
            <a:r>
              <a:rPr lang="en-US" dirty="0"/>
              <a:t>Run continuously until the machine is turned </a:t>
            </a:r>
            <a:r>
              <a:rPr lang="en-US" dirty="0" smtClean="0"/>
              <a:t>off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server waits for requests to arrive on a well-known port associated with a particular </a:t>
            </a:r>
            <a:r>
              <a:rPr lang="en-US" dirty="0" smtClean="0"/>
              <a:t>service</a:t>
            </a:r>
            <a:endParaRPr lang="en-US" dirty="0"/>
          </a:p>
          <a:p>
            <a:pPr lvl="1"/>
            <a:r>
              <a:rPr lang="en-US" dirty="0"/>
              <a:t>Port 7: echo server</a:t>
            </a:r>
          </a:p>
          <a:p>
            <a:pPr lvl="1"/>
            <a:r>
              <a:rPr lang="en-US" dirty="0"/>
              <a:t>Port </a:t>
            </a:r>
            <a:r>
              <a:rPr lang="en-US" dirty="0" smtClean="0"/>
              <a:t>22: </a:t>
            </a:r>
            <a:r>
              <a:rPr lang="en-US" dirty="0" err="1" smtClean="0"/>
              <a:t>ssh</a:t>
            </a:r>
            <a:r>
              <a:rPr lang="en-US" dirty="0" smtClean="0"/>
              <a:t> </a:t>
            </a:r>
            <a:r>
              <a:rPr lang="en-US" dirty="0"/>
              <a:t>server</a:t>
            </a:r>
          </a:p>
          <a:p>
            <a:pPr lvl="1"/>
            <a:r>
              <a:rPr lang="en-US" dirty="0"/>
              <a:t>Port 25: mail server</a:t>
            </a:r>
          </a:p>
          <a:p>
            <a:pPr lvl="1"/>
            <a:r>
              <a:rPr lang="en-US" dirty="0"/>
              <a:t>Port 80: HTTP server</a:t>
            </a:r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machine that runs a server process is also </a:t>
            </a:r>
            <a:r>
              <a:rPr lang="en-US" dirty="0" smtClean="0"/>
              <a:t>often </a:t>
            </a:r>
            <a:r>
              <a:rPr lang="en-US" dirty="0"/>
              <a:t>referred to as a “</a:t>
            </a:r>
            <a:r>
              <a:rPr lang="en-US" dirty="0" smtClean="0"/>
              <a:t>server”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 Examples</a:t>
            </a:r>
          </a:p>
        </p:txBody>
      </p:sp>
      <p:sp>
        <p:nvSpPr>
          <p:cNvPr id="7157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60539" y="1225551"/>
            <a:ext cx="8326261" cy="497205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Web server (port 80)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Resource: files/compute cycles (CGI programs)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Service: retrieves files and runs CGI programs on behalf of the client</a:t>
            </a:r>
          </a:p>
          <a:p>
            <a:pPr marL="0" indent="0">
              <a:lnSpc>
                <a:spcPct val="85000"/>
              </a:lnSpc>
              <a:buNone/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err="1" smtClean="0"/>
              <a:t>ssh</a:t>
            </a:r>
            <a:r>
              <a:rPr lang="en-US" dirty="0" smtClean="0"/>
              <a:t> </a:t>
            </a:r>
            <a:r>
              <a:rPr lang="en-US" dirty="0"/>
              <a:t>server (</a:t>
            </a:r>
            <a:r>
              <a:rPr lang="en-US" dirty="0" smtClean="0"/>
              <a:t>22)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Resource: terminal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Service: proxies a terminal on the </a:t>
            </a:r>
            <a:endParaRPr lang="en-US" dirty="0" smtClean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server machine and transfers files</a:t>
            </a: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Mail </a:t>
            </a:r>
            <a:r>
              <a:rPr lang="en-US" dirty="0"/>
              <a:t>server (25)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Resource: email “spool” file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Service: stores mail messages in spool file </a:t>
            </a:r>
          </a:p>
        </p:txBody>
      </p:sp>
      <p:sp>
        <p:nvSpPr>
          <p:cNvPr id="715780" name="Rectangle 4"/>
          <p:cNvSpPr>
            <a:spLocks noChangeArrowheads="1"/>
          </p:cNvSpPr>
          <p:nvPr/>
        </p:nvSpPr>
        <p:spPr bwMode="auto">
          <a:xfrm>
            <a:off x="5715000" y="2759075"/>
            <a:ext cx="31242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See </a:t>
            </a:r>
            <a:r>
              <a:rPr lang="en-US" sz="1800" dirty="0">
                <a:latin typeface="Courier New" pitchFamily="49" charset="0"/>
              </a:rPr>
              <a:t>/etc/services</a:t>
            </a:r>
            <a:r>
              <a:rPr lang="en-US" sz="1800" dirty="0">
                <a:latin typeface="Calibri" pitchFamily="34" charset="0"/>
              </a:rPr>
              <a:t> for a comprehensive list of the </a:t>
            </a:r>
            <a:r>
              <a:rPr lang="en-US" sz="1800" dirty="0" smtClean="0">
                <a:latin typeface="Calibri" pitchFamily="34" charset="0"/>
              </a:rPr>
              <a:t>port mappings on </a:t>
            </a:r>
            <a:r>
              <a:rPr lang="en-US" sz="1800" dirty="0">
                <a:latin typeface="Calibri" pitchFamily="34" charset="0"/>
              </a:rPr>
              <a:t>a Linux </a:t>
            </a:r>
            <a:r>
              <a:rPr lang="en-US" sz="1800" dirty="0" smtClean="0">
                <a:latin typeface="Calibri" pitchFamily="34" charset="0"/>
              </a:rPr>
              <a:t>machine</a:t>
            </a:r>
            <a:endParaRPr lang="en-US" sz="1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19132</TotalTime>
  <Words>3809</Words>
  <Application>Microsoft Macintosh PowerPoint</Application>
  <PresentationFormat>On-screen Show (4:3)</PresentationFormat>
  <Paragraphs>654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template2007</vt:lpstr>
      <vt:lpstr>Network Programming  15-213 / 18-213: Introduction to Computer Systems 21st Lecture, Nov. 7, 2013</vt:lpstr>
      <vt:lpstr>A Programmer’s View of the Internet</vt:lpstr>
      <vt:lpstr>Internet Connections</vt:lpstr>
      <vt:lpstr>Anatomy of an Internet Connection</vt:lpstr>
      <vt:lpstr>A Client-Server Transaction</vt:lpstr>
      <vt:lpstr>Clients</vt:lpstr>
      <vt:lpstr>Using Ports to Identify Services</vt:lpstr>
      <vt:lpstr>Servers</vt:lpstr>
      <vt:lpstr>Server Examples</vt:lpstr>
      <vt:lpstr>Sockets Interface</vt:lpstr>
      <vt:lpstr>Sockets</vt:lpstr>
      <vt:lpstr>Overview of the Sockets Interface</vt:lpstr>
      <vt:lpstr>Socket Address Structures</vt:lpstr>
      <vt:lpstr>Socket Address Structures</vt:lpstr>
      <vt:lpstr>Example: Echo Client and Server</vt:lpstr>
      <vt:lpstr>Echo Client Main Routine</vt:lpstr>
      <vt:lpstr>Overview of the Sockets Interface</vt:lpstr>
      <vt:lpstr>Echo Client: open_clientfd</vt:lpstr>
      <vt:lpstr>Echo Client: open_clientfd  (socket)</vt:lpstr>
      <vt:lpstr>Echo Client: open_clientfd  (gethostbyname)</vt:lpstr>
      <vt:lpstr>A Careful Look at bcopy Arguments</vt:lpstr>
      <vt:lpstr>Echo Client: open_clientfd  (connect)</vt:lpstr>
      <vt:lpstr>Echo Server: Main Routine</vt:lpstr>
      <vt:lpstr>Overview of the Sockets Interface</vt:lpstr>
      <vt:lpstr>Echo Server: open_listenfd</vt:lpstr>
      <vt:lpstr>Echo Server: open_listenfd (cont.)</vt:lpstr>
      <vt:lpstr>Echo Server: open_listenfd (socket)</vt:lpstr>
      <vt:lpstr>Echo Server: open_listenfd (setsockopt)</vt:lpstr>
      <vt:lpstr>Echo Server: open_listenfd  (initialize socket address)</vt:lpstr>
      <vt:lpstr>Echo Server: open_listenfd  (bind)</vt:lpstr>
      <vt:lpstr>Echo Server: open_listenfd  (listen)</vt:lpstr>
      <vt:lpstr>Echo Server: Main Loop</vt:lpstr>
      <vt:lpstr>Overview of the Sockets Interface</vt:lpstr>
      <vt:lpstr>Echo Server: accept</vt:lpstr>
      <vt:lpstr>Echo Server: accept Illustrated</vt:lpstr>
      <vt:lpstr>Connected vs. Listening Descriptors</vt:lpstr>
      <vt:lpstr>Echo Server: Identifying the Client</vt:lpstr>
      <vt:lpstr>Echo Server: echo</vt:lpstr>
      <vt:lpstr>Testing Servers Using telnet</vt:lpstr>
      <vt:lpstr>Testing the Echo Server With telnet</vt:lpstr>
      <vt:lpstr>For More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786</cp:revision>
  <cp:lastPrinted>2012-11-08T08:32:40Z</cp:lastPrinted>
  <dcterms:created xsi:type="dcterms:W3CDTF">2012-11-08T08:32:21Z</dcterms:created>
  <dcterms:modified xsi:type="dcterms:W3CDTF">2013-11-07T17:36:53Z</dcterms:modified>
</cp:coreProperties>
</file>