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50"/>
  </p:notesMasterIdLst>
  <p:handoutMasterIdLst>
    <p:handoutMasterId r:id="rId51"/>
  </p:handoutMasterIdLst>
  <p:sldIdLst>
    <p:sldId id="1473" r:id="rId5"/>
    <p:sldId id="1474" r:id="rId6"/>
    <p:sldId id="1467" r:id="rId7"/>
    <p:sldId id="1428" r:id="rId8"/>
    <p:sldId id="1468" r:id="rId9"/>
    <p:sldId id="1429" r:id="rId10"/>
    <p:sldId id="1430" r:id="rId11"/>
    <p:sldId id="1431" r:id="rId12"/>
    <p:sldId id="1432" r:id="rId13"/>
    <p:sldId id="1433" r:id="rId14"/>
    <p:sldId id="1434" r:id="rId15"/>
    <p:sldId id="1435" r:id="rId16"/>
    <p:sldId id="1469" r:id="rId17"/>
    <p:sldId id="1496" r:id="rId18"/>
    <p:sldId id="1437" r:id="rId19"/>
    <p:sldId id="1438" r:id="rId20"/>
    <p:sldId id="1439" r:id="rId21"/>
    <p:sldId id="1440" r:id="rId22"/>
    <p:sldId id="1497" r:id="rId23"/>
    <p:sldId id="1441" r:id="rId24"/>
    <p:sldId id="1442" r:id="rId25"/>
    <p:sldId id="1443" r:id="rId26"/>
    <p:sldId id="1444" r:id="rId27"/>
    <p:sldId id="1446" r:id="rId28"/>
    <p:sldId id="1445" r:id="rId29"/>
    <p:sldId id="1447" r:id="rId30"/>
    <p:sldId id="1448" r:id="rId31"/>
    <p:sldId id="1498" r:id="rId32"/>
    <p:sldId id="1475" r:id="rId33"/>
    <p:sldId id="1493" r:id="rId34"/>
    <p:sldId id="1495" r:id="rId35"/>
    <p:sldId id="1476" r:id="rId36"/>
    <p:sldId id="1477" r:id="rId37"/>
    <p:sldId id="1478" r:id="rId38"/>
    <p:sldId id="1479" r:id="rId39"/>
    <p:sldId id="1480" r:id="rId40"/>
    <p:sldId id="1481" r:id="rId41"/>
    <p:sldId id="1491" r:id="rId42"/>
    <p:sldId id="1482" r:id="rId43"/>
    <p:sldId id="1483" r:id="rId44"/>
    <p:sldId id="1484" r:id="rId45"/>
    <p:sldId id="1485" r:id="rId46"/>
    <p:sldId id="1486" r:id="rId47"/>
    <p:sldId id="1487" r:id="rId48"/>
    <p:sldId id="1488" r:id="rId49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6F5BD"/>
    <a:srgbClr val="F1C7C7"/>
    <a:srgbClr val="EBAFAF"/>
    <a:srgbClr val="ACE3A1"/>
    <a:srgbClr val="D5F1CF"/>
    <a:srgbClr val="CCCCCC"/>
    <a:srgbClr val="8DBA84"/>
    <a:srgbClr val="8AD87A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13" d="100"/>
          <a:sy n="113" d="100"/>
        </p:scale>
        <p:origin x="-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tags" Target="tags/tag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Advanced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</a:t>
            </a:r>
            <a:r>
              <a:rPr lang="en-US" sz="2000" b="0" dirty="0" smtClean="0"/>
              <a:t>Oct 31</a:t>
            </a:r>
            <a:r>
              <a:rPr lang="en-US" sz="2000" b="0" dirty="0" smtClean="0"/>
              <a:t>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smtClean="0"/>
              <a:t>O’Hallaron, </a:t>
            </a:r>
            <a:r>
              <a:rPr lang="en-US" dirty="0" smtClean="0"/>
              <a:t>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0" name="Rectangle 96"/>
          <p:cNvSpPr>
            <a:spLocks noChangeArrowheads="1"/>
          </p:cNvSpPr>
          <p:nvPr/>
        </p:nvSpPr>
        <p:spPr bwMode="auto">
          <a:xfrm>
            <a:off x="397476" y="4575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31413" y="6137275"/>
            <a:ext cx="1065213" cy="455613"/>
            <a:chOff x="3216" y="3782"/>
            <a:chExt cx="671" cy="287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216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408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600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3696" y="37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5688613" y="5145088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3)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4012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4317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Rectangle 55"/>
          <p:cNvSpPr>
            <a:spLocks noChangeArrowheads="1"/>
          </p:cNvSpPr>
          <p:nvPr/>
        </p:nvSpPr>
        <p:spPr bwMode="auto">
          <a:xfrm>
            <a:off x="4621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Rectangle 56"/>
          <p:cNvSpPr>
            <a:spLocks noChangeArrowheads="1"/>
          </p:cNvSpPr>
          <p:nvPr/>
        </p:nvSpPr>
        <p:spPr bwMode="auto">
          <a:xfrm>
            <a:off x="49266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Rectangle 57"/>
          <p:cNvSpPr>
            <a:spLocks noChangeArrowheads="1"/>
          </p:cNvSpPr>
          <p:nvPr/>
        </p:nvSpPr>
        <p:spPr bwMode="auto">
          <a:xfrm>
            <a:off x="5841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6145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59"/>
          <p:cNvSpPr>
            <a:spLocks noChangeArrowheads="1"/>
          </p:cNvSpPr>
          <p:nvPr/>
        </p:nvSpPr>
        <p:spPr bwMode="auto">
          <a:xfrm>
            <a:off x="27930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Rectangle 60"/>
          <p:cNvSpPr>
            <a:spLocks noChangeArrowheads="1"/>
          </p:cNvSpPr>
          <p:nvPr/>
        </p:nvSpPr>
        <p:spPr bwMode="auto">
          <a:xfrm>
            <a:off x="30978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34026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37074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Oval 63"/>
          <p:cNvSpPr>
            <a:spLocks noChangeArrowheads="1"/>
          </p:cNvSpPr>
          <p:nvPr/>
        </p:nvSpPr>
        <p:spPr bwMode="auto">
          <a:xfrm>
            <a:off x="40884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5536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5231413" y="4765675"/>
            <a:ext cx="1065213" cy="455613"/>
            <a:chOff x="3216" y="2918"/>
            <a:chExt cx="671" cy="287"/>
          </a:xfrm>
        </p:grpSpPr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3216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3408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3600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3696" y="291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4" name="Oval 70"/>
          <p:cNvSpPr>
            <a:spLocks noChangeArrowheads="1"/>
          </p:cNvSpPr>
          <p:nvPr/>
        </p:nvSpPr>
        <p:spPr bwMode="auto">
          <a:xfrm>
            <a:off x="5307613" y="49180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5383813" y="4994275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36" name="Oval 72"/>
          <p:cNvSpPr>
            <a:spLocks noChangeArrowheads="1"/>
          </p:cNvSpPr>
          <p:nvPr/>
        </p:nvSpPr>
        <p:spPr bwMode="auto">
          <a:xfrm flipV="1">
            <a:off x="5612413" y="62880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Rectangle 73"/>
          <p:cNvSpPr>
            <a:spLocks noChangeArrowheads="1"/>
          </p:cNvSpPr>
          <p:nvPr/>
        </p:nvSpPr>
        <p:spPr bwMode="auto">
          <a:xfrm>
            <a:off x="1192813" y="552767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51475"/>
            <a:ext cx="1065213" cy="455613"/>
            <a:chOff x="4560" y="3350"/>
            <a:chExt cx="671" cy="287"/>
          </a:xfrm>
        </p:grpSpPr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4560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4752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4944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5040" y="33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43" name="Oval 79"/>
          <p:cNvSpPr>
            <a:spLocks noChangeArrowheads="1"/>
          </p:cNvSpPr>
          <p:nvPr/>
        </p:nvSpPr>
        <p:spPr bwMode="auto">
          <a:xfrm>
            <a:off x="74412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>
            <a:off x="7517413" y="568007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45" name="Oval 81"/>
          <p:cNvSpPr>
            <a:spLocks noChangeArrowheads="1"/>
          </p:cNvSpPr>
          <p:nvPr/>
        </p:nvSpPr>
        <p:spPr bwMode="auto">
          <a:xfrm>
            <a:off x="7746013" y="5603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6" name="Rectangle 82"/>
          <p:cNvSpPr>
            <a:spLocks noChangeArrowheads="1"/>
          </p:cNvSpPr>
          <p:nvPr/>
        </p:nvSpPr>
        <p:spPr bwMode="auto">
          <a:xfrm>
            <a:off x="52314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7" name="Oval 83"/>
          <p:cNvSpPr>
            <a:spLocks noChangeArrowheads="1"/>
          </p:cNvSpPr>
          <p:nvPr/>
        </p:nvSpPr>
        <p:spPr bwMode="auto">
          <a:xfrm>
            <a:off x="4393213" y="560387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8" name="Freeform 84"/>
          <p:cNvSpPr>
            <a:spLocks/>
          </p:cNvSpPr>
          <p:nvPr/>
        </p:nvSpPr>
        <p:spPr bwMode="auto">
          <a:xfrm>
            <a:off x="4151913" y="5326063"/>
            <a:ext cx="3213100" cy="354012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288" y="31"/>
              </a:cxn>
              <a:cxn ang="0">
                <a:pos x="1349" y="36"/>
              </a:cxn>
              <a:cxn ang="0">
                <a:pos x="2024" y="223"/>
              </a:cxn>
            </a:cxnLst>
            <a:rect l="0" t="0" r="r" b="b"/>
            <a:pathLst>
              <a:path w="2024" h="223">
                <a:moveTo>
                  <a:pt x="0" y="223"/>
                </a:moveTo>
                <a:cubicBezTo>
                  <a:pt x="48" y="191"/>
                  <a:pt x="63" y="62"/>
                  <a:pt x="288" y="31"/>
                </a:cubicBezTo>
                <a:cubicBezTo>
                  <a:pt x="513" y="0"/>
                  <a:pt x="1060" y="4"/>
                  <a:pt x="1349" y="36"/>
                </a:cubicBezTo>
                <a:cubicBezTo>
                  <a:pt x="1638" y="68"/>
                  <a:pt x="1884" y="184"/>
                  <a:pt x="2024" y="223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9" name="Freeform 85"/>
          <p:cNvSpPr>
            <a:spLocks/>
          </p:cNvSpPr>
          <p:nvPr/>
        </p:nvSpPr>
        <p:spPr bwMode="auto">
          <a:xfrm>
            <a:off x="6450613" y="5656263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1" name="Oval 87"/>
          <p:cNvSpPr>
            <a:spLocks noChangeArrowheads="1"/>
          </p:cNvSpPr>
          <p:nvPr/>
        </p:nvSpPr>
        <p:spPr bwMode="auto">
          <a:xfrm>
            <a:off x="5307613" y="62896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2" name="Oval 88"/>
          <p:cNvSpPr>
            <a:spLocks noChangeArrowheads="1"/>
          </p:cNvSpPr>
          <p:nvPr/>
        </p:nvSpPr>
        <p:spPr bwMode="auto">
          <a:xfrm flipV="1">
            <a:off x="5612413" y="49164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430813" y="5476875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448635" y="45832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8" name="Freeform 94"/>
          <p:cNvSpPr>
            <a:spLocks/>
          </p:cNvSpPr>
          <p:nvPr/>
        </p:nvSpPr>
        <p:spPr bwMode="auto">
          <a:xfrm>
            <a:off x="1481738" y="5235575"/>
            <a:ext cx="2662238" cy="436563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15" y="43"/>
              </a:cxn>
              <a:cxn ang="0">
                <a:pos x="1389" y="22"/>
              </a:cxn>
              <a:cxn ang="0">
                <a:pos x="1677" y="174"/>
              </a:cxn>
            </a:cxnLst>
            <a:rect l="0" t="0" r="r" b="b"/>
            <a:pathLst>
              <a:path w="1677" h="275">
                <a:moveTo>
                  <a:pt x="0" y="275"/>
                </a:moveTo>
                <a:cubicBezTo>
                  <a:pt x="86" y="236"/>
                  <a:pt x="284" y="85"/>
                  <a:pt x="515" y="43"/>
                </a:cubicBezTo>
                <a:cubicBezTo>
                  <a:pt x="746" y="1"/>
                  <a:pt x="1195" y="0"/>
                  <a:pt x="1389" y="22"/>
                </a:cubicBezTo>
                <a:cubicBezTo>
                  <a:pt x="1583" y="44"/>
                  <a:pt x="1617" y="142"/>
                  <a:pt x="1677" y="174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0" name="Rectangle 132"/>
          <p:cNvSpPr>
            <a:spLocks noChangeArrowheads="1"/>
          </p:cNvSpPr>
          <p:nvPr/>
        </p:nvSpPr>
        <p:spPr bwMode="auto">
          <a:xfrm>
            <a:off x="405329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00866" y="6096000"/>
            <a:ext cx="1065213" cy="455612"/>
            <a:chOff x="1680" y="3827"/>
            <a:chExt cx="671" cy="287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168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872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064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160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32580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800866" y="4724400"/>
            <a:ext cx="1065213" cy="455612"/>
            <a:chOff x="1680" y="2963"/>
            <a:chExt cx="671" cy="287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68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872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064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160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9532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239266" y="6096000"/>
            <a:ext cx="1065213" cy="455612"/>
            <a:chOff x="3216" y="3827"/>
            <a:chExt cx="671" cy="287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3216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408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360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696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56964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71" name="Rectangle 83"/>
          <p:cNvSpPr>
            <a:spLocks noChangeArrowheads="1"/>
          </p:cNvSpPr>
          <p:nvPr/>
        </p:nvSpPr>
        <p:spPr bwMode="auto">
          <a:xfrm>
            <a:off x="4020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2" name="Rectangle 84"/>
          <p:cNvSpPr>
            <a:spLocks noChangeArrowheads="1"/>
          </p:cNvSpPr>
          <p:nvPr/>
        </p:nvSpPr>
        <p:spPr bwMode="auto">
          <a:xfrm>
            <a:off x="4324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Rectangle 85"/>
          <p:cNvSpPr>
            <a:spLocks noChangeArrowheads="1"/>
          </p:cNvSpPr>
          <p:nvPr/>
        </p:nvSpPr>
        <p:spPr bwMode="auto">
          <a:xfrm>
            <a:off x="4629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Rectangle 86"/>
          <p:cNvSpPr>
            <a:spLocks noChangeArrowheads="1"/>
          </p:cNvSpPr>
          <p:nvPr/>
        </p:nvSpPr>
        <p:spPr bwMode="auto">
          <a:xfrm>
            <a:off x="4934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5848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6" name="Rectangle 88"/>
          <p:cNvSpPr>
            <a:spLocks noChangeArrowheads="1"/>
          </p:cNvSpPr>
          <p:nvPr/>
        </p:nvSpPr>
        <p:spPr bwMode="auto">
          <a:xfrm>
            <a:off x="6153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7" name="Rectangle 89"/>
          <p:cNvSpPr>
            <a:spLocks noChangeArrowheads="1"/>
          </p:cNvSpPr>
          <p:nvPr/>
        </p:nvSpPr>
        <p:spPr bwMode="auto">
          <a:xfrm>
            <a:off x="2800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8" name="Rectangle 90"/>
          <p:cNvSpPr>
            <a:spLocks noChangeArrowheads="1"/>
          </p:cNvSpPr>
          <p:nvPr/>
        </p:nvSpPr>
        <p:spPr bwMode="auto">
          <a:xfrm>
            <a:off x="3105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9" name="Rectangle 91"/>
          <p:cNvSpPr>
            <a:spLocks noChangeArrowheads="1"/>
          </p:cNvSpPr>
          <p:nvPr/>
        </p:nvSpPr>
        <p:spPr bwMode="auto">
          <a:xfrm>
            <a:off x="3410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0" name="Rectangle 92"/>
          <p:cNvSpPr>
            <a:spLocks noChangeArrowheads="1"/>
          </p:cNvSpPr>
          <p:nvPr/>
        </p:nvSpPr>
        <p:spPr bwMode="auto">
          <a:xfrm>
            <a:off x="3715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1" name="Oval 93"/>
          <p:cNvSpPr>
            <a:spLocks noChangeArrowheads="1"/>
          </p:cNvSpPr>
          <p:nvPr/>
        </p:nvSpPr>
        <p:spPr bwMode="auto">
          <a:xfrm>
            <a:off x="2877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2" name="Oval 94"/>
          <p:cNvSpPr>
            <a:spLocks noChangeArrowheads="1"/>
          </p:cNvSpPr>
          <p:nvPr/>
        </p:nvSpPr>
        <p:spPr bwMode="auto">
          <a:xfrm>
            <a:off x="28770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3" name="Oval 95"/>
          <p:cNvSpPr>
            <a:spLocks noChangeArrowheads="1"/>
          </p:cNvSpPr>
          <p:nvPr/>
        </p:nvSpPr>
        <p:spPr bwMode="auto">
          <a:xfrm flipV="1">
            <a:off x="31818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5544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5239266" y="4724400"/>
            <a:ext cx="1065213" cy="455612"/>
            <a:chOff x="3216" y="2963"/>
            <a:chExt cx="671" cy="287"/>
          </a:xfrm>
        </p:grpSpPr>
        <p:sp>
          <p:nvSpPr>
            <p:cNvPr id="12386" name="Rectangle 98"/>
            <p:cNvSpPr>
              <a:spLocks noChangeArrowheads="1"/>
            </p:cNvSpPr>
            <p:nvPr/>
          </p:nvSpPr>
          <p:spPr bwMode="auto">
            <a:xfrm>
              <a:off x="3216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7" name="Rectangle 99"/>
            <p:cNvSpPr>
              <a:spLocks noChangeArrowheads="1"/>
            </p:cNvSpPr>
            <p:nvPr/>
          </p:nvSpPr>
          <p:spPr bwMode="auto">
            <a:xfrm>
              <a:off x="3408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8" name="Rectangle 100"/>
            <p:cNvSpPr>
              <a:spLocks noChangeArrowheads="1"/>
            </p:cNvSpPr>
            <p:nvPr/>
          </p:nvSpPr>
          <p:spPr bwMode="auto">
            <a:xfrm>
              <a:off x="360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9" name="Rectangle 101"/>
            <p:cNvSpPr>
              <a:spLocks noChangeArrowheads="1"/>
            </p:cNvSpPr>
            <p:nvPr/>
          </p:nvSpPr>
          <p:spPr bwMode="auto">
            <a:xfrm>
              <a:off x="3696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0" name="Oval 102"/>
          <p:cNvSpPr>
            <a:spLocks noChangeArrowheads="1"/>
          </p:cNvSpPr>
          <p:nvPr/>
        </p:nvSpPr>
        <p:spPr bwMode="auto">
          <a:xfrm>
            <a:off x="53154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>
            <a:off x="53916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2" name="Oval 104"/>
          <p:cNvSpPr>
            <a:spLocks noChangeArrowheads="1"/>
          </p:cNvSpPr>
          <p:nvPr/>
        </p:nvSpPr>
        <p:spPr bwMode="auto">
          <a:xfrm flipV="1">
            <a:off x="56202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" name="Rectangle 105"/>
          <p:cNvSpPr>
            <a:spLocks noChangeArrowheads="1"/>
          </p:cNvSpPr>
          <p:nvPr/>
        </p:nvSpPr>
        <p:spPr bwMode="auto">
          <a:xfrm>
            <a:off x="1200666" y="54864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6"/>
          <p:cNvGrpSpPr>
            <a:grpSpLocks/>
          </p:cNvGrpSpPr>
          <p:nvPr/>
        </p:nvGrpSpPr>
        <p:grpSpPr bwMode="auto">
          <a:xfrm>
            <a:off x="7372866" y="5410200"/>
            <a:ext cx="1065213" cy="455612"/>
            <a:chOff x="4560" y="3395"/>
            <a:chExt cx="671" cy="287"/>
          </a:xfrm>
        </p:grpSpPr>
        <p:sp>
          <p:nvSpPr>
            <p:cNvPr id="12395" name="Rectangle 107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6" name="Rectangle 108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8" name="Rectangle 110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9" name="Oval 111"/>
          <p:cNvSpPr>
            <a:spLocks noChangeArrowheads="1"/>
          </p:cNvSpPr>
          <p:nvPr/>
        </p:nvSpPr>
        <p:spPr bwMode="auto">
          <a:xfrm>
            <a:off x="7449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>
            <a:off x="7525266" y="56388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1" name="Oval 113"/>
          <p:cNvSpPr>
            <a:spLocks noChangeArrowheads="1"/>
          </p:cNvSpPr>
          <p:nvPr/>
        </p:nvSpPr>
        <p:spPr bwMode="auto">
          <a:xfrm>
            <a:off x="7753866" y="55626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2" name="Line 114"/>
          <p:cNvSpPr>
            <a:spLocks noChangeShapeType="1"/>
          </p:cNvSpPr>
          <p:nvPr/>
        </p:nvSpPr>
        <p:spPr bwMode="auto">
          <a:xfrm>
            <a:off x="1429266" y="5638800"/>
            <a:ext cx="1371600" cy="1587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3" name="Rectangle 115"/>
          <p:cNvSpPr>
            <a:spLocks noChangeArrowheads="1"/>
          </p:cNvSpPr>
          <p:nvPr/>
        </p:nvSpPr>
        <p:spPr bwMode="auto">
          <a:xfrm>
            <a:off x="5239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4" name="Oval 116"/>
          <p:cNvSpPr>
            <a:spLocks noChangeArrowheads="1"/>
          </p:cNvSpPr>
          <p:nvPr/>
        </p:nvSpPr>
        <p:spPr bwMode="auto">
          <a:xfrm>
            <a:off x="3181866" y="55626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5" name="Freeform 117"/>
          <p:cNvSpPr>
            <a:spLocks/>
          </p:cNvSpPr>
          <p:nvPr/>
        </p:nvSpPr>
        <p:spPr bwMode="auto">
          <a:xfrm>
            <a:off x="2953266" y="5292725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6" name="Freeform 118"/>
          <p:cNvSpPr>
            <a:spLocks/>
          </p:cNvSpPr>
          <p:nvPr/>
        </p:nvSpPr>
        <p:spPr bwMode="auto">
          <a:xfrm>
            <a:off x="6458466" y="5614987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9" name="Oval 121"/>
          <p:cNvSpPr>
            <a:spLocks noChangeArrowheads="1"/>
          </p:cNvSpPr>
          <p:nvPr/>
        </p:nvSpPr>
        <p:spPr bwMode="auto">
          <a:xfrm>
            <a:off x="28770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0" name="Oval 122"/>
          <p:cNvSpPr>
            <a:spLocks noChangeArrowheads="1"/>
          </p:cNvSpPr>
          <p:nvPr/>
        </p:nvSpPr>
        <p:spPr bwMode="auto">
          <a:xfrm>
            <a:off x="53154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1" name="Oval 123"/>
          <p:cNvSpPr>
            <a:spLocks noChangeArrowheads="1"/>
          </p:cNvSpPr>
          <p:nvPr/>
        </p:nvSpPr>
        <p:spPr bwMode="auto">
          <a:xfrm flipV="1">
            <a:off x="56202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Oval 125"/>
          <p:cNvSpPr>
            <a:spLocks noChangeArrowheads="1"/>
          </p:cNvSpPr>
          <p:nvPr/>
        </p:nvSpPr>
        <p:spPr bwMode="auto">
          <a:xfrm flipV="1">
            <a:off x="31818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438666" y="5435600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443429" y="45164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 smtClean="0">
                <a:solidFill>
                  <a:srgbClr val="C00000"/>
                </a:solidFill>
              </a:rPr>
              <a:t>all</a:t>
            </a:r>
            <a:r>
              <a:rPr lang="en-GB" dirty="0" smtClean="0"/>
              <a:t> blocks</a:t>
            </a:r>
            <a:endParaRPr lang="en-GB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C00000"/>
                </a:solidFill>
              </a:rPr>
              <a:t>Much </a:t>
            </a:r>
            <a:r>
              <a:rPr lang="en-GB" b="1" i="1" dirty="0">
                <a:solidFill>
                  <a:srgbClr val="C00000"/>
                </a:solidFill>
              </a:rPr>
              <a:t>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</a:t>
            </a:r>
            <a:r>
              <a:rPr lang="en-GB" dirty="0" smtClean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Does this increase internal fragmentation?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535664"/>
            <a:ext cx="8061325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</a:t>
            </a:r>
            <a:r>
              <a:rPr lang="en-GB" dirty="0" smtClean="0"/>
              <a:t>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larger sizes: One class for each two-power size</a:t>
            </a:r>
            <a:endParaRPr lang="en-GB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</a:t>
            </a:r>
            <a:r>
              <a:rPr lang="en-GB" dirty="0"/>
              <a:t>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r>
              <a:rPr lang="en-GB" b="1" dirty="0" smtClean="0">
                <a:latin typeface="Courier New" pitchFamily="49" charset="0"/>
              </a:rPr>
              <a:t>()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free </a:t>
            </a:r>
            <a:r>
              <a:rPr lang="en-GB" dirty="0"/>
              <a:t>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</a:t>
            </a:r>
            <a:r>
              <a:rPr lang="en-GB" dirty="0" smtClean="0"/>
              <a:t>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dirty="0" smtClean="0"/>
              <a:t>log </a:t>
            </a:r>
            <a:r>
              <a:rPr lang="en-GB" dirty="0"/>
              <a:t>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More </a:t>
            </a:r>
            <a:r>
              <a:rPr lang="en-GB" dirty="0"/>
              <a:t>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</a:t>
            </a:r>
            <a:r>
              <a:rPr lang="en-GB" i="1" dirty="0" smtClean="0"/>
              <a:t>Programming</a:t>
            </a:r>
            <a:r>
              <a:rPr lang="en-GB" dirty="0" smtClean="0"/>
              <a:t>”, 2</a:t>
            </a:r>
            <a:r>
              <a:rPr lang="en-GB" baseline="30000" dirty="0" smtClean="0"/>
              <a:t>nd</a:t>
            </a:r>
            <a:r>
              <a:rPr lang="en-GB" dirty="0" smtClean="0"/>
              <a:t> edition, Addison </a:t>
            </a:r>
            <a:r>
              <a:rPr lang="en-GB" dirty="0"/>
              <a:t>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/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free lists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</a:t>
            </a:r>
            <a:r>
              <a:rPr lang="en-GB" dirty="0" smtClean="0"/>
              <a:t>storage—application </a:t>
            </a:r>
            <a:r>
              <a:rPr lang="en-GB" dirty="0"/>
              <a:t>never has to </a:t>
            </a:r>
            <a:r>
              <a:rPr lang="en-GB" dirty="0" smtClean="0"/>
              <a:t>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Python, Ruby, Java, Perl, ML, Lisp, </a:t>
            </a:r>
            <a:r>
              <a:rPr lang="en-GB" dirty="0" err="1" smtClean="0">
                <a:ea typeface="msgothic" charset="0"/>
                <a:cs typeface="msgothic" charset="0"/>
              </a:rPr>
              <a:t>Mathematica</a:t>
            </a: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</a:t>
            </a:r>
            <a:r>
              <a:rPr lang="en-GB" dirty="0" smtClean="0"/>
              <a:t>the memory </a:t>
            </a:r>
            <a:r>
              <a:rPr lang="en-GB" dirty="0"/>
              <a:t>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</a:t>
            </a:r>
            <a:r>
              <a:rPr lang="en-GB" dirty="0" smtClean="0"/>
              <a:t>information: </a:t>
            </a:r>
            <a:br>
              <a:rPr lang="en-GB" dirty="0" smtClean="0"/>
            </a:br>
            <a:r>
              <a:rPr lang="en-GB" dirty="0" smtClean="0"/>
              <a:t>Jones </a:t>
            </a:r>
            <a:r>
              <a:rPr lang="en-GB" dirty="0"/>
              <a:t>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 smtClean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 smtClean="0">
                    <a:latin typeface="Calibri" pitchFamily="34" charset="0"/>
                  </a:rPr>
                  <a:t>ptrs</a:t>
                </a:r>
                <a:r>
                  <a:rPr lang="en-US" sz="1400" b="0" i="1" dirty="0" smtClean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Assumptions For a Simple Implementation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</a:t>
            </a:r>
            <a:r>
              <a:rPr lang="en-GB" b="1" dirty="0" smtClean="0">
                <a:solidFill>
                  <a:srgbClr val="990000"/>
                </a:solidFill>
              </a:rPr>
              <a:t> </a:t>
            </a:r>
            <a:r>
              <a:rPr lang="en-GB" dirty="0" smtClean="0">
                <a:solidFill>
                  <a:srgbClr val="990000"/>
                </a:solidFill>
              </a:rPr>
              <a:t>returns </a:t>
            </a:r>
            <a:r>
              <a:rPr lang="en-GB" dirty="0">
                <a:solidFill>
                  <a:srgbClr val="990000"/>
                </a:solidFill>
              </a:rPr>
              <a:t>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all the roots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call mark on all words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	   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</a:t>
            </a:r>
            <a:r>
              <a:rPr lang="en-GB" dirty="0" smtClean="0"/>
              <a:t>garbage collector</a:t>
            </a:r>
            <a:r>
              <a:rPr lang="en-GB" dirty="0"/>
              <a:t>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</a:t>
            </a:r>
            <a:r>
              <a:rPr lang="en-GB" dirty="0" smtClean="0"/>
              <a:t>memory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</a:t>
            </a:r>
            <a:r>
              <a:rPr lang="en-GB" dirty="0" smtClean="0"/>
              <a:t>pointers </a:t>
            </a:r>
            <a:r>
              <a:rPr lang="en-GB" dirty="0"/>
              <a:t>can point to the middle of a </a:t>
            </a:r>
            <a:r>
              <a:rPr lang="en-GB" dirty="0" smtClean="0"/>
              <a:t>block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</a:t>
            </a:r>
            <a:r>
              <a:rPr lang="en-GB" dirty="0" smtClean="0"/>
              <a:t>to find </a:t>
            </a:r>
            <a:r>
              <a:rPr lang="en-GB" dirty="0"/>
              <a:t>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</a:t>
            </a:r>
            <a:r>
              <a:rPr lang="en-GB" dirty="0" smtClean="0"/>
              <a:t>binary tree </a:t>
            </a:r>
            <a:r>
              <a:rPr lang="en-GB" dirty="0"/>
              <a:t>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Header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eft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ight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ize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Left:</a:t>
            </a:r>
            <a:r>
              <a:rPr lang="en-US" sz="1800" b="0" dirty="0" smtClean="0">
                <a:latin typeface="Calibri" pitchFamily="34" charset="0"/>
              </a:rPr>
              <a:t> smaller addresses</a:t>
            </a:r>
          </a:p>
          <a:p>
            <a:r>
              <a:rPr lang="en-US" sz="1800" dirty="0" smtClean="0">
                <a:latin typeface="Calibri" pitchFamily="34" charset="0"/>
              </a:rPr>
              <a:t>Right:</a:t>
            </a:r>
            <a:r>
              <a:rPr lang="en-US" sz="1800" b="0" dirty="0" smtClean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free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free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Associativity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  </a:t>
            </a:r>
            <a:r>
              <a:rPr lang="en-US" sz="1800" dirty="0">
                <a:latin typeface="Courier New" pitchFamily="49" charset="0"/>
              </a:rPr>
              <a:t>.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</a:t>
            </a:r>
            <a:r>
              <a:rPr lang="en-US" sz="2000" dirty="0" smtClean="0">
                <a:latin typeface="Courier New" pitchFamily="49" charset="0"/>
              </a:rPr>
              <a:t>&gt;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r>
              <a:rPr lang="en-US" sz="2000" dirty="0" smtClean="0"/>
              <a:t> have high precedence, with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Courier New"/>
                <a:cs typeface="Courier New"/>
              </a:rPr>
              <a:t>&amp;</a:t>
            </a:r>
            <a:r>
              <a:rPr lang="en-US" sz="2000" dirty="0" smtClean="0"/>
              <a:t> just below</a:t>
            </a:r>
          </a:p>
          <a:p>
            <a:pPr marL="63500" indent="-238125"/>
            <a:r>
              <a:rPr lang="en-US" sz="2000" dirty="0" smtClean="0"/>
              <a:t>Unary </a:t>
            </a:r>
            <a:r>
              <a:rPr lang="en-US" sz="2000" dirty="0" smtClean="0">
                <a:latin typeface="Courier New"/>
                <a:cs typeface="Courier New"/>
              </a:rPr>
              <a:t>+</a:t>
            </a:r>
            <a:r>
              <a:rPr lang="en-US" sz="2000" dirty="0" smtClean="0">
                <a:latin typeface="+mn-lt"/>
                <a:cs typeface="Courier New"/>
              </a:rPr>
              <a:t>,</a:t>
            </a:r>
            <a:r>
              <a:rPr lang="en-US" sz="2000" dirty="0" smtClean="0">
                <a:latin typeface="Courier New"/>
                <a:cs typeface="Courier New"/>
              </a:rPr>
              <a:t> -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have higher precedence than binary forms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671832" y="6477000"/>
            <a:ext cx="21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 </a:t>
            </a:r>
            <a:r>
              <a:rPr lang="en-US" dirty="0"/>
              <a:t>Pointer </a:t>
            </a:r>
            <a:r>
              <a:rPr lang="en-US" dirty="0" smtClean="0"/>
              <a:t>Declarations: Test Yourself!</a:t>
            </a:r>
            <a:endParaRPr lang="en-US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The classic </a:t>
            </a:r>
            <a:r>
              <a:rPr lang="en-GB">
                <a:latin typeface="Courier New" pitchFamily="49" charset="0"/>
              </a:rPr>
              <a:t>scanf</a:t>
            </a:r>
            <a:r>
              <a:rPr lang="en-GB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97859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(“%d”,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Assuming that heap data is initialized to zero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+=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Allocating the (possibly) wrong sized object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Off-by-one error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i&lt;=N; i++)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Basis </a:t>
            </a:r>
            <a:r>
              <a:rPr lang="en-GB" dirty="0"/>
              <a:t>for classic buffer overflow </a:t>
            </a:r>
            <a:r>
              <a:rPr lang="en-GB" dirty="0" smtClean="0"/>
              <a:t>attacks</a:t>
            </a:r>
            <a:endParaRPr lang="en-GB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(*p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015273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 &amp;val;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N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alibri" pitchFamily="34" charset="0"/>
              </a:rPr>
              <a:t>P</a:t>
            </a:r>
            <a:r>
              <a:rPr lang="en-GB" sz="1600" b="1" dirty="0" err="1" smtClean="0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x[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*x = malloc(N*sizeof(int));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Conventional debugger (</a:t>
            </a:r>
            <a:r>
              <a:rPr lang="en-GB" dirty="0" err="1">
                <a:latin typeface="Courier New" pitchFamily="49" charset="0"/>
              </a:rPr>
              <a:t>gdb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Debugging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(</a:t>
            </a:r>
            <a:r>
              <a:rPr lang="en-GB" dirty="0" err="1"/>
              <a:t>UToronto</a:t>
            </a:r>
            <a:r>
              <a:rPr lang="en-GB" dirty="0"/>
              <a:t> CSRI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Wrapper around conventional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Detects memory bugs at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boundaries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overwrites that corrupt heap structures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instances of freeing blocks multiple times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leaks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detect all memory bugs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Overwrites into the middle of allocated blocks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block twice that has been reallocated in the interim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freed blocks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 (cont.)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</a:t>
            </a:r>
            <a:r>
              <a:rPr lang="en-GB" dirty="0" err="1"/>
              <a:t>malloc</a:t>
            </a:r>
            <a:r>
              <a:rPr lang="en-GB" dirty="0"/>
              <a:t> implementations contain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</a:t>
            </a: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MALLOC_CHECK_</a:t>
            </a:r>
            <a:r>
              <a:rPr lang="en-GB" b="1" dirty="0" smtClean="0">
                <a:latin typeface="Courier New" pitchFamily="49" charset="0"/>
              </a:rPr>
              <a:t> 3</a:t>
            </a:r>
            <a:r>
              <a:rPr lang="en-GB" b="1" dirty="0" smtClean="0"/>
              <a:t> </a:t>
            </a:r>
            <a:endParaRPr lang="en-GB" b="1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FreeBSD: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MALLOC_OPTIONS AJR</a:t>
            </a:r>
            <a:r>
              <a:rPr lang="en-GB" b="1" dirty="0"/>
              <a:t> 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/>
              <a:t>valgrind</a:t>
            </a:r>
            <a:r>
              <a:rPr lang="en-GB" dirty="0"/>
              <a:t> (Linux), Purify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detect all errors as debugging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also check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Overwriting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Garbage collection (Boehm-Weiser Conservative GC)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Let the system free blocks instead of the programmer.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Physically: blocks can be in any order</a:t>
            </a:r>
            <a:endParaRPr lang="en-GB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687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</a:t>
            </a:r>
            <a:r>
              <a:rPr lang="en-GB" sz="1600" b="1" dirty="0" smtClean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(next) links</a:t>
            </a:r>
            <a:endParaRPr lang="en-GB" sz="1600" b="1" dirty="0">
              <a:solidFill>
                <a:srgbClr val="00B05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  <a:endParaRPr lang="en-GB" sz="1600" b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87480" y="3649663"/>
            <a:ext cx="7607300" cy="2828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</a:t>
            </a:r>
            <a:r>
              <a:rPr lang="en-GB" dirty="0" smtClean="0"/>
              <a:t>Lists</a:t>
            </a:r>
            <a:endParaRPr lang="en-GB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67105" y="5181600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67104" y="3810000"/>
            <a:ext cx="761999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576505" y="609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V="1">
            <a:off x="1652705" y="4799013"/>
            <a:ext cx="914400" cy="1374775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95905" y="4495800"/>
            <a:ext cx="1828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67105" y="4495800"/>
            <a:ext cx="1828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Oval 54"/>
          <p:cNvSpPr>
            <a:spLocks noChangeArrowheads="1"/>
          </p:cNvSpPr>
          <p:nvPr/>
        </p:nvSpPr>
        <p:spPr bwMode="auto">
          <a:xfrm>
            <a:off x="4472105" y="4572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Oval 55"/>
          <p:cNvSpPr>
            <a:spLocks noChangeArrowheads="1"/>
          </p:cNvSpPr>
          <p:nvPr/>
        </p:nvSpPr>
        <p:spPr bwMode="auto">
          <a:xfrm>
            <a:off x="2643305" y="3886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Oval 56"/>
          <p:cNvSpPr>
            <a:spLocks noChangeArrowheads="1"/>
          </p:cNvSpPr>
          <p:nvPr/>
        </p:nvSpPr>
        <p:spPr bwMode="auto">
          <a:xfrm flipV="1">
            <a:off x="2948105" y="5257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Oval 60"/>
          <p:cNvSpPr>
            <a:spLocks noChangeArrowheads="1"/>
          </p:cNvSpPr>
          <p:nvPr/>
        </p:nvSpPr>
        <p:spPr bwMode="auto">
          <a:xfrm>
            <a:off x="2643305" y="525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2948105" y="3886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552097" y="3657600"/>
            <a:ext cx="74045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3" name="Oval 65"/>
          <p:cNvSpPr>
            <a:spLocks noChangeArrowheads="1"/>
          </p:cNvSpPr>
          <p:nvPr/>
        </p:nvSpPr>
        <p:spPr bwMode="auto">
          <a:xfrm flipV="1">
            <a:off x="4776905" y="4572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2719505" y="39624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 flipH="1">
            <a:off x="2719505" y="4648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762243" y="5972175"/>
            <a:ext cx="212013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= malloc(…)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086043" y="3657600"/>
            <a:ext cx="196746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(with splitting)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329105" y="37338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76704" y="4038600"/>
            <a:ext cx="1684339" cy="596900"/>
          </a:xfrm>
          <a:custGeom>
            <a:avLst/>
            <a:gdLst/>
            <a:ahLst/>
            <a:cxnLst>
              <a:cxn ang="0">
                <a:pos x="965" y="424"/>
              </a:cxn>
              <a:cxn ang="0">
                <a:pos x="758" y="126"/>
              </a:cxn>
              <a:cxn ang="0">
                <a:pos x="263" y="76"/>
              </a:cxn>
              <a:cxn ang="0">
                <a:pos x="0" y="0"/>
              </a:cxn>
            </a:cxnLst>
            <a:rect l="0" t="0" r="r" b="b"/>
            <a:pathLst>
              <a:path w="965" h="424">
                <a:moveTo>
                  <a:pt x="965" y="424"/>
                </a:moveTo>
                <a:cubicBezTo>
                  <a:pt x="930" y="374"/>
                  <a:pt x="875" y="184"/>
                  <a:pt x="758" y="126"/>
                </a:cubicBezTo>
                <a:cubicBezTo>
                  <a:pt x="641" y="68"/>
                  <a:pt x="389" y="97"/>
                  <a:pt x="263" y="76"/>
                </a:cubicBezTo>
                <a:cubicBezTo>
                  <a:pt x="137" y="55"/>
                  <a:pt x="55" y="16"/>
                  <a:pt x="0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29105" y="51054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3024305" y="4800600"/>
            <a:ext cx="1828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18" y="184"/>
              </a:cxn>
              <a:cxn ang="0">
                <a:pos x="955" y="154"/>
              </a:cxn>
              <a:cxn ang="0">
                <a:pos x="1152" y="0"/>
              </a:cxn>
            </a:cxnLst>
            <a:rect l="0" t="0" r="r" b="b"/>
            <a:pathLst>
              <a:path w="1152" h="336">
                <a:moveTo>
                  <a:pt x="0" y="336"/>
                </a:moveTo>
                <a:cubicBezTo>
                  <a:pt x="53" y="311"/>
                  <a:pt x="159" y="214"/>
                  <a:pt x="318" y="184"/>
                </a:cubicBezTo>
                <a:cubicBezTo>
                  <a:pt x="477" y="154"/>
                  <a:pt x="816" y="185"/>
                  <a:pt x="955" y="154"/>
                </a:cubicBezTo>
                <a:cubicBezTo>
                  <a:pt x="1094" y="123"/>
                  <a:pt x="1111" y="32"/>
                  <a:pt x="1152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</a:t>
            </a:r>
            <a:r>
              <a:rPr lang="en-GB" dirty="0" smtClean="0"/>
              <a:t>ordered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</a:t>
            </a:r>
            <a:r>
              <a:rPr lang="en-GB" dirty="0" smtClean="0"/>
              <a:t>order: </a:t>
            </a:r>
            <a:br>
              <a:rPr lang="en-GB" dirty="0" smtClean="0"/>
            </a:br>
            <a:r>
              <a:rPr lang="en-GB" dirty="0" smtClean="0"/>
              <a:t>	         </a:t>
            </a:r>
            <a:r>
              <a:rPr lang="en-GB" i="1" dirty="0" err="1" smtClean="0"/>
              <a:t>addr</a:t>
            </a:r>
            <a:r>
              <a:rPr lang="en-GB" i="1" dirty="0" smtClean="0"/>
              <a:t>(</a:t>
            </a:r>
            <a:r>
              <a:rPr lang="en-GB" i="1" dirty="0" err="1" smtClean="0"/>
              <a:t>prev</a:t>
            </a:r>
            <a:r>
              <a:rPr lang="en-GB" i="1" dirty="0" smtClean="0"/>
              <a:t>) </a:t>
            </a:r>
            <a:r>
              <a:rPr lang="en-GB" i="1" dirty="0"/>
              <a:t>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</a:t>
            </a:r>
            <a:r>
              <a:rPr lang="en-GB" i="1" dirty="0" smtClean="0"/>
              <a:t>&lt; </a:t>
            </a:r>
            <a:r>
              <a:rPr lang="en-GB" i="1" dirty="0" err="1" smtClean="0"/>
              <a:t>addr</a:t>
            </a:r>
            <a:r>
              <a:rPr lang="en-GB" i="1" dirty="0" smtClean="0"/>
              <a:t>(next)</a:t>
            </a:r>
            <a:endParaRPr lang="en-GB" i="1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</a:t>
            </a:r>
          </a:p>
          <a:p>
            <a:pPr lvl="2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2)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12650</TotalTime>
  <Words>2763</Words>
  <Application>Microsoft Macintosh PowerPoint</Application>
  <PresentationFormat>On-screen Show (4:3)</PresentationFormat>
  <Paragraphs>545</Paragraphs>
  <Slides>45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template2007</vt:lpstr>
      <vt:lpstr>3_template2007</vt:lpstr>
      <vt:lpstr>1_template2007</vt:lpstr>
      <vt:lpstr>2_template2007</vt:lpstr>
      <vt:lpstr>Dynamic Memory Allocation:  Advanced Concepts  15-213 / 18-213: Introduction to Computer Systems  19th Lecture, Oct 31, 2013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Explicit List Summary</vt:lpstr>
      <vt:lpstr>Keeping Track of Free Blocks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  <vt:lpstr>Dealing With Memory Bugs (cont.)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656</cp:revision>
  <cp:lastPrinted>1999-09-20T15:19:18Z</cp:lastPrinted>
  <dcterms:created xsi:type="dcterms:W3CDTF">2012-11-01T14:52:42Z</dcterms:created>
  <dcterms:modified xsi:type="dcterms:W3CDTF">2013-10-30T17:54:43Z</dcterms:modified>
</cp:coreProperties>
</file>