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2" r:id="rId2"/>
    <p:sldId id="1517" r:id="rId3"/>
    <p:sldId id="1470" r:id="rId4"/>
    <p:sldId id="1471" r:id="rId5"/>
    <p:sldId id="1472" r:id="rId6"/>
    <p:sldId id="1473" r:id="rId7"/>
    <p:sldId id="1474" r:id="rId8"/>
    <p:sldId id="1475" r:id="rId9"/>
    <p:sldId id="1476" r:id="rId10"/>
    <p:sldId id="1555" r:id="rId11"/>
    <p:sldId id="1527" r:id="rId12"/>
    <p:sldId id="1548" r:id="rId13"/>
    <p:sldId id="1538" r:id="rId14"/>
    <p:sldId id="1539" r:id="rId15"/>
    <p:sldId id="1540" r:id="rId16"/>
    <p:sldId id="1541" r:id="rId17"/>
    <p:sldId id="1542" r:id="rId18"/>
    <p:sldId id="1543" r:id="rId19"/>
    <p:sldId id="1544" r:id="rId20"/>
    <p:sldId id="1545" r:id="rId21"/>
    <p:sldId id="1546" r:id="rId22"/>
    <p:sldId id="1549" r:id="rId23"/>
    <p:sldId id="1488" r:id="rId24"/>
    <p:sldId id="1489" r:id="rId25"/>
    <p:sldId id="1532" r:id="rId26"/>
    <p:sldId id="1490" r:id="rId27"/>
    <p:sldId id="1491" r:id="rId28"/>
    <p:sldId id="1528" r:id="rId29"/>
    <p:sldId id="1529" r:id="rId30"/>
    <p:sldId id="1556" r:id="rId31"/>
    <p:sldId id="1531" r:id="rId32"/>
    <p:sldId id="1559" r:id="rId33"/>
    <p:sldId id="1560" r:id="rId34"/>
    <p:sldId id="1557" r:id="rId35"/>
    <p:sldId id="1558" r:id="rId36"/>
    <p:sldId id="1561" r:id="rId37"/>
    <p:sldId id="1550" r:id="rId38"/>
    <p:sldId id="1512" r:id="rId39"/>
    <p:sldId id="1513" r:id="rId40"/>
    <p:sldId id="1514" r:id="rId41"/>
    <p:sldId id="1505" r:id="rId42"/>
    <p:sldId id="1515" r:id="rId43"/>
    <p:sldId id="1551" r:id="rId44"/>
    <p:sldId id="1506" r:id="rId45"/>
  </p:sldIdLst>
  <p:sldSz cx="9144000" cy="6858000" type="screen4x3"/>
  <p:notesSz cx="7302500" cy="95869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990000"/>
    <a:srgbClr val="F6F5BD"/>
    <a:srgbClr val="F1C7C7"/>
    <a:srgbClr val="D5F1CF"/>
    <a:srgbClr val="EBAFAF"/>
    <a:srgbClr val="ACE3A1"/>
    <a:srgbClr val="CCCCCC"/>
    <a:srgbClr val="8DBA84"/>
    <a:srgbClr val="8AD87A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2" autoAdjust="0"/>
    <p:restoredTop sz="94649" autoAdjust="0"/>
  </p:normalViewPr>
  <p:slideViewPr>
    <p:cSldViewPr snapToObjects="1">
      <p:cViewPr varScale="1">
        <p:scale>
          <a:sx n="117" d="100"/>
          <a:sy n="117" d="100"/>
        </p:scale>
        <p:origin x="-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456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02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30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://csapp.cs.cmu.edu/public/code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System-Level I/O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</a:t>
            </a:r>
            <a:r>
              <a:rPr lang="en-US" sz="2000" b="0" dirty="0" smtClean="0"/>
              <a:t>17, 2013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smtClean="0"/>
              <a:t>O’Hallaron, </a:t>
            </a:r>
            <a:r>
              <a:rPr lang="en-US" dirty="0" smtClean="0"/>
              <a:t>and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/>
              <a:t>Copying standard in to standard out, one byte at a time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1508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461125" cy="411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main(void</a:t>
            </a:r>
            <a:r>
              <a:rPr lang="en-US" sz="1600" dirty="0">
                <a:latin typeface="Courier New" charset="0"/>
              </a:rPr>
              <a:t>) </a:t>
            </a:r>
          </a:p>
          <a:p>
            <a:pPr algn="l"/>
            <a:r>
              <a:rPr lang="en-US" sz="1600" dirty="0">
                <a:latin typeface="Courier New" charset="0"/>
              </a:rPr>
              <a:t>{</a:t>
            </a:r>
          </a:p>
          <a:p>
            <a:pPr algn="l"/>
            <a:r>
              <a:rPr lang="en-US" sz="1600" dirty="0">
                <a:latin typeface="Courier New" charset="0"/>
              </a:rPr>
              <a:t>    char </a:t>
            </a:r>
            <a:r>
              <a:rPr lang="en-US" sz="1600" dirty="0" err="1">
                <a:latin typeface="Courier New" charset="0"/>
              </a:rPr>
              <a:t>c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len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    while ((</a:t>
            </a:r>
            <a:r>
              <a:rPr lang="en-US" sz="1600" dirty="0" err="1">
                <a:latin typeface="Courier New" charset="0"/>
              </a:rPr>
              <a:t>len</a:t>
            </a:r>
            <a:r>
              <a:rPr lang="en-US" sz="1600" dirty="0">
                <a:latin typeface="Courier New" charset="0"/>
              </a:rPr>
              <a:t> = read(0 /*</a:t>
            </a:r>
            <a:r>
              <a:rPr lang="en-US" sz="1600" dirty="0" err="1">
                <a:latin typeface="Courier New" charset="0"/>
              </a:rPr>
              <a:t>stdin</a:t>
            </a:r>
            <a:r>
              <a:rPr lang="en-US" sz="1600" dirty="0">
                <a:latin typeface="Courier New" charset="0"/>
              </a:rPr>
              <a:t>*/, &amp;</a:t>
            </a:r>
            <a:r>
              <a:rPr lang="en-US" sz="1600" dirty="0" err="1">
                <a:latin typeface="Courier New" charset="0"/>
              </a:rPr>
              <a:t>c</a:t>
            </a:r>
            <a:r>
              <a:rPr lang="en-US" sz="1600" dirty="0">
                <a:latin typeface="Courier New" charset="0"/>
              </a:rPr>
              <a:t>, 1)) == 1) { </a:t>
            </a:r>
          </a:p>
          <a:p>
            <a:pPr algn="l"/>
            <a:r>
              <a:rPr lang="en-US" sz="1600" dirty="0">
                <a:latin typeface="Courier New" charset="0"/>
              </a:rPr>
              <a:t>	if (write(1 /*</a:t>
            </a:r>
            <a:r>
              <a:rPr lang="en-US" sz="1600" dirty="0" err="1">
                <a:latin typeface="Courier New" charset="0"/>
              </a:rPr>
              <a:t>stdout</a:t>
            </a:r>
            <a:r>
              <a:rPr lang="en-US" sz="1600" dirty="0">
                <a:latin typeface="Courier New" charset="0"/>
              </a:rPr>
              <a:t>*/, &amp;</a:t>
            </a:r>
            <a:r>
              <a:rPr lang="en-US" sz="1600" dirty="0" err="1">
                <a:latin typeface="Courier New" charset="0"/>
              </a:rPr>
              <a:t>c</a:t>
            </a:r>
            <a:r>
              <a:rPr lang="en-US" sz="1600" dirty="0">
                <a:latin typeface="Courier New" charset="0"/>
              </a:rPr>
              <a:t>, 1) != 1) {</a:t>
            </a:r>
          </a:p>
          <a:p>
            <a:pPr algn="l"/>
            <a:r>
              <a:rPr lang="en-US" sz="1600" dirty="0">
                <a:latin typeface="Courier New" charset="0"/>
              </a:rPr>
              <a:t>	   exit(20);</a:t>
            </a:r>
          </a:p>
          <a:p>
            <a:pPr algn="l"/>
            <a:r>
              <a:rPr lang="en-US" sz="1600" dirty="0">
                <a:latin typeface="Courier New" charset="0"/>
              </a:rPr>
              <a:t>	}</a:t>
            </a:r>
          </a:p>
          <a:p>
            <a:pPr algn="l"/>
            <a:r>
              <a:rPr lang="en-US" sz="1600" dirty="0">
                <a:latin typeface="Courier New" charset="0"/>
              </a:rPr>
              <a:t>    }</a:t>
            </a:r>
          </a:p>
          <a:p>
            <a:pPr algn="l"/>
            <a:r>
              <a:rPr lang="en-US" sz="1600" dirty="0">
                <a:latin typeface="Courier New" charset="0"/>
              </a:rPr>
              <a:t>    if (</a:t>
            </a:r>
            <a:r>
              <a:rPr lang="en-US" sz="1600" dirty="0" err="1">
                <a:latin typeface="Courier New" charset="0"/>
              </a:rPr>
              <a:t>len</a:t>
            </a:r>
            <a:r>
              <a:rPr lang="en-US" sz="1600" dirty="0">
                <a:latin typeface="Courier New" charset="0"/>
              </a:rPr>
              <a:t> &lt; 0) {</a:t>
            </a:r>
          </a:p>
          <a:p>
            <a:pPr algn="l"/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printf</a:t>
            </a:r>
            <a:r>
              <a:rPr lang="en-US" sz="1600" dirty="0">
                <a:latin typeface="Courier New" charset="0"/>
              </a:rPr>
              <a:t> (“read from </a:t>
            </a:r>
            <a:r>
              <a:rPr lang="en-US" sz="1600" dirty="0" err="1">
                <a:latin typeface="Courier New" charset="0"/>
              </a:rPr>
              <a:t>stdin</a:t>
            </a:r>
            <a:r>
              <a:rPr lang="en-US" sz="1600" dirty="0">
                <a:latin typeface="Courier New" charset="0"/>
              </a:rPr>
              <a:t> failed”);</a:t>
            </a:r>
          </a:p>
          <a:p>
            <a:pPr algn="l"/>
            <a:r>
              <a:rPr lang="en-US" sz="1600" dirty="0">
                <a:latin typeface="Courier New" charset="0"/>
              </a:rPr>
              <a:t>	exit (10);</a:t>
            </a:r>
          </a:p>
          <a:p>
            <a:pPr algn="l"/>
            <a:r>
              <a:rPr lang="en-US" sz="1600" dirty="0">
                <a:latin typeface="Courier New" charset="0"/>
              </a:rPr>
              <a:t>    }</a:t>
            </a:r>
          </a:p>
          <a:p>
            <a:pPr algn="l"/>
            <a:r>
              <a:rPr lang="en-US" sz="1600" dirty="0">
                <a:latin typeface="Courier New" charset="0"/>
              </a:rPr>
              <a:t>    exit(0);</a:t>
            </a:r>
          </a:p>
          <a:p>
            <a:pPr algn="l"/>
            <a:r>
              <a:rPr lang="en-US" sz="1600" dirty="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 smtClean="0"/>
              <a:t>On Short Counts</a:t>
            </a:r>
            <a:endParaRPr lang="en-US" dirty="0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 or Unix pipes</a:t>
            </a:r>
          </a:p>
          <a:p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/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dev_t         st_dev;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device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mode_t        st_mode;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protection and file type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nlink_t       st_nlink;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hard links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uid_t         st_uid;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user ID of owner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gid_t         st_gid;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group ID of owner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dev_t         st_rdev;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device type (if inode device)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off_t         st_size;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total size, in bytes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unsigned long st_blksize;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blocksize for filesystem I/O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unsigned long st_blocks;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time_t        st_atime;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time 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modification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time_t</a:t>
            </a:r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st_ctime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457200" y="1026378"/>
            <a:ext cx="8153400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statcheck.c - Querying and manipulating a file’s meta data */</a:t>
            </a:r>
          </a:p>
          <a:p>
            <a:r>
              <a:rPr lang="en-US" sz="1600" dirty="0" err="1">
                <a:latin typeface="Courier New" pitchFamily="49" charset="0"/>
              </a:rPr>
              <a:t>#include "csapp.h"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int main (int argc, char **argv) 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struct stat stat;</a:t>
            </a:r>
          </a:p>
          <a:p>
            <a:r>
              <a:rPr lang="en-US" sz="1600" dirty="0" err="1">
                <a:latin typeface="Courier New" pitchFamily="49" charset="0"/>
              </a:rPr>
              <a:t>    char *type, *readok;</a:t>
            </a:r>
          </a:p>
          <a:p>
            <a:r>
              <a:rPr lang="en-US" sz="1600" dirty="0" err="1">
                <a:latin typeface="Courier New" pitchFamily="49" charset="0"/>
              </a:rPr>
              <a:t>    </a:t>
            </a:r>
          </a:p>
          <a:p>
            <a:r>
              <a:rPr lang="en-US" sz="1600" dirty="0" err="1">
                <a:latin typeface="Courier New" pitchFamily="49" charset="0"/>
              </a:rPr>
              <a:t>    Stat(argv[1], &amp;stat);</a:t>
            </a:r>
          </a:p>
          <a:p>
            <a:r>
              <a:rPr lang="en-US" sz="1600" dirty="0" err="1">
                <a:latin typeface="Courier New" pitchFamily="49" charset="0"/>
              </a:rPr>
              <a:t>    if (S_ISREG(stat.st_mode))</a:t>
            </a:r>
          </a:p>
          <a:p>
            <a:r>
              <a:rPr lang="en-US" sz="1600" dirty="0" err="1">
                <a:latin typeface="Courier New" pitchFamily="49" charset="0"/>
              </a:rPr>
              <a:t>	type = "regular";</a:t>
            </a:r>
          </a:p>
          <a:p>
            <a:r>
              <a:rPr lang="en-US" sz="1600" dirty="0" err="1">
                <a:latin typeface="Courier New" pitchFamily="49" charset="0"/>
              </a:rPr>
              <a:t>    else if (S_ISDIR(stat.st_mode))</a:t>
            </a:r>
          </a:p>
          <a:p>
            <a:r>
              <a:rPr lang="en-US" sz="1600" dirty="0" err="1">
                <a:latin typeface="Courier New" pitchFamily="49" charset="0"/>
              </a:rPr>
              <a:t>	type = "directory";</a:t>
            </a:r>
          </a:p>
          <a:p>
            <a:r>
              <a:rPr lang="en-US" sz="1600" dirty="0" err="1">
                <a:latin typeface="Courier New" pitchFamily="49" charset="0"/>
              </a:rPr>
              <a:t>    else </a:t>
            </a:r>
          </a:p>
          <a:p>
            <a:r>
              <a:rPr lang="en-US" sz="1600" dirty="0" err="1">
                <a:latin typeface="Courier New" pitchFamily="49" charset="0"/>
              </a:rPr>
              <a:t>	type = "other";</a:t>
            </a:r>
          </a:p>
          <a:p>
            <a:r>
              <a:rPr lang="en-US" sz="1600" dirty="0" err="1">
                <a:latin typeface="Courier New" pitchFamily="49" charset="0"/>
              </a:rPr>
              <a:t>    if ((stat.st_mode &amp; S_IRUSR))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OK to read?*/</a:t>
            </a:r>
          </a:p>
          <a:p>
            <a:r>
              <a:rPr lang="en-US" sz="1600" dirty="0" err="1">
                <a:latin typeface="Courier New" pitchFamily="49" charset="0"/>
              </a:rPr>
              <a:t>	readok = "yes";</a:t>
            </a:r>
          </a:p>
          <a:p>
            <a:r>
              <a:rPr lang="en-US" sz="1600" dirty="0" err="1">
                <a:latin typeface="Courier New" pitchFamily="49" charset="0"/>
              </a:rPr>
              <a:t>    else</a:t>
            </a:r>
          </a:p>
          <a:p>
            <a:r>
              <a:rPr lang="en-US" sz="1600" dirty="0" err="1">
                <a:latin typeface="Courier New" pitchFamily="49" charset="0"/>
              </a:rPr>
              <a:t>	readok = "no";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    printf("type: %s, read: %s\n", type, readok);</a:t>
            </a:r>
          </a:p>
          <a:p>
            <a:r>
              <a:rPr lang="en-US" sz="1600" dirty="0" err="1">
                <a:latin typeface="Courier New" pitchFamily="49" charset="0"/>
              </a:rPr>
              <a:t>    exit(0);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5257800" y="1501676"/>
            <a:ext cx="3649663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/dev/</a:t>
            </a:r>
            <a:r>
              <a:rPr lang="en-US" sz="1600" dirty="0" err="1">
                <a:latin typeface="Courier New" pitchFamily="49" charset="0"/>
              </a:rPr>
              <a:t>kmem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other, read: 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2192" y="6412468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statcheck.c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disk files.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 (terminal)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 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</a:t>
            </a:r>
            <a:r>
              <a:rPr lang="en-US" sz="1600" dirty="0" smtClean="0">
                <a:latin typeface="Calibri" pitchFamily="34" charset="0"/>
              </a:rPr>
              <a:t>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</a:t>
            </a:r>
            <a:r>
              <a:rPr lang="en-US" dirty="0" smtClean="0"/>
              <a:t>Files: Fork()</a:t>
            </a:r>
            <a:endParaRPr lang="en-US" dirty="0"/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0668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ea typeface="+mn-ea"/>
                <a:cs typeface="+mn-cs"/>
              </a:rPr>
              <a:t>Note</a:t>
            </a:r>
            <a:r>
              <a:rPr lang="en-US" sz="2000" dirty="0">
                <a:ea typeface="+mn-ea"/>
                <a:cs typeface="+mn-cs"/>
              </a:rPr>
              <a:t>: situation unchanged by </a:t>
            </a:r>
            <a:r>
              <a:rPr lang="en-US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 smtClean="0">
                <a:ea typeface="+mn-ea"/>
                <a:cs typeface="+mn-cs"/>
              </a:rPr>
              <a:t>functions (use </a:t>
            </a:r>
            <a:r>
              <a:rPr lang="en-US" sz="2000" b="1" dirty="0" err="1" smtClean="0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 smtClean="0">
                <a:ea typeface="+mn-ea"/>
                <a:cs typeface="+mn-cs"/>
              </a:rPr>
              <a:t> to change)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fork()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 smtClean="0"/>
              <a:t>How Processes Share Files: Fork()</a:t>
            </a:r>
            <a:endParaRPr lang="en-US" sz="3400" dirty="0"/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fork():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</a:t>
            </a:r>
            <a:r>
              <a:rPr lang="en-US" dirty="0" smtClean="0">
                <a:latin typeface="+mn-lt"/>
              </a:rPr>
              <a:t>parent’s</a:t>
            </a:r>
            <a:r>
              <a:rPr lang="en-US" dirty="0">
                <a:latin typeface="+mn-lt"/>
              </a:rPr>
              <a:t>, and +1 to each </a:t>
            </a:r>
            <a:r>
              <a:rPr lang="en-US" dirty="0" err="1" smtClean="0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unix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 smtClean="0"/>
          </a:p>
          <a:p>
            <a:r>
              <a:rPr lang="en-US" dirty="0" smtClean="0"/>
              <a:t>Answer</a:t>
            </a:r>
            <a:r>
              <a:rPr lang="en-US" dirty="0"/>
              <a:t>: By calling the </a:t>
            </a:r>
            <a:r>
              <a:rPr lang="en-US" dirty="0">
                <a:latin typeface="Courier New" pitchFamily="49" charset="0"/>
              </a:rPr>
              <a:t>dup2(</a:t>
            </a:r>
            <a:r>
              <a:rPr lang="en-US" dirty="0" err="1">
                <a:latin typeface="Courier New" pitchFamily="49" charset="0"/>
              </a:rPr>
              <a:t>oldfd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newfd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</a:t>
            </a:r>
            <a:r>
              <a:rPr lang="en-US" dirty="0" smtClean="0"/>
              <a:t> to </a:t>
            </a:r>
            <a:r>
              <a:rPr lang="en-US" dirty="0"/>
              <a:t>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 pitchFamily="49" charset="0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 smtClean="0">
                <a:latin typeface="Courier New"/>
                <a:cs typeface="Courier New"/>
              </a:rPr>
              <a:t>exec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</a:t>
              </a:r>
              <a:r>
                <a:rPr lang="en-US" sz="1600" dirty="0" smtClean="0">
                  <a:latin typeface="Calibri" pitchFamily="34" charset="0"/>
                </a:rPr>
                <a:t>B</a:t>
              </a: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=0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</a:t>
            </a:r>
            <a:r>
              <a:rPr lang="en-US" dirty="0" smtClean="0"/>
              <a:t>(</a:t>
            </a:r>
            <a:r>
              <a:rPr lang="en-US" dirty="0" err="1" smtClean="0">
                <a:latin typeface="Courier New" pitchFamily="49" charset="0"/>
              </a:rPr>
              <a:t>libc.so</a:t>
            </a:r>
            <a:r>
              <a:rPr lang="en-US" dirty="0" smtClean="0"/>
              <a:t>) </a:t>
            </a:r>
            <a:r>
              <a:rPr lang="en-US" dirty="0"/>
              <a:t>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</a:t>
            </a:r>
            <a:r>
              <a:rPr lang="en-US" dirty="0" smtClean="0"/>
              <a:t>R</a:t>
            </a:r>
          </a:p>
          <a:p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</a:t>
            </a:r>
            <a:r>
              <a:rPr lang="en-US" dirty="0" smtClean="0"/>
              <a:t>memory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 </a:t>
            </a:r>
            <a:r>
              <a:rPr lang="en-US" dirty="0"/>
              <a:t>programs begin life with three open streams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</a:t>
            </a:r>
            <a:r>
              <a:rPr lang="en-US" dirty="0" smtClean="0"/>
              <a:t> (</a:t>
            </a:r>
            <a:r>
              <a:rPr lang="en-US" dirty="0"/>
              <a:t>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0)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) 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2)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 smtClean="0"/>
              <a:t>Applications often read/write one character at a time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getc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ungetc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gets, </a:t>
            </a:r>
            <a:r>
              <a:rPr lang="en-US" dirty="0" err="1" smtClean="0">
                <a:latin typeface="Courier New"/>
                <a:cs typeface="Courier New"/>
              </a:rPr>
              <a:t>fgets</a:t>
            </a:r>
            <a:endParaRPr lang="en-US" dirty="0" smtClean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</a:t>
            </a:r>
            <a:r>
              <a:rPr lang="en-US" dirty="0" smtClean="0"/>
              <a:t>text on character at a time, </a:t>
            </a:r>
            <a:r>
              <a:rPr lang="en-US" dirty="0"/>
              <a:t>stopping at newline</a:t>
            </a:r>
          </a:p>
          <a:p>
            <a:r>
              <a:rPr lang="en-US" dirty="0"/>
              <a:t>Implementing</a:t>
            </a:r>
            <a:r>
              <a:rPr lang="en-US" dirty="0" smtClean="0"/>
              <a:t> as Unix I/O calls expensive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/>
              <a:t> require </a:t>
            </a:r>
            <a:r>
              <a:rPr lang="en-US" dirty="0"/>
              <a:t>Unix kernel calls</a:t>
            </a:r>
          </a:p>
          <a:p>
            <a:pPr lvl="2"/>
            <a:r>
              <a:rPr lang="en-US" dirty="0"/>
              <a:t>&gt; 10,000 clock cycles</a:t>
            </a:r>
            <a:endParaRPr lang="en-US" dirty="0" smtClean="0"/>
          </a:p>
          <a:p>
            <a:r>
              <a:rPr lang="en-US" dirty="0" smtClean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 smtClean="0">
                <a:latin typeface="Courier New"/>
                <a:cs typeface="Courier New"/>
              </a:rPr>
              <a:t>read </a:t>
            </a:r>
            <a:r>
              <a:rPr lang="en-US" dirty="0" smtClean="0"/>
              <a:t>to </a:t>
            </a:r>
            <a:r>
              <a:rPr lang="en-US" dirty="0"/>
              <a:t>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Buffer </a:t>
            </a:r>
            <a:r>
              <a:rPr lang="en-US" dirty="0"/>
              <a:t>flushed to output </a:t>
            </a:r>
            <a:r>
              <a:rPr lang="en-US" dirty="0" err="1"/>
              <a:t>fd</a:t>
            </a:r>
            <a:r>
              <a:rPr lang="en-US" dirty="0"/>
              <a:t> on “\n” 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call</a:t>
            </a:r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>
                <a:latin typeface="Courier New" pitchFamily="49" charset="0"/>
              </a:rPr>
              <a:t>6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Unix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</a:t>
            </a:r>
            <a:r>
              <a:rPr lang="en-US" sz="1600" dirty="0" smtClean="0">
                <a:latin typeface="Courier New" pitchFamily="49" charset="0"/>
              </a:rPr>
              <a:t>6)               </a:t>
            </a:r>
            <a:r>
              <a:rPr lang="en-US" sz="1600" dirty="0">
                <a:latin typeface="Courier New" pitchFamily="49" charset="0"/>
              </a:rPr>
              <a:t>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exit_group(</a:t>
            </a:r>
            <a:r>
              <a:rPr lang="en-US" sz="1600" dirty="0">
                <a:latin typeface="Courier New" pitchFamily="49" charset="0"/>
              </a:rPr>
              <a:t>0)                       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>
                <a:latin typeface="Courier New" pitchFamily="49" charset="0"/>
              </a:rPr>
              <a:t>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/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RIO Package</a:t>
            </a:r>
            <a:endParaRPr lang="en-US"/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 smtClean="0"/>
              <a:t>RIO is a set of wrappers that provide efficient and robust I/O in apps, such as network programs that are subject to short counts</a:t>
            </a:r>
          </a:p>
          <a:p>
            <a:endParaRPr lang="en-US" dirty="0" smtClean="0"/>
          </a:p>
          <a:p>
            <a:r>
              <a:rPr lang="en-US" dirty="0" smtClean="0"/>
              <a:t>RIO provides two different kinds of functions</a:t>
            </a:r>
          </a:p>
          <a:p>
            <a:pPr lvl="1"/>
            <a:r>
              <a:rPr lang="en-US" dirty="0" err="1" smtClean="0"/>
              <a:t>Unbuffered</a:t>
            </a:r>
            <a:r>
              <a:rPr lang="en-US" dirty="0" smtClean="0"/>
              <a:t> input and output of binary data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rio_writen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Buffered input of binary data and text lines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Buffered RIO routines are thread-safe and can be interleaved arbitrarily on the same descriptor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Download from </a:t>
            </a:r>
            <a:r>
              <a:rPr lang="en-US" dirty="0" smtClean="0">
                <a:hlinkClick r:id="rId3"/>
              </a:rPr>
              <a:t>http://csapp.cs.cmu.edu/public/code.html</a:t>
            </a:r>
            <a:r>
              <a:rPr lang="en-US" dirty="0" smtClean="0"/>
              <a:t>  </a:t>
            </a:r>
          </a:p>
          <a:p>
            <a:pPr lvl="1">
              <a:buNone/>
            </a:pP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  </a:t>
            </a:r>
            <a:r>
              <a:rPr lang="en-US" b="1" dirty="0" err="1" smtClean="0">
                <a:latin typeface="Courier New"/>
                <a:cs typeface="Courier New"/>
              </a:rPr>
              <a:t>src/csapp.c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latin typeface="Courier New"/>
                <a:cs typeface="Courier New"/>
              </a:rPr>
              <a:t>include/</a:t>
            </a:r>
            <a:r>
              <a:rPr lang="en-US" b="1" dirty="0" err="1" smtClean="0">
                <a:latin typeface="Courier New"/>
                <a:cs typeface="Courier New"/>
              </a:rPr>
              <a:t>csapp.h</a:t>
            </a:r>
            <a:endParaRPr lang="en-US" b="1" dirty="0" smtClean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2514600" cy="573087"/>
          </a:xfrm>
        </p:spPr>
        <p:txBody>
          <a:bodyPr/>
          <a:lstStyle/>
          <a:p>
            <a:r>
              <a:rPr lang="en-US"/>
              <a:t>Unix Files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 smtClean="0"/>
              <a:t>B</a:t>
            </a:r>
            <a:r>
              <a:rPr lang="en-US" i="1" baseline="-25000" dirty="0" smtClean="0"/>
              <a:t>0 </a:t>
            </a:r>
            <a:r>
              <a:rPr lang="en-US" i="1" dirty="0" smtClean="0"/>
              <a:t>, B</a:t>
            </a:r>
            <a:r>
              <a:rPr lang="en-US" i="1" baseline="-25000" dirty="0" smtClean="0"/>
              <a:t>1 </a:t>
            </a:r>
            <a:r>
              <a:rPr lang="en-US" i="1" dirty="0" smtClean="0"/>
              <a:t>, </a:t>
            </a:r>
            <a:r>
              <a:rPr lang="en-US" i="1" dirty="0"/>
              <a:t>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the kernel is represented as a file: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</a:t>
            </a:r>
            <a:r>
              <a:rPr lang="en-US" b="1" dirty="0" err="1">
                <a:latin typeface="Courier New" pitchFamily="49" charset="0"/>
              </a:rPr>
              <a:t>kmem</a:t>
            </a:r>
            <a:r>
              <a:rPr lang="en-US" b="1" dirty="0"/>
              <a:t> </a:t>
            </a:r>
            <a:r>
              <a:rPr lang="en-US" b="1" dirty="0" smtClean="0"/>
              <a:t>	</a:t>
            </a:r>
            <a:r>
              <a:rPr lang="en-US" dirty="0" smtClean="0"/>
              <a:t>(</a:t>
            </a:r>
            <a:r>
              <a:rPr lang="en-US" dirty="0"/>
              <a:t>kernel memory image)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</a:t>
            </a:r>
            <a:r>
              <a:rPr lang="en-US" b="1" dirty="0" smtClean="0"/>
              <a:t> 	</a:t>
            </a:r>
            <a:r>
              <a:rPr lang="en-US" dirty="0" smtClean="0"/>
              <a:t>(</a:t>
            </a:r>
            <a:r>
              <a:rPr lang="en-US" dirty="0"/>
              <a:t>kernel data structures)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Unbuffered RIO Input and Output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</a:t>
            </a:r>
            <a:r>
              <a:rPr lang="en-US" dirty="0" smtClean="0"/>
              <a:t>if it </a:t>
            </a:r>
            <a:r>
              <a:rPr lang="en-US" dirty="0"/>
              <a:t>encounters </a:t>
            </a:r>
            <a:r>
              <a:rPr lang="en-US" dirty="0" smtClean="0"/>
              <a:t>EOF</a:t>
            </a:r>
            <a:endParaRPr lang="en-US" dirty="0"/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 smtClean="0">
                <a:latin typeface="Courier New" pitchFamily="49" charset="0"/>
              </a:rPr>
              <a:t>rio_writen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never </a:t>
            </a:r>
            <a:r>
              <a:rPr lang="en-US" dirty="0"/>
              <a:t>returns a short </a:t>
            </a:r>
            <a:r>
              <a:rPr lang="en-US" dirty="0" smtClean="0"/>
              <a:t>count</a:t>
            </a:r>
            <a:endParaRPr lang="en-US" dirty="0"/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</a:t>
            </a:r>
            <a:r>
              <a:rPr lang="en-US" dirty="0" smtClean="0"/>
              <a:t>descriptor</a:t>
            </a:r>
            <a:endParaRPr lang="en-US" dirty="0"/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5931812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/>
              <a:t>Implementation of </a:t>
            </a:r>
            <a:r>
              <a:rPr lang="en-US">
                <a:latin typeface="Courier New" pitchFamily="49" charset="0"/>
              </a:rPr>
              <a:t>rio_readn</a:t>
            </a:r>
          </a:p>
        </p:txBody>
      </p:sp>
      <p:sp>
        <p:nvSpPr>
          <p:cNvPr id="760835" name="Text Box 3"/>
          <p:cNvSpPr txBox="1">
            <a:spLocks noChangeArrowheads="1"/>
          </p:cNvSpPr>
          <p:nvPr/>
        </p:nvSpPr>
        <p:spPr bwMode="auto"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robustly read n bytes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unbuffered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while (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&gt;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if ((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)) &lt;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errno</a:t>
            </a:r>
            <a:r>
              <a:rPr lang="en-US" sz="1600" dirty="0">
                <a:latin typeface="Courier New" pitchFamily="49" charset="0"/>
              </a:rPr>
              <a:t> == EINTR)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interrupted by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sig handler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0;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and call read() again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return -1;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else if 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== 0)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break;         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EOF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-=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return (n -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);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&gt;= 0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3480" y="637669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csapp.c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reads a text line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6981" name="Text Box 5"/>
          <p:cNvSpPr txBox="1">
            <a:spLocks noChangeArrowheads="1"/>
          </p:cNvSpPr>
          <p:nvPr/>
        </p:nvSpPr>
        <p:spPr bwMode="auto">
          <a:xfrm>
            <a:off x="805807" y="2146518"/>
            <a:ext cx="7745069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7626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 (cont)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7388" cy="28956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reads up to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the same descriptor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Warning: Don’t interleave with 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769028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481914" y="1366897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768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Layered </a:t>
            </a:r>
            <a:r>
              <a:rPr lang="en-US" dirty="0"/>
              <a:t>on Unix</a:t>
            </a:r>
            <a:r>
              <a:rPr lang="en-US" dirty="0" smtClean="0"/>
              <a:t> file:</a:t>
            </a:r>
            <a:endParaRPr lang="en-US" dirty="0"/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762000" y="5452646"/>
            <a:ext cx="19812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not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25766813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  <p:extLst>
      <p:ext uri="{BB962C8B-B14F-4D97-AF65-F5344CB8AC3E}">
        <p14:creationId xmlns:p14="http://schemas.microsoft.com/office/powerpoint/2010/main" val="8136111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RIO Example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912812"/>
          </a:xfrm>
        </p:spPr>
        <p:txBody>
          <a:bodyPr/>
          <a:lstStyle/>
          <a:p>
            <a:r>
              <a:rPr lang="en-US"/>
              <a:t>Copying the lines of a text file from standard input to standard output</a:t>
            </a:r>
          </a:p>
        </p:txBody>
      </p:sp>
      <p:sp>
        <p:nvSpPr>
          <p:cNvPr id="771076" name="Text Box 4"/>
          <p:cNvSpPr txBox="1">
            <a:spLocks noChangeArrowheads="1"/>
          </p:cNvSpPr>
          <p:nvPr/>
        </p:nvSpPr>
        <p:spPr bwMode="auto">
          <a:xfrm>
            <a:off x="844118" y="2286000"/>
            <a:ext cx="7004482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main(int argc, char **argv)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n;</a:t>
            </a:r>
          </a:p>
          <a:p>
            <a:r>
              <a:rPr lang="en-US" sz="1600" dirty="0">
                <a:latin typeface="Courier New" pitchFamily="49" charset="0"/>
              </a:rPr>
              <a:t>    rio_t rio;</a:t>
            </a:r>
          </a:p>
          <a:p>
            <a:r>
              <a:rPr lang="en-US" sz="1600" dirty="0">
                <a:latin typeface="Courier New" pitchFamily="49" charset="0"/>
              </a:rPr>
              <a:t>    char buf[MAXLINE];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Rio_readinitb(&amp;rio, STDIN_FILENO);</a:t>
            </a:r>
          </a:p>
          <a:p>
            <a:r>
              <a:rPr lang="en-US" sz="1600" dirty="0">
                <a:latin typeface="Courier New" pitchFamily="49" charset="0"/>
              </a:rPr>
              <a:t>    while((n = Rio_readlineb(&amp;rio, buf, MAXLINE)) != 0) </a:t>
            </a:r>
          </a:p>
          <a:p>
            <a:r>
              <a:rPr lang="en-US" sz="1600" dirty="0">
                <a:latin typeface="Courier New" pitchFamily="49" charset="0"/>
              </a:rPr>
              <a:t>	Rio_writen(STDOUT_FILENO, buf, n);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5758" y="5209877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cpfile.c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511152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/>
              <a:t>Closing comments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476" y="1220788"/>
            <a:ext cx="8307387" cy="5256212"/>
          </a:xfrm>
        </p:spPr>
        <p:txBody>
          <a:bodyPr/>
          <a:lstStyle/>
          <a:p>
            <a:r>
              <a:rPr lang="en-US" dirty="0"/>
              <a:t>Standard I/O and RIO are implemented using low-level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Unix I/O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3490913"/>
            <a:ext cx="184150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rio_writen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rio_readinitb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rio_readlineb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rio_readnb</a:t>
            </a: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152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061325" cy="4972050"/>
          </a:xfrm>
        </p:spPr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I/O.</a:t>
            </a:r>
          </a:p>
          <a:p>
            <a:pPr lvl="2"/>
            <a:r>
              <a:rPr lang="en-US" dirty="0"/>
              <a:t>All other I/O packages are implemented using Unix I/O functions.</a:t>
            </a:r>
          </a:p>
          <a:p>
            <a:pPr lvl="1"/>
            <a:r>
              <a:rPr lang="en-US" dirty="0"/>
              <a:t>Unix I/O provides functions for accessing file metadata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Unix I/O functions are </a:t>
            </a:r>
            <a:r>
              <a:rPr lang="en-US" dirty="0" err="1" smtClean="0"/>
              <a:t>async</a:t>
            </a:r>
            <a:r>
              <a:rPr lang="en-US" dirty="0" smtClean="0"/>
              <a:t>-signal-safe and can be used safely in signal handlers. </a:t>
            </a:r>
          </a:p>
          <a:p>
            <a:endParaRPr lang="en-US" dirty="0" smtClean="0"/>
          </a:p>
          <a:p>
            <a:r>
              <a:rPr lang="en-US" dirty="0" smtClean="0"/>
              <a:t>Cons</a:t>
            </a:r>
            <a:endParaRPr lang="en-US" dirty="0"/>
          </a:p>
          <a:p>
            <a:pPr lvl="1"/>
            <a:r>
              <a:rPr lang="en-US" dirty="0"/>
              <a:t>Dealing with short counts is tricky and error prone.</a:t>
            </a:r>
          </a:p>
          <a:p>
            <a:pPr lvl="1"/>
            <a:r>
              <a:rPr lang="en-US" dirty="0"/>
              <a:t>Efficient reading of text lines requires some form of buffering, also tricky and error prone.</a:t>
            </a:r>
          </a:p>
          <a:p>
            <a:pPr lvl="1"/>
            <a:r>
              <a:rPr lang="en-US" dirty="0"/>
              <a:t>Both of these issues are addressed by the standard I/O and RIO packages.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545198"/>
            <a:ext cx="5824538" cy="573088"/>
          </a:xfrm>
        </p:spPr>
        <p:txBody>
          <a:bodyPr/>
          <a:lstStyle/>
          <a:p>
            <a:r>
              <a:rPr lang="en-US"/>
              <a:t>Unix File Types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486400"/>
          </a:xfrm>
        </p:spPr>
        <p:txBody>
          <a:bodyPr/>
          <a:lstStyle/>
          <a:p>
            <a:r>
              <a:rPr lang="en-US" dirty="0"/>
              <a:t>Regular file</a:t>
            </a:r>
          </a:p>
          <a:p>
            <a:pPr lvl="1"/>
            <a:r>
              <a:rPr lang="en-US" dirty="0"/>
              <a:t>File containing user/app data (binary, text, whatever)</a:t>
            </a:r>
          </a:p>
          <a:p>
            <a:pPr lvl="1"/>
            <a:r>
              <a:rPr lang="en-US" dirty="0"/>
              <a:t>OS does not know anything about the format</a:t>
            </a:r>
          </a:p>
          <a:p>
            <a:pPr lvl="2"/>
            <a:r>
              <a:rPr lang="en-US" dirty="0"/>
              <a:t>other than “sequence of bytes”, akin to main memory</a:t>
            </a:r>
          </a:p>
          <a:p>
            <a:r>
              <a:rPr lang="en-US" dirty="0"/>
              <a:t>Directory file</a:t>
            </a:r>
          </a:p>
          <a:p>
            <a:pPr lvl="1"/>
            <a:r>
              <a:rPr lang="en-US" dirty="0"/>
              <a:t>A file that contains the names and locations of other files</a:t>
            </a:r>
          </a:p>
          <a:p>
            <a:r>
              <a:rPr lang="en-US" dirty="0"/>
              <a:t>Character special and block special files</a:t>
            </a:r>
          </a:p>
          <a:p>
            <a:pPr lvl="1"/>
            <a:r>
              <a:rPr lang="en-US" dirty="0"/>
              <a:t>Terminals (character special) and disks </a:t>
            </a:r>
            <a:r>
              <a:rPr lang="en-US" dirty="0" smtClean="0"/>
              <a:t>(block </a:t>
            </a:r>
            <a:r>
              <a:rPr lang="en-US" dirty="0"/>
              <a:t>special)</a:t>
            </a:r>
          </a:p>
          <a:p>
            <a:r>
              <a:rPr lang="en-US" dirty="0"/>
              <a:t>FIFO (named pipe)</a:t>
            </a:r>
          </a:p>
          <a:p>
            <a:pPr lvl="1"/>
            <a:r>
              <a:rPr lang="en-US" dirty="0"/>
              <a:t>A file type used for inter-process communication</a:t>
            </a:r>
          </a:p>
          <a:p>
            <a:r>
              <a:rPr lang="en-US" dirty="0"/>
              <a:t>Socket</a:t>
            </a:r>
          </a:p>
          <a:p>
            <a:pPr lvl="1"/>
            <a:r>
              <a:rPr lang="en-US" dirty="0"/>
              <a:t>A file type used for network </a:t>
            </a:r>
            <a:r>
              <a:rPr lang="en-US" dirty="0" smtClean="0"/>
              <a:t>communication </a:t>
            </a:r>
            <a:r>
              <a:rPr lang="en-US" dirty="0"/>
              <a:t>between processes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</a:t>
            </a:r>
            <a:r>
              <a:rPr lang="en-US" dirty="0" smtClean="0"/>
              <a:t>metadata</a:t>
            </a:r>
          </a:p>
          <a:p>
            <a:pPr lvl="1"/>
            <a:r>
              <a:rPr lang="en-US" dirty="0" smtClean="0"/>
              <a:t>Standard I/O functions are not </a:t>
            </a:r>
            <a:r>
              <a:rPr lang="en-US" dirty="0" err="1" smtClean="0"/>
              <a:t>async</a:t>
            </a:r>
            <a:r>
              <a:rPr lang="en-US" dirty="0" smtClean="0"/>
              <a:t>-signal-safe, and not appropriate for signal handlers. 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2"/>
            <a:r>
              <a:rPr lang="en-US" dirty="0"/>
              <a:t>There are poorly documented restrictions on streams that interact badly with restrictions on </a:t>
            </a:r>
            <a:r>
              <a:rPr lang="en-US" dirty="0" smtClean="0"/>
              <a:t>sockets (CS:APP2e, Sec 10.9)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 dirty="0"/>
              <a:t>General rule: use the highest-level I/O functions you can</a:t>
            </a:r>
          </a:p>
          <a:p>
            <a:pPr lvl="1"/>
            <a:r>
              <a:rPr lang="en-US" dirty="0"/>
              <a:t>Many C programmers are able to do all of their work using the standard I/O </a:t>
            </a:r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But, be sure to understand the functions you use!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When to use standard I/O</a:t>
            </a:r>
          </a:p>
          <a:p>
            <a:pPr lvl="1"/>
            <a:r>
              <a:rPr lang="en-US" dirty="0"/>
              <a:t>When working with disk or terminal files</a:t>
            </a:r>
          </a:p>
          <a:p>
            <a:r>
              <a:rPr lang="en-US" dirty="0"/>
              <a:t>When to use raw Unix I/O </a:t>
            </a:r>
            <a:endParaRPr lang="en-US" dirty="0" smtClean="0"/>
          </a:p>
          <a:p>
            <a:pPr lvl="1"/>
            <a:r>
              <a:rPr lang="en-US" dirty="0" smtClean="0"/>
              <a:t>Inside signal handlers, because Unix I/O is </a:t>
            </a:r>
            <a:r>
              <a:rPr lang="en-US" dirty="0" err="1" smtClean="0"/>
              <a:t>async</a:t>
            </a:r>
            <a:r>
              <a:rPr lang="en-US" dirty="0" smtClean="0"/>
              <a:t>-signal-safe</a:t>
            </a:r>
          </a:p>
          <a:p>
            <a:pPr lvl="1"/>
            <a:r>
              <a:rPr lang="en-US" dirty="0"/>
              <a:t>In rare cases when you need absolute highest </a:t>
            </a:r>
            <a:r>
              <a:rPr lang="en-US" dirty="0" smtClean="0"/>
              <a:t>performance</a:t>
            </a:r>
          </a:p>
          <a:p>
            <a:r>
              <a:rPr lang="en-US" dirty="0"/>
              <a:t>When to use RIO</a:t>
            </a:r>
          </a:p>
          <a:p>
            <a:pPr lvl="1"/>
            <a:r>
              <a:rPr lang="en-US" dirty="0"/>
              <a:t>When you are reading and writing network</a:t>
            </a:r>
            <a:r>
              <a:rPr lang="en-US" dirty="0" smtClean="0"/>
              <a:t> sockets</a:t>
            </a:r>
          </a:p>
          <a:p>
            <a:pPr lvl="1"/>
            <a:r>
              <a:rPr lang="en-US" dirty="0" smtClean="0"/>
              <a:t>Avoid using standard I/O on sockets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 smtClean="0"/>
              <a:t>Aside: Working </a:t>
            </a:r>
            <a:r>
              <a:rPr lang="en-US" dirty="0"/>
              <a:t>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442325" cy="5495925"/>
          </a:xfrm>
        </p:spPr>
        <p:txBody>
          <a:bodyPr/>
          <a:lstStyle/>
          <a:p>
            <a:r>
              <a:rPr lang="en-US" dirty="0"/>
              <a:t>Binary File Examples</a:t>
            </a:r>
          </a:p>
          <a:p>
            <a:pPr lvl="1"/>
            <a:r>
              <a:rPr lang="en-US" dirty="0"/>
              <a:t>Object </a:t>
            </a:r>
            <a:r>
              <a:rPr lang="en-US" dirty="0" smtClean="0"/>
              <a:t>code, Images </a:t>
            </a:r>
            <a:r>
              <a:rPr lang="en-US" dirty="0"/>
              <a:t>(JPEG, </a:t>
            </a:r>
            <a:r>
              <a:rPr lang="en-US" dirty="0" smtClean="0"/>
              <a:t>GIF), </a:t>
            </a:r>
          </a:p>
          <a:p>
            <a:r>
              <a:rPr lang="en-US" dirty="0" smtClean="0"/>
              <a:t>Functions </a:t>
            </a:r>
            <a:r>
              <a:rPr lang="en-US" dirty="0"/>
              <a:t>you shouldn’t </a:t>
            </a:r>
            <a:r>
              <a:rPr lang="en-US" dirty="0" smtClean="0"/>
              <a:t>use on binary files</a:t>
            </a:r>
          </a:p>
          <a:p>
            <a:pPr lvl="1"/>
            <a:r>
              <a:rPr lang="en-US" dirty="0"/>
              <a:t>Line-oriented I/</a:t>
            </a:r>
            <a:r>
              <a:rPr lang="en-US" dirty="0" smtClean="0"/>
              <a:t>O such as </a:t>
            </a:r>
            <a:r>
              <a:rPr lang="en-US" b="1" dirty="0" err="1" smtClean="0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Different systems interpret </a:t>
            </a:r>
            <a:r>
              <a:rPr lang="en-US" b="1" dirty="0" smtClean="0">
                <a:latin typeface="Courier New"/>
                <a:cs typeface="Courier New"/>
              </a:rPr>
              <a:t>0x0A </a:t>
            </a:r>
            <a:r>
              <a:rPr lang="en-US" b="1" dirty="0">
                <a:latin typeface="Courier New"/>
                <a:cs typeface="Courier New"/>
              </a:rPr>
              <a:t>(‘\n’)</a:t>
            </a:r>
            <a:r>
              <a:rPr lang="en-US" dirty="0" smtClean="0"/>
              <a:t> (newline) differently:</a:t>
            </a:r>
          </a:p>
          <a:p>
            <a:pPr lvl="3"/>
            <a:r>
              <a:rPr lang="en-US" dirty="0" smtClean="0"/>
              <a:t>Linux and Mac OS X: 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LF(0x0a) [‘\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n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’]</a:t>
            </a:r>
          </a:p>
          <a:p>
            <a:pPr lvl="3"/>
            <a:r>
              <a:rPr lang="en-US" dirty="0" smtClean="0">
                <a:sym typeface="Wingdings"/>
              </a:rPr>
              <a:t>HTTP servers &amp; </a:t>
            </a:r>
            <a:r>
              <a:rPr lang="en-US" dirty="0" smtClean="0">
                <a:sym typeface="Wingdings"/>
              </a:rPr>
              <a:t>Windows</a:t>
            </a:r>
            <a:r>
              <a:rPr lang="en-US" dirty="0" smtClean="0">
                <a:sym typeface="Wingdings"/>
              </a:rPr>
              <a:t>: 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CR+LF(0x0d 0x0a) [‘\r\n’]</a:t>
            </a:r>
          </a:p>
          <a:p>
            <a:pPr lvl="2"/>
            <a:r>
              <a:rPr lang="en-US" dirty="0" smtClean="0"/>
              <a:t>Use things like </a:t>
            </a:r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r>
              <a:rPr lang="en-US" dirty="0" smtClean="0"/>
              <a:t> instead</a:t>
            </a:r>
          </a:p>
          <a:p>
            <a:pPr lvl="3"/>
            <a:endParaRPr lang="en-US" dirty="0" smtClean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</a:t>
            </a:r>
            <a:r>
              <a:rPr lang="en-US" dirty="0" smtClean="0"/>
              <a:t> (end of string) as </a:t>
            </a:r>
            <a:r>
              <a:rPr lang="en-US" dirty="0"/>
              <a:t>special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Aside: Accessing </a:t>
            </a:r>
            <a:r>
              <a:rPr lang="en-US" dirty="0"/>
              <a:t>Directories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851" y="1066800"/>
            <a:ext cx="8565549" cy="4972050"/>
          </a:xfrm>
        </p:spPr>
        <p:txBody>
          <a:bodyPr/>
          <a:lstStyle/>
          <a:p>
            <a:r>
              <a:rPr lang="en-US" dirty="0" smtClean="0"/>
              <a:t>Only </a:t>
            </a:r>
            <a:r>
              <a:rPr lang="en-US" dirty="0"/>
              <a:t>recommended operation on a </a:t>
            </a:r>
            <a:r>
              <a:rPr lang="en-US" dirty="0" smtClean="0"/>
              <a:t>directory: read </a:t>
            </a:r>
            <a:r>
              <a:rPr lang="en-US" dirty="0"/>
              <a:t>its entries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dirent</a:t>
            </a:r>
            <a:r>
              <a:rPr lang="en-US" dirty="0"/>
              <a:t> structure contains information about a directory entry</a:t>
            </a:r>
          </a:p>
          <a:p>
            <a:pPr lvl="1"/>
            <a:r>
              <a:rPr lang="en-US" dirty="0"/>
              <a:t>DIR structure contains information about directory while stepping through its entries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&lt;sys/types.h&gt;</a:t>
            </a:r>
          </a:p>
          <a:p>
            <a:r>
              <a:rPr lang="en-US" sz="1600" dirty="0">
                <a:latin typeface="Courier New" pitchFamily="49" charset="0"/>
              </a:rPr>
              <a:t>#include &lt;dirent.h&gt;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DIR *directory;</a:t>
            </a:r>
          </a:p>
          <a:p>
            <a:r>
              <a:rPr lang="en-US" sz="1600" dirty="0">
                <a:latin typeface="Courier New" pitchFamily="49" charset="0"/>
              </a:rPr>
              <a:t>  struct dirent *de;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if (!(directory = opendir(dir_name)))</a:t>
            </a:r>
          </a:p>
          <a:p>
            <a:r>
              <a:rPr lang="en-US" sz="1600" dirty="0">
                <a:latin typeface="Courier New" pitchFamily="49" charset="0"/>
              </a:rPr>
              <a:t>      error("Failed to open directory");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while (0 != (de = readdir(directory))) {</a:t>
            </a:r>
          </a:p>
          <a:p>
            <a:r>
              <a:rPr lang="en-US" sz="1600" dirty="0">
                <a:latin typeface="Courier New" pitchFamily="49" charset="0"/>
              </a:rPr>
              <a:t>      printf("Found file: %s\n", de-&gt;d_name);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closedir(directory);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mtClean="0"/>
              <a:t>For Further Information</a:t>
            </a:r>
            <a:endParaRPr lang="en-US"/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7896225" cy="4972050"/>
          </a:xfrm>
        </p:spPr>
        <p:txBody>
          <a:bodyPr/>
          <a:lstStyle/>
          <a:p>
            <a:r>
              <a:rPr lang="en-US" dirty="0" smtClean="0"/>
              <a:t>The Unix bible:</a:t>
            </a:r>
          </a:p>
          <a:p>
            <a:pPr lvl="1"/>
            <a:r>
              <a:rPr lang="en-US" dirty="0" smtClean="0"/>
              <a:t>W. Richard  Stevens &amp; Stephen A. </a:t>
            </a:r>
            <a:r>
              <a:rPr lang="en-US" dirty="0" err="1" smtClean="0"/>
              <a:t>Rago</a:t>
            </a:r>
            <a:r>
              <a:rPr lang="en-US" dirty="0" smtClean="0"/>
              <a:t>, </a:t>
            </a:r>
            <a:r>
              <a:rPr lang="en-US" b="1" i="1" dirty="0" smtClean="0"/>
              <a:t>Advanced Programming in the Unix Environment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Edition, Addison Wesley, 2005</a:t>
            </a:r>
          </a:p>
          <a:p>
            <a:pPr lvl="2"/>
            <a:r>
              <a:rPr lang="en-US" dirty="0" smtClean="0"/>
              <a:t>Updated from </a:t>
            </a:r>
            <a:r>
              <a:rPr lang="en-US" dirty="0" err="1" smtClean="0"/>
              <a:t>Stevens’s</a:t>
            </a:r>
            <a:r>
              <a:rPr lang="en-US" dirty="0" smtClean="0"/>
              <a:t> 1993 classic text.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Linux bible:</a:t>
            </a:r>
          </a:p>
          <a:p>
            <a:pPr lvl="1"/>
            <a:r>
              <a:rPr lang="en-US" dirty="0" smtClean="0"/>
              <a:t>Michael </a:t>
            </a:r>
            <a:r>
              <a:rPr lang="en-US" dirty="0" err="1" smtClean="0"/>
              <a:t>Kerrisk</a:t>
            </a:r>
            <a:r>
              <a:rPr lang="en-US" dirty="0" smtClean="0"/>
              <a:t>, The Linux Programming Interface, No Starch Press, 2010. </a:t>
            </a:r>
          </a:p>
          <a:p>
            <a:pPr lvl="2"/>
            <a:r>
              <a:rPr lang="en-US" dirty="0" smtClean="0"/>
              <a:t>Encyclopedic and authoritative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16963" cy="781050"/>
          </a:xfrm>
        </p:spPr>
        <p:txBody>
          <a:bodyPr/>
          <a:lstStyle/>
          <a:p>
            <a:r>
              <a:rPr lang="en-US"/>
              <a:t>Unix I/O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022350"/>
            <a:ext cx="8307387" cy="5530850"/>
          </a:xfrm>
        </p:spPr>
        <p:txBody>
          <a:bodyPr/>
          <a:lstStyle/>
          <a:p>
            <a:r>
              <a:rPr lang="en-US" dirty="0"/>
              <a:t>Key Features</a:t>
            </a:r>
          </a:p>
          <a:p>
            <a:pPr lvl="1"/>
            <a:r>
              <a:rPr lang="en-US" dirty="0"/>
              <a:t>Elegant mapping of files to devices allows kernel to export simple interface called Unix </a:t>
            </a:r>
            <a:r>
              <a:rPr lang="en-US" dirty="0" smtClean="0"/>
              <a:t>I/O</a:t>
            </a:r>
            <a:endParaRPr lang="en-US" dirty="0"/>
          </a:p>
          <a:p>
            <a:pPr lvl="1"/>
            <a:r>
              <a:rPr lang="en-US" dirty="0"/>
              <a:t>Important idea: All input and output is handled in a consistent and uniform </a:t>
            </a:r>
            <a:r>
              <a:rPr lang="en-US" dirty="0" smtClean="0"/>
              <a:t>way</a:t>
            </a:r>
            <a:endParaRPr lang="en-US" dirty="0"/>
          </a:p>
          <a:p>
            <a:r>
              <a:rPr lang="en-US" dirty="0"/>
              <a:t>Basic Unix I/O operations (system calls):  </a:t>
            </a:r>
          </a:p>
          <a:p>
            <a:pPr lvl="1"/>
            <a:r>
              <a:rPr lang="en-US" dirty="0"/>
              <a:t>Opening 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 smtClean="0">
                <a:latin typeface="Courier New" pitchFamily="49" charset="0"/>
              </a:rPr>
              <a:t>lseek</a:t>
            </a:r>
            <a:r>
              <a:rPr lang="en-US" b="1" dirty="0" smtClean="0">
                <a:latin typeface="Courier New" pitchFamily="49" charset="0"/>
              </a:rPr>
              <a:t>()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048000" y="5561999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</a:t>
              </a:r>
              <a:r>
                <a:rPr lang="en-US" dirty="0" smtClean="0">
                  <a:latin typeface="Calibri" pitchFamily="34" charset="0"/>
                </a:rPr>
                <a:t>file position </a:t>
              </a:r>
              <a:r>
                <a:rPr lang="en-US" dirty="0">
                  <a:latin typeface="Calibri" pitchFamily="34" charset="0"/>
                </a:rPr>
                <a:t>= k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Unix 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input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1: standard output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2: standard error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Closing </a:t>
            </a:r>
            <a:r>
              <a:rPr lang="en-US" dirty="0"/>
              <a:t>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</a:t>
            </a:r>
            <a:r>
              <a:rPr lang="en-US" b="1" i="1" dirty="0" smtClean="0">
                <a:solidFill>
                  <a:srgbClr val="C00000"/>
                </a:solidFill>
              </a:rPr>
              <a:t>hort </a:t>
            </a:r>
            <a:r>
              <a:rPr lang="en-US" b="1" i="1" dirty="0">
                <a:solidFill>
                  <a:srgbClr val="C00000"/>
                </a:solidFill>
              </a:rPr>
              <a:t>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Returns </a:t>
            </a:r>
            <a:r>
              <a:rPr lang="en-US" dirty="0"/>
              <a:t>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16908</TotalTime>
  <Words>4058</Words>
  <Application>Microsoft Macintosh PowerPoint</Application>
  <PresentationFormat>On-screen Show (4:3)</PresentationFormat>
  <Paragraphs>809</Paragraphs>
  <Slides>44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template2007</vt:lpstr>
      <vt:lpstr>System-Level I/O  15-213 / 18-213: Introduction to Computer Systems  15th Lecture, Oct. 17, 2013</vt:lpstr>
      <vt:lpstr>Today</vt:lpstr>
      <vt:lpstr>Unix Files</vt:lpstr>
      <vt:lpstr>Unix File Types</vt:lpstr>
      <vt:lpstr>Unix I/O</vt:lpstr>
      <vt:lpstr>Opening Files</vt:lpstr>
      <vt:lpstr>Closing Files</vt:lpstr>
      <vt:lpstr>Reading Files</vt:lpstr>
      <vt:lpstr>Writing Files</vt:lpstr>
      <vt:lpstr>Simple Unix I/O example</vt:lpstr>
      <vt:lpstr>On Short Counts</vt:lpstr>
      <vt:lpstr>Today</vt:lpstr>
      <vt:lpstr>File Metadata</vt:lpstr>
      <vt:lpstr>Example of Accessing File Metadata</vt:lpstr>
      <vt:lpstr>How the Unix Kernel Represents Open Files</vt:lpstr>
      <vt:lpstr>File Sharing</vt:lpstr>
      <vt:lpstr>How Processes Share Files: Fork()</vt:lpstr>
      <vt:lpstr>How Processes Share Files: Fork()</vt:lpstr>
      <vt:lpstr>I/O Redirection</vt:lpstr>
      <vt:lpstr>I/O Redirection Example</vt:lpstr>
      <vt:lpstr>I/O Redirection Example (cont.)</vt:lpstr>
      <vt:lpstr>Today</vt:lpstr>
      <vt:lpstr>Standard I/O Functions</vt:lpstr>
      <vt:lpstr>Standard I/O Streams</vt:lpstr>
      <vt:lpstr>Buffered I/O: Motivation</vt:lpstr>
      <vt:lpstr>Buffering in Standard I/O</vt:lpstr>
      <vt:lpstr>Standard I/O Buffering in Action</vt:lpstr>
      <vt:lpstr>Today</vt:lpstr>
      <vt:lpstr>The RIO Package</vt:lpstr>
      <vt:lpstr>Unbuffered RIO Input and Output</vt:lpstr>
      <vt:lpstr>Implementation of rio_readn</vt:lpstr>
      <vt:lpstr>Buffered RIO Input Functions</vt:lpstr>
      <vt:lpstr>Buffered RIO Input Functions (cont)</vt:lpstr>
      <vt:lpstr>Buffered I/O: Implementation</vt:lpstr>
      <vt:lpstr>Buffered I/O: Declaration</vt:lpstr>
      <vt:lpstr>RIO Example</vt:lpstr>
      <vt:lpstr>Today</vt:lpstr>
      <vt:lpstr>Unix I/O vs. Standard I/O vs. RIO</vt:lpstr>
      <vt:lpstr>Pros and Cons of Unix I/O</vt:lpstr>
      <vt:lpstr>Pros and Cons of Standard I/O</vt:lpstr>
      <vt:lpstr>Choosing I/O Functions</vt:lpstr>
      <vt:lpstr>Aside: Working with Binary Files</vt:lpstr>
      <vt:lpstr>Aside: Accessing Directories</vt:lpstr>
      <vt:lpstr>For Further Information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717</cp:revision>
  <cp:lastPrinted>2012-10-14T00:20:59Z</cp:lastPrinted>
  <dcterms:created xsi:type="dcterms:W3CDTF">2012-10-14T00:20:18Z</dcterms:created>
  <dcterms:modified xsi:type="dcterms:W3CDTF">2013-10-17T16:03:36Z</dcterms:modified>
</cp:coreProperties>
</file>