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542" r:id="rId2"/>
    <p:sldId id="1159" r:id="rId3"/>
    <p:sldId id="1200" r:id="rId4"/>
    <p:sldId id="1201" r:id="rId5"/>
    <p:sldId id="1202" r:id="rId6"/>
    <p:sldId id="1203" r:id="rId7"/>
    <p:sldId id="1204" r:id="rId8"/>
    <p:sldId id="1205" r:id="rId9"/>
    <p:sldId id="1206" r:id="rId10"/>
    <p:sldId id="1207" r:id="rId11"/>
    <p:sldId id="1168" r:id="rId12"/>
    <p:sldId id="1169" r:id="rId13"/>
    <p:sldId id="1170" r:id="rId14"/>
    <p:sldId id="1196" r:id="rId15"/>
    <p:sldId id="1172" r:id="rId16"/>
    <p:sldId id="1173" r:id="rId17"/>
    <p:sldId id="1197" r:id="rId18"/>
    <p:sldId id="1175" r:id="rId19"/>
    <p:sldId id="1176" r:id="rId20"/>
    <p:sldId id="1226" r:id="rId21"/>
    <p:sldId id="1177" r:id="rId22"/>
    <p:sldId id="1178" r:id="rId23"/>
    <p:sldId id="1179" r:id="rId24"/>
    <p:sldId id="1180" r:id="rId25"/>
    <p:sldId id="1227" r:id="rId26"/>
    <p:sldId id="1228" r:id="rId27"/>
    <p:sldId id="1199" r:id="rId28"/>
    <p:sldId id="1181" r:id="rId29"/>
    <p:sldId id="1182" r:id="rId30"/>
    <p:sldId id="1183" r:id="rId31"/>
    <p:sldId id="1184" r:id="rId32"/>
    <p:sldId id="1185" r:id="rId33"/>
    <p:sldId id="1186" r:id="rId34"/>
    <p:sldId id="1187" r:id="rId35"/>
    <p:sldId id="1208" r:id="rId36"/>
    <p:sldId id="1209" r:id="rId37"/>
    <p:sldId id="1210" r:id="rId38"/>
    <p:sldId id="1211" r:id="rId39"/>
    <p:sldId id="1212" r:id="rId40"/>
    <p:sldId id="1231" r:id="rId41"/>
    <p:sldId id="1223" r:id="rId42"/>
    <p:sldId id="1224" r:id="rId43"/>
    <p:sldId id="1225" r:id="rId44"/>
    <p:sldId id="1215" r:id="rId45"/>
    <p:sldId id="1216" r:id="rId46"/>
    <p:sldId id="1218" r:id="rId47"/>
    <p:sldId id="1219" r:id="rId48"/>
    <p:sldId id="1220" r:id="rId49"/>
    <p:sldId id="1221" r:id="rId50"/>
    <p:sldId id="1222" r:id="rId51"/>
    <p:sldId id="1230" r:id="rId52"/>
  </p:sldIdLst>
  <p:sldSz cx="9144000" cy="6858000" type="screen4x3"/>
  <p:notesSz cx="7302500" cy="9586913"/>
  <p:custDataLst>
    <p:tags r:id="rId5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E6E6E6"/>
    <a:srgbClr val="F7F5CD"/>
    <a:srgbClr val="DEDFF5"/>
    <a:srgbClr val="DBF2DA"/>
    <a:srgbClr val="990000"/>
    <a:srgbClr val="F6F5BD"/>
    <a:srgbClr val="D5F1CF"/>
    <a:srgbClr val="F1C7C7"/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1" autoAdjust="0"/>
    <p:restoredTop sz="94649" autoAdjust="0"/>
  </p:normalViewPr>
  <p:slideViewPr>
    <p:cSldViewPr snapToObjects="1">
      <p:cViewPr varScale="1">
        <p:scale>
          <a:sx n="109" d="100"/>
          <a:sy n="109" d="100"/>
        </p:scale>
        <p:origin x="-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59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notesMaster" Target="notesMasters/notesMaster1.xml"/><Relationship Id="rId54" Type="http://schemas.openxmlformats.org/officeDocument/2006/relationships/handoutMaster" Target="handoutMasters/handoutMaster1.xml"/><Relationship Id="rId55" Type="http://schemas.openxmlformats.org/officeDocument/2006/relationships/printerSettings" Target="printerSettings/printerSettings1.bin"/><Relationship Id="rId56" Type="http://schemas.openxmlformats.org/officeDocument/2006/relationships/tags" Target="tags/tag1.xml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7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69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Linking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 / 18-213: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12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Oct. 3, 2013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Bryant, Dave O’Hallaron, and Greg </a:t>
            </a:r>
            <a:r>
              <a:rPr lang="en-US" dirty="0" err="1" smtClean="0"/>
              <a:t>Kesden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Executable and Linkable Format (ELF)</a:t>
            </a:r>
            <a:endParaRPr lang="en-US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Standard binary format for object files</a:t>
            </a:r>
          </a:p>
          <a:p>
            <a:endParaRPr lang="en-US" dirty="0" smtClean="0"/>
          </a:p>
          <a:p>
            <a:r>
              <a:rPr lang="en-US" dirty="0" smtClean="0"/>
              <a:t>One unified format for </a:t>
            </a:r>
          </a:p>
          <a:p>
            <a:pPr lvl="1"/>
            <a:r>
              <a:rPr lang="en-US" dirty="0" err="1" smtClean="0"/>
              <a:t>Relocatable</a:t>
            </a:r>
            <a:r>
              <a:rPr lang="en-US" dirty="0" smtClean="0"/>
              <a:t> object files (</a:t>
            </a:r>
            <a:r>
              <a:rPr lang="en-US" dirty="0" smtClean="0">
                <a:latin typeface="Courier New"/>
                <a:cs typeface="Courier New"/>
              </a:rPr>
              <a:t>.</a:t>
            </a:r>
            <a:r>
              <a:rPr lang="en-US" dirty="0" err="1" smtClean="0">
                <a:latin typeface="Courier New"/>
                <a:cs typeface="Courier New"/>
              </a:rPr>
              <a:t>o</a:t>
            </a:r>
            <a:r>
              <a:rPr lang="en-US" dirty="0" smtClean="0"/>
              <a:t>), </a:t>
            </a:r>
          </a:p>
          <a:p>
            <a:pPr lvl="1"/>
            <a:r>
              <a:rPr lang="en-US" dirty="0" smtClean="0"/>
              <a:t>Executable object files 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 err="1" smtClean="0">
                <a:latin typeface="Courier New"/>
                <a:cs typeface="Courier New"/>
              </a:rPr>
              <a:t>a.out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Shared object files (</a:t>
            </a:r>
            <a:r>
              <a:rPr lang="en-US" dirty="0" smtClean="0">
                <a:latin typeface="Courier New"/>
                <a:cs typeface="Courier New"/>
              </a:rPr>
              <a:t>.so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Generic name: ELF binaries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2533" y="385763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ELF Object File Format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019175"/>
            <a:ext cx="5348287" cy="5381625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Elf header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smtClean="0"/>
              <a:t>Word size, byte ordering, file type </a:t>
            </a:r>
            <a:r>
              <a:rPr lang="en-GB" sz="1800" dirty="0"/>
              <a:t>(.o, exec, .so</a:t>
            </a:r>
            <a:r>
              <a:rPr lang="en-GB" sz="1800" dirty="0" smtClean="0"/>
              <a:t>), machine type, etc</a:t>
            </a:r>
            <a:r>
              <a:rPr lang="en-GB" sz="1800" dirty="0"/>
              <a:t>.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Segment header table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Page size, virtual addresses memory segments (sections), segment sizes.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.text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Code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 smtClean="0">
                <a:latin typeface="Courier New" pitchFamily="49" charset="0"/>
              </a:rPr>
              <a:t>.</a:t>
            </a:r>
            <a:r>
              <a:rPr lang="en-GB" sz="2000" dirty="0" err="1" smtClean="0">
                <a:latin typeface="Courier New" pitchFamily="49" charset="0"/>
              </a:rPr>
              <a:t>rodata</a:t>
            </a:r>
            <a:r>
              <a:rPr lang="en-GB" sz="2000" dirty="0" smtClean="0">
                <a:latin typeface="Courier New" pitchFamily="49" charset="0"/>
              </a:rPr>
              <a:t> </a:t>
            </a:r>
            <a:r>
              <a:rPr lang="en-GB" sz="2000" dirty="0" smtClean="0"/>
              <a:t>section</a:t>
            </a:r>
          </a:p>
          <a:p>
            <a:pPr lvl="1"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smtClean="0"/>
              <a:t>Read only data: jump tables, ...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 smtClean="0">
                <a:latin typeface="Courier New" pitchFamily="49" charset="0"/>
              </a:rPr>
              <a:t>.</a:t>
            </a:r>
            <a:r>
              <a:rPr lang="en-GB" sz="2000" dirty="0">
                <a:latin typeface="Courier New" pitchFamily="49" charset="0"/>
              </a:rPr>
              <a:t>data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Initialized global variables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bss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Uninitialized global variables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“Block Started by Symbol”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solidFill>
                  <a:srgbClr val="C00000"/>
                </a:solidFill>
              </a:rPr>
              <a:t>“Better Save Space”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Has section header but occupies no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5867400" y="16002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5867400" y="1981200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867400" y="2590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867400" y="2971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867400" y="3733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867400" y="4114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867400" y="4495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5867400" y="4876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5867400" y="5257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5867400" y="5638800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8839200" y="144780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5867400" y="3352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5763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ELF Object File Format (</a:t>
            </a:r>
            <a:r>
              <a:rPr lang="en-GB" dirty="0" smtClean="0"/>
              <a:t>cont.)</a:t>
            </a:r>
            <a:endParaRPr lang="en-GB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09688"/>
            <a:ext cx="5272087" cy="5472112"/>
          </a:xfrm>
          <a:ln/>
        </p:spPr>
        <p:txBody>
          <a:bodyPr/>
          <a:lstStyle/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symtab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Symbol table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Procedure and static variable names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Section names and locations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rel.text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Relocation info for </a:t>
            </a:r>
            <a:r>
              <a:rPr lang="en-GB" sz="1800" b="1" dirty="0">
                <a:latin typeface="Courier New" pitchFamily="49" charset="0"/>
              </a:rPr>
              <a:t>.text</a:t>
            </a:r>
            <a:r>
              <a:rPr lang="en-GB" sz="1800" b="1" dirty="0"/>
              <a:t> </a:t>
            </a:r>
            <a:r>
              <a:rPr lang="en-GB" sz="1800" dirty="0"/>
              <a:t>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Addresses of instructions that will need to be modified in the executable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Instructions for modifying.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rel.data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Relocation info for </a:t>
            </a:r>
            <a:r>
              <a:rPr lang="en-GB" sz="1800" b="1" dirty="0">
                <a:latin typeface="Courier New" pitchFamily="49" charset="0"/>
              </a:rPr>
              <a:t>.data</a:t>
            </a:r>
            <a:r>
              <a:rPr lang="en-GB" sz="1800" b="1" dirty="0"/>
              <a:t> </a:t>
            </a:r>
            <a:r>
              <a:rPr lang="en-GB" sz="1800" dirty="0"/>
              <a:t>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Addresses of pointer data that will need to be modified in the merged executable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.debug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Info for symbolic debugging (</a:t>
            </a:r>
            <a:r>
              <a:rPr lang="en-GB" sz="1800" b="1" dirty="0" err="1">
                <a:latin typeface="Courier New" pitchFamily="49" charset="0"/>
              </a:rPr>
              <a:t>gcc</a:t>
            </a:r>
            <a:r>
              <a:rPr lang="en-GB" sz="1800" b="1" dirty="0">
                <a:latin typeface="Courier New" pitchFamily="49" charset="0"/>
              </a:rPr>
              <a:t> -g</a:t>
            </a:r>
            <a:r>
              <a:rPr lang="en-GB" sz="1800" dirty="0"/>
              <a:t>)</a:t>
            </a:r>
          </a:p>
          <a:p>
            <a:pPr>
              <a:lnSpc>
                <a:spcPct val="88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Section header table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Offsets and sizes of each section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5867400" y="16002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5867400" y="1981200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5867400" y="2590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5867400" y="2971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5867400" y="3733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5867400" y="4114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5867400" y="4495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5867400" y="4876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4" name="Rectangle 11"/>
          <p:cNvSpPr>
            <a:spLocks noChangeArrowheads="1"/>
          </p:cNvSpPr>
          <p:nvPr/>
        </p:nvSpPr>
        <p:spPr bwMode="auto">
          <a:xfrm>
            <a:off x="5867400" y="5257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5867400" y="5638800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8839200" y="144780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5867400" y="3352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1747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Symbols	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449388"/>
            <a:ext cx="8548687" cy="45704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defined by module </a:t>
            </a:r>
            <a:r>
              <a:rPr lang="en-GB" i="1" dirty="0"/>
              <a:t>m</a:t>
            </a:r>
            <a:r>
              <a:rPr lang="en-GB" dirty="0"/>
              <a:t> that can be referenced by other modules.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E.g.: </a:t>
            </a:r>
            <a:r>
              <a:rPr lang="en-GB" dirty="0"/>
              <a:t>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C functions and 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global variables.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External </a:t>
            </a:r>
            <a:r>
              <a:rPr lang="en-GB" dirty="0"/>
              <a:t>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 that are referenced by module </a:t>
            </a:r>
            <a:r>
              <a:rPr lang="en-GB" i="1" dirty="0"/>
              <a:t>m</a:t>
            </a:r>
            <a:r>
              <a:rPr lang="en-GB" dirty="0"/>
              <a:t> but defined by some other module.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Local </a:t>
            </a:r>
            <a:r>
              <a:rPr lang="en-GB" dirty="0"/>
              <a:t>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that are defined and referenced exclusively by module </a:t>
            </a:r>
            <a:r>
              <a:rPr lang="en-GB" i="1" dirty="0"/>
              <a:t>m</a:t>
            </a:r>
            <a:r>
              <a:rPr lang="en-GB" dirty="0"/>
              <a:t>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E.g.: </a:t>
            </a:r>
            <a:r>
              <a:rPr lang="en-GB" dirty="0"/>
              <a:t>C functions and </a:t>
            </a:r>
            <a:r>
              <a:rPr lang="en-GB" dirty="0" smtClean="0"/>
              <a:t>global variables </a:t>
            </a:r>
            <a:r>
              <a:rPr lang="en-GB" dirty="0"/>
              <a:t>defined with the 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>
                <a:latin typeface="Courier New" pitchFamily="49" charset="0"/>
              </a:rPr>
              <a:t> </a:t>
            </a:r>
            <a:r>
              <a:rPr lang="en-GB" dirty="0" smtClean="0"/>
              <a:t>attribute.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smtClean="0">
                <a:solidFill>
                  <a:srgbClr val="C00000"/>
                </a:solidFill>
              </a:rPr>
              <a:t>Local </a:t>
            </a:r>
            <a:r>
              <a:rPr lang="en-GB" b="1" dirty="0">
                <a:solidFill>
                  <a:srgbClr val="C00000"/>
                </a:solidFill>
              </a:rPr>
              <a:t>linker symbols are </a:t>
            </a:r>
            <a:r>
              <a:rPr lang="en-GB" b="1" i="1" dirty="0">
                <a:solidFill>
                  <a:srgbClr val="C00000"/>
                </a:solidFill>
              </a:rPr>
              <a:t>not</a:t>
            </a:r>
            <a:r>
              <a:rPr lang="en-GB" b="1" dirty="0">
                <a:solidFill>
                  <a:srgbClr val="C00000"/>
                </a:solidFill>
              </a:rPr>
              <a:t> local program variables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Resolving Symbols</a:t>
            </a:r>
            <a:endParaRPr lang="en-GB" dirty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33400" y="1979613"/>
            <a:ext cx="2938923" cy="1921361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buf[2] = {1, 2};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main()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swap();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return 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} 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494953" y="3582986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487848" y="1981200"/>
            <a:ext cx="3076781" cy="3739999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extern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[];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 smtClean="0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 smtClean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*bufp0 = &amp;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[0];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static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*bufp1;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void swap()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temp;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 dirty="0">
              <a:solidFill>
                <a:srgbClr val="DBF2DA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bufp1 = &amp;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[1];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temp = *bufp0;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*bufp0 = *bufp1;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*bufp1 = temp;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537664" y="5418667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swap.c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6001" y="1269999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Global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rot="5400000">
            <a:off x="1109131" y="1811075"/>
            <a:ext cx="455613" cy="1588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5400000">
            <a:off x="1032137" y="2056607"/>
            <a:ext cx="914402" cy="1589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36599" y="4219602"/>
            <a:ext cx="970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External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 rot="16200000" flipV="1">
            <a:off x="752737" y="3766869"/>
            <a:ext cx="914402" cy="1589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5774266" y="1269999"/>
            <a:ext cx="970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External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 rot="5400000">
            <a:off x="6021388" y="1827213"/>
            <a:ext cx="455613" cy="1588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7391400" y="1269999"/>
            <a:ext cx="670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Local</a:t>
            </a:r>
          </a:p>
        </p:txBody>
      </p:sp>
      <p:cxnSp>
        <p:nvCxnSpPr>
          <p:cNvPr id="22" name="Straight Arrow Connector 21"/>
          <p:cNvCxnSpPr>
            <a:stCxn id="18" idx="2"/>
          </p:cNvCxnSpPr>
          <p:nvPr/>
        </p:nvCxnSpPr>
        <p:spPr bwMode="auto">
          <a:xfrm rot="5400000">
            <a:off x="6645720" y="1738402"/>
            <a:ext cx="1180069" cy="981927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967371" y="3264456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Global</a:t>
            </a:r>
          </a:p>
        </p:txBody>
      </p:sp>
      <p:cxnSp>
        <p:nvCxnSpPr>
          <p:cNvPr id="27" name="Straight Arrow Connector 26"/>
          <p:cNvCxnSpPr>
            <a:stCxn id="23" idx="1"/>
          </p:cNvCxnSpPr>
          <p:nvPr/>
        </p:nvCxnSpPr>
        <p:spPr bwMode="auto">
          <a:xfrm rot="10800000" flipV="1">
            <a:off x="6080623" y="3449121"/>
            <a:ext cx="886749" cy="5279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2371474" y="4267200"/>
            <a:ext cx="1730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Linker knows</a:t>
            </a:r>
          </a:p>
          <a:p>
            <a:pPr algn="r"/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nothing of temp</a:t>
            </a:r>
          </a:p>
        </p:txBody>
      </p:sp>
      <p:cxnSp>
        <p:nvCxnSpPr>
          <p:cNvPr id="32" name="Straight Arrow Connector 31"/>
          <p:cNvCxnSpPr>
            <a:stCxn id="28" idx="3"/>
          </p:cNvCxnSpPr>
          <p:nvPr/>
        </p:nvCxnSpPr>
        <p:spPr bwMode="auto">
          <a:xfrm flipV="1">
            <a:off x="4101819" y="4114800"/>
            <a:ext cx="1384581" cy="475566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3538371" y="1415534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Global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 rot="16200000" flipH="1">
            <a:off x="3903125" y="1845730"/>
            <a:ext cx="729739" cy="608011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  <p:bldP spid="16" grpId="0"/>
      <p:bldP spid="18" grpId="0"/>
      <p:bldP spid="23" grpId="0"/>
      <p:bldP spid="28" grpId="0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2533" y="465667"/>
            <a:ext cx="7594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Relocating Code and Data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08174" y="370205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main()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14865" y="3395828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main.o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08174" y="5565775"/>
            <a:ext cx="227806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*bufp0=&amp;buf[0]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08174" y="5032375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swap()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97934" y="4738689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swap.o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5231591" y="4786313"/>
            <a:ext cx="2422525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buf[2]={1,2}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5231591" y="2309813"/>
            <a:ext cx="2422525" cy="319087"/>
          </a:xfrm>
          <a:prstGeom prst="rect">
            <a:avLst/>
          </a:prstGeom>
          <a:solidFill>
            <a:srgbClr val="FFFFFF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Headers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5231591" y="2957513"/>
            <a:ext cx="2422525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main()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5231591" y="3490913"/>
            <a:ext cx="2422525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swap()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4948237" y="2136774"/>
            <a:ext cx="30956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508174" y="205740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System code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5231591" y="5003800"/>
            <a:ext cx="2422525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*bufp0=&amp;buf[0]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508174" y="4235450"/>
            <a:ext cx="227806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[2]={1,2}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508174" y="2590800"/>
            <a:ext cx="227806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System data</a:t>
            </a: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5231591" y="4024313"/>
            <a:ext cx="2422525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More system code</a:t>
            </a: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5231591" y="4557713"/>
            <a:ext cx="2422525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System data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389467" y="1306513"/>
            <a:ext cx="3226502" cy="4564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 Object Files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5105400" y="1306513"/>
            <a:ext cx="2995862" cy="4564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</p:txBody>
      </p:sp>
      <p:sp>
        <p:nvSpPr>
          <p:cNvPr id="18453" name="AutoShape 21"/>
          <p:cNvSpPr>
            <a:spLocks/>
          </p:cNvSpPr>
          <p:nvPr/>
        </p:nvSpPr>
        <p:spPr bwMode="auto">
          <a:xfrm>
            <a:off x="7772400" y="2628899"/>
            <a:ext cx="304800" cy="1928813"/>
          </a:xfrm>
          <a:prstGeom prst="rightBrace">
            <a:avLst>
              <a:gd name="adj1" fmla="val 59766"/>
              <a:gd name="adj2" fmla="val 50000"/>
            </a:avLst>
          </a:prstGeom>
          <a:noFill/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8068413" y="3224742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2778299" y="211296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2778299" y="24780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2778299" y="374173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2778299" y="41544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2778299" y="510381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60" name="Text Box 28"/>
          <p:cNvSpPr txBox="1">
            <a:spLocks noChangeArrowheads="1"/>
          </p:cNvSpPr>
          <p:nvPr/>
        </p:nvSpPr>
        <p:spPr bwMode="auto">
          <a:xfrm>
            <a:off x="2778299" y="5464175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62" name="Rectangle 30"/>
          <p:cNvSpPr>
            <a:spLocks noChangeArrowheads="1"/>
          </p:cNvSpPr>
          <p:nvPr/>
        </p:nvSpPr>
        <p:spPr bwMode="auto">
          <a:xfrm>
            <a:off x="5231591" y="5414963"/>
            <a:ext cx="2422525" cy="685800"/>
          </a:xfrm>
          <a:prstGeom prst="rect">
            <a:avLst/>
          </a:prstGeom>
          <a:solidFill>
            <a:srgbClr val="FFFFFF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.symtab</a:t>
            </a:r>
          </a:p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.debug</a:t>
            </a:r>
          </a:p>
        </p:txBody>
      </p:sp>
      <p:sp>
        <p:nvSpPr>
          <p:cNvPr id="18463" name="AutoShape 31"/>
          <p:cNvSpPr>
            <a:spLocks/>
          </p:cNvSpPr>
          <p:nvPr/>
        </p:nvSpPr>
        <p:spPr bwMode="auto">
          <a:xfrm>
            <a:off x="7730316" y="4557713"/>
            <a:ext cx="304800" cy="676275"/>
          </a:xfrm>
          <a:prstGeom prst="rightBrace">
            <a:avLst>
              <a:gd name="adj1" fmla="val 18490"/>
              <a:gd name="adj2" fmla="val 50000"/>
            </a:avLst>
          </a:prstGeom>
          <a:noFill/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8068413" y="4696354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65" name="Rectangle 33"/>
          <p:cNvSpPr>
            <a:spLocks noChangeArrowheads="1"/>
          </p:cNvSpPr>
          <p:nvPr/>
        </p:nvSpPr>
        <p:spPr bwMode="auto">
          <a:xfrm>
            <a:off x="5231591" y="5233988"/>
            <a:ext cx="2422525" cy="228600"/>
          </a:xfrm>
          <a:prstGeom prst="rect">
            <a:avLst/>
          </a:prstGeom>
          <a:solidFill>
            <a:srgbClr val="D5F1CF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latin typeface="Courier New" pitchFamily="49" charset="0"/>
                <a:ea typeface="msgothic" charset="0"/>
                <a:cs typeface="Courier New" pitchFamily="49" charset="0"/>
              </a:rPr>
              <a:t>int</a:t>
            </a:r>
            <a:r>
              <a:rPr lang="en-GB" sz="1600" dirty="0" smtClean="0">
                <a:latin typeface="Courier New" pitchFamily="49" charset="0"/>
                <a:ea typeface="msgothic" charset="0"/>
                <a:cs typeface="Courier New" pitchFamily="49" charset="0"/>
              </a:rPr>
              <a:t> *bufp1</a:t>
            </a:r>
            <a:endParaRPr lang="en-GB" sz="1600" dirty="0">
              <a:latin typeface="Courier New" pitchFamily="49" charset="0"/>
              <a:ea typeface="msgothic" charset="0"/>
              <a:cs typeface="Courier New" pitchFamily="49" charset="0"/>
            </a:endParaRPr>
          </a:p>
        </p:txBody>
      </p:sp>
      <p:sp>
        <p:nvSpPr>
          <p:cNvPr id="18466" name="Text Box 34"/>
          <p:cNvSpPr txBox="1">
            <a:spLocks noChangeArrowheads="1"/>
          </p:cNvSpPr>
          <p:nvPr/>
        </p:nvSpPr>
        <p:spPr bwMode="auto">
          <a:xfrm>
            <a:off x="8068413" y="5140854"/>
            <a:ext cx="733191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.bss</a:t>
            </a:r>
          </a:p>
        </p:txBody>
      </p:sp>
      <p:sp>
        <p:nvSpPr>
          <p:cNvPr id="18467" name="Line 35"/>
          <p:cNvSpPr>
            <a:spLocks noChangeShapeType="1"/>
          </p:cNvSpPr>
          <p:nvPr/>
        </p:nvSpPr>
        <p:spPr bwMode="auto">
          <a:xfrm>
            <a:off x="4038600" y="4106070"/>
            <a:ext cx="836613" cy="1587"/>
          </a:xfrm>
          <a:prstGeom prst="line">
            <a:avLst/>
          </a:prstGeom>
          <a:noFill/>
          <a:ln w="7632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68" name="Line 36"/>
          <p:cNvSpPr>
            <a:spLocks noChangeShapeType="1"/>
          </p:cNvSpPr>
          <p:nvPr/>
        </p:nvSpPr>
        <p:spPr bwMode="auto">
          <a:xfrm>
            <a:off x="4038600" y="2971800"/>
            <a:ext cx="836613" cy="392113"/>
          </a:xfrm>
          <a:prstGeom prst="line">
            <a:avLst/>
          </a:prstGeom>
          <a:noFill/>
          <a:ln w="7632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69" name="Line 37"/>
          <p:cNvSpPr>
            <a:spLocks noChangeShapeType="1"/>
          </p:cNvSpPr>
          <p:nvPr/>
        </p:nvSpPr>
        <p:spPr bwMode="auto">
          <a:xfrm flipV="1">
            <a:off x="4038600" y="4849813"/>
            <a:ext cx="836613" cy="409575"/>
          </a:xfrm>
          <a:prstGeom prst="line">
            <a:avLst/>
          </a:prstGeom>
          <a:noFill/>
          <a:ln w="7632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70" name="Rectangle 38"/>
          <p:cNvSpPr>
            <a:spLocks noChangeArrowheads="1"/>
          </p:cNvSpPr>
          <p:nvPr/>
        </p:nvSpPr>
        <p:spPr bwMode="auto">
          <a:xfrm>
            <a:off x="5231591" y="2633663"/>
            <a:ext cx="2422525" cy="319087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System code</a:t>
            </a:r>
          </a:p>
        </p:txBody>
      </p:sp>
      <p:sp>
        <p:nvSpPr>
          <p:cNvPr id="18471" name="AutoShape 39"/>
          <p:cNvSpPr>
            <a:spLocks/>
          </p:cNvSpPr>
          <p:nvPr/>
        </p:nvSpPr>
        <p:spPr bwMode="auto">
          <a:xfrm>
            <a:off x="7727141" y="5249863"/>
            <a:ext cx="304800" cy="220662"/>
          </a:xfrm>
          <a:prstGeom prst="rightBrace">
            <a:avLst>
              <a:gd name="adj1" fmla="val 8333"/>
              <a:gd name="adj2" fmla="val 50000"/>
            </a:avLst>
          </a:prstGeom>
          <a:noFill/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Rectangle 33"/>
          <p:cNvSpPr>
            <a:spLocks noChangeArrowheads="1"/>
          </p:cNvSpPr>
          <p:nvPr/>
        </p:nvSpPr>
        <p:spPr bwMode="auto">
          <a:xfrm>
            <a:off x="508174" y="5819081"/>
            <a:ext cx="2270125" cy="228600"/>
          </a:xfrm>
          <a:prstGeom prst="rect">
            <a:avLst/>
          </a:prstGeom>
          <a:solidFill>
            <a:srgbClr val="D5F1CF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Courier New" pitchFamily="49" charset="0"/>
              </a:rPr>
              <a:t>static 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Courier New" pitchFamily="49" charset="0"/>
              </a:rPr>
              <a:t>int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Courier New" pitchFamily="49" charset="0"/>
              </a:rPr>
              <a:t> *bufp1</a:t>
            </a:r>
            <a:endParaRPr lang="en-GB" sz="1600" b="1" dirty="0">
              <a:latin typeface="Courier New" pitchFamily="49" charset="0"/>
              <a:ea typeface="msgothic" charset="0"/>
              <a:cs typeface="Courier New" pitchFamily="49" charset="0"/>
            </a:endParaRPr>
          </a:p>
        </p:txBody>
      </p:sp>
      <p:sp>
        <p:nvSpPr>
          <p:cNvPr id="43" name="Text Box 34"/>
          <p:cNvSpPr txBox="1">
            <a:spLocks noChangeArrowheads="1"/>
          </p:cNvSpPr>
          <p:nvPr/>
        </p:nvSpPr>
        <p:spPr bwMode="auto">
          <a:xfrm>
            <a:off x="2819400" y="5791200"/>
            <a:ext cx="733191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.bss</a:t>
            </a:r>
          </a:p>
        </p:txBody>
      </p:sp>
      <p:cxnSp>
        <p:nvCxnSpPr>
          <p:cNvPr id="44" name="Straight Arrow Connector 43"/>
          <p:cNvCxnSpPr>
            <a:endCxn id="43" idx="1"/>
          </p:cNvCxnSpPr>
          <p:nvPr/>
        </p:nvCxnSpPr>
        <p:spPr bwMode="auto">
          <a:xfrm rot="10800000">
            <a:off x="2819400" y="5968654"/>
            <a:ext cx="829948" cy="50834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3615969" y="6292335"/>
            <a:ext cx="5439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Even though private to swap, requires allocation in .</a:t>
            </a:r>
            <a:r>
              <a:rPr lang="en-US" sz="1800" dirty="0" err="1" smtClean="0">
                <a:latin typeface="Calibri" pitchFamily="34" charset="0"/>
              </a:rPr>
              <a:t>bss</a:t>
            </a:r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nimBg="1"/>
      <p:bldP spid="18440" grpId="0" animBg="1"/>
      <p:bldP spid="18441" grpId="0" animBg="1"/>
      <p:bldP spid="18442" grpId="0" animBg="1"/>
      <p:bldP spid="18443" grpId="0"/>
      <p:bldP spid="18445" grpId="0" animBg="1"/>
      <p:bldP spid="18448" grpId="0" animBg="1"/>
      <p:bldP spid="18450" grpId="0" animBg="1"/>
      <p:bldP spid="18452" grpId="0"/>
      <p:bldP spid="18453" grpId="0" animBg="1"/>
      <p:bldP spid="18454" grpId="0"/>
      <p:bldP spid="18462" grpId="0" animBg="1"/>
      <p:bldP spid="18463" grpId="0" animBg="1"/>
      <p:bldP spid="18464" grpId="0"/>
      <p:bldP spid="18465" grpId="0" animBg="1"/>
      <p:bldP spid="18466" grpId="0"/>
      <p:bldP spid="18467" grpId="0" animBg="1"/>
      <p:bldP spid="18468" grpId="0" animBg="1"/>
      <p:bldP spid="18469" grpId="0" animBg="1"/>
      <p:bldP spid="18470" grpId="0" animBg="1"/>
      <p:bldP spid="1847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76200" y="1524000"/>
            <a:ext cx="1836057" cy="2181752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[2] </a:t>
            </a:r>
            <a:r>
              <a:rPr lang="en-GB" sz="1800" b="1" dirty="0" smtClean="0">
                <a:latin typeface="Courier New" pitchFamily="49" charset="0"/>
                <a:ea typeface="msgothic" charset="0"/>
                <a:cs typeface="msgothic" charset="0"/>
              </a:rPr>
              <a:t>=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dirty="0" smtClean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{1,2};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main()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swap();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return 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} </a:t>
            </a:r>
          </a:p>
        </p:txBody>
      </p:sp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3904" y="445029"/>
            <a:ext cx="8716962" cy="782638"/>
          </a:xfrm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Relocation Info (main)</a:t>
            </a:r>
            <a:endParaRPr lang="en-GB" dirty="0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935474" y="5486400"/>
            <a:ext cx="4008126" cy="1024064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Disassembly of section .data: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 00000000 &lt;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&gt;: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   0:   01 00 00 00 02 00 00 00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019800" y="5324145"/>
            <a:ext cx="2933713" cy="306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Source: </a:t>
            </a:r>
            <a:r>
              <a:rPr lang="en-GB" sz="1400" b="1" dirty="0" err="1" smtClean="0">
                <a:latin typeface="Courier New" pitchFamily="49" charset="0"/>
                <a:ea typeface="msgothic" charset="0"/>
                <a:cs typeface="msgothic" charset="0"/>
              </a:rPr>
              <a:t>objdump</a:t>
            </a:r>
            <a:r>
              <a:rPr lang="en-GB" sz="1400" b="1" dirty="0" smtClean="0">
                <a:latin typeface="Courier New" pitchFamily="49" charset="0"/>
                <a:ea typeface="msgothic" charset="0"/>
                <a:cs typeface="msgothic" charset="0"/>
              </a:rPr>
              <a:t> –r –d </a:t>
            </a:r>
            <a:r>
              <a:rPr lang="en-GB" sz="1400" b="1" dirty="0" err="1" smtClean="0">
                <a:latin typeface="Courier New" pitchFamily="49" charset="0"/>
                <a:ea typeface="msgothic" charset="0"/>
                <a:cs typeface="msgothic" charset="0"/>
              </a:rPr>
              <a:t>main.o</a:t>
            </a:r>
            <a:endParaRPr lang="en-GB" sz="14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1202266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main.c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1143000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main.o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981200" y="1524000"/>
            <a:ext cx="6830814" cy="3800145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00000000 &lt;main&gt;: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  0:   8d 4c 24 04     </a:t>
            </a:r>
            <a:r>
              <a:rPr lang="ro-RO" sz="1600" dirty="0" smtClean="0">
                <a:latin typeface="Courier New" pitchFamily="49" charset="0"/>
                <a:ea typeface="msgothic" charset="0"/>
                <a:cs typeface="msgothic" charset="0"/>
              </a:rPr>
              <a:t>  lea    </a:t>
            </a: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0x4(%esp),%ecx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  4:   83 e4 f0        </a:t>
            </a:r>
            <a:r>
              <a:rPr lang="ro-RO" sz="1600" dirty="0" smtClean="0">
                <a:latin typeface="Courier New" pitchFamily="49" charset="0"/>
                <a:ea typeface="msgothic" charset="0"/>
                <a:cs typeface="msgothic" charset="0"/>
              </a:rPr>
              <a:t>  and    </a:t>
            </a: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$0xfffffff0,%esp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  7:   ff 71 fc        </a:t>
            </a:r>
            <a:r>
              <a:rPr lang="ro-RO" sz="1600" dirty="0" smtClean="0">
                <a:latin typeface="Courier New" pitchFamily="49" charset="0"/>
                <a:ea typeface="msgothic" charset="0"/>
                <a:cs typeface="msgothic" charset="0"/>
              </a:rPr>
              <a:t>  pushl  </a:t>
            </a: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0xfffffffc(%ecx)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  a:   55              </a:t>
            </a:r>
            <a:r>
              <a:rPr lang="ro-RO" sz="1600" dirty="0" smtClean="0">
                <a:latin typeface="Courier New" pitchFamily="49" charset="0"/>
                <a:ea typeface="msgothic" charset="0"/>
                <a:cs typeface="msgothic" charset="0"/>
              </a:rPr>
              <a:t>  push   </a:t>
            </a: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%ebp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  b:   89 e5           </a:t>
            </a:r>
            <a:r>
              <a:rPr lang="ro-RO" sz="1600" dirty="0" smtClean="0">
                <a:latin typeface="Courier New" pitchFamily="49" charset="0"/>
                <a:ea typeface="msgothic" charset="0"/>
                <a:cs typeface="msgothic" charset="0"/>
              </a:rPr>
              <a:t>  mov    </a:t>
            </a: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%esp,%ebp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  d:   51              </a:t>
            </a:r>
            <a:r>
              <a:rPr lang="ro-RO" sz="1600" dirty="0" smtClean="0">
                <a:latin typeface="Courier New" pitchFamily="49" charset="0"/>
                <a:ea typeface="msgothic" charset="0"/>
                <a:cs typeface="msgothic" charset="0"/>
              </a:rPr>
              <a:t>  push   </a:t>
            </a: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%ecx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  e:   83 ec 04        </a:t>
            </a:r>
            <a:r>
              <a:rPr lang="ro-RO" sz="1600" dirty="0" smtClean="0">
                <a:latin typeface="Courier New" pitchFamily="49" charset="0"/>
                <a:ea typeface="msgothic" charset="0"/>
                <a:cs typeface="msgothic" charset="0"/>
              </a:rPr>
              <a:t>  sub    </a:t>
            </a: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$0x4,%esp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 11:   e8 </a:t>
            </a:r>
            <a:r>
              <a:rPr lang="ro-RO" sz="1600" dirty="0">
                <a:solidFill>
                  <a:srgbClr val="FF0000"/>
                </a:solidFill>
                <a:latin typeface="Courier New" pitchFamily="49" charset="0"/>
                <a:ea typeface="msgothic" charset="0"/>
                <a:cs typeface="msgothic" charset="0"/>
              </a:rPr>
              <a:t>fc ff ff ff  </a:t>
            </a:r>
            <a:r>
              <a:rPr lang="ro-RO" sz="1600" dirty="0" smtClean="0">
                <a:solidFill>
                  <a:srgbClr val="FF0000"/>
                </a:solidFill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ro-RO" sz="1600" dirty="0" smtClean="0">
                <a:latin typeface="Courier New" pitchFamily="49" charset="0"/>
                <a:ea typeface="msgothic" charset="0"/>
                <a:cs typeface="msgothic" charset="0"/>
              </a:rPr>
              <a:t>call   </a:t>
            </a: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12 &lt;main+0x12&gt;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                       </a:t>
            </a:r>
            <a:r>
              <a:rPr lang="ro-RO" sz="1600" dirty="0" smtClean="0">
                <a:solidFill>
                  <a:srgbClr val="FF0000"/>
                </a:solidFill>
                <a:latin typeface="Courier New" pitchFamily="49" charset="0"/>
                <a:ea typeface="msgothic" charset="0"/>
                <a:cs typeface="msgothic" charset="0"/>
              </a:rPr>
              <a:t>12</a:t>
            </a:r>
            <a:r>
              <a:rPr lang="ro-RO" sz="1600" dirty="0">
                <a:solidFill>
                  <a:srgbClr val="FF0000"/>
                </a:solidFill>
                <a:latin typeface="Courier New" pitchFamily="49" charset="0"/>
                <a:ea typeface="msgothic" charset="0"/>
                <a:cs typeface="msgothic" charset="0"/>
              </a:rPr>
              <a:t>: R_386_PC32  swap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 16:   b8 00 00 00 00  </a:t>
            </a:r>
            <a:r>
              <a:rPr lang="ro-RO" sz="1600" dirty="0" smtClean="0">
                <a:latin typeface="Courier New" pitchFamily="49" charset="0"/>
                <a:ea typeface="msgothic" charset="0"/>
                <a:cs typeface="msgothic" charset="0"/>
              </a:rPr>
              <a:t>  mov    </a:t>
            </a: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$0x0,%eax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 1b:   83 c4 04        </a:t>
            </a:r>
            <a:r>
              <a:rPr lang="ro-RO" sz="1600" dirty="0" smtClean="0">
                <a:latin typeface="Courier New" pitchFamily="49" charset="0"/>
                <a:ea typeface="msgothic" charset="0"/>
                <a:cs typeface="msgothic" charset="0"/>
              </a:rPr>
              <a:t>  add    </a:t>
            </a: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$0x4,%esp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 1e:   59              </a:t>
            </a:r>
            <a:r>
              <a:rPr lang="ro-RO" sz="1600" dirty="0" smtClean="0">
                <a:latin typeface="Courier New" pitchFamily="49" charset="0"/>
                <a:ea typeface="msgothic" charset="0"/>
                <a:cs typeface="msgothic" charset="0"/>
              </a:rPr>
              <a:t>  pop    </a:t>
            </a: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%ecx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 1f:   5d              </a:t>
            </a:r>
            <a:r>
              <a:rPr lang="ro-RO" sz="1600" dirty="0" smtClean="0">
                <a:latin typeface="Courier New" pitchFamily="49" charset="0"/>
                <a:ea typeface="msgothic" charset="0"/>
                <a:cs typeface="msgothic" charset="0"/>
              </a:rPr>
              <a:t>  pop    </a:t>
            </a: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%ebp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 20:   8d 61 fc        </a:t>
            </a:r>
            <a:r>
              <a:rPr lang="ro-RO" sz="1600" dirty="0" smtClean="0">
                <a:latin typeface="Courier New" pitchFamily="49" charset="0"/>
                <a:ea typeface="msgothic" charset="0"/>
                <a:cs typeface="msgothic" charset="0"/>
              </a:rPr>
              <a:t>  lea    </a:t>
            </a: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0xfffffffc(%ecx),%esp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 23:   c3              </a:t>
            </a:r>
            <a:r>
              <a:rPr lang="ro-RO" sz="1600" dirty="0" smtClean="0">
                <a:latin typeface="Courier New" pitchFamily="49" charset="0"/>
                <a:ea typeface="msgothic" charset="0"/>
                <a:cs typeface="msgothic" charset="0"/>
              </a:rPr>
              <a:t>  ret</a:t>
            </a:r>
            <a:endParaRPr lang="ro-RO" sz="16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8270" y="4431268"/>
            <a:ext cx="372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-4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1058130" y="3705752"/>
            <a:ext cx="2904270" cy="866248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 w="med" len="med"/>
          </a:ln>
          <a:effectLst/>
        </p:spPr>
      </p:cxnSp>
      <p:sp>
        <p:nvSpPr>
          <p:cNvPr id="3" name="Rectangle 2"/>
          <p:cNvSpPr/>
          <p:nvPr/>
        </p:nvSpPr>
        <p:spPr>
          <a:xfrm>
            <a:off x="5341392" y="6477000"/>
            <a:ext cx="36502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alibri"/>
                <a:cs typeface="Calibri"/>
              </a:rPr>
              <a:t>Source:</a:t>
            </a:r>
            <a:r>
              <a:rPr lang="en-US" sz="1400" dirty="0" smtClean="0"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latin typeface="Courier New"/>
                <a:cs typeface="Courier New"/>
              </a:rPr>
              <a:t>objdump</a:t>
            </a:r>
            <a:r>
              <a:rPr lang="en-US" sz="1400" dirty="0" smtClean="0">
                <a:latin typeface="Courier New"/>
                <a:cs typeface="Courier New"/>
              </a:rPr>
              <a:t> </a:t>
            </a:r>
            <a:r>
              <a:rPr lang="en-US" sz="1400" dirty="0">
                <a:latin typeface="Courier New"/>
                <a:cs typeface="Courier New"/>
              </a:rPr>
              <a:t>-j .data </a:t>
            </a:r>
            <a:r>
              <a:rPr lang="en-US" sz="1400" dirty="0" smtClean="0">
                <a:latin typeface="Courier New"/>
                <a:cs typeface="Courier New"/>
              </a:rPr>
              <a:t>–d </a:t>
            </a:r>
            <a:r>
              <a:rPr lang="en-US" sz="1400" dirty="0" err="1" smtClean="0">
                <a:latin typeface="Courier New"/>
                <a:cs typeface="Courier New"/>
              </a:rPr>
              <a:t>main.o</a:t>
            </a:r>
            <a:endParaRPr lang="en-US" sz="14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81000"/>
            <a:ext cx="8716962" cy="782638"/>
          </a:xfrm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Relocation </a:t>
            </a:r>
            <a:r>
              <a:rPr lang="en-GB" dirty="0"/>
              <a:t>Info </a:t>
            </a:r>
            <a:r>
              <a:rPr lang="en-GB" dirty="0" smtClean="0"/>
              <a:t>(swap, </a:t>
            </a:r>
            <a:r>
              <a:rPr lang="en-GB" dirty="0" smtClean="0">
                <a:latin typeface="Courier New" pitchFamily="49" charset="0"/>
              </a:rPr>
              <a:t>.text</a:t>
            </a:r>
            <a:r>
              <a:rPr lang="en-GB" dirty="0"/>
              <a:t>)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76200" y="1634065"/>
            <a:ext cx="2819400" cy="4260783"/>
          </a:xfrm>
          <a:prstGeom prst="rect">
            <a:avLst/>
          </a:prstGeom>
          <a:solidFill>
            <a:srgbClr val="F6F5B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extern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[];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 smtClean="0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endParaRPr lang="en-GB" sz="18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smtClean="0">
                <a:latin typeface="Courier New" pitchFamily="49" charset="0"/>
                <a:ea typeface="msgothic" charset="0"/>
                <a:cs typeface="msgothic" charset="0"/>
              </a:rPr>
              <a:t>  *bufp0 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= </a:t>
            </a:r>
            <a:r>
              <a:rPr lang="en-GB" sz="1800" b="1" dirty="0" smtClean="0">
                <a:latin typeface="Courier New" pitchFamily="49" charset="0"/>
                <a:ea typeface="msgothic" charset="0"/>
                <a:cs typeface="msgothic" charset="0"/>
              </a:rPr>
              <a:t>&amp;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buf[0];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smtClean="0">
                <a:latin typeface="Courier New" pitchFamily="49" charset="0"/>
                <a:ea typeface="msgothic" charset="0"/>
                <a:cs typeface="msgothic" charset="0"/>
              </a:rPr>
              <a:t>static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*bufp1;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 dirty="0">
              <a:ln>
                <a:solidFill>
                  <a:srgbClr val="F7F5CD"/>
                </a:solidFill>
              </a:ln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void swap()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temp;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bufp1 = &amp;buf[1];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temp = *bufp0;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*bufp0 = *bufp1;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*bufp1 = temp;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1185" y="1264733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swap.c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90851" y="1264733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swap.o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048000" y="1634065"/>
            <a:ext cx="5943600" cy="4725937"/>
          </a:xfrm>
          <a:prstGeom prst="rect">
            <a:avLst/>
          </a:prstGeom>
          <a:solidFill>
            <a:schemeClr val="bg1">
              <a:lumMod val="95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00000000 &lt;swap&gt;: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0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:   55                     </a:t>
            </a: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push   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%ebp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1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:   89 e5                  </a:t>
            </a: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mov    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%esp,%ebp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3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:   53                     </a:t>
            </a: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push   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%ebx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4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:   c7 05 </a:t>
            </a:r>
            <a:r>
              <a:rPr lang="sk-SK" sz="1600" dirty="0">
                <a:solidFill>
                  <a:srgbClr val="FF0000"/>
                </a:solidFill>
                <a:latin typeface="Courier New" pitchFamily="49" charset="0"/>
                <a:ea typeface="msgothic" charset="0"/>
                <a:cs typeface="msgothic" charset="0"/>
              </a:rPr>
              <a:t>00 00 00 00 </a:t>
            </a:r>
            <a:r>
              <a:rPr lang="sk-SK" sz="1600" dirty="0">
                <a:solidFill>
                  <a:srgbClr val="008000"/>
                </a:solidFill>
                <a:latin typeface="Courier New" pitchFamily="49" charset="0"/>
                <a:ea typeface="msgothic" charset="0"/>
                <a:cs typeface="msgothic" charset="0"/>
              </a:rPr>
              <a:t>04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movl   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$0x4,0x0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b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:   </a:t>
            </a:r>
            <a:r>
              <a:rPr lang="sk-SK" sz="1600" dirty="0">
                <a:solidFill>
                  <a:srgbClr val="008000"/>
                </a:solidFill>
                <a:latin typeface="Courier New" pitchFamily="49" charset="0"/>
                <a:ea typeface="msgothic" charset="0"/>
                <a:cs typeface="msgothic" charset="0"/>
              </a:rPr>
              <a:t>00 00 </a:t>
            </a:r>
            <a:r>
              <a:rPr lang="sk-SK" sz="1600" dirty="0" smtClean="0">
                <a:solidFill>
                  <a:srgbClr val="008000"/>
                </a:solidFill>
                <a:latin typeface="Courier New" pitchFamily="49" charset="0"/>
                <a:ea typeface="msgothic" charset="0"/>
                <a:cs typeface="msgothic" charset="0"/>
              </a:rPr>
              <a:t>00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                      </a:t>
            </a:r>
            <a:r>
              <a:rPr lang="sk-SK" sz="1600" dirty="0" smtClean="0">
                <a:solidFill>
                  <a:srgbClr val="FF0000"/>
                </a:solidFill>
                <a:latin typeface="Courier New" pitchFamily="49" charset="0"/>
                <a:ea typeface="msgothic" charset="0"/>
                <a:cs typeface="msgothic" charset="0"/>
              </a:rPr>
              <a:t>6</a:t>
            </a:r>
            <a:r>
              <a:rPr lang="sk-SK" sz="1600" dirty="0">
                <a:solidFill>
                  <a:srgbClr val="FF0000"/>
                </a:solidFill>
                <a:latin typeface="Courier New" pitchFamily="49" charset="0"/>
                <a:ea typeface="msgothic" charset="0"/>
                <a:cs typeface="msgothic" charset="0"/>
              </a:rPr>
              <a:t>: </a:t>
            </a:r>
            <a:r>
              <a:rPr lang="sk-SK" sz="1600" dirty="0" smtClean="0">
                <a:solidFill>
                  <a:srgbClr val="FF0000"/>
                </a:solidFill>
                <a:latin typeface="Courier New" pitchFamily="49" charset="0"/>
                <a:ea typeface="msgothic" charset="0"/>
                <a:cs typeface="msgothic" charset="0"/>
              </a:rPr>
              <a:t>R_386_32  .bss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                      </a:t>
            </a:r>
            <a:r>
              <a:rPr lang="sk-SK" sz="1600" dirty="0" smtClean="0">
                <a:solidFill>
                  <a:srgbClr val="008000"/>
                </a:solidFill>
                <a:latin typeface="Courier New" pitchFamily="49" charset="0"/>
                <a:ea typeface="msgothic" charset="0"/>
                <a:cs typeface="msgothic" charset="0"/>
              </a:rPr>
              <a:t>a</a:t>
            </a:r>
            <a:r>
              <a:rPr lang="sk-SK" sz="1600" dirty="0">
                <a:solidFill>
                  <a:srgbClr val="008000"/>
                </a:solidFill>
                <a:latin typeface="Courier New" pitchFamily="49" charset="0"/>
                <a:ea typeface="msgothic" charset="0"/>
                <a:cs typeface="msgothic" charset="0"/>
              </a:rPr>
              <a:t>: R_386_32  </a:t>
            </a:r>
            <a:r>
              <a:rPr lang="sk-SK" sz="1600" dirty="0" smtClean="0">
                <a:solidFill>
                  <a:srgbClr val="008000"/>
                </a:solidFill>
                <a:latin typeface="Courier New" pitchFamily="49" charset="0"/>
                <a:ea typeface="msgothic" charset="0"/>
                <a:cs typeface="msgothic" charset="0"/>
              </a:rPr>
              <a:t>buf</a:t>
            </a:r>
            <a:endParaRPr lang="sk-SK" sz="1600" dirty="0">
              <a:solidFill>
                <a:srgbClr val="008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e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:   8b 0d </a:t>
            </a:r>
            <a:r>
              <a:rPr lang="sk-SK" sz="1600" dirty="0">
                <a:solidFill>
                  <a:srgbClr val="0000FF"/>
                </a:solidFill>
                <a:latin typeface="Courier New" pitchFamily="49" charset="0"/>
                <a:ea typeface="msgothic" charset="0"/>
                <a:cs typeface="msgothic" charset="0"/>
              </a:rPr>
              <a:t>00 00 00 00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      </a:t>
            </a: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mov    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0x0,%ecx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		</a:t>
            </a: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       </a:t>
            </a:r>
            <a:r>
              <a:rPr lang="sk-SK" sz="1600" dirty="0" smtClean="0">
                <a:solidFill>
                  <a:srgbClr val="0000FF"/>
                </a:solidFill>
                <a:latin typeface="Courier New" pitchFamily="49" charset="0"/>
                <a:ea typeface="msgothic" charset="0"/>
                <a:cs typeface="msgothic" charset="0"/>
              </a:rPr>
              <a:t>10</a:t>
            </a:r>
            <a:r>
              <a:rPr lang="sk-SK" sz="1600" dirty="0">
                <a:solidFill>
                  <a:srgbClr val="0000FF"/>
                </a:solidFill>
                <a:latin typeface="Courier New" pitchFamily="49" charset="0"/>
                <a:ea typeface="msgothic" charset="0"/>
                <a:cs typeface="msgothic" charset="0"/>
              </a:rPr>
              <a:t>: R_386_32  </a:t>
            </a:r>
            <a:r>
              <a:rPr lang="sk-SK" sz="1600" dirty="0" smtClean="0">
                <a:solidFill>
                  <a:srgbClr val="0000FF"/>
                </a:solidFill>
                <a:latin typeface="Courier New" pitchFamily="49" charset="0"/>
                <a:ea typeface="msgothic" charset="0"/>
                <a:cs typeface="msgothic" charset="0"/>
              </a:rPr>
              <a:t>bufp0</a:t>
            </a:r>
            <a:endParaRPr lang="sk-SK" sz="1600" dirty="0">
              <a:solidFill>
                <a:srgbClr val="0000FF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14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:   8b 19                  </a:t>
            </a: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mov    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(%ecx),%ebx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16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:   ba </a:t>
            </a:r>
            <a:r>
              <a:rPr lang="sk-SK" sz="1600" dirty="0">
                <a:solidFill>
                  <a:srgbClr val="FF6600"/>
                </a:solidFill>
                <a:latin typeface="Courier New" pitchFamily="49" charset="0"/>
                <a:ea typeface="msgothic" charset="0"/>
                <a:cs typeface="msgothic" charset="0"/>
              </a:rPr>
              <a:t>04 00 00 00         </a:t>
            </a: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mov    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$0x4,%edx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		</a:t>
            </a: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       </a:t>
            </a:r>
            <a:r>
              <a:rPr lang="sk-SK" sz="1600" dirty="0" smtClean="0">
                <a:solidFill>
                  <a:srgbClr val="FF6600"/>
                </a:solidFill>
                <a:latin typeface="Courier New" pitchFamily="49" charset="0"/>
                <a:ea typeface="msgothic" charset="0"/>
                <a:cs typeface="msgothic" charset="0"/>
              </a:rPr>
              <a:t>17</a:t>
            </a:r>
            <a:r>
              <a:rPr lang="sk-SK" sz="1600" dirty="0">
                <a:solidFill>
                  <a:srgbClr val="FF6600"/>
                </a:solidFill>
                <a:latin typeface="Courier New" pitchFamily="49" charset="0"/>
                <a:ea typeface="msgothic" charset="0"/>
                <a:cs typeface="msgothic" charset="0"/>
              </a:rPr>
              <a:t>: </a:t>
            </a:r>
            <a:r>
              <a:rPr lang="sk-SK" sz="1600" dirty="0" smtClean="0">
                <a:solidFill>
                  <a:srgbClr val="FF6600"/>
                </a:solidFill>
                <a:latin typeface="Courier New" pitchFamily="49" charset="0"/>
                <a:ea typeface="msgothic" charset="0"/>
                <a:cs typeface="msgothic" charset="0"/>
              </a:rPr>
              <a:t>R_386_32  buf</a:t>
            </a:r>
            <a:endParaRPr lang="sk-SK" sz="1600" dirty="0">
              <a:solidFill>
                <a:srgbClr val="FF66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1b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:   8b 02                  </a:t>
            </a: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mov    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(%edx),%eax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1d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:   89 01                  </a:t>
            </a: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mov    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%eax,(%ecx)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1f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:   89 1a                  </a:t>
            </a: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mov    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%ebx,(%edx)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21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:   5b                     </a:t>
            </a: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pop    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%ebx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22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:   5d                     </a:t>
            </a: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pop    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%ebp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23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:   c3                     </a:t>
            </a: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ret</a:t>
            </a:r>
            <a:endParaRPr lang="sk-SK" sz="16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36562"/>
            <a:ext cx="8716962" cy="782638"/>
          </a:xfrm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Relocation </a:t>
            </a:r>
            <a:r>
              <a:rPr lang="en-GB" dirty="0"/>
              <a:t>Info </a:t>
            </a:r>
            <a:r>
              <a:rPr lang="en-GB" dirty="0" smtClean="0"/>
              <a:t>(swap, .</a:t>
            </a:r>
            <a:r>
              <a:rPr lang="en-GB" dirty="0" smtClean="0">
                <a:latin typeface="Courier New" pitchFamily="49" charset="0"/>
              </a:rPr>
              <a:t>data</a:t>
            </a:r>
            <a:r>
              <a:rPr lang="en-GB" dirty="0"/>
              <a:t>)</a:t>
            </a: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975100" y="1804988"/>
            <a:ext cx="4787900" cy="1485664"/>
          </a:xfrm>
          <a:prstGeom prst="rect">
            <a:avLst/>
          </a:prstGeom>
          <a:solidFill>
            <a:schemeClr val="bg1">
              <a:lumMod val="95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Disassembly of section .data: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00000000 &lt;bufp0&gt;: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0:   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00 00 00 00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     </a:t>
            </a:r>
            <a:r>
              <a:rPr lang="en-GB" sz="1600" b="1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     0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: R_386_32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16466" y="1808163"/>
            <a:ext cx="3200400" cy="4000392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extern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[];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endParaRPr lang="en-GB" sz="1800" b="1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 smtClean="0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 smtClean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*bufp0 =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         &amp;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[0</a:t>
            </a:r>
            <a:r>
              <a:rPr lang="en-GB" sz="1800" b="1" dirty="0" smtClean="0">
                <a:latin typeface="Courier New" pitchFamily="49" charset="0"/>
                <a:ea typeface="msgothic" charset="0"/>
                <a:cs typeface="msgothic" charset="0"/>
              </a:rPr>
              <a:t>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smtClean="0">
                <a:latin typeface="Courier New" pitchFamily="49" charset="0"/>
                <a:ea typeface="msgothic" charset="0"/>
                <a:cs typeface="msgothic" charset="0"/>
              </a:rPr>
              <a:t>static </a:t>
            </a:r>
            <a:r>
              <a:rPr lang="en-GB" sz="1800" b="1" dirty="0" err="1" smtClean="0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 smtClean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*bufp1;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void swap()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temp;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bufp1 = &amp;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[1];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temp = *bufp0;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*bufp0 = *bufp1;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*bufp1 = temp;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5985" y="1459468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swap.c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6" y="152400"/>
            <a:ext cx="8918575" cy="11350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Executable </a:t>
            </a:r>
            <a:r>
              <a:rPr lang="en-GB" dirty="0" smtClean="0"/>
              <a:t>Before/After </a:t>
            </a:r>
            <a:r>
              <a:rPr lang="en-GB" dirty="0"/>
              <a:t>Relocation (.</a:t>
            </a:r>
            <a:r>
              <a:rPr lang="en-GB" dirty="0">
                <a:latin typeface="Courier New" pitchFamily="49" charset="0"/>
              </a:rPr>
              <a:t>text</a:t>
            </a:r>
            <a:r>
              <a:rPr lang="en-GB" dirty="0"/>
              <a:t>)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3200400"/>
            <a:ext cx="8554643" cy="3568697"/>
          </a:xfrm>
          <a:prstGeom prst="rect">
            <a:avLst/>
          </a:prstGeom>
          <a:solidFill>
            <a:schemeClr val="bg1">
              <a:lumMod val="95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08048374 &lt;main&gt;: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8048374:       8d 4c 24 04             lea    0x4(%esp),%ecx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8048378:       83 e4 f0                and    $0xfffffff0,%esp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804837b:       ff 71 fc                pushl  0xfffffffc(%ecx)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804837e:       55                      push   %ebp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804837f:       89 e5                   mov    %esp,%ebp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8048381:       51                      push   %ecx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8048382:       83 ec 04                sub    $0x4,%esp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8048385:       e8 </a:t>
            </a:r>
            <a:r>
              <a:rPr lang="ro-RO" sz="1600" dirty="0">
                <a:solidFill>
                  <a:srgbClr val="008000"/>
                </a:solidFill>
                <a:latin typeface="Courier New" pitchFamily="49" charset="0"/>
                <a:ea typeface="msgothic" charset="0"/>
                <a:cs typeface="msgothic" charset="0"/>
              </a:rPr>
              <a:t>0e 00 00 00</a:t>
            </a: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         call   </a:t>
            </a:r>
            <a:r>
              <a:rPr lang="ro-RO" sz="1600" dirty="0">
                <a:solidFill>
                  <a:srgbClr val="0000FF"/>
                </a:solidFill>
                <a:latin typeface="Courier New" pitchFamily="49" charset="0"/>
                <a:ea typeface="msgothic" charset="0"/>
                <a:cs typeface="msgothic" charset="0"/>
              </a:rPr>
              <a:t>8048398</a:t>
            </a: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&lt;swap&gt;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ro-RO" sz="1600" dirty="0">
                <a:solidFill>
                  <a:srgbClr val="FF0000"/>
                </a:solidFill>
                <a:latin typeface="Courier New" pitchFamily="49" charset="0"/>
                <a:ea typeface="msgothic" charset="0"/>
                <a:cs typeface="msgothic" charset="0"/>
              </a:rPr>
              <a:t>804838a</a:t>
            </a: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:       b8 00 00 00 00          mov    $0x0,%eax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804838f:       83 c4 04                add    $0x4,%esp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8048392:       59                      pop    %ecx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8048393:       5d                      pop    %ebp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8048394:       8d 61 fc                lea    0xfffffffc(%ecx),%esp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8048397:       c3                      </a:t>
            </a:r>
            <a:r>
              <a:rPr lang="ro-RO" sz="1600" dirty="0" smtClean="0">
                <a:latin typeface="Courier New" pitchFamily="49" charset="0"/>
                <a:ea typeface="msgothic" charset="0"/>
                <a:cs typeface="msgothic" charset="0"/>
              </a:rPr>
              <a:t>ret</a:t>
            </a:r>
            <a:endParaRPr lang="ro-RO" sz="16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52400" y="1330888"/>
            <a:ext cx="5968899" cy="1717112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00000000 &lt;main&gt;: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 smtClean="0">
                <a:latin typeface="Courier New" pitchFamily="49" charset="0"/>
                <a:ea typeface="msgothic" charset="0"/>
                <a:cs typeface="msgothic" charset="0"/>
              </a:rPr>
              <a:t>...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 smtClean="0">
                <a:latin typeface="Courier New" pitchFamily="49" charset="0"/>
                <a:ea typeface="msgothic" charset="0"/>
                <a:cs typeface="msgothic" charset="0"/>
              </a:rPr>
              <a:t>   e</a:t>
            </a: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:   83 ec 04          sub    $0x4,%esp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 11:   e8 </a:t>
            </a:r>
            <a:r>
              <a:rPr lang="ro-RO" sz="1600" dirty="0">
                <a:solidFill>
                  <a:srgbClr val="FF6600"/>
                </a:solidFill>
                <a:latin typeface="Courier New" pitchFamily="49" charset="0"/>
                <a:ea typeface="msgothic" charset="0"/>
                <a:cs typeface="msgothic" charset="0"/>
              </a:rPr>
              <a:t>fc ff ff ff    </a:t>
            </a: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call   12 &lt;main+0x12&gt;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                       </a:t>
            </a:r>
            <a:r>
              <a:rPr lang="ro-RO" sz="1600" dirty="0">
                <a:solidFill>
                  <a:srgbClr val="FF0000"/>
                </a:solidFill>
                <a:latin typeface="Courier New" pitchFamily="49" charset="0"/>
                <a:ea typeface="msgothic" charset="0"/>
                <a:cs typeface="msgothic" charset="0"/>
              </a:rPr>
              <a:t>12: R_386_PC32  swap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 16:   b8 00 00 00 00    mov    $0x0,%eax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sz="16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ro-RO" sz="1600" dirty="0" smtClean="0">
                <a:latin typeface="Courier New" pitchFamily="49" charset="0"/>
                <a:ea typeface="msgothic" charset="0"/>
                <a:cs typeface="msgothic" charset="0"/>
              </a:rPr>
              <a:t>...</a:t>
            </a:r>
            <a:endParaRPr lang="ro-RO" sz="16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53200" y="2048470"/>
            <a:ext cx="22624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  <a:latin typeface="Calibri"/>
                <a:cs typeface="Calibri"/>
              </a:rPr>
              <a:t>Runtime: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0x804838a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8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0xe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0x8048398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77000" y="990600"/>
            <a:ext cx="25395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/>
                <a:cs typeface="Calibri"/>
              </a:rPr>
              <a:t>Link time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0x8048398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 (</a:t>
            </a:r>
            <a:r>
              <a:rPr lang="en-US" sz="1800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-4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0x8048386 = 0xe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Linking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Case study: Library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interpositioning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9600" y="3200400"/>
            <a:ext cx="8382000" cy="3568697"/>
          </a:xfrm>
          <a:prstGeom prst="rect">
            <a:avLst/>
          </a:prstGeom>
          <a:solidFill>
            <a:schemeClr val="bg1">
              <a:lumMod val="95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08048398 &lt;swap&gt;: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8048398:       55                      push   %ebp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8048399:       89 e5                   mov    %esp,%ebp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804839b:       53                      push   %ebx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804839c:       c7 05 </a:t>
            </a:r>
            <a:r>
              <a:rPr lang="sk-SK" sz="1600" dirty="0">
                <a:solidFill>
                  <a:srgbClr val="FF0000"/>
                </a:solidFill>
                <a:latin typeface="Courier New" pitchFamily="49" charset="0"/>
                <a:ea typeface="msgothic" charset="0"/>
                <a:cs typeface="msgothic" charset="0"/>
              </a:rPr>
              <a:t>14 96 04 08 </a:t>
            </a:r>
            <a:r>
              <a:rPr lang="sk-SK" sz="1600" dirty="0">
                <a:solidFill>
                  <a:srgbClr val="008000"/>
                </a:solidFill>
                <a:latin typeface="Courier New" pitchFamily="49" charset="0"/>
                <a:ea typeface="msgothic" charset="0"/>
                <a:cs typeface="msgothic" charset="0"/>
              </a:rPr>
              <a:t>04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   movl   </a:t>
            </a:r>
            <a:r>
              <a:rPr lang="sk-SK" sz="1600" dirty="0">
                <a:solidFill>
                  <a:srgbClr val="008000"/>
                </a:solidFill>
                <a:latin typeface="Courier New" pitchFamily="49" charset="0"/>
                <a:ea typeface="msgothic" charset="0"/>
                <a:cs typeface="msgothic" charset="0"/>
              </a:rPr>
              <a:t>$0x8049604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,</a:t>
            </a:r>
            <a:r>
              <a:rPr lang="sk-SK" sz="1600" dirty="0">
                <a:solidFill>
                  <a:srgbClr val="FF0000"/>
                </a:solidFill>
                <a:latin typeface="Courier New" pitchFamily="49" charset="0"/>
                <a:ea typeface="msgothic" charset="0"/>
                <a:cs typeface="msgothic" charset="0"/>
              </a:rPr>
              <a:t>0x8049614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80483a3:       </a:t>
            </a:r>
            <a:r>
              <a:rPr lang="sk-SK" sz="1600" dirty="0">
                <a:solidFill>
                  <a:srgbClr val="008000"/>
                </a:solidFill>
                <a:latin typeface="Courier New" pitchFamily="49" charset="0"/>
                <a:ea typeface="msgothic" charset="0"/>
                <a:cs typeface="msgothic" charset="0"/>
              </a:rPr>
              <a:t>96 04 08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80483a6:       8b 0d </a:t>
            </a:r>
            <a:r>
              <a:rPr lang="sk-SK" sz="1600" dirty="0">
                <a:solidFill>
                  <a:srgbClr val="0000FF"/>
                </a:solidFill>
                <a:latin typeface="Courier New" pitchFamily="49" charset="0"/>
                <a:ea typeface="msgothic" charset="0"/>
                <a:cs typeface="msgothic" charset="0"/>
              </a:rPr>
              <a:t>08 96 04 08      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mov    </a:t>
            </a:r>
            <a:r>
              <a:rPr lang="sk-SK" sz="1600" dirty="0">
                <a:solidFill>
                  <a:srgbClr val="0000FF"/>
                </a:solidFill>
                <a:latin typeface="Courier New" pitchFamily="49" charset="0"/>
                <a:ea typeface="msgothic" charset="0"/>
                <a:cs typeface="msgothic" charset="0"/>
              </a:rPr>
              <a:t>0x8049608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,%ecx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80483ac:       8b 19                   mov    (%ecx),%ebx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80483ae:       ba </a:t>
            </a:r>
            <a:r>
              <a:rPr lang="sk-SK" sz="1600" dirty="0">
                <a:solidFill>
                  <a:srgbClr val="FF6600"/>
                </a:solidFill>
                <a:latin typeface="Courier New" pitchFamily="49" charset="0"/>
                <a:ea typeface="msgothic" charset="0"/>
                <a:cs typeface="msgothic" charset="0"/>
              </a:rPr>
              <a:t>04 96 04 08         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mov    </a:t>
            </a:r>
            <a:r>
              <a:rPr lang="sk-SK" sz="1600" dirty="0">
                <a:solidFill>
                  <a:srgbClr val="FF6600"/>
                </a:solidFill>
                <a:latin typeface="Courier New" pitchFamily="49" charset="0"/>
                <a:ea typeface="msgothic" charset="0"/>
                <a:cs typeface="msgothic" charset="0"/>
              </a:rPr>
              <a:t>$0x8049604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,%edx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80483b3:       8b 02                   mov    (%edx),%eax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80483b5:       89 01                   mov    %eax,(%ecx)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80483b7:       89 1a                   mov    %ebx,(%edx)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80483b9:       5b                      pop    %ebx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80483ba:       5d                      pop    %ebp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80483bb:       c3                      ret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09600" y="381000"/>
            <a:ext cx="6172200" cy="2642905"/>
          </a:xfrm>
          <a:prstGeom prst="rect">
            <a:avLst/>
          </a:prstGeom>
          <a:solidFill>
            <a:schemeClr val="bg1">
              <a:lumMod val="95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00000000 &lt;swap&gt;: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...</a:t>
            </a:r>
            <a:endParaRPr lang="sk-SK" sz="16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 smtClean="0">
                <a:latin typeface="Courier New" pitchFamily="49" charset="0"/>
                <a:ea typeface="msgothic" charset="0"/>
                <a:cs typeface="msgothic" charset="0"/>
              </a:rPr>
              <a:t> 4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:   c7 05 </a:t>
            </a:r>
            <a:r>
              <a:rPr lang="sk-SK" sz="1600" dirty="0">
                <a:solidFill>
                  <a:srgbClr val="FF0000"/>
                </a:solidFill>
                <a:latin typeface="Courier New" pitchFamily="49" charset="0"/>
                <a:ea typeface="msgothic" charset="0"/>
                <a:cs typeface="msgothic" charset="0"/>
              </a:rPr>
              <a:t>00 00 00 00 </a:t>
            </a:r>
            <a:r>
              <a:rPr lang="sk-SK" sz="1600" dirty="0">
                <a:solidFill>
                  <a:srgbClr val="008000"/>
                </a:solidFill>
                <a:latin typeface="Courier New" pitchFamily="49" charset="0"/>
                <a:ea typeface="msgothic" charset="0"/>
                <a:cs typeface="msgothic" charset="0"/>
              </a:rPr>
              <a:t>04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   movl   $0x4,0x0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 b:   </a:t>
            </a:r>
            <a:r>
              <a:rPr lang="sk-SK" sz="1600" dirty="0">
                <a:solidFill>
                  <a:srgbClr val="008000"/>
                </a:solidFill>
                <a:latin typeface="Courier New" pitchFamily="49" charset="0"/>
                <a:ea typeface="msgothic" charset="0"/>
                <a:cs typeface="msgothic" charset="0"/>
              </a:rPr>
              <a:t>00 00 00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                       </a:t>
            </a:r>
            <a:r>
              <a:rPr lang="sk-SK" sz="1600" dirty="0">
                <a:solidFill>
                  <a:srgbClr val="FF0000"/>
                </a:solidFill>
                <a:latin typeface="Courier New" pitchFamily="49" charset="0"/>
                <a:ea typeface="msgothic" charset="0"/>
                <a:cs typeface="msgothic" charset="0"/>
              </a:rPr>
              <a:t>6: R_386_32  .bss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                       </a:t>
            </a:r>
            <a:r>
              <a:rPr lang="sk-SK" sz="1600" dirty="0">
                <a:solidFill>
                  <a:srgbClr val="008000"/>
                </a:solidFill>
                <a:latin typeface="Courier New" pitchFamily="49" charset="0"/>
                <a:ea typeface="msgothic" charset="0"/>
                <a:cs typeface="msgothic" charset="0"/>
              </a:rPr>
              <a:t>a: R_386_32  buf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 e:   8b 0d </a:t>
            </a:r>
            <a:r>
              <a:rPr lang="sk-SK" sz="1600" dirty="0">
                <a:solidFill>
                  <a:srgbClr val="0000FF"/>
                </a:solidFill>
                <a:latin typeface="Courier New" pitchFamily="49" charset="0"/>
                <a:ea typeface="msgothic" charset="0"/>
                <a:cs typeface="msgothic" charset="0"/>
              </a:rPr>
              <a:t>00 00 00 00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      mov    0x0,%ecx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		       </a:t>
            </a:r>
            <a:r>
              <a:rPr lang="sk-SK" sz="1600" dirty="0">
                <a:solidFill>
                  <a:srgbClr val="0000FF"/>
                </a:solidFill>
                <a:latin typeface="Courier New" pitchFamily="49" charset="0"/>
                <a:ea typeface="msgothic" charset="0"/>
                <a:cs typeface="msgothic" charset="0"/>
              </a:rPr>
              <a:t>10: R_386_32  bufp0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14:   8b 19                  mov    (%ecx),%ebx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16:   ba </a:t>
            </a:r>
            <a:r>
              <a:rPr lang="sk-SK" sz="1600" dirty="0">
                <a:solidFill>
                  <a:srgbClr val="FF6600"/>
                </a:solidFill>
                <a:latin typeface="Courier New" pitchFamily="49" charset="0"/>
                <a:ea typeface="msgothic" charset="0"/>
                <a:cs typeface="msgothic" charset="0"/>
              </a:rPr>
              <a:t>04 00 00 00         </a:t>
            </a: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mov    $0x4,%edx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600" dirty="0">
                <a:latin typeface="Courier New" pitchFamily="49" charset="0"/>
                <a:ea typeface="msgothic" charset="0"/>
                <a:cs typeface="msgothic" charset="0"/>
              </a:rPr>
              <a:t>		       </a:t>
            </a:r>
            <a:r>
              <a:rPr lang="sk-SK" sz="1600" dirty="0">
                <a:solidFill>
                  <a:srgbClr val="FF6600"/>
                </a:solidFill>
                <a:latin typeface="Courier New" pitchFamily="49" charset="0"/>
                <a:ea typeface="msgothic" charset="0"/>
                <a:cs typeface="msgothic" charset="0"/>
              </a:rPr>
              <a:t>17: R_386_32  </a:t>
            </a:r>
            <a:r>
              <a:rPr lang="sk-SK" sz="1600" dirty="0" smtClean="0">
                <a:solidFill>
                  <a:srgbClr val="FF6600"/>
                </a:solidFill>
                <a:latin typeface="Courier New" pitchFamily="49" charset="0"/>
                <a:ea typeface="msgothic" charset="0"/>
                <a:cs typeface="msgothic" charset="0"/>
              </a:rPr>
              <a:t>buf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34200" y="533400"/>
            <a:ext cx="1838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Before relocation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24913" y="2743200"/>
            <a:ext cx="1690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After relocation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2438" y="274637"/>
            <a:ext cx="8691562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Executable After Relocation (.</a:t>
            </a:r>
            <a:r>
              <a:rPr lang="en-GB">
                <a:latin typeface="Courier New" pitchFamily="49" charset="0"/>
              </a:rPr>
              <a:t>data</a:t>
            </a:r>
            <a:r>
              <a:rPr lang="en-GB"/>
              <a:t>)</a:t>
            </a: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533400" y="1722437"/>
            <a:ext cx="5181600" cy="1485664"/>
          </a:xfrm>
          <a:prstGeom prst="rect">
            <a:avLst/>
          </a:prstGeom>
          <a:solidFill>
            <a:schemeClr val="bg1">
              <a:lumMod val="95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Disassembly of section .data: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dirty="0">
                <a:latin typeface="Courier New" pitchFamily="49" charset="0"/>
                <a:ea typeface="msgothic" charset="0"/>
                <a:cs typeface="msgothic" charset="0"/>
              </a:rPr>
              <a:t>08049600 &lt;</a:t>
            </a:r>
            <a:r>
              <a:rPr lang="de-DE" sz="1600" dirty="0" err="1"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de-DE" sz="1600" dirty="0">
                <a:latin typeface="Courier New" pitchFamily="49" charset="0"/>
                <a:ea typeface="msgothic" charset="0"/>
                <a:cs typeface="msgothic" charset="0"/>
              </a:rPr>
              <a:t>&gt;: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dirty="0">
                <a:latin typeface="Courier New" pitchFamily="49" charset="0"/>
                <a:ea typeface="msgothic" charset="0"/>
                <a:cs typeface="msgothic" charset="0"/>
              </a:rPr>
              <a:t> 8049600:       01 00 00 00 02 00 00 </a:t>
            </a:r>
            <a:r>
              <a:rPr lang="de-DE" sz="1600" dirty="0" smtClean="0">
                <a:latin typeface="Courier New" pitchFamily="49" charset="0"/>
                <a:ea typeface="msgothic" charset="0"/>
                <a:cs typeface="msgothic" charset="0"/>
              </a:rPr>
              <a:t>00</a:t>
            </a:r>
            <a:endParaRPr lang="de-DE" sz="16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6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dirty="0">
                <a:latin typeface="Courier New" pitchFamily="49" charset="0"/>
                <a:ea typeface="msgothic" charset="0"/>
                <a:cs typeface="msgothic" charset="0"/>
              </a:rPr>
              <a:t>08049608 &lt;bufp0&gt;: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dirty="0">
                <a:latin typeface="Courier New" pitchFamily="49" charset="0"/>
                <a:ea typeface="msgothic" charset="0"/>
                <a:cs typeface="msgothic" charset="0"/>
              </a:rPr>
              <a:t> 8049608:       00 96 04 </a:t>
            </a:r>
            <a:r>
              <a:rPr lang="de-DE" sz="1600" dirty="0" smtClean="0">
                <a:latin typeface="Courier New" pitchFamily="49" charset="0"/>
                <a:ea typeface="msgothic" charset="0"/>
                <a:cs typeface="msgothic" charset="0"/>
              </a:rPr>
              <a:t>08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40266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Strong and Weak Symbols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449388"/>
            <a:ext cx="8307387" cy="144621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 symbols are either strong or weak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S</a:t>
            </a:r>
            <a:r>
              <a:rPr lang="en-GB" b="1" i="1" dirty="0" smtClean="0">
                <a:solidFill>
                  <a:srgbClr val="C00000"/>
                </a:solidFill>
              </a:rPr>
              <a:t>trong</a:t>
            </a:r>
            <a:r>
              <a:rPr lang="en-GB" dirty="0"/>
              <a:t>: procedures and initialized </a:t>
            </a:r>
            <a:r>
              <a:rPr lang="en-GB" dirty="0" err="1"/>
              <a:t>globals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W</a:t>
            </a:r>
            <a:r>
              <a:rPr lang="en-GB" b="1" i="1" dirty="0" smtClean="0">
                <a:solidFill>
                  <a:srgbClr val="C00000"/>
                </a:solidFill>
              </a:rPr>
              <a:t>eak</a:t>
            </a:r>
            <a:r>
              <a:rPr lang="en-GB" dirty="0"/>
              <a:t>: uninitialized </a:t>
            </a:r>
            <a:r>
              <a:rPr lang="en-GB" dirty="0" err="1"/>
              <a:t>globals</a:t>
            </a:r>
            <a:endParaRPr lang="en-GB" dirty="0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470150" y="3588319"/>
            <a:ext cx="1560340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int foo=5;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p1()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981575" y="3588319"/>
            <a:ext cx="1284624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int foo;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p2()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462213" y="32184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p1.c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976813" y="32184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p2.c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242175" y="4086793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6327775" y="4267200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7242175" y="3578794"/>
            <a:ext cx="69132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weak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6324600" y="3766077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704850" y="4126482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1520825" y="4340794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704850" y="3584615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1520825" y="3767668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/>
      <p:bldP spid="24584" grpId="0" animBg="1"/>
      <p:bldP spid="24585" grpId="0"/>
      <p:bldP spid="24586" grpId="0" animBg="1"/>
      <p:bldP spid="24587" grpId="0"/>
      <p:bldP spid="24588" grpId="0" animBg="1"/>
      <p:bldP spid="24589" grpId="0"/>
      <p:bldP spid="2459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9412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Linker’s Symbol Rules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Rule </a:t>
            </a:r>
            <a:r>
              <a:rPr lang="en-GB" dirty="0" smtClean="0"/>
              <a:t>1: Multiple strong symbols are not allowed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Each </a:t>
            </a:r>
            <a:r>
              <a:rPr lang="en-GB" dirty="0"/>
              <a:t>item can be defined only </a:t>
            </a:r>
            <a:r>
              <a:rPr lang="en-GB" dirty="0" smtClean="0"/>
              <a:t>once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Otherwise: Linker error</a:t>
            </a:r>
            <a:endParaRPr lang="en-GB" dirty="0"/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Rule </a:t>
            </a:r>
            <a:r>
              <a:rPr lang="en-GB" dirty="0" smtClean="0"/>
              <a:t>2: Given a strong symbol and multiple weak symbol, choose the strong symbol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</a:t>
            </a:r>
            <a:r>
              <a:rPr lang="en-GB" dirty="0" smtClean="0"/>
              <a:t>eferences </a:t>
            </a:r>
            <a:r>
              <a:rPr lang="en-GB" dirty="0"/>
              <a:t>to the weak symbol resolve to the strong </a:t>
            </a:r>
            <a:r>
              <a:rPr lang="en-GB" dirty="0" smtClean="0"/>
              <a:t>symbol</a:t>
            </a:r>
            <a:endParaRPr lang="en-GB" dirty="0"/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Rule </a:t>
            </a:r>
            <a:r>
              <a:rPr lang="en-GB" dirty="0" smtClean="0"/>
              <a:t>3: </a:t>
            </a:r>
            <a:r>
              <a:rPr lang="en-GB" dirty="0"/>
              <a:t>If there are multiple weak symbols, </a:t>
            </a:r>
            <a:r>
              <a:rPr lang="en-GB" dirty="0" smtClean="0"/>
              <a:t>pick </a:t>
            </a:r>
            <a:r>
              <a:rPr lang="en-GB" dirty="0"/>
              <a:t>an arbitrary </a:t>
            </a:r>
            <a:r>
              <a:rPr lang="en-GB" dirty="0" smtClean="0"/>
              <a:t>one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override this with </a:t>
            </a:r>
            <a:r>
              <a:rPr lang="en-GB" b="1" dirty="0" err="1">
                <a:latin typeface="Courier New" pitchFamily="49" charset="0"/>
              </a:rPr>
              <a:t>gcc</a:t>
            </a:r>
            <a:r>
              <a:rPr lang="en-GB" b="1" dirty="0">
                <a:latin typeface="Courier New" pitchFamily="49" charset="0"/>
              </a:rPr>
              <a:t> –</a:t>
            </a:r>
            <a:r>
              <a:rPr lang="en-GB" b="1" dirty="0" err="1">
                <a:latin typeface="Courier New" pitchFamily="49" charset="0"/>
              </a:rPr>
              <a:t>fno</a:t>
            </a:r>
            <a:r>
              <a:rPr lang="en-GB" b="1" dirty="0">
                <a:latin typeface="Courier New" pitchFamily="49" charset="0"/>
              </a:rPr>
              <a:t>-common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	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auto">
          <a:xfrm>
            <a:off x="0" y="3962400"/>
            <a:ext cx="9144000" cy="11038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0" y="1879599"/>
            <a:ext cx="9144000" cy="10985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2841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Puzzles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33400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983961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33400" y="3079750"/>
            <a:ext cx="1045777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y;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983961" y="3079750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3400" y="4129088"/>
            <a:ext cx="1169208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y=5;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983961" y="4129088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33400" y="5195888"/>
            <a:ext cx="1169208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983961" y="5195888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33400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983961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819525" y="1304925"/>
            <a:ext cx="404743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Link time error: two strong symbols (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p1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794125" y="2159000"/>
            <a:ext cx="4397079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References to 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will refer to the same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uninitialized int. Is this what you really want?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824287" y="3194050"/>
            <a:ext cx="3611671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might overwrite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Evil!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829050" y="4140200"/>
            <a:ext cx="3477532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 dirty="0" smtClean="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0" dirty="0" smtClean="0">
                <a:latin typeface="Calibri" pitchFamily="34" charset="0"/>
                <a:ea typeface="msgothic" charset="0"/>
                <a:cs typeface="msgothic" charset="0"/>
              </a:rPr>
              <a:t>will 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overwrite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Nasty! 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440266" y="6051550"/>
            <a:ext cx="7813014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Nightmare scenario: two identical weak </a:t>
            </a: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structs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, compiled by different compilers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with different alignment rules. 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3824287" y="5159375"/>
            <a:ext cx="4654008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References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will refer to the same initialized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variable.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4" grpId="0" animBg="1"/>
      <p:bldP spid="26626" grpId="0" animBg="1"/>
      <p:bldP spid="26627" grpId="0" animBg="1"/>
      <p:bldP spid="26628" grpId="0" animBg="1"/>
      <p:bldP spid="26629" grpId="0" animBg="1"/>
      <p:bldP spid="26630" grpId="0" animBg="1"/>
      <p:bldP spid="26631" grpId="0" animBg="1"/>
      <p:bldP spid="26632" grpId="0" animBg="1"/>
      <p:bldP spid="26633" grpId="0" animBg="1"/>
      <p:bldP spid="26636" grpId="0"/>
      <p:bldP spid="26637" grpId="0"/>
      <p:bldP spid="26638" grpId="0"/>
      <p:bldP spid="26639" grpId="0"/>
      <p:bldP spid="26641" grpId="0"/>
      <p:bldP spid="2664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.h Files</a:t>
            </a:r>
            <a:endParaRPr lang="en-US" dirty="0"/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825500" y="1624013"/>
            <a:ext cx="2803973" cy="1477328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#include "</a:t>
            </a:r>
            <a:r>
              <a:rPr lang="en-US" sz="1800" dirty="0" err="1" smtClean="0">
                <a:latin typeface="Courier New"/>
                <a:cs typeface="Courier New"/>
              </a:rPr>
              <a:t>global.h</a:t>
            </a:r>
            <a:r>
              <a:rPr lang="en-US" sz="1800" dirty="0" smtClean="0">
                <a:latin typeface="Courier New"/>
                <a:cs typeface="Courier New"/>
              </a:rPr>
              <a:t>"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f() {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return g+1;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762000" y="1143000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urier New"/>
                <a:cs typeface="Courier New"/>
              </a:rPr>
              <a:t>c1.c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4572000" y="912167"/>
            <a:ext cx="1659429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  <a:latin typeface="Courier New"/>
                <a:cs typeface="Courier New"/>
              </a:rPr>
              <a:t>global.h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648200" y="1393180"/>
            <a:ext cx="2941831" cy="2031325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</a:t>
            </a:r>
            <a:r>
              <a:rPr lang="en-US" sz="1800" dirty="0" err="1" smtClean="0">
                <a:latin typeface="Courier New"/>
                <a:cs typeface="Courier New"/>
              </a:rPr>
              <a:t>ifdef</a:t>
            </a:r>
            <a:r>
              <a:rPr lang="en-US" sz="1800" dirty="0" smtClean="0">
                <a:latin typeface="Courier New"/>
                <a:cs typeface="Courier New"/>
              </a:rPr>
              <a:t> INITIALIZE</a:t>
            </a: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g = 23;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static 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init = 1;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#else</a:t>
            </a: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g;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static 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init = 0;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#</a:t>
            </a:r>
            <a:r>
              <a:rPr lang="en-US" sz="1800" dirty="0" err="1" smtClean="0">
                <a:latin typeface="Courier New"/>
                <a:cs typeface="Courier New"/>
              </a:rPr>
              <a:t>endif</a:t>
            </a:r>
            <a:endParaRPr lang="en-US" sz="1800" dirty="0" smtClean="0"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5500" y="3757613"/>
            <a:ext cx="5285421" cy="2862322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#include &lt;</a:t>
            </a:r>
            <a:r>
              <a:rPr lang="en-US" sz="1800" dirty="0" err="1" smtClean="0">
                <a:latin typeface="Courier New"/>
                <a:cs typeface="Courier New"/>
              </a:rPr>
              <a:t>stdio.h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#include "</a:t>
            </a:r>
            <a:r>
              <a:rPr lang="en-US" sz="1800" dirty="0" err="1" smtClean="0">
                <a:latin typeface="Courier New"/>
                <a:cs typeface="Courier New"/>
              </a:rPr>
              <a:t>global.h</a:t>
            </a:r>
            <a:r>
              <a:rPr lang="en-US" sz="1800" dirty="0" smtClean="0">
                <a:latin typeface="Courier New"/>
                <a:cs typeface="Courier New"/>
              </a:rPr>
              <a:t>"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main() {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if (!init)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  g = 37;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t = f();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printf</a:t>
            </a:r>
            <a:r>
              <a:rPr lang="en-US" sz="1800" dirty="0" smtClean="0">
                <a:latin typeface="Courier New"/>
                <a:cs typeface="Courier New"/>
              </a:rPr>
              <a:t>("Calling f yields %d\n", t);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return 0;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}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62000" y="3276600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urier New"/>
                <a:cs typeface="Courier New"/>
              </a:rPr>
              <a:t>c2.c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Preprocessor</a:t>
            </a:r>
            <a:endParaRPr lang="en-US" dirty="0"/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825500" y="1471613"/>
            <a:ext cx="2803973" cy="1477328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#include "</a:t>
            </a:r>
            <a:r>
              <a:rPr lang="en-US" sz="1800" dirty="0" err="1" smtClean="0">
                <a:latin typeface="Courier New"/>
                <a:cs typeface="Courier New"/>
              </a:rPr>
              <a:t>global.h</a:t>
            </a:r>
            <a:r>
              <a:rPr lang="en-US" sz="1800" dirty="0" smtClean="0">
                <a:latin typeface="Courier New"/>
                <a:cs typeface="Courier New"/>
              </a:rPr>
              <a:t>"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f() {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return g+1;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762000" y="990600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urier New"/>
                <a:cs typeface="Courier New"/>
              </a:rPr>
              <a:t>c1.c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4572000" y="912167"/>
            <a:ext cx="1659429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  <a:latin typeface="Courier New"/>
                <a:cs typeface="Courier New"/>
              </a:rPr>
              <a:t>global.h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648200" y="1393180"/>
            <a:ext cx="2941831" cy="2031325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</a:t>
            </a:r>
            <a:r>
              <a:rPr lang="en-US" sz="1800" dirty="0" err="1" smtClean="0">
                <a:latin typeface="Courier New"/>
                <a:cs typeface="Courier New"/>
              </a:rPr>
              <a:t>ifdef</a:t>
            </a:r>
            <a:r>
              <a:rPr lang="en-US" sz="1800" dirty="0" smtClean="0">
                <a:latin typeface="Courier New"/>
                <a:cs typeface="Courier New"/>
              </a:rPr>
              <a:t> INITIALIZE</a:t>
            </a:r>
          </a:p>
          <a:p>
            <a:r>
              <a:rPr lang="en-US" sz="1800" dirty="0" err="1" smtClean="0">
                <a:solidFill>
                  <a:srgbClr val="C00000"/>
                </a:solidFill>
                <a:latin typeface="Courier New"/>
                <a:cs typeface="Courier New"/>
              </a:rPr>
              <a:t>int</a:t>
            </a:r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 g = 23;</a:t>
            </a:r>
          </a:p>
          <a:p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static </a:t>
            </a:r>
            <a:r>
              <a:rPr lang="en-US" sz="1800" dirty="0" err="1" smtClean="0">
                <a:solidFill>
                  <a:srgbClr val="C00000"/>
                </a:solidFill>
                <a:latin typeface="Courier New"/>
                <a:cs typeface="Courier New"/>
              </a:rPr>
              <a:t>int</a:t>
            </a:r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 init = 1;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#else</a:t>
            </a:r>
          </a:p>
          <a:p>
            <a:r>
              <a:rPr lang="en-US" sz="1800" dirty="0" err="1" smtClean="0">
                <a:solidFill>
                  <a:srgbClr val="0070C0"/>
                </a:solidFill>
                <a:latin typeface="Courier New"/>
                <a:cs typeface="Courier New"/>
              </a:rPr>
              <a:t>int</a:t>
            </a:r>
            <a:r>
              <a:rPr lang="en-US" sz="1800" dirty="0" smtClean="0">
                <a:solidFill>
                  <a:srgbClr val="0070C0"/>
                </a:solidFill>
                <a:latin typeface="Courier New"/>
                <a:cs typeface="Courier New"/>
              </a:rPr>
              <a:t> g;</a:t>
            </a:r>
          </a:p>
          <a:p>
            <a:r>
              <a:rPr lang="en-US" sz="1800" dirty="0" smtClean="0">
                <a:solidFill>
                  <a:srgbClr val="0070C0"/>
                </a:solidFill>
                <a:latin typeface="Courier New"/>
                <a:cs typeface="Courier New"/>
              </a:rPr>
              <a:t>static </a:t>
            </a:r>
            <a:r>
              <a:rPr lang="en-US" sz="1800" dirty="0" err="1" smtClean="0">
                <a:solidFill>
                  <a:srgbClr val="0070C0"/>
                </a:solidFill>
                <a:latin typeface="Courier New"/>
                <a:cs typeface="Courier New"/>
              </a:rPr>
              <a:t>int</a:t>
            </a:r>
            <a:r>
              <a:rPr lang="en-US" sz="1800" dirty="0" smtClean="0">
                <a:solidFill>
                  <a:srgbClr val="0070C0"/>
                </a:solidFill>
                <a:latin typeface="Courier New"/>
                <a:cs typeface="Courier New"/>
              </a:rPr>
              <a:t> init = 0;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#</a:t>
            </a:r>
            <a:r>
              <a:rPr lang="en-US" sz="1800" dirty="0" err="1" smtClean="0">
                <a:latin typeface="Courier New"/>
                <a:cs typeface="Courier New"/>
              </a:rPr>
              <a:t>endif</a:t>
            </a:r>
            <a:endParaRPr lang="en-US" sz="1800" dirty="0" smtClean="0">
              <a:latin typeface="Courier New"/>
              <a:cs typeface="Courier New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825500" y="4495800"/>
            <a:ext cx="2941831" cy="1477328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 smtClean="0">
                <a:solidFill>
                  <a:srgbClr val="C00000"/>
                </a:solidFill>
                <a:latin typeface="Courier New"/>
                <a:cs typeface="Courier New"/>
              </a:rPr>
              <a:t>int</a:t>
            </a:r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 g = 23;</a:t>
            </a:r>
          </a:p>
          <a:p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static </a:t>
            </a:r>
            <a:r>
              <a:rPr lang="en-US" sz="1800" dirty="0" err="1" smtClean="0">
                <a:solidFill>
                  <a:srgbClr val="C00000"/>
                </a:solidFill>
                <a:latin typeface="Courier New"/>
                <a:cs typeface="Courier New"/>
              </a:rPr>
              <a:t>int</a:t>
            </a:r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 init = 1;</a:t>
            </a: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f() {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return g+1;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648200" y="4495800"/>
            <a:ext cx="2941831" cy="1477328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 smtClean="0">
                <a:solidFill>
                  <a:srgbClr val="0070C0"/>
                </a:solidFill>
                <a:latin typeface="Courier New"/>
                <a:cs typeface="Courier New"/>
              </a:rPr>
              <a:t>int</a:t>
            </a:r>
            <a:r>
              <a:rPr lang="en-US" sz="1800" dirty="0" smtClean="0">
                <a:solidFill>
                  <a:srgbClr val="0070C0"/>
                </a:solidFill>
                <a:latin typeface="Courier New"/>
                <a:cs typeface="Courier New"/>
              </a:rPr>
              <a:t> g;</a:t>
            </a:r>
          </a:p>
          <a:p>
            <a:r>
              <a:rPr lang="en-US" sz="1800" dirty="0" smtClean="0">
                <a:solidFill>
                  <a:srgbClr val="0070C0"/>
                </a:solidFill>
                <a:latin typeface="Courier New"/>
                <a:cs typeface="Courier New"/>
              </a:rPr>
              <a:t>static </a:t>
            </a:r>
            <a:r>
              <a:rPr lang="en-US" sz="1800" dirty="0" err="1" smtClean="0">
                <a:solidFill>
                  <a:srgbClr val="0070C0"/>
                </a:solidFill>
                <a:latin typeface="Courier New"/>
                <a:cs typeface="Courier New"/>
              </a:rPr>
              <a:t>int</a:t>
            </a:r>
            <a:r>
              <a:rPr lang="en-US" sz="1800" dirty="0" smtClean="0">
                <a:solidFill>
                  <a:srgbClr val="0070C0"/>
                </a:solidFill>
                <a:latin typeface="Courier New"/>
                <a:cs typeface="Courier New"/>
              </a:rPr>
              <a:t> init = 0;</a:t>
            </a: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f() {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return g+1;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}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rot="5400000">
            <a:off x="750571" y="3722370"/>
            <a:ext cx="1546859" cy="1588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rot="10800000" flipV="1">
            <a:off x="1905000" y="2948939"/>
            <a:ext cx="2743200" cy="1543161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2820987" y="2948940"/>
            <a:ext cx="2208213" cy="1546862"/>
          </a:xfrm>
          <a:prstGeom prst="straightConnector1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rot="5400000">
            <a:off x="4800996" y="3957509"/>
            <a:ext cx="1067595" cy="1588"/>
          </a:xfrm>
          <a:prstGeom prst="straightConnector1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1054336" y="3593068"/>
            <a:ext cx="25270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-DINITIALIZE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45136" y="3962400"/>
            <a:ext cx="25270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  <a:cs typeface="Courier New" pitchFamily="49" charset="0"/>
              </a:rPr>
              <a:t>no initialization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0" y="6400800"/>
            <a:ext cx="8824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#include </a:t>
            </a:r>
            <a:r>
              <a:rPr lang="en-US" sz="1800" dirty="0" smtClean="0">
                <a:latin typeface="Calibri" pitchFamily="34" charset="0"/>
              </a:rPr>
              <a:t>causes C preprocessor to insert file verbatim (Use </a:t>
            </a:r>
            <a:r>
              <a:rPr lang="en-US" sz="1800" dirty="0" err="1" smtClean="0">
                <a:latin typeface="Courier New"/>
                <a:cs typeface="Courier New"/>
              </a:rPr>
              <a:t>gcc</a:t>
            </a:r>
            <a:r>
              <a:rPr lang="en-US" sz="1800" dirty="0" smtClean="0">
                <a:latin typeface="Courier New"/>
                <a:cs typeface="Courier New"/>
              </a:rPr>
              <a:t> –E </a:t>
            </a:r>
            <a:r>
              <a:rPr lang="en-US" sz="1800" dirty="0" smtClean="0">
                <a:latin typeface="Calibri" pitchFamily="34" charset="0"/>
              </a:rPr>
              <a:t>to view result)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 if you can</a:t>
            </a:r>
          </a:p>
          <a:p>
            <a:endParaRPr lang="en-US" dirty="0" smtClean="0"/>
          </a:p>
          <a:p>
            <a:r>
              <a:rPr lang="en-US" dirty="0" smtClean="0"/>
              <a:t>Otherwise</a:t>
            </a:r>
          </a:p>
          <a:p>
            <a:pPr lvl="1"/>
            <a:r>
              <a:rPr lang="en-US" dirty="0" smtClean="0"/>
              <a:t>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dirty="0" smtClean="0"/>
              <a:t>if you can</a:t>
            </a:r>
          </a:p>
          <a:p>
            <a:pPr lvl="1"/>
            <a:r>
              <a:rPr lang="en-US" dirty="0" smtClean="0"/>
              <a:t>Initialize if you define a global variable</a:t>
            </a:r>
          </a:p>
          <a:p>
            <a:pPr lvl="1"/>
            <a:r>
              <a:rPr lang="en-US" dirty="0" smtClean="0"/>
              <a:t>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extern</a:t>
            </a:r>
            <a:r>
              <a:rPr lang="en-US" dirty="0" smtClean="0"/>
              <a:t> if you use external global variable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5070" y="304800"/>
            <a:ext cx="8831262" cy="1054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Packaging Commonly Used Functions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161" y="1333500"/>
            <a:ext cx="8307387" cy="52959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to package functions commonly used by programmers?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Math, I/O, memory management, string manipulation, etc.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Awkward</a:t>
            </a:r>
            <a:r>
              <a:rPr lang="en-GB" dirty="0"/>
              <a:t>, given the linker framework so far: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solidFill>
                  <a:srgbClr val="990000"/>
                </a:solidFill>
              </a:rPr>
              <a:t>Option 1:</a:t>
            </a:r>
            <a:r>
              <a:rPr lang="en-GB" dirty="0"/>
              <a:t> Put all functions </a:t>
            </a:r>
            <a:r>
              <a:rPr lang="en-GB" dirty="0" smtClean="0"/>
              <a:t>into </a:t>
            </a:r>
            <a:r>
              <a:rPr lang="en-GB" dirty="0"/>
              <a:t>a single source file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Programmers link big object file into their programs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Space and time inefficient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solidFill>
                  <a:srgbClr val="990000"/>
                </a:solidFill>
              </a:rPr>
              <a:t>Option 2:</a:t>
            </a:r>
            <a:r>
              <a:rPr lang="en-GB" dirty="0"/>
              <a:t> Put each function in a separate source file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Programmers explicitly link appropriate binaries into their programs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More efficient, but burdensome on the programmer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9412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Solution: Static </a:t>
            </a:r>
            <a:r>
              <a:rPr lang="en-GB" dirty="0"/>
              <a:t>Libraries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447800"/>
            <a:ext cx="8459787" cy="47672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solidFill>
                  <a:srgbClr val="990000"/>
                </a:solidFill>
              </a:rPr>
              <a:t>Static </a:t>
            </a:r>
            <a:r>
              <a:rPr lang="en-GB" dirty="0">
                <a:solidFill>
                  <a:srgbClr val="990000"/>
                </a:solidFill>
              </a:rPr>
              <a:t>libraries </a:t>
            </a:r>
            <a:r>
              <a:rPr lang="en-GB" dirty="0"/>
              <a:t>(.</a:t>
            </a:r>
            <a:r>
              <a:rPr lang="en-GB" dirty="0">
                <a:latin typeface="Courier New" pitchFamily="49" charset="0"/>
              </a:rPr>
              <a:t>a</a:t>
            </a:r>
            <a:r>
              <a:rPr lang="en-GB" dirty="0"/>
              <a:t> </a:t>
            </a:r>
            <a:r>
              <a:rPr lang="en-GB" dirty="0">
                <a:solidFill>
                  <a:srgbClr val="000004"/>
                </a:solidFill>
              </a:rPr>
              <a:t>archive files</a:t>
            </a:r>
            <a:r>
              <a:rPr lang="en-GB" dirty="0"/>
              <a:t>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Concatenate related </a:t>
            </a:r>
            <a:r>
              <a:rPr lang="en-GB" dirty="0" err="1"/>
              <a:t>relocatable</a:t>
            </a:r>
            <a:r>
              <a:rPr lang="en-GB" dirty="0"/>
              <a:t> object files into a single file with an index (called an </a:t>
            </a:r>
            <a:r>
              <a:rPr lang="en-GB" i="1" dirty="0"/>
              <a:t>archive</a:t>
            </a:r>
            <a:r>
              <a:rPr lang="en-GB" dirty="0"/>
              <a:t>).</a:t>
            </a:r>
          </a:p>
          <a:p>
            <a:pPr lvl="1"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Enhance linker so that it tries to resolve unresolved external references by looking for the symbols in one or more archives.</a:t>
            </a:r>
          </a:p>
          <a:p>
            <a:pPr lvl="1">
              <a:buSzPct val="75000"/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an archive member file resolves reference, </a:t>
            </a:r>
            <a:r>
              <a:rPr lang="en-GB" dirty="0" smtClean="0"/>
              <a:t>link it  </a:t>
            </a:r>
            <a:r>
              <a:rPr lang="en-GB" dirty="0"/>
              <a:t>into</a:t>
            </a:r>
            <a:r>
              <a:rPr lang="en-GB" dirty="0" smtClean="0"/>
              <a:t> the executable</a:t>
            </a:r>
            <a:r>
              <a:rPr lang="en-GB" dirty="0"/>
              <a:t>.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 Program</a:t>
            </a:r>
            <a:endParaRPr lang="en-US" dirty="0"/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825500" y="1928813"/>
            <a:ext cx="2955106" cy="2031325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buf[2] = {1, 2};</a:t>
            </a:r>
          </a:p>
          <a:p>
            <a:r>
              <a:rPr lang="en-US" sz="1800" dirty="0">
                <a:latin typeface="Courier New"/>
                <a:cs typeface="Courier New"/>
              </a:rPr>
              <a:t> </a:t>
            </a: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main() </a:t>
            </a:r>
          </a:p>
          <a:p>
            <a:r>
              <a:rPr lang="en-US" sz="1800" dirty="0">
                <a:latin typeface="Courier New"/>
                <a:cs typeface="Courier New"/>
              </a:rPr>
              <a:t>{</a:t>
            </a:r>
          </a:p>
          <a:p>
            <a:r>
              <a:rPr lang="en-US" sz="1800" dirty="0">
                <a:latin typeface="Courier New"/>
                <a:cs typeface="Courier New"/>
              </a:rPr>
              <a:t>  swap();</a:t>
            </a:r>
          </a:p>
          <a:p>
            <a:r>
              <a:rPr lang="en-US" sz="1800" dirty="0">
                <a:latin typeface="Courier New"/>
                <a:cs typeface="Courier New"/>
              </a:rPr>
              <a:t>  return 0;</a:t>
            </a:r>
          </a:p>
          <a:p>
            <a:r>
              <a:rPr lang="en-US" sz="1800" dirty="0">
                <a:latin typeface="Courier New"/>
                <a:cs typeface="Courier New"/>
              </a:rPr>
              <a:t>} 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762000" y="1447800"/>
            <a:ext cx="1305666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main.c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4648200" y="1447800"/>
            <a:ext cx="1292842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swap.c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724400" y="1928813"/>
            <a:ext cx="3079689" cy="3970318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extern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buf</a:t>
            </a:r>
            <a:r>
              <a:rPr lang="en-US" sz="1800" dirty="0">
                <a:latin typeface="Courier New"/>
                <a:cs typeface="Courier New"/>
              </a:rPr>
              <a:t>[]; </a:t>
            </a:r>
          </a:p>
          <a:p>
            <a:r>
              <a:rPr lang="en-US" sz="1800" dirty="0">
                <a:latin typeface="Courier New"/>
                <a:cs typeface="Courier New"/>
              </a:rPr>
              <a:t> </a:t>
            </a: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>
                <a:latin typeface="Courier New"/>
                <a:cs typeface="Courier New"/>
              </a:rPr>
              <a:t>*bufp0 = &amp;buf[0];</a:t>
            </a:r>
          </a:p>
          <a:p>
            <a:r>
              <a:rPr lang="en-US" sz="1800" dirty="0">
                <a:latin typeface="Courier New"/>
                <a:cs typeface="Courier New"/>
              </a:rPr>
              <a:t>static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*bufp1;</a:t>
            </a:r>
          </a:p>
          <a:p>
            <a:endParaRPr lang="en-US" sz="1800" dirty="0">
              <a:solidFill>
                <a:srgbClr val="F7F5CD"/>
              </a:solidFill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void swap()</a:t>
            </a:r>
          </a:p>
          <a:p>
            <a:r>
              <a:rPr lang="en-US" sz="1800" dirty="0">
                <a:latin typeface="Courier New"/>
                <a:cs typeface="Courier New"/>
              </a:rPr>
              <a:t>{</a:t>
            </a:r>
          </a:p>
          <a:p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temp;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  bufp1 = &amp;buf[1];</a:t>
            </a:r>
          </a:p>
          <a:p>
            <a:r>
              <a:rPr lang="en-US" sz="1800" dirty="0">
                <a:latin typeface="Courier New"/>
                <a:cs typeface="Courier New"/>
              </a:rPr>
              <a:t>  temp = *bufp0;</a:t>
            </a:r>
          </a:p>
          <a:p>
            <a:r>
              <a:rPr lang="en-US" sz="1800" dirty="0">
                <a:latin typeface="Courier New"/>
                <a:cs typeface="Courier New"/>
              </a:rPr>
              <a:t>  *bufp0 = *bufp1;</a:t>
            </a:r>
          </a:p>
          <a:p>
            <a:r>
              <a:rPr lang="en-US" sz="1800" dirty="0">
                <a:latin typeface="Courier New"/>
                <a:cs typeface="Courier New"/>
              </a:rPr>
              <a:t>  *bufp1 = temp;</a:t>
            </a:r>
          </a:p>
          <a:p>
            <a:r>
              <a:rPr lang="en-US" sz="1800" dirty="0">
                <a:latin typeface="Courier New"/>
                <a:cs typeface="Courier New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Creating Static Libraries</a:t>
            </a:r>
          </a:p>
        </p:txBody>
      </p:sp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12954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609600" y="2289869"/>
            <a:ext cx="1371600" cy="360909"/>
          </a:xfrm>
          <a:prstGeom prst="rect">
            <a:avLst/>
          </a:prstGeom>
          <a:solidFill>
            <a:srgbClr val="DEDFF5"/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771525" y="1615181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atoi.c</a:t>
            </a: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955675" y="2986781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atoi.o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286000" y="2289869"/>
            <a:ext cx="13716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2297113" y="1615181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printf.c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2316163" y="2986781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printf.o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29718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12954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29718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2971800" y="3364606"/>
            <a:ext cx="1588" cy="471488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2511425" y="4674294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libc.a</a:t>
            </a: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3884613" y="3302694"/>
            <a:ext cx="1298575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1828800" y="3836094"/>
            <a:ext cx="29718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Archiver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 (</a:t>
            </a: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ar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3886200" y="2159694"/>
            <a:ext cx="436563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...</a:t>
            </a: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4572000" y="2300981"/>
            <a:ext cx="13716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4583113" y="1626294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random.c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4602163" y="2997894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random.o</a:t>
            </a:r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>
            <a:off x="5257800" y="1931094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5257800" y="2693094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1295400" y="3302694"/>
            <a:ext cx="1219200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5095875" y="3759894"/>
            <a:ext cx="3637832" cy="557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rs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libc.a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atoi.o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…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random.o</a:t>
            </a:r>
            <a:endParaRPr lang="en-GB" sz="1600" b="1" dirty="0">
              <a:solidFill>
                <a:srgbClr val="C0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2971800" y="4279006"/>
            <a:ext cx="1588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3886200" y="4654714"/>
            <a:ext cx="2971800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C standard library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457200" y="5562600"/>
            <a:ext cx="83073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kern="0" dirty="0" err="1" smtClean="0">
                <a:latin typeface="Calibri" pitchFamily="34" charset="0"/>
              </a:rPr>
              <a:t>Archiver</a:t>
            </a:r>
            <a:r>
              <a:rPr lang="en-GB" sz="2000" kern="0" dirty="0" smtClean="0">
                <a:latin typeface="Calibri" pitchFamily="34" charset="0"/>
              </a:rPr>
              <a:t> allows incremental updates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sz="2000" kern="0" dirty="0" smtClean="0">
                <a:latin typeface="Calibri" pitchFamily="34" charset="0"/>
              </a:rPr>
              <a:t>Recompile function that changes and replace .o file in archive.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kern="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048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Commonly Used Libraries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4012" y="1220788"/>
            <a:ext cx="8307387" cy="3152775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 err="1">
                <a:latin typeface="Courier New" pitchFamily="49" charset="0"/>
              </a:rPr>
              <a:t>libc.a</a:t>
            </a:r>
            <a:r>
              <a:rPr lang="en-GB" sz="2000" dirty="0"/>
              <a:t> (the C standard library)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8 MB archive of </a:t>
            </a:r>
            <a:r>
              <a:rPr lang="en-GB" sz="1800" dirty="0" smtClean="0"/>
              <a:t>1392 </a:t>
            </a:r>
            <a:r>
              <a:rPr lang="en-GB" sz="1800" dirty="0"/>
              <a:t>object files.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I/O, memory allocation, signal handling, string handling, data and time, random numbers, integer math</a:t>
            </a:r>
          </a:p>
          <a:p>
            <a:pPr>
              <a:lnSpc>
                <a:spcPct val="80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 err="1">
                <a:latin typeface="Courier New" pitchFamily="49" charset="0"/>
              </a:rPr>
              <a:t>libm.a</a:t>
            </a:r>
            <a:r>
              <a:rPr lang="en-GB" sz="2000" dirty="0"/>
              <a:t> (the C math library)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1 MB archive of </a:t>
            </a:r>
            <a:r>
              <a:rPr lang="en-GB" sz="1800" dirty="0" smtClean="0"/>
              <a:t>401 </a:t>
            </a:r>
            <a:r>
              <a:rPr lang="en-GB" sz="1800" dirty="0"/>
              <a:t>object files. 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floating point math (sin, </a:t>
            </a:r>
            <a:r>
              <a:rPr lang="en-GB" sz="1800" dirty="0" err="1"/>
              <a:t>cos</a:t>
            </a:r>
            <a:r>
              <a:rPr lang="en-GB" sz="1800" dirty="0"/>
              <a:t>, tan, log, exp, </a:t>
            </a:r>
            <a:r>
              <a:rPr lang="en-GB" sz="1800" dirty="0" err="1"/>
              <a:t>sqrt</a:t>
            </a:r>
            <a:r>
              <a:rPr lang="en-GB" sz="1800" dirty="0"/>
              <a:t>, …) 	</a:t>
            </a:r>
          </a:p>
          <a:p>
            <a:pPr>
              <a:lnSpc>
                <a:spcPct val="83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465138" y="3677347"/>
            <a:ext cx="4008126" cy="2875853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/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usr/lib/libc.a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| sort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fork.o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fprintf.o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fpu_control.o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fputc.o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freopen.o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fscanf.o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fseek.o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fstab.o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4754874" y="3677347"/>
            <a:ext cx="4008126" cy="2875853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-t /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usr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/lib/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libm.a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| sort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e_acosh.o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e_acoshf.o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e_acoshl.o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e_asin.o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e_asinf.o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e_asinl.o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Linking with Static Libraries</a:t>
            </a:r>
          </a:p>
        </p:txBody>
      </p:sp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698500" y="2582862"/>
            <a:ext cx="1587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4625" y="2992438"/>
            <a:ext cx="2070100" cy="644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Translators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cpp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cc1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as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52400" y="2286000"/>
            <a:ext cx="114676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801813" y="3994150"/>
            <a:ext cx="114676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main2.o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1241425" y="3681413"/>
            <a:ext cx="815975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2344738" y="4291013"/>
            <a:ext cx="762000" cy="3048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5353050" y="3263900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libc.a</a:t>
            </a: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3981451" y="3649663"/>
            <a:ext cx="1587" cy="102235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2497138" y="4672013"/>
            <a:ext cx="29718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Linker (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3797300" y="5518150"/>
            <a:ext cx="457475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p2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3981450" y="5047191"/>
            <a:ext cx="1588" cy="414338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5577022" y="3886200"/>
            <a:ext cx="3185978" cy="626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and any other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modules called by 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3187700" y="3263900"/>
            <a:ext cx="169819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libvector.a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3992563" y="3994150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addvec.o</a:t>
            </a:r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H="1">
            <a:off x="4981575" y="3590397"/>
            <a:ext cx="841375" cy="10668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6929438" y="3206750"/>
            <a:ext cx="1552839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Static libraries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225425" y="3883025"/>
            <a:ext cx="1305592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endParaRPr lang="en-GB" sz="1800" b="1" i="1" dirty="0">
              <a:solidFill>
                <a:srgbClr val="C0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object files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4289425" y="5378450"/>
            <a:ext cx="2209749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Fully linked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1260475" y="2286000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vector.h</a:t>
            </a: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1882775" y="2582862"/>
            <a:ext cx="1587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328988" y="2289175"/>
            <a:ext cx="1304925" cy="644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Archiver</a:t>
            </a:r>
            <a:endParaRPr lang="en-GB" sz="1800" b="1" dirty="0"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3981451" y="2955925"/>
            <a:ext cx="1587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3429000" y="1874837"/>
            <a:ext cx="1588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9" name="Line 25"/>
          <p:cNvSpPr>
            <a:spLocks noChangeShapeType="1"/>
          </p:cNvSpPr>
          <p:nvPr/>
        </p:nvSpPr>
        <p:spPr bwMode="auto">
          <a:xfrm>
            <a:off x="4572000" y="1874837"/>
            <a:ext cx="1588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2601913" y="1538288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addvec.o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3925888" y="1524000"/>
            <a:ext cx="1422483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multvec.o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Using Static Libraries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428750"/>
            <a:ext cx="8307387" cy="413385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Linker’s algorithm for resolving external references: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Scan </a:t>
            </a:r>
            <a:r>
              <a:rPr lang="en-GB" b="1" dirty="0">
                <a:latin typeface="Courier New" pitchFamily="49" charset="0"/>
              </a:rPr>
              <a:t>.o</a:t>
            </a:r>
            <a:r>
              <a:rPr lang="en-GB" dirty="0"/>
              <a:t> files and </a:t>
            </a:r>
            <a:r>
              <a:rPr lang="en-GB" b="1" dirty="0">
                <a:latin typeface="Courier New" pitchFamily="49" charset="0"/>
              </a:rPr>
              <a:t>.a</a:t>
            </a:r>
            <a:r>
              <a:rPr lang="en-GB" dirty="0"/>
              <a:t> files in the command line order.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During the scan, keep a list of the current unresolved references.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As each new </a:t>
            </a:r>
            <a:r>
              <a:rPr lang="en-GB" b="1" dirty="0">
                <a:latin typeface="Courier New" pitchFamily="49" charset="0"/>
              </a:rPr>
              <a:t>.o</a:t>
            </a:r>
            <a:r>
              <a:rPr lang="en-GB" dirty="0"/>
              <a:t> or </a:t>
            </a:r>
            <a:r>
              <a:rPr lang="en-GB" b="1" dirty="0">
                <a:latin typeface="Courier New" pitchFamily="49" charset="0"/>
              </a:rPr>
              <a:t>.a</a:t>
            </a:r>
            <a:r>
              <a:rPr lang="en-GB" dirty="0"/>
              <a:t> file, </a:t>
            </a:r>
            <a:r>
              <a:rPr lang="en-GB" i="1" dirty="0" err="1"/>
              <a:t>obj</a:t>
            </a:r>
            <a:r>
              <a:rPr lang="en-GB" dirty="0"/>
              <a:t>, is encountered, try to resolve each unresolved reference in the list against the symbols defined in </a:t>
            </a:r>
            <a:r>
              <a:rPr lang="en-GB" i="1" dirty="0"/>
              <a:t>obj</a:t>
            </a:r>
            <a:r>
              <a:rPr lang="en-GB" dirty="0"/>
              <a:t>.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any entries in the unresolved list at end of scan, then error.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Problem</a:t>
            </a:r>
            <a:r>
              <a:rPr lang="en-GB" dirty="0"/>
              <a:t>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Command line order matters!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Moral: put libraries at the end of the command line. 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990600" y="4995736"/>
            <a:ext cx="6847044" cy="1024064"/>
          </a:xfrm>
          <a:prstGeom prst="rect">
            <a:avLst/>
          </a:prstGeom>
          <a:solidFill>
            <a:srgbClr val="E6E6E6"/>
          </a:solidFill>
          <a:ln w="64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-L.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lmine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-L. -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lmine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: In function `main':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(.text+0x4): undefined reference to `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libfun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'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Loading Executable Object </a:t>
            </a:r>
            <a:r>
              <a:rPr lang="en-GB" dirty="0" smtClean="0"/>
              <a:t>Files</a:t>
            </a:r>
            <a:endParaRPr lang="en-GB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23646" y="15677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23646" y="19487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Program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23646" y="2939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.text section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23646" y="3701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.data section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323646" y="4082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323646" y="4463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symtab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323646" y="4844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.debug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323646" y="59873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relocatables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3269568" y="1413296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198806" y="1236452"/>
            <a:ext cx="2285154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4686829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4686829" y="2963863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4686829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4686830" y="4350808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4686829" y="2054225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6076950" y="3957638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4686829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 flipV="1">
            <a:off x="6076950" y="2738438"/>
            <a:ext cx="1588" cy="2317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6076950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4686829" y="6312958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4421194" y="653151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7834221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esp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 flipH="1">
            <a:off x="7527834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7677150" y="899576"/>
            <a:ext cx="1366377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outside 32-bit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address space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V="1">
            <a:off x="7543800" y="1257568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7888288" y="4173538"/>
            <a:ext cx="552052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33822" name="Line 30"/>
          <p:cNvSpPr>
            <a:spLocks noChangeShapeType="1"/>
          </p:cNvSpPr>
          <p:nvPr/>
        </p:nvSpPr>
        <p:spPr bwMode="auto">
          <a:xfrm flipH="1">
            <a:off x="7504113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3505200" y="1595216"/>
            <a:ext cx="1204474" cy="2708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latin typeface="Courier New" pitchFamily="49" charset="0"/>
                <a:ea typeface="msgothic" charset="0"/>
                <a:cs typeface="msgothic" charset="0"/>
              </a:rPr>
              <a:t>0x100000000</a:t>
            </a:r>
            <a:endParaRPr lang="en-GB" sz="12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3567113" y="6189452"/>
            <a:ext cx="1111500" cy="268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latin typeface="Courier New" pitchFamily="49" charset="0"/>
                <a:ea typeface="msgothic" charset="0"/>
                <a:cs typeface="msgothic" charset="0"/>
              </a:rPr>
              <a:t>0x08048000</a:t>
            </a:r>
          </a:p>
        </p:txBody>
      </p:sp>
      <p:sp>
        <p:nvSpPr>
          <p:cNvPr id="33825" name="Text Box 33"/>
          <p:cNvSpPr txBox="1">
            <a:spLocks noChangeArrowheads="1"/>
          </p:cNvSpPr>
          <p:nvPr/>
        </p:nvSpPr>
        <p:spPr bwMode="auto">
          <a:xfrm>
            <a:off x="3594100" y="3498907"/>
            <a:ext cx="1111500" cy="2708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latin typeface="Courier New" pitchFamily="49" charset="0"/>
                <a:ea typeface="msgothic" charset="0"/>
                <a:cs typeface="msgothic" charset="0"/>
              </a:rPr>
              <a:t>0xf7e9ddc0</a:t>
            </a:r>
            <a:endParaRPr lang="en-GB" sz="12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4686829" y="5017558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Read/write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4686829" y="5643033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Read-only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8" name="AutoShape 36"/>
          <p:cNvSpPr>
            <a:spLocks/>
          </p:cNvSpPr>
          <p:nvPr/>
        </p:nvSpPr>
        <p:spPr bwMode="auto">
          <a:xfrm>
            <a:off x="7524750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9" name="Text Box 37"/>
          <p:cNvSpPr txBox="1">
            <a:spLocks noChangeArrowheads="1"/>
          </p:cNvSpPr>
          <p:nvPr/>
        </p:nvSpPr>
        <p:spPr bwMode="auto">
          <a:xfrm>
            <a:off x="7677150" y="5010150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323646" y="3320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 smtClean="0">
                <a:latin typeface="Calibri" pitchFamily="34" charset="0"/>
                <a:ea typeface="msgothic" charset="0"/>
                <a:cs typeface="msgothic" charset="0"/>
              </a:rPr>
              <a:t>rodata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323646" y="5225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.line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323646" y="2558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ini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t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323646" y="5606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 smtClean="0">
                <a:latin typeface="Calibri" pitchFamily="34" charset="0"/>
                <a:ea typeface="msgothic" charset="0"/>
                <a:cs typeface="msgothic" charset="0"/>
              </a:rPr>
              <a:t>strtab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Shared Libraries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344613"/>
            <a:ext cx="8307387" cy="497998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Static libraries have the following disadvantages: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Duplication in the stored executables (every function need std </a:t>
            </a:r>
            <a:r>
              <a:rPr lang="en-GB" dirty="0" err="1" smtClean="0"/>
              <a:t>libc</a:t>
            </a:r>
            <a:r>
              <a:rPr lang="en-GB" dirty="0" smtClean="0"/>
              <a:t>)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Duplication in the running executables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Minor bug fixes of system libraries require each application to explicitly </a:t>
            </a:r>
            <a:r>
              <a:rPr lang="en-GB" dirty="0" err="1"/>
              <a:t>relink</a:t>
            </a: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solidFill>
                <a:srgbClr val="000004"/>
              </a:solidFill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solidFill>
                  <a:srgbClr val="000004"/>
                </a:solidFill>
              </a:rPr>
              <a:t>Modern </a:t>
            </a:r>
            <a:r>
              <a:rPr lang="en-GB" dirty="0">
                <a:solidFill>
                  <a:srgbClr val="000004"/>
                </a:solidFill>
              </a:rPr>
              <a:t>s</a:t>
            </a:r>
            <a:r>
              <a:rPr lang="en-GB" dirty="0" smtClean="0">
                <a:solidFill>
                  <a:srgbClr val="000004"/>
                </a:solidFill>
              </a:rPr>
              <a:t>olution</a:t>
            </a:r>
            <a:r>
              <a:rPr lang="en-GB" dirty="0">
                <a:solidFill>
                  <a:srgbClr val="000004"/>
                </a:solidFill>
              </a:rPr>
              <a:t>: Shared Libraries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Object files that contain code and data that are loaded and linked into an application </a:t>
            </a:r>
            <a:r>
              <a:rPr lang="en-GB" i="1" dirty="0"/>
              <a:t>dynamically, </a:t>
            </a:r>
            <a:r>
              <a:rPr lang="en-GB" dirty="0"/>
              <a:t>at either </a:t>
            </a:r>
            <a:r>
              <a:rPr lang="en-GB" i="1" dirty="0"/>
              <a:t>load-time</a:t>
            </a:r>
            <a:r>
              <a:rPr lang="en-GB" dirty="0"/>
              <a:t> or </a:t>
            </a:r>
            <a:r>
              <a:rPr lang="en-GB" i="1" dirty="0"/>
              <a:t>run-time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Also called: dynamic link libraries, DLLs, </a:t>
            </a:r>
            <a:r>
              <a:rPr lang="en-GB" dirty="0">
                <a:latin typeface="Courier New"/>
                <a:cs typeface="Courier New"/>
              </a:rPr>
              <a:t>.so </a:t>
            </a:r>
            <a:r>
              <a:rPr lang="en-GB" dirty="0"/>
              <a:t>files</a:t>
            </a:r>
          </a:p>
          <a:p>
            <a:pPr lvl="1"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Shared Libraries (</a:t>
            </a:r>
            <a:r>
              <a:rPr lang="en-GB" dirty="0" smtClean="0"/>
              <a:t>cont.)</a:t>
            </a:r>
            <a:endParaRPr lang="en-GB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347" y="1295400"/>
            <a:ext cx="8307387" cy="54864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Dynamic linking can occur when executable is first loaded and run (load-time linking).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Common case for Linux, handled automatically by the dynamic linker (</a:t>
            </a:r>
            <a:r>
              <a:rPr lang="en-GB" b="1" dirty="0">
                <a:latin typeface="Courier New" pitchFamily="49" charset="0"/>
              </a:rPr>
              <a:t>ld-linux.so</a:t>
            </a:r>
            <a:r>
              <a:rPr lang="en-GB" dirty="0">
                <a:latin typeface="Courier New" pitchFamily="49" charset="0"/>
              </a:rPr>
              <a:t>)</a:t>
            </a:r>
            <a:r>
              <a:rPr lang="en-GB" dirty="0"/>
              <a:t>.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Standard C library (</a:t>
            </a:r>
            <a:r>
              <a:rPr lang="en-GB" b="1" dirty="0" err="1">
                <a:latin typeface="Courier New" pitchFamily="49" charset="0"/>
              </a:rPr>
              <a:t>libc.so</a:t>
            </a:r>
            <a:r>
              <a:rPr lang="en-GB" dirty="0"/>
              <a:t>) usually dynamically linked. </a:t>
            </a:r>
          </a:p>
          <a:p>
            <a:pPr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Dynamic linking can also occur after program has begun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/>
              <a:t>run-time linking).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</a:t>
            </a:r>
            <a:r>
              <a:rPr lang="en-GB" dirty="0" smtClean="0"/>
              <a:t> Linux, </a:t>
            </a:r>
            <a:r>
              <a:rPr lang="en-GB" dirty="0"/>
              <a:t>this is done by calls to the </a:t>
            </a:r>
            <a:r>
              <a:rPr lang="en-GB" b="1" dirty="0" err="1">
                <a:latin typeface="Courier New" pitchFamily="49" charset="0"/>
              </a:rPr>
              <a:t>dlopen</a:t>
            </a:r>
            <a:r>
              <a:rPr lang="en-GB" b="1" dirty="0">
                <a:latin typeface="Courier New" pitchFamily="49" charset="0"/>
              </a:rPr>
              <a:t>() </a:t>
            </a:r>
            <a:r>
              <a:rPr lang="en-GB" dirty="0"/>
              <a:t>interface</a:t>
            </a:r>
            <a:r>
              <a:rPr lang="en-GB" dirty="0">
                <a:latin typeface="Courier New" pitchFamily="49" charset="0"/>
              </a:rPr>
              <a:t>.</a:t>
            </a:r>
            <a:endParaRPr lang="en-GB" dirty="0" smtClean="0">
              <a:latin typeface="Courier New" pitchFamily="49" charset="0"/>
            </a:endParaRP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Distributing software.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High</a:t>
            </a:r>
            <a:r>
              <a:rPr lang="en-GB" dirty="0"/>
              <a:t>-performance web servers.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Runtime library </a:t>
            </a:r>
            <a:r>
              <a:rPr lang="en-GB" dirty="0" err="1" smtClean="0"/>
              <a:t>interpositioning</a:t>
            </a:r>
            <a:r>
              <a:rPr lang="en-GB" dirty="0" smtClean="0"/>
              <a:t>.</a:t>
            </a:r>
          </a:p>
          <a:p>
            <a:pPr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Shared library routines can be shared by multiple processes.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More on this when we learn about virtual </a:t>
            </a:r>
            <a:r>
              <a:rPr lang="en-GB" dirty="0" smtClean="0"/>
              <a:t>memory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5750"/>
            <a:ext cx="8716962" cy="7810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Dynamic Linking at Load-time</a:t>
            </a:r>
          </a:p>
        </p:txBody>
      </p:sp>
      <p:sp>
        <p:nvSpPr>
          <p:cNvPr id="36866" name="Line 2"/>
          <p:cNvSpPr>
            <a:spLocks noChangeShapeType="1"/>
          </p:cNvSpPr>
          <p:nvPr/>
        </p:nvSpPr>
        <p:spPr bwMode="auto">
          <a:xfrm>
            <a:off x="2620963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454275" y="1657075"/>
            <a:ext cx="167640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Translators </a:t>
            </a:r>
            <a:endParaRPr lang="en-GB" sz="1600" b="1" dirty="0" smtClean="0"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cpp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cc1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as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081213" y="1010963"/>
            <a:ext cx="1045777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2757488" y="2568300"/>
            <a:ext cx="1045777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main2.o</a:t>
            </a: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3292475" y="22381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4359275" y="1949175"/>
            <a:ext cx="1662934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</a:p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2454275" y="3225525"/>
            <a:ext cx="302895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Linker 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3041650" y="3974825"/>
            <a:ext cx="42862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</a:t>
            </a: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3292475" y="36097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3292475" y="4295500"/>
            <a:ext cx="1588" cy="4572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2454275" y="6124300"/>
            <a:ext cx="320040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Dynamic linker 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ld-linux.so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3292475" y="5133700"/>
            <a:ext cx="1588" cy="9906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3292475" y="28477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5254625" y="2542900"/>
            <a:ext cx="260985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Relocation and symbol  table info</a:t>
            </a:r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5180013" y="254290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4352925" y="4844775"/>
            <a:ext cx="1662934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</a:p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5254625" y="5559150"/>
            <a:ext cx="177165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Code and data</a:t>
            </a:r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5173663" y="543850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-228600" y="3873224"/>
            <a:ext cx="25146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Partially linked </a:t>
            </a:r>
            <a:endParaRPr lang="en-GB" sz="1600" b="1" i="1" dirty="0" smtClean="0">
              <a:solidFill>
                <a:srgbClr val="99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 smtClean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 </a:t>
            </a: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object file</a:t>
            </a: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914400" y="2451355"/>
            <a:ext cx="13716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 err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endParaRPr lang="en-GB" sz="1600" b="1" i="1" dirty="0">
              <a:solidFill>
                <a:srgbClr val="99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object file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533400" y="5887233"/>
            <a:ext cx="1752600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Fully linked 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in memory</a:t>
            </a:r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3783013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3184525" y="1010963"/>
            <a:ext cx="1169209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vector.h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2454275" y="4749525"/>
            <a:ext cx="165735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Loader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execve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4689475" y="1047475"/>
            <a:ext cx="4501851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unix&gt; gcc -shared -o libvector.so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    addvec.c multvec.c</a:t>
            </a:r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 flipH="1">
            <a:off x="5715000" y="1574799"/>
            <a:ext cx="460375" cy="609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Linking at </a:t>
            </a:r>
            <a:r>
              <a:rPr lang="en-GB" dirty="0" smtClean="0"/>
              <a:t>Run-time</a:t>
            </a:r>
            <a:endParaRPr lang="en-GB" dirty="0"/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533400" y="1323975"/>
            <a:ext cx="8081356" cy="4959115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#include &lt;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stdio.h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&gt;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#include &lt;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dlfcn.h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&gt;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x[2] = {1, 2};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y[2] = {3, 4};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z[2];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main()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void *handle;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void (*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addvec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)(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*,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*,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*,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char *error;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Dynamically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load the shared lib that contains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addvec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() */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handle =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dlopen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("./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", RTLD_LAZY);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if (!handle)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	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fprintf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(stderr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, "%s\n",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dlerror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	exit(1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}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Linking at Run-time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10981" y="1371600"/>
            <a:ext cx="7938989" cy="4725937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...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Get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 pointer to the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addvec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() function we just loaded */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addvec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=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dlsym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(handle, "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addvec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");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if ((error =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dlerror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()) != NULL)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	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fprintf(stderr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, "%s\n", error);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	exit(1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}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Now we can call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addvec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()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just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like any other function */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addvec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(x, y, z, 2);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printf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("z = [%d %d]\n", z[0], z[1]);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unload the shared library */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dlclose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(handle) &lt; 0)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	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fprintf(stderr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, "%s\n",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dlerror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	exit(1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}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return 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Linking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219200"/>
            <a:ext cx="7772400" cy="1143000"/>
          </a:xfrm>
          <a:solidFill>
            <a:srgbClr val="E0E0E0"/>
          </a:solidFill>
          <a:ln>
            <a:solidFill>
              <a:srgbClr val="000004"/>
            </a:solidFill>
          </a:ln>
        </p:spPr>
        <p:txBody>
          <a:bodyPr/>
          <a:lstStyle/>
          <a:p>
            <a:r>
              <a:rPr lang="en-US" sz="2000" dirty="0">
                <a:latin typeface="Calibri"/>
                <a:cs typeface="Calibri"/>
              </a:rPr>
              <a:t>Programs are translated and linked using a </a:t>
            </a:r>
            <a:r>
              <a:rPr lang="en-US" sz="2000" i="1" dirty="0">
                <a:latin typeface="Calibri"/>
                <a:cs typeface="Calibri"/>
              </a:rPr>
              <a:t>compiler driver</a:t>
            </a:r>
            <a:r>
              <a:rPr lang="en-US" sz="2000" dirty="0">
                <a:latin typeface="Calibri"/>
                <a:cs typeface="Calibri"/>
              </a:rPr>
              <a:t>:</a:t>
            </a:r>
          </a:p>
          <a:p>
            <a:pPr lvl="1"/>
            <a:r>
              <a:rPr lang="en-US" sz="1800" dirty="0" err="1">
                <a:latin typeface="Courier New" charset="0"/>
              </a:rPr>
              <a:t>unix</a:t>
            </a:r>
            <a:r>
              <a:rPr lang="en-US" sz="1800" dirty="0">
                <a:latin typeface="Courier New" charset="0"/>
              </a:rPr>
              <a:t>&gt; </a:t>
            </a:r>
            <a:r>
              <a:rPr lang="en-US" sz="1800" i="1" dirty="0" err="1">
                <a:latin typeface="Courier New" charset="0"/>
              </a:rPr>
              <a:t>gcc</a:t>
            </a:r>
            <a:r>
              <a:rPr lang="en-US" sz="1800" i="1" dirty="0">
                <a:latin typeface="Courier New" charset="0"/>
              </a:rPr>
              <a:t> -O2 -</a:t>
            </a:r>
            <a:r>
              <a:rPr lang="en-US" sz="1800" i="1" dirty="0" err="1">
                <a:latin typeface="Courier New" charset="0"/>
              </a:rPr>
              <a:t>g</a:t>
            </a:r>
            <a:r>
              <a:rPr lang="en-US" sz="1800" i="1" dirty="0">
                <a:latin typeface="Courier New" charset="0"/>
              </a:rPr>
              <a:t> -</a:t>
            </a:r>
            <a:r>
              <a:rPr lang="en-US" sz="1800" i="1" dirty="0" err="1">
                <a:latin typeface="Courier New" charset="0"/>
              </a:rPr>
              <a:t>o</a:t>
            </a:r>
            <a:r>
              <a:rPr lang="en-US" sz="1800" i="1" dirty="0">
                <a:latin typeface="Courier New" charset="0"/>
              </a:rPr>
              <a:t> </a:t>
            </a:r>
            <a:r>
              <a:rPr lang="en-US" sz="1800" i="1" dirty="0" err="1">
                <a:latin typeface="Courier New" charset="0"/>
              </a:rPr>
              <a:t>p</a:t>
            </a:r>
            <a:r>
              <a:rPr lang="en-US" sz="1800" i="1" dirty="0">
                <a:latin typeface="Courier New" charset="0"/>
              </a:rPr>
              <a:t> </a:t>
            </a:r>
            <a:r>
              <a:rPr lang="en-US" sz="1800" i="1" dirty="0" err="1">
                <a:latin typeface="Courier New" charset="0"/>
              </a:rPr>
              <a:t>main.c</a:t>
            </a:r>
            <a:r>
              <a:rPr lang="en-US" sz="1800" i="1" dirty="0">
                <a:latin typeface="Courier New" charset="0"/>
              </a:rPr>
              <a:t> </a:t>
            </a:r>
            <a:r>
              <a:rPr lang="en-US" sz="1800" i="1" dirty="0" err="1">
                <a:latin typeface="Courier New" charset="0"/>
              </a:rPr>
              <a:t>swap.c</a:t>
            </a:r>
            <a:endParaRPr lang="en-US" sz="1800" i="1" dirty="0">
              <a:latin typeface="Courier New" charset="0"/>
            </a:endParaRPr>
          </a:p>
          <a:p>
            <a:pPr lvl="1"/>
            <a:r>
              <a:rPr lang="en-US" sz="1800" dirty="0" err="1">
                <a:latin typeface="Courier New" charset="0"/>
              </a:rPr>
              <a:t>unix</a:t>
            </a:r>
            <a:r>
              <a:rPr lang="en-US" sz="1800" dirty="0">
                <a:latin typeface="Courier New" charset="0"/>
              </a:rPr>
              <a:t>&gt; </a:t>
            </a:r>
            <a:r>
              <a:rPr lang="en-US" sz="1800" i="1" dirty="0">
                <a:latin typeface="Courier New" charset="0"/>
              </a:rPr>
              <a:t>./</a:t>
            </a:r>
            <a:r>
              <a:rPr lang="en-US" sz="1800" i="1" dirty="0" err="1">
                <a:latin typeface="Courier New" charset="0"/>
              </a:rPr>
              <a:t>p</a:t>
            </a:r>
            <a:endParaRPr lang="en-US" sz="1800" i="1" dirty="0">
              <a:latin typeface="Courier New" charset="0"/>
            </a:endParaRPr>
          </a:p>
        </p:txBody>
      </p:sp>
      <p:sp>
        <p:nvSpPr>
          <p:cNvPr id="228356" name="Line 4"/>
          <p:cNvSpPr>
            <a:spLocks noChangeShapeType="1"/>
          </p:cNvSpPr>
          <p:nvPr/>
        </p:nvSpPr>
        <p:spPr bwMode="auto">
          <a:xfrm>
            <a:off x="2667000" y="30400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2057400" y="5097463"/>
            <a:ext cx="2971800" cy="366767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alibri"/>
                <a:cs typeface="Calibri"/>
              </a:rPr>
              <a:t>Linker (ld)</a:t>
            </a:r>
          </a:p>
        </p:txBody>
      </p:sp>
      <p:sp>
        <p:nvSpPr>
          <p:cNvPr id="228358" name="Rectangle 6"/>
          <p:cNvSpPr>
            <a:spLocks noChangeArrowheads="1"/>
          </p:cNvSpPr>
          <p:nvPr/>
        </p:nvSpPr>
        <p:spPr bwMode="auto">
          <a:xfrm>
            <a:off x="1828800" y="3409950"/>
            <a:ext cx="175260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sz="1800" dirty="0">
                <a:latin typeface="Calibri"/>
                <a:cs typeface="Calibri"/>
              </a:rPr>
              <a:t>(</a:t>
            </a:r>
            <a:r>
              <a:rPr lang="en-US" sz="1800" dirty="0" err="1">
                <a:latin typeface="Calibri"/>
                <a:cs typeface="Calibri"/>
              </a:rPr>
              <a:t>cpp</a:t>
            </a:r>
            <a:r>
              <a:rPr lang="en-US" sz="1800" dirty="0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59" name="Text Box 7"/>
          <p:cNvSpPr txBox="1">
            <a:spLocks noChangeArrowheads="1"/>
          </p:cNvSpPr>
          <p:nvPr/>
        </p:nvSpPr>
        <p:spPr bwMode="auto">
          <a:xfrm>
            <a:off x="2133600" y="26670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main.c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8360" name="Text Box 8"/>
          <p:cNvSpPr txBox="1">
            <a:spLocks noChangeArrowheads="1"/>
          </p:cNvSpPr>
          <p:nvPr/>
        </p:nvSpPr>
        <p:spPr bwMode="auto">
          <a:xfrm>
            <a:off x="2268538" y="43434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main.o</a:t>
            </a:r>
          </a:p>
        </p:txBody>
      </p:sp>
      <p:sp>
        <p:nvSpPr>
          <p:cNvPr id="228361" name="Rectangle 9"/>
          <p:cNvSpPr>
            <a:spLocks noChangeArrowheads="1"/>
          </p:cNvSpPr>
          <p:nvPr/>
        </p:nvSpPr>
        <p:spPr bwMode="auto">
          <a:xfrm>
            <a:off x="3733800" y="3409950"/>
            <a:ext cx="179705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sz="1800" dirty="0">
                <a:latin typeface="Calibri"/>
                <a:cs typeface="Calibri"/>
              </a:rPr>
              <a:t>(</a:t>
            </a:r>
            <a:r>
              <a:rPr lang="en-US" sz="1800" dirty="0" err="1">
                <a:latin typeface="Calibri"/>
                <a:cs typeface="Calibri"/>
              </a:rPr>
              <a:t>cpp</a:t>
            </a:r>
            <a:r>
              <a:rPr lang="en-US" sz="1800" dirty="0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62" name="Text Box 10"/>
          <p:cNvSpPr txBox="1">
            <a:spLocks noChangeArrowheads="1"/>
          </p:cNvSpPr>
          <p:nvPr/>
        </p:nvSpPr>
        <p:spPr bwMode="auto">
          <a:xfrm>
            <a:off x="4191000" y="26670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swap.c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8363" name="Text Box 11"/>
          <p:cNvSpPr txBox="1">
            <a:spLocks noChangeArrowheads="1"/>
          </p:cNvSpPr>
          <p:nvPr/>
        </p:nvSpPr>
        <p:spPr bwMode="auto">
          <a:xfrm>
            <a:off x="4199039" y="43434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ourier New"/>
                <a:cs typeface="Courier New"/>
              </a:rPr>
              <a:t>swap.o</a:t>
            </a:r>
          </a:p>
        </p:txBody>
      </p:sp>
      <p:sp>
        <p:nvSpPr>
          <p:cNvPr id="228364" name="Text Box 12"/>
          <p:cNvSpPr txBox="1">
            <a:spLocks noChangeArrowheads="1"/>
          </p:cNvSpPr>
          <p:nvPr/>
        </p:nvSpPr>
        <p:spPr bwMode="auto">
          <a:xfrm>
            <a:off x="3413125" y="5789613"/>
            <a:ext cx="32318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p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8365" name="Line 13"/>
          <p:cNvSpPr>
            <a:spLocks noChangeShapeType="1"/>
          </p:cNvSpPr>
          <p:nvPr/>
        </p:nvSpPr>
        <p:spPr bwMode="auto">
          <a:xfrm>
            <a:off x="4659313" y="30400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6" name="Line 14"/>
          <p:cNvSpPr>
            <a:spLocks noChangeShapeType="1"/>
          </p:cNvSpPr>
          <p:nvPr/>
        </p:nvSpPr>
        <p:spPr bwMode="auto">
          <a:xfrm>
            <a:off x="2667000" y="41068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7" name="Line 15"/>
          <p:cNvSpPr>
            <a:spLocks noChangeShapeType="1"/>
          </p:cNvSpPr>
          <p:nvPr/>
        </p:nvSpPr>
        <p:spPr bwMode="auto">
          <a:xfrm>
            <a:off x="4659313" y="41068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8" name="Line 16"/>
          <p:cNvSpPr>
            <a:spLocks noChangeShapeType="1"/>
          </p:cNvSpPr>
          <p:nvPr/>
        </p:nvSpPr>
        <p:spPr bwMode="auto">
          <a:xfrm>
            <a:off x="4659313" y="47164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9" name="Line 17"/>
          <p:cNvSpPr>
            <a:spLocks noChangeShapeType="1"/>
          </p:cNvSpPr>
          <p:nvPr/>
        </p:nvSpPr>
        <p:spPr bwMode="auto">
          <a:xfrm>
            <a:off x="3559175" y="548957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70" name="Line 18"/>
          <p:cNvSpPr>
            <a:spLocks noChangeShapeType="1"/>
          </p:cNvSpPr>
          <p:nvPr/>
        </p:nvSpPr>
        <p:spPr bwMode="auto">
          <a:xfrm>
            <a:off x="2667000" y="47164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71" name="Text Box 19"/>
          <p:cNvSpPr txBox="1">
            <a:spLocks noChangeArrowheads="1"/>
          </p:cNvSpPr>
          <p:nvPr/>
        </p:nvSpPr>
        <p:spPr bwMode="auto">
          <a:xfrm>
            <a:off x="5683250" y="2719388"/>
            <a:ext cx="132114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Source files</a:t>
            </a:r>
          </a:p>
        </p:txBody>
      </p:sp>
      <p:sp>
        <p:nvSpPr>
          <p:cNvPr id="228372" name="Text Box 20"/>
          <p:cNvSpPr txBox="1">
            <a:spLocks noChangeArrowheads="1"/>
          </p:cNvSpPr>
          <p:nvPr/>
        </p:nvSpPr>
        <p:spPr bwMode="auto">
          <a:xfrm>
            <a:off x="5619750" y="4264025"/>
            <a:ext cx="240463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Separately compiled</a:t>
            </a:r>
          </a:p>
          <a:p>
            <a:r>
              <a:rPr lang="en-US" sz="1800" i="1" dirty="0" err="1">
                <a:solidFill>
                  <a:srgbClr val="C00000"/>
                </a:solidFill>
                <a:latin typeface="Calibri"/>
                <a:cs typeface="Calibri"/>
              </a:rPr>
              <a:t>relocatable</a:t>
            </a:r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 object files</a:t>
            </a:r>
          </a:p>
        </p:txBody>
      </p:sp>
      <p:sp>
        <p:nvSpPr>
          <p:cNvPr id="228373" name="Text Box 21"/>
          <p:cNvSpPr txBox="1">
            <a:spLocks noChangeArrowheads="1"/>
          </p:cNvSpPr>
          <p:nvPr/>
        </p:nvSpPr>
        <p:spPr bwMode="auto">
          <a:xfrm>
            <a:off x="3886200" y="5607050"/>
            <a:ext cx="407760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Fully linked </a:t>
            </a:r>
            <a:r>
              <a:rPr lang="en-US" sz="1800" i="1" u="sng" dirty="0">
                <a:solidFill>
                  <a:srgbClr val="C00000"/>
                </a:solidFill>
                <a:latin typeface="Calibri"/>
                <a:cs typeface="Calibri"/>
              </a:rPr>
              <a:t>executable</a:t>
            </a:r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 object file</a:t>
            </a:r>
          </a:p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(contains code and data for all functions</a:t>
            </a:r>
          </a:p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defined in </a:t>
            </a:r>
            <a:r>
              <a:rPr lang="en-US" sz="1800" i="1" dirty="0" err="1">
                <a:solidFill>
                  <a:srgbClr val="C00000"/>
                </a:solidFill>
                <a:latin typeface="Courier New"/>
                <a:cs typeface="Courier New"/>
              </a:rPr>
              <a:t>main.c</a:t>
            </a:r>
            <a:r>
              <a:rPr lang="en-US" sz="1800" i="1" dirty="0">
                <a:solidFill>
                  <a:srgbClr val="C00000"/>
                </a:solidFill>
                <a:latin typeface="Courier New"/>
                <a:cs typeface="Courier New"/>
              </a:rPr>
              <a:t> and </a:t>
            </a:r>
            <a:r>
              <a:rPr lang="en-US" sz="1800" i="1" dirty="0" err="1" smtClean="0">
                <a:solidFill>
                  <a:srgbClr val="C00000"/>
                </a:solidFill>
                <a:latin typeface="Courier New"/>
                <a:cs typeface="Courier New"/>
              </a:rPr>
              <a:t>swap.c</a:t>
            </a:r>
            <a:r>
              <a:rPr lang="en-US" sz="1800" i="1" dirty="0" smtClean="0">
                <a:solidFill>
                  <a:srgbClr val="C00000"/>
                </a:solidFill>
                <a:latin typeface="Calibri"/>
                <a:cs typeface="Calibri"/>
              </a:rPr>
              <a:t>)</a:t>
            </a:r>
            <a:endParaRPr lang="en-US" sz="1800" i="1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Linking Summary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Linking is a technique that allows programs to be constructed from multiple object files. </a:t>
            </a:r>
          </a:p>
          <a:p>
            <a:endParaRPr lang="en-US" dirty="0" smtClean="0"/>
          </a:p>
          <a:p>
            <a:r>
              <a:rPr lang="en-US" dirty="0" smtClean="0"/>
              <a:t>Linking can happen at different times in a </a:t>
            </a:r>
            <a:r>
              <a:rPr lang="en-US" dirty="0" smtClean="0"/>
              <a:t>program’s lifetime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Compile time (when a program is compiled)</a:t>
            </a:r>
          </a:p>
          <a:p>
            <a:pPr lvl="1"/>
            <a:r>
              <a:rPr lang="en-US" dirty="0" smtClean="0"/>
              <a:t>Load time (when a program is loaded into memory)</a:t>
            </a:r>
          </a:p>
          <a:p>
            <a:pPr lvl="1"/>
            <a:r>
              <a:rPr lang="en-US" dirty="0" smtClean="0"/>
              <a:t>Run time (while a program is executing)</a:t>
            </a:r>
          </a:p>
          <a:p>
            <a:pPr lvl="1"/>
            <a:endParaRPr lang="en-US" dirty="0"/>
          </a:p>
          <a:p>
            <a:r>
              <a:rPr lang="en-US" dirty="0" smtClean="0"/>
              <a:t>Understanding linking can help you avoid nasty </a:t>
            </a:r>
            <a:r>
              <a:rPr lang="en-US" dirty="0" smtClean="0"/>
              <a:t>errors and make you a </a:t>
            </a:r>
            <a:r>
              <a:rPr lang="en-US" smtClean="0"/>
              <a:t>better programmer.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407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Linking</a:t>
            </a:r>
          </a:p>
          <a:p>
            <a:r>
              <a:rPr lang="en-US" dirty="0" smtClean="0"/>
              <a:t>Case study: Library </a:t>
            </a:r>
            <a:r>
              <a:rPr lang="en-US" dirty="0" err="1" smtClean="0"/>
              <a:t>interpositioning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Library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Library </a:t>
            </a:r>
            <a:r>
              <a:rPr lang="en-GB" dirty="0" err="1" smtClean="0"/>
              <a:t>interpositioning</a:t>
            </a:r>
            <a:r>
              <a:rPr lang="en-GB" dirty="0" smtClean="0"/>
              <a:t> : powerful linking technique that allows programmers to intercept calls to arbitrary functions</a:t>
            </a:r>
          </a:p>
          <a:p>
            <a:r>
              <a:rPr lang="en-GB" dirty="0" err="1" smtClean="0"/>
              <a:t>Interpositioning</a:t>
            </a:r>
            <a:r>
              <a:rPr lang="en-GB" dirty="0" smtClean="0"/>
              <a:t> can occur at:</a:t>
            </a:r>
          </a:p>
          <a:p>
            <a:pPr lvl="1"/>
            <a:r>
              <a:rPr lang="en-GB" dirty="0" smtClean="0"/>
              <a:t>Compile time: When the source code is compiled	</a:t>
            </a:r>
          </a:p>
          <a:p>
            <a:pPr lvl="1"/>
            <a:r>
              <a:rPr lang="en-GB" dirty="0" smtClean="0"/>
              <a:t>Link time: When the </a:t>
            </a:r>
            <a:r>
              <a:rPr lang="en-GB" dirty="0" err="1" smtClean="0"/>
              <a:t>relocatable</a:t>
            </a:r>
            <a:r>
              <a:rPr lang="en-GB" dirty="0" smtClean="0"/>
              <a:t> object files </a:t>
            </a:r>
            <a:r>
              <a:rPr lang="en-GB" smtClean="0"/>
              <a:t>are statically linked </a:t>
            </a:r>
            <a:r>
              <a:rPr lang="en-GB" dirty="0" smtClean="0"/>
              <a:t>to form an executable object file</a:t>
            </a:r>
          </a:p>
          <a:p>
            <a:pPr lvl="1"/>
            <a:r>
              <a:rPr lang="en-GB" dirty="0" smtClean="0"/>
              <a:t>Load/run time: When an executable object file is loaded into memory, dynamically linked, and then executed.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 err="1" smtClean="0"/>
              <a:t>Interpositioning</a:t>
            </a:r>
            <a:r>
              <a:rPr lang="en-US" dirty="0" smtClean="0"/>
              <a:t>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Security</a:t>
            </a:r>
          </a:p>
          <a:p>
            <a:pPr lvl="1"/>
            <a:r>
              <a:rPr lang="en-GB" dirty="0" smtClean="0"/>
              <a:t>Confinement (sandboxing)</a:t>
            </a:r>
          </a:p>
          <a:p>
            <a:pPr lvl="2"/>
            <a:r>
              <a:rPr lang="en-GB" dirty="0" smtClean="0"/>
              <a:t>Interpose calls to </a:t>
            </a:r>
            <a:r>
              <a:rPr lang="en-GB" dirty="0" err="1" smtClean="0"/>
              <a:t>libc</a:t>
            </a:r>
            <a:r>
              <a:rPr lang="en-GB" dirty="0" smtClean="0"/>
              <a:t> functions.</a:t>
            </a:r>
          </a:p>
          <a:p>
            <a:pPr lvl="1"/>
            <a:r>
              <a:rPr lang="en-GB" dirty="0" smtClean="0"/>
              <a:t>Behind the scenes encryption</a:t>
            </a:r>
          </a:p>
          <a:p>
            <a:pPr lvl="2"/>
            <a:r>
              <a:rPr lang="en-GB" dirty="0" smtClean="0"/>
              <a:t>Automatically encrypt otherwise unencrypted network connections.</a:t>
            </a:r>
          </a:p>
          <a:p>
            <a:r>
              <a:rPr lang="en-GB" dirty="0" smtClean="0"/>
              <a:t>Monitoring and Profiling</a:t>
            </a:r>
          </a:p>
          <a:p>
            <a:pPr lvl="1"/>
            <a:r>
              <a:rPr lang="en-GB" dirty="0" smtClean="0"/>
              <a:t>Count number of calls to functions</a:t>
            </a:r>
          </a:p>
          <a:p>
            <a:pPr lvl="1"/>
            <a:r>
              <a:rPr lang="en-GB" dirty="0" smtClean="0"/>
              <a:t>Characterize call sites and arguments to functions</a:t>
            </a:r>
          </a:p>
          <a:p>
            <a:pPr lvl="1"/>
            <a:r>
              <a:rPr lang="en-GB" dirty="0" err="1" smtClean="0"/>
              <a:t>Malloc</a:t>
            </a:r>
            <a:r>
              <a:rPr lang="en-GB" dirty="0" smtClean="0"/>
              <a:t> tracing</a:t>
            </a:r>
          </a:p>
          <a:p>
            <a:pPr lvl="2"/>
            <a:r>
              <a:rPr lang="en-GB" dirty="0" smtClean="0"/>
              <a:t>Detecting memory leaks</a:t>
            </a:r>
          </a:p>
          <a:p>
            <a:pPr lvl="2"/>
            <a:r>
              <a:rPr lang="en-GB" b="1" dirty="0" smtClean="0">
                <a:solidFill>
                  <a:srgbClr val="C00000"/>
                </a:solidFill>
              </a:rPr>
              <a:t>Generating address traces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1410522"/>
            <a:ext cx="4114800" cy="1485078"/>
          </a:xfrm>
        </p:spPr>
        <p:txBody>
          <a:bodyPr/>
          <a:lstStyle/>
          <a:p>
            <a:r>
              <a:rPr lang="en-US" dirty="0" smtClean="0"/>
              <a:t>Goal: trace the addresses and sizes of the allocated and freed blocks, without modifying the source code. </a:t>
            </a:r>
          </a:p>
          <a:p>
            <a:endParaRPr lang="en-US" dirty="0" smtClean="0"/>
          </a:p>
          <a:p>
            <a:r>
              <a:rPr lang="en-US" dirty="0" smtClean="0"/>
              <a:t>Three solutions: interpose on the </a:t>
            </a:r>
            <a:r>
              <a:rPr lang="en-US" dirty="0" smtClean="0">
                <a:latin typeface="Courier New"/>
                <a:cs typeface="Courier New"/>
              </a:rPr>
              <a:t>lib</a:t>
            </a:r>
            <a:r>
              <a:rPr lang="en-US" dirty="0" smtClean="0"/>
              <a:t>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 and </a:t>
            </a:r>
            <a:r>
              <a:rPr lang="en-US" dirty="0" smtClean="0">
                <a:latin typeface="Courier New"/>
                <a:cs typeface="Courier New"/>
              </a:rPr>
              <a:t>free</a:t>
            </a:r>
            <a:r>
              <a:rPr lang="en-US" dirty="0" smtClean="0"/>
              <a:t> functions at compile time, link time, and load/run time. </a:t>
            </a:r>
            <a:endParaRPr lang="en-US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73104" y="1410522"/>
            <a:ext cx="4198896" cy="2961453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#include &lt;</a:t>
            </a:r>
            <a:r>
              <a:rPr lang="en-US" sz="1800" dirty="0" err="1" smtClean="0">
                <a:latin typeface="Courier New" pitchFamily="49" charset="0"/>
                <a:ea typeface="msgothic" charset="0"/>
                <a:cs typeface="msgothic" charset="0"/>
              </a:rPr>
              <a:t>stdio.h</a:t>
            </a: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&gt;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#include &lt;</a:t>
            </a:r>
            <a:r>
              <a:rPr lang="en-US" sz="1800" dirty="0" err="1" smtClean="0">
                <a:latin typeface="Courier New" pitchFamily="49" charset="0"/>
                <a:ea typeface="msgothic" charset="0"/>
                <a:cs typeface="msgothic" charset="0"/>
              </a:rPr>
              <a:t>stdlib.h</a:t>
            </a: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&gt;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#include &lt;</a:t>
            </a:r>
            <a:r>
              <a:rPr lang="en-US" sz="1800" dirty="0" err="1" smtClean="0">
                <a:latin typeface="Courier New" pitchFamily="49" charset="0"/>
                <a:ea typeface="msgothic" charset="0"/>
                <a:cs typeface="msgothic" charset="0"/>
              </a:rPr>
              <a:t>malloc.h</a:t>
            </a: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&gt;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 smtClean="0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 main()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    free(malloc(10));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    </a:t>
            </a:r>
            <a:r>
              <a:rPr lang="en-US" sz="1800" dirty="0" err="1" smtClean="0">
                <a:latin typeface="Courier New" pitchFamily="49" charset="0"/>
                <a:ea typeface="msgothic" charset="0"/>
                <a:cs typeface="msgothic" charset="0"/>
              </a:rPr>
              <a:t>printf("hello</a:t>
            </a: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, world\</a:t>
            </a:r>
            <a:r>
              <a:rPr lang="en-US" sz="1800" dirty="0" err="1" smtClean="0">
                <a:latin typeface="Courier New" pitchFamily="49" charset="0"/>
                <a:ea typeface="msgothic" charset="0"/>
                <a:cs typeface="msgothic" charset="0"/>
              </a:rPr>
              <a:t>n</a:t>
            </a: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");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    exit(0);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 smtClean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17680" y="4002643"/>
            <a:ext cx="115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ourier New"/>
                <a:cs typeface="Courier New"/>
              </a:rPr>
              <a:t>hello.c</a:t>
            </a:r>
            <a:endParaRPr lang="en-US" sz="1800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Compile-time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7018" y="1387018"/>
            <a:ext cx="8558382" cy="5355313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</a:t>
            </a:r>
            <a:r>
              <a:rPr lang="en-US" sz="1800" dirty="0" err="1" smtClean="0">
                <a:latin typeface="Courier New"/>
                <a:cs typeface="Courier New"/>
              </a:rPr>
              <a:t>ifdef</a:t>
            </a:r>
            <a:r>
              <a:rPr lang="en-US" sz="1800" dirty="0" smtClean="0">
                <a:latin typeface="Courier New"/>
                <a:cs typeface="Courier New"/>
              </a:rPr>
              <a:t> COMPILETIME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/* Compile-time interposition of </a:t>
            </a:r>
            <a:r>
              <a:rPr lang="en-US" sz="1800" dirty="0" err="1" smtClean="0">
                <a:latin typeface="Courier New"/>
                <a:cs typeface="Courier New"/>
              </a:rPr>
              <a:t>malloc</a:t>
            </a:r>
            <a:r>
              <a:rPr lang="en-US" sz="1800" dirty="0" smtClean="0">
                <a:latin typeface="Courier New"/>
                <a:cs typeface="Courier New"/>
              </a:rPr>
              <a:t> and free using C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* preprocessor. A local </a:t>
            </a:r>
            <a:r>
              <a:rPr lang="en-US" sz="1800" dirty="0" err="1" smtClean="0">
                <a:latin typeface="Courier New"/>
                <a:cs typeface="Courier New"/>
              </a:rPr>
              <a:t>malloc.h</a:t>
            </a:r>
            <a:r>
              <a:rPr lang="en-US" sz="1800" dirty="0" smtClean="0">
                <a:latin typeface="Courier New"/>
                <a:cs typeface="Courier New"/>
              </a:rPr>
              <a:t> file defines </a:t>
            </a:r>
            <a:r>
              <a:rPr lang="en-US" sz="1800" dirty="0" err="1" smtClean="0">
                <a:latin typeface="Courier New"/>
                <a:cs typeface="Courier New"/>
              </a:rPr>
              <a:t>malloc</a:t>
            </a:r>
            <a:r>
              <a:rPr lang="en-US" sz="1800" dirty="0" smtClean="0">
                <a:latin typeface="Courier New"/>
                <a:cs typeface="Courier New"/>
              </a:rPr>
              <a:t> (free)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* as wrappers </a:t>
            </a:r>
            <a:r>
              <a:rPr lang="en-US" sz="1800" dirty="0" err="1" smtClean="0">
                <a:latin typeface="Courier New"/>
                <a:cs typeface="Courier New"/>
              </a:rPr>
              <a:t>mymalloc</a:t>
            </a:r>
            <a:r>
              <a:rPr lang="en-US" sz="1800" dirty="0" smtClean="0">
                <a:latin typeface="Courier New"/>
                <a:cs typeface="Courier New"/>
              </a:rPr>
              <a:t> (</a:t>
            </a:r>
            <a:r>
              <a:rPr lang="en-US" sz="1800" dirty="0" err="1" smtClean="0">
                <a:latin typeface="Courier New"/>
                <a:cs typeface="Courier New"/>
              </a:rPr>
              <a:t>myfree</a:t>
            </a:r>
            <a:r>
              <a:rPr lang="en-US" sz="1800" dirty="0" smtClean="0">
                <a:latin typeface="Courier New"/>
                <a:cs typeface="Courier New"/>
              </a:rPr>
              <a:t>) respectively.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*/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#include &lt;</a:t>
            </a:r>
            <a:r>
              <a:rPr lang="en-US" sz="1800" dirty="0" err="1" smtClean="0">
                <a:latin typeface="Courier New"/>
                <a:cs typeface="Courier New"/>
              </a:rPr>
              <a:t>stdio.h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#include &lt;</a:t>
            </a:r>
            <a:r>
              <a:rPr lang="en-US" sz="1800" dirty="0" err="1" smtClean="0">
                <a:latin typeface="Courier New"/>
                <a:cs typeface="Courier New"/>
              </a:rPr>
              <a:t>malloc.h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/*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* </a:t>
            </a:r>
            <a:r>
              <a:rPr lang="en-US" sz="1800" dirty="0" err="1" smtClean="0">
                <a:latin typeface="Courier New"/>
                <a:cs typeface="Courier New"/>
              </a:rPr>
              <a:t>mymalloc</a:t>
            </a:r>
            <a:r>
              <a:rPr lang="en-US" sz="1800" dirty="0" smtClean="0">
                <a:latin typeface="Courier New"/>
                <a:cs typeface="Courier New"/>
              </a:rPr>
              <a:t> - </a:t>
            </a:r>
            <a:r>
              <a:rPr lang="en-US" sz="1800" dirty="0" err="1" smtClean="0">
                <a:latin typeface="Courier New"/>
                <a:cs typeface="Courier New"/>
              </a:rPr>
              <a:t>malloc</a:t>
            </a:r>
            <a:r>
              <a:rPr lang="en-US" sz="1800" dirty="0" smtClean="0">
                <a:latin typeface="Courier New"/>
                <a:cs typeface="Courier New"/>
              </a:rPr>
              <a:t> wrapper function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*/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void *</a:t>
            </a:r>
            <a:r>
              <a:rPr lang="en-US" sz="1800" dirty="0" err="1" smtClean="0">
                <a:latin typeface="Courier New"/>
                <a:cs typeface="Courier New"/>
              </a:rPr>
              <a:t>mymalloc(size_t</a:t>
            </a:r>
            <a:r>
              <a:rPr lang="en-US" sz="1800" dirty="0" smtClean="0">
                <a:latin typeface="Courier New"/>
                <a:cs typeface="Courier New"/>
              </a:rPr>
              <a:t> size, char *file, 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line)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  void *</a:t>
            </a:r>
            <a:r>
              <a:rPr lang="en-US" sz="1800" dirty="0" err="1" smtClean="0">
                <a:latin typeface="Courier New"/>
                <a:cs typeface="Courier New"/>
              </a:rPr>
              <a:t>ptr</a:t>
            </a:r>
            <a:r>
              <a:rPr lang="en-US" sz="1800" dirty="0" smtClean="0">
                <a:latin typeface="Courier New"/>
                <a:cs typeface="Courier New"/>
              </a:rPr>
              <a:t> = </a:t>
            </a:r>
            <a:r>
              <a:rPr lang="en-US" sz="1800" dirty="0" err="1" smtClean="0">
                <a:latin typeface="Courier New"/>
                <a:cs typeface="Courier New"/>
              </a:rPr>
              <a:t>malloc(size</a:t>
            </a:r>
            <a:r>
              <a:rPr lang="en-US" sz="1800" dirty="0" smtClean="0">
                <a:latin typeface="Courier New"/>
                <a:cs typeface="Courier New"/>
              </a:rPr>
              <a:t>);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  </a:t>
            </a:r>
            <a:r>
              <a:rPr lang="en-US" sz="1800" dirty="0" err="1" smtClean="0">
                <a:latin typeface="Courier New"/>
                <a:cs typeface="Courier New"/>
              </a:rPr>
              <a:t>printf("%s:%d</a:t>
            </a:r>
            <a:r>
              <a:rPr lang="en-US" sz="1800" dirty="0" smtClean="0">
                <a:latin typeface="Courier New"/>
                <a:cs typeface="Courier New"/>
              </a:rPr>
              <a:t>: </a:t>
            </a:r>
            <a:r>
              <a:rPr lang="en-US" sz="1800" dirty="0" err="1" smtClean="0">
                <a:latin typeface="Courier New"/>
                <a:cs typeface="Courier New"/>
              </a:rPr>
              <a:t>malloc(%d</a:t>
            </a:r>
            <a:r>
              <a:rPr lang="en-US" sz="1800" dirty="0" smtClean="0">
                <a:latin typeface="Courier New"/>
                <a:cs typeface="Courier New"/>
              </a:rPr>
              <a:t>)=%</a:t>
            </a:r>
            <a:r>
              <a:rPr lang="en-US" sz="1800" dirty="0" err="1" smtClean="0">
                <a:latin typeface="Courier New"/>
                <a:cs typeface="Courier New"/>
              </a:rPr>
              <a:t>p\n</a:t>
            </a:r>
            <a:r>
              <a:rPr lang="en-US" sz="1800" dirty="0" smtClean="0">
                <a:latin typeface="Courier New"/>
                <a:cs typeface="Courier New"/>
              </a:rPr>
              <a:t>", file, line, (</a:t>
            </a:r>
            <a:r>
              <a:rPr lang="en-US" sz="1800" dirty="0" err="1" smtClean="0">
                <a:latin typeface="Courier New"/>
                <a:cs typeface="Courier New"/>
              </a:rPr>
              <a:t>int)size</a:t>
            </a:r>
            <a:r>
              <a:rPr lang="en-US" sz="1800" dirty="0" smtClean="0">
                <a:latin typeface="Courier New"/>
                <a:cs typeface="Courier New"/>
              </a:rPr>
              <a:t>, </a:t>
            </a:r>
            <a:r>
              <a:rPr lang="en-US" sz="1800" dirty="0" err="1" smtClean="0">
                <a:latin typeface="Courier New"/>
                <a:cs typeface="Courier New"/>
              </a:rPr>
              <a:t>ptr</a:t>
            </a:r>
            <a:r>
              <a:rPr lang="en-US" sz="1800" dirty="0" smtClean="0">
                <a:latin typeface="Courier New"/>
                <a:cs typeface="Courier New"/>
              </a:rPr>
              <a:t>);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  return </a:t>
            </a:r>
            <a:r>
              <a:rPr lang="en-US" sz="1800" dirty="0" err="1" smtClean="0">
                <a:latin typeface="Courier New"/>
                <a:cs typeface="Courier New"/>
              </a:rPr>
              <a:t>ptr</a:t>
            </a:r>
            <a:r>
              <a:rPr lang="en-US" sz="1800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45514" y="6372999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Compile-time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7018" y="1522273"/>
            <a:ext cx="8558382" cy="1754327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#define </a:t>
            </a:r>
            <a:r>
              <a:rPr lang="en-US" sz="1800" dirty="0" err="1" smtClean="0">
                <a:latin typeface="Courier New"/>
                <a:cs typeface="Courier New"/>
              </a:rPr>
              <a:t>malloc(size</a:t>
            </a:r>
            <a:r>
              <a:rPr lang="en-US" sz="1800" dirty="0" smtClean="0">
                <a:latin typeface="Courier New"/>
                <a:cs typeface="Courier New"/>
              </a:rPr>
              <a:t>) </a:t>
            </a:r>
            <a:r>
              <a:rPr lang="en-US" sz="1800" dirty="0" err="1" smtClean="0">
                <a:latin typeface="Courier New"/>
                <a:cs typeface="Courier New"/>
              </a:rPr>
              <a:t>mymalloc(size</a:t>
            </a:r>
            <a:r>
              <a:rPr lang="en-US" sz="1800" dirty="0" smtClean="0">
                <a:latin typeface="Courier New"/>
                <a:cs typeface="Courier New"/>
              </a:rPr>
              <a:t>, __FILE__, __LINE__ 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#define </a:t>
            </a:r>
            <a:r>
              <a:rPr lang="en-US" sz="1800" dirty="0" err="1" smtClean="0">
                <a:latin typeface="Courier New"/>
                <a:cs typeface="Courier New"/>
              </a:rPr>
              <a:t>free(ptr</a:t>
            </a:r>
            <a:r>
              <a:rPr lang="en-US" sz="1800" dirty="0" smtClean="0">
                <a:latin typeface="Courier New"/>
                <a:cs typeface="Courier New"/>
              </a:rPr>
              <a:t>) </a:t>
            </a:r>
            <a:r>
              <a:rPr lang="en-US" sz="1800" dirty="0" err="1" smtClean="0">
                <a:latin typeface="Courier New"/>
                <a:cs typeface="Courier New"/>
              </a:rPr>
              <a:t>myfree(ptr</a:t>
            </a:r>
            <a:r>
              <a:rPr lang="en-US" sz="1800" dirty="0" smtClean="0">
                <a:latin typeface="Courier New"/>
                <a:cs typeface="Courier New"/>
              </a:rPr>
              <a:t>, __FILE__, __LINE__ )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void *</a:t>
            </a:r>
            <a:r>
              <a:rPr lang="en-US" sz="1800" dirty="0" err="1" smtClean="0">
                <a:latin typeface="Courier New"/>
                <a:cs typeface="Courier New"/>
              </a:rPr>
              <a:t>mymalloc(size_t</a:t>
            </a:r>
            <a:r>
              <a:rPr lang="en-US" sz="1800" dirty="0" smtClean="0">
                <a:latin typeface="Courier New"/>
                <a:cs typeface="Courier New"/>
              </a:rPr>
              <a:t> size, char *file, 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line);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void </a:t>
            </a:r>
            <a:r>
              <a:rPr lang="en-US" sz="1800" dirty="0" err="1" smtClean="0">
                <a:latin typeface="Courier New"/>
                <a:cs typeface="Courier New"/>
              </a:rPr>
              <a:t>myfree(void</a:t>
            </a:r>
            <a:r>
              <a:rPr lang="en-US" sz="1800" dirty="0" smtClean="0">
                <a:latin typeface="Courier New"/>
                <a:cs typeface="Courier New"/>
              </a:rPr>
              <a:t> *</a:t>
            </a:r>
            <a:r>
              <a:rPr lang="en-US" sz="1800" dirty="0" err="1" smtClean="0">
                <a:latin typeface="Courier New"/>
                <a:cs typeface="Courier New"/>
              </a:rPr>
              <a:t>ptr</a:t>
            </a:r>
            <a:r>
              <a:rPr lang="en-US" sz="1800" dirty="0" smtClean="0">
                <a:latin typeface="Courier New"/>
                <a:cs typeface="Courier New"/>
              </a:rPr>
              <a:t>, char *file, 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line);</a:t>
            </a:r>
          </a:p>
          <a:p>
            <a:endParaRPr lang="en-US" sz="1800" dirty="0" smtClean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2558" y="2907268"/>
            <a:ext cx="129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ourier New"/>
                <a:cs typeface="Courier New"/>
              </a:rPr>
              <a:t>malloc.h</a:t>
            </a:r>
            <a:endParaRPr lang="en-US" sz="1800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017" y="3657600"/>
            <a:ext cx="7592093" cy="2308324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 make </a:t>
            </a:r>
            <a:r>
              <a:rPr lang="en-US" sz="1800" dirty="0" err="1" smtClean="0">
                <a:latin typeface="Courier New"/>
                <a:cs typeface="Courier New"/>
              </a:rPr>
              <a:t>helloc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gcc</a:t>
            </a:r>
            <a:r>
              <a:rPr lang="en-US" sz="1800" dirty="0" smtClean="0">
                <a:latin typeface="Courier New"/>
                <a:cs typeface="Courier New"/>
              </a:rPr>
              <a:t> -O2 -Wall -DCOMPILETIME -</a:t>
            </a:r>
            <a:r>
              <a:rPr lang="en-US" sz="1800" dirty="0" err="1" smtClean="0">
                <a:latin typeface="Courier New"/>
                <a:cs typeface="Courier New"/>
              </a:rPr>
              <a:t>c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mymalloc.c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gcc</a:t>
            </a:r>
            <a:r>
              <a:rPr lang="en-US" sz="1800" dirty="0" smtClean="0">
                <a:latin typeface="Courier New"/>
                <a:cs typeface="Courier New"/>
              </a:rPr>
              <a:t> -O2 -Wall -I. -</a:t>
            </a:r>
            <a:r>
              <a:rPr lang="en-US" sz="1800" dirty="0" err="1" smtClean="0">
                <a:latin typeface="Courier New"/>
                <a:cs typeface="Courier New"/>
              </a:rPr>
              <a:t>o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helloc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hello.c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mymalloc.o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 make </a:t>
            </a:r>
            <a:r>
              <a:rPr lang="en-US" sz="1800" dirty="0" err="1" smtClean="0">
                <a:latin typeface="Courier New"/>
                <a:cs typeface="Courier New"/>
              </a:rPr>
              <a:t>runc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./</a:t>
            </a:r>
            <a:r>
              <a:rPr lang="en-US" sz="1800" dirty="0" err="1" smtClean="0">
                <a:latin typeface="Courier New"/>
                <a:cs typeface="Courier New"/>
              </a:rPr>
              <a:t>helloc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hello.c:7: malloc(10)=0x501010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hello.c:7: free(0x501010)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hello, world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Link-time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7018" y="1600200"/>
            <a:ext cx="8558382" cy="5078314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</a:t>
            </a:r>
            <a:r>
              <a:rPr lang="en-US" sz="1800" dirty="0" err="1" smtClean="0">
                <a:latin typeface="Courier New"/>
                <a:cs typeface="Courier New"/>
              </a:rPr>
              <a:t>ifdef</a:t>
            </a:r>
            <a:r>
              <a:rPr lang="en-US" sz="1800" dirty="0" smtClean="0">
                <a:latin typeface="Courier New"/>
                <a:cs typeface="Courier New"/>
              </a:rPr>
              <a:t> LINKTIME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/* Link-time interposition of </a:t>
            </a:r>
            <a:r>
              <a:rPr lang="en-US" sz="1800" dirty="0" err="1" smtClean="0">
                <a:latin typeface="Courier New"/>
                <a:cs typeface="Courier New"/>
              </a:rPr>
              <a:t>malloc</a:t>
            </a:r>
            <a:r>
              <a:rPr lang="en-US" sz="1800" dirty="0" smtClean="0">
                <a:latin typeface="Courier New"/>
                <a:cs typeface="Courier New"/>
              </a:rPr>
              <a:t> and free using the static linker's (ld) "--wrap symbol" flag. */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#include &lt;</a:t>
            </a:r>
            <a:r>
              <a:rPr lang="en-US" sz="1800" dirty="0" err="1" smtClean="0">
                <a:latin typeface="Courier New"/>
                <a:cs typeface="Courier New"/>
              </a:rPr>
              <a:t>stdio.h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void *__</a:t>
            </a:r>
            <a:r>
              <a:rPr lang="en-US" sz="1800" dirty="0" err="1" smtClean="0">
                <a:latin typeface="Courier New"/>
                <a:cs typeface="Courier New"/>
              </a:rPr>
              <a:t>real_malloc(size_t</a:t>
            </a:r>
            <a:r>
              <a:rPr lang="en-US" sz="1800" dirty="0" smtClean="0">
                <a:latin typeface="Courier New"/>
                <a:cs typeface="Courier New"/>
              </a:rPr>
              <a:t> size);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void __</a:t>
            </a:r>
            <a:r>
              <a:rPr lang="en-US" sz="1800" dirty="0" err="1" smtClean="0">
                <a:latin typeface="Courier New"/>
                <a:cs typeface="Courier New"/>
              </a:rPr>
              <a:t>real_free(void</a:t>
            </a:r>
            <a:r>
              <a:rPr lang="en-US" sz="1800" dirty="0" smtClean="0">
                <a:latin typeface="Courier New"/>
                <a:cs typeface="Courier New"/>
              </a:rPr>
              <a:t> *</a:t>
            </a:r>
            <a:r>
              <a:rPr lang="en-US" sz="1800" dirty="0" err="1" smtClean="0">
                <a:latin typeface="Courier New"/>
                <a:cs typeface="Courier New"/>
              </a:rPr>
              <a:t>ptr</a:t>
            </a:r>
            <a:r>
              <a:rPr lang="en-US" sz="1800" dirty="0" smtClean="0">
                <a:latin typeface="Courier New"/>
                <a:cs typeface="Courier New"/>
              </a:rPr>
              <a:t>);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/*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* __</a:t>
            </a:r>
            <a:r>
              <a:rPr lang="en-US" sz="1800" dirty="0" err="1" smtClean="0">
                <a:latin typeface="Courier New"/>
                <a:cs typeface="Courier New"/>
              </a:rPr>
              <a:t>wrap_malloc</a:t>
            </a:r>
            <a:r>
              <a:rPr lang="en-US" sz="1800" dirty="0" smtClean="0">
                <a:latin typeface="Courier New"/>
                <a:cs typeface="Courier New"/>
              </a:rPr>
              <a:t> - </a:t>
            </a:r>
            <a:r>
              <a:rPr lang="en-US" sz="1800" dirty="0" err="1" smtClean="0">
                <a:latin typeface="Courier New"/>
                <a:cs typeface="Courier New"/>
              </a:rPr>
              <a:t>malloc</a:t>
            </a:r>
            <a:r>
              <a:rPr lang="en-US" sz="1800" dirty="0" smtClean="0">
                <a:latin typeface="Courier New"/>
                <a:cs typeface="Courier New"/>
              </a:rPr>
              <a:t> wrapper function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*/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void *__</a:t>
            </a:r>
            <a:r>
              <a:rPr lang="en-US" sz="1800" dirty="0" err="1" smtClean="0">
                <a:latin typeface="Courier New"/>
                <a:cs typeface="Courier New"/>
              </a:rPr>
              <a:t>wrap_malloc(size_t</a:t>
            </a:r>
            <a:r>
              <a:rPr lang="en-US" sz="1800" dirty="0" smtClean="0">
                <a:latin typeface="Courier New"/>
                <a:cs typeface="Courier New"/>
              </a:rPr>
              <a:t> size)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  void *</a:t>
            </a:r>
            <a:r>
              <a:rPr lang="en-US" sz="1800" dirty="0" err="1" smtClean="0">
                <a:latin typeface="Courier New"/>
                <a:cs typeface="Courier New"/>
              </a:rPr>
              <a:t>ptr</a:t>
            </a:r>
            <a:r>
              <a:rPr lang="en-US" sz="1800" dirty="0" smtClean="0">
                <a:latin typeface="Courier New"/>
                <a:cs typeface="Courier New"/>
              </a:rPr>
              <a:t> = __</a:t>
            </a:r>
            <a:r>
              <a:rPr lang="en-US" sz="1800" dirty="0" err="1" smtClean="0">
                <a:latin typeface="Courier New"/>
                <a:cs typeface="Courier New"/>
              </a:rPr>
              <a:t>real_malloc(size</a:t>
            </a:r>
            <a:r>
              <a:rPr lang="en-US" sz="1800" dirty="0" smtClean="0">
                <a:latin typeface="Courier New"/>
                <a:cs typeface="Courier New"/>
              </a:rPr>
              <a:t>);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  </a:t>
            </a:r>
            <a:r>
              <a:rPr lang="en-US" sz="1800" dirty="0" err="1" smtClean="0">
                <a:latin typeface="Courier New"/>
                <a:cs typeface="Courier New"/>
              </a:rPr>
              <a:t>printf("malloc(%d</a:t>
            </a:r>
            <a:r>
              <a:rPr lang="en-US" sz="1800" dirty="0" smtClean="0">
                <a:latin typeface="Courier New"/>
                <a:cs typeface="Courier New"/>
              </a:rPr>
              <a:t>) = %</a:t>
            </a:r>
            <a:r>
              <a:rPr lang="en-US" sz="1800" dirty="0" err="1" smtClean="0">
                <a:latin typeface="Courier New"/>
                <a:cs typeface="Courier New"/>
              </a:rPr>
              <a:t>p\n</a:t>
            </a:r>
            <a:r>
              <a:rPr lang="en-US" sz="1800" dirty="0" smtClean="0">
                <a:latin typeface="Courier New"/>
                <a:cs typeface="Courier New"/>
              </a:rPr>
              <a:t>", (</a:t>
            </a:r>
            <a:r>
              <a:rPr lang="en-US" sz="1800" dirty="0" err="1" smtClean="0">
                <a:latin typeface="Courier New"/>
                <a:cs typeface="Courier New"/>
              </a:rPr>
              <a:t>int)size</a:t>
            </a:r>
            <a:r>
              <a:rPr lang="en-US" sz="1800" dirty="0" smtClean="0">
                <a:latin typeface="Courier New"/>
                <a:cs typeface="Courier New"/>
              </a:rPr>
              <a:t>, </a:t>
            </a:r>
            <a:r>
              <a:rPr lang="en-US" sz="1800" dirty="0" err="1" smtClean="0">
                <a:latin typeface="Courier New"/>
                <a:cs typeface="Courier New"/>
              </a:rPr>
              <a:t>ptr</a:t>
            </a:r>
            <a:r>
              <a:rPr lang="en-US" sz="1800" dirty="0" smtClean="0">
                <a:latin typeface="Courier New"/>
                <a:cs typeface="Courier New"/>
              </a:rPr>
              <a:t>);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  return </a:t>
            </a:r>
            <a:r>
              <a:rPr lang="en-US" sz="1800" dirty="0" err="1" smtClean="0">
                <a:latin typeface="Courier New"/>
                <a:cs typeface="Courier New"/>
              </a:rPr>
              <a:t>ptr</a:t>
            </a:r>
            <a:r>
              <a:rPr lang="en-US" sz="1800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45514" y="6309182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Link-time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4191000"/>
            <a:ext cx="8305799" cy="2066925"/>
          </a:xfrm>
        </p:spPr>
        <p:txBody>
          <a:bodyPr/>
          <a:lstStyle/>
          <a:p>
            <a:r>
              <a:rPr lang="en-US" dirty="0" smtClean="0"/>
              <a:t>The “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Wl</a:t>
            </a:r>
            <a:r>
              <a:rPr lang="en-US" dirty="0" smtClean="0"/>
              <a:t>” flag passes argument to linker</a:t>
            </a:r>
          </a:p>
          <a:p>
            <a:r>
              <a:rPr lang="en-US" dirty="0" smtClean="0"/>
              <a:t>Telling linker “</a:t>
            </a:r>
            <a:r>
              <a:rPr lang="en-US" dirty="0" smtClean="0">
                <a:latin typeface="Courier New"/>
                <a:cs typeface="Courier New"/>
              </a:rPr>
              <a:t>--</a:t>
            </a:r>
            <a:r>
              <a:rPr lang="en-US" dirty="0" err="1" smtClean="0">
                <a:latin typeface="Courier New"/>
                <a:cs typeface="Courier New"/>
              </a:rPr>
              <a:t>wrap,malloc</a:t>
            </a:r>
            <a:r>
              <a:rPr lang="en-US" dirty="0" smtClean="0"/>
              <a:t> ”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tells it to resolve references in a special way:</a:t>
            </a:r>
          </a:p>
          <a:p>
            <a:pPr lvl="1"/>
            <a:r>
              <a:rPr lang="en-US" dirty="0" smtClean="0"/>
              <a:t>Refs to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 should be resolved as </a:t>
            </a:r>
            <a:r>
              <a:rPr lang="en-US" dirty="0" smtClean="0">
                <a:latin typeface="Courier New"/>
                <a:cs typeface="Courier New"/>
              </a:rPr>
              <a:t>__</a:t>
            </a:r>
            <a:r>
              <a:rPr lang="en-US" dirty="0" err="1" smtClean="0">
                <a:latin typeface="Courier New"/>
                <a:cs typeface="Courier New"/>
              </a:rPr>
              <a:t>wrap_malloc</a:t>
            </a:r>
            <a:endParaRPr lang="en-US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>
                <a:latin typeface="Calibri"/>
                <a:cs typeface="Calibri"/>
              </a:rPr>
              <a:t>Refs to </a:t>
            </a:r>
            <a:r>
              <a:rPr lang="en-US" dirty="0" smtClean="0">
                <a:cs typeface="Courier New"/>
              </a:rPr>
              <a:t> </a:t>
            </a:r>
            <a:r>
              <a:rPr lang="en-US" dirty="0" smtClean="0"/>
              <a:t> </a:t>
            </a:r>
            <a:r>
              <a:rPr lang="en-US" dirty="0" smtClean="0">
                <a:latin typeface="Courier New"/>
                <a:cs typeface="Courier New"/>
              </a:rPr>
              <a:t>__</a:t>
            </a:r>
            <a:r>
              <a:rPr lang="en-US" dirty="0" err="1" smtClean="0">
                <a:latin typeface="Courier New"/>
                <a:cs typeface="Courier New"/>
              </a:rPr>
              <a:t>real_malloc</a:t>
            </a:r>
            <a:r>
              <a:rPr lang="en-US" dirty="0" smtClean="0"/>
              <a:t> should be resolved as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7018" y="1300877"/>
            <a:ext cx="7896225" cy="2585323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 make </a:t>
            </a:r>
            <a:r>
              <a:rPr lang="en-US" sz="1800" dirty="0" err="1" smtClean="0">
                <a:latin typeface="Courier New"/>
                <a:cs typeface="Courier New"/>
              </a:rPr>
              <a:t>hellol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gcc</a:t>
            </a:r>
            <a:r>
              <a:rPr lang="en-US" sz="1800" dirty="0" smtClean="0">
                <a:latin typeface="Courier New"/>
                <a:cs typeface="Courier New"/>
              </a:rPr>
              <a:t> -O2 -Wall -DLINKTIME -</a:t>
            </a:r>
            <a:r>
              <a:rPr lang="en-US" sz="1800" dirty="0" err="1" smtClean="0">
                <a:latin typeface="Courier New"/>
                <a:cs typeface="Courier New"/>
              </a:rPr>
              <a:t>c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mymalloc.c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gcc</a:t>
            </a:r>
            <a:r>
              <a:rPr lang="en-US" sz="1800" dirty="0" smtClean="0">
                <a:latin typeface="Courier New"/>
                <a:cs typeface="Courier New"/>
              </a:rPr>
              <a:t> -O2 -Wall -</a:t>
            </a:r>
            <a:r>
              <a:rPr lang="en-US" sz="1800" dirty="0" err="1" smtClean="0">
                <a:latin typeface="Courier New"/>
                <a:cs typeface="Courier New"/>
              </a:rPr>
              <a:t>Wl,--wrap,malloc</a:t>
            </a:r>
            <a:r>
              <a:rPr lang="en-US" sz="1800" dirty="0" smtClean="0">
                <a:latin typeface="Courier New"/>
                <a:cs typeface="Courier New"/>
              </a:rPr>
              <a:t> -</a:t>
            </a:r>
            <a:r>
              <a:rPr lang="en-US" sz="1800" dirty="0" err="1" smtClean="0">
                <a:latin typeface="Courier New"/>
                <a:cs typeface="Courier New"/>
              </a:rPr>
              <a:t>Wl,--wrap,free</a:t>
            </a:r>
            <a:r>
              <a:rPr lang="en-US" sz="1800" dirty="0" smtClean="0">
                <a:latin typeface="Courier New"/>
                <a:cs typeface="Courier New"/>
              </a:rPr>
              <a:t> \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-</a:t>
            </a:r>
            <a:r>
              <a:rPr lang="en-US" sz="1800" dirty="0" err="1" smtClean="0">
                <a:latin typeface="Courier New"/>
                <a:cs typeface="Courier New"/>
              </a:rPr>
              <a:t>o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hellol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hello.c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mymalloc.o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 make </a:t>
            </a:r>
            <a:r>
              <a:rPr lang="en-US" sz="1800" dirty="0" err="1" smtClean="0">
                <a:latin typeface="Courier New"/>
                <a:cs typeface="Courier New"/>
              </a:rPr>
              <a:t>runl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./</a:t>
            </a:r>
            <a:r>
              <a:rPr lang="en-US" sz="1800" dirty="0" err="1" smtClean="0">
                <a:latin typeface="Courier New"/>
                <a:cs typeface="Courier New"/>
              </a:rPr>
              <a:t>hellol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malloc(10) = 0x501010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free(0x501010)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hello, world</a:t>
            </a:r>
            <a:endParaRPr lang="en-US" sz="18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87713"/>
            <a:ext cx="7543800" cy="6494087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#</a:t>
            </a:r>
            <a:r>
              <a:rPr lang="en-US" sz="1600" dirty="0" err="1" smtClean="0">
                <a:latin typeface="Courier New"/>
                <a:cs typeface="Courier New"/>
              </a:rPr>
              <a:t>ifdef</a:t>
            </a:r>
            <a:r>
              <a:rPr lang="en-US" sz="1600" dirty="0" smtClean="0">
                <a:latin typeface="Courier New"/>
                <a:cs typeface="Courier New"/>
              </a:rPr>
              <a:t> RUNTIME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/* Run-time interposition of </a:t>
            </a:r>
            <a:r>
              <a:rPr lang="en-US" sz="1600" dirty="0" err="1" smtClean="0">
                <a:latin typeface="Courier New"/>
                <a:cs typeface="Courier New"/>
              </a:rPr>
              <a:t>malloc</a:t>
            </a:r>
            <a:r>
              <a:rPr lang="en-US" sz="1600" dirty="0" smtClean="0">
                <a:latin typeface="Courier New"/>
                <a:cs typeface="Courier New"/>
              </a:rPr>
              <a:t> and free based on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* dynamic linker's (ld-</a:t>
            </a:r>
            <a:r>
              <a:rPr lang="en-US" sz="1600" dirty="0" err="1" smtClean="0">
                <a:latin typeface="Courier New"/>
                <a:cs typeface="Courier New"/>
              </a:rPr>
              <a:t>linux.so</a:t>
            </a:r>
            <a:r>
              <a:rPr lang="en-US" sz="1600" dirty="0" smtClean="0">
                <a:latin typeface="Courier New"/>
                <a:cs typeface="Courier New"/>
              </a:rPr>
              <a:t>) LD_PRELOAD mechanism */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#define _GNU_SOURCE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#include &lt;</a:t>
            </a:r>
            <a:r>
              <a:rPr lang="en-US" sz="1600" dirty="0" err="1" smtClean="0">
                <a:latin typeface="Courier New"/>
                <a:cs typeface="Courier New"/>
              </a:rPr>
              <a:t>stdio.h</a:t>
            </a:r>
            <a:r>
              <a:rPr lang="en-US" sz="1600" dirty="0" smtClean="0">
                <a:latin typeface="Courier New"/>
                <a:cs typeface="Courier New"/>
              </a:rPr>
              <a:t>&gt;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#include &lt;</a:t>
            </a:r>
            <a:r>
              <a:rPr lang="en-US" sz="1600" dirty="0" err="1" smtClean="0">
                <a:latin typeface="Courier New"/>
                <a:cs typeface="Courier New"/>
              </a:rPr>
              <a:t>stdlib.h</a:t>
            </a:r>
            <a:r>
              <a:rPr lang="en-US" sz="1600" dirty="0" smtClean="0">
                <a:latin typeface="Courier New"/>
                <a:cs typeface="Courier New"/>
              </a:rPr>
              <a:t>&gt;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#include &lt;</a:t>
            </a:r>
            <a:r>
              <a:rPr lang="en-US" sz="1600" dirty="0" err="1" smtClean="0">
                <a:latin typeface="Courier New"/>
                <a:cs typeface="Courier New"/>
              </a:rPr>
              <a:t>dlfcn.h</a:t>
            </a:r>
            <a:r>
              <a:rPr lang="en-US" sz="1600" dirty="0" smtClean="0">
                <a:latin typeface="Courier New"/>
                <a:cs typeface="Courier New"/>
              </a:rPr>
              <a:t>&gt;</a:t>
            </a:r>
          </a:p>
          <a:p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void *</a:t>
            </a:r>
            <a:r>
              <a:rPr lang="en-US" sz="1600" dirty="0" err="1" smtClean="0">
                <a:latin typeface="Courier New"/>
                <a:cs typeface="Courier New"/>
              </a:rPr>
              <a:t>malloc(size_t</a:t>
            </a:r>
            <a:r>
              <a:rPr lang="en-US" sz="1600" dirty="0" smtClean="0">
                <a:latin typeface="Courier New"/>
                <a:cs typeface="Courier New"/>
              </a:rPr>
              <a:t> size)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static void *(*</a:t>
            </a:r>
            <a:r>
              <a:rPr lang="en-US" sz="1600" dirty="0" err="1" smtClean="0">
                <a:latin typeface="Courier New"/>
                <a:cs typeface="Courier New"/>
              </a:rPr>
              <a:t>mallocp)(size_t</a:t>
            </a:r>
            <a:r>
              <a:rPr lang="en-US" sz="1600" dirty="0" smtClean="0">
                <a:latin typeface="Courier New"/>
                <a:cs typeface="Courier New"/>
              </a:rPr>
              <a:t> size);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char *error;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void *</a:t>
            </a:r>
            <a:r>
              <a:rPr lang="en-US" sz="1600" dirty="0" err="1" smtClean="0">
                <a:latin typeface="Courier New"/>
                <a:cs typeface="Courier New"/>
              </a:rPr>
              <a:t>ptr</a:t>
            </a:r>
            <a:r>
              <a:rPr lang="en-US" sz="1600" dirty="0" smtClean="0">
                <a:latin typeface="Courier New"/>
                <a:cs typeface="Courier New"/>
              </a:rPr>
              <a:t>;</a:t>
            </a:r>
          </a:p>
          <a:p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    /* get address of </a:t>
            </a:r>
            <a:r>
              <a:rPr lang="en-US" sz="1600" dirty="0" err="1" smtClean="0">
                <a:latin typeface="Courier New"/>
                <a:cs typeface="Courier New"/>
              </a:rPr>
              <a:t>libc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malloc</a:t>
            </a:r>
            <a:r>
              <a:rPr lang="en-US" sz="1600" dirty="0" smtClean="0">
                <a:latin typeface="Courier New"/>
                <a:cs typeface="Courier New"/>
              </a:rPr>
              <a:t> */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if (!</a:t>
            </a:r>
            <a:r>
              <a:rPr lang="en-US" sz="1600" dirty="0" err="1" smtClean="0">
                <a:latin typeface="Courier New"/>
                <a:cs typeface="Courier New"/>
              </a:rPr>
              <a:t>mallocp</a:t>
            </a:r>
            <a:r>
              <a:rPr lang="en-US" sz="1600" dirty="0" smtClean="0">
                <a:latin typeface="Courier New"/>
                <a:cs typeface="Courier New"/>
              </a:rPr>
              <a:t>) {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    </a:t>
            </a:r>
            <a:r>
              <a:rPr lang="en-US" sz="1600" dirty="0" err="1" smtClean="0">
                <a:latin typeface="Courier New"/>
                <a:cs typeface="Courier New"/>
              </a:rPr>
              <a:t>mallocp</a:t>
            </a:r>
            <a:r>
              <a:rPr lang="en-US" sz="1600" dirty="0" smtClean="0">
                <a:latin typeface="Courier New"/>
                <a:cs typeface="Courier New"/>
              </a:rPr>
              <a:t> = </a:t>
            </a:r>
            <a:r>
              <a:rPr lang="en-US" sz="1600" dirty="0" err="1" smtClean="0">
                <a:latin typeface="Courier New"/>
                <a:cs typeface="Courier New"/>
              </a:rPr>
              <a:t>dlsym(RTLD_NEXT</a:t>
            </a:r>
            <a:r>
              <a:rPr lang="en-US" sz="1600" dirty="0" smtClean="0">
                <a:latin typeface="Courier New"/>
                <a:cs typeface="Courier New"/>
              </a:rPr>
              <a:t>, "</a:t>
            </a:r>
            <a:r>
              <a:rPr lang="en-US" sz="1600" dirty="0" err="1" smtClean="0">
                <a:latin typeface="Courier New"/>
                <a:cs typeface="Courier New"/>
              </a:rPr>
              <a:t>malloc</a:t>
            </a:r>
            <a:r>
              <a:rPr lang="en-US" sz="1600" dirty="0" smtClean="0">
                <a:latin typeface="Courier New"/>
                <a:cs typeface="Courier New"/>
              </a:rPr>
              <a:t>");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    if ((error = </a:t>
            </a:r>
            <a:r>
              <a:rPr lang="en-US" sz="1600" dirty="0" err="1" smtClean="0">
                <a:latin typeface="Courier New"/>
                <a:cs typeface="Courier New"/>
              </a:rPr>
              <a:t>dlerror</a:t>
            </a:r>
            <a:r>
              <a:rPr lang="en-US" sz="1600" dirty="0" smtClean="0">
                <a:latin typeface="Courier New"/>
                <a:cs typeface="Courier New"/>
              </a:rPr>
              <a:t>()) != NULL) {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        </a:t>
            </a:r>
            <a:r>
              <a:rPr lang="en-US" sz="1600" dirty="0" err="1" smtClean="0">
                <a:latin typeface="Courier New"/>
                <a:cs typeface="Courier New"/>
              </a:rPr>
              <a:t>fputs(error</a:t>
            </a:r>
            <a:r>
              <a:rPr lang="en-US" sz="1600" dirty="0" smtClean="0">
                <a:latin typeface="Courier New"/>
                <a:cs typeface="Courier New"/>
              </a:rPr>
              <a:t>, </a:t>
            </a:r>
            <a:r>
              <a:rPr lang="en-US" sz="1600" dirty="0" err="1" smtClean="0">
                <a:latin typeface="Courier New"/>
                <a:cs typeface="Courier New"/>
              </a:rPr>
              <a:t>stderr</a:t>
            </a:r>
            <a:r>
              <a:rPr lang="en-US" sz="1600" dirty="0" smtClean="0">
                <a:latin typeface="Courier New"/>
                <a:cs typeface="Courier New"/>
              </a:rPr>
              <a:t>);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        exit(1);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	}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}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ptr</a:t>
            </a:r>
            <a:r>
              <a:rPr lang="en-US" sz="1600" dirty="0" smtClean="0">
                <a:latin typeface="Courier New"/>
                <a:cs typeface="Courier New"/>
              </a:rPr>
              <a:t> = </a:t>
            </a:r>
            <a:r>
              <a:rPr lang="en-US" sz="1600" dirty="0" err="1" smtClean="0">
                <a:latin typeface="Courier New"/>
                <a:cs typeface="Courier New"/>
              </a:rPr>
              <a:t>mallocp(size</a:t>
            </a:r>
            <a:r>
              <a:rPr lang="en-US" sz="1600" dirty="0" smtClean="0">
                <a:latin typeface="Courier New"/>
                <a:cs typeface="Courier New"/>
              </a:rPr>
              <a:t>);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printf("malloc(%d</a:t>
            </a:r>
            <a:r>
              <a:rPr lang="en-US" sz="1600" dirty="0" smtClean="0">
                <a:latin typeface="Courier New"/>
                <a:cs typeface="Courier New"/>
              </a:rPr>
              <a:t>) = %</a:t>
            </a:r>
            <a:r>
              <a:rPr lang="en-US" sz="1600" dirty="0" err="1" smtClean="0">
                <a:latin typeface="Courier New"/>
                <a:cs typeface="Courier New"/>
              </a:rPr>
              <a:t>p\n</a:t>
            </a:r>
            <a:r>
              <a:rPr lang="en-US" sz="1600" dirty="0" smtClean="0">
                <a:latin typeface="Courier New"/>
                <a:cs typeface="Courier New"/>
              </a:rPr>
              <a:t>", (</a:t>
            </a:r>
            <a:r>
              <a:rPr lang="en-US" sz="1600" dirty="0" err="1" smtClean="0">
                <a:latin typeface="Courier New"/>
                <a:cs typeface="Courier New"/>
              </a:rPr>
              <a:t>int)size</a:t>
            </a:r>
            <a:r>
              <a:rPr lang="en-US" sz="1600" dirty="0" smtClean="0">
                <a:latin typeface="Courier New"/>
                <a:cs typeface="Courier New"/>
              </a:rPr>
              <a:t>, </a:t>
            </a:r>
            <a:r>
              <a:rPr lang="en-US" sz="1600" dirty="0" err="1" smtClean="0">
                <a:latin typeface="Courier New"/>
                <a:cs typeface="Courier New"/>
              </a:rPr>
              <a:t>ptr</a:t>
            </a:r>
            <a:r>
              <a:rPr lang="en-US" sz="1600" dirty="0" smtClean="0">
                <a:latin typeface="Courier New"/>
                <a:cs typeface="Courier New"/>
              </a:rPr>
              <a:t>);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return </a:t>
            </a:r>
            <a:r>
              <a:rPr lang="en-US" sz="1600" dirty="0" err="1" smtClean="0">
                <a:latin typeface="Courier New"/>
                <a:cs typeface="Courier New"/>
              </a:rPr>
              <a:t>ptr</a:t>
            </a:r>
            <a:r>
              <a:rPr lang="en-US" sz="1600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371600"/>
            <a:ext cx="3657599" cy="1219200"/>
          </a:xfr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pPr algn="ctr"/>
            <a:r>
              <a:rPr lang="en-US" dirty="0" smtClean="0"/>
              <a:t>Load/Run-time </a:t>
            </a:r>
            <a:br>
              <a:rPr lang="en-US" dirty="0" smtClean="0"/>
            </a:b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26314" y="6412468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Linkers?</a:t>
            </a:r>
            <a:endParaRPr lang="en-US"/>
          </a:p>
        </p:txBody>
      </p:sp>
      <p:sp>
        <p:nvSpPr>
          <p:cNvPr id="1976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Reason 1: Modularity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Program can be written as a collection of smaller source files, rather than one monolithic mass.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Can build libraries of common functions (more on this later)</a:t>
            </a:r>
          </a:p>
          <a:p>
            <a:pPr lvl="2"/>
            <a:r>
              <a:rPr lang="en-US" dirty="0" smtClean="0"/>
              <a:t>e.g., Math library, standard C library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Load/Run-time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4114800"/>
            <a:ext cx="8305799" cy="19812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latin typeface="Courier New"/>
                <a:cs typeface="Courier New"/>
              </a:rPr>
              <a:t>The LD_PRELOAD </a:t>
            </a:r>
            <a:r>
              <a:rPr lang="en-US" dirty="0" smtClean="0"/>
              <a:t>environment variable tells the dynamic linker to resolve unresolved refs (e.g., to </a:t>
            </a:r>
            <a:r>
              <a:rPr lang="en-US" dirty="0" err="1" smtClean="0">
                <a:latin typeface="Courier New"/>
                <a:cs typeface="Courier New"/>
              </a:rPr>
              <a:t>malloc)</a:t>
            </a:r>
            <a:r>
              <a:rPr lang="en-US" dirty="0" err="1" smtClean="0"/>
              <a:t>by</a:t>
            </a:r>
            <a:r>
              <a:rPr lang="en-US" dirty="0" smtClean="0"/>
              <a:t> looking in </a:t>
            </a:r>
            <a:r>
              <a:rPr lang="en-US" dirty="0" err="1" smtClean="0">
                <a:latin typeface="Courier New"/>
                <a:cs typeface="Courier New"/>
              </a:rPr>
              <a:t>libdl.so</a:t>
            </a:r>
            <a:r>
              <a:rPr lang="en-US" dirty="0" smtClean="0"/>
              <a:t> and </a:t>
            </a:r>
            <a:r>
              <a:rPr lang="en-US" dirty="0" err="1" smtClean="0">
                <a:latin typeface="Courier New"/>
                <a:cs typeface="Courier New"/>
              </a:rPr>
              <a:t>mymalloc.so</a:t>
            </a:r>
            <a:r>
              <a:rPr lang="en-US" dirty="0" smtClean="0"/>
              <a:t> first.</a:t>
            </a:r>
          </a:p>
          <a:p>
            <a:pPr lvl="2"/>
            <a:r>
              <a:rPr lang="en-US" b="1" dirty="0" err="1" smtClean="0">
                <a:latin typeface="Courier New"/>
                <a:cs typeface="Courier New"/>
              </a:rPr>
              <a:t>libdl.so</a:t>
            </a:r>
            <a:r>
              <a:rPr lang="en-US" dirty="0" smtClean="0"/>
              <a:t> necessary to resolve references to the </a:t>
            </a:r>
            <a:r>
              <a:rPr lang="en-US" b="1" dirty="0" err="1" smtClean="0">
                <a:latin typeface="Courier New"/>
                <a:cs typeface="Courier New"/>
              </a:rPr>
              <a:t>dlopen</a:t>
            </a:r>
            <a:r>
              <a:rPr lang="en-US" dirty="0" smtClean="0"/>
              <a:t> functions.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2" y="1300877"/>
            <a:ext cx="8839198" cy="2308324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 make </a:t>
            </a:r>
            <a:r>
              <a:rPr lang="en-US" sz="1800" dirty="0" err="1" smtClean="0">
                <a:latin typeface="Courier New"/>
                <a:cs typeface="Courier New"/>
              </a:rPr>
              <a:t>hellor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</a:p>
          <a:p>
            <a:r>
              <a:rPr lang="en-US" sz="1800" dirty="0" err="1" smtClean="0">
                <a:latin typeface="Courier New"/>
                <a:cs typeface="Courier New"/>
              </a:rPr>
              <a:t>gcc</a:t>
            </a:r>
            <a:r>
              <a:rPr lang="en-US" sz="1800" dirty="0" smtClean="0">
                <a:latin typeface="Courier New"/>
                <a:cs typeface="Courier New"/>
              </a:rPr>
              <a:t> -O2 -Wall -DRUNTIME -shared -</a:t>
            </a:r>
            <a:r>
              <a:rPr lang="en-US" sz="1800" dirty="0" err="1" smtClean="0">
                <a:latin typeface="Courier New"/>
                <a:cs typeface="Courier New"/>
              </a:rPr>
              <a:t>fPIC</a:t>
            </a:r>
            <a:r>
              <a:rPr lang="en-US" sz="1800" dirty="0" smtClean="0">
                <a:latin typeface="Courier New"/>
                <a:cs typeface="Courier New"/>
              </a:rPr>
              <a:t> -</a:t>
            </a:r>
            <a:r>
              <a:rPr lang="en-US" sz="1800" dirty="0" err="1" smtClean="0">
                <a:latin typeface="Courier New"/>
                <a:cs typeface="Courier New"/>
              </a:rPr>
              <a:t>o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mymalloc.so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mymalloc.c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gcc</a:t>
            </a:r>
            <a:r>
              <a:rPr lang="en-US" sz="1800" dirty="0" smtClean="0">
                <a:latin typeface="Courier New"/>
                <a:cs typeface="Courier New"/>
              </a:rPr>
              <a:t> -O2 -Wall -</a:t>
            </a:r>
            <a:r>
              <a:rPr lang="en-US" sz="1800" dirty="0" err="1" smtClean="0">
                <a:latin typeface="Courier New"/>
                <a:cs typeface="Courier New"/>
              </a:rPr>
              <a:t>o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hellor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hello.c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 make </a:t>
            </a:r>
            <a:r>
              <a:rPr lang="en-US" sz="1800" dirty="0" err="1" smtClean="0">
                <a:latin typeface="Courier New"/>
                <a:cs typeface="Courier New"/>
              </a:rPr>
              <a:t>runr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(LD_PRELOAD="/usr/lib64/libdl.so ./</a:t>
            </a:r>
            <a:r>
              <a:rPr lang="en-US" sz="1800" dirty="0" err="1" smtClean="0">
                <a:latin typeface="Courier New"/>
                <a:cs typeface="Courier New"/>
              </a:rPr>
              <a:t>mymalloc.so</a:t>
            </a:r>
            <a:r>
              <a:rPr lang="en-US" sz="1800" dirty="0" smtClean="0">
                <a:latin typeface="Courier New"/>
                <a:cs typeface="Courier New"/>
              </a:rPr>
              <a:t>" ./</a:t>
            </a:r>
            <a:r>
              <a:rPr lang="en-US" sz="1800" dirty="0" err="1" smtClean="0">
                <a:latin typeface="Courier New"/>
                <a:cs typeface="Courier New"/>
              </a:rPr>
              <a:t>hellor</a:t>
            </a:r>
            <a:r>
              <a:rPr lang="en-US" sz="1800" dirty="0" smtClean="0">
                <a:latin typeface="Courier New"/>
                <a:cs typeface="Courier New"/>
              </a:rPr>
              <a:t>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malloc(10) = 0x501010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free(0x501010)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hello, world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Interpositioning</a:t>
            </a:r>
            <a:r>
              <a:rPr lang="en-US" dirty="0" smtClean="0"/>
              <a:t>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 Time</a:t>
            </a:r>
          </a:p>
          <a:p>
            <a:pPr lvl="1"/>
            <a:r>
              <a:rPr lang="en-US" dirty="0" smtClean="0"/>
              <a:t>Apparent calls to </a:t>
            </a:r>
            <a:r>
              <a:rPr lang="en-US" dirty="0" err="1" smtClean="0"/>
              <a:t>malloc</a:t>
            </a:r>
            <a:r>
              <a:rPr lang="en-US" dirty="0" smtClean="0"/>
              <a:t>/free get macro-expanded into calls to </a:t>
            </a:r>
            <a:r>
              <a:rPr lang="en-US" dirty="0" err="1" smtClean="0"/>
              <a:t>mymalloc</a:t>
            </a:r>
            <a:r>
              <a:rPr lang="en-US" dirty="0" smtClean="0"/>
              <a:t>/</a:t>
            </a:r>
            <a:r>
              <a:rPr lang="en-US" dirty="0" err="1" smtClean="0"/>
              <a:t>myfree</a:t>
            </a:r>
            <a:endParaRPr lang="en-US" dirty="0" smtClean="0"/>
          </a:p>
          <a:p>
            <a:r>
              <a:rPr lang="en-US" dirty="0" smtClean="0"/>
              <a:t>Link Time</a:t>
            </a:r>
          </a:p>
          <a:p>
            <a:pPr lvl="1"/>
            <a:r>
              <a:rPr lang="en-US" dirty="0" smtClean="0"/>
              <a:t>Use linker trick to have special name resolutions</a:t>
            </a:r>
          </a:p>
          <a:p>
            <a:pPr lvl="2"/>
            <a:r>
              <a:rPr lang="en-US" dirty="0" err="1" smtClean="0"/>
              <a:t>malloc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__</a:t>
            </a:r>
            <a:r>
              <a:rPr lang="en-US" dirty="0" err="1" smtClean="0">
                <a:sym typeface="Wingdings" pitchFamily="2" charset="2"/>
              </a:rPr>
              <a:t>wrap_malloc</a:t>
            </a:r>
            <a:endParaRPr lang="en-US" dirty="0" smtClean="0">
              <a:sym typeface="Wingdings" pitchFamily="2" charset="2"/>
            </a:endParaRPr>
          </a:p>
          <a:p>
            <a:pPr lvl="2"/>
            <a:r>
              <a:rPr lang="en-US" dirty="0" smtClean="0">
                <a:sym typeface="Wingdings" pitchFamily="2" charset="2"/>
              </a:rPr>
              <a:t>__</a:t>
            </a:r>
            <a:r>
              <a:rPr lang="en-US" dirty="0" err="1" smtClean="0">
                <a:sym typeface="Wingdings" pitchFamily="2" charset="2"/>
              </a:rPr>
              <a:t>real_malloc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malloc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Load/Run Time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Implement custom version of </a:t>
            </a:r>
            <a:r>
              <a:rPr lang="en-US" dirty="0" err="1" smtClean="0">
                <a:sym typeface="Wingdings" pitchFamily="2" charset="2"/>
              </a:rPr>
              <a:t>malloc</a:t>
            </a:r>
            <a:r>
              <a:rPr lang="en-US" dirty="0" smtClean="0">
                <a:sym typeface="Wingdings" pitchFamily="2" charset="2"/>
              </a:rPr>
              <a:t>/free that use dynamic linking to load library </a:t>
            </a:r>
            <a:r>
              <a:rPr lang="en-US" dirty="0" err="1" smtClean="0">
                <a:sym typeface="Wingdings" pitchFamily="2" charset="2"/>
              </a:rPr>
              <a:t>malloc</a:t>
            </a:r>
            <a:r>
              <a:rPr lang="en-US" dirty="0" smtClean="0">
                <a:sym typeface="Wingdings" pitchFamily="2" charset="2"/>
              </a:rPr>
              <a:t>/free under different names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Linkers? (cont)</a:t>
            </a:r>
            <a:endParaRPr lang="en-US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Reason 2: Efficiency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Time: Separate compilation</a:t>
            </a:r>
          </a:p>
          <a:p>
            <a:pPr lvl="2"/>
            <a:r>
              <a:rPr lang="en-US" dirty="0" smtClean="0"/>
              <a:t>Change one source file, compile, and then </a:t>
            </a:r>
            <a:r>
              <a:rPr lang="en-US" dirty="0" err="1" smtClean="0"/>
              <a:t>relink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No need to recompile other source files.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Space: Libraries </a:t>
            </a:r>
          </a:p>
          <a:p>
            <a:pPr lvl="2"/>
            <a:r>
              <a:rPr lang="en-US" dirty="0" smtClean="0"/>
              <a:t>Common functions can be aggregated into a single file...</a:t>
            </a:r>
          </a:p>
          <a:p>
            <a:pPr lvl="2"/>
            <a:r>
              <a:rPr lang="en-US" dirty="0" smtClean="0"/>
              <a:t>Yet executable files and running memory images contain only code for the functions they actually use.</a:t>
            </a:r>
          </a:p>
          <a:p>
            <a:pPr lvl="3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2" name="Rectangle 4"/>
          <p:cNvSpPr>
            <a:spLocks noGrp="1" noChangeArrowheads="1"/>
          </p:cNvSpPr>
          <p:nvPr>
            <p:ph type="title"/>
          </p:nvPr>
        </p:nvSpPr>
        <p:spPr>
          <a:xfrm>
            <a:off x="404813" y="438150"/>
            <a:ext cx="6986587" cy="781050"/>
          </a:xfrm>
        </p:spPr>
        <p:txBody>
          <a:bodyPr/>
          <a:lstStyle/>
          <a:p>
            <a:r>
              <a:rPr lang="en-US" dirty="0"/>
              <a:t>What Do Linkers Do?</a:t>
            </a:r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449388"/>
            <a:ext cx="8853487" cy="5484812"/>
          </a:xfrm>
        </p:spPr>
        <p:txBody>
          <a:bodyPr/>
          <a:lstStyle/>
          <a:p>
            <a:r>
              <a:rPr lang="en-US" dirty="0"/>
              <a:t>Step 1. Symbol resolution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Programs define and reference </a:t>
            </a:r>
            <a:r>
              <a:rPr lang="en-US" i="1" dirty="0"/>
              <a:t>symbols</a:t>
            </a:r>
            <a:r>
              <a:rPr lang="en-US" dirty="0"/>
              <a:t> </a:t>
            </a:r>
            <a:r>
              <a:rPr lang="en-US" dirty="0" smtClean="0"/>
              <a:t>(global variables </a:t>
            </a:r>
            <a:r>
              <a:rPr lang="en-US" dirty="0"/>
              <a:t>and functions):</a:t>
            </a:r>
          </a:p>
          <a:p>
            <a:pPr lvl="2"/>
            <a:r>
              <a:rPr lang="en-US" sz="1800" b="1" dirty="0">
                <a:latin typeface="Courier New" charset="0"/>
              </a:rPr>
              <a:t>void swap() {…}   /* define symbol swap */</a:t>
            </a:r>
          </a:p>
          <a:p>
            <a:pPr lvl="2"/>
            <a:r>
              <a:rPr lang="en-US" sz="1800" b="1" dirty="0">
                <a:latin typeface="Courier New" charset="0"/>
              </a:rPr>
              <a:t>swap();           /* reference symbol</a:t>
            </a:r>
            <a:r>
              <a:rPr lang="en-US" sz="1800" b="1" dirty="0" smtClean="0">
                <a:latin typeface="Courier New" charset="0"/>
              </a:rPr>
              <a:t> swap </a:t>
            </a:r>
            <a:r>
              <a:rPr lang="en-US" sz="1800" b="1" dirty="0">
                <a:latin typeface="Courier New" charset="0"/>
              </a:rPr>
              <a:t>*/</a:t>
            </a:r>
          </a:p>
          <a:p>
            <a:pPr lvl="2"/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*</a:t>
            </a:r>
            <a:r>
              <a:rPr lang="en-US" sz="1800" b="1" dirty="0" err="1">
                <a:latin typeface="Courier New" charset="0"/>
              </a:rPr>
              <a:t>xp</a:t>
            </a:r>
            <a:r>
              <a:rPr lang="en-US" sz="1800" b="1" dirty="0">
                <a:latin typeface="Courier New" charset="0"/>
              </a:rPr>
              <a:t> = &amp;</a:t>
            </a:r>
            <a:r>
              <a:rPr lang="en-US" sz="1800" b="1" dirty="0" err="1">
                <a:latin typeface="Courier New" charset="0"/>
              </a:rPr>
              <a:t>x</a:t>
            </a:r>
            <a:r>
              <a:rPr lang="en-US" sz="1800" b="1" dirty="0">
                <a:latin typeface="Courier New" charset="0"/>
              </a:rPr>
              <a:t>; </a:t>
            </a:r>
            <a:r>
              <a:rPr lang="en-US" sz="1800" b="1" dirty="0" smtClean="0">
                <a:latin typeface="Courier New" charset="0"/>
              </a:rPr>
              <a:t>    /</a:t>
            </a:r>
            <a:r>
              <a:rPr lang="en-US" sz="1800" b="1" dirty="0">
                <a:latin typeface="Courier New" charset="0"/>
              </a:rPr>
              <a:t>* define symbol </a:t>
            </a:r>
            <a:r>
              <a:rPr lang="en-US" sz="1800" b="1" dirty="0" err="1">
                <a:latin typeface="Courier New" charset="0"/>
              </a:rPr>
              <a:t>xp</a:t>
            </a:r>
            <a:r>
              <a:rPr lang="en-US" sz="1800" b="1" dirty="0">
                <a:latin typeface="Courier New" charset="0"/>
              </a:rPr>
              <a:t>, reference </a:t>
            </a:r>
            <a:r>
              <a:rPr lang="en-US" sz="1800" b="1" dirty="0" err="1">
                <a:latin typeface="Courier New" charset="0"/>
              </a:rPr>
              <a:t>x</a:t>
            </a:r>
            <a:r>
              <a:rPr lang="en-US" sz="1800" b="1" dirty="0">
                <a:latin typeface="Courier New" charset="0"/>
              </a:rPr>
              <a:t> */</a:t>
            </a:r>
            <a:endParaRPr lang="en-US" sz="1800" b="1" dirty="0"/>
          </a:p>
          <a:p>
            <a:pPr lvl="1"/>
            <a:endParaRPr lang="en-US" dirty="0"/>
          </a:p>
          <a:p>
            <a:pPr lvl="1"/>
            <a:r>
              <a:rPr lang="en-US" dirty="0"/>
              <a:t>Symbol definitions are </a:t>
            </a:r>
            <a:r>
              <a:rPr lang="en-US" dirty="0" smtClean="0"/>
              <a:t>stored in object file </a:t>
            </a:r>
            <a:r>
              <a:rPr lang="en-US" dirty="0"/>
              <a:t>(by compiler) in </a:t>
            </a:r>
            <a:r>
              <a:rPr lang="en-US" i="1" dirty="0"/>
              <a:t>symbol table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Symbol table is an array of </a:t>
            </a:r>
            <a:r>
              <a:rPr lang="en-US" dirty="0" err="1"/>
              <a:t>structs</a:t>
            </a:r>
            <a:endParaRPr lang="en-US" dirty="0"/>
          </a:p>
          <a:p>
            <a:pPr lvl="2"/>
            <a:r>
              <a:rPr lang="en-US" dirty="0"/>
              <a:t>Each entry includes name, size, and location of symbol.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Linker associates each symbol reference with exactly one symbol definition.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Do Linkers Do? (cont)</a:t>
            </a:r>
            <a:endParaRPr lang="en-US"/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 2. Relocation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Merges separate code and data sections into single sections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Relocates symbols from their relative locations in the </a:t>
            </a:r>
            <a:r>
              <a:rPr lang="en-US" dirty="0" smtClean="0">
                <a:latin typeface="Courier New"/>
                <a:cs typeface="Courier New"/>
              </a:rPr>
              <a:t>.</a:t>
            </a:r>
            <a:r>
              <a:rPr lang="en-US" dirty="0" err="1" smtClean="0">
                <a:latin typeface="Courier New"/>
                <a:cs typeface="Courier New"/>
              </a:rPr>
              <a:t>o</a:t>
            </a:r>
            <a:r>
              <a:rPr lang="en-US" dirty="0" smtClean="0"/>
              <a:t> files to their final absolute memory locations in the executable.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Updates all references to these symbols to reflect their new positions.</a:t>
            </a:r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Three Kinds of Object Files (Modules)</a:t>
            </a: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Relocatable</a:t>
            </a:r>
            <a:r>
              <a:rPr lang="en-US" dirty="0" smtClean="0"/>
              <a:t> object file (</a:t>
            </a:r>
            <a:r>
              <a:rPr lang="en-US" dirty="0" smtClean="0">
                <a:latin typeface="Courier New"/>
                <a:cs typeface="Courier New"/>
              </a:rPr>
              <a:t>.</a:t>
            </a:r>
            <a:r>
              <a:rPr lang="en-US" dirty="0" err="1" smtClean="0">
                <a:latin typeface="Courier New"/>
                <a:cs typeface="Courier New"/>
              </a:rPr>
              <a:t>o</a:t>
            </a:r>
            <a:r>
              <a:rPr lang="en-US" dirty="0" smtClean="0"/>
              <a:t> file)</a:t>
            </a:r>
          </a:p>
          <a:p>
            <a:pPr lvl="1"/>
            <a:r>
              <a:rPr lang="en-US" dirty="0" smtClean="0"/>
              <a:t>Contains code and data in a form that can be combined with other </a:t>
            </a:r>
            <a:r>
              <a:rPr lang="en-US" dirty="0" err="1" smtClean="0"/>
              <a:t>relocatable</a:t>
            </a:r>
            <a:r>
              <a:rPr lang="en-US" dirty="0" smtClean="0"/>
              <a:t> object files to form executable object file.</a:t>
            </a:r>
          </a:p>
          <a:p>
            <a:pPr lvl="2"/>
            <a:r>
              <a:rPr lang="en-US" dirty="0" smtClean="0"/>
              <a:t>Each </a:t>
            </a:r>
            <a:r>
              <a:rPr lang="en-US" dirty="0" smtClean="0">
                <a:latin typeface="Courier New"/>
                <a:cs typeface="Courier New"/>
              </a:rPr>
              <a:t>.</a:t>
            </a:r>
            <a:r>
              <a:rPr lang="en-US" dirty="0" err="1" smtClean="0">
                <a:latin typeface="Courier New"/>
                <a:cs typeface="Courier New"/>
              </a:rPr>
              <a:t>o</a:t>
            </a:r>
            <a:r>
              <a:rPr lang="en-US" dirty="0" smtClean="0"/>
              <a:t> file is produced from exactly one source (</a:t>
            </a:r>
            <a:r>
              <a:rPr lang="en-US" dirty="0" smtClean="0">
                <a:latin typeface="Courier New"/>
                <a:cs typeface="Courier New"/>
              </a:rPr>
              <a:t>.</a:t>
            </a:r>
            <a:r>
              <a:rPr lang="en-US" dirty="0" err="1" smtClean="0">
                <a:latin typeface="Courier New"/>
                <a:cs typeface="Courier New"/>
              </a:rPr>
              <a:t>c</a:t>
            </a:r>
            <a:r>
              <a:rPr lang="en-US" dirty="0" smtClean="0"/>
              <a:t>) file</a:t>
            </a:r>
          </a:p>
          <a:p>
            <a:endParaRPr lang="en-US" dirty="0" smtClean="0"/>
          </a:p>
          <a:p>
            <a:r>
              <a:rPr lang="en-US" dirty="0" smtClean="0"/>
              <a:t>Executable object file (</a:t>
            </a:r>
            <a:r>
              <a:rPr lang="en-US" dirty="0" err="1" smtClean="0">
                <a:latin typeface="Courier New"/>
                <a:cs typeface="Courier New"/>
              </a:rPr>
              <a:t>a.out</a:t>
            </a:r>
            <a:r>
              <a:rPr lang="en-US" dirty="0" smtClean="0"/>
              <a:t> file)</a:t>
            </a:r>
          </a:p>
          <a:p>
            <a:pPr lvl="1"/>
            <a:r>
              <a:rPr lang="en-US" dirty="0" smtClean="0"/>
              <a:t>Contains code and data in a form that can be copied directly into memory and then executed.</a:t>
            </a:r>
          </a:p>
          <a:p>
            <a:endParaRPr lang="en-US" dirty="0" smtClean="0"/>
          </a:p>
          <a:p>
            <a:r>
              <a:rPr lang="en-US" dirty="0" smtClean="0"/>
              <a:t>Shared object file (</a:t>
            </a:r>
            <a:r>
              <a:rPr lang="en-US" dirty="0" smtClean="0">
                <a:latin typeface="Courier New"/>
                <a:cs typeface="Courier New"/>
              </a:rPr>
              <a:t>.so </a:t>
            </a:r>
            <a:r>
              <a:rPr lang="en-US" dirty="0" smtClean="0"/>
              <a:t>file)</a:t>
            </a:r>
          </a:p>
          <a:p>
            <a:pPr lvl="1"/>
            <a:r>
              <a:rPr lang="en-US" dirty="0" smtClean="0"/>
              <a:t>Special type of </a:t>
            </a:r>
            <a:r>
              <a:rPr lang="en-US" dirty="0" err="1" smtClean="0"/>
              <a:t>relocatable</a:t>
            </a:r>
            <a:r>
              <a:rPr lang="en-US" dirty="0" smtClean="0"/>
              <a:t> object file that can be loaded into memory and linked dynamically, at either load time or run-time.</a:t>
            </a:r>
          </a:p>
          <a:p>
            <a:pPr lvl="1"/>
            <a:r>
              <a:rPr lang="en-US" dirty="0" smtClean="0"/>
              <a:t>Called </a:t>
            </a:r>
            <a:r>
              <a:rPr lang="en-US" i="1" dirty="0" smtClean="0"/>
              <a:t>Dynamic Link Libraries</a:t>
            </a:r>
            <a:r>
              <a:rPr lang="en-US" dirty="0" smtClean="0"/>
              <a:t> (DLLs) by Windows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10951</TotalTime>
  <Words>4767</Words>
  <Application>Microsoft Macintosh PowerPoint</Application>
  <PresentationFormat>On-screen Show (4:3)</PresentationFormat>
  <Paragraphs>928</Paragraphs>
  <Slides>51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template2007</vt:lpstr>
      <vt:lpstr>Linking  15-213 / 18-213: Introduction to Computer Systems 12th Lecture, Oct. 3, 2013</vt:lpstr>
      <vt:lpstr>Today</vt:lpstr>
      <vt:lpstr>Example C Program</vt:lpstr>
      <vt:lpstr>Static Linking</vt:lpstr>
      <vt:lpstr>Why Linkers?</vt:lpstr>
      <vt:lpstr>Why Linkers? (cont)</vt:lpstr>
      <vt:lpstr>What Do Linkers Do?</vt:lpstr>
      <vt:lpstr>What Do Linkers Do? (cont)</vt:lpstr>
      <vt:lpstr>Three Kinds of Object Files (Modules)</vt:lpstr>
      <vt:lpstr>Executable and Linkable Format (ELF)</vt:lpstr>
      <vt:lpstr>ELF Object File Format</vt:lpstr>
      <vt:lpstr>ELF Object File Format (cont.)</vt:lpstr>
      <vt:lpstr>Linker Symbols </vt:lpstr>
      <vt:lpstr>Resolving Symbols</vt:lpstr>
      <vt:lpstr>Relocating Code and Data</vt:lpstr>
      <vt:lpstr>Relocation Info (main)</vt:lpstr>
      <vt:lpstr>Relocation Info (swap, .text)</vt:lpstr>
      <vt:lpstr>Relocation Info (swap, .data)</vt:lpstr>
      <vt:lpstr>Executable Before/After Relocation (.text)</vt:lpstr>
      <vt:lpstr>PowerPoint Presentation</vt:lpstr>
      <vt:lpstr>Executable After Relocation (.data)</vt:lpstr>
      <vt:lpstr>Strong and Weak Symbols</vt:lpstr>
      <vt:lpstr>Linker’s Symbol Rules</vt:lpstr>
      <vt:lpstr>Linker Puzzles</vt:lpstr>
      <vt:lpstr>Role of .h Files</vt:lpstr>
      <vt:lpstr>Running Preprocessor</vt:lpstr>
      <vt:lpstr>Global Variables</vt:lpstr>
      <vt:lpstr>Packaging Commonly Used Functions</vt:lpstr>
      <vt:lpstr>Solution: Static Libraries</vt:lpstr>
      <vt:lpstr>Creating Static Libraries</vt:lpstr>
      <vt:lpstr>Commonly Used Libraries</vt:lpstr>
      <vt:lpstr>Linking with Static Libraries</vt:lpstr>
      <vt:lpstr>Using Static Libraries</vt:lpstr>
      <vt:lpstr>Loading Executable Object Files</vt:lpstr>
      <vt:lpstr>Shared Libraries</vt:lpstr>
      <vt:lpstr>Shared Libraries (cont.)</vt:lpstr>
      <vt:lpstr>Dynamic Linking at Load-time</vt:lpstr>
      <vt:lpstr>Dynamic Linking at Run-time</vt:lpstr>
      <vt:lpstr>Dynamic Linking at Run-time</vt:lpstr>
      <vt:lpstr>Linking Summary </vt:lpstr>
      <vt:lpstr>Today</vt:lpstr>
      <vt:lpstr>Case Study: Library Interpositioning</vt:lpstr>
      <vt:lpstr>Some Interpositioning Applications</vt:lpstr>
      <vt:lpstr>Example program  </vt:lpstr>
      <vt:lpstr>Compile-time Interpositioning</vt:lpstr>
      <vt:lpstr>Compile-time Interpositioning</vt:lpstr>
      <vt:lpstr>Link-time Interpositioning</vt:lpstr>
      <vt:lpstr>Link-time Interpositioning</vt:lpstr>
      <vt:lpstr>Load/Run-time  Interpositioning</vt:lpstr>
      <vt:lpstr>Load/Run-time Interpositioning</vt:lpstr>
      <vt:lpstr>Interpositioning Recap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500</cp:revision>
  <cp:lastPrinted>1999-09-20T15:19:18Z</cp:lastPrinted>
  <dcterms:created xsi:type="dcterms:W3CDTF">2012-10-04T19:17:13Z</dcterms:created>
  <dcterms:modified xsi:type="dcterms:W3CDTF">2013-10-03T17:17:17Z</dcterms:modified>
</cp:coreProperties>
</file>