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4.xml" ContentType="application/vnd.openxmlformats-officedocument.drawingml.chart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542" r:id="rId2"/>
    <p:sldId id="1308" r:id="rId3"/>
    <p:sldId id="1329" r:id="rId4"/>
    <p:sldId id="1326" r:id="rId5"/>
    <p:sldId id="1324" r:id="rId6"/>
    <p:sldId id="1325" r:id="rId7"/>
    <p:sldId id="1243" r:id="rId8"/>
    <p:sldId id="1290" r:id="rId9"/>
    <p:sldId id="1291" r:id="rId10"/>
    <p:sldId id="1292" r:id="rId11"/>
    <p:sldId id="1293" r:id="rId12"/>
    <p:sldId id="1294" r:id="rId13"/>
    <p:sldId id="1300" r:id="rId14"/>
    <p:sldId id="1301" r:id="rId15"/>
    <p:sldId id="1302" r:id="rId16"/>
    <p:sldId id="1298" r:id="rId17"/>
    <p:sldId id="1257" r:id="rId18"/>
    <p:sldId id="1303" r:id="rId19"/>
    <p:sldId id="1305" r:id="rId20"/>
    <p:sldId id="1309" r:id="rId21"/>
    <p:sldId id="1323" r:id="rId22"/>
    <p:sldId id="1264" r:id="rId23"/>
    <p:sldId id="1330" r:id="rId24"/>
    <p:sldId id="1331" r:id="rId25"/>
    <p:sldId id="1332" r:id="rId26"/>
    <p:sldId id="1333" r:id="rId27"/>
    <p:sldId id="1334" r:id="rId28"/>
    <p:sldId id="1335" r:id="rId29"/>
    <p:sldId id="1313" r:id="rId30"/>
    <p:sldId id="1274" r:id="rId31"/>
    <p:sldId id="1273" r:id="rId32"/>
    <p:sldId id="1275" r:id="rId33"/>
    <p:sldId id="1276" r:id="rId34"/>
    <p:sldId id="1277" r:id="rId35"/>
    <p:sldId id="1278" r:id="rId36"/>
    <p:sldId id="1279" r:id="rId37"/>
    <p:sldId id="1280" r:id="rId38"/>
    <p:sldId id="1281" r:id="rId39"/>
    <p:sldId id="1282" r:id="rId40"/>
    <p:sldId id="1314" r:id="rId41"/>
    <p:sldId id="1322" r:id="rId42"/>
    <p:sldId id="1315" r:id="rId43"/>
    <p:sldId id="1316" r:id="rId44"/>
    <p:sldId id="1317" r:id="rId45"/>
    <p:sldId id="1318" r:id="rId46"/>
    <p:sldId id="1319" r:id="rId47"/>
    <p:sldId id="1320" r:id="rId48"/>
    <p:sldId id="1321" r:id="rId49"/>
    <p:sldId id="1336" r:id="rId50"/>
  </p:sldIdLst>
  <p:sldSz cx="9144000" cy="6858000" type="screen4x3"/>
  <p:notesSz cx="7302500" cy="9586913"/>
  <p:custDataLst>
    <p:tags r:id="rId5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6F5BD"/>
    <a:srgbClr val="D5F1CF"/>
    <a:srgbClr val="F1C7C7"/>
    <a:srgbClr val="E2AC00"/>
    <a:srgbClr val="A9E39D"/>
    <a:srgbClr val="FF9999"/>
    <a:srgbClr val="8C4040"/>
    <a:srgbClr val="5C5C9A"/>
    <a:srgbClr val="676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2" autoAdjust="0"/>
    <p:restoredTop sz="94649" autoAdjust="0"/>
  </p:normalViewPr>
  <p:slideViewPr>
    <p:cSldViewPr snapToObjects="1">
      <p:cViewPr>
        <p:scale>
          <a:sx n="100" d="100"/>
          <a:sy n="100" d="100"/>
        </p:scale>
        <p:origin x="-504" y="-272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tags" Target="tags/tag1.xml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ountain.xls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ountain.xls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ountain.xls" TargetMode="External"/><Relationship Id="rId2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805.4599999999994</c:v>
                </c:pt>
                <c:pt idx="10">
                  <c:v>773.78</c:v>
                </c:pt>
                <c:pt idx="11">
                  <c:v>757.9400000000001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1038.37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608.8599999999988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2535.22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</c:v>
                </c:pt>
                <c:pt idx="1">
                  <c:v>4659.06</c:v>
                </c:pt>
                <c:pt idx="2">
                  <c:v>4153.1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</c:v>
                </c:pt>
                <c:pt idx="1">
                  <c:v>4656.98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2303.72</c:v>
                </c:pt>
                <c:pt idx="9">
                  <c:v>2291.55</c:v>
                </c:pt>
                <c:pt idx="10">
                  <c:v>2280.42</c:v>
                </c:pt>
                <c:pt idx="11">
                  <c:v>2270.24</c:v>
                </c:pt>
                <c:pt idx="12">
                  <c:v>2264.82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2432.74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4673.0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</c:v>
                </c:pt>
                <c:pt idx="1">
                  <c:v>4645.58</c:v>
                </c:pt>
                <c:pt idx="2">
                  <c:v>4300.1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</c:v>
                </c:pt>
                <c:pt idx="1">
                  <c:v>4661.44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4664.69</c:v>
                </c:pt>
                <c:pt idx="1">
                  <c:v>4647.96</c:v>
                </c:pt>
                <c:pt idx="2">
                  <c:v>4646.51</c:v>
                </c:pt>
                <c:pt idx="3">
                  <c:v>4575.1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3398.0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4631.69</c:v>
                </c:pt>
                <c:pt idx="3">
                  <c:v>4615.62</c:v>
                </c:pt>
                <c:pt idx="4">
                  <c:v>4600.39</c:v>
                </c:pt>
                <c:pt idx="5">
                  <c:v>4585.6</c:v>
                </c:pt>
                <c:pt idx="6">
                  <c:v>4572.8</c:v>
                </c:pt>
                <c:pt idx="7">
                  <c:v>4809.1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4784.65</c:v>
                </c:pt>
                <c:pt idx="12">
                  <c:v>4754.23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</c:v>
                </c:pt>
                <c:pt idx="2">
                  <c:v>4577.76</c:v>
                </c:pt>
                <c:pt idx="3">
                  <c:v>4797.16</c:v>
                </c:pt>
                <c:pt idx="4">
                  <c:v>4781.06</c:v>
                </c:pt>
                <c:pt idx="5">
                  <c:v>4773.37</c:v>
                </c:pt>
                <c:pt idx="6">
                  <c:v>4756.19</c:v>
                </c:pt>
                <c:pt idx="7">
                  <c:v>4729.65</c:v>
                </c:pt>
                <c:pt idx="8">
                  <c:v>4701.3</c:v>
                </c:pt>
                <c:pt idx="9">
                  <c:v>4716.39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4620.23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</c:v>
                </c:pt>
                <c:pt idx="2">
                  <c:v>4771.36</c:v>
                </c:pt>
                <c:pt idx="3">
                  <c:v>4725.95</c:v>
                </c:pt>
                <c:pt idx="4">
                  <c:v>4709.61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4617.86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4754.15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/>
        <c:axId val="-2042550472"/>
        <c:axId val="2126541944"/>
        <c:axId val="2126695816"/>
      </c:surface3DChart>
      <c:catAx>
        <c:axId val="-2042550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654194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212654194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0.0973025371828521"/>
              <c:y val="0.06771224675346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42550472"/>
        <c:crosses val="autoZero"/>
        <c:crossBetween val="between"/>
      </c:valAx>
      <c:serAx>
        <c:axId val="2126695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"/>
              <c:y val="0.8134820647419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654194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805.4599999999994</c:v>
                </c:pt>
                <c:pt idx="10">
                  <c:v>773.78</c:v>
                </c:pt>
                <c:pt idx="11">
                  <c:v>757.9400000000001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1038.37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608.8599999999988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2535.22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</c:v>
                </c:pt>
                <c:pt idx="1">
                  <c:v>4659.06</c:v>
                </c:pt>
                <c:pt idx="2">
                  <c:v>4153.1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</c:v>
                </c:pt>
                <c:pt idx="1">
                  <c:v>4656.98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2303.72</c:v>
                </c:pt>
                <c:pt idx="9">
                  <c:v>2291.55</c:v>
                </c:pt>
                <c:pt idx="10">
                  <c:v>2280.42</c:v>
                </c:pt>
                <c:pt idx="11">
                  <c:v>2270.24</c:v>
                </c:pt>
                <c:pt idx="12">
                  <c:v>2264.82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2432.74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4673.0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</c:v>
                </c:pt>
                <c:pt idx="1">
                  <c:v>4645.58</c:v>
                </c:pt>
                <c:pt idx="2">
                  <c:v>4300.1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</c:v>
                </c:pt>
                <c:pt idx="1">
                  <c:v>4661.44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4664.69</c:v>
                </c:pt>
                <c:pt idx="1">
                  <c:v>4647.96</c:v>
                </c:pt>
                <c:pt idx="2">
                  <c:v>4646.51</c:v>
                </c:pt>
                <c:pt idx="3">
                  <c:v>4575.1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3398.0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4631.69</c:v>
                </c:pt>
                <c:pt idx="3">
                  <c:v>4615.62</c:v>
                </c:pt>
                <c:pt idx="4">
                  <c:v>4600.39</c:v>
                </c:pt>
                <c:pt idx="5">
                  <c:v>4585.6</c:v>
                </c:pt>
                <c:pt idx="6">
                  <c:v>4572.8</c:v>
                </c:pt>
                <c:pt idx="7">
                  <c:v>4809.1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4784.65</c:v>
                </c:pt>
                <c:pt idx="12">
                  <c:v>4754.23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</c:v>
                </c:pt>
                <c:pt idx="2">
                  <c:v>4577.76</c:v>
                </c:pt>
                <c:pt idx="3">
                  <c:v>4797.16</c:v>
                </c:pt>
                <c:pt idx="4">
                  <c:v>4781.06</c:v>
                </c:pt>
                <c:pt idx="5">
                  <c:v>4773.37</c:v>
                </c:pt>
                <c:pt idx="6">
                  <c:v>4756.19</c:v>
                </c:pt>
                <c:pt idx="7">
                  <c:v>4729.65</c:v>
                </c:pt>
                <c:pt idx="8">
                  <c:v>4701.3</c:v>
                </c:pt>
                <c:pt idx="9">
                  <c:v>4716.39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4620.23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</c:v>
                </c:pt>
                <c:pt idx="2">
                  <c:v>4771.36</c:v>
                </c:pt>
                <c:pt idx="3">
                  <c:v>4725.95</c:v>
                </c:pt>
                <c:pt idx="4">
                  <c:v>4709.61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4617.86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4754.15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/>
        <c:axId val="-2063498264"/>
        <c:axId val="-2063445496"/>
        <c:axId val="-2063435320"/>
      </c:surface3DChart>
      <c:catAx>
        <c:axId val="-2063498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3445496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-20634454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0.0973025371828521"/>
              <c:y val="0.06771224675346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3498264"/>
        <c:crosses val="autoZero"/>
        <c:crossBetween val="between"/>
      </c:valAx>
      <c:serAx>
        <c:axId val="-2063435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"/>
              <c:y val="0.8134820647419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3445496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100"/>
      <c:rotY val="40"/>
      <c:depthPercent val="100"/>
      <c:rAngAx val="0"/>
      <c:perspective val="30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wireframe val="0"/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805.4599999999994</c:v>
                </c:pt>
                <c:pt idx="10">
                  <c:v>773.78</c:v>
                </c:pt>
                <c:pt idx="11">
                  <c:v>757.9400000000001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1038.37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835.3099999999994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608.8599999999988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2535.22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</c:v>
                </c:pt>
                <c:pt idx="1">
                  <c:v>4659.06</c:v>
                </c:pt>
                <c:pt idx="2">
                  <c:v>4153.1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</c:v>
                </c:pt>
                <c:pt idx="1">
                  <c:v>4656.98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2303.72</c:v>
                </c:pt>
                <c:pt idx="9">
                  <c:v>2291.55</c:v>
                </c:pt>
                <c:pt idx="10">
                  <c:v>2280.42</c:v>
                </c:pt>
                <c:pt idx="11">
                  <c:v>2270.24</c:v>
                </c:pt>
                <c:pt idx="12">
                  <c:v>2264.82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2432.74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4673.0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</c:v>
                </c:pt>
                <c:pt idx="1">
                  <c:v>4645.58</c:v>
                </c:pt>
                <c:pt idx="2">
                  <c:v>4300.1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</c:v>
                </c:pt>
                <c:pt idx="1">
                  <c:v>4661.44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4664.69</c:v>
                </c:pt>
                <c:pt idx="1">
                  <c:v>4647.96</c:v>
                </c:pt>
                <c:pt idx="2">
                  <c:v>4646.51</c:v>
                </c:pt>
                <c:pt idx="3">
                  <c:v>4575.1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3398.0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4631.69</c:v>
                </c:pt>
                <c:pt idx="3">
                  <c:v>4615.62</c:v>
                </c:pt>
                <c:pt idx="4">
                  <c:v>4600.39</c:v>
                </c:pt>
                <c:pt idx="5">
                  <c:v>4585.6</c:v>
                </c:pt>
                <c:pt idx="6">
                  <c:v>4572.8</c:v>
                </c:pt>
                <c:pt idx="7">
                  <c:v>4809.1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4784.65</c:v>
                </c:pt>
                <c:pt idx="12">
                  <c:v>4754.23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</c:v>
                </c:pt>
                <c:pt idx="2">
                  <c:v>4577.76</c:v>
                </c:pt>
                <c:pt idx="3">
                  <c:v>4797.16</c:v>
                </c:pt>
                <c:pt idx="4">
                  <c:v>4781.06</c:v>
                </c:pt>
                <c:pt idx="5">
                  <c:v>4773.37</c:v>
                </c:pt>
                <c:pt idx="6">
                  <c:v>4756.19</c:v>
                </c:pt>
                <c:pt idx="7">
                  <c:v>4729.65</c:v>
                </c:pt>
                <c:pt idx="8">
                  <c:v>4701.3</c:v>
                </c:pt>
                <c:pt idx="9">
                  <c:v>4716.39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4620.23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</c:v>
                </c:pt>
                <c:pt idx="2">
                  <c:v>4771.36</c:v>
                </c:pt>
                <c:pt idx="3">
                  <c:v>4725.95</c:v>
                </c:pt>
                <c:pt idx="4">
                  <c:v>4709.61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4617.86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4754.15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/>
        <c:axId val="-2041783256"/>
        <c:axId val="2127359032"/>
        <c:axId val="-2042551304"/>
      </c:surface3DChart>
      <c:catAx>
        <c:axId val="-2041783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735903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21273590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0.0973025371828521"/>
              <c:y val="0.06771224675346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41783256"/>
        <c:crosses val="autoZero"/>
        <c:crossBetween val="between"/>
      </c:valAx>
      <c:serAx>
        <c:axId val="-2042551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"/>
              <c:y val="0.8134820647419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7359032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"/>
          <c:y val="0.0392156862745098"/>
          <c:w val="0.832592592592592"/>
          <c:h val="0.836601307189542"/>
        </c:manualLayout>
      </c:layout>
      <c:lineChart>
        <c:grouping val="standard"/>
        <c:varyColors val="0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4.14</c:v>
                </c:pt>
                <c:pt idx="3">
                  <c:v>5.53</c:v>
                </c:pt>
                <c:pt idx="4">
                  <c:v>10.93</c:v>
                </c:pt>
                <c:pt idx="5">
                  <c:v>33.23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6.819999999999998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4.64</c:v>
                </c:pt>
                <c:pt idx="9">
                  <c:v>7.57</c:v>
                </c:pt>
                <c:pt idx="10">
                  <c:v>11.62</c:v>
                </c:pt>
                <c:pt idx="11">
                  <c:v>16.44</c:v>
                </c:pt>
                <c:pt idx="12">
                  <c:v>20.44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5.359999999999998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636024"/>
        <c:axId val="-2045236984"/>
      </c:lineChart>
      <c:catAx>
        <c:axId val="-21426360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45236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20452369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.0"/>
              <c:y val="0.176309781747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14263602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4"/>
          <c:y val="0.339869281045752"/>
          <c:w val="0.0696296296296296"/>
          <c:h val="0.23747276688453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0.69963</cdr:x>
      <cdr:y>0.11563</cdr:y>
    </cdr:from>
    <cdr:to>
      <cdr:x>0.74938</cdr:x>
      <cdr:y>0.17363</cdr:y>
    </cdr:to>
    <cdr:sp macro="" textlink="">
      <cdr:nvSpPr>
        <cdr:cNvPr id="1037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97606" y="674022"/>
          <a:ext cx="426482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L1</a:t>
          </a:r>
        </a:p>
      </cdr:txBody>
    </cdr:sp>
  </cdr:relSizeAnchor>
  <cdr:relSizeAnchor xmlns:cdr="http://schemas.openxmlformats.org/drawingml/2006/chartDrawing">
    <cdr:from>
      <cdr:x>0.62841</cdr:x>
      <cdr:y>0.37543</cdr:y>
    </cdr:from>
    <cdr:to>
      <cdr:x>0.67716</cdr:x>
      <cdr:y>0.43343</cdr:y>
    </cdr:to>
    <cdr:sp macro="" textlink="">
      <cdr:nvSpPr>
        <cdr:cNvPr id="1038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87080" y="2188497"/>
          <a:ext cx="417909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L2</a:t>
          </a:r>
        </a:p>
      </cdr:txBody>
    </cdr:sp>
  </cdr:relSizeAnchor>
  <cdr:relSizeAnchor xmlns:cdr="http://schemas.openxmlformats.org/drawingml/2006/chartDrawing">
    <cdr:from>
      <cdr:x>0.5</cdr:x>
      <cdr:y>0.67036</cdr:y>
    </cdr:from>
    <cdr:to>
      <cdr:x>0.5755</cdr:x>
      <cdr:y>0.72936</cdr:y>
    </cdr:to>
    <cdr:sp macro="" textlink="">
      <cdr:nvSpPr>
        <cdr:cNvPr id="1039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86250" y="3907722"/>
          <a:ext cx="647224" cy="34392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Mem</a:t>
          </a:r>
        </a:p>
      </cdr:txBody>
    </cdr:sp>
  </cdr:relSizeAnchor>
  <cdr:relSizeAnchor xmlns:cdr="http://schemas.openxmlformats.org/drawingml/2006/chartDrawing">
    <cdr:from>
      <cdr:x>0.58105</cdr:x>
      <cdr:y>0.5</cdr:y>
    </cdr:from>
    <cdr:to>
      <cdr:x>0.63105</cdr:x>
      <cdr:y>0.55825</cdr:y>
    </cdr:to>
    <cdr:sp macro="" textlink="">
      <cdr:nvSpPr>
        <cdr:cNvPr id="1040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81076" y="2914650"/>
          <a:ext cx="428625" cy="33955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L3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43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97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233987" y="726094"/>
            <a:ext cx="4835733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088" tIns="47544" rIns="95088" bIns="4754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Cache Memories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11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</a:t>
            </a:r>
            <a:r>
              <a:rPr lang="en-US" sz="2000" b="0" dirty="0" smtClean="0"/>
              <a:t>1, 2013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err="1" smtClean="0"/>
              <a:t>O’Hallaron</a:t>
            </a:r>
            <a:r>
              <a:rPr lang="en-US" dirty="0" smtClean="0"/>
              <a:t>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6819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 smtClean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Simulation</a:t>
            </a:r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M</a:t>
            </a:r>
            <a:r>
              <a:rPr lang="en-US" sz="2000" b="0" dirty="0">
                <a:latin typeface="Calibri"/>
                <a:cs typeface="Calibri"/>
              </a:rPr>
              <a:t>=16 </a:t>
            </a:r>
            <a:r>
              <a:rPr lang="en-US" sz="2000" b="0" dirty="0" smtClean="0">
                <a:latin typeface="Calibri"/>
                <a:cs typeface="Calibri"/>
              </a:rPr>
              <a:t>bytes (4-bit addresses), </a:t>
            </a:r>
            <a:r>
              <a:rPr lang="en-US" sz="2000" b="0" dirty="0">
                <a:latin typeface="Calibri"/>
                <a:cs typeface="Calibri"/>
              </a:rPr>
              <a:t>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Address </a:t>
            </a:r>
            <a:r>
              <a:rPr lang="en-US" sz="2000" b="0" dirty="0">
                <a:latin typeface="Calibri"/>
                <a:cs typeface="Calibri"/>
              </a:rPr>
              <a:t>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Tag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Block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 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</a:t>
            </a:r>
            <a:r>
              <a:rPr lang="en-US" sz="2000" dirty="0" smtClean="0">
                <a:latin typeface="Calibri"/>
                <a:cs typeface="Calibri"/>
              </a:rPr>
              <a:t>ag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Calibri"/>
                <a:cs typeface="Calibri"/>
              </a:rPr>
              <a:t>Block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L1, L2, </a:t>
            </a:r>
            <a:r>
              <a:rPr lang="en-GB" dirty="0" smtClean="0"/>
              <a:t>L3, Main </a:t>
            </a:r>
            <a:r>
              <a:rPr lang="en-GB" dirty="0" smtClean="0"/>
              <a:t>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Write-through </a:t>
            </a:r>
            <a:r>
              <a:rPr lang="en-GB" dirty="0" smtClean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Write-back </a:t>
            </a:r>
            <a:r>
              <a:rPr lang="en-GB" dirty="0" smtClean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Write-allocate </a:t>
            </a:r>
            <a:r>
              <a:rPr lang="en-GB" dirty="0" smtClean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No-write-allocate </a:t>
            </a:r>
            <a:r>
              <a:rPr lang="en-GB" dirty="0" smtClean="0"/>
              <a:t>(writes straight to memory, does not load into cache)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 smtClean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 Core i7 Cache Hierarchy</a:t>
            </a:r>
            <a:endParaRPr lang="en-US" dirty="0"/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L1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 and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 cycles</a:t>
            </a:r>
          </a:p>
          <a:p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11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30-40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Block size</a:t>
            </a:r>
            <a:r>
              <a:rPr lang="en-US" sz="1800" b="0" dirty="0" smtClean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memory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Cache Performance Metrics</a:t>
            </a:r>
            <a:endParaRPr lang="en-GB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Miss Rate</a:t>
            </a:r>
          </a:p>
          <a:p>
            <a:pPr lvl="1"/>
            <a:r>
              <a:rPr lang="en-GB" dirty="0" smtClean="0"/>
              <a:t>Fraction of memory references not found in cache (misses / accesses)</a:t>
            </a:r>
            <a:br>
              <a:rPr lang="en-GB" dirty="0" smtClean="0"/>
            </a:br>
            <a:r>
              <a:rPr lang="en-GB" dirty="0" smtClean="0"/>
              <a:t>= 1 – hit rate</a:t>
            </a:r>
          </a:p>
          <a:p>
            <a:pPr lvl="1"/>
            <a:r>
              <a:rPr lang="en-GB" dirty="0" smtClean="0"/>
              <a:t>Typical numbers (in percentages):</a:t>
            </a:r>
          </a:p>
          <a:p>
            <a:pPr lvl="2"/>
            <a:r>
              <a:rPr lang="en-GB" dirty="0" smtClean="0"/>
              <a:t>3-10% for L1</a:t>
            </a:r>
          </a:p>
          <a:p>
            <a:pPr lvl="2"/>
            <a:r>
              <a:rPr lang="en-GB" dirty="0" smtClean="0"/>
              <a:t>can be quite small (e.g., &lt; 1%) for L2, depending on size, etc.</a:t>
            </a:r>
          </a:p>
          <a:p>
            <a:r>
              <a:rPr lang="en-GB" dirty="0" smtClean="0"/>
              <a:t>Hit Time</a:t>
            </a:r>
          </a:p>
          <a:p>
            <a:pPr lvl="1"/>
            <a:r>
              <a:rPr lang="en-GB" dirty="0" smtClean="0"/>
              <a:t>Time to deliver a line in the cache to the processor</a:t>
            </a:r>
          </a:p>
          <a:p>
            <a:pPr lvl="2"/>
            <a:r>
              <a:rPr lang="en-GB" dirty="0" smtClean="0"/>
              <a:t>includes time to determine whether the line is in the cache</a:t>
            </a:r>
          </a:p>
          <a:p>
            <a:pPr lvl="1"/>
            <a:r>
              <a:rPr lang="en-GB" dirty="0" smtClean="0"/>
              <a:t>Typical numbers:</a:t>
            </a:r>
          </a:p>
          <a:p>
            <a:pPr lvl="2"/>
            <a:r>
              <a:rPr lang="en-GB" dirty="0" smtClean="0"/>
              <a:t>1-2 clock cycle for L1</a:t>
            </a:r>
          </a:p>
          <a:p>
            <a:pPr lvl="2"/>
            <a:r>
              <a:rPr lang="en-GB" dirty="0" smtClean="0"/>
              <a:t>5-20 clock cycles for L2</a:t>
            </a:r>
          </a:p>
          <a:p>
            <a:r>
              <a:rPr lang="en-GB" dirty="0" smtClean="0"/>
              <a:t>Miss Penalty</a:t>
            </a:r>
          </a:p>
          <a:p>
            <a:pPr lvl="1"/>
            <a:r>
              <a:rPr lang="en-GB" dirty="0" smtClean="0"/>
              <a:t>Additional time required because of a miss</a:t>
            </a:r>
          </a:p>
          <a:p>
            <a:pPr lvl="2"/>
            <a:r>
              <a:rPr lang="en-GB" dirty="0" smtClean="0"/>
              <a:t>typically 50-200 cycles for main memory (Trend: increasing!)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smtClean="0"/>
              <a:t>Lets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 smtClean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Could be 100x, if just L1 and main memory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97% hits:  1 cycle + 0.03 * 100 cycles =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99% hits:  1 cycle + 0.01 * 100 cycles = </a:t>
            </a:r>
            <a:r>
              <a:rPr lang="en-US" sz="1800" b="1" dirty="0" smtClean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Cache Friendly Code</a:t>
            </a:r>
            <a:endParaRPr lang="en-US"/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Make the common case go fast</a:t>
            </a:r>
          </a:p>
          <a:p>
            <a:pPr lvl="1"/>
            <a:r>
              <a:rPr lang="en-US" dirty="0" smtClean="0"/>
              <a:t>Focus on the inner loops of the core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the misses in the inner loops</a:t>
            </a:r>
          </a:p>
          <a:p>
            <a:pPr lvl="1"/>
            <a:r>
              <a:rPr lang="en-US" dirty="0" smtClean="0"/>
              <a:t>Repeated references to variables are good (</a:t>
            </a:r>
            <a:r>
              <a:rPr lang="en-US" dirty="0" smtClean="0">
                <a:solidFill>
                  <a:srgbClr val="FF0000"/>
                </a:solidFill>
              </a:rPr>
              <a:t>temporal locality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Stride-1 reference patterns are good (</a:t>
            </a:r>
            <a:r>
              <a:rPr lang="en-US" dirty="0" smtClean="0">
                <a:solidFill>
                  <a:srgbClr val="FF0000"/>
                </a:solidFill>
              </a:rPr>
              <a:t>spatial locality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Key idea: Our qualitative notion of locality is quantified through our understanding of cache memories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 smtClean="0"/>
              <a:t>Performance impact of caches</a:t>
            </a:r>
          </a:p>
          <a:p>
            <a:pPr lvl="1"/>
            <a:r>
              <a:rPr lang="en-US" dirty="0" smtClean="0"/>
              <a:t>The memory mountain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288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Memory mountain: </a:t>
            </a:r>
            <a:r>
              <a:rPr lang="en-US" dirty="0" smtClean="0"/>
              <a:t>Measured </a:t>
            </a:r>
            <a:r>
              <a:rPr lang="en-US" dirty="0"/>
              <a:t>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6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304800" y="1435100"/>
            <a:ext cx="8667750" cy="491807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void test(int elems, int stride) 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i, result = 0; 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volatile int sink;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for (i = 0; i &lt; elems; i += stride)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	result += data[i];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Run test(elems,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double run(int size, int stride, double Mhz)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elems = size / sizeof(int);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test(elems, stride);                     /* warm up the cache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cycles = fcyc2(test, elems, stride, 0);  /* call test(elems,stride)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return (size / stride) / (cycles / Mhz); /* convert cycles to MB/s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54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</p:spTree>
    <p:extLst>
      <p:ext uri="{BB962C8B-B14F-4D97-AF65-F5344CB8AC3E}">
        <p14:creationId xmlns:p14="http://schemas.microsoft.com/office/powerpoint/2010/main" val="207532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68073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76087" y="3341398"/>
            <a:ext cx="114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Ridges of  </a:t>
            </a:r>
          </a:p>
          <a:p>
            <a:pPr algn="ctr"/>
            <a:r>
              <a:rPr lang="en-US" sz="1800" i="1" dirty="0">
                <a:solidFill>
                  <a:srgbClr val="FF6600"/>
                </a:solidFill>
                <a:latin typeface="Calibri" pitchFamily="34" charset="0"/>
              </a:rPr>
              <a:t>t</a:t>
            </a:r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emporal</a:t>
            </a:r>
            <a:endParaRPr lang="en-US" sz="1800" i="1" dirty="0" smtClean="0">
              <a:solidFill>
                <a:srgbClr val="FF6600"/>
              </a:solidFill>
              <a:latin typeface="Calibri" pitchFamily="34" charset="0"/>
            </a:endParaRP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 locality</a:t>
            </a:r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 bwMode="auto">
          <a:xfrm rot="10800000">
            <a:off x="5943601" y="2133603"/>
            <a:ext cx="1732487" cy="166946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0800000">
            <a:off x="5410201" y="3657602"/>
            <a:ext cx="2265887" cy="1454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rot="10800000" flipV="1">
            <a:off x="4953001" y="3803062"/>
            <a:ext cx="2723087" cy="5403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22" idx="1"/>
          </p:cNvCxnSpPr>
          <p:nvPr/>
        </p:nvCxnSpPr>
        <p:spPr bwMode="auto">
          <a:xfrm rot="10800000" flipV="1">
            <a:off x="4572001" y="3803063"/>
            <a:ext cx="3104087" cy="145473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51205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/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Hierarchies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fundamental and enduring properties of hardware and software:</a:t>
            </a:r>
          </a:p>
          <a:p>
            <a:pPr lvl="1"/>
            <a:r>
              <a:rPr lang="en-US"/>
              <a:t>Fast storage technologies cost more per byte, have less capacity, and require more power (heat!). </a:t>
            </a:r>
          </a:p>
          <a:p>
            <a:pPr lvl="1"/>
            <a:r>
              <a:rPr lang="en-US"/>
              <a:t>The gap between CPU and main memory speed is widening.</a:t>
            </a:r>
          </a:p>
          <a:p>
            <a:pPr lvl="1"/>
            <a:r>
              <a:rPr lang="en-US"/>
              <a:t>Well-written programs tend to exhibit good locality.</a:t>
            </a:r>
          </a:p>
          <a:p>
            <a:pPr lvl="1"/>
            <a:endParaRPr lang="en-US"/>
          </a:p>
          <a:p>
            <a:r>
              <a:rPr lang="en-US"/>
              <a:t>These fundamental properties complement each other beautifully.</a:t>
            </a:r>
          </a:p>
          <a:p>
            <a:endParaRPr lang="en-US"/>
          </a:p>
          <a:p>
            <a:r>
              <a:rPr lang="en-US"/>
              <a:t>They suggest an approach for organizing memory and storage systems known as a </a:t>
            </a:r>
            <a:r>
              <a:rPr lang="en-US">
                <a:solidFill>
                  <a:srgbClr val="FF0000"/>
                </a:solidFill>
              </a:rPr>
              <a:t>memory hierarchy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257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Miss Rate Analysis for Matrix Multiply</a:t>
            </a:r>
            <a:endParaRPr lang="en-US"/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Line size = 32B (big enough for four 64-bit words)</a:t>
            </a:r>
          </a:p>
          <a:p>
            <a:pPr lvl="1"/>
            <a:r>
              <a:rPr lang="en-US" dirty="0" smtClean="0"/>
              <a:t>Matrix dimension (N) is very large</a:t>
            </a:r>
          </a:p>
          <a:p>
            <a:pPr lvl="2"/>
            <a:r>
              <a:rPr lang="en-US" dirty="0" smtClean="0"/>
              <a:t>Approximate 1/N as 0.0</a:t>
            </a:r>
          </a:p>
          <a:p>
            <a:pPr lvl="1"/>
            <a:r>
              <a:rPr lang="en-US" dirty="0" smtClean="0"/>
              <a:t>Cache is not even big enough to hold multiple rows</a:t>
            </a:r>
          </a:p>
          <a:p>
            <a:r>
              <a:rPr lang="en-US" dirty="0" smtClean="0"/>
              <a:t>Analysis Method:</a:t>
            </a:r>
          </a:p>
          <a:p>
            <a:pPr lvl="1"/>
            <a:r>
              <a:rPr lang="en-US" dirty="0" smtClean="0"/>
              <a:t>Look at access pattern of inner loop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347462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207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642214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700538"/>
            <a:ext cx="53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latin typeface="Calibri" pitchFamily="34" charset="0"/>
              </a:rPr>
              <a:t>x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Example</a:t>
            </a:r>
            <a:endParaRPr lang="en-US"/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Multiply N </a:t>
            </a:r>
            <a:r>
              <a:rPr lang="en-US" dirty="0" err="1" smtClean="0"/>
              <a:t>x</a:t>
            </a:r>
            <a:r>
              <a:rPr lang="en-US" dirty="0" smtClean="0"/>
              <a:t> N matrices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 total operations</a:t>
            </a:r>
          </a:p>
          <a:p>
            <a:pPr lvl="1"/>
            <a:r>
              <a:rPr lang="en-US" dirty="0" smtClean="0"/>
              <a:t>N reads per source element</a:t>
            </a:r>
          </a:p>
          <a:p>
            <a:pPr lvl="1"/>
            <a:r>
              <a:rPr lang="en-US" dirty="0" smtClean="0"/>
              <a:t>N values summed per destination</a:t>
            </a:r>
          </a:p>
          <a:p>
            <a:pPr lvl="2"/>
            <a:r>
              <a:rPr lang="en-US" dirty="0" smtClean="0"/>
              <a:t>but may be able to hold in register</a:t>
            </a:r>
            <a:endParaRPr lang="en-US" dirty="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878718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i="1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i="1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4 bytes, exploit spatial locality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 smtClean="0"/>
              <a:t>miss </a:t>
            </a:r>
            <a:r>
              <a:rPr lang="en-US" dirty="0"/>
              <a:t>rate = 4 bytes / B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  <a:endParaRPr lang="en-US" dirty="0" smtClean="0"/>
          </a:p>
          <a:p>
            <a:pPr lvl="2">
              <a:lnSpc>
                <a:spcPct val="97000"/>
              </a:lnSpc>
            </a:pPr>
            <a:r>
              <a:rPr lang="en-US" dirty="0" smtClean="0"/>
              <a:t>miss </a:t>
            </a:r>
            <a:r>
              <a:rPr lang="en-US" dirty="0"/>
              <a:t>rate = 1 (i.e. 100%)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(ijk)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</a:t>
            </a:r>
            <a:r>
              <a:rPr lang="en-US" b="0" u="sng" dirty="0" smtClean="0">
                <a:latin typeface="Calibri"/>
                <a:cs typeface="Calibri"/>
              </a:rPr>
              <a:t>per inner loop iteration</a:t>
            </a:r>
            <a:r>
              <a:rPr lang="en-US" sz="2400" b="0" u="sng" dirty="0" smtClean="0">
                <a:latin typeface="Calibri"/>
                <a:cs typeface="Calibri"/>
              </a:rPr>
              <a:t>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kij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  <a:r>
              <a:rPr lang="en-US" sz="180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800">
              <a:latin typeface="Courier New" charset="0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Column-</a:t>
            </a:r>
            <a:endParaRPr lang="en-US" sz="2000" b="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</a:t>
            </a:r>
            <a:r>
              <a:rPr lang="en-US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Summary of Matrix Multiplication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 smtClean="0">
                <a:latin typeface="Courier New" charset="0"/>
              </a:rPr>
              <a:t>for 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An Example Memory Hierarchy</a:t>
            </a:r>
          </a:p>
        </p:txBody>
      </p:sp>
      <p:sp>
        <p:nvSpPr>
          <p:cNvPr id="35843" name="AutoShape 2"/>
          <p:cNvSpPr>
            <a:spLocks noChangeArrowheads="1"/>
          </p:cNvSpPr>
          <p:nvPr/>
        </p:nvSpPr>
        <p:spPr bwMode="auto">
          <a:xfrm>
            <a:off x="1147763" y="1009650"/>
            <a:ext cx="6242050" cy="5391150"/>
          </a:xfrm>
          <a:prstGeom prst="triangle">
            <a:avLst>
              <a:gd name="adj" fmla="val 50000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49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0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3790061" y="1568034"/>
            <a:ext cx="948995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</a:t>
            </a:r>
            <a:r>
              <a:rPr lang="en-GB" sz="1600" b="1" dirty="0" smtClean="0">
                <a:latin typeface="Calibri" pitchFamily="34" charset="0"/>
              </a:rPr>
              <a:t>egisters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3812500" y="2044099"/>
            <a:ext cx="904111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L1 cache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 </a:t>
            </a:r>
            <a:r>
              <a:rPr lang="en-GB" sz="1600" b="1" dirty="0">
                <a:latin typeface="Calibri" pitchFamily="34" charset="0"/>
              </a:rPr>
              <a:t>(SRAM)</a:t>
            </a: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3576913" y="3753440"/>
            <a:ext cx="137529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Main </a:t>
            </a:r>
            <a:r>
              <a:rPr lang="en-GB" sz="1600" b="1" dirty="0">
                <a:latin typeface="Calibri" pitchFamily="34" charset="0"/>
              </a:rPr>
              <a:t>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(DRAM)</a:t>
            </a:r>
          </a:p>
        </p:txBody>
      </p:sp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3160581" y="4604095"/>
            <a:ext cx="220795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L</a:t>
            </a:r>
            <a:r>
              <a:rPr lang="en-GB" sz="1600" b="1" dirty="0" smtClean="0">
                <a:latin typeface="Calibri" pitchFamily="34" charset="0"/>
              </a:rPr>
              <a:t>ocal </a:t>
            </a:r>
            <a:r>
              <a:rPr lang="en-GB" sz="1600" b="1" dirty="0">
                <a:latin typeface="Calibri" pitchFamily="34" charset="0"/>
              </a:rPr>
              <a:t>secondary storage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(local disks)</a:t>
            </a:r>
          </a:p>
        </p:txBody>
      </p:sp>
      <p:sp>
        <p:nvSpPr>
          <p:cNvPr id="35848" name="Line 7"/>
          <p:cNvSpPr>
            <a:spLocks noChangeShapeType="1"/>
          </p:cNvSpPr>
          <p:nvPr/>
        </p:nvSpPr>
        <p:spPr bwMode="auto">
          <a:xfrm>
            <a:off x="3736976" y="1931988"/>
            <a:ext cx="1063625" cy="158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0" name="Line 9"/>
          <p:cNvSpPr>
            <a:spLocks noChangeShapeType="1"/>
          </p:cNvSpPr>
          <p:nvPr/>
        </p:nvSpPr>
        <p:spPr bwMode="auto">
          <a:xfrm>
            <a:off x="2992438" y="3634582"/>
            <a:ext cx="25527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1" name="Line 10"/>
          <p:cNvSpPr>
            <a:spLocks noChangeShapeType="1"/>
          </p:cNvSpPr>
          <p:nvPr/>
        </p:nvSpPr>
        <p:spPr bwMode="auto">
          <a:xfrm>
            <a:off x="441325" y="3943350"/>
            <a:ext cx="1588" cy="2344738"/>
          </a:xfrm>
          <a:prstGeom prst="line">
            <a:avLst/>
          </a:prstGeom>
          <a:noFill/>
          <a:ln w="381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52" name="Text Box 11"/>
          <p:cNvSpPr txBox="1">
            <a:spLocks noChangeArrowheads="1"/>
          </p:cNvSpPr>
          <p:nvPr/>
        </p:nvSpPr>
        <p:spPr bwMode="auto">
          <a:xfrm>
            <a:off x="455667" y="3829317"/>
            <a:ext cx="915933" cy="1059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slower,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cheaper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per byte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5854" name="Text Box 13"/>
          <p:cNvSpPr txBox="1">
            <a:spLocks noChangeArrowheads="1"/>
          </p:cNvSpPr>
          <p:nvPr/>
        </p:nvSpPr>
        <p:spPr bwMode="auto">
          <a:xfrm>
            <a:off x="2267837" y="5562600"/>
            <a:ext cx="399344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</a:t>
            </a:r>
            <a:r>
              <a:rPr lang="en-GB" sz="1600" b="1" dirty="0" smtClean="0">
                <a:latin typeface="Calibri" pitchFamily="34" charset="0"/>
              </a:rPr>
              <a:t>emote </a:t>
            </a:r>
            <a:r>
              <a:rPr lang="en-GB" sz="1600" b="1" dirty="0">
                <a:latin typeface="Calibri" pitchFamily="34" charset="0"/>
              </a:rPr>
              <a:t>secondary storage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(tapes, distributed file systems, Web servers)</a:t>
            </a:r>
          </a:p>
        </p:txBody>
      </p:sp>
      <p:sp>
        <p:nvSpPr>
          <p:cNvPr id="35878" name="Text Box 16"/>
          <p:cNvSpPr txBox="1">
            <a:spLocks noChangeArrowheads="1"/>
          </p:cNvSpPr>
          <p:nvPr/>
        </p:nvSpPr>
        <p:spPr bwMode="auto">
          <a:xfrm>
            <a:off x="6858000" y="4648200"/>
            <a:ext cx="2062162" cy="728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Local disks hold files retrieved from disks on remote network servers</a:t>
            </a:r>
          </a:p>
        </p:txBody>
      </p:sp>
      <p:sp>
        <p:nvSpPr>
          <p:cNvPr id="35876" name="Text Box 19"/>
          <p:cNvSpPr txBox="1">
            <a:spLocks noChangeArrowheads="1"/>
          </p:cNvSpPr>
          <p:nvPr/>
        </p:nvSpPr>
        <p:spPr bwMode="auto">
          <a:xfrm>
            <a:off x="6376987" y="3962400"/>
            <a:ext cx="2744787" cy="5175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Main memory holds disk 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34" charset="0"/>
              </a:rPr>
              <a:t>blocks </a:t>
            </a: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retrieved from 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34" charset="0"/>
              </a:rPr>
              <a:t>local disks</a:t>
            </a:r>
            <a:endParaRPr lang="en-GB" sz="1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57" name="Line 20"/>
          <p:cNvSpPr>
            <a:spLocks noChangeShapeType="1"/>
          </p:cNvSpPr>
          <p:nvPr/>
        </p:nvSpPr>
        <p:spPr bwMode="auto">
          <a:xfrm>
            <a:off x="1760182" y="5337175"/>
            <a:ext cx="50292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8" name="Text Box 21"/>
          <p:cNvSpPr txBox="1">
            <a:spLocks noChangeArrowheads="1"/>
          </p:cNvSpPr>
          <p:nvPr/>
        </p:nvSpPr>
        <p:spPr bwMode="auto">
          <a:xfrm>
            <a:off x="3806090" y="2895177"/>
            <a:ext cx="916935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L2 cache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SRAM)</a:t>
            </a:r>
          </a:p>
        </p:txBody>
      </p:sp>
      <p:sp>
        <p:nvSpPr>
          <p:cNvPr id="35873" name="Text Box 23"/>
          <p:cNvSpPr txBox="1">
            <a:spLocks noChangeArrowheads="1"/>
          </p:cNvSpPr>
          <p:nvPr/>
        </p:nvSpPr>
        <p:spPr bwMode="auto">
          <a:xfrm>
            <a:off x="5334000" y="2256245"/>
            <a:ext cx="2838450" cy="5175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L1 cache holds cache lines retrieved from 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34" charset="0"/>
              </a:rPr>
              <a:t>L2 </a:t>
            </a: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35860" name="Text Box 25"/>
          <p:cNvSpPr txBox="1">
            <a:spLocks noChangeArrowheads="1"/>
          </p:cNvSpPr>
          <p:nvPr/>
        </p:nvSpPr>
        <p:spPr bwMode="auto">
          <a:xfrm>
            <a:off x="4876800" y="1447800"/>
            <a:ext cx="2919412" cy="517502"/>
          </a:xfrm>
          <a:prstGeom prst="rect">
            <a:avLst/>
          </a:prstGeom>
          <a:noFill/>
          <a:ln w="9525">
            <a:solidFill>
              <a:srgbClr val="DF9F98"/>
            </a:solidFill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CPU registers hold words retrieved </a:t>
            </a:r>
            <a:r>
              <a:rPr lang="en-GB" sz="1400" b="1" dirty="0" smtClean="0">
                <a:solidFill>
                  <a:srgbClr val="C00000"/>
                </a:solidFill>
                <a:latin typeface="Calibri" pitchFamily="34" charset="0"/>
              </a:rPr>
              <a:t>from </a:t>
            </a: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L1 cache</a:t>
            </a:r>
          </a:p>
        </p:txBody>
      </p:sp>
      <p:sp>
        <p:nvSpPr>
          <p:cNvPr id="35871" name="Text Box 28"/>
          <p:cNvSpPr txBox="1">
            <a:spLocks noChangeArrowheads="1"/>
          </p:cNvSpPr>
          <p:nvPr/>
        </p:nvSpPr>
        <p:spPr bwMode="auto">
          <a:xfrm>
            <a:off x="5867400" y="3124200"/>
            <a:ext cx="2628900" cy="5175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C00000"/>
                </a:solidFill>
                <a:latin typeface="Calibri" pitchFamily="34" charset="0"/>
              </a:rPr>
              <a:t>L2 cache holds cache lines retrieved from main memory</a:t>
            </a:r>
          </a:p>
        </p:txBody>
      </p:sp>
      <p:sp>
        <p:nvSpPr>
          <p:cNvPr id="35863" name="Text Box 30"/>
          <p:cNvSpPr txBox="1">
            <a:spLocks noChangeArrowheads="1"/>
          </p:cNvSpPr>
          <p:nvPr/>
        </p:nvSpPr>
        <p:spPr bwMode="auto">
          <a:xfrm>
            <a:off x="3530600" y="1331913"/>
            <a:ext cx="4286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482"/>
                </a:solidFill>
                <a:latin typeface="Calibri" pitchFamily="34" charset="0"/>
              </a:rPr>
              <a:t>L0:</a:t>
            </a:r>
          </a:p>
        </p:txBody>
      </p:sp>
      <p:sp>
        <p:nvSpPr>
          <p:cNvPr id="35864" name="Text Box 31"/>
          <p:cNvSpPr txBox="1">
            <a:spLocks noChangeArrowheads="1"/>
          </p:cNvSpPr>
          <p:nvPr/>
        </p:nvSpPr>
        <p:spPr bwMode="auto">
          <a:xfrm>
            <a:off x="3152775" y="2041525"/>
            <a:ext cx="4286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482"/>
                </a:solidFill>
                <a:latin typeface="Calibri" pitchFamily="34" charset="0"/>
              </a:rPr>
              <a:t>L1:</a:t>
            </a:r>
          </a:p>
        </p:txBody>
      </p:sp>
      <p:sp>
        <p:nvSpPr>
          <p:cNvPr id="35865" name="Text Box 32"/>
          <p:cNvSpPr txBox="1">
            <a:spLocks noChangeArrowheads="1"/>
          </p:cNvSpPr>
          <p:nvPr/>
        </p:nvSpPr>
        <p:spPr bwMode="auto">
          <a:xfrm>
            <a:off x="2714625" y="2738438"/>
            <a:ext cx="4286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482"/>
                </a:solidFill>
                <a:latin typeface="Calibri" pitchFamily="34" charset="0"/>
              </a:rPr>
              <a:t>L2:</a:t>
            </a:r>
          </a:p>
        </p:txBody>
      </p:sp>
      <p:sp>
        <p:nvSpPr>
          <p:cNvPr id="35866" name="Text Box 33"/>
          <p:cNvSpPr txBox="1">
            <a:spLocks noChangeArrowheads="1"/>
          </p:cNvSpPr>
          <p:nvPr/>
        </p:nvSpPr>
        <p:spPr bwMode="auto">
          <a:xfrm>
            <a:off x="2241550" y="3541713"/>
            <a:ext cx="4286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482"/>
                </a:solidFill>
                <a:latin typeface="Calibri" pitchFamily="34" charset="0"/>
              </a:rPr>
              <a:t>L3:</a:t>
            </a:r>
          </a:p>
        </p:txBody>
      </p:sp>
      <p:sp>
        <p:nvSpPr>
          <p:cNvPr id="35867" name="Text Box 34"/>
          <p:cNvSpPr txBox="1">
            <a:spLocks noChangeArrowheads="1"/>
          </p:cNvSpPr>
          <p:nvPr/>
        </p:nvSpPr>
        <p:spPr bwMode="auto">
          <a:xfrm>
            <a:off x="1639888" y="4606925"/>
            <a:ext cx="4286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482"/>
                </a:solidFill>
                <a:latin typeface="Calibri" pitchFamily="34" charset="0"/>
              </a:rPr>
              <a:t>L4:</a:t>
            </a:r>
          </a:p>
        </p:txBody>
      </p:sp>
      <p:sp>
        <p:nvSpPr>
          <p:cNvPr id="35868" name="Text Box 35"/>
          <p:cNvSpPr txBox="1">
            <a:spLocks noChangeArrowheads="1"/>
          </p:cNvSpPr>
          <p:nvPr/>
        </p:nvSpPr>
        <p:spPr bwMode="auto">
          <a:xfrm>
            <a:off x="1000125" y="5703888"/>
            <a:ext cx="4286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482"/>
                </a:solidFill>
                <a:latin typeface="Calibri" pitchFamily="34" charset="0"/>
              </a:rPr>
              <a:t>L5:</a:t>
            </a:r>
          </a:p>
        </p:txBody>
      </p:sp>
      <p:sp>
        <p:nvSpPr>
          <p:cNvPr id="35869" name="Text Box 36"/>
          <p:cNvSpPr txBox="1">
            <a:spLocks noChangeArrowheads="1"/>
          </p:cNvSpPr>
          <p:nvPr/>
        </p:nvSpPr>
        <p:spPr bwMode="auto">
          <a:xfrm>
            <a:off x="457200" y="2312467"/>
            <a:ext cx="894132" cy="1059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faster</a:t>
            </a:r>
            <a:r>
              <a:rPr lang="en-GB" sz="1600" b="1" dirty="0" smtClean="0">
                <a:latin typeface="Calibri" pitchFamily="34" charset="0"/>
              </a:rPr>
              <a:t>,</a:t>
            </a: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costlier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per byte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5870" name="Line 37"/>
          <p:cNvSpPr>
            <a:spLocks noChangeShapeType="1"/>
          </p:cNvSpPr>
          <p:nvPr/>
        </p:nvSpPr>
        <p:spPr bwMode="auto">
          <a:xfrm flipV="1">
            <a:off x="455613" y="1143000"/>
            <a:ext cx="1587" cy="2157413"/>
          </a:xfrm>
          <a:prstGeom prst="line">
            <a:avLst/>
          </a:prstGeom>
          <a:noFill/>
          <a:ln w="38160">
            <a:solidFill>
              <a:srgbClr val="000066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2267306" y="4463813"/>
            <a:ext cx="4006851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2756078" y="3634582"/>
            <a:ext cx="301752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3263722" y="2741612"/>
            <a:ext cx="201168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577216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Matrix Multiply Performance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52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62600" y="1524000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6520" y="401955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/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122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4837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4937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6814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572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105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5738862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     c</a:t>
            </a:r>
            <a:r>
              <a:rPr lang="en-US" sz="1400" dirty="0" smtClean="0">
                <a:latin typeface="Courier New" pitchFamily="49" charset="0"/>
              </a:rPr>
              <a:t>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</a:rPr>
              <a:t>n+j</a:t>
            </a:r>
            <a:r>
              <a:rPr lang="en-US" sz="1400" dirty="0" smtClean="0">
                <a:latin typeface="Courier New" pitchFamily="49" charset="0"/>
              </a:rPr>
              <a:t>] </a:t>
            </a:r>
            <a:r>
              <a:rPr lang="en-US" sz="1400" dirty="0">
                <a:latin typeface="Courier New" pitchFamily="49" charset="0"/>
              </a:rPr>
              <a:t>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</a:t>
            </a:r>
            <a:r>
              <a:rPr lang="en-US" sz="1400" dirty="0" smtClean="0">
                <a:latin typeface="Courier New" pitchFamily="49" charset="0"/>
              </a:rPr>
              <a:t>k]*b[k*n + j];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First iteration:</a:t>
            </a:r>
          </a:p>
          <a:p>
            <a:pPr lvl="1"/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</a:t>
            </a:r>
            <a:r>
              <a:rPr lang="en-US" dirty="0" smtClean="0">
                <a:solidFill>
                  <a:srgbClr val="C00000"/>
                </a:solidFill>
              </a:rPr>
              <a:t>in cache: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(schematic)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Second iteration:</a:t>
            </a:r>
          </a:p>
          <a:p>
            <a:pPr lvl="1"/>
            <a:r>
              <a:rPr lang="en-US" dirty="0" smtClean="0"/>
              <a:t>Again:</a:t>
            </a:r>
            <a:br>
              <a:rPr lang="en-US" dirty="0" smtClean="0"/>
            </a:br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smtClean="0"/>
              <a:t>9n/8 * n</a:t>
            </a:r>
            <a:r>
              <a:rPr lang="en-US" baseline="30000" dirty="0" smtClean="0"/>
              <a:t>2</a:t>
            </a:r>
            <a:r>
              <a:rPr lang="en-US" dirty="0" smtClean="0"/>
              <a:t> = (9/8) * n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Matrix Multiplication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99532" y="1332469"/>
            <a:ext cx="7958668" cy="310597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+=B)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smtClean="0">
                <a:latin typeface="Courier New" pitchFamily="49" charset="0"/>
              </a:rPr>
              <a:t>j+=B)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		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     for (i1 =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; i1 &lt; </a:t>
            </a:r>
            <a:r>
              <a:rPr lang="en-US" sz="1400" dirty="0" err="1" smtClean="0">
                <a:latin typeface="Courier New" pitchFamily="49" charset="0"/>
              </a:rPr>
              <a:t>i+B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for (j1 = j; j1 &lt; </a:t>
            </a:r>
            <a:r>
              <a:rPr lang="en-US" sz="1400" dirty="0" err="1" smtClean="0">
                <a:latin typeface="Courier New" pitchFamily="49" charset="0"/>
              </a:rPr>
              <a:t>j+B</a:t>
            </a:r>
            <a:r>
              <a:rPr lang="en-US" sz="1400" dirty="0" smtClean="0">
                <a:latin typeface="Courier New" pitchFamily="49" charset="0"/>
              </a:rPr>
              <a:t>; j++)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    for (k1 = k; k1 &lt; </a:t>
            </a:r>
            <a:r>
              <a:rPr lang="en-US" sz="1400" dirty="0" err="1" smtClean="0">
                <a:latin typeface="Courier New" pitchFamily="49" charset="0"/>
              </a:rPr>
              <a:t>k+B</a:t>
            </a:r>
            <a:r>
              <a:rPr lang="en-US" sz="1400" dirty="0" smtClean="0">
                <a:latin typeface="Courier New" pitchFamily="49" charset="0"/>
              </a:rPr>
              <a:t>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                  c[i1*n+j1] </a:t>
            </a:r>
            <a:r>
              <a:rPr lang="en-US" sz="1400" dirty="0">
                <a:latin typeface="Courier New" pitchFamily="49" charset="0"/>
              </a:rPr>
              <a:t>+= </a:t>
            </a:r>
            <a:r>
              <a:rPr lang="en-US" sz="1400" dirty="0" smtClean="0">
                <a:latin typeface="Courier New" pitchFamily="49" charset="0"/>
              </a:rPr>
              <a:t>a[i1*n </a:t>
            </a:r>
            <a:r>
              <a:rPr lang="en-US" sz="1400" dirty="0">
                <a:latin typeface="Courier New" pitchFamily="49" charset="0"/>
              </a:rPr>
              <a:t>+ </a:t>
            </a:r>
            <a:r>
              <a:rPr lang="en-US" sz="1400" dirty="0" smtClean="0">
                <a:latin typeface="Courier New" pitchFamily="49" charset="0"/>
              </a:rPr>
              <a:t>k1]*b[k1*n + j1];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471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419600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214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588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562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257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266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324600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rot="16200000" flipV="1">
            <a:off x="4378813" y="6132555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First (block) iteration:</a:t>
            </a:r>
          </a:p>
          <a:p>
            <a:pPr lvl="1"/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/8 misses for each block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  <a:br>
              <a:rPr lang="en-US" dirty="0" smtClean="0"/>
            </a:br>
            <a:r>
              <a:rPr lang="en-US" dirty="0" smtClean="0"/>
              <a:t>(omitting matrix 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in cache</a:t>
            </a:r>
            <a:br>
              <a:rPr lang="en-US" dirty="0" smtClean="0"/>
            </a:br>
            <a:r>
              <a:rPr lang="en-US" dirty="0" smtClean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14083" y="5552267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010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230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354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488157" y="64939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16138" y="55607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Second (block) iteration:</a:t>
            </a:r>
          </a:p>
          <a:p>
            <a:pPr lvl="1"/>
            <a:r>
              <a:rPr lang="en-US" dirty="0" smtClean="0"/>
              <a:t>Same as first iteration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err="1" smtClean="0"/>
              <a:t>nB</a:t>
            </a:r>
            <a:r>
              <a:rPr lang="en-US" dirty="0" smtClean="0"/>
              <a:t>/4 * (n/B)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3</a:t>
            </a:r>
            <a:r>
              <a:rPr lang="en-US" dirty="0" smtClean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blocking: (9/8) * n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Blocking: 1/(4B) * n</a:t>
            </a:r>
            <a:r>
              <a:rPr lang="en-US" baseline="30000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Suggest largest possible block size B, but limit 3B</a:t>
            </a:r>
            <a:r>
              <a:rPr lang="en-US" baseline="30000" dirty="0" smtClean="0"/>
              <a:t>2</a:t>
            </a:r>
            <a:r>
              <a:rPr lang="en-US" dirty="0" smtClean="0"/>
              <a:t> &lt; C!</a:t>
            </a:r>
            <a:endParaRPr lang="en-US" sz="2000" b="0" dirty="0" smtClean="0"/>
          </a:p>
          <a:p>
            <a:endParaRPr lang="en-US" dirty="0" smtClean="0"/>
          </a:p>
          <a:p>
            <a:r>
              <a:rPr lang="en-US" dirty="0" smtClean="0"/>
              <a:t>Reason for dramatic difference:</a:t>
            </a:r>
          </a:p>
          <a:p>
            <a:pPr lvl="1"/>
            <a:r>
              <a:rPr lang="en-US" dirty="0" smtClean="0"/>
              <a:t>Matrix multiplication has inherent temporal locality:</a:t>
            </a:r>
          </a:p>
          <a:p>
            <a:pPr lvl="2"/>
            <a:r>
              <a:rPr lang="en-US" dirty="0" smtClean="0"/>
              <a:t>Input data: 3n</a:t>
            </a:r>
            <a:r>
              <a:rPr lang="en-US" baseline="30000" dirty="0" smtClean="0"/>
              <a:t>2</a:t>
            </a:r>
            <a:r>
              <a:rPr lang="en-US" dirty="0" smtClean="0"/>
              <a:t>, computation 2n</a:t>
            </a:r>
            <a:r>
              <a:rPr lang="en-US" baseline="30000" dirty="0" smtClean="0"/>
              <a:t>3</a:t>
            </a:r>
          </a:p>
          <a:p>
            <a:pPr lvl="2"/>
            <a:r>
              <a:rPr lang="en-US" dirty="0" smtClean="0"/>
              <a:t>Every array elements used O(n) times!</a:t>
            </a:r>
          </a:p>
          <a:p>
            <a:pPr lvl="1"/>
            <a:r>
              <a:rPr lang="en-US" dirty="0" smtClean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memories can have significant performance impact</a:t>
            </a:r>
          </a:p>
          <a:p>
            <a:endParaRPr lang="en-US" dirty="0" smtClean="0"/>
          </a:p>
          <a:p>
            <a:r>
              <a:rPr lang="en-US" dirty="0" smtClean="0"/>
              <a:t>You can write your programs to exploit this!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2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</a:t>
            </a:r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v</a:t>
            </a:r>
            <a:r>
              <a:rPr lang="en-GB" sz="1600" b="1" dirty="0" smtClean="0">
                <a:latin typeface="Calibri" pitchFamily="34" charset="0"/>
              </a:rPr>
              <a:t>iewed as partitioned </a:t>
            </a:r>
            <a:r>
              <a:rPr lang="en-GB" sz="1600" b="1" dirty="0">
                <a:latin typeface="Calibri" pitchFamily="34" charset="0"/>
              </a:rPr>
              <a:t>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</a:t>
            </a:r>
            <a:r>
              <a:rPr lang="en-GB" sz="1600" b="1" dirty="0" smtClean="0">
                <a:latin typeface="Calibri" pitchFamily="34" charset="0"/>
              </a:rPr>
              <a:t>in </a:t>
            </a:r>
            <a:r>
              <a:rPr lang="en-GB" sz="1600" b="1" dirty="0">
                <a:latin typeface="Calibri" pitchFamily="34" charset="0"/>
              </a:rPr>
              <a:t>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Many types of caches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20775"/>
            <a:ext cx="8624887" cy="5467350"/>
          </a:xfrm>
          <a:ln/>
        </p:spPr>
        <p:txBody>
          <a:bodyPr lIns="90360" tIns="44280" rIns="90360" bIns="44280"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Hardware: </a:t>
            </a:r>
            <a:r>
              <a:rPr lang="en-GB" sz="1800" dirty="0" smtClean="0"/>
              <a:t>L1, L2, </a:t>
            </a:r>
            <a:r>
              <a:rPr lang="en-GB" sz="1800" dirty="0" smtClean="0"/>
              <a:t>L3 </a:t>
            </a:r>
            <a:r>
              <a:rPr lang="en-GB" sz="1800" dirty="0" smtClean="0"/>
              <a:t>cache memories, </a:t>
            </a:r>
            <a:r>
              <a:rPr lang="en-GB" sz="1800" dirty="0"/>
              <a:t>TLBs, …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Software: </a:t>
            </a:r>
            <a:r>
              <a:rPr lang="en-GB" sz="1800" dirty="0" smtClean="0"/>
              <a:t>Virtual </a:t>
            </a:r>
            <a:r>
              <a:rPr lang="en-GB" sz="1800" dirty="0"/>
              <a:t>memory, FS buffers, </a:t>
            </a:r>
            <a:r>
              <a:rPr lang="en-GB" sz="1800" dirty="0"/>
              <a:t>W</a:t>
            </a:r>
            <a:r>
              <a:rPr lang="en-GB" sz="1800" dirty="0" smtClean="0"/>
              <a:t>eb </a:t>
            </a:r>
            <a:r>
              <a:rPr lang="en-GB" sz="1800" dirty="0"/>
              <a:t>browser caches, </a:t>
            </a:r>
            <a:r>
              <a:rPr lang="en-GB" sz="1800" dirty="0" smtClean="0"/>
              <a:t>…</a:t>
            </a:r>
          </a:p>
          <a:p>
            <a:pPr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Hardware cache memories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Significant impact on program performance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 smtClean="0"/>
              <a:t>Topic of today’s lecture</a:t>
            </a:r>
            <a:endParaRPr lang="en-GB" sz="1800" dirty="0" smtClean="0"/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</a:t>
            </a:r>
            <a:r>
              <a:rPr lang="en-US" dirty="0" smtClean="0"/>
              <a:t>Memories</a:t>
            </a:r>
            <a:endParaRPr lang="en-US" dirty="0"/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ache </a:t>
            </a:r>
            <a:r>
              <a:rPr lang="en-US" dirty="0" smtClean="0">
                <a:solidFill>
                  <a:srgbClr val="FF0000"/>
                </a:solidFill>
              </a:rPr>
              <a:t>memories </a:t>
            </a:r>
            <a:r>
              <a:rPr lang="en-US" dirty="0" smtClean="0"/>
              <a:t>are small, fast SRAM-based memories managed automatically in hardware</a:t>
            </a:r>
          </a:p>
          <a:p>
            <a:pPr lvl="1"/>
            <a:r>
              <a:rPr lang="en-US" dirty="0" smtClean="0"/>
              <a:t>Hold frequently accessed blocks of main memory</a:t>
            </a:r>
          </a:p>
          <a:p>
            <a:r>
              <a:rPr lang="en-US" dirty="0" smtClean="0"/>
              <a:t>CPU looks first for data in </a:t>
            </a:r>
            <a:r>
              <a:rPr lang="en-US" dirty="0" smtClean="0"/>
              <a:t>cache, then </a:t>
            </a:r>
            <a:r>
              <a:rPr lang="en-US" dirty="0" smtClean="0"/>
              <a:t>in main memory</a:t>
            </a:r>
          </a:p>
          <a:p>
            <a:r>
              <a:rPr lang="en-US" dirty="0" smtClean="0"/>
              <a:t>Typical system structure:</a:t>
            </a:r>
            <a:endParaRPr lang="en-US" dirty="0"/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653087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789612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818187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31699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515519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515519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446712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Cache </a:t>
            </a:r>
          </a:p>
          <a:p>
            <a:pPr algn="ctr"/>
            <a:r>
              <a:rPr lang="en-US" sz="1600" dirty="0" smtClean="0"/>
              <a:t>memory</a:t>
            </a:r>
            <a:endParaRPr lang="en-US" sz="1600" dirty="0"/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Cache Organization 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6553200" y="2077411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400800" y="2475446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 smtClean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38488" y="6128195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413438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076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10543</TotalTime>
  <Words>3827</Words>
  <Application>Microsoft Macintosh PowerPoint</Application>
  <PresentationFormat>On-screen Show (4:3)</PresentationFormat>
  <Paragraphs>1025</Paragraphs>
  <Slides>49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template2007</vt:lpstr>
      <vt:lpstr>Cache Memories  15-213: Introduction to Computer Systems 11th Lecture, Oct. 1, 2013</vt:lpstr>
      <vt:lpstr>Today</vt:lpstr>
      <vt:lpstr>Memory Hierarchies</vt:lpstr>
      <vt:lpstr>An Example Memory Hierarchy</vt:lpstr>
      <vt:lpstr>General Cache Concept</vt:lpstr>
      <vt:lpstr>Many types of caches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 Associative Cache (Here: E = 2)</vt:lpstr>
      <vt:lpstr>E-way Set Associative Cache (Here: E = 2)</vt:lpstr>
      <vt:lpstr>E-way Set Associative Cache (Here: E = 2)</vt:lpstr>
      <vt:lpstr>2-Way Set Associative Cache Simulation</vt:lpstr>
      <vt:lpstr>What about writes?</vt:lpstr>
      <vt:lpstr>Intel Core i7 Cache Hierarchy</vt:lpstr>
      <vt:lpstr>Cache Performance Metrics</vt:lpstr>
      <vt:lpstr>Lets think about those numbers</vt:lpstr>
      <vt:lpstr>Writing Cache Friendly Code</vt:lpstr>
      <vt:lpstr>Today</vt:lpstr>
      <vt:lpstr>The Memory Mountain</vt:lpstr>
      <vt:lpstr>Memory Mountain Test Function</vt:lpstr>
      <vt:lpstr>The Memory Mountain</vt:lpstr>
      <vt:lpstr>The Memory Mountain</vt:lpstr>
      <vt:lpstr>The Memory Mountain</vt:lpstr>
      <vt:lpstr>Today</vt:lpstr>
      <vt:lpstr>Miss Rate Analysis for Matrix Multiply</vt:lpstr>
      <vt:lpstr>Matrix Multiplication Example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482</cp:revision>
  <cp:lastPrinted>2012-10-02T07:07:18Z</cp:lastPrinted>
  <dcterms:created xsi:type="dcterms:W3CDTF">2012-10-02T17:26:51Z</dcterms:created>
  <dcterms:modified xsi:type="dcterms:W3CDTF">2013-09-30T20:18:35Z</dcterms:modified>
</cp:coreProperties>
</file>