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542" r:id="rId2"/>
    <p:sldId id="1047" r:id="rId3"/>
    <p:sldId id="1023" r:id="rId4"/>
    <p:sldId id="1041" r:id="rId5"/>
    <p:sldId id="1024" r:id="rId6"/>
    <p:sldId id="1025" r:id="rId7"/>
    <p:sldId id="1026" r:id="rId8"/>
    <p:sldId id="1027" r:id="rId9"/>
    <p:sldId id="1028" r:id="rId10"/>
    <p:sldId id="1029" r:id="rId11"/>
    <p:sldId id="1058" r:id="rId12"/>
    <p:sldId id="1059" r:id="rId13"/>
    <p:sldId id="1030" r:id="rId14"/>
    <p:sldId id="1042" r:id="rId15"/>
    <p:sldId id="1050" r:id="rId16"/>
    <p:sldId id="1032" r:id="rId17"/>
    <p:sldId id="1033" r:id="rId18"/>
    <p:sldId id="1034" r:id="rId19"/>
    <p:sldId id="1035" r:id="rId20"/>
    <p:sldId id="1036" r:id="rId21"/>
    <p:sldId id="1037" r:id="rId22"/>
    <p:sldId id="1038" r:id="rId23"/>
    <p:sldId id="1039" r:id="rId24"/>
    <p:sldId id="1040" r:id="rId25"/>
    <p:sldId id="1052" r:id="rId26"/>
    <p:sldId id="945" r:id="rId27"/>
    <p:sldId id="946" r:id="rId28"/>
    <p:sldId id="974" r:id="rId29"/>
    <p:sldId id="948" r:id="rId30"/>
    <p:sldId id="1051" r:id="rId31"/>
    <p:sldId id="977" r:id="rId32"/>
    <p:sldId id="1057" r:id="rId33"/>
    <p:sldId id="953" r:id="rId34"/>
    <p:sldId id="1056" r:id="rId35"/>
    <p:sldId id="954" r:id="rId36"/>
    <p:sldId id="955" r:id="rId37"/>
    <p:sldId id="957" r:id="rId38"/>
    <p:sldId id="958" r:id="rId39"/>
    <p:sldId id="959" r:id="rId40"/>
    <p:sldId id="1054" r:id="rId41"/>
    <p:sldId id="975" r:id="rId42"/>
    <p:sldId id="1060" r:id="rId43"/>
    <p:sldId id="1061" r:id="rId44"/>
    <p:sldId id="1062" r:id="rId45"/>
    <p:sldId id="965" r:id="rId46"/>
    <p:sldId id="966" r:id="rId47"/>
    <p:sldId id="967" r:id="rId48"/>
    <p:sldId id="968" r:id="rId49"/>
    <p:sldId id="972" r:id="rId50"/>
    <p:sldId id="973" r:id="rId51"/>
    <p:sldId id="1043" r:id="rId52"/>
    <p:sldId id="1044" r:id="rId53"/>
    <p:sldId id="1045" r:id="rId54"/>
    <p:sldId id="1046" r:id="rId55"/>
    <p:sldId id="1055" r:id="rId56"/>
    <p:sldId id="980" r:id="rId57"/>
    <p:sldId id="1053" r:id="rId58"/>
  </p:sldIdLst>
  <p:sldSz cx="9144000" cy="6858000" type="screen4x3"/>
  <p:notesSz cx="7302500" cy="9586913"/>
  <p:custDataLst>
    <p:tags r:id="rId6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99"/>
    <a:srgbClr val="D5F1CF"/>
    <a:srgbClr val="FFFFCC"/>
    <a:srgbClr val="F6F5BD"/>
    <a:srgbClr val="CDF1C5"/>
    <a:srgbClr val="990000"/>
    <a:srgbClr val="F1C7C7"/>
    <a:srgbClr val="EDEA77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04" autoAdjust="0"/>
    <p:restoredTop sz="94921" autoAdjust="0"/>
  </p:normalViewPr>
  <p:slideViewPr>
    <p:cSldViewPr snapToObjects="1">
      <p:cViewPr>
        <p:scale>
          <a:sx n="112" d="100"/>
          <a:sy n="112" d="100"/>
        </p:scale>
        <p:origin x="-848" y="264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tags" Target="tags/tag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15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57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25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30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17805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Machine-Level Programming V:</a:t>
            </a:r>
            <a:br>
              <a:rPr lang="en-US" dirty="0" smtClean="0"/>
            </a:br>
            <a:r>
              <a:rPr lang="en-US" dirty="0" smtClean="0"/>
              <a:t>Advanced Topics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24, 2013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678738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Randy Bryant, Dave </a:t>
            </a:r>
            <a:r>
              <a:rPr lang="en-US" dirty="0" err="1" smtClean="0"/>
              <a:t>O’Hallaron</a:t>
            </a:r>
            <a:r>
              <a:rPr lang="en-US" dirty="0" smtClean="0"/>
              <a:t>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</a:t>
            </a:r>
            <a:r>
              <a:rPr lang="en-US" dirty="0" smtClean="0"/>
              <a:t>Structures (Windows, x86-64)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Meeting Overall Alignment Requirement (IA32 Linux)</a:t>
            </a: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For largest alignment requirement K</a:t>
            </a:r>
          </a:p>
          <a:p>
            <a:r>
              <a:rPr lang="en-US" dirty="0" smtClean="0"/>
              <a:t>Overall structure must be multiple of K</a:t>
            </a:r>
          </a:p>
          <a:p>
            <a:pPr lvl="1"/>
            <a:r>
              <a:rPr lang="en-US" dirty="0" smtClean="0"/>
              <a:t>Up to maximum of K=4</a:t>
            </a:r>
            <a:endParaRPr lang="en-US" dirty="0"/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248306"/>
              </p:ext>
            </p:extLst>
          </p:nvPr>
        </p:nvGraphicFramePr>
        <p:xfrm>
          <a:off x="381000" y="4495800"/>
          <a:ext cx="6732596" cy="762000"/>
        </p:xfrm>
        <a:graphic>
          <a:graphicData uri="http://schemas.openxmlformats.org/drawingml/2006/table">
            <a:tbl>
              <a:tblPr/>
              <a:tblGrid>
                <a:gridCol w="306096"/>
                <a:gridCol w="306096"/>
                <a:gridCol w="306096"/>
                <a:gridCol w="306096"/>
                <a:gridCol w="61067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Bold Italic" charset="0"/>
                        <a:ea typeface="Calibri Bold Italic" charset="0"/>
                        <a:cs typeface="Calibri Bold Italic" charset="0"/>
                        <a:sym typeface="Calibri Bold Italic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ヒラギノ角ゴ ProN W6" charset="0"/>
                          <a:cs typeface="Courier New" pitchFamily="49" charset="0"/>
                          <a:sym typeface="Courier New Bold" charset="0"/>
                        </a:rPr>
                        <a:t>p+20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flipV="1">
            <a:off x="5970563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344239" y="5943600"/>
            <a:ext cx="165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Multiple of K=4</a:t>
            </a:r>
          </a:p>
        </p:txBody>
      </p:sp>
    </p:spTree>
    <p:extLst>
      <p:ext uri="{BB962C8B-B14F-4D97-AF65-F5344CB8AC3E}">
        <p14:creationId xmlns:p14="http://schemas.microsoft.com/office/powerpoint/2010/main" val="17562727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1447739" y="3708400"/>
            <a:ext cx="6135575" cy="2019300"/>
          </a:xfrm>
          <a:custGeom>
            <a:avLst/>
            <a:gdLst>
              <a:gd name="connsiteX0" fmla="*/ 5543 w 19526"/>
              <a:gd name="connsiteY0" fmla="*/ 0 h 21600"/>
              <a:gd name="connsiteX1" fmla="*/ 0 w 19526"/>
              <a:gd name="connsiteY1" fmla="*/ 21465 h 21600"/>
              <a:gd name="connsiteX2" fmla="*/ 19526 w 19526"/>
              <a:gd name="connsiteY2" fmla="*/ 21600 h 21600"/>
              <a:gd name="connsiteX3" fmla="*/ 10943 w 19526"/>
              <a:gd name="connsiteY3" fmla="*/ 0 h 21600"/>
              <a:gd name="connsiteX4" fmla="*/ 5543 w 19526"/>
              <a:gd name="connsiteY4" fmla="*/ 0 h 21600"/>
              <a:gd name="connsiteX5" fmla="*/ 5543 w 19526"/>
              <a:gd name="connsiteY5" fmla="*/ 0 h 21600"/>
              <a:gd name="connsiteX0" fmla="*/ 5543 w 17309"/>
              <a:gd name="connsiteY0" fmla="*/ 0 h 21735"/>
              <a:gd name="connsiteX1" fmla="*/ 0 w 17309"/>
              <a:gd name="connsiteY1" fmla="*/ 21465 h 21735"/>
              <a:gd name="connsiteX2" fmla="*/ 17309 w 17309"/>
              <a:gd name="connsiteY2" fmla="*/ 21735 h 21735"/>
              <a:gd name="connsiteX3" fmla="*/ 10943 w 17309"/>
              <a:gd name="connsiteY3" fmla="*/ 0 h 21735"/>
              <a:gd name="connsiteX4" fmla="*/ 5543 w 17309"/>
              <a:gd name="connsiteY4" fmla="*/ 0 h 21735"/>
              <a:gd name="connsiteX5" fmla="*/ 5543 w 17309"/>
              <a:gd name="connsiteY5" fmla="*/ 0 h 21735"/>
              <a:gd name="connsiteX0" fmla="*/ 5543 w 17277"/>
              <a:gd name="connsiteY0" fmla="*/ 0 h 21465"/>
              <a:gd name="connsiteX1" fmla="*/ 0 w 17277"/>
              <a:gd name="connsiteY1" fmla="*/ 21465 h 21465"/>
              <a:gd name="connsiteX2" fmla="*/ 17277 w 17277"/>
              <a:gd name="connsiteY2" fmla="*/ 21319 h 21465"/>
              <a:gd name="connsiteX3" fmla="*/ 10943 w 17277"/>
              <a:gd name="connsiteY3" fmla="*/ 0 h 21465"/>
              <a:gd name="connsiteX4" fmla="*/ 5543 w 17277"/>
              <a:gd name="connsiteY4" fmla="*/ 0 h 21465"/>
              <a:gd name="connsiteX5" fmla="*/ 5543 w 17277"/>
              <a:gd name="connsiteY5" fmla="*/ 0 h 21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" h="21465">
                <a:moveTo>
                  <a:pt x="5543" y="0"/>
                </a:moveTo>
                <a:lnTo>
                  <a:pt x="0" y="21465"/>
                </a:lnTo>
                <a:lnTo>
                  <a:pt x="17277" y="21319"/>
                </a:lnTo>
                <a:lnTo>
                  <a:pt x="10943" y="0"/>
                </a:lnTo>
                <a:lnTo>
                  <a:pt x="5543" y="0"/>
                </a:lnTo>
                <a:close/>
                <a:moveTo>
                  <a:pt x="5543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</a:t>
            </a:r>
            <a:r>
              <a:rPr lang="en-US" dirty="0" smtClean="0"/>
              <a:t>Structures (IA32 Linux)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79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16087"/>
              </p:ext>
            </p:extLst>
          </p:nvPr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a+60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graphicFrame>
        <p:nvGraphicFramePr>
          <p:cNvPr id="9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634124"/>
              </p:ext>
            </p:extLst>
          </p:nvPr>
        </p:nvGraphicFramePr>
        <p:xfrm>
          <a:off x="1143000" y="5715000"/>
          <a:ext cx="6732596" cy="762000"/>
        </p:xfrm>
        <a:graphic>
          <a:graphicData uri="http://schemas.openxmlformats.org/drawingml/2006/table">
            <a:tbl>
              <a:tblPr/>
              <a:tblGrid>
                <a:gridCol w="306096"/>
                <a:gridCol w="306096"/>
                <a:gridCol w="306096"/>
                <a:gridCol w="306096"/>
                <a:gridCol w="61067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  <a:gridCol w="306096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Bold Italic" charset="0"/>
                        <a:ea typeface="Calibri Bold Italic" charset="0"/>
                        <a:cs typeface="Calibri Bold Italic" charset="0"/>
                        <a:sym typeface="Calibri Bold Italic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ヒラギノ角ゴ ProN W6" charset="0"/>
                          <a:cs typeface="Courier New" pitchFamily="49" charset="0"/>
                          <a:sym typeface="Courier New Bold" charset="0"/>
                        </a:rPr>
                        <a:t>a+20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6581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</a:t>
            </a:r>
            <a:r>
              <a:rPr lang="en-US" dirty="0" smtClean="0"/>
              <a:t>12*</a:t>
            </a:r>
            <a:r>
              <a:rPr lang="en-US" dirty="0" err="1" smtClean="0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%eax = idx</a:t>
            </a:r>
            <a:endParaRPr lang="en-US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leal (%eax,%eax,2),%eax # 3*idx</a:t>
            </a:r>
            <a:endParaRPr lang="en-US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movswl a+8(,%eax,4),%eax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450674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639763"/>
                <a:gridCol w="639762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68560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/>
                <a:gridCol w="247650"/>
                <a:gridCol w="247650"/>
                <a:gridCol w="247650"/>
                <a:gridCol w="741362"/>
                <a:gridCol w="741363"/>
                <a:gridCol w="247650"/>
                <a:gridCol w="493712"/>
                <a:gridCol w="493713"/>
                <a:gridCol w="247650"/>
                <a:gridCol w="741362"/>
                <a:gridCol w="741363"/>
                <a:gridCol w="247650"/>
                <a:gridCol w="247650"/>
                <a:gridCol w="247650"/>
                <a:gridCol w="24765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</a:t>
            </a:r>
            <a:r>
              <a:rPr lang="en-US" dirty="0" smtClean="0"/>
              <a:t>(K=4)</a:t>
            </a:r>
            <a:endParaRPr lang="en-US" dirty="0"/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S4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S5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</a:t>
            </a:r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bytes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chemeClr val="bg1">
                  <a:lumMod val="65000"/>
                </a:schemeClr>
              </a:solidFill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Alignment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639762"/>
                <a:gridCol w="320675"/>
                <a:gridCol w="320675"/>
                <a:gridCol w="320675"/>
                <a:gridCol w="320675"/>
                <a:gridCol w="639763"/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8200" y="5257800"/>
            <a:ext cx="218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(Windows or x86-64)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55763"/>
            <a:ext cx="8307387" cy="52022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smtClean="0"/>
              <a:t>Which byte </a:t>
            </a:r>
            <a:r>
              <a:rPr lang="en-US" dirty="0"/>
              <a:t>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 smtClean="0"/>
              <a:t>Sparc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x86, ARM Android and IOS</a:t>
            </a:r>
          </a:p>
          <a:p>
            <a:r>
              <a:rPr lang="en-US" dirty="0" smtClean="0"/>
              <a:t>Bi </a:t>
            </a:r>
            <a:r>
              <a:rPr lang="en-US" dirty="0" err="1" smtClean="0"/>
              <a:t>Endian</a:t>
            </a:r>
            <a:endParaRPr lang="en-US" dirty="0" smtClean="0"/>
          </a:p>
          <a:p>
            <a:pPr lvl="1"/>
            <a:r>
              <a:rPr lang="en-US" dirty="0" smtClean="0"/>
              <a:t>Can be configured either way</a:t>
            </a:r>
          </a:p>
          <a:p>
            <a:pPr lvl="1"/>
            <a:r>
              <a:rPr lang="en-US" dirty="0" smtClean="0"/>
              <a:t>ARM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57265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76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8160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64-bit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Alignment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  <a:endParaRPr lang="en-US" sz="24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 in C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</a:t>
            </a:r>
            <a:r>
              <a:rPr lang="en-US" dirty="0" smtClean="0"/>
              <a:t>requirement</a:t>
            </a:r>
          </a:p>
          <a:p>
            <a:pPr marL="952500" lvl="2"/>
            <a:r>
              <a:rPr lang="en-US" dirty="0" smtClean="0"/>
              <a:t>IA32 Linux unusual in only requiring 4-byte alignment for 8-byte data</a:t>
            </a:r>
            <a:endParaRPr lang="en-US" dirty="0"/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7F7F7F"/>
                </a:solidFill>
              </a:rPr>
              <a:t>Alignment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IA32 Linux Memory Layout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Runtime stack (8MB limit)</a:t>
            </a:r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g</a:t>
            </a:r>
            <a:r>
              <a:rPr lang="en-US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Dynamically allocated storage</a:t>
            </a:r>
          </a:p>
          <a:p>
            <a:pPr lvl="1"/>
            <a:r>
              <a:rPr lang="en-US" dirty="0" smtClean="0"/>
              <a:t>When call  </a:t>
            </a:r>
            <a:r>
              <a:rPr lang="en-US" dirty="0" err="1" smtClean="0"/>
              <a:t>malloc</a:t>
            </a:r>
            <a:r>
              <a:rPr lang="en-US" dirty="0" smtClean="0"/>
              <a:t>(), </a:t>
            </a:r>
            <a:r>
              <a:rPr lang="en-US" dirty="0" err="1" smtClean="0"/>
              <a:t>calloc</a:t>
            </a:r>
            <a:r>
              <a:rPr lang="en-US" dirty="0" smtClean="0"/>
              <a:t>(), 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Statically allocated data</a:t>
            </a:r>
          </a:p>
          <a:p>
            <a:pPr lvl="1"/>
            <a:r>
              <a:rPr lang="en-US" dirty="0" smtClean="0"/>
              <a:t>E.g., global </a:t>
            </a:r>
            <a:r>
              <a:rPr lang="en-US" dirty="0" err="1" smtClean="0"/>
              <a:t>vars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vars</a:t>
            </a:r>
            <a:r>
              <a:rPr lang="en-US" dirty="0" smtClean="0"/>
              <a:t>, strings </a:t>
            </a:r>
          </a:p>
          <a:p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Executable machine instructions</a:t>
            </a:r>
          </a:p>
          <a:p>
            <a:pPr lvl="1"/>
            <a:r>
              <a:rPr lang="en-US" dirty="0" smtClean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581400" y="5878513"/>
            <a:ext cx="2133600" cy="646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>
                <a:latin typeface="Calibri" pitchFamily="34" charset="0"/>
              </a:rPr>
              <a:t>Upper 2 hex digits </a:t>
            </a:r>
            <a:br>
              <a:rPr lang="en-US" sz="1800" b="0">
                <a:latin typeface="Calibri" pitchFamily="34" charset="0"/>
              </a:rPr>
            </a:br>
            <a:r>
              <a:rPr lang="en-US" sz="1800" b="0">
                <a:latin typeface="Calibri" pitchFamily="34" charset="0"/>
              </a:rPr>
              <a:t>= 8 bits of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791200" y="596582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885825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273175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257800" cy="4521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char big_array[1&lt;&lt;24];  /*  16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huge_array[1&lt;&lt;28]; /* 256 MB */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beyond;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*p1, *p2, *p3, *p4;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useless() {  return 0; }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main()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p1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p2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p3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p4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1268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1269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1273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1274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1275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1276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277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000750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2971800" y="5159375"/>
            <a:ext cx="1524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12291" name="Rectangle 25"/>
          <p:cNvSpPr>
            <a:spLocks noChangeArrowheads="1"/>
          </p:cNvSpPr>
          <p:nvPr/>
        </p:nvSpPr>
        <p:spPr bwMode="auto">
          <a:xfrm>
            <a:off x="2971800" y="4625975"/>
            <a:ext cx="1524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2" name="Rectangle 25"/>
          <p:cNvSpPr>
            <a:spLocks noChangeArrowheads="1"/>
          </p:cNvSpPr>
          <p:nvPr/>
        </p:nvSpPr>
        <p:spPr bwMode="auto">
          <a:xfrm>
            <a:off x="2971800" y="3505200"/>
            <a:ext cx="1524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971800" y="2133600"/>
            <a:ext cx="1524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2294" name="Rectangle 25"/>
          <p:cNvSpPr>
            <a:spLocks noChangeArrowheads="1"/>
          </p:cNvSpPr>
          <p:nvPr/>
        </p:nvSpPr>
        <p:spPr bwMode="auto">
          <a:xfrm>
            <a:off x="2971800" y="2438400"/>
            <a:ext cx="1524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498475"/>
            <a:ext cx="6578600" cy="573088"/>
          </a:xfrm>
        </p:spPr>
        <p:txBody>
          <a:bodyPr/>
          <a:lstStyle/>
          <a:p>
            <a:pPr eaLnBrk="1" hangingPunct="1"/>
            <a:r>
              <a:rPr lang="en-US" smtClean="0"/>
              <a:t>IA32 Example Addresses</a:t>
            </a:r>
          </a:p>
        </p:txBody>
      </p:sp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457200" y="2120900"/>
            <a:ext cx="4265613" cy="3413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esp</a:t>
            </a:r>
            <a:r>
              <a:rPr lang="en-US" sz="1800" dirty="0">
                <a:latin typeface="Courier New" pitchFamily="49" charset="0"/>
              </a:rPr>
              <a:t>	0xffffbcd0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p3 	0x65586008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p1 	0x55585008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p4	0x1904a110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0x1904a008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&amp;p2	0x18049760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0x08049744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0x18049780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0x08049760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0x080483c6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0x08049744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alibri" pitchFamily="34" charset="0"/>
              </a:rPr>
              <a:t>final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()	0x006be166</a:t>
            </a: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496888" y="1217613"/>
            <a:ext cx="2474912" cy="460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32</a:t>
            </a: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2299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2302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2303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2304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2305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2306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7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8" name="Text Box 27"/>
          <p:cNvSpPr txBox="1">
            <a:spLocks noChangeArrowheads="1"/>
          </p:cNvSpPr>
          <p:nvPr/>
        </p:nvSpPr>
        <p:spPr bwMode="auto">
          <a:xfrm>
            <a:off x="6400800" y="4097338"/>
            <a:ext cx="460375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80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2310" name="Rectangle 27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971800" y="4572000"/>
            <a:ext cx="20574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971800" y="3451225"/>
            <a:ext cx="2667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971800" y="207962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971800" y="2384425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457200" y="2073275"/>
            <a:ext cx="5181600" cy="34137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rsp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0x00007ffffff8d1f8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p3 	</a:t>
            </a:r>
            <a:r>
              <a:rPr lang="en-US" sz="1800" dirty="0" smtClean="0">
                <a:latin typeface="Courier New" pitchFamily="49" charset="0"/>
              </a:rPr>
              <a:t>0x00002aaabaadd010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p1 	</a:t>
            </a:r>
            <a:r>
              <a:rPr lang="en-US" sz="1800" dirty="0" smtClean="0">
                <a:latin typeface="Courier New" pitchFamily="49" charset="0"/>
              </a:rPr>
              <a:t>0x00002aaaaaadc010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p4	</a:t>
            </a:r>
            <a:r>
              <a:rPr lang="en-US" sz="1800" dirty="0" smtClean="0">
                <a:latin typeface="Courier New" pitchFamily="49" charset="0"/>
              </a:rPr>
              <a:t>0x0000000011501120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0x0000000011501010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&amp;p2	</a:t>
            </a:r>
            <a:r>
              <a:rPr lang="en-US" sz="1800" dirty="0" smtClean="0">
                <a:latin typeface="Courier New" pitchFamily="49" charset="0"/>
              </a:rPr>
              <a:t>0x0000000010500a60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0x0000000000500a44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0x0000000010500a80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0x0000000000500a50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0x0000000000400510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0x0000000000400500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alibri" pitchFamily="34" charset="0"/>
              </a:rPr>
              <a:t>final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()	</a:t>
            </a:r>
            <a:r>
              <a:rPr lang="en-US" sz="1800" dirty="0" smtClean="0">
                <a:latin typeface="Courier New" pitchFamily="49" charset="0"/>
              </a:rPr>
              <a:t>0x000000386ae6a170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30" name="Text Box 27"/>
          <p:cNvSpPr txBox="1">
            <a:spLocks noChangeArrowheads="1"/>
          </p:cNvSpPr>
          <p:nvPr/>
        </p:nvSpPr>
        <p:spPr bwMode="auto">
          <a:xfrm>
            <a:off x="5867400" y="409733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000030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3332" name="Rectangle 33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Structures &amp; Alignment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 smtClean="0"/>
              <a:t>Unaligned Data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Aligned </a:t>
            </a:r>
            <a:r>
              <a:rPr lang="en-US" dirty="0"/>
              <a:t>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7F7F7F"/>
                </a:solidFill>
              </a:rPr>
              <a:t>Alignment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 smtClean="0"/>
              <a:t>November, 1988</a:t>
            </a:r>
          </a:p>
          <a:p>
            <a:pPr lvl="1" eaLnBrk="1" hangingPunct="1"/>
            <a:r>
              <a:rPr lang="en-US" dirty="0" smtClean="0"/>
              <a:t>Internet Worm attacks thousands of Internet hosts.</a:t>
            </a:r>
          </a:p>
          <a:p>
            <a:pPr lvl="1" eaLnBrk="1" hangingPunct="1"/>
            <a:r>
              <a:rPr lang="en-US" dirty="0" smtClean="0"/>
              <a:t>How did it happen?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 smtClean="0"/>
              <a:t>July, 1999</a:t>
            </a:r>
          </a:p>
          <a:p>
            <a:pPr lvl="1" eaLnBrk="1" hangingPunct="1"/>
            <a:r>
              <a:rPr lang="en-US" dirty="0" smtClean="0"/>
              <a:t>Microsoft launches MSN Messenger (instant messaging system).</a:t>
            </a:r>
          </a:p>
          <a:p>
            <a:pPr lvl="1" eaLnBrk="1" hangingPunct="1"/>
            <a:r>
              <a:rPr lang="en-US" dirty="0" smtClean="0"/>
              <a:t>Messenger clients can access popular AOL Instant Messaging Service (AIM) servers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Internet Worm and 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August 1999</a:t>
            </a:r>
          </a:p>
          <a:p>
            <a:pPr lvl="1" eaLnBrk="1" hangingPunct="1"/>
            <a:r>
              <a:rPr lang="en-US" dirty="0" smtClean="0"/>
              <a:t>Mysteriously, Messenger clients can no longer access AIM servers.</a:t>
            </a:r>
          </a:p>
          <a:p>
            <a:pPr lvl="1" eaLnBrk="1" hangingPunct="1"/>
            <a:r>
              <a:rPr lang="en-US" dirty="0" smtClean="0"/>
              <a:t>Microsoft and AOL begin the IM war:</a:t>
            </a:r>
          </a:p>
          <a:p>
            <a:pPr lvl="2" eaLnBrk="1" hangingPunct="1"/>
            <a:r>
              <a:rPr lang="en-US" dirty="0" smtClean="0"/>
              <a:t>AOL changes server to disallow Messenger clients</a:t>
            </a:r>
          </a:p>
          <a:p>
            <a:pPr lvl="2" eaLnBrk="1" hangingPunct="1"/>
            <a:r>
              <a:rPr lang="en-US" dirty="0" smtClean="0"/>
              <a:t>Microsoft makes changes to clients to defeat AOL changes.</a:t>
            </a:r>
          </a:p>
          <a:p>
            <a:pPr lvl="2" eaLnBrk="1" hangingPunct="1"/>
            <a:r>
              <a:rPr lang="en-US" dirty="0" smtClean="0"/>
              <a:t>At least 13 such skirmishes.</a:t>
            </a:r>
          </a:p>
          <a:p>
            <a:pPr lvl="1" eaLnBrk="1" hangingPunct="1"/>
            <a:r>
              <a:rPr lang="en-US" dirty="0" smtClean="0"/>
              <a:t>How did it happen?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Internet Worm and 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The Internet Worm and AOL/Microsoft War were both based on </a:t>
            </a:r>
            <a:r>
              <a:rPr lang="en-US" i="1" dirty="0" smtClean="0"/>
              <a:t>stack buffer overflow</a:t>
            </a:r>
            <a:r>
              <a:rPr lang="en-US" dirty="0" smtClean="0"/>
              <a:t> exploits!</a:t>
            </a:r>
          </a:p>
          <a:p>
            <a:pPr lvl="2" eaLnBrk="1" hangingPunct="1"/>
            <a:r>
              <a:rPr lang="en-US" dirty="0" smtClean="0"/>
              <a:t>many library functions do not check argument sizes.</a:t>
            </a:r>
          </a:p>
          <a:p>
            <a:pPr lvl="2" eaLnBrk="1" hangingPunct="1"/>
            <a:r>
              <a:rPr lang="en-US" dirty="0" smtClean="0"/>
              <a:t>allows target buffers to overflow.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Implementation of Unix function </a:t>
            </a:r>
            <a:r>
              <a:rPr lang="en-US" dirty="0" smtClean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No way to specify limit on number of characters to read</a:t>
            </a:r>
          </a:p>
          <a:p>
            <a:pPr eaLnBrk="1" hangingPunct="1"/>
            <a:r>
              <a:rPr lang="en-US" dirty="0" smtClean="0"/>
              <a:t>Similar problems with other library functions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strcpy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strcat</a:t>
            </a:r>
            <a:r>
              <a:rPr lang="en-US" dirty="0" smtClean="0"/>
              <a:t>: Copy strings of arbitrary length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fscanf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sscanf</a:t>
            </a:r>
            <a:r>
              <a:rPr lang="en-US" b="1" dirty="0" smtClean="0"/>
              <a:t>, </a:t>
            </a:r>
            <a:r>
              <a:rPr lang="en-US" dirty="0" smtClean="0"/>
              <a:t>when given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48200" y="39052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0123456789a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0123456789a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48200" y="48101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</a:rPr>
              <a:t>0123456789ab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Segmentation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Fault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565150" y="1295400"/>
            <a:ext cx="8578850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080485c3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80485c3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:  55                     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push   %ebp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80485c4: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89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e5                   mov    %esp,%ebp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80485c6: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53                     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push   %ebx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80485c7: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83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ec 24                sub    $0x24,%esp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80485ca: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8d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5d f4            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lea    -0xc(%ebp),%ebx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80485cd: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89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1c 24                mov    %ebx,(%esp)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80485d0: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e8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9e ff ff ff          call   8048573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80485d5: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89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1c 24                mov    %ebx,(%esp)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80485d8: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e8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2f fe ff ff          call   804840c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80485dd: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83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c4 24                add    $0x24,%esp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80485e0: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5b                     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pop    %ebx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80485e1: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5d                     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pop    %ebp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80485e2: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c3                      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ret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5584036"/>
            <a:ext cx="8045450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80485e9: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e8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d5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  call   80485c3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80485ee: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c9                  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leave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80485ef: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c3                  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ret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5177135"/>
            <a:ext cx="146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926584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55888" y="4284663"/>
            <a:ext cx="6335712" cy="23057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pushl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Save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on stack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pushl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Save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6,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Allocate stack space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leal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-12(%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# Compute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as %ebp-12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	# Push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on stack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  gets	# Call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57200" y="990600"/>
            <a:ext cx="3022600" cy="4408487"/>
            <a:chOff x="457200" y="1230313"/>
            <a:chExt cx="3022600" cy="4408487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743200"/>
              <a:ext cx="179705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</p:txBody>
        </p:sp>
        <p:sp>
          <p:nvSpPr>
            <p:cNvPr id="360471" name="Rectangle 23"/>
            <p:cNvSpPr>
              <a:spLocks noChangeArrowheads="1"/>
            </p:cNvSpPr>
            <p:nvPr/>
          </p:nvSpPr>
          <p:spPr bwMode="auto">
            <a:xfrm>
              <a:off x="533400" y="3048000"/>
              <a:ext cx="179705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Saved </a:t>
              </a:r>
              <a:r>
                <a:rPr lang="en-US" sz="1800" dirty="0">
                  <a:latin typeface="Courier New" pitchFamily="49" charset="0"/>
                  <a:cs typeface="+mn-cs"/>
                </a:rPr>
                <a:t>%</a:t>
              </a:r>
              <a:r>
                <a:rPr lang="en-US" sz="1800" dirty="0" err="1">
                  <a:latin typeface="Courier New" pitchFamily="49" charset="0"/>
                  <a:cs typeface="+mn-cs"/>
                </a:rPr>
                <a:t>ebp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7" name="Line 29"/>
            <p:cNvSpPr>
              <a:spLocks noChangeShapeType="1"/>
            </p:cNvSpPr>
            <p:nvPr/>
          </p:nvSpPr>
          <p:spPr bwMode="auto">
            <a:xfrm flipH="1">
              <a:off x="2330450" y="3221038"/>
              <a:ext cx="450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478" name="Rectangle 30"/>
            <p:cNvSpPr>
              <a:spLocks noChangeArrowheads="1"/>
            </p:cNvSpPr>
            <p:nvPr/>
          </p:nvSpPr>
          <p:spPr bwMode="auto">
            <a:xfrm>
              <a:off x="2743200" y="3048000"/>
              <a:ext cx="736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360479" name="Rectangle 31"/>
            <p:cNvSpPr>
              <a:spLocks noChangeArrowheads="1"/>
            </p:cNvSpPr>
            <p:nvPr/>
          </p:nvSpPr>
          <p:spPr bwMode="auto">
            <a:xfrm>
              <a:off x="533400" y="1600200"/>
              <a:ext cx="179705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main</a:t>
              </a:r>
            </a:p>
          </p:txBody>
        </p:sp>
        <p:sp>
          <p:nvSpPr>
            <p:cNvPr id="360480" name="Rectangle 32"/>
            <p:cNvSpPr>
              <a:spLocks noChangeArrowheads="1"/>
            </p:cNvSpPr>
            <p:nvPr/>
          </p:nvSpPr>
          <p:spPr bwMode="auto">
            <a:xfrm>
              <a:off x="533400" y="4267200"/>
              <a:ext cx="1797050" cy="1371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echo</a:t>
              </a:r>
            </a:p>
          </p:txBody>
        </p:sp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39624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[3]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39624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[2]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39624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[1]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39624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[0]</a:t>
              </a:r>
            </a:p>
          </p:txBody>
        </p:sp>
        <p:sp>
          <p:nvSpPr>
            <p:cNvPr id="360476" name="Rectangle 28"/>
            <p:cNvSpPr>
              <a:spLocks noChangeArrowheads="1"/>
            </p:cNvSpPr>
            <p:nvPr/>
          </p:nvSpPr>
          <p:spPr bwMode="auto">
            <a:xfrm>
              <a:off x="2330450" y="3976688"/>
              <a:ext cx="5937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457200" y="1230313"/>
              <a:ext cx="19081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C00000"/>
                  </a:solidFill>
                  <a:latin typeface="Calibri" pitchFamily="34" charset="0"/>
                </a:rPr>
                <a:t>Before call to gets</a:t>
              </a: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533400" y="3352800"/>
              <a:ext cx="179705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</a:rPr>
                <a:t>Saved </a:t>
              </a: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653694"/>
              <a:ext cx="179705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</a:rPr>
                <a:t>4 bytes unused</a:t>
              </a:r>
              <a:endParaRPr lang="en-US" sz="1800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Freeform 107"/>
          <p:cNvSpPr/>
          <p:nvPr/>
        </p:nvSpPr>
        <p:spPr bwMode="auto">
          <a:xfrm>
            <a:off x="6934200" y="2667000"/>
            <a:ext cx="311944" cy="935038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81725" y="304800"/>
            <a:ext cx="2962275" cy="1254708"/>
          </a:xfrm>
        </p:spPr>
        <p:txBody>
          <a:bodyPr/>
          <a:lstStyle/>
          <a:p>
            <a:pPr marL="0" indent="0" eaLnBrk="1" hangingPunct="1"/>
            <a:r>
              <a:rPr lang="en-US" sz="3200" dirty="0" smtClean="0"/>
              <a:t>Buffer Overflow Stack Example</a:t>
            </a:r>
          </a:p>
        </p:txBody>
      </p:sp>
      <p:sp>
        <p:nvSpPr>
          <p:cNvPr id="26627" name="Text Box 33"/>
          <p:cNvSpPr txBox="1">
            <a:spLocks noChangeArrowheads="1"/>
          </p:cNvSpPr>
          <p:nvPr/>
        </p:nvSpPr>
        <p:spPr bwMode="auto">
          <a:xfrm>
            <a:off x="2133600" y="275505"/>
            <a:ext cx="3733916" cy="249299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dirty="0" err="1">
                <a:latin typeface="Courier New" pitchFamily="49" charset="0"/>
              </a:rPr>
              <a:t>unix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 err="1">
                <a:latin typeface="Courier New" pitchFamily="49" charset="0"/>
              </a:rPr>
              <a:t>gdb</a:t>
            </a:r>
            <a:r>
              <a:rPr lang="en-US" sz="1200" i="1" dirty="0">
                <a:latin typeface="Courier New" pitchFamily="49" charset="0"/>
              </a:rPr>
              <a:t> </a:t>
            </a:r>
            <a:r>
              <a:rPr lang="en-US" sz="1200" i="1" dirty="0" err="1">
                <a:latin typeface="Courier New" pitchFamily="49" charset="0"/>
              </a:rPr>
              <a:t>bufdemo</a:t>
            </a:r>
            <a:endParaRPr lang="en-US" sz="1200" i="1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break echo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Breakpoint 1 at </a:t>
            </a:r>
            <a:r>
              <a:rPr lang="en-US" sz="1200" dirty="0" smtClean="0">
                <a:latin typeface="Courier New" pitchFamily="49" charset="0"/>
              </a:rPr>
              <a:t>0x80485c9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run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Breakpoint 1, </a:t>
            </a:r>
            <a:r>
              <a:rPr lang="en-US" sz="1200" dirty="0" smtClean="0">
                <a:latin typeface="Courier New" pitchFamily="49" charset="0"/>
              </a:rPr>
              <a:t>0x80485c9 </a:t>
            </a:r>
            <a:r>
              <a:rPr lang="en-US" sz="1200" dirty="0">
                <a:latin typeface="Courier New" pitchFamily="49" charset="0"/>
              </a:rPr>
              <a:t>in echo ()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print /x $</a:t>
            </a:r>
            <a:r>
              <a:rPr lang="en-US" sz="1200" dirty="0" err="1">
                <a:latin typeface="Courier New" pitchFamily="49" charset="0"/>
              </a:rPr>
              <a:t>ebp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$1 = </a:t>
            </a:r>
            <a:r>
              <a:rPr lang="en-US" sz="1200" dirty="0" smtClean="0">
                <a:latin typeface="Courier New" pitchFamily="49" charset="0"/>
              </a:rPr>
              <a:t>0xffffd248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print /x *(unsigned *)$</a:t>
            </a:r>
            <a:r>
              <a:rPr lang="en-US" sz="1200" i="1" dirty="0" err="1">
                <a:latin typeface="Courier New" pitchFamily="49" charset="0"/>
              </a:rPr>
              <a:t>ebp</a:t>
            </a:r>
            <a:endParaRPr lang="en-US" sz="1200" i="1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$2 = </a:t>
            </a:r>
            <a:r>
              <a:rPr lang="en-US" sz="1200" dirty="0" smtClean="0">
                <a:latin typeface="Courier New" pitchFamily="49" charset="0"/>
              </a:rPr>
              <a:t>0xffffd258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print /x *((unsigned *)$</a:t>
            </a:r>
            <a:r>
              <a:rPr lang="en-US" sz="1200" i="1" dirty="0" err="1">
                <a:latin typeface="Courier New" pitchFamily="49" charset="0"/>
              </a:rPr>
              <a:t>ebp</a:t>
            </a:r>
            <a:r>
              <a:rPr lang="en-US" sz="1200" i="1" dirty="0">
                <a:latin typeface="Courier New" pitchFamily="49" charset="0"/>
              </a:rPr>
              <a:t> + 1)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$3 = </a:t>
            </a:r>
            <a:r>
              <a:rPr lang="en-US" sz="1200" dirty="0" smtClean="0">
                <a:latin typeface="Courier New" pitchFamily="49" charset="0"/>
              </a:rPr>
              <a:t>0x80485ee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print /x *((unsigned *)$</a:t>
            </a:r>
            <a:r>
              <a:rPr lang="en-US" sz="1200" i="1" dirty="0" err="1">
                <a:latin typeface="Courier New" pitchFamily="49" charset="0"/>
              </a:rPr>
              <a:t>ebp</a:t>
            </a:r>
            <a:r>
              <a:rPr lang="en-US" sz="1200" i="1" dirty="0">
                <a:latin typeface="Courier New" pitchFamily="49" charset="0"/>
              </a:rPr>
              <a:t> </a:t>
            </a:r>
            <a:r>
              <a:rPr lang="en-US" sz="1200" i="1" dirty="0" smtClean="0">
                <a:latin typeface="Courier New" pitchFamily="49" charset="0"/>
              </a:rPr>
              <a:t>- </a:t>
            </a:r>
            <a:r>
              <a:rPr lang="en-US" sz="1200" i="1" dirty="0">
                <a:latin typeface="Courier New" pitchFamily="49" charset="0"/>
              </a:rPr>
              <a:t>1)</a:t>
            </a:r>
          </a:p>
          <a:p>
            <a:pPr eaLnBrk="0" hangingPunct="0"/>
            <a:r>
              <a:rPr lang="en-US" sz="1200" dirty="0" smtClean="0">
                <a:latin typeface="Courier New" pitchFamily="49" charset="0"/>
              </a:rPr>
              <a:t>$4 = 0x2c3ff4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26628" name="Text Box 34"/>
          <p:cNvSpPr txBox="1">
            <a:spLocks noChangeArrowheads="1"/>
          </p:cNvSpPr>
          <p:nvPr/>
        </p:nvSpPr>
        <p:spPr bwMode="auto">
          <a:xfrm>
            <a:off x="449263" y="6099175"/>
            <a:ext cx="81613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80485e9:  e8 d5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  call   80485c3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80485ee:  c9                      leave</a:t>
            </a:r>
          </a:p>
        </p:txBody>
      </p:sp>
      <p:sp>
        <p:nvSpPr>
          <p:cNvPr id="26629" name="Rectangle 35"/>
          <p:cNvSpPr>
            <a:spLocks noChangeArrowheads="1"/>
          </p:cNvSpPr>
          <p:nvPr/>
        </p:nvSpPr>
        <p:spPr bwMode="auto">
          <a:xfrm>
            <a:off x="4532589" y="3424251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0xffffd248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2400" y="1611313"/>
            <a:ext cx="3022600" cy="4408487"/>
            <a:chOff x="457200" y="1230313"/>
            <a:chExt cx="3022600" cy="4408487"/>
          </a:xfrm>
        </p:grpSpPr>
        <p:sp>
          <p:nvSpPr>
            <p:cNvPr id="37" name="Rectangle 22"/>
            <p:cNvSpPr>
              <a:spLocks noChangeArrowheads="1"/>
            </p:cNvSpPr>
            <p:nvPr/>
          </p:nvSpPr>
          <p:spPr bwMode="auto">
            <a:xfrm>
              <a:off x="533400" y="2743200"/>
              <a:ext cx="179705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</p:txBody>
        </p:sp>
        <p:sp>
          <p:nvSpPr>
            <p:cNvPr id="38" name="Rectangle 23"/>
            <p:cNvSpPr>
              <a:spLocks noChangeArrowheads="1"/>
            </p:cNvSpPr>
            <p:nvPr/>
          </p:nvSpPr>
          <p:spPr bwMode="auto">
            <a:xfrm>
              <a:off x="533400" y="3048000"/>
              <a:ext cx="179705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Saved </a:t>
              </a:r>
              <a:r>
                <a:rPr lang="en-US" sz="1800" dirty="0">
                  <a:latin typeface="Courier New" pitchFamily="49" charset="0"/>
                  <a:cs typeface="+mn-cs"/>
                </a:rPr>
                <a:t>%</a:t>
              </a:r>
              <a:r>
                <a:rPr lang="en-US" sz="1800" dirty="0" err="1">
                  <a:latin typeface="Courier New" pitchFamily="49" charset="0"/>
                  <a:cs typeface="+mn-cs"/>
                </a:rPr>
                <a:t>ebp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9" name="Line 29"/>
            <p:cNvSpPr>
              <a:spLocks noChangeShapeType="1"/>
            </p:cNvSpPr>
            <p:nvPr/>
          </p:nvSpPr>
          <p:spPr bwMode="auto">
            <a:xfrm flipH="1">
              <a:off x="2330450" y="3221038"/>
              <a:ext cx="450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2743200" y="3048000"/>
              <a:ext cx="736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41" name="Rectangle 31"/>
            <p:cNvSpPr>
              <a:spLocks noChangeArrowheads="1"/>
            </p:cNvSpPr>
            <p:nvPr/>
          </p:nvSpPr>
          <p:spPr bwMode="auto">
            <a:xfrm>
              <a:off x="533400" y="1600200"/>
              <a:ext cx="179705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main</a:t>
              </a:r>
            </a:p>
          </p:txBody>
        </p:sp>
        <p:sp>
          <p:nvSpPr>
            <p:cNvPr id="42" name="Rectangle 32"/>
            <p:cNvSpPr>
              <a:spLocks noChangeArrowheads="1"/>
            </p:cNvSpPr>
            <p:nvPr/>
          </p:nvSpPr>
          <p:spPr bwMode="auto">
            <a:xfrm>
              <a:off x="533400" y="4267200"/>
              <a:ext cx="1797050" cy="1371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echo</a:t>
              </a:r>
            </a:p>
          </p:txBody>
        </p:sp>
        <p:sp>
          <p:nvSpPr>
            <p:cNvPr id="43" name="Rectangle 24"/>
            <p:cNvSpPr>
              <a:spLocks noChangeArrowheads="1"/>
            </p:cNvSpPr>
            <p:nvPr/>
          </p:nvSpPr>
          <p:spPr bwMode="auto">
            <a:xfrm>
              <a:off x="533400" y="39624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[3]</a:t>
              </a:r>
            </a:p>
          </p:txBody>
        </p:sp>
        <p:sp>
          <p:nvSpPr>
            <p:cNvPr id="46" name="Rectangle 25"/>
            <p:cNvSpPr>
              <a:spLocks noChangeArrowheads="1"/>
            </p:cNvSpPr>
            <p:nvPr/>
          </p:nvSpPr>
          <p:spPr bwMode="auto">
            <a:xfrm>
              <a:off x="982663" y="39624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[2]</a:t>
              </a: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1431925" y="39624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[1]</a:t>
              </a:r>
            </a:p>
          </p:txBody>
        </p:sp>
        <p:sp>
          <p:nvSpPr>
            <p:cNvPr id="54" name="Rectangle 27"/>
            <p:cNvSpPr>
              <a:spLocks noChangeArrowheads="1"/>
            </p:cNvSpPr>
            <p:nvPr/>
          </p:nvSpPr>
          <p:spPr bwMode="auto">
            <a:xfrm>
              <a:off x="1881188" y="39624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[0]</a:t>
              </a:r>
            </a:p>
          </p:txBody>
        </p:sp>
        <p:sp>
          <p:nvSpPr>
            <p:cNvPr id="55" name="Rectangle 28"/>
            <p:cNvSpPr>
              <a:spLocks noChangeArrowheads="1"/>
            </p:cNvSpPr>
            <p:nvPr/>
          </p:nvSpPr>
          <p:spPr bwMode="auto">
            <a:xfrm>
              <a:off x="2330450" y="3976688"/>
              <a:ext cx="5937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56" name="TextBox 55"/>
            <p:cNvSpPr txBox="1">
              <a:spLocks noChangeArrowheads="1"/>
            </p:cNvSpPr>
            <p:nvPr/>
          </p:nvSpPr>
          <p:spPr bwMode="auto">
            <a:xfrm>
              <a:off x="457200" y="1230313"/>
              <a:ext cx="19081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C00000"/>
                  </a:solidFill>
                  <a:latin typeface="Calibri" pitchFamily="34" charset="0"/>
                </a:rPr>
                <a:t>Before call to gets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533400" y="3352800"/>
              <a:ext cx="179705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</a:rPr>
                <a:t>Saved </a:t>
              </a: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23"/>
            <p:cNvSpPr>
              <a:spLocks noChangeArrowheads="1"/>
            </p:cNvSpPr>
            <p:nvPr/>
          </p:nvSpPr>
          <p:spPr bwMode="auto">
            <a:xfrm>
              <a:off x="533400" y="3653694"/>
              <a:ext cx="179705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</a:rPr>
                <a:t>4 bytes unused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715000" y="1633685"/>
            <a:ext cx="3429000" cy="4408487"/>
            <a:chOff x="5562600" y="1633685"/>
            <a:chExt cx="3429000" cy="4408487"/>
          </a:xfrm>
        </p:grpSpPr>
        <p:sp>
          <p:nvSpPr>
            <p:cNvPr id="77" name="Line 29"/>
            <p:cNvSpPr>
              <a:spLocks noChangeShapeType="1"/>
            </p:cNvSpPr>
            <p:nvPr/>
          </p:nvSpPr>
          <p:spPr bwMode="auto">
            <a:xfrm>
              <a:off x="6708775" y="3608917"/>
              <a:ext cx="450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Rectangle 30"/>
            <p:cNvSpPr>
              <a:spLocks noChangeArrowheads="1"/>
            </p:cNvSpPr>
            <p:nvPr/>
          </p:nvSpPr>
          <p:spPr bwMode="auto">
            <a:xfrm>
              <a:off x="5950075" y="3379505"/>
              <a:ext cx="736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ebp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85" name="Rectangle 28"/>
            <p:cNvSpPr>
              <a:spLocks noChangeArrowheads="1"/>
            </p:cNvSpPr>
            <p:nvPr/>
          </p:nvSpPr>
          <p:spPr bwMode="auto">
            <a:xfrm>
              <a:off x="5562600" y="4339280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err="1">
                  <a:latin typeface="Courier New" pitchFamily="49" charset="0"/>
                </a:rPr>
                <a:t>buf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9" name="Rectangle 31"/>
            <p:cNvSpPr>
              <a:spLocks noChangeArrowheads="1"/>
            </p:cNvSpPr>
            <p:nvPr/>
          </p:nvSpPr>
          <p:spPr bwMode="auto">
            <a:xfrm>
              <a:off x="7159625" y="2003572"/>
              <a:ext cx="179705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main</a:t>
              </a:r>
            </a:p>
          </p:txBody>
        </p:sp>
        <p:sp>
          <p:nvSpPr>
            <p:cNvPr id="80" name="Rectangle 32"/>
            <p:cNvSpPr>
              <a:spLocks noChangeArrowheads="1"/>
            </p:cNvSpPr>
            <p:nvPr/>
          </p:nvSpPr>
          <p:spPr bwMode="auto">
            <a:xfrm>
              <a:off x="7159625" y="4670572"/>
              <a:ext cx="1797050" cy="1371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echo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7159625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2" name="Rectangle 25"/>
            <p:cNvSpPr>
              <a:spLocks noChangeArrowheads="1"/>
            </p:cNvSpPr>
            <p:nvPr/>
          </p:nvSpPr>
          <p:spPr bwMode="auto">
            <a:xfrm>
              <a:off x="7608888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3" name="Rectangle 26"/>
            <p:cNvSpPr>
              <a:spLocks noChangeArrowheads="1"/>
            </p:cNvSpPr>
            <p:nvPr/>
          </p:nvSpPr>
          <p:spPr bwMode="auto">
            <a:xfrm>
              <a:off x="8058150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4" name="Rectangle 27"/>
            <p:cNvSpPr>
              <a:spLocks noChangeArrowheads="1"/>
            </p:cNvSpPr>
            <p:nvPr/>
          </p:nvSpPr>
          <p:spPr bwMode="auto">
            <a:xfrm>
              <a:off x="8507413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6" name="TextBox 85"/>
            <p:cNvSpPr txBox="1">
              <a:spLocks noChangeArrowheads="1"/>
            </p:cNvSpPr>
            <p:nvPr/>
          </p:nvSpPr>
          <p:spPr bwMode="auto">
            <a:xfrm>
              <a:off x="7083425" y="1633685"/>
              <a:ext cx="19081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C00000"/>
                  </a:solidFill>
                  <a:latin typeface="Calibri" pitchFamily="34" charset="0"/>
                </a:rPr>
                <a:t>Before call to gets</a:t>
              </a:r>
            </a:p>
          </p:txBody>
        </p:sp>
        <p:sp>
          <p:nvSpPr>
            <p:cNvPr id="89" name="Rectangle 24"/>
            <p:cNvSpPr>
              <a:spLocks noChangeArrowheads="1"/>
            </p:cNvSpPr>
            <p:nvPr/>
          </p:nvSpPr>
          <p:spPr bwMode="auto">
            <a:xfrm>
              <a:off x="7159625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0" name="Rectangle 25"/>
            <p:cNvSpPr>
              <a:spLocks noChangeArrowheads="1"/>
            </p:cNvSpPr>
            <p:nvPr/>
          </p:nvSpPr>
          <p:spPr bwMode="auto">
            <a:xfrm>
              <a:off x="7608888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2c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1" name="Rectangle 26"/>
            <p:cNvSpPr>
              <a:spLocks noChangeArrowheads="1"/>
            </p:cNvSpPr>
            <p:nvPr/>
          </p:nvSpPr>
          <p:spPr bwMode="auto">
            <a:xfrm>
              <a:off x="8058150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2" name="Rectangle 27"/>
            <p:cNvSpPr>
              <a:spLocks noChangeArrowheads="1"/>
            </p:cNvSpPr>
            <p:nvPr/>
          </p:nvSpPr>
          <p:spPr bwMode="auto">
            <a:xfrm>
              <a:off x="8507413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3" name="Rectangle 24"/>
            <p:cNvSpPr>
              <a:spLocks noChangeArrowheads="1"/>
            </p:cNvSpPr>
            <p:nvPr/>
          </p:nvSpPr>
          <p:spPr bwMode="auto">
            <a:xfrm>
              <a:off x="7159625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4" name="Rectangle 25"/>
            <p:cNvSpPr>
              <a:spLocks noChangeArrowheads="1"/>
            </p:cNvSpPr>
            <p:nvPr/>
          </p:nvSpPr>
          <p:spPr bwMode="auto">
            <a:xfrm>
              <a:off x="7608888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5" name="Rectangle 26"/>
            <p:cNvSpPr>
              <a:spLocks noChangeArrowheads="1"/>
            </p:cNvSpPr>
            <p:nvPr/>
          </p:nvSpPr>
          <p:spPr bwMode="auto">
            <a:xfrm>
              <a:off x="8058150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d2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6" name="Rectangle 27"/>
            <p:cNvSpPr>
              <a:spLocks noChangeArrowheads="1"/>
            </p:cNvSpPr>
            <p:nvPr/>
          </p:nvSpPr>
          <p:spPr bwMode="auto">
            <a:xfrm>
              <a:off x="8507413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58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7" name="Rectangle 24"/>
            <p:cNvSpPr>
              <a:spLocks noChangeArrowheads="1"/>
            </p:cNvSpPr>
            <p:nvPr/>
          </p:nvSpPr>
          <p:spPr bwMode="auto">
            <a:xfrm>
              <a:off x="7159625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8" name="Rectangle 25"/>
            <p:cNvSpPr>
              <a:spLocks noChangeArrowheads="1"/>
            </p:cNvSpPr>
            <p:nvPr/>
          </p:nvSpPr>
          <p:spPr bwMode="auto">
            <a:xfrm>
              <a:off x="7608888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99" name="Rectangle 26"/>
            <p:cNvSpPr>
              <a:spLocks noChangeArrowheads="1"/>
            </p:cNvSpPr>
            <p:nvPr/>
          </p:nvSpPr>
          <p:spPr bwMode="auto">
            <a:xfrm>
              <a:off x="8058150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85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100" name="Rectangle 27"/>
            <p:cNvSpPr>
              <a:spLocks noChangeArrowheads="1"/>
            </p:cNvSpPr>
            <p:nvPr/>
          </p:nvSpPr>
          <p:spPr bwMode="auto">
            <a:xfrm>
              <a:off x="8507413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ee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101" name="Rectangle 24"/>
            <p:cNvSpPr>
              <a:spLocks noChangeArrowheads="1"/>
            </p:cNvSpPr>
            <p:nvPr/>
          </p:nvSpPr>
          <p:spPr bwMode="auto">
            <a:xfrm>
              <a:off x="7159625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102" name="Rectangle 25"/>
            <p:cNvSpPr>
              <a:spLocks noChangeArrowheads="1"/>
            </p:cNvSpPr>
            <p:nvPr/>
          </p:nvSpPr>
          <p:spPr bwMode="auto">
            <a:xfrm>
              <a:off x="7608888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103" name="Rectangle 26"/>
            <p:cNvSpPr>
              <a:spLocks noChangeArrowheads="1"/>
            </p:cNvSpPr>
            <p:nvPr/>
          </p:nvSpPr>
          <p:spPr bwMode="auto">
            <a:xfrm>
              <a:off x="8058150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104" name="Rectangle 27"/>
            <p:cNvSpPr>
              <a:spLocks noChangeArrowheads="1"/>
            </p:cNvSpPr>
            <p:nvPr/>
          </p:nvSpPr>
          <p:spPr bwMode="auto">
            <a:xfrm>
              <a:off x="8507413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106" name="Rectangle 28"/>
            <p:cNvSpPr>
              <a:spLocks noChangeArrowheads="1"/>
            </p:cNvSpPr>
            <p:nvPr/>
          </p:nvSpPr>
          <p:spPr bwMode="auto">
            <a:xfrm>
              <a:off x="5562600" y="3671888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Saved </a:t>
              </a: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07" name="Rectangle 28"/>
            <p:cNvSpPr>
              <a:spLocks noChangeArrowheads="1"/>
            </p:cNvSpPr>
            <p:nvPr/>
          </p:nvSpPr>
          <p:spPr bwMode="auto">
            <a:xfrm>
              <a:off x="5562600" y="3062288"/>
              <a:ext cx="15970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return address</a:t>
              </a:r>
              <a:endParaRPr lang="en-US" sz="1800" dirty="0">
                <a:latin typeface="Calibri"/>
                <a:cs typeface="Calibri"/>
              </a:endParaRPr>
            </a:p>
          </p:txBody>
        </p:sp>
      </p:grpSp>
      <p:sp>
        <p:nvSpPr>
          <p:cNvPr id="109" name="Rectangle 35"/>
          <p:cNvSpPr>
            <a:spLocks noChangeArrowheads="1"/>
          </p:cNvSpPr>
          <p:nvPr/>
        </p:nvSpPr>
        <p:spPr bwMode="auto">
          <a:xfrm>
            <a:off x="5821514" y="2438400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0xffffd258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Alignment Principles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/>
              <a:t>Aligned Data</a:t>
            </a:r>
          </a:p>
          <a:p>
            <a:pPr marL="552450" lvl="1"/>
            <a:r>
              <a:rPr lang="en-US"/>
              <a:t>Primitive data type requires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/>
              <a:t> bytes</a:t>
            </a:r>
          </a:p>
          <a:p>
            <a:pPr marL="552450" lvl="1"/>
            <a:r>
              <a:rPr lang="en-US"/>
              <a:t>Address must be multiple of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/>
          </a:p>
          <a:p>
            <a:pPr marL="552450" lvl="1"/>
            <a:r>
              <a:rPr lang="en-US"/>
              <a:t>Required on some machines; advised on IA32</a:t>
            </a:r>
          </a:p>
          <a:p>
            <a:pPr marL="838200" lvl="2"/>
            <a:r>
              <a:rPr lang="en-US"/>
              <a:t>treated differently by IA32 Linux, x86-64 Linux, and Windows!</a:t>
            </a:r>
          </a:p>
          <a:p>
            <a:r>
              <a:rPr lang="en-US"/>
              <a:t>Motivation for Aligning Data</a:t>
            </a:r>
          </a:p>
          <a:p>
            <a:pPr marL="552450" lvl="1"/>
            <a:r>
              <a:rPr lang="en-US"/>
              <a:t>Memory accessed by (aligned) chunks of 4 or 8 bytes (system dependent)</a:t>
            </a:r>
          </a:p>
          <a:p>
            <a:pPr marL="838200" lvl="2"/>
            <a:r>
              <a:rPr lang="en-US"/>
              <a:t>Inefficient to load or store datum that spans quad word boundaries</a:t>
            </a:r>
          </a:p>
          <a:p>
            <a:pPr marL="838200" lvl="2"/>
            <a:r>
              <a:rPr lang="en-US"/>
              <a:t>Virtual memory very tricky when datum spans 2 pages</a:t>
            </a:r>
          </a:p>
          <a:p>
            <a:r>
              <a:rPr lang="en-US"/>
              <a:t>Compiler</a:t>
            </a:r>
          </a:p>
          <a:p>
            <a:pPr marL="552450" lvl="1"/>
            <a:r>
              <a:rPr lang="en-US"/>
              <a:t>Inserts gaps in structure to ensure correct alignment of fields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#1</a:t>
            </a:r>
          </a:p>
        </p:txBody>
      </p:sp>
      <p:sp>
        <p:nvSpPr>
          <p:cNvPr id="27651" name="Text Box 34"/>
          <p:cNvSpPr txBox="1">
            <a:spLocks noChangeArrowheads="1"/>
          </p:cNvSpPr>
          <p:nvPr/>
        </p:nvSpPr>
        <p:spPr bwMode="auto">
          <a:xfrm>
            <a:off x="2438400" y="5874603"/>
            <a:ext cx="432573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Calibri" pitchFamily="34" charset="0"/>
              </a:rPr>
              <a:t>Overflow </a:t>
            </a:r>
            <a:r>
              <a:rPr lang="en-US" dirty="0" err="1">
                <a:latin typeface="Calibri" pitchFamily="34" charset="0"/>
              </a:rPr>
              <a:t>buf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and corrupt %</a:t>
            </a:r>
            <a:r>
              <a:rPr lang="en-US" dirty="0" err="1" smtClean="0">
                <a:latin typeface="Calibri" pitchFamily="34" charset="0"/>
              </a:rPr>
              <a:t>ebx</a:t>
            </a:r>
            <a:r>
              <a:rPr lang="en-US" dirty="0" smtClean="0">
                <a:latin typeface="Calibri" pitchFamily="34" charset="0"/>
              </a:rPr>
              <a:t>,</a:t>
            </a:r>
          </a:p>
          <a:p>
            <a:pPr eaLnBrk="0" hangingPunct="0"/>
            <a:r>
              <a:rPr lang="en-US" dirty="0" smtClean="0">
                <a:latin typeface="Calibri" pitchFamily="34" charset="0"/>
              </a:rPr>
              <a:t>but </a:t>
            </a:r>
            <a:r>
              <a:rPr lang="en-US" dirty="0">
                <a:latin typeface="Calibri" pitchFamily="34" charset="0"/>
              </a:rPr>
              <a:t>no </a:t>
            </a:r>
            <a:r>
              <a:rPr lang="en-US" dirty="0" smtClean="0">
                <a:latin typeface="Calibri" pitchFamily="34" charset="0"/>
              </a:rPr>
              <a:t>adverse effects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693" name="TextBox 109"/>
          <p:cNvSpPr txBox="1">
            <a:spLocks noChangeArrowheads="1"/>
          </p:cNvSpPr>
          <p:nvPr/>
        </p:nvSpPr>
        <p:spPr bwMode="auto">
          <a:xfrm>
            <a:off x="6899624" y="1295400"/>
            <a:ext cx="20919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Input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0123456789a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1258611" y="2428081"/>
            <a:ext cx="311944" cy="935038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39411" y="1394766"/>
            <a:ext cx="3429000" cy="4408487"/>
            <a:chOff x="5562600" y="1633685"/>
            <a:chExt cx="3429000" cy="4408487"/>
          </a:xfrm>
        </p:grpSpPr>
        <p:sp>
          <p:nvSpPr>
            <p:cNvPr id="50" name="Line 29"/>
            <p:cNvSpPr>
              <a:spLocks noChangeShapeType="1"/>
            </p:cNvSpPr>
            <p:nvPr/>
          </p:nvSpPr>
          <p:spPr bwMode="auto">
            <a:xfrm>
              <a:off x="6708775" y="3608917"/>
              <a:ext cx="450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30"/>
            <p:cNvSpPr>
              <a:spLocks noChangeArrowheads="1"/>
            </p:cNvSpPr>
            <p:nvPr/>
          </p:nvSpPr>
          <p:spPr bwMode="auto">
            <a:xfrm>
              <a:off x="5950075" y="3379505"/>
              <a:ext cx="736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ebp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5562600" y="4339280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err="1">
                  <a:latin typeface="Courier New" pitchFamily="49" charset="0"/>
                </a:rPr>
                <a:t>buf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3" name="Rectangle 31"/>
            <p:cNvSpPr>
              <a:spLocks noChangeArrowheads="1"/>
            </p:cNvSpPr>
            <p:nvPr/>
          </p:nvSpPr>
          <p:spPr bwMode="auto">
            <a:xfrm>
              <a:off x="7159625" y="2003572"/>
              <a:ext cx="179705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main</a:t>
              </a:r>
            </a:p>
          </p:txBody>
        </p:sp>
        <p:sp>
          <p:nvSpPr>
            <p:cNvPr id="54" name="Rectangle 32"/>
            <p:cNvSpPr>
              <a:spLocks noChangeArrowheads="1"/>
            </p:cNvSpPr>
            <p:nvPr/>
          </p:nvSpPr>
          <p:spPr bwMode="auto">
            <a:xfrm>
              <a:off x="7159625" y="4670572"/>
              <a:ext cx="1797050" cy="1371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echo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7159625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7608888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8058150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8507413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7083425" y="1633685"/>
              <a:ext cx="19081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C00000"/>
                  </a:solidFill>
                  <a:latin typeface="Calibri" pitchFamily="34" charset="0"/>
                </a:rPr>
                <a:t>Before call to gets</a:t>
              </a:r>
            </a:p>
          </p:txBody>
        </p:sp>
        <p:sp>
          <p:nvSpPr>
            <p:cNvPr id="60" name="Rectangle 24"/>
            <p:cNvSpPr>
              <a:spLocks noChangeArrowheads="1"/>
            </p:cNvSpPr>
            <p:nvPr/>
          </p:nvSpPr>
          <p:spPr bwMode="auto">
            <a:xfrm>
              <a:off x="7159625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5"/>
            <p:cNvSpPr>
              <a:spLocks noChangeArrowheads="1"/>
            </p:cNvSpPr>
            <p:nvPr/>
          </p:nvSpPr>
          <p:spPr bwMode="auto">
            <a:xfrm>
              <a:off x="7608888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2c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6"/>
            <p:cNvSpPr>
              <a:spLocks noChangeArrowheads="1"/>
            </p:cNvSpPr>
            <p:nvPr/>
          </p:nvSpPr>
          <p:spPr bwMode="auto">
            <a:xfrm>
              <a:off x="8058150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3" name="Rectangle 27"/>
            <p:cNvSpPr>
              <a:spLocks noChangeArrowheads="1"/>
            </p:cNvSpPr>
            <p:nvPr/>
          </p:nvSpPr>
          <p:spPr bwMode="auto">
            <a:xfrm>
              <a:off x="8507413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7159625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7608888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8058150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d2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8507413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58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7159625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7608888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5" name="Rectangle 26"/>
            <p:cNvSpPr>
              <a:spLocks noChangeArrowheads="1"/>
            </p:cNvSpPr>
            <p:nvPr/>
          </p:nvSpPr>
          <p:spPr bwMode="auto">
            <a:xfrm>
              <a:off x="8058150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85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6" name="Rectangle 27"/>
            <p:cNvSpPr>
              <a:spLocks noChangeArrowheads="1"/>
            </p:cNvSpPr>
            <p:nvPr/>
          </p:nvSpPr>
          <p:spPr bwMode="auto">
            <a:xfrm>
              <a:off x="8507413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ee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7159625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7608888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8058150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8507413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>
              <a:off x="5562600" y="3671888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Saved </a:t>
              </a: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88" name="Rectangle 28"/>
            <p:cNvSpPr>
              <a:spLocks noChangeArrowheads="1"/>
            </p:cNvSpPr>
            <p:nvPr/>
          </p:nvSpPr>
          <p:spPr bwMode="auto">
            <a:xfrm>
              <a:off x="5562600" y="3062288"/>
              <a:ext cx="15970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return address</a:t>
              </a:r>
              <a:endParaRPr lang="en-US" sz="1800" dirty="0">
                <a:latin typeface="Calibri"/>
                <a:cs typeface="Calibri"/>
              </a:endParaRPr>
            </a:p>
          </p:txBody>
        </p:sp>
      </p:grp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145925" y="2199481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0xffffd258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" name="Freeform 89"/>
          <p:cNvSpPr/>
          <p:nvPr/>
        </p:nvSpPr>
        <p:spPr bwMode="auto">
          <a:xfrm>
            <a:off x="6797135" y="2357948"/>
            <a:ext cx="311944" cy="935038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92" name="Line 29"/>
          <p:cNvSpPr>
            <a:spLocks noChangeShapeType="1"/>
          </p:cNvSpPr>
          <p:nvPr/>
        </p:nvSpPr>
        <p:spPr bwMode="auto">
          <a:xfrm>
            <a:off x="6724110" y="3299865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" name="Rectangle 30"/>
          <p:cNvSpPr>
            <a:spLocks noChangeArrowheads="1"/>
          </p:cNvSpPr>
          <p:nvPr/>
        </p:nvSpPr>
        <p:spPr bwMode="auto">
          <a:xfrm>
            <a:off x="5965410" y="3070453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4" name="Rectangle 28"/>
          <p:cNvSpPr>
            <a:spLocks noChangeArrowheads="1"/>
          </p:cNvSpPr>
          <p:nvPr/>
        </p:nvSpPr>
        <p:spPr bwMode="auto">
          <a:xfrm>
            <a:off x="5577935" y="4030228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5" name="Rectangle 31"/>
          <p:cNvSpPr>
            <a:spLocks noChangeArrowheads="1"/>
          </p:cNvSpPr>
          <p:nvPr/>
        </p:nvSpPr>
        <p:spPr bwMode="auto">
          <a:xfrm>
            <a:off x="7174960" y="169452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97" name="Rectangle 32"/>
          <p:cNvSpPr>
            <a:spLocks noChangeArrowheads="1"/>
          </p:cNvSpPr>
          <p:nvPr/>
        </p:nvSpPr>
        <p:spPr bwMode="auto">
          <a:xfrm>
            <a:off x="7174960" y="436152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98" name="Rectangle 24"/>
          <p:cNvSpPr>
            <a:spLocks noChangeArrowheads="1"/>
          </p:cNvSpPr>
          <p:nvPr/>
        </p:nvSpPr>
        <p:spPr bwMode="auto">
          <a:xfrm>
            <a:off x="7174960" y="4056720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99" name="Rectangle 25"/>
          <p:cNvSpPr>
            <a:spLocks noChangeArrowheads="1"/>
          </p:cNvSpPr>
          <p:nvPr/>
        </p:nvSpPr>
        <p:spPr bwMode="auto">
          <a:xfrm>
            <a:off x="7624223" y="405672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32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0" name="Rectangle 26"/>
          <p:cNvSpPr>
            <a:spLocks noChangeArrowheads="1"/>
          </p:cNvSpPr>
          <p:nvPr/>
        </p:nvSpPr>
        <p:spPr bwMode="auto">
          <a:xfrm>
            <a:off x="8073485" y="4056720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31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1" name="Rectangle 27"/>
          <p:cNvSpPr>
            <a:spLocks noChangeArrowheads="1"/>
          </p:cNvSpPr>
          <p:nvPr/>
        </p:nvSpPr>
        <p:spPr bwMode="auto">
          <a:xfrm>
            <a:off x="8522748" y="405672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7174960" y="34247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4" name="Rectangle 25"/>
          <p:cNvSpPr>
            <a:spLocks noChangeArrowheads="1"/>
          </p:cNvSpPr>
          <p:nvPr/>
        </p:nvSpPr>
        <p:spPr bwMode="auto">
          <a:xfrm>
            <a:off x="7624223" y="34247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61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5" name="Rectangle 26"/>
          <p:cNvSpPr>
            <a:spLocks noChangeArrowheads="1"/>
          </p:cNvSpPr>
          <p:nvPr/>
        </p:nvSpPr>
        <p:spPr bwMode="auto">
          <a:xfrm>
            <a:off x="8073485" y="34247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39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6" name="Rectangle 27"/>
          <p:cNvSpPr>
            <a:spLocks noChangeArrowheads="1"/>
          </p:cNvSpPr>
          <p:nvPr/>
        </p:nvSpPr>
        <p:spPr bwMode="auto">
          <a:xfrm>
            <a:off x="8522748" y="34247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7" name="Rectangle 24"/>
          <p:cNvSpPr>
            <a:spLocks noChangeArrowheads="1"/>
          </p:cNvSpPr>
          <p:nvPr/>
        </p:nvSpPr>
        <p:spPr bwMode="auto">
          <a:xfrm>
            <a:off x="7174960" y="31199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ff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8" name="Rectangle 25"/>
          <p:cNvSpPr>
            <a:spLocks noChangeArrowheads="1"/>
          </p:cNvSpPr>
          <p:nvPr/>
        </p:nvSpPr>
        <p:spPr bwMode="auto">
          <a:xfrm>
            <a:off x="7624223" y="31199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ff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2" name="Rectangle 26"/>
          <p:cNvSpPr>
            <a:spLocks noChangeArrowheads="1"/>
          </p:cNvSpPr>
          <p:nvPr/>
        </p:nvSpPr>
        <p:spPr bwMode="auto">
          <a:xfrm>
            <a:off x="8073485" y="31199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d2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3" name="Rectangle 27"/>
          <p:cNvSpPr>
            <a:spLocks noChangeArrowheads="1"/>
          </p:cNvSpPr>
          <p:nvPr/>
        </p:nvSpPr>
        <p:spPr bwMode="auto">
          <a:xfrm>
            <a:off x="8522748" y="31199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58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4" name="Rectangle 24"/>
          <p:cNvSpPr>
            <a:spLocks noChangeArrowheads="1"/>
          </p:cNvSpPr>
          <p:nvPr/>
        </p:nvSpPr>
        <p:spPr bwMode="auto">
          <a:xfrm>
            <a:off x="7174960" y="28151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5" name="Rectangle 25"/>
          <p:cNvSpPr>
            <a:spLocks noChangeArrowheads="1"/>
          </p:cNvSpPr>
          <p:nvPr/>
        </p:nvSpPr>
        <p:spPr bwMode="auto">
          <a:xfrm>
            <a:off x="7624223" y="28151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6" name="Rectangle 26"/>
          <p:cNvSpPr>
            <a:spLocks noChangeArrowheads="1"/>
          </p:cNvSpPr>
          <p:nvPr/>
        </p:nvSpPr>
        <p:spPr bwMode="auto">
          <a:xfrm>
            <a:off x="8073485" y="28151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7" name="Rectangle 27"/>
          <p:cNvSpPr>
            <a:spLocks noChangeArrowheads="1"/>
          </p:cNvSpPr>
          <p:nvPr/>
        </p:nvSpPr>
        <p:spPr bwMode="auto">
          <a:xfrm>
            <a:off x="8522748" y="28151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ee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8" name="Rectangle 24"/>
          <p:cNvSpPr>
            <a:spLocks noChangeArrowheads="1"/>
          </p:cNvSpPr>
          <p:nvPr/>
        </p:nvSpPr>
        <p:spPr bwMode="auto">
          <a:xfrm>
            <a:off x="7174960" y="37295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37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9" name="Rectangle 25"/>
          <p:cNvSpPr>
            <a:spLocks noChangeArrowheads="1"/>
          </p:cNvSpPr>
          <p:nvPr/>
        </p:nvSpPr>
        <p:spPr bwMode="auto">
          <a:xfrm>
            <a:off x="7624223" y="37295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40" name="Rectangle 26"/>
          <p:cNvSpPr>
            <a:spLocks noChangeArrowheads="1"/>
          </p:cNvSpPr>
          <p:nvPr/>
        </p:nvSpPr>
        <p:spPr bwMode="auto">
          <a:xfrm>
            <a:off x="8073485" y="37295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41" name="Rectangle 27"/>
          <p:cNvSpPr>
            <a:spLocks noChangeArrowheads="1"/>
          </p:cNvSpPr>
          <p:nvPr/>
        </p:nvSpPr>
        <p:spPr bwMode="auto">
          <a:xfrm>
            <a:off x="8522748" y="37295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42" name="Rectangle 28"/>
          <p:cNvSpPr>
            <a:spLocks noChangeArrowheads="1"/>
          </p:cNvSpPr>
          <p:nvPr/>
        </p:nvSpPr>
        <p:spPr bwMode="auto">
          <a:xfrm>
            <a:off x="5577935" y="3362836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3" name="Rectangle 28"/>
          <p:cNvSpPr>
            <a:spLocks noChangeArrowheads="1"/>
          </p:cNvSpPr>
          <p:nvPr/>
        </p:nvSpPr>
        <p:spPr bwMode="auto">
          <a:xfrm>
            <a:off x="5577935" y="2753236"/>
            <a:ext cx="1597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return address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144" name="Rectangle 35"/>
          <p:cNvSpPr>
            <a:spLocks noChangeArrowheads="1"/>
          </p:cNvSpPr>
          <p:nvPr/>
        </p:nvSpPr>
        <p:spPr bwMode="auto">
          <a:xfrm>
            <a:off x="5684449" y="2129348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0xffffd258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#2</a:t>
            </a:r>
          </a:p>
        </p:txBody>
      </p:sp>
      <p:sp>
        <p:nvSpPr>
          <p:cNvPr id="28675" name="Text Box 34"/>
          <p:cNvSpPr txBox="1">
            <a:spLocks noChangeArrowheads="1"/>
          </p:cNvSpPr>
          <p:nvPr/>
        </p:nvSpPr>
        <p:spPr bwMode="auto">
          <a:xfrm>
            <a:off x="4086107" y="4725461"/>
            <a:ext cx="179884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Calibri" pitchFamily="34" charset="0"/>
              </a:rPr>
              <a:t>Base </a:t>
            </a:r>
            <a:r>
              <a:rPr lang="en-US" dirty="0" smtClean="0">
                <a:latin typeface="Calibri" pitchFamily="34" charset="0"/>
              </a:rPr>
              <a:t>pointer</a:t>
            </a:r>
          </a:p>
          <a:p>
            <a:pPr eaLnBrk="0" hangingPunct="0"/>
            <a:r>
              <a:rPr lang="en-US" dirty="0" smtClean="0">
                <a:latin typeface="Calibri" pitchFamily="34" charset="0"/>
              </a:rPr>
              <a:t>corrupted!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8717" name="Text Box 33"/>
          <p:cNvSpPr txBox="1">
            <a:spLocks noChangeArrowheads="1"/>
          </p:cNvSpPr>
          <p:nvPr/>
        </p:nvSpPr>
        <p:spPr bwMode="auto">
          <a:xfrm>
            <a:off x="228600" y="5441950"/>
            <a:ext cx="8686800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en-US" sz="1600" dirty="0">
                <a:latin typeface="Courier New" pitchFamily="49" charset="0"/>
              </a:rPr>
              <a:t> . . 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80485e9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: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e8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d5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    call   80485c3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80485ee: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c9                      leave  # Set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to bad value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80485ef: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c3                    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ret</a:t>
            </a:r>
          </a:p>
        </p:txBody>
      </p:sp>
      <p:sp>
        <p:nvSpPr>
          <p:cNvPr id="47" name="TextBox 109"/>
          <p:cNvSpPr txBox="1">
            <a:spLocks noChangeArrowheads="1"/>
          </p:cNvSpPr>
          <p:nvPr/>
        </p:nvSpPr>
        <p:spPr bwMode="auto">
          <a:xfrm>
            <a:off x="6555413" y="990600"/>
            <a:ext cx="22138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Input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0123456789ab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371600" y="2123281"/>
            <a:ext cx="311944" cy="935038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52400" y="1089966"/>
            <a:ext cx="3429000" cy="4408487"/>
            <a:chOff x="5562600" y="1633685"/>
            <a:chExt cx="3429000" cy="4408487"/>
          </a:xfrm>
        </p:grpSpPr>
        <p:sp>
          <p:nvSpPr>
            <p:cNvPr id="50" name="Line 29"/>
            <p:cNvSpPr>
              <a:spLocks noChangeShapeType="1"/>
            </p:cNvSpPr>
            <p:nvPr/>
          </p:nvSpPr>
          <p:spPr bwMode="auto">
            <a:xfrm>
              <a:off x="6708775" y="3608917"/>
              <a:ext cx="450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30"/>
            <p:cNvSpPr>
              <a:spLocks noChangeArrowheads="1"/>
            </p:cNvSpPr>
            <p:nvPr/>
          </p:nvSpPr>
          <p:spPr bwMode="auto">
            <a:xfrm>
              <a:off x="5950075" y="3379505"/>
              <a:ext cx="736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ebp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5562600" y="4339280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err="1">
                  <a:latin typeface="Courier New" pitchFamily="49" charset="0"/>
                </a:rPr>
                <a:t>buf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3" name="Rectangle 31"/>
            <p:cNvSpPr>
              <a:spLocks noChangeArrowheads="1"/>
            </p:cNvSpPr>
            <p:nvPr/>
          </p:nvSpPr>
          <p:spPr bwMode="auto">
            <a:xfrm>
              <a:off x="7159625" y="2003572"/>
              <a:ext cx="179705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main</a:t>
              </a:r>
            </a:p>
          </p:txBody>
        </p:sp>
        <p:sp>
          <p:nvSpPr>
            <p:cNvPr id="54" name="Rectangle 32"/>
            <p:cNvSpPr>
              <a:spLocks noChangeArrowheads="1"/>
            </p:cNvSpPr>
            <p:nvPr/>
          </p:nvSpPr>
          <p:spPr bwMode="auto">
            <a:xfrm>
              <a:off x="7159625" y="4670572"/>
              <a:ext cx="1797050" cy="1371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echo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7159625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7608888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8058150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8507413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7083425" y="1633685"/>
              <a:ext cx="19081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C00000"/>
                  </a:solidFill>
                  <a:latin typeface="Calibri" pitchFamily="34" charset="0"/>
                </a:rPr>
                <a:t>Before call to gets</a:t>
              </a:r>
            </a:p>
          </p:txBody>
        </p:sp>
        <p:sp>
          <p:nvSpPr>
            <p:cNvPr id="60" name="Rectangle 24"/>
            <p:cNvSpPr>
              <a:spLocks noChangeArrowheads="1"/>
            </p:cNvSpPr>
            <p:nvPr/>
          </p:nvSpPr>
          <p:spPr bwMode="auto">
            <a:xfrm>
              <a:off x="7159625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5"/>
            <p:cNvSpPr>
              <a:spLocks noChangeArrowheads="1"/>
            </p:cNvSpPr>
            <p:nvPr/>
          </p:nvSpPr>
          <p:spPr bwMode="auto">
            <a:xfrm>
              <a:off x="7608888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2c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6"/>
            <p:cNvSpPr>
              <a:spLocks noChangeArrowheads="1"/>
            </p:cNvSpPr>
            <p:nvPr/>
          </p:nvSpPr>
          <p:spPr bwMode="auto">
            <a:xfrm>
              <a:off x="8058150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3" name="Rectangle 27"/>
            <p:cNvSpPr>
              <a:spLocks noChangeArrowheads="1"/>
            </p:cNvSpPr>
            <p:nvPr/>
          </p:nvSpPr>
          <p:spPr bwMode="auto">
            <a:xfrm>
              <a:off x="8507413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7159625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7608888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8058150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d2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8507413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58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7159625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7608888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5" name="Rectangle 26"/>
            <p:cNvSpPr>
              <a:spLocks noChangeArrowheads="1"/>
            </p:cNvSpPr>
            <p:nvPr/>
          </p:nvSpPr>
          <p:spPr bwMode="auto">
            <a:xfrm>
              <a:off x="8058150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85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6" name="Rectangle 27"/>
            <p:cNvSpPr>
              <a:spLocks noChangeArrowheads="1"/>
            </p:cNvSpPr>
            <p:nvPr/>
          </p:nvSpPr>
          <p:spPr bwMode="auto">
            <a:xfrm>
              <a:off x="8507413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ee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7159625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7608888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8058150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8507413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>
              <a:off x="5562600" y="3671888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Saved </a:t>
              </a: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88" name="Rectangle 28"/>
            <p:cNvSpPr>
              <a:spLocks noChangeArrowheads="1"/>
            </p:cNvSpPr>
            <p:nvPr/>
          </p:nvSpPr>
          <p:spPr bwMode="auto">
            <a:xfrm>
              <a:off x="5562600" y="3062288"/>
              <a:ext cx="15970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return address</a:t>
              </a:r>
              <a:endParaRPr lang="en-US" sz="1800" dirty="0">
                <a:latin typeface="Calibri"/>
                <a:cs typeface="Calibri"/>
              </a:endParaRPr>
            </a:p>
          </p:txBody>
        </p:sp>
      </p:grp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58914" y="1894681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0xffffd258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" name="Freeform 89"/>
          <p:cNvSpPr/>
          <p:nvPr/>
        </p:nvSpPr>
        <p:spPr bwMode="auto">
          <a:xfrm flipV="1">
            <a:off x="6452924" y="2988186"/>
            <a:ext cx="311944" cy="1355214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91" name="Line 29"/>
          <p:cNvSpPr>
            <a:spLocks noChangeShapeType="1"/>
          </p:cNvSpPr>
          <p:nvPr/>
        </p:nvSpPr>
        <p:spPr bwMode="auto">
          <a:xfrm>
            <a:off x="6379899" y="2995065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30"/>
          <p:cNvSpPr>
            <a:spLocks noChangeArrowheads="1"/>
          </p:cNvSpPr>
          <p:nvPr/>
        </p:nvSpPr>
        <p:spPr bwMode="auto">
          <a:xfrm>
            <a:off x="5621199" y="2765653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3" name="Rectangle 28"/>
          <p:cNvSpPr>
            <a:spLocks noChangeArrowheads="1"/>
          </p:cNvSpPr>
          <p:nvPr/>
        </p:nvSpPr>
        <p:spPr bwMode="auto">
          <a:xfrm>
            <a:off x="5233724" y="3725428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4" name="Rectangle 31"/>
          <p:cNvSpPr>
            <a:spLocks noChangeArrowheads="1"/>
          </p:cNvSpPr>
          <p:nvPr/>
        </p:nvSpPr>
        <p:spPr bwMode="auto">
          <a:xfrm>
            <a:off x="6830749" y="138972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95" name="Rectangle 32"/>
          <p:cNvSpPr>
            <a:spLocks noChangeArrowheads="1"/>
          </p:cNvSpPr>
          <p:nvPr/>
        </p:nvSpPr>
        <p:spPr bwMode="auto">
          <a:xfrm>
            <a:off x="6830749" y="405672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113" name="Rectangle 24"/>
          <p:cNvSpPr>
            <a:spLocks noChangeArrowheads="1"/>
          </p:cNvSpPr>
          <p:nvPr/>
        </p:nvSpPr>
        <p:spPr bwMode="auto">
          <a:xfrm>
            <a:off x="6830749" y="3751920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9" name="Rectangle 25"/>
          <p:cNvSpPr>
            <a:spLocks noChangeArrowheads="1"/>
          </p:cNvSpPr>
          <p:nvPr/>
        </p:nvSpPr>
        <p:spPr bwMode="auto">
          <a:xfrm>
            <a:off x="7280012" y="375192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32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0" name="Rectangle 26"/>
          <p:cNvSpPr>
            <a:spLocks noChangeArrowheads="1"/>
          </p:cNvSpPr>
          <p:nvPr/>
        </p:nvSpPr>
        <p:spPr bwMode="auto">
          <a:xfrm>
            <a:off x="7729274" y="3751920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31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1" name="Rectangle 27"/>
          <p:cNvSpPr>
            <a:spLocks noChangeArrowheads="1"/>
          </p:cNvSpPr>
          <p:nvPr/>
        </p:nvSpPr>
        <p:spPr bwMode="auto">
          <a:xfrm>
            <a:off x="8178537" y="375192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2" name="Rectangle 24"/>
          <p:cNvSpPr>
            <a:spLocks noChangeArrowheads="1"/>
          </p:cNvSpPr>
          <p:nvPr/>
        </p:nvSpPr>
        <p:spPr bwMode="auto">
          <a:xfrm>
            <a:off x="6830749" y="31199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62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3" name="Rectangle 25"/>
          <p:cNvSpPr>
            <a:spLocks noChangeArrowheads="1"/>
          </p:cNvSpPr>
          <p:nvPr/>
        </p:nvSpPr>
        <p:spPr bwMode="auto">
          <a:xfrm>
            <a:off x="7280012" y="31199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61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4" name="Rectangle 26"/>
          <p:cNvSpPr>
            <a:spLocks noChangeArrowheads="1"/>
          </p:cNvSpPr>
          <p:nvPr/>
        </p:nvSpPr>
        <p:spPr bwMode="auto">
          <a:xfrm>
            <a:off x="7729274" y="31199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39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5" name="Rectangle 27"/>
          <p:cNvSpPr>
            <a:spLocks noChangeArrowheads="1"/>
          </p:cNvSpPr>
          <p:nvPr/>
        </p:nvSpPr>
        <p:spPr bwMode="auto">
          <a:xfrm>
            <a:off x="8178537" y="31199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6" name="Rectangle 24"/>
          <p:cNvSpPr>
            <a:spLocks noChangeArrowheads="1"/>
          </p:cNvSpPr>
          <p:nvPr/>
        </p:nvSpPr>
        <p:spPr bwMode="auto">
          <a:xfrm>
            <a:off x="6830749" y="28151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ff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7" name="Rectangle 25"/>
          <p:cNvSpPr>
            <a:spLocks noChangeArrowheads="1"/>
          </p:cNvSpPr>
          <p:nvPr/>
        </p:nvSpPr>
        <p:spPr bwMode="auto">
          <a:xfrm>
            <a:off x="7280012" y="28151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ff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8" name="Rectangle 26"/>
          <p:cNvSpPr>
            <a:spLocks noChangeArrowheads="1"/>
          </p:cNvSpPr>
          <p:nvPr/>
        </p:nvSpPr>
        <p:spPr bwMode="auto">
          <a:xfrm>
            <a:off x="7729274" y="28151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d2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9" name="Rectangle 27"/>
          <p:cNvSpPr>
            <a:spLocks noChangeArrowheads="1"/>
          </p:cNvSpPr>
          <p:nvPr/>
        </p:nvSpPr>
        <p:spPr bwMode="auto">
          <a:xfrm>
            <a:off x="8178537" y="28151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0" name="Rectangle 24"/>
          <p:cNvSpPr>
            <a:spLocks noChangeArrowheads="1"/>
          </p:cNvSpPr>
          <p:nvPr/>
        </p:nvSpPr>
        <p:spPr bwMode="auto">
          <a:xfrm>
            <a:off x="6830749" y="25103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1" name="Rectangle 25"/>
          <p:cNvSpPr>
            <a:spLocks noChangeArrowheads="1"/>
          </p:cNvSpPr>
          <p:nvPr/>
        </p:nvSpPr>
        <p:spPr bwMode="auto">
          <a:xfrm>
            <a:off x="7280012" y="25103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2" name="Rectangle 26"/>
          <p:cNvSpPr>
            <a:spLocks noChangeArrowheads="1"/>
          </p:cNvSpPr>
          <p:nvPr/>
        </p:nvSpPr>
        <p:spPr bwMode="auto">
          <a:xfrm>
            <a:off x="7729274" y="25103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3" name="Rectangle 27"/>
          <p:cNvSpPr>
            <a:spLocks noChangeArrowheads="1"/>
          </p:cNvSpPr>
          <p:nvPr/>
        </p:nvSpPr>
        <p:spPr bwMode="auto">
          <a:xfrm>
            <a:off x="8178537" y="25103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ee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4" name="Rectangle 24"/>
          <p:cNvSpPr>
            <a:spLocks noChangeArrowheads="1"/>
          </p:cNvSpPr>
          <p:nvPr/>
        </p:nvSpPr>
        <p:spPr bwMode="auto">
          <a:xfrm>
            <a:off x="6830749" y="34247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37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5" name="Rectangle 25"/>
          <p:cNvSpPr>
            <a:spLocks noChangeArrowheads="1"/>
          </p:cNvSpPr>
          <p:nvPr/>
        </p:nvSpPr>
        <p:spPr bwMode="auto">
          <a:xfrm>
            <a:off x="7280012" y="34247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6" name="Rectangle 26"/>
          <p:cNvSpPr>
            <a:spLocks noChangeArrowheads="1"/>
          </p:cNvSpPr>
          <p:nvPr/>
        </p:nvSpPr>
        <p:spPr bwMode="auto">
          <a:xfrm>
            <a:off x="7729274" y="34247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7" name="Rectangle 27"/>
          <p:cNvSpPr>
            <a:spLocks noChangeArrowheads="1"/>
          </p:cNvSpPr>
          <p:nvPr/>
        </p:nvSpPr>
        <p:spPr bwMode="auto">
          <a:xfrm>
            <a:off x="8178537" y="34247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8" name="Rectangle 28"/>
          <p:cNvSpPr>
            <a:spLocks noChangeArrowheads="1"/>
          </p:cNvSpPr>
          <p:nvPr/>
        </p:nvSpPr>
        <p:spPr bwMode="auto">
          <a:xfrm>
            <a:off x="5233724" y="3058036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39" name="Rectangle 28"/>
          <p:cNvSpPr>
            <a:spLocks noChangeArrowheads="1"/>
          </p:cNvSpPr>
          <p:nvPr/>
        </p:nvSpPr>
        <p:spPr bwMode="auto">
          <a:xfrm>
            <a:off x="5233724" y="2448436"/>
            <a:ext cx="1597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return address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140" name="Rectangle 35"/>
          <p:cNvSpPr>
            <a:spLocks noChangeArrowheads="1"/>
          </p:cNvSpPr>
          <p:nvPr/>
        </p:nvSpPr>
        <p:spPr bwMode="auto">
          <a:xfrm>
            <a:off x="4985527" y="4183726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0xffffd200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Example #3</a:t>
            </a:r>
          </a:p>
        </p:txBody>
      </p:sp>
      <p:sp>
        <p:nvSpPr>
          <p:cNvPr id="28675" name="Text Box 34"/>
          <p:cNvSpPr txBox="1">
            <a:spLocks noChangeArrowheads="1"/>
          </p:cNvSpPr>
          <p:nvPr/>
        </p:nvSpPr>
        <p:spPr bwMode="auto">
          <a:xfrm>
            <a:off x="4173202" y="4667456"/>
            <a:ext cx="2121043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alibri" pitchFamily="34" charset="0"/>
              </a:rPr>
              <a:t>Return address</a:t>
            </a:r>
          </a:p>
          <a:p>
            <a:pPr eaLnBrk="0" hangingPunct="0"/>
            <a:r>
              <a:rPr lang="en-US" dirty="0" smtClean="0">
                <a:latin typeface="Calibri" pitchFamily="34" charset="0"/>
              </a:rPr>
              <a:t>corrupted!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8717" name="Text Box 33"/>
          <p:cNvSpPr txBox="1">
            <a:spLocks noChangeArrowheads="1"/>
          </p:cNvSpPr>
          <p:nvPr/>
        </p:nvSpPr>
        <p:spPr bwMode="auto">
          <a:xfrm>
            <a:off x="228600" y="5646003"/>
            <a:ext cx="868680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en-US" sz="1600" dirty="0">
                <a:latin typeface="Courier New" pitchFamily="49" charset="0"/>
              </a:rPr>
              <a:t> . . 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80485e9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: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e8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d5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    call   80485c3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80485ee: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c9                      leave  # Desired return point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7" name="TextBox 109"/>
          <p:cNvSpPr txBox="1">
            <a:spLocks noChangeArrowheads="1"/>
          </p:cNvSpPr>
          <p:nvPr/>
        </p:nvSpPr>
        <p:spPr bwMode="auto">
          <a:xfrm>
            <a:off x="6555413" y="990600"/>
            <a:ext cx="2617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Input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0123456789abcdef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371600" y="2123281"/>
            <a:ext cx="311944" cy="935038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52400" y="1089966"/>
            <a:ext cx="3429000" cy="4408487"/>
            <a:chOff x="5562600" y="1633685"/>
            <a:chExt cx="3429000" cy="4408487"/>
          </a:xfrm>
        </p:grpSpPr>
        <p:sp>
          <p:nvSpPr>
            <p:cNvPr id="50" name="Line 29"/>
            <p:cNvSpPr>
              <a:spLocks noChangeShapeType="1"/>
            </p:cNvSpPr>
            <p:nvPr/>
          </p:nvSpPr>
          <p:spPr bwMode="auto">
            <a:xfrm>
              <a:off x="6708775" y="3608917"/>
              <a:ext cx="450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30"/>
            <p:cNvSpPr>
              <a:spLocks noChangeArrowheads="1"/>
            </p:cNvSpPr>
            <p:nvPr/>
          </p:nvSpPr>
          <p:spPr bwMode="auto">
            <a:xfrm>
              <a:off x="5950075" y="3379505"/>
              <a:ext cx="736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ebp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5562600" y="4339280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err="1">
                  <a:latin typeface="Courier New" pitchFamily="49" charset="0"/>
                </a:rPr>
                <a:t>buf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3" name="Rectangle 31"/>
            <p:cNvSpPr>
              <a:spLocks noChangeArrowheads="1"/>
            </p:cNvSpPr>
            <p:nvPr/>
          </p:nvSpPr>
          <p:spPr bwMode="auto">
            <a:xfrm>
              <a:off x="7159625" y="2003572"/>
              <a:ext cx="179705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main</a:t>
              </a:r>
            </a:p>
          </p:txBody>
        </p:sp>
        <p:sp>
          <p:nvSpPr>
            <p:cNvPr id="54" name="Rectangle 32"/>
            <p:cNvSpPr>
              <a:spLocks noChangeArrowheads="1"/>
            </p:cNvSpPr>
            <p:nvPr/>
          </p:nvSpPr>
          <p:spPr bwMode="auto">
            <a:xfrm>
              <a:off x="7159625" y="4670572"/>
              <a:ext cx="1797050" cy="1371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echo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7159625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7608888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8058150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8507413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7083425" y="1633685"/>
              <a:ext cx="19081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C00000"/>
                  </a:solidFill>
                  <a:latin typeface="Calibri" pitchFamily="34" charset="0"/>
                </a:rPr>
                <a:t>Before call to gets</a:t>
              </a:r>
            </a:p>
          </p:txBody>
        </p:sp>
        <p:sp>
          <p:nvSpPr>
            <p:cNvPr id="60" name="Rectangle 24"/>
            <p:cNvSpPr>
              <a:spLocks noChangeArrowheads="1"/>
            </p:cNvSpPr>
            <p:nvPr/>
          </p:nvSpPr>
          <p:spPr bwMode="auto">
            <a:xfrm>
              <a:off x="7159625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5"/>
            <p:cNvSpPr>
              <a:spLocks noChangeArrowheads="1"/>
            </p:cNvSpPr>
            <p:nvPr/>
          </p:nvSpPr>
          <p:spPr bwMode="auto">
            <a:xfrm>
              <a:off x="7608888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2c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6"/>
            <p:cNvSpPr>
              <a:spLocks noChangeArrowheads="1"/>
            </p:cNvSpPr>
            <p:nvPr/>
          </p:nvSpPr>
          <p:spPr bwMode="auto">
            <a:xfrm>
              <a:off x="8058150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3" name="Rectangle 27"/>
            <p:cNvSpPr>
              <a:spLocks noChangeArrowheads="1"/>
            </p:cNvSpPr>
            <p:nvPr/>
          </p:nvSpPr>
          <p:spPr bwMode="auto">
            <a:xfrm>
              <a:off x="8507413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7159625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7608888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8058150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d2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8507413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58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7159625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7608888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5" name="Rectangle 26"/>
            <p:cNvSpPr>
              <a:spLocks noChangeArrowheads="1"/>
            </p:cNvSpPr>
            <p:nvPr/>
          </p:nvSpPr>
          <p:spPr bwMode="auto">
            <a:xfrm>
              <a:off x="8058150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85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6" name="Rectangle 27"/>
            <p:cNvSpPr>
              <a:spLocks noChangeArrowheads="1"/>
            </p:cNvSpPr>
            <p:nvPr/>
          </p:nvSpPr>
          <p:spPr bwMode="auto">
            <a:xfrm>
              <a:off x="8507413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ee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7159625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7608888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8058150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8507413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>
              <a:off x="5562600" y="3671888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Saved </a:t>
              </a: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88" name="Rectangle 28"/>
            <p:cNvSpPr>
              <a:spLocks noChangeArrowheads="1"/>
            </p:cNvSpPr>
            <p:nvPr/>
          </p:nvSpPr>
          <p:spPr bwMode="auto">
            <a:xfrm>
              <a:off x="5562600" y="3062288"/>
              <a:ext cx="15970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return address</a:t>
              </a:r>
              <a:endParaRPr lang="en-US" sz="1800" dirty="0">
                <a:latin typeface="Calibri"/>
                <a:cs typeface="Calibri"/>
              </a:endParaRPr>
            </a:p>
          </p:txBody>
        </p:sp>
      </p:grp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58914" y="1894681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0xffffd258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" name="Freeform 89"/>
          <p:cNvSpPr/>
          <p:nvPr/>
        </p:nvSpPr>
        <p:spPr bwMode="auto">
          <a:xfrm flipV="1">
            <a:off x="6452924" y="2988186"/>
            <a:ext cx="311944" cy="1355214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91" name="Line 29"/>
          <p:cNvSpPr>
            <a:spLocks noChangeShapeType="1"/>
          </p:cNvSpPr>
          <p:nvPr/>
        </p:nvSpPr>
        <p:spPr bwMode="auto">
          <a:xfrm>
            <a:off x="6379899" y="2995065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30"/>
          <p:cNvSpPr>
            <a:spLocks noChangeArrowheads="1"/>
          </p:cNvSpPr>
          <p:nvPr/>
        </p:nvSpPr>
        <p:spPr bwMode="auto">
          <a:xfrm>
            <a:off x="5621199" y="2765653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3" name="Rectangle 28"/>
          <p:cNvSpPr>
            <a:spLocks noChangeArrowheads="1"/>
          </p:cNvSpPr>
          <p:nvPr/>
        </p:nvSpPr>
        <p:spPr bwMode="auto">
          <a:xfrm>
            <a:off x="5233724" y="3725428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4" name="Rectangle 31"/>
          <p:cNvSpPr>
            <a:spLocks noChangeArrowheads="1"/>
          </p:cNvSpPr>
          <p:nvPr/>
        </p:nvSpPr>
        <p:spPr bwMode="auto">
          <a:xfrm>
            <a:off x="6830749" y="138972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95" name="Rectangle 32"/>
          <p:cNvSpPr>
            <a:spLocks noChangeArrowheads="1"/>
          </p:cNvSpPr>
          <p:nvPr/>
        </p:nvSpPr>
        <p:spPr bwMode="auto">
          <a:xfrm>
            <a:off x="6830749" y="405672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113" name="Rectangle 24"/>
          <p:cNvSpPr>
            <a:spLocks noChangeArrowheads="1"/>
          </p:cNvSpPr>
          <p:nvPr/>
        </p:nvSpPr>
        <p:spPr bwMode="auto">
          <a:xfrm>
            <a:off x="6830749" y="3751920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9" name="Rectangle 25"/>
          <p:cNvSpPr>
            <a:spLocks noChangeArrowheads="1"/>
          </p:cNvSpPr>
          <p:nvPr/>
        </p:nvSpPr>
        <p:spPr bwMode="auto">
          <a:xfrm>
            <a:off x="7280012" y="375192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32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0" name="Rectangle 26"/>
          <p:cNvSpPr>
            <a:spLocks noChangeArrowheads="1"/>
          </p:cNvSpPr>
          <p:nvPr/>
        </p:nvSpPr>
        <p:spPr bwMode="auto">
          <a:xfrm>
            <a:off x="7729274" y="3751920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31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1" name="Rectangle 27"/>
          <p:cNvSpPr>
            <a:spLocks noChangeArrowheads="1"/>
          </p:cNvSpPr>
          <p:nvPr/>
        </p:nvSpPr>
        <p:spPr bwMode="auto">
          <a:xfrm>
            <a:off x="8178537" y="375192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2" name="Rectangle 24"/>
          <p:cNvSpPr>
            <a:spLocks noChangeArrowheads="1"/>
          </p:cNvSpPr>
          <p:nvPr/>
        </p:nvSpPr>
        <p:spPr bwMode="auto">
          <a:xfrm>
            <a:off x="6830749" y="31199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62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3" name="Rectangle 25"/>
          <p:cNvSpPr>
            <a:spLocks noChangeArrowheads="1"/>
          </p:cNvSpPr>
          <p:nvPr/>
        </p:nvSpPr>
        <p:spPr bwMode="auto">
          <a:xfrm>
            <a:off x="7280012" y="31199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61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4" name="Rectangle 26"/>
          <p:cNvSpPr>
            <a:spLocks noChangeArrowheads="1"/>
          </p:cNvSpPr>
          <p:nvPr/>
        </p:nvSpPr>
        <p:spPr bwMode="auto">
          <a:xfrm>
            <a:off x="7729274" y="31199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39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5" name="Rectangle 27"/>
          <p:cNvSpPr>
            <a:spLocks noChangeArrowheads="1"/>
          </p:cNvSpPr>
          <p:nvPr/>
        </p:nvSpPr>
        <p:spPr bwMode="auto">
          <a:xfrm>
            <a:off x="8178537" y="31199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6" name="Rectangle 24"/>
          <p:cNvSpPr>
            <a:spLocks noChangeArrowheads="1"/>
          </p:cNvSpPr>
          <p:nvPr/>
        </p:nvSpPr>
        <p:spPr bwMode="auto">
          <a:xfrm>
            <a:off x="6830749" y="28151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7" name="Rectangle 25"/>
          <p:cNvSpPr>
            <a:spLocks noChangeArrowheads="1"/>
          </p:cNvSpPr>
          <p:nvPr/>
        </p:nvSpPr>
        <p:spPr bwMode="auto">
          <a:xfrm>
            <a:off x="7280012" y="28151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8" name="Rectangle 26"/>
          <p:cNvSpPr>
            <a:spLocks noChangeArrowheads="1"/>
          </p:cNvSpPr>
          <p:nvPr/>
        </p:nvSpPr>
        <p:spPr bwMode="auto">
          <a:xfrm>
            <a:off x="7729274" y="28151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9" name="Rectangle 27"/>
          <p:cNvSpPr>
            <a:spLocks noChangeArrowheads="1"/>
          </p:cNvSpPr>
          <p:nvPr/>
        </p:nvSpPr>
        <p:spPr bwMode="auto">
          <a:xfrm>
            <a:off x="8178537" y="28151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63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0" name="Rectangle 24"/>
          <p:cNvSpPr>
            <a:spLocks noChangeArrowheads="1"/>
          </p:cNvSpPr>
          <p:nvPr/>
        </p:nvSpPr>
        <p:spPr bwMode="auto">
          <a:xfrm>
            <a:off x="6830749" y="25103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1" name="Rectangle 25"/>
          <p:cNvSpPr>
            <a:spLocks noChangeArrowheads="1"/>
          </p:cNvSpPr>
          <p:nvPr/>
        </p:nvSpPr>
        <p:spPr bwMode="auto">
          <a:xfrm>
            <a:off x="7280012" y="2510348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2" name="Rectangle 26"/>
          <p:cNvSpPr>
            <a:spLocks noChangeArrowheads="1"/>
          </p:cNvSpPr>
          <p:nvPr/>
        </p:nvSpPr>
        <p:spPr bwMode="auto">
          <a:xfrm>
            <a:off x="7729274" y="2510348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3" name="Rectangle 27"/>
          <p:cNvSpPr>
            <a:spLocks noChangeArrowheads="1"/>
          </p:cNvSpPr>
          <p:nvPr/>
        </p:nvSpPr>
        <p:spPr bwMode="auto">
          <a:xfrm>
            <a:off x="8178537" y="25103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4" name="Rectangle 24"/>
          <p:cNvSpPr>
            <a:spLocks noChangeArrowheads="1"/>
          </p:cNvSpPr>
          <p:nvPr/>
        </p:nvSpPr>
        <p:spPr bwMode="auto">
          <a:xfrm>
            <a:off x="6830749" y="34247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37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5" name="Rectangle 25"/>
          <p:cNvSpPr>
            <a:spLocks noChangeArrowheads="1"/>
          </p:cNvSpPr>
          <p:nvPr/>
        </p:nvSpPr>
        <p:spPr bwMode="auto">
          <a:xfrm>
            <a:off x="7280012" y="34247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6" name="Rectangle 26"/>
          <p:cNvSpPr>
            <a:spLocks noChangeArrowheads="1"/>
          </p:cNvSpPr>
          <p:nvPr/>
        </p:nvSpPr>
        <p:spPr bwMode="auto">
          <a:xfrm>
            <a:off x="7729274" y="3424748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7" name="Rectangle 27"/>
          <p:cNvSpPr>
            <a:spLocks noChangeArrowheads="1"/>
          </p:cNvSpPr>
          <p:nvPr/>
        </p:nvSpPr>
        <p:spPr bwMode="auto">
          <a:xfrm>
            <a:off x="8178537" y="3424748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34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8" name="Rectangle 28"/>
          <p:cNvSpPr>
            <a:spLocks noChangeArrowheads="1"/>
          </p:cNvSpPr>
          <p:nvPr/>
        </p:nvSpPr>
        <p:spPr bwMode="auto">
          <a:xfrm>
            <a:off x="5233724" y="3058036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39" name="Rectangle 28"/>
          <p:cNvSpPr>
            <a:spLocks noChangeArrowheads="1"/>
          </p:cNvSpPr>
          <p:nvPr/>
        </p:nvSpPr>
        <p:spPr bwMode="auto">
          <a:xfrm>
            <a:off x="5233724" y="2448436"/>
            <a:ext cx="1597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return address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140" name="Rectangle 35"/>
          <p:cNvSpPr>
            <a:spLocks noChangeArrowheads="1"/>
          </p:cNvSpPr>
          <p:nvPr/>
        </p:nvSpPr>
        <p:spPr bwMode="auto">
          <a:xfrm>
            <a:off x="4985527" y="4183726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0xffffd200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5959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Example #4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1362075"/>
            <a:ext cx="4406900" cy="4972050"/>
          </a:xfrm>
        </p:spPr>
        <p:txBody>
          <a:bodyPr/>
          <a:lstStyle/>
          <a:p>
            <a:r>
              <a:rPr lang="en-US" dirty="0" smtClean="0"/>
              <a:t>Can we trick program into calling a different function?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Idea: Alter return address on stack</a:t>
            </a:r>
          </a:p>
        </p:txBody>
      </p:sp>
      <p:sp>
        <p:nvSpPr>
          <p:cNvPr id="28717" name="Text Box 33"/>
          <p:cNvSpPr txBox="1">
            <a:spLocks noChangeArrowheads="1"/>
          </p:cNvSpPr>
          <p:nvPr/>
        </p:nvSpPr>
        <p:spPr bwMode="auto">
          <a:xfrm>
            <a:off x="4191000" y="4807803"/>
            <a:ext cx="373380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0804861e &lt;gotcha&gt;: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 804861e: </a:t>
            </a:r>
            <a:r>
              <a:rPr lang="ro-RO" sz="1600" dirty="0" smtClean="0">
                <a:latin typeface="Courier New" pitchFamily="49" charset="0"/>
              </a:rPr>
              <a:t>55  push   </a:t>
            </a:r>
            <a:r>
              <a:rPr lang="ro-RO" sz="1600" dirty="0">
                <a:latin typeface="Courier New" pitchFamily="49" charset="0"/>
              </a:rPr>
              <a:t>%ebp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 </a:t>
            </a:r>
            <a:r>
              <a:rPr lang="ro-RO" sz="1600" dirty="0" smtClean="0">
                <a:latin typeface="Courier New" pitchFamily="49" charset="0"/>
              </a:rPr>
              <a:t>. . .</a:t>
            </a:r>
            <a:endParaRPr lang="ro-RO" sz="1600" dirty="0">
              <a:latin typeface="Courier New" pitchFamily="49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371600" y="2123281"/>
            <a:ext cx="311944" cy="935038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52400" y="1089966"/>
            <a:ext cx="3429000" cy="4408487"/>
            <a:chOff x="5562600" y="1633685"/>
            <a:chExt cx="3429000" cy="4408487"/>
          </a:xfrm>
        </p:grpSpPr>
        <p:sp>
          <p:nvSpPr>
            <p:cNvPr id="50" name="Line 29"/>
            <p:cNvSpPr>
              <a:spLocks noChangeShapeType="1"/>
            </p:cNvSpPr>
            <p:nvPr/>
          </p:nvSpPr>
          <p:spPr bwMode="auto">
            <a:xfrm>
              <a:off x="6708775" y="3608917"/>
              <a:ext cx="450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30"/>
            <p:cNvSpPr>
              <a:spLocks noChangeArrowheads="1"/>
            </p:cNvSpPr>
            <p:nvPr/>
          </p:nvSpPr>
          <p:spPr bwMode="auto">
            <a:xfrm>
              <a:off x="5950075" y="3379505"/>
              <a:ext cx="736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ebp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5562600" y="4339280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err="1">
                  <a:latin typeface="Courier New" pitchFamily="49" charset="0"/>
                </a:rPr>
                <a:t>buf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3" name="Rectangle 31"/>
            <p:cNvSpPr>
              <a:spLocks noChangeArrowheads="1"/>
            </p:cNvSpPr>
            <p:nvPr/>
          </p:nvSpPr>
          <p:spPr bwMode="auto">
            <a:xfrm>
              <a:off x="7159625" y="2003572"/>
              <a:ext cx="179705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main</a:t>
              </a:r>
            </a:p>
          </p:txBody>
        </p:sp>
        <p:sp>
          <p:nvSpPr>
            <p:cNvPr id="54" name="Rectangle 32"/>
            <p:cNvSpPr>
              <a:spLocks noChangeArrowheads="1"/>
            </p:cNvSpPr>
            <p:nvPr/>
          </p:nvSpPr>
          <p:spPr bwMode="auto">
            <a:xfrm>
              <a:off x="7159625" y="4670572"/>
              <a:ext cx="1797050" cy="1371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b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Stack Frame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for </a:t>
              </a:r>
              <a:r>
                <a:rPr lang="en-US" sz="1800" dirty="0">
                  <a:latin typeface="Courier New" pitchFamily="49" charset="0"/>
                  <a:cs typeface="+mn-cs"/>
                </a:rPr>
                <a:t>echo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7159625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7608888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8058150" y="4365772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8507413" y="4365772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7083425" y="1633685"/>
              <a:ext cx="19081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C00000"/>
                  </a:solidFill>
                  <a:latin typeface="Calibri" pitchFamily="34" charset="0"/>
                </a:rPr>
                <a:t>Before call to gets</a:t>
              </a:r>
            </a:p>
          </p:txBody>
        </p:sp>
        <p:sp>
          <p:nvSpPr>
            <p:cNvPr id="60" name="Rectangle 24"/>
            <p:cNvSpPr>
              <a:spLocks noChangeArrowheads="1"/>
            </p:cNvSpPr>
            <p:nvPr/>
          </p:nvSpPr>
          <p:spPr bwMode="auto">
            <a:xfrm>
              <a:off x="7159625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5"/>
            <p:cNvSpPr>
              <a:spLocks noChangeArrowheads="1"/>
            </p:cNvSpPr>
            <p:nvPr/>
          </p:nvSpPr>
          <p:spPr bwMode="auto">
            <a:xfrm>
              <a:off x="7608888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2c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6"/>
            <p:cNvSpPr>
              <a:spLocks noChangeArrowheads="1"/>
            </p:cNvSpPr>
            <p:nvPr/>
          </p:nvSpPr>
          <p:spPr bwMode="auto">
            <a:xfrm>
              <a:off x="8058150" y="37338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3" name="Rectangle 27"/>
            <p:cNvSpPr>
              <a:spLocks noChangeArrowheads="1"/>
            </p:cNvSpPr>
            <p:nvPr/>
          </p:nvSpPr>
          <p:spPr bwMode="auto">
            <a:xfrm>
              <a:off x="8507413" y="37338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7159625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7608888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8058150" y="34290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d2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8507413" y="34290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58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7159625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7608888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5" name="Rectangle 26"/>
            <p:cNvSpPr>
              <a:spLocks noChangeArrowheads="1"/>
            </p:cNvSpPr>
            <p:nvPr/>
          </p:nvSpPr>
          <p:spPr bwMode="auto">
            <a:xfrm>
              <a:off x="8058150" y="3124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85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6" name="Rectangle 27"/>
            <p:cNvSpPr>
              <a:spLocks noChangeArrowheads="1"/>
            </p:cNvSpPr>
            <p:nvPr/>
          </p:nvSpPr>
          <p:spPr bwMode="auto">
            <a:xfrm>
              <a:off x="8507413" y="3124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 smtClean="0">
                  <a:latin typeface="Courier New" pitchFamily="49" charset="0"/>
                  <a:cs typeface="+mn-cs"/>
                </a:rPr>
                <a:t>ee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7159625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7608888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8058150" y="40386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8507413" y="40386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xx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>
              <a:off x="5562600" y="3671888"/>
              <a:ext cx="15970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Saved </a:t>
              </a: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88" name="Rectangle 28"/>
            <p:cNvSpPr>
              <a:spLocks noChangeArrowheads="1"/>
            </p:cNvSpPr>
            <p:nvPr/>
          </p:nvSpPr>
          <p:spPr bwMode="auto">
            <a:xfrm>
              <a:off x="5562600" y="3062288"/>
              <a:ext cx="15970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 smtClean="0">
                  <a:latin typeface="Calibri"/>
                  <a:cs typeface="Calibri"/>
                </a:rPr>
                <a:t>return address</a:t>
              </a:r>
              <a:endParaRPr lang="en-US" sz="1800" dirty="0">
                <a:latin typeface="Calibri"/>
                <a:cs typeface="Calibri"/>
              </a:endParaRPr>
            </a:p>
          </p:txBody>
        </p:sp>
      </p:grp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58914" y="1894681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0xffffd258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6" name="Text Box 33"/>
          <p:cNvSpPr txBox="1">
            <a:spLocks noChangeArrowheads="1"/>
          </p:cNvSpPr>
          <p:nvPr/>
        </p:nvSpPr>
        <p:spPr bwMode="auto">
          <a:xfrm>
            <a:off x="3886200" y="2257961"/>
            <a:ext cx="5056187" cy="1323439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void gotcha() {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    printf</a:t>
            </a:r>
            <a:r>
              <a:rPr lang="ro-RO" sz="1600" dirty="0" smtClean="0">
                <a:latin typeface="Courier New" pitchFamily="49" charset="0"/>
              </a:rPr>
              <a:t>(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 smtClean="0">
                <a:latin typeface="Courier New" pitchFamily="49" charset="0"/>
              </a:rPr>
              <a:t>"</a:t>
            </a:r>
            <a:r>
              <a:rPr lang="ro-RO" sz="1600" dirty="0">
                <a:latin typeface="Courier New" pitchFamily="49" charset="0"/>
              </a:rPr>
              <a:t>This function should not get called!\</a:t>
            </a:r>
            <a:r>
              <a:rPr lang="ro-RO" sz="1600" dirty="0" smtClean="0">
                <a:latin typeface="Courier New" pitchFamily="49" charset="0"/>
              </a:rPr>
              <a:t>n”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 </a:t>
            </a:r>
            <a:r>
              <a:rPr lang="ro-RO" sz="1600" dirty="0" smtClean="0">
                <a:latin typeface="Courier New" pitchFamily="49" charset="0"/>
              </a:rPr>
              <a:t>          )</a:t>
            </a:r>
            <a:r>
              <a:rPr lang="ro-RO" sz="1600" dirty="0"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69628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Example #4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1362075"/>
            <a:ext cx="4406900" cy="4972050"/>
          </a:xfrm>
        </p:spPr>
        <p:txBody>
          <a:bodyPr/>
          <a:lstStyle/>
          <a:p>
            <a:r>
              <a:rPr lang="en-US" dirty="0" smtClean="0"/>
              <a:t>Alter return address on stack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Exploit string:</a:t>
            </a:r>
          </a:p>
          <a:p>
            <a:pPr marL="457200" lvl="1" indent="0">
              <a:buNone/>
            </a:pPr>
            <a:r>
              <a:rPr lang="en-US" dirty="0" smtClean="0"/>
              <a:t>00 00 00 00 00 00 00 00   (8X)</a:t>
            </a:r>
          </a:p>
          <a:p>
            <a:pPr marL="457200" lvl="1" indent="0">
              <a:buNone/>
            </a:pPr>
            <a:r>
              <a:rPr lang="en-US" dirty="0"/>
              <a:t>00 00 00 00 00 00 00 00   (8X)</a:t>
            </a:r>
          </a:p>
          <a:p>
            <a:pPr marL="457200" lvl="1" indent="0">
              <a:buNone/>
            </a:pPr>
            <a:r>
              <a:rPr lang="en-US" dirty="0" smtClean="0"/>
              <a:t>1e 86 04 08     (Little Endian)</a:t>
            </a:r>
          </a:p>
          <a:p>
            <a:pPr marL="457200" lvl="1" indent="0">
              <a:buNone/>
            </a:pPr>
            <a:endParaRPr lang="en-US" dirty="0"/>
          </a:p>
          <a:p>
            <a:pPr marL="400050"/>
            <a:r>
              <a:rPr lang="en-US" dirty="0" smtClean="0"/>
              <a:t> Must supply as raw bytes</a:t>
            </a:r>
          </a:p>
          <a:p>
            <a:pPr marL="800100" lvl="1"/>
            <a:r>
              <a:rPr lang="en-US" dirty="0" smtClean="0"/>
              <a:t>E.g., via tool hex2raw</a:t>
            </a:r>
          </a:p>
          <a:p>
            <a:pPr marL="800100" lvl="1"/>
            <a:r>
              <a:rPr lang="en-US" dirty="0" smtClean="0"/>
              <a:t>See Buffer Lab</a:t>
            </a:r>
          </a:p>
        </p:txBody>
      </p:sp>
      <p:sp>
        <p:nvSpPr>
          <p:cNvPr id="28717" name="Text Box 33"/>
          <p:cNvSpPr txBox="1">
            <a:spLocks noChangeArrowheads="1"/>
          </p:cNvSpPr>
          <p:nvPr/>
        </p:nvSpPr>
        <p:spPr bwMode="auto">
          <a:xfrm>
            <a:off x="4191000" y="1981200"/>
            <a:ext cx="373380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0804861e &lt;gotcha&gt;: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 804861e: </a:t>
            </a:r>
            <a:r>
              <a:rPr lang="ro-RO" sz="1600" dirty="0" smtClean="0">
                <a:latin typeface="Courier New" pitchFamily="49" charset="0"/>
              </a:rPr>
              <a:t>55  push   </a:t>
            </a:r>
            <a:r>
              <a:rPr lang="ro-RO" sz="1600" dirty="0">
                <a:latin typeface="Courier New" pitchFamily="49" charset="0"/>
              </a:rPr>
              <a:t>%ebp</a:t>
            </a:r>
          </a:p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ro-RO" sz="1600" dirty="0">
                <a:latin typeface="Courier New" pitchFamily="49" charset="0"/>
              </a:rPr>
              <a:t> </a:t>
            </a:r>
            <a:r>
              <a:rPr lang="ro-RO" sz="1600" dirty="0" smtClean="0">
                <a:latin typeface="Courier New" pitchFamily="49" charset="0"/>
              </a:rPr>
              <a:t>. . .</a:t>
            </a:r>
            <a:endParaRPr lang="ro-RO" sz="1600" dirty="0">
              <a:latin typeface="Courier New" pitchFamily="49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371600" y="2123281"/>
            <a:ext cx="311944" cy="935038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50" name="Line 29"/>
          <p:cNvSpPr>
            <a:spLocks noChangeShapeType="1"/>
          </p:cNvSpPr>
          <p:nvPr/>
        </p:nvSpPr>
        <p:spPr bwMode="auto">
          <a:xfrm>
            <a:off x="1298575" y="306519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30"/>
          <p:cNvSpPr>
            <a:spLocks noChangeArrowheads="1"/>
          </p:cNvSpPr>
          <p:nvPr/>
        </p:nvSpPr>
        <p:spPr bwMode="auto">
          <a:xfrm>
            <a:off x="539875" y="2835786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2" name="Rectangle 28"/>
          <p:cNvSpPr>
            <a:spLocks noChangeArrowheads="1"/>
          </p:cNvSpPr>
          <p:nvPr/>
        </p:nvSpPr>
        <p:spPr bwMode="auto">
          <a:xfrm>
            <a:off x="152400" y="3795561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673225" y="1089966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53" name="Rectangle 31"/>
          <p:cNvSpPr>
            <a:spLocks noChangeArrowheads="1"/>
          </p:cNvSpPr>
          <p:nvPr/>
        </p:nvSpPr>
        <p:spPr bwMode="auto">
          <a:xfrm>
            <a:off x="1784350" y="1475581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54" name="Rectangle 32"/>
          <p:cNvSpPr>
            <a:spLocks noChangeArrowheads="1"/>
          </p:cNvSpPr>
          <p:nvPr/>
        </p:nvSpPr>
        <p:spPr bwMode="auto">
          <a:xfrm>
            <a:off x="1784350" y="4142581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55" name="Rectangle 24"/>
          <p:cNvSpPr>
            <a:spLocks noChangeArrowheads="1"/>
          </p:cNvSpPr>
          <p:nvPr/>
        </p:nvSpPr>
        <p:spPr bwMode="auto">
          <a:xfrm>
            <a:off x="1784350" y="3837781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6" name="Rectangle 25"/>
          <p:cNvSpPr>
            <a:spLocks noChangeArrowheads="1"/>
          </p:cNvSpPr>
          <p:nvPr/>
        </p:nvSpPr>
        <p:spPr bwMode="auto">
          <a:xfrm>
            <a:off x="2233613" y="3837781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7" name="Rectangle 26"/>
          <p:cNvSpPr>
            <a:spLocks noChangeArrowheads="1"/>
          </p:cNvSpPr>
          <p:nvPr/>
        </p:nvSpPr>
        <p:spPr bwMode="auto">
          <a:xfrm>
            <a:off x="2682875" y="3837781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3132138" y="3837781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1784350" y="32058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2233613" y="32058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2682875" y="32058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63" name="Rectangle 27"/>
          <p:cNvSpPr>
            <a:spLocks noChangeArrowheads="1"/>
          </p:cNvSpPr>
          <p:nvPr/>
        </p:nvSpPr>
        <p:spPr bwMode="auto">
          <a:xfrm>
            <a:off x="3132138" y="32058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69" name="Rectangle 24"/>
          <p:cNvSpPr>
            <a:spLocks noChangeArrowheads="1"/>
          </p:cNvSpPr>
          <p:nvPr/>
        </p:nvSpPr>
        <p:spPr bwMode="auto">
          <a:xfrm>
            <a:off x="1784350" y="29010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0" name="Rectangle 25"/>
          <p:cNvSpPr>
            <a:spLocks noChangeArrowheads="1"/>
          </p:cNvSpPr>
          <p:nvPr/>
        </p:nvSpPr>
        <p:spPr bwMode="auto">
          <a:xfrm>
            <a:off x="2233613" y="29010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2682875" y="29010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2" name="Rectangle 27"/>
          <p:cNvSpPr>
            <a:spLocks noChangeArrowheads="1"/>
          </p:cNvSpPr>
          <p:nvPr/>
        </p:nvSpPr>
        <p:spPr bwMode="auto">
          <a:xfrm>
            <a:off x="3132138" y="29010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24"/>
          <p:cNvSpPr>
            <a:spLocks noChangeArrowheads="1"/>
          </p:cNvSpPr>
          <p:nvPr/>
        </p:nvSpPr>
        <p:spPr bwMode="auto">
          <a:xfrm>
            <a:off x="1784350" y="25962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4" name="Rectangle 25"/>
          <p:cNvSpPr>
            <a:spLocks noChangeArrowheads="1"/>
          </p:cNvSpPr>
          <p:nvPr/>
        </p:nvSpPr>
        <p:spPr bwMode="auto">
          <a:xfrm>
            <a:off x="2233613" y="25962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04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5" name="Rectangle 26"/>
          <p:cNvSpPr>
            <a:spLocks noChangeArrowheads="1"/>
          </p:cNvSpPr>
          <p:nvPr/>
        </p:nvSpPr>
        <p:spPr bwMode="auto">
          <a:xfrm>
            <a:off x="2682875" y="25962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6" name="Rectangle 27"/>
          <p:cNvSpPr>
            <a:spLocks noChangeArrowheads="1"/>
          </p:cNvSpPr>
          <p:nvPr/>
        </p:nvSpPr>
        <p:spPr bwMode="auto">
          <a:xfrm>
            <a:off x="3132138" y="25962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1e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7" name="Rectangle 24"/>
          <p:cNvSpPr>
            <a:spLocks noChangeArrowheads="1"/>
          </p:cNvSpPr>
          <p:nvPr/>
        </p:nvSpPr>
        <p:spPr bwMode="auto">
          <a:xfrm>
            <a:off x="1784350" y="35106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2233613" y="35106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2682875" y="3510609"/>
            <a:ext cx="449263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132138" y="3510609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87" name="Rectangle 28"/>
          <p:cNvSpPr>
            <a:spLocks noChangeArrowheads="1"/>
          </p:cNvSpPr>
          <p:nvPr/>
        </p:nvSpPr>
        <p:spPr bwMode="auto">
          <a:xfrm>
            <a:off x="152400" y="3128169"/>
            <a:ext cx="159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152400" y="2518569"/>
            <a:ext cx="1597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latin typeface="Calibri"/>
                <a:cs typeface="Calibri"/>
              </a:rPr>
              <a:t>return address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58914" y="1894681"/>
            <a:ext cx="15698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0xffffd258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3124200" y="228600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6502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smtClean="0"/>
              <a:t>Malicious Use of Buffer Overflow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When </a:t>
            </a:r>
            <a:r>
              <a:rPr lang="en-US" sz="2000" dirty="0" smtClean="0">
                <a:latin typeface="Courier New" pitchFamily="49" charset="0"/>
              </a:rPr>
              <a:t>bar()</a:t>
            </a:r>
            <a:r>
              <a:rPr lang="en-US" sz="2000" dirty="0" smtClean="0"/>
              <a:t> executes</a:t>
            </a:r>
            <a:r>
              <a:rPr lang="en-US" sz="2000" dirty="0" smtClean="0">
                <a:latin typeface="Courier New" pitchFamily="49" charset="0"/>
              </a:rPr>
              <a:t> ret</a:t>
            </a:r>
            <a:r>
              <a:rPr lang="en-US" sz="2000" dirty="0" smtClean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int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char buf[64];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gets(buf);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Stack after call to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0"/>
            <a:ext cx="1066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4724400"/>
            <a:ext cx="1066800" cy="622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4063"/>
            <a:ext cx="1819275" cy="368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foo</a:t>
            </a:r>
            <a:r>
              <a:rPr lang="en-US" sz="1800" b="0">
                <a:latin typeface="Courier New" pitchFamily="49" charset="0"/>
              </a:rPr>
              <a:t> </a:t>
            </a:r>
            <a:r>
              <a:rPr lang="en-US" sz="1800" b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338"/>
            <a:ext cx="1733550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bar</a:t>
            </a:r>
            <a:r>
              <a:rPr lang="en-US" sz="1800" b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478338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665663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4021138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by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C00000"/>
                </a:solidFill>
              </a:rPr>
              <a:t>Buffer overflow bugs allow remote machines to execute arbitrary code on victim machines</a:t>
            </a:r>
          </a:p>
          <a:p>
            <a:pPr eaLnBrk="1" hangingPunct="1"/>
            <a:r>
              <a:rPr lang="en-US" smtClean="0"/>
              <a:t>Internet worm</a:t>
            </a:r>
          </a:p>
          <a:p>
            <a:pPr lvl="1" eaLnBrk="1" hangingPunct="1"/>
            <a:r>
              <a:rPr lang="en-US" smtClean="0"/>
              <a:t>Early versions of the finger server (fingerd) used </a:t>
            </a:r>
            <a:r>
              <a:rPr lang="en-US" b="1" smtClean="0">
                <a:latin typeface="Courier New" pitchFamily="49" charset="0"/>
              </a:rPr>
              <a:t>gets()</a:t>
            </a:r>
            <a:r>
              <a:rPr lang="en-US" b="1" smtClean="0"/>
              <a:t> </a:t>
            </a:r>
            <a:r>
              <a:rPr lang="en-US" smtClean="0"/>
              <a:t>to read the argument sent by the client:</a:t>
            </a:r>
          </a:p>
          <a:p>
            <a:pPr lvl="2" eaLnBrk="1" hangingPunct="1"/>
            <a:r>
              <a:rPr lang="en-US" b="1" smtClean="0">
                <a:latin typeface="Courier New" pitchFamily="49" charset="0"/>
              </a:rPr>
              <a:t>finger droh@cs.cmu.edu</a:t>
            </a:r>
          </a:p>
          <a:p>
            <a:pPr lvl="1" eaLnBrk="1" hangingPunct="1"/>
            <a:r>
              <a:rPr lang="en-US" smtClean="0"/>
              <a:t>Worm attacked fingerd server by sending phony argument:</a:t>
            </a:r>
          </a:p>
          <a:p>
            <a:pPr lvl="2" eaLnBrk="1" hangingPunct="1"/>
            <a:r>
              <a:rPr lang="en-US" b="1" smtClean="0">
                <a:latin typeface="Courier New" pitchFamily="49" charset="0"/>
              </a:rPr>
              <a:t>finger</a:t>
            </a:r>
            <a:r>
              <a:rPr lang="en-US" b="1" i="1" smtClean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smtClean="0"/>
              <a:t>exploit code: executed a root shell on the victim machine with a direct TCP connection to the attacker.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573088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290638"/>
            <a:ext cx="8281987" cy="545465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C00000"/>
                </a:solidFill>
              </a:rPr>
              <a:t>Buffer overflow bugs allow remote machines to execute arbitrary code on victim machines</a:t>
            </a:r>
          </a:p>
          <a:p>
            <a:pPr eaLnBrk="1" hangingPunct="1"/>
            <a:r>
              <a:rPr lang="en-US" smtClean="0"/>
              <a:t>IM War</a:t>
            </a:r>
          </a:p>
          <a:p>
            <a:pPr lvl="1" eaLnBrk="1" hangingPunct="1"/>
            <a:r>
              <a:rPr lang="en-US" smtClean="0"/>
              <a:t>AOL exploited existing buffer overflow bug in AIM clients</a:t>
            </a:r>
          </a:p>
          <a:p>
            <a:pPr lvl="1" eaLnBrk="1" hangingPunct="1"/>
            <a:r>
              <a:rPr lang="en-US" smtClean="0"/>
              <a:t>exploit code: returned 4-byte signature (the bytes at some location in the AIM client) to server. </a:t>
            </a:r>
          </a:p>
          <a:p>
            <a:pPr lvl="1" eaLnBrk="1" hangingPunct="1"/>
            <a:r>
              <a:rPr lang="en-US" smtClean="0"/>
              <a:t>When Microsoft changed code to match signature, AOL changed signature location.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Avoiding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%ns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fgets(buf, 4, stdin);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60400"/>
          </a:xfrm>
          <a:ln/>
        </p:spPr>
        <p:txBody>
          <a:bodyPr/>
          <a:lstStyle/>
          <a:p>
            <a:pPr marL="119063" indent="-119063"/>
            <a:r>
              <a:rPr lang="en-US"/>
              <a:t>Specific Cases of Alignment (IA32)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5918200"/>
          </a:xfrm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100" dirty="0"/>
              <a:t>1 byte: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no restrictions on address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2 bytes: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lowest 1 bit of address must be 0</a:t>
            </a:r>
            <a:r>
              <a:rPr lang="en-US" sz="1800" baseline="-6000" dirty="0"/>
              <a:t>2</a:t>
            </a:r>
            <a:endParaRPr lang="en-US" sz="1800" dirty="0"/>
          </a:p>
          <a:p>
            <a:pPr>
              <a:spcBef>
                <a:spcPts val="538"/>
              </a:spcBef>
            </a:pPr>
            <a:r>
              <a:rPr lang="en-US" sz="2100" dirty="0"/>
              <a:t>4 bytes: </a:t>
            </a:r>
            <a:r>
              <a:rPr lang="en-US" sz="2100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sz="2100" dirty="0"/>
              <a:t>,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sz="2100" dirty="0"/>
              <a:t>,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lowest 2 bits of address must be 00</a:t>
            </a:r>
            <a:r>
              <a:rPr lang="en-US" sz="1800" baseline="-6000" dirty="0"/>
              <a:t>2</a:t>
            </a:r>
            <a:endParaRPr lang="en-US" sz="1800" dirty="0"/>
          </a:p>
          <a:p>
            <a:pPr>
              <a:spcBef>
                <a:spcPts val="538"/>
              </a:spcBef>
            </a:pPr>
            <a:r>
              <a:rPr lang="en-US" sz="2100" dirty="0"/>
              <a:t>8 bytes: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Windows (and most other OS’s &amp; instruction sets):</a:t>
            </a:r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lowest 3 bits of address must be 000</a:t>
            </a:r>
            <a:r>
              <a:rPr lang="en-US" sz="1800" baseline="-6000" dirty="0"/>
              <a:t>2</a:t>
            </a:r>
            <a:endParaRPr lang="en-US" sz="1800" dirty="0"/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Linux:</a:t>
            </a:r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lowest 2 bits of address must be 00</a:t>
            </a:r>
            <a:r>
              <a:rPr lang="en-US" sz="1800" baseline="-6000" dirty="0"/>
              <a:t>2</a:t>
            </a:r>
            <a:endParaRPr lang="en-US" sz="1800" dirty="0"/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i.e., treated the same as a 4-byte primitive data type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12 bytes: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endParaRPr lang="en-US" sz="2100" dirty="0"/>
          </a:p>
          <a:p>
            <a:pPr marL="552450" lvl="1">
              <a:spcBef>
                <a:spcPts val="450"/>
              </a:spcBef>
            </a:pPr>
            <a:r>
              <a:rPr lang="en-US" sz="1800" dirty="0" smtClean="0"/>
              <a:t>Windows (GCC), </a:t>
            </a:r>
            <a:r>
              <a:rPr lang="en-US" sz="1800" dirty="0"/>
              <a:t>Linux:</a:t>
            </a:r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lowest 2 bits of address must be 00</a:t>
            </a:r>
            <a:r>
              <a:rPr lang="en-US" sz="1800" baseline="-6000" dirty="0"/>
              <a:t>2</a:t>
            </a:r>
            <a:endParaRPr lang="en-US" sz="1800" dirty="0"/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i.e., treated the same as a 4-byte primitive data </a:t>
            </a:r>
            <a:r>
              <a:rPr lang="en-US" sz="1800" dirty="0" smtClean="0"/>
              <a:t>type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smtClean="0"/>
              <a:t>System-Level Protections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6307138" y="1447800"/>
            <a:ext cx="2532062" cy="35401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unix&gt; </a:t>
            </a:r>
            <a:r>
              <a:rPr lang="en-US" sz="1600" i="1">
                <a:latin typeface="Courier New" pitchFamily="49" charset="0"/>
                <a:cs typeface="+mn-cs"/>
              </a:rPr>
              <a:t>gdb bufdemo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break echo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$1 = 0xffffc638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$2 = 0xffffbb08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$3 = 0xffffc6a8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57292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Makes it difficult for hacker to predict beginning of inserted code</a:t>
            </a:r>
          </a:p>
          <a:p>
            <a:pPr lvl="1" eaLnBrk="1" hangingPunct="1"/>
            <a:r>
              <a:rPr lang="en-US" dirty="0" smtClean="0"/>
              <a:t>Currently disabled on shark machines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Nonexecutable</a:t>
            </a:r>
            <a:r>
              <a:rPr lang="en-US" dirty="0" smtClean="0"/>
              <a:t> code segments</a:t>
            </a:r>
          </a:p>
          <a:p>
            <a:pPr lvl="1" eaLnBrk="1" hangingPunct="1"/>
            <a:r>
              <a:rPr lang="en-US" dirty="0" smtClean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 smtClean="0"/>
              <a:t>Can execute anything readable</a:t>
            </a:r>
          </a:p>
          <a:p>
            <a:pPr lvl="1" eaLnBrk="1" hangingPunct="1"/>
            <a:r>
              <a:rPr lang="en-US" dirty="0" smtClean="0"/>
              <a:t>X86-64 added  explicit “execute” permission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-protector-all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999654"/>
            <a:ext cx="8899526" cy="562974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804864b</a:t>
            </a: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:  55                   push   %ebp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804864c:  89 e5                mov    %esp,%ebp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804864e:  53                   push   %ebx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804864f:  83 ec 24             sub    $0x24,%esp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8048652:  65 a1 14 00 00 00    mov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8048658:  89 45 f4             mov    %eax,-0xc(%ebp)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804865b:  31 c0                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804865d:  8d 5d f0             lea    -0x10(%ebp),%ebx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8048660:  89 1c 24             mov    %ebx,(%esp)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8048663:  e8 77 ff ff ff       call   80485df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8048668:  89 1c 24             mov    %ebx,(%esp)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804866b:  e8 f0 fd ff ff       call   8048460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8048670:  8b 45 f4             mov    -0xc(%ebp),%eax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8048673:  65 33 05 14 00 00 00 xor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804867a:  74 05                je     8048681 &lt;echo+0x36&gt;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804867c:  e8 cf fd ff ff       call   8048450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&lt;...fail...&gt;</a:t>
            </a:r>
            <a:endParaRPr lang="ro-RO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8048681:  83 c4 24             add    $0x24,%esp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8048684:  5b                   pop    %ebx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8048685:  5d                   pop    %ebp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ro-RO" sz="1800" dirty="0">
                <a:latin typeface="Courier New" pitchFamily="49" charset="0"/>
                <a:ea typeface="MS Mincho" pitchFamily="49" charset="-128"/>
                <a:cs typeface="+mn-cs"/>
              </a:rPr>
              <a:t> 8048686:  c3                   </a:t>
            </a:r>
            <a:r>
              <a:rPr lang="ro-RO" sz="1800" dirty="0" smtClean="0">
                <a:latin typeface="Courier New" pitchFamily="49" charset="0"/>
                <a:ea typeface="MS Mincho" pitchFamily="49" charset="-128"/>
                <a:cs typeface="+mn-cs"/>
              </a:rPr>
              <a:t>ret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25" y="41751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4779052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-12(%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	# Put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2814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4646062"/>
            <a:ext cx="6473825" cy="20595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-12(%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Compare with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je	.L24		# Same: skip ahead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call	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ERROR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.L24: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2330450" y="42814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Canary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357018" y="5308526"/>
            <a:ext cx="5029200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break echo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run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stepi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3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print /x *((unsigned *) $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- 3)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$1 = dafccb23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905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2814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da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fc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cb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23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5054600" y="2732087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5054600" y="30368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851650" y="3209925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7264400" y="3036887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5054600" y="15890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054600" y="3341686"/>
            <a:ext cx="1797050" cy="191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6851650" y="42814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78400" y="1219200"/>
            <a:ext cx="12121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Input 1234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5054600" y="33416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50546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da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5038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fc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9531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err="1" smtClean="0">
                <a:latin typeface="Courier New" pitchFamily="49" charset="0"/>
                <a:cs typeface="+mn-cs"/>
              </a:rPr>
              <a:t>cb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6402388" y="3962400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5062538" y="4278313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44" name="Rectangle 25"/>
          <p:cNvSpPr>
            <a:spLocks noChangeArrowheads="1"/>
          </p:cNvSpPr>
          <p:nvPr/>
        </p:nvSpPr>
        <p:spPr bwMode="auto">
          <a:xfrm>
            <a:off x="5510213" y="4278313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45" name="Rectangle 26"/>
          <p:cNvSpPr>
            <a:spLocks noChangeArrowheads="1"/>
          </p:cNvSpPr>
          <p:nvPr/>
        </p:nvSpPr>
        <p:spPr bwMode="auto">
          <a:xfrm>
            <a:off x="5959475" y="4278313"/>
            <a:ext cx="449263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6408738" y="4278313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15000" y="5562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Canary corrupted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Worm: A program that</a:t>
            </a:r>
          </a:p>
          <a:p>
            <a:pPr lvl="1" eaLnBrk="1" hangingPunct="1"/>
            <a:r>
              <a:rPr lang="en-US" smtClean="0"/>
              <a:t>Can run by itself</a:t>
            </a:r>
          </a:p>
          <a:p>
            <a:pPr lvl="1" eaLnBrk="1" hangingPunct="1"/>
            <a:r>
              <a:rPr lang="en-US" smtClean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Virus: Code that</a:t>
            </a:r>
          </a:p>
          <a:p>
            <a:pPr lvl="1" eaLnBrk="1" hangingPunct="1"/>
            <a:r>
              <a:rPr lang="en-US" smtClean="0"/>
              <a:t>Add itself to other programs</a:t>
            </a:r>
          </a:p>
          <a:p>
            <a:pPr lvl="1" eaLnBrk="1" hangingPunct="1"/>
            <a:r>
              <a:rPr lang="en-US" smtClean="0"/>
              <a:t>Cannot run independently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Both are (usually) designed to spread among computers and to wreak havoc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Alignment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/>
              <a:t>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 smtClean="0">
                <a:latin typeface="Courier New"/>
                <a:cs typeface="Courier New"/>
              </a:rPr>
              <a:t>long,</a:t>
            </a:r>
            <a:r>
              <a:rPr lang="en-US" dirty="0" smtClean="0"/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char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dirty="0"/>
              <a:t>, …</a:t>
            </a:r>
          </a:p>
          <a:p>
            <a:pPr marL="552450" lvl="1"/>
            <a:r>
              <a:rPr lang="en-US" dirty="0" smtClean="0"/>
              <a:t>lowest </a:t>
            </a:r>
            <a:r>
              <a:rPr lang="en-US" dirty="0"/>
              <a:t>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 smtClean="0"/>
              <a:t>16 bytes: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long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b="0" dirty="0" smtClean="0">
                <a:latin typeface="Calibri"/>
                <a:cs typeface="Calibri"/>
                <a:sym typeface="Courier New Bold" charset="0"/>
              </a:rPr>
              <a:t> (GCC on Linux or Windows)</a:t>
            </a:r>
            <a:endParaRPr lang="en-US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 smtClean="0"/>
              <a:t>lowest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/>
              <a:t>bits of address must be </a:t>
            </a:r>
            <a:r>
              <a:rPr lang="en-US" dirty="0" smtClean="0"/>
              <a:t>0000</a:t>
            </a:r>
            <a:r>
              <a:rPr lang="en-US" baseline="-6000" dirty="0" smtClean="0"/>
              <a:t>2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/>
              <a:t>Within structure:</a:t>
            </a:r>
          </a:p>
          <a:p>
            <a:pPr marL="552450" lvl="1"/>
            <a:r>
              <a:rPr lang="en-US"/>
              <a:t>Must satisfy each element’s alignment requirement</a:t>
            </a:r>
          </a:p>
          <a:p>
            <a:r>
              <a:rPr lang="en-US"/>
              <a:t>Overall structure placement</a:t>
            </a:r>
          </a:p>
          <a:p>
            <a:pPr marL="552450" lvl="1"/>
            <a:r>
              <a:rPr lang="en-US"/>
              <a:t>Each structure has alignment requirement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/>
          </a:p>
          <a:p>
            <a:pPr marL="838200" lvl="2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/>
              <a:t> = Largest alignment of any element</a:t>
            </a:r>
          </a:p>
          <a:p>
            <a:pPr marL="552450" lvl="1"/>
            <a:r>
              <a:rPr lang="en-US"/>
              <a:t>Initial address &amp; structure length must be multiples of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/>
          </a:p>
          <a:p>
            <a:r>
              <a:rPr lang="en-US"/>
              <a:t>Example (under Windows or x86-64):</a:t>
            </a:r>
          </a:p>
          <a:p>
            <a:pPr marL="552450" lvl="1"/>
            <a:r>
              <a:rPr lang="en-US"/>
              <a:t>K = 8, due to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Different Alignment Conventions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3594100"/>
          </a:xfrm>
          <a:ln/>
        </p:spPr>
        <p:txBody>
          <a:bodyPr/>
          <a:lstStyle/>
          <a:p>
            <a:r>
              <a:rPr lang="en-US" dirty="0" smtClean="0"/>
              <a:t>Windows, x86-64</a:t>
            </a:r>
            <a:endParaRPr lang="en-US" dirty="0"/>
          </a:p>
          <a:p>
            <a:pPr marL="552450" lvl="1"/>
            <a:r>
              <a:rPr lang="en-US" dirty="0"/>
              <a:t>K = 8, due to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IA32 Linux</a:t>
            </a:r>
          </a:p>
          <a:p>
            <a:pPr marL="552450" lvl="1"/>
            <a:r>
              <a:rPr lang="en-US" dirty="0"/>
              <a:t>K = 4;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treated like a 4-byte data type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6519863" y="1197678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6630" name="Group 6"/>
          <p:cNvGraphicFramePr>
            <a:graphicFrameLocks noGrp="1"/>
          </p:cNvGraphicFramePr>
          <p:nvPr/>
        </p:nvGraphicFramePr>
        <p:xfrm>
          <a:off x="406400" y="2921000"/>
          <a:ext cx="8337550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 Bold Italic" charset="0"/>
                          <a:cs typeface="Courier New" pitchFamily="49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 Bold Italic" charset="0"/>
                          <a:cs typeface="Courier New" pitchFamily="49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746" name="Group 122"/>
          <p:cNvGraphicFramePr>
            <a:graphicFrameLocks noGrp="1"/>
          </p:cNvGraphicFramePr>
          <p:nvPr/>
        </p:nvGraphicFramePr>
        <p:xfrm>
          <a:off x="406400" y="54102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 Bold Italic" charset="0"/>
                          <a:cs typeface="Courier New" pitchFamily="49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Meeting Overall Alignment Requirement (Windows, x86-64)</a:t>
            </a: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For largest alignment requirement K</a:t>
            </a:r>
          </a:p>
          <a:p>
            <a:r>
              <a:rPr lang="en-US" dirty="0" smtClean="0"/>
              <a:t>Overall structure must be multiple of K</a:t>
            </a:r>
            <a:endParaRPr lang="en-US" dirty="0"/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Multiple of K=8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16023</TotalTime>
  <Words>5090</Words>
  <Application>Microsoft Macintosh PowerPoint</Application>
  <PresentationFormat>On-screen Show (4:3)</PresentationFormat>
  <Paragraphs>1379</Paragraphs>
  <Slides>57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template2007</vt:lpstr>
      <vt:lpstr>Machine-Level Programming V: Advanced Topics  15-213 / 18-213: Introduction to Computer Systems 9th Lecture, Sep. 24, 2013</vt:lpstr>
      <vt:lpstr>Today</vt:lpstr>
      <vt:lpstr>Structures &amp; Alignment</vt:lpstr>
      <vt:lpstr>Alignment Principles</vt:lpstr>
      <vt:lpstr>Specific Cases of Alignment (IA32)</vt:lpstr>
      <vt:lpstr>Specific Cases of Alignment (x86-64)</vt:lpstr>
      <vt:lpstr>Satisfying Alignment with Structures</vt:lpstr>
      <vt:lpstr>Different Alignment Conventions</vt:lpstr>
      <vt:lpstr>Meeting Overall Alignment Requirement (Windows, x86-64)</vt:lpstr>
      <vt:lpstr>Arrays of Structures (Windows, x86-64)</vt:lpstr>
      <vt:lpstr>Meeting Overall Alignment Requirement (IA32 Linux)</vt:lpstr>
      <vt:lpstr>Arrays of Structures (IA32 Linux)</vt:lpstr>
      <vt:lpstr>Accessing Array Elements</vt:lpstr>
      <vt:lpstr>Saving Space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Sun</vt:lpstr>
      <vt:lpstr>Byte Ordering on x86-64</vt:lpstr>
      <vt:lpstr>Summary</vt:lpstr>
      <vt:lpstr>Today</vt:lpstr>
      <vt:lpstr>IA32 Linux Memory Layout</vt:lpstr>
      <vt:lpstr>Memory Allocation Example</vt:lpstr>
      <vt:lpstr>IA32 Example Addresses</vt:lpstr>
      <vt:lpstr>x86-64 Example Addresses</vt:lpstr>
      <vt:lpstr>Today</vt:lpstr>
      <vt:lpstr>Internet Worm and IM War</vt:lpstr>
      <vt:lpstr>Internet Worm and IM War</vt:lpstr>
      <vt:lpstr>Internet Worm and IM War (cont.)</vt:lpstr>
      <vt:lpstr>Internet Worm and IM War (cont.)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Example #1</vt:lpstr>
      <vt:lpstr>Buffer Overflow Example #2</vt:lpstr>
      <vt:lpstr>Buffer Overflow Example #3</vt:lpstr>
      <vt:lpstr>Buffer Overflow Example #4</vt:lpstr>
      <vt:lpstr>Buffer Overflow Example #4</vt:lpstr>
      <vt:lpstr>Malicious Use of Buffer Overflow</vt:lpstr>
      <vt:lpstr>Exploits Based on Buffer Overflows</vt:lpstr>
      <vt:lpstr>Exploits Based on Buffer Overflows</vt:lpstr>
      <vt:lpstr>PowerPoint Presentation</vt:lpstr>
      <vt:lpstr>Avoiding Overflow Vulnerability</vt:lpstr>
      <vt:lpstr>System-Level Protections</vt:lpstr>
      <vt:lpstr>Stack Canaries</vt:lpstr>
      <vt:lpstr>Protected Buffer Disassembly</vt:lpstr>
      <vt:lpstr>Setting Up Canary</vt:lpstr>
      <vt:lpstr>Checking Canary</vt:lpstr>
      <vt:lpstr>Canary Example</vt:lpstr>
      <vt:lpstr>Worms and Viruses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387</cp:revision>
  <cp:lastPrinted>2013-09-24T14:00:48Z</cp:lastPrinted>
  <dcterms:created xsi:type="dcterms:W3CDTF">2012-10-15T22:47:51Z</dcterms:created>
  <dcterms:modified xsi:type="dcterms:W3CDTF">2013-10-18T16:47:43Z</dcterms:modified>
</cp:coreProperties>
</file>